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1" r:id="rId8"/>
    <p:sldId id="265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25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11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51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03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0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61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54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67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59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77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9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32C6-5DB3-4C4C-A739-73302CC8F999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1ED3-C7B5-4BC9-AEA5-485BB2FB222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58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852" y="609600"/>
            <a:ext cx="5910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VOLO ( </a:t>
            </a:r>
            <a:r>
              <a:rPr lang="it-IT" sz="2400" u="sng" dirty="0"/>
              <a:t>Cod</a:t>
            </a:r>
            <a:r>
              <a:rPr lang="it-IT" sz="2400" dirty="0"/>
              <a:t>, AerPart, AerArr, OraPart, OraArr )</a:t>
            </a:r>
          </a:p>
          <a:p>
            <a:r>
              <a:rPr lang="it-IT" sz="2400" dirty="0"/>
              <a:t>AEROPORTO (</a:t>
            </a:r>
            <a:r>
              <a:rPr lang="it-IT" sz="2400" u="sng" dirty="0"/>
              <a:t>Cod</a:t>
            </a:r>
            <a:r>
              <a:rPr lang="it-IT" sz="2400" dirty="0"/>
              <a:t>, Nome, Città, Stato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21822" y="1886192"/>
            <a:ext cx="10208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Ora di arrivo  e codice dell’aeroporto di arrivo del volo AZ123</a:t>
            </a:r>
            <a:endParaRPr lang="it-IT" sz="3200" dirty="0"/>
          </a:p>
        </p:txBody>
      </p:sp>
      <p:sp>
        <p:nvSpPr>
          <p:cNvPr id="6" name="Rectangle 5"/>
          <p:cNvSpPr/>
          <p:nvPr/>
        </p:nvSpPr>
        <p:spPr>
          <a:xfrm>
            <a:off x="2633791" y="2562619"/>
            <a:ext cx="64106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 smtClean="0"/>
              <a:t>π</a:t>
            </a:r>
            <a:r>
              <a:rPr lang="it-IT" sz="4000" baseline="-25000" dirty="0" smtClean="0"/>
              <a:t>OraArr AerArr</a:t>
            </a:r>
            <a:r>
              <a:rPr lang="it-IT" sz="4000" dirty="0" smtClean="0"/>
              <a:t> (σ</a:t>
            </a:r>
            <a:r>
              <a:rPr lang="it-IT" sz="4000" baseline="-25000" dirty="0" smtClean="0"/>
              <a:t>Cod=’AZ123’</a:t>
            </a:r>
            <a:r>
              <a:rPr lang="it-IT" sz="4000" dirty="0" smtClean="0"/>
              <a:t> (VOLO))</a:t>
            </a:r>
            <a:endParaRPr lang="it-IT" sz="4000" dirty="0"/>
          </a:p>
        </p:txBody>
      </p:sp>
      <p:sp>
        <p:nvSpPr>
          <p:cNvPr id="7" name="Rectangle 6"/>
          <p:cNvSpPr/>
          <p:nvPr/>
        </p:nvSpPr>
        <p:spPr>
          <a:xfrm>
            <a:off x="3360926" y="3842340"/>
            <a:ext cx="4084067" cy="20758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OraArr,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AerArr</a:t>
            </a:r>
            <a:endParaRPr lang="it-IT" sz="3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VOLO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Cod=‘AZ123’;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9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852" y="609600"/>
            <a:ext cx="5910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VOLO ( </a:t>
            </a:r>
            <a:r>
              <a:rPr lang="it-IT" sz="2400" u="sng" dirty="0"/>
              <a:t>Cod</a:t>
            </a:r>
            <a:r>
              <a:rPr lang="it-IT" sz="2400" dirty="0"/>
              <a:t>, AerPart, AerArr, OraPart, OraArr )</a:t>
            </a:r>
          </a:p>
          <a:p>
            <a:r>
              <a:rPr lang="it-IT" sz="2400" dirty="0"/>
              <a:t>AEROPORTO (</a:t>
            </a:r>
            <a:r>
              <a:rPr lang="it-IT" sz="2400" u="sng" dirty="0"/>
              <a:t>Cod</a:t>
            </a:r>
            <a:r>
              <a:rPr lang="it-IT" sz="2400" dirty="0"/>
              <a:t>, Nome, Città, Stato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6" name="Rectangle 5"/>
          <p:cNvSpPr/>
          <p:nvPr/>
        </p:nvSpPr>
        <p:spPr>
          <a:xfrm>
            <a:off x="1054637" y="2181755"/>
            <a:ext cx="10068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 smtClean="0"/>
              <a:t>π</a:t>
            </a:r>
            <a:r>
              <a:rPr lang="it-IT" sz="4000" baseline="-25000" dirty="0" smtClean="0"/>
              <a:t>OraArr Nome</a:t>
            </a:r>
            <a:r>
              <a:rPr lang="it-IT" sz="4000" dirty="0" smtClean="0"/>
              <a:t> (σ</a:t>
            </a:r>
            <a:r>
              <a:rPr lang="it-IT" sz="4000" baseline="-25000" dirty="0" smtClean="0"/>
              <a:t>Cod=’AZ123’</a:t>
            </a:r>
            <a:r>
              <a:rPr lang="it-IT" sz="4000" dirty="0" smtClean="0"/>
              <a:t> (VOLO        AEROPORTO))</a:t>
            </a:r>
            <a:endParaRPr lang="it-IT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054637" y="1526483"/>
            <a:ext cx="10192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Ora di arrivo  e nome dell’aeroporto di arrivo del volo AZ123</a:t>
            </a:r>
            <a:endParaRPr lang="it-IT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6571931" y="2270805"/>
            <a:ext cx="1903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 smtClean="0">
                <a:sym typeface="MT Extra" panose="05050102010205020202" pitchFamily="18" charset="2"/>
              </a:rPr>
              <a:t>       </a:t>
            </a:r>
            <a:endParaRPr lang="it-IT" sz="3600" dirty="0">
              <a:sym typeface="MT Extra" panose="05050102010205020202" pitchFamily="18" charset="2"/>
            </a:endParaRPr>
          </a:p>
          <a:p>
            <a:r>
              <a:rPr lang="it-IT" sz="2800" dirty="0" smtClean="0"/>
              <a:t>AerArr=Cod</a:t>
            </a:r>
            <a:endParaRPr lang="it-IT" sz="2800" dirty="0"/>
          </a:p>
        </p:txBody>
      </p:sp>
      <p:sp>
        <p:nvSpPr>
          <p:cNvPr id="8" name="Rectangle 7"/>
          <p:cNvSpPr/>
          <p:nvPr/>
        </p:nvSpPr>
        <p:spPr>
          <a:xfrm>
            <a:off x="661852" y="3298179"/>
            <a:ext cx="113938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 smtClean="0"/>
              <a:t>π</a:t>
            </a:r>
            <a:r>
              <a:rPr lang="it-IT" sz="4000" baseline="-25000" dirty="0" smtClean="0"/>
              <a:t>OraArr Nome</a:t>
            </a:r>
            <a:r>
              <a:rPr lang="it-IT" sz="4000" dirty="0" smtClean="0"/>
              <a:t> (σ</a:t>
            </a:r>
            <a:r>
              <a:rPr lang="it-IT" sz="4000" baseline="-25000" dirty="0" smtClean="0"/>
              <a:t>Cod=’AZ123’</a:t>
            </a:r>
            <a:r>
              <a:rPr lang="it-IT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it-IT" sz="40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 AerArr=Cod</a:t>
            </a:r>
            <a:r>
              <a:rPr lang="it-IT" sz="4000" dirty="0" smtClean="0"/>
              <a:t> (VOLO x AEROPORTO))</a:t>
            </a:r>
            <a:endParaRPr lang="it-IT" sz="4000" dirty="0"/>
          </a:p>
        </p:txBody>
      </p:sp>
      <p:sp>
        <p:nvSpPr>
          <p:cNvPr id="9" name="Rectangle 8"/>
          <p:cNvSpPr/>
          <p:nvPr/>
        </p:nvSpPr>
        <p:spPr>
          <a:xfrm>
            <a:off x="3259326" y="4339768"/>
            <a:ext cx="7468519" cy="20758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OraArr,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AerArr</a:t>
            </a:r>
            <a:endParaRPr lang="it-IT" sz="3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VOLO, AEROPORTO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Cod=‘AZ123’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AerArr=A.Cod;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4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852" y="609600"/>
            <a:ext cx="5910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VOLO ( </a:t>
            </a:r>
            <a:r>
              <a:rPr lang="it-IT" sz="2400" u="sng" dirty="0"/>
              <a:t>Cod</a:t>
            </a:r>
            <a:r>
              <a:rPr lang="it-IT" sz="2400" dirty="0"/>
              <a:t>, AerPart, AerArr, OraPart, OraArr )</a:t>
            </a:r>
          </a:p>
          <a:p>
            <a:r>
              <a:rPr lang="it-IT" sz="2400" dirty="0"/>
              <a:t>AEROPORTO (</a:t>
            </a:r>
            <a:r>
              <a:rPr lang="it-IT" sz="2400" u="sng" dirty="0"/>
              <a:t>Cod</a:t>
            </a:r>
            <a:r>
              <a:rPr lang="it-IT" sz="2400" dirty="0"/>
              <a:t>, Nome, Città, Stato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6" name="Rectangle 5"/>
          <p:cNvSpPr/>
          <p:nvPr/>
        </p:nvSpPr>
        <p:spPr>
          <a:xfrm>
            <a:off x="940159" y="3300099"/>
            <a:ext cx="10514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3200" dirty="0" smtClean="0"/>
              <a:t>(VOLO     σ</a:t>
            </a:r>
            <a:r>
              <a:rPr lang="it-IT" sz="3200" baseline="-25000" dirty="0" smtClean="0"/>
              <a:t>Città=’Roma’</a:t>
            </a:r>
            <a:r>
              <a:rPr lang="it-IT" sz="3200" dirty="0" smtClean="0"/>
              <a:t> (AEROPORTO))    σ</a:t>
            </a:r>
            <a:r>
              <a:rPr lang="it-IT" sz="3200" baseline="-25000" dirty="0" smtClean="0"/>
              <a:t>Città=’Parigi’</a:t>
            </a:r>
            <a:r>
              <a:rPr lang="it-IT" sz="3200" dirty="0" smtClean="0"/>
              <a:t> (AEROPORTO) )</a:t>
            </a:r>
            <a:endParaRPr lang="it-IT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175160" y="1939469"/>
            <a:ext cx="5016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Dati dei voli da Roma a Parigi</a:t>
            </a:r>
            <a:endParaRPr lang="it-IT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797988" y="3494212"/>
            <a:ext cx="1377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ym typeface="MT Extra" panose="05050102010205020202" pitchFamily="18" charset="2"/>
              </a:rPr>
              <a:t>       </a:t>
            </a:r>
            <a:endParaRPr lang="it-IT" sz="2400" dirty="0">
              <a:sym typeface="MT Extra" panose="05050102010205020202" pitchFamily="18" charset="2"/>
            </a:endParaRPr>
          </a:p>
          <a:p>
            <a:r>
              <a:rPr lang="it-IT" dirty="0" smtClean="0"/>
              <a:t>AerPart=Cod</a:t>
            </a:r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6398765" y="3494211"/>
            <a:ext cx="1289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ym typeface="MT Extra" panose="05050102010205020202" pitchFamily="18" charset="2"/>
              </a:rPr>
              <a:t>       </a:t>
            </a:r>
            <a:endParaRPr lang="it-IT" sz="2400" dirty="0">
              <a:sym typeface="MT Extra" panose="05050102010205020202" pitchFamily="18" charset="2"/>
            </a:endParaRPr>
          </a:p>
          <a:p>
            <a:r>
              <a:rPr lang="it-IT" dirty="0" smtClean="0"/>
              <a:t>AerArr=Cod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455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668" y="94199"/>
            <a:ext cx="5910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VOLO ( </a:t>
            </a:r>
            <a:r>
              <a:rPr lang="it-IT" sz="2400" u="sng" dirty="0"/>
              <a:t>Cod</a:t>
            </a:r>
            <a:r>
              <a:rPr lang="it-IT" sz="2400" dirty="0"/>
              <a:t>, AerPart, AerArr, OraPart, OraArr )</a:t>
            </a:r>
          </a:p>
          <a:p>
            <a:r>
              <a:rPr lang="it-IT" sz="2400" dirty="0"/>
              <a:t>AEROPORTO (</a:t>
            </a:r>
            <a:r>
              <a:rPr lang="it-IT" sz="2400" u="sng" dirty="0"/>
              <a:t>Cod</a:t>
            </a:r>
            <a:r>
              <a:rPr lang="it-IT" sz="2400" dirty="0"/>
              <a:t>, Nome, Città, Stato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6" name="Rectangle 5"/>
          <p:cNvSpPr/>
          <p:nvPr/>
        </p:nvSpPr>
        <p:spPr>
          <a:xfrm>
            <a:off x="629137" y="1039307"/>
            <a:ext cx="10514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3200" dirty="0" smtClean="0"/>
              <a:t>(VOLO     σ</a:t>
            </a:r>
            <a:r>
              <a:rPr lang="it-IT" sz="3200" baseline="-25000" dirty="0" smtClean="0"/>
              <a:t>Città=’Roma’</a:t>
            </a:r>
            <a:r>
              <a:rPr lang="it-IT" sz="3200" dirty="0" smtClean="0"/>
              <a:t> (AEROPORTO))    σ</a:t>
            </a:r>
            <a:r>
              <a:rPr lang="it-IT" sz="3200" baseline="-25000" dirty="0" smtClean="0"/>
              <a:t>Città=’Parigi’</a:t>
            </a:r>
            <a:r>
              <a:rPr lang="it-IT" sz="3200" dirty="0" smtClean="0"/>
              <a:t> (AEROPORTO) )</a:t>
            </a:r>
            <a:endParaRPr lang="it-IT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486966" y="1233420"/>
            <a:ext cx="1377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ym typeface="MT Extra" panose="05050102010205020202" pitchFamily="18" charset="2"/>
              </a:rPr>
              <a:t>       </a:t>
            </a:r>
            <a:endParaRPr lang="it-IT" sz="2400" dirty="0">
              <a:sym typeface="MT Extra" panose="05050102010205020202" pitchFamily="18" charset="2"/>
            </a:endParaRPr>
          </a:p>
          <a:p>
            <a:r>
              <a:rPr lang="it-IT" dirty="0" smtClean="0"/>
              <a:t>AerPart=Cod</a:t>
            </a:r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6087743" y="1233419"/>
            <a:ext cx="1289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ym typeface="MT Extra" panose="05050102010205020202" pitchFamily="18" charset="2"/>
              </a:rPr>
              <a:t>       </a:t>
            </a:r>
            <a:endParaRPr lang="it-IT" sz="2400" dirty="0">
              <a:sym typeface="MT Extra" panose="05050102010205020202" pitchFamily="18" charset="2"/>
            </a:endParaRPr>
          </a:p>
          <a:p>
            <a:r>
              <a:rPr lang="it-IT" dirty="0" smtClean="0"/>
              <a:t>AerArr=Cod</a:t>
            </a:r>
            <a:endParaRPr lang="it-IT" dirty="0"/>
          </a:p>
        </p:txBody>
      </p:sp>
      <p:sp>
        <p:nvSpPr>
          <p:cNvPr id="10" name="Rectangle 9"/>
          <p:cNvSpPr/>
          <p:nvPr/>
        </p:nvSpPr>
        <p:spPr>
          <a:xfrm>
            <a:off x="670467" y="2105089"/>
            <a:ext cx="10834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σ</a:t>
            </a:r>
            <a:r>
              <a:rPr lang="it-IT" sz="3200" baseline="-25000" dirty="0" smtClean="0"/>
              <a:t>P.Città</a:t>
            </a:r>
            <a:r>
              <a:rPr lang="it-IT" sz="3200" baseline="-25000" dirty="0"/>
              <a:t>=’Roma</a:t>
            </a:r>
            <a:r>
              <a:rPr lang="it-IT" sz="3200" baseline="-25000" dirty="0" smtClean="0"/>
              <a:t>’</a:t>
            </a:r>
            <a:r>
              <a:rPr lang="it-IT" sz="3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 </a:t>
            </a:r>
            <a:r>
              <a:rPr lang="it-IT" sz="3200" baseline="-25000" dirty="0" smtClean="0"/>
              <a:t>A.Città</a:t>
            </a:r>
            <a:r>
              <a:rPr lang="it-IT" sz="3200" baseline="-25000" dirty="0"/>
              <a:t>=’Parigi</a:t>
            </a:r>
            <a:r>
              <a:rPr lang="it-IT" sz="3200" baseline="-25000" dirty="0" smtClean="0"/>
              <a:t>’</a:t>
            </a:r>
            <a:r>
              <a:rPr lang="it-IT" sz="3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 AerPart=P.Cod  AerArr=A.Cod</a:t>
            </a:r>
            <a:r>
              <a:rPr lang="it-IT" sz="3200" dirty="0" smtClean="0"/>
              <a:t> (VOLO x 						</a:t>
            </a:r>
            <a:r>
              <a:rPr lang="it-IT" altLang="it-IT" sz="3200" dirty="0" smtClean="0">
                <a:sym typeface="Symbol" panose="05050102010706020507" pitchFamily="18" charset="2"/>
              </a:rPr>
              <a:t></a:t>
            </a:r>
            <a:r>
              <a:rPr lang="it-IT" altLang="it-IT" sz="3200" baseline="-25000" dirty="0" smtClean="0">
                <a:sym typeface="Symbol" panose="05050102010706020507" pitchFamily="18" charset="2"/>
              </a:rPr>
              <a:t>P.Cod,P.Nome,P.Città,P.Stato </a:t>
            </a:r>
            <a:r>
              <a:rPr lang="it-IT" sz="3200" dirty="0" smtClean="0"/>
              <a:t>(AEROPORTO)) x </a:t>
            </a:r>
          </a:p>
          <a:p>
            <a:r>
              <a:rPr lang="it-IT" altLang="it-IT" sz="3200" dirty="0" smtClean="0">
                <a:sym typeface="Symbol" panose="05050102010706020507" pitchFamily="18" charset="2"/>
              </a:rPr>
              <a:t>				</a:t>
            </a:r>
            <a:r>
              <a:rPr lang="it-IT" altLang="it-IT" sz="3200" baseline="-25000" dirty="0" smtClean="0">
                <a:sym typeface="Symbol" panose="05050102010706020507" pitchFamily="18" charset="2"/>
              </a:rPr>
              <a:t>A.Cod,A.Nome,A.Città,A.Stato </a:t>
            </a:r>
            <a:r>
              <a:rPr lang="it-IT" sz="3200" dirty="0" smtClean="0"/>
              <a:t>(AEROPORTO) )</a:t>
            </a:r>
            <a:endParaRPr lang="it-IT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68696"/>
              </p:ext>
            </p:extLst>
          </p:nvPr>
        </p:nvGraphicFramePr>
        <p:xfrm>
          <a:off x="3378409" y="4013199"/>
          <a:ext cx="480039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390">
                  <a:extLst>
                    <a:ext uri="{9D8B030D-6E8A-4147-A177-3AD203B41FA5}">
                      <a16:colId xmlns:a16="http://schemas.microsoft.com/office/drawing/2014/main" val="299155012"/>
                    </a:ext>
                  </a:extLst>
                </a:gridCol>
                <a:gridCol w="1056766">
                  <a:extLst>
                    <a:ext uri="{9D8B030D-6E8A-4147-A177-3AD203B41FA5}">
                      <a16:colId xmlns:a16="http://schemas.microsoft.com/office/drawing/2014/main" val="1374434879"/>
                    </a:ext>
                  </a:extLst>
                </a:gridCol>
                <a:gridCol w="960078">
                  <a:extLst>
                    <a:ext uri="{9D8B030D-6E8A-4147-A177-3AD203B41FA5}">
                      <a16:colId xmlns:a16="http://schemas.microsoft.com/office/drawing/2014/main" val="2631676268"/>
                    </a:ext>
                  </a:extLst>
                </a:gridCol>
                <a:gridCol w="960078">
                  <a:extLst>
                    <a:ext uri="{9D8B030D-6E8A-4147-A177-3AD203B41FA5}">
                      <a16:colId xmlns:a16="http://schemas.microsoft.com/office/drawing/2014/main" val="1666744456"/>
                    </a:ext>
                  </a:extLst>
                </a:gridCol>
                <a:gridCol w="960078">
                  <a:extLst>
                    <a:ext uri="{9D8B030D-6E8A-4147-A177-3AD203B41FA5}">
                      <a16:colId xmlns:a16="http://schemas.microsoft.com/office/drawing/2014/main" val="855966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Cod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AerPart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AerArr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OraPart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OraArr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455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89497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27561"/>
              </p:ext>
            </p:extLst>
          </p:nvPr>
        </p:nvGraphicFramePr>
        <p:xfrm>
          <a:off x="463943" y="5190065"/>
          <a:ext cx="3840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390">
                  <a:extLst>
                    <a:ext uri="{9D8B030D-6E8A-4147-A177-3AD203B41FA5}">
                      <a16:colId xmlns:a16="http://schemas.microsoft.com/office/drawing/2014/main" val="299155012"/>
                    </a:ext>
                  </a:extLst>
                </a:gridCol>
                <a:gridCol w="1056766">
                  <a:extLst>
                    <a:ext uri="{9D8B030D-6E8A-4147-A177-3AD203B41FA5}">
                      <a16:colId xmlns:a16="http://schemas.microsoft.com/office/drawing/2014/main" val="1374434879"/>
                    </a:ext>
                  </a:extLst>
                </a:gridCol>
                <a:gridCol w="960078">
                  <a:extLst>
                    <a:ext uri="{9D8B030D-6E8A-4147-A177-3AD203B41FA5}">
                      <a16:colId xmlns:a16="http://schemas.microsoft.com/office/drawing/2014/main" val="2631676268"/>
                    </a:ext>
                  </a:extLst>
                </a:gridCol>
                <a:gridCol w="960078">
                  <a:extLst>
                    <a:ext uri="{9D8B030D-6E8A-4147-A177-3AD203B41FA5}">
                      <a16:colId xmlns:a16="http://schemas.microsoft.com/office/drawing/2014/main" val="1666744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P.Cod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P.Nome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P.Città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P.Stato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455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Roma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89497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200422"/>
              </p:ext>
            </p:extLst>
          </p:nvPr>
        </p:nvGraphicFramePr>
        <p:xfrm>
          <a:off x="7076410" y="5093329"/>
          <a:ext cx="3840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390">
                  <a:extLst>
                    <a:ext uri="{9D8B030D-6E8A-4147-A177-3AD203B41FA5}">
                      <a16:colId xmlns:a16="http://schemas.microsoft.com/office/drawing/2014/main" val="299155012"/>
                    </a:ext>
                  </a:extLst>
                </a:gridCol>
                <a:gridCol w="1056766">
                  <a:extLst>
                    <a:ext uri="{9D8B030D-6E8A-4147-A177-3AD203B41FA5}">
                      <a16:colId xmlns:a16="http://schemas.microsoft.com/office/drawing/2014/main" val="1374434879"/>
                    </a:ext>
                  </a:extLst>
                </a:gridCol>
                <a:gridCol w="960078">
                  <a:extLst>
                    <a:ext uri="{9D8B030D-6E8A-4147-A177-3AD203B41FA5}">
                      <a16:colId xmlns:a16="http://schemas.microsoft.com/office/drawing/2014/main" val="2631676268"/>
                    </a:ext>
                  </a:extLst>
                </a:gridCol>
                <a:gridCol w="960078">
                  <a:extLst>
                    <a:ext uri="{9D8B030D-6E8A-4147-A177-3AD203B41FA5}">
                      <a16:colId xmlns:a16="http://schemas.microsoft.com/office/drawing/2014/main" val="1666744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A.Cod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A.Nome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A.Città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A.Stato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455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Parigi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894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38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668" y="94199"/>
            <a:ext cx="5910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VOLO ( </a:t>
            </a:r>
            <a:r>
              <a:rPr lang="it-IT" sz="2400" u="sng" dirty="0"/>
              <a:t>Cod</a:t>
            </a:r>
            <a:r>
              <a:rPr lang="it-IT" sz="2400" dirty="0"/>
              <a:t>, AerPart, AerArr, OraPart, OraArr )</a:t>
            </a:r>
          </a:p>
          <a:p>
            <a:r>
              <a:rPr lang="it-IT" sz="2400" dirty="0"/>
              <a:t>AEROPORTO (</a:t>
            </a:r>
            <a:r>
              <a:rPr lang="it-IT" sz="2400" u="sng" dirty="0"/>
              <a:t>Cod</a:t>
            </a:r>
            <a:r>
              <a:rPr lang="it-IT" sz="2400" dirty="0"/>
              <a:t>, Nome, Città, Stato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9" name="Rectangle 8"/>
          <p:cNvSpPr/>
          <p:nvPr/>
        </p:nvSpPr>
        <p:spPr>
          <a:xfrm>
            <a:off x="506890" y="3674750"/>
            <a:ext cx="11301812" cy="27712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VOLO V, AEROPORTO P, AEROPORTO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AerPart=P.Cod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AerArr=A.Cod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P.Città=‘Roma’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A.Città=‘Parigi’;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6600" y="1515143"/>
            <a:ext cx="10834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σ</a:t>
            </a:r>
            <a:r>
              <a:rPr lang="it-IT" sz="3200" baseline="-25000" dirty="0" smtClean="0"/>
              <a:t>P.Città</a:t>
            </a:r>
            <a:r>
              <a:rPr lang="it-IT" sz="3200" baseline="-25000" dirty="0"/>
              <a:t>=’Roma</a:t>
            </a:r>
            <a:r>
              <a:rPr lang="it-IT" sz="3200" baseline="-25000" dirty="0" smtClean="0"/>
              <a:t>’</a:t>
            </a:r>
            <a:r>
              <a:rPr lang="it-IT" sz="3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 </a:t>
            </a:r>
            <a:r>
              <a:rPr lang="it-IT" sz="3200" baseline="-25000" dirty="0" smtClean="0"/>
              <a:t>A.Città</a:t>
            </a:r>
            <a:r>
              <a:rPr lang="it-IT" sz="3200" baseline="-25000" dirty="0"/>
              <a:t>=’Parigi</a:t>
            </a:r>
            <a:r>
              <a:rPr lang="it-IT" sz="3200" baseline="-25000" dirty="0" smtClean="0"/>
              <a:t>’</a:t>
            </a:r>
            <a:r>
              <a:rPr lang="it-IT" sz="3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 AerPart=P.Cod  AerArr=A.Cod</a:t>
            </a:r>
            <a:r>
              <a:rPr lang="it-IT" sz="3200" dirty="0" smtClean="0"/>
              <a:t> (VOLO x 						</a:t>
            </a:r>
            <a:r>
              <a:rPr lang="it-IT" altLang="it-IT" sz="3200" dirty="0" smtClean="0">
                <a:sym typeface="Symbol" panose="05050102010706020507" pitchFamily="18" charset="2"/>
              </a:rPr>
              <a:t></a:t>
            </a:r>
            <a:r>
              <a:rPr lang="it-IT" altLang="it-IT" sz="3200" baseline="-25000" dirty="0" smtClean="0">
                <a:sym typeface="Symbol" panose="05050102010706020507" pitchFamily="18" charset="2"/>
              </a:rPr>
              <a:t>P.Cod,P.Nome,P.Città,P.Stato </a:t>
            </a:r>
            <a:r>
              <a:rPr lang="it-IT" sz="3200" dirty="0" smtClean="0"/>
              <a:t>(AEROPORTO)) x </a:t>
            </a:r>
          </a:p>
          <a:p>
            <a:r>
              <a:rPr lang="it-IT" altLang="it-IT" sz="3200" dirty="0" smtClean="0">
                <a:sym typeface="Symbol" panose="05050102010706020507" pitchFamily="18" charset="2"/>
              </a:rPr>
              <a:t>				</a:t>
            </a:r>
            <a:r>
              <a:rPr lang="it-IT" altLang="it-IT" sz="3200" baseline="-25000" dirty="0" smtClean="0">
                <a:sym typeface="Symbol" panose="05050102010706020507" pitchFamily="18" charset="2"/>
              </a:rPr>
              <a:t>A.Cod,A.Nome,A.Città,A.Stato </a:t>
            </a:r>
            <a:r>
              <a:rPr lang="it-IT" sz="3200" dirty="0" smtClean="0"/>
              <a:t>(AEROPORTO) 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35847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852" y="609600"/>
            <a:ext cx="5910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VOLO ( </a:t>
            </a:r>
            <a:r>
              <a:rPr lang="it-IT" sz="2400" u="sng" dirty="0"/>
              <a:t>Cod</a:t>
            </a:r>
            <a:r>
              <a:rPr lang="it-IT" sz="2400" dirty="0"/>
              <a:t>, AerPart, AerArr, OraPart, OraArr )</a:t>
            </a:r>
          </a:p>
          <a:p>
            <a:r>
              <a:rPr lang="it-IT" sz="2400" dirty="0"/>
              <a:t>AEROPORTO (</a:t>
            </a:r>
            <a:r>
              <a:rPr lang="it-IT" sz="2400" u="sng" dirty="0"/>
              <a:t>Cod</a:t>
            </a:r>
            <a:r>
              <a:rPr lang="it-IT" sz="2400" dirty="0"/>
              <a:t>, Nome, Città, Stato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47420" y="2213879"/>
            <a:ext cx="10392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Ora di arrivo dei voli da Roma a Parigi che partono dopo le 12</a:t>
            </a:r>
            <a:endParaRPr lang="it-IT" sz="3200" dirty="0"/>
          </a:p>
        </p:txBody>
      </p:sp>
      <p:sp>
        <p:nvSpPr>
          <p:cNvPr id="9" name="Rectangle 8"/>
          <p:cNvSpPr/>
          <p:nvPr/>
        </p:nvSpPr>
        <p:spPr>
          <a:xfrm>
            <a:off x="498423" y="3480017"/>
            <a:ext cx="11301812" cy="27712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OraArr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VOLO V, AEROPORTO P, AEROPORTO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AerPart=P.Cod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AerArr=A.Cod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P.Città=‘Roma’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A.Città=‘Parigi’ and OraPart&gt;’12:00’;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6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852" y="609600"/>
            <a:ext cx="5910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VOLO ( </a:t>
            </a:r>
            <a:r>
              <a:rPr lang="it-IT" sz="2400" u="sng" dirty="0"/>
              <a:t>Cod</a:t>
            </a:r>
            <a:r>
              <a:rPr lang="it-IT" sz="2400" dirty="0"/>
              <a:t>, AerPart, AerArr, OraPart, OraArr )</a:t>
            </a:r>
          </a:p>
          <a:p>
            <a:r>
              <a:rPr lang="it-IT" sz="2400" dirty="0"/>
              <a:t>AEROPORTO (</a:t>
            </a:r>
            <a:r>
              <a:rPr lang="it-IT" sz="2400" u="sng" dirty="0"/>
              <a:t>Cod</a:t>
            </a:r>
            <a:r>
              <a:rPr lang="it-IT" sz="2400" dirty="0"/>
              <a:t>, Nome, Città, Stato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57365" y="1622974"/>
            <a:ext cx="10557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Nomi di aeroporti italiani da cui non partono voli per New York</a:t>
            </a:r>
            <a:endParaRPr lang="it-IT" sz="3200" dirty="0"/>
          </a:p>
        </p:txBody>
      </p:sp>
      <p:sp>
        <p:nvSpPr>
          <p:cNvPr id="5" name="Rectangle 4"/>
          <p:cNvSpPr/>
          <p:nvPr/>
        </p:nvSpPr>
        <p:spPr>
          <a:xfrm>
            <a:off x="415636" y="3160809"/>
            <a:ext cx="11933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/>
              <a:t>π</a:t>
            </a:r>
            <a:r>
              <a:rPr lang="it-IT" sz="4000" baseline="-25000" dirty="0" smtClean="0"/>
              <a:t>Nome </a:t>
            </a:r>
            <a:r>
              <a:rPr lang="it-IT" sz="4000" dirty="0" smtClean="0"/>
              <a:t>(AEROPORTO </a:t>
            </a:r>
            <a:r>
              <a:rPr lang="it-IT" sz="4000" dirty="0" smtClean="0">
                <a:sym typeface="MT Extra" panose="05050102010205020202" pitchFamily="18" charset="2"/>
              </a:rPr>
              <a:t> </a:t>
            </a:r>
          </a:p>
          <a:p>
            <a:r>
              <a:rPr lang="it-IT" sz="4000" dirty="0" smtClean="0"/>
              <a:t>(π</a:t>
            </a:r>
            <a:r>
              <a:rPr lang="it-IT" sz="4000" baseline="-25000" dirty="0" smtClean="0"/>
              <a:t>Cod</a:t>
            </a:r>
            <a:r>
              <a:rPr lang="it-IT" sz="4000" dirty="0" smtClean="0"/>
              <a:t> </a:t>
            </a:r>
            <a:r>
              <a:rPr lang="it-IT" sz="4000" dirty="0" smtClean="0"/>
              <a:t>(</a:t>
            </a:r>
            <a:r>
              <a:rPr lang="it-IT" sz="4000" dirty="0" smtClean="0"/>
              <a:t>σ</a:t>
            </a:r>
            <a:r>
              <a:rPr lang="it-IT" sz="4000" baseline="-25000" dirty="0" smtClean="0"/>
              <a:t>Stato=’Italia’</a:t>
            </a:r>
            <a:r>
              <a:rPr lang="it-IT" sz="4000" dirty="0"/>
              <a:t> (</a:t>
            </a:r>
            <a:r>
              <a:rPr lang="it-IT" sz="4000" dirty="0" smtClean="0"/>
              <a:t>AEROPORTO)) -</a:t>
            </a:r>
          </a:p>
          <a:p>
            <a:pPr lvl="2"/>
            <a:r>
              <a:rPr lang="it-IT" sz="4000" dirty="0" smtClean="0"/>
              <a:t>	π</a:t>
            </a:r>
            <a:r>
              <a:rPr lang="it-IT" sz="4000" baseline="-25000" dirty="0" smtClean="0"/>
              <a:t>AerPart</a:t>
            </a:r>
            <a:r>
              <a:rPr lang="it-IT" sz="4000" dirty="0" smtClean="0"/>
              <a:t>(VOLO       σ</a:t>
            </a:r>
            <a:r>
              <a:rPr lang="it-IT" sz="4000" baseline="-25000" dirty="0" smtClean="0"/>
              <a:t>Città=’New York’</a:t>
            </a:r>
            <a:r>
              <a:rPr lang="it-IT" sz="4000" dirty="0" smtClean="0"/>
              <a:t> </a:t>
            </a:r>
            <a:r>
              <a:rPr lang="it-IT" sz="4000" dirty="0"/>
              <a:t>(AEROPORTO</a:t>
            </a:r>
            <a:r>
              <a:rPr lang="it-IT" sz="4000" dirty="0" smtClean="0"/>
              <a:t>)))</a:t>
            </a:r>
            <a:endParaRPr lang="it-IT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447165" y="4507363"/>
            <a:ext cx="1903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 smtClean="0">
                <a:sym typeface="MT Extra" panose="05050102010205020202" pitchFamily="18" charset="2"/>
              </a:rPr>
              <a:t>    </a:t>
            </a:r>
            <a:r>
              <a:rPr lang="it-IT" sz="2800" dirty="0" smtClean="0">
                <a:sym typeface="MT Extra" panose="05050102010205020202" pitchFamily="18" charset="2"/>
              </a:rPr>
              <a:t>      </a:t>
            </a:r>
            <a:endParaRPr lang="it-IT" sz="3600" dirty="0">
              <a:sym typeface="MT Extra" panose="05050102010205020202" pitchFamily="18" charset="2"/>
            </a:endParaRPr>
          </a:p>
          <a:p>
            <a:r>
              <a:rPr lang="it-IT" sz="2800" dirty="0" smtClean="0"/>
              <a:t>AerArr=Cod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64553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852" y="609600"/>
            <a:ext cx="5910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VOLO ( </a:t>
            </a:r>
            <a:r>
              <a:rPr lang="it-IT" sz="2400" u="sng" dirty="0"/>
              <a:t>Cod</a:t>
            </a:r>
            <a:r>
              <a:rPr lang="it-IT" sz="2400" dirty="0"/>
              <a:t>, AerPart, AerArr, OraPart, OraArr )</a:t>
            </a:r>
          </a:p>
          <a:p>
            <a:r>
              <a:rPr lang="it-IT" sz="2400" dirty="0"/>
              <a:t>AEROPORTO (</a:t>
            </a:r>
            <a:r>
              <a:rPr lang="it-IT" sz="2400" u="sng" dirty="0"/>
              <a:t>Cod</a:t>
            </a:r>
            <a:r>
              <a:rPr lang="it-IT" sz="2400" dirty="0"/>
              <a:t>, Nome, Città, Stato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57365" y="1622974"/>
            <a:ext cx="10557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Nomi di aeroporti italiani da cui non partono voli per New York</a:t>
            </a:r>
            <a:endParaRPr lang="it-IT" sz="3200" dirty="0"/>
          </a:p>
        </p:txBody>
      </p:sp>
      <p:sp>
        <p:nvSpPr>
          <p:cNvPr id="8" name="Rectangle 7"/>
          <p:cNvSpPr/>
          <p:nvPr/>
        </p:nvSpPr>
        <p:spPr>
          <a:xfrm>
            <a:off x="553840" y="2390126"/>
            <a:ext cx="11388777" cy="3466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AEROPORTO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Stato=‘Italia’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Cod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in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(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AerPart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VOLO, AEROPORTO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AerArr=Cod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Città=‘New York’);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10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113" y="330417"/>
            <a:ext cx="11388777" cy="6248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AEROPORTO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Stato=‘Italia’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Cod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in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(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AerPart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VOLO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AerArr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				(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AEROPORTO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Città=‘New York’));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6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623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MT Extra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moscarini</dc:creator>
  <cp:lastModifiedBy>Marina Moscarini</cp:lastModifiedBy>
  <cp:revision>22</cp:revision>
  <dcterms:created xsi:type="dcterms:W3CDTF">2020-03-13T13:54:00Z</dcterms:created>
  <dcterms:modified xsi:type="dcterms:W3CDTF">2020-04-16T12:35:57Z</dcterms:modified>
</cp:coreProperties>
</file>