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81" r:id="rId3"/>
    <p:sldId id="265" r:id="rId4"/>
    <p:sldId id="274" r:id="rId5"/>
    <p:sldId id="275" r:id="rId6"/>
    <p:sldId id="262" r:id="rId7"/>
    <p:sldId id="276" r:id="rId8"/>
    <p:sldId id="282" r:id="rId9"/>
    <p:sldId id="263" r:id="rId10"/>
    <p:sldId id="278" r:id="rId11"/>
    <p:sldId id="279" r:id="rId12"/>
    <p:sldId id="283" r:id="rId13"/>
    <p:sldId id="264" r:id="rId14"/>
    <p:sldId id="280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9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973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67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0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90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8121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47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8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84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32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471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23F5-05C5-41CF-B799-831D46CEA3AD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17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F23F5-05C5-41CF-B799-831D46CEA3AD}" type="datetimeFigureOut">
              <a:rPr lang="it-IT" smtClean="0"/>
              <a:t>02/04/2020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5E597-07AA-4554-B6D0-C775F946A44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92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34558" y="198501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it-IT" sz="2800" dirty="0" smtClean="0"/>
              <a:t>Cognomi </a:t>
            </a:r>
            <a:r>
              <a:rPr lang="it-IT" sz="2800" dirty="0"/>
              <a:t>deli studenti iscritti al II </a:t>
            </a:r>
            <a:r>
              <a:rPr lang="it-IT" sz="2800" dirty="0" smtClean="0"/>
              <a:t>anno</a:t>
            </a:r>
          </a:p>
        </p:txBody>
      </p:sp>
      <p:sp>
        <p:nvSpPr>
          <p:cNvPr id="6" name="Rectangle 5"/>
          <p:cNvSpPr/>
          <p:nvPr/>
        </p:nvSpPr>
        <p:spPr>
          <a:xfrm>
            <a:off x="2585549" y="2576310"/>
            <a:ext cx="6742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dirty="0" smtClean="0"/>
              <a:t>π</a:t>
            </a:r>
            <a:r>
              <a:rPr lang="it-IT" sz="4000" baseline="-25000" dirty="0" smtClean="0"/>
              <a:t>Cognome</a:t>
            </a:r>
            <a:r>
              <a:rPr lang="it-IT" sz="4000" dirty="0" smtClean="0"/>
              <a:t>(σ</a:t>
            </a:r>
            <a:r>
              <a:rPr lang="it-IT" sz="4000" baseline="-25000" dirty="0" smtClean="0"/>
              <a:t>AnnoIscr=’II’</a:t>
            </a:r>
            <a:r>
              <a:rPr lang="it-IT" sz="4000" dirty="0" smtClean="0"/>
              <a:t> (STUDENTE))</a:t>
            </a:r>
            <a:endParaRPr lang="it-IT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956664" y="562721"/>
            <a:ext cx="5558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Nota bene</a:t>
            </a:r>
          </a:p>
          <a:p>
            <a:r>
              <a:rPr lang="it-IT" b="1" dirty="0" smtClean="0"/>
              <a:t>In Esame ci sono solo esami superati, cioè con voto &gt;=18</a:t>
            </a:r>
            <a:endParaRPr lang="it-IT" b="1" dirty="0"/>
          </a:p>
        </p:txBody>
      </p:sp>
      <p:sp>
        <p:nvSpPr>
          <p:cNvPr id="8" name="Rectangle 7"/>
          <p:cNvSpPr/>
          <p:nvPr/>
        </p:nvSpPr>
        <p:spPr>
          <a:xfrm>
            <a:off x="200297" y="285723"/>
            <a:ext cx="4450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Basi dati di un corso di laurea</a:t>
            </a:r>
            <a:endParaRPr lang="it-IT" dirty="0"/>
          </a:p>
          <a:p>
            <a:r>
              <a:rPr lang="it-IT" dirty="0"/>
              <a:t>STUDENTE (</a:t>
            </a:r>
            <a:r>
              <a:rPr lang="it-IT" u="sng" dirty="0"/>
              <a:t>Matr</a:t>
            </a:r>
            <a:r>
              <a:rPr lang="it-IT" dirty="0"/>
              <a:t>, Nome, Cognome, AnnoIscr)</a:t>
            </a:r>
          </a:p>
          <a:p>
            <a:r>
              <a:rPr lang="it-IT" dirty="0"/>
              <a:t>ESAME (</a:t>
            </a:r>
            <a:r>
              <a:rPr lang="it-IT" u="sng" dirty="0"/>
              <a:t>Matr,  IdC</a:t>
            </a:r>
            <a:r>
              <a:rPr lang="it-IT" dirty="0"/>
              <a:t>, Voto, Data)</a:t>
            </a:r>
          </a:p>
          <a:p>
            <a:r>
              <a:rPr lang="it-IT" dirty="0"/>
              <a:t>CORSO (</a:t>
            </a:r>
            <a:r>
              <a:rPr lang="it-IT" u="sng" dirty="0" smtClean="0"/>
              <a:t>IdC</a:t>
            </a:r>
            <a:r>
              <a:rPr lang="it-IT" dirty="0" smtClean="0"/>
              <a:t>, </a:t>
            </a:r>
            <a:r>
              <a:rPr lang="it-IT" dirty="0"/>
              <a:t>Titolo, Anno)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14745" y="3880948"/>
            <a:ext cx="3972178" cy="20758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Cognome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Studente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here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AnnoIscr=‘II’;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74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089" y="658829"/>
            <a:ext cx="11620166" cy="5552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Cognome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Studente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 in (select Matr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Studente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AnnoIscr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=‘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II’)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     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Esame E, Corso 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     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E.IdC=C.IdC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Anno=‘II’);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47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834" y="612647"/>
            <a:ext cx="11620166" cy="416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Cognome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Studente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AnnoIscr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=‘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II’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     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Esame E, Corso 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     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E.IdC=C.IdC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Anno=‘II’);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44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902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25337" y="2166045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it-IT" sz="2800" dirty="0" smtClean="0"/>
              <a:t>Cognomi </a:t>
            </a:r>
            <a:r>
              <a:rPr lang="it-IT" sz="2800" dirty="0"/>
              <a:t>di studenti iscritti al II anno che hanno superato solo esami  del I </a:t>
            </a:r>
            <a:r>
              <a:rPr lang="it-IT" sz="2800" dirty="0" smtClean="0"/>
              <a:t>anno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0962" y="3608559"/>
            <a:ext cx="93486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dirty="0" smtClean="0"/>
              <a:t>π</a:t>
            </a:r>
            <a:r>
              <a:rPr lang="it-IT" sz="4000" baseline="-25000" dirty="0" smtClean="0"/>
              <a:t>Cognome</a:t>
            </a:r>
            <a:r>
              <a:rPr lang="it-IT" sz="4000" dirty="0" smtClean="0"/>
              <a:t>(STUDENTE </a:t>
            </a:r>
            <a:r>
              <a:rPr lang="it-IT" sz="4000" dirty="0" smtClean="0">
                <a:sym typeface="MT Extra" panose="05050102010205020202" pitchFamily="18" charset="2"/>
              </a:rPr>
              <a:t></a:t>
            </a:r>
          </a:p>
          <a:p>
            <a:r>
              <a:rPr lang="it-IT" sz="4000" dirty="0" smtClean="0"/>
              <a:t>π</a:t>
            </a:r>
            <a:r>
              <a:rPr lang="it-IT" sz="4000" baseline="-25000" dirty="0" smtClean="0"/>
              <a:t>Matr</a:t>
            </a:r>
            <a:r>
              <a:rPr lang="it-IT" sz="4000" dirty="0" smtClean="0"/>
              <a:t>(σ</a:t>
            </a:r>
            <a:r>
              <a:rPr lang="it-IT" sz="4000" baseline="-25000" dirty="0" smtClean="0"/>
              <a:t>AnnoIscr=‘II’</a:t>
            </a:r>
            <a:r>
              <a:rPr lang="it-IT" sz="4000" dirty="0" smtClean="0"/>
              <a:t> (STUDENTE))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sz="3600" dirty="0" smtClean="0">
                <a:sym typeface="Symbol" panose="05050102010706020507" pitchFamily="18" charset="2"/>
              </a:rPr>
              <a:t>– </a:t>
            </a:r>
          </a:p>
          <a:p>
            <a:r>
              <a:rPr lang="it-IT" sz="3600" dirty="0">
                <a:sym typeface="Symbol" panose="05050102010706020507" pitchFamily="18" charset="2"/>
              </a:rPr>
              <a:t>	</a:t>
            </a:r>
            <a:r>
              <a:rPr lang="it-IT" sz="4000" dirty="0" smtClean="0"/>
              <a:t>π</a:t>
            </a:r>
            <a:r>
              <a:rPr lang="it-IT" sz="4000" baseline="-25000" dirty="0" smtClean="0"/>
              <a:t>Matr</a:t>
            </a:r>
            <a:r>
              <a:rPr lang="it-IT" sz="4000" dirty="0" smtClean="0"/>
              <a:t>(σ</a:t>
            </a:r>
            <a:r>
              <a:rPr lang="it-IT" sz="4000" baseline="-25000" dirty="0" smtClean="0"/>
              <a:t>Anno</a:t>
            </a:r>
            <a:r>
              <a:rPr lang="it-IT" sz="6000" baseline="-25000" dirty="0"/>
              <a:t>≠</a:t>
            </a:r>
            <a:r>
              <a:rPr lang="it-IT" dirty="0" smtClean="0"/>
              <a:t> </a:t>
            </a:r>
            <a:r>
              <a:rPr lang="it-IT" sz="4000" baseline="-25000" dirty="0" smtClean="0"/>
              <a:t>‘I</a:t>
            </a:r>
            <a:r>
              <a:rPr lang="it-IT" sz="4000" baseline="-25000" dirty="0"/>
              <a:t>’</a:t>
            </a:r>
            <a:r>
              <a:rPr lang="it-IT" sz="4000" dirty="0"/>
              <a:t> (ESAME</a:t>
            </a:r>
            <a:r>
              <a:rPr lang="it-IT" sz="3600" dirty="0">
                <a:sym typeface="MT Extra" panose="05050102010205020202" pitchFamily="18" charset="2"/>
              </a:rPr>
              <a:t> </a:t>
            </a:r>
            <a:r>
              <a:rPr lang="it-IT" sz="6000" dirty="0"/>
              <a:t> </a:t>
            </a:r>
            <a:r>
              <a:rPr lang="it-IT" sz="4000" dirty="0"/>
              <a:t>CORSO)))</a:t>
            </a:r>
          </a:p>
          <a:p>
            <a:endParaRPr lang="it-IT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956664" y="562721"/>
            <a:ext cx="5558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Nota bene</a:t>
            </a:r>
          </a:p>
          <a:p>
            <a:r>
              <a:rPr lang="it-IT" b="1" dirty="0" smtClean="0"/>
              <a:t>In Esame ci sono solo esami superati, cioè con voto &gt;=18</a:t>
            </a:r>
            <a:endParaRPr lang="it-IT" b="1" dirty="0"/>
          </a:p>
        </p:txBody>
      </p:sp>
      <p:sp>
        <p:nvSpPr>
          <p:cNvPr id="8" name="Rectangle 7"/>
          <p:cNvSpPr/>
          <p:nvPr/>
        </p:nvSpPr>
        <p:spPr>
          <a:xfrm>
            <a:off x="200297" y="285723"/>
            <a:ext cx="4450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Basi dati di un corso di laurea</a:t>
            </a:r>
            <a:endParaRPr lang="it-IT" dirty="0"/>
          </a:p>
          <a:p>
            <a:r>
              <a:rPr lang="it-IT" dirty="0"/>
              <a:t>STUDENTE (</a:t>
            </a:r>
            <a:r>
              <a:rPr lang="it-IT" u="sng" dirty="0"/>
              <a:t>Matr</a:t>
            </a:r>
            <a:r>
              <a:rPr lang="it-IT" dirty="0"/>
              <a:t>, Nome, Cognome, AnnoIscr)</a:t>
            </a:r>
          </a:p>
          <a:p>
            <a:r>
              <a:rPr lang="it-IT" dirty="0"/>
              <a:t>ESAME (</a:t>
            </a:r>
            <a:r>
              <a:rPr lang="it-IT" u="sng" dirty="0"/>
              <a:t>Matr,  IdC</a:t>
            </a:r>
            <a:r>
              <a:rPr lang="it-IT" dirty="0"/>
              <a:t>, Voto, Data)</a:t>
            </a:r>
          </a:p>
          <a:p>
            <a:r>
              <a:rPr lang="it-IT" dirty="0"/>
              <a:t>CORSO (</a:t>
            </a:r>
            <a:r>
              <a:rPr lang="it-IT" u="sng" dirty="0" smtClean="0"/>
              <a:t>IdC</a:t>
            </a:r>
            <a:r>
              <a:rPr lang="it-IT" dirty="0" smtClean="0"/>
              <a:t>, </a:t>
            </a:r>
            <a:r>
              <a:rPr lang="it-IT" dirty="0"/>
              <a:t>Titolo, Anno)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25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834" y="612647"/>
            <a:ext cx="11620166" cy="416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Cognome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Studente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AnnoIscr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=‘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II’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     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Esame E, Corso 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     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E.IdC=C.IdC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Anno&lt;&gt;‘I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’);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8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500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23737" y="1658215"/>
            <a:ext cx="74371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 smtClean="0"/>
              <a:t>Cognomi </a:t>
            </a:r>
            <a:r>
              <a:rPr lang="it-IT" sz="2400" dirty="0"/>
              <a:t>di studenti iscritti al II anno che hanno </a:t>
            </a:r>
            <a:r>
              <a:rPr lang="it-IT" sz="2400" dirty="0" smtClean="0"/>
              <a:t>superato  </a:t>
            </a:r>
            <a:r>
              <a:rPr lang="it-IT" sz="2400" dirty="0"/>
              <a:t>almeno un esame del II anno</a:t>
            </a:r>
            <a:r>
              <a:rPr lang="it-IT" sz="2400" dirty="0" smtClean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49252" y="2568921"/>
            <a:ext cx="1214274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 smtClean="0"/>
              <a:t>π</a:t>
            </a:r>
            <a:r>
              <a:rPr lang="it-IT" sz="3600" baseline="-25000" dirty="0" smtClean="0"/>
              <a:t>Cognome</a:t>
            </a:r>
            <a:r>
              <a:rPr lang="it-IT" sz="3600" dirty="0" smtClean="0"/>
              <a:t>(σ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it-IT" sz="3600" baseline="-25000" dirty="0"/>
              <a:t>AnnoIscr=‘II’</a:t>
            </a:r>
            <a:r>
              <a:rPr lang="it-IT" sz="36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 </a:t>
            </a:r>
            <a:r>
              <a:rPr lang="it-IT" sz="3600" baseline="-25000" dirty="0" smtClean="0"/>
              <a:t>Anno=‘</a:t>
            </a:r>
            <a:r>
              <a:rPr lang="it-IT" sz="3600" baseline="-25000" dirty="0"/>
              <a:t>II’</a:t>
            </a:r>
            <a:r>
              <a:rPr lang="it-IT" sz="3600" dirty="0"/>
              <a:t> </a:t>
            </a:r>
            <a:r>
              <a:rPr lang="it-IT" sz="3600" dirty="0" smtClean="0"/>
              <a:t>((STUDENTE</a:t>
            </a:r>
            <a:r>
              <a:rPr lang="it-IT" sz="1600" dirty="0" smtClean="0">
                <a:sym typeface="MT Extra" panose="05050102010205020202" pitchFamily="18" charset="2"/>
              </a:rPr>
              <a:t> </a:t>
            </a:r>
            <a:r>
              <a:rPr lang="it-IT" sz="2800" dirty="0">
                <a:sym typeface="MT Extra" panose="05050102010205020202" pitchFamily="18" charset="2"/>
              </a:rPr>
              <a:t></a:t>
            </a:r>
            <a:r>
              <a:rPr lang="it-IT" sz="4800" dirty="0" smtClean="0"/>
              <a:t> </a:t>
            </a:r>
            <a:r>
              <a:rPr lang="it-IT" sz="3600" dirty="0" smtClean="0"/>
              <a:t>ESAME)</a:t>
            </a:r>
            <a:r>
              <a:rPr lang="it-IT" sz="3200" dirty="0">
                <a:sym typeface="MT Extra" panose="05050102010205020202" pitchFamily="18" charset="2"/>
              </a:rPr>
              <a:t> </a:t>
            </a:r>
            <a:r>
              <a:rPr lang="it-IT" sz="5400" dirty="0"/>
              <a:t> </a:t>
            </a:r>
            <a:r>
              <a:rPr lang="it-IT" sz="3600" dirty="0" smtClean="0"/>
              <a:t>CORSO))))</a:t>
            </a:r>
            <a:endParaRPr lang="it-IT" sz="3600" dirty="0"/>
          </a:p>
          <a:p>
            <a:endParaRPr lang="it-IT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956664" y="562721"/>
            <a:ext cx="5558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Nota bene</a:t>
            </a:r>
          </a:p>
          <a:p>
            <a:r>
              <a:rPr lang="it-IT" b="1" dirty="0" smtClean="0"/>
              <a:t>In Esame ci sono solo esami superati, cioè con voto &gt;=18</a:t>
            </a:r>
            <a:endParaRPr lang="it-IT" b="1" dirty="0"/>
          </a:p>
        </p:txBody>
      </p:sp>
      <p:sp>
        <p:nvSpPr>
          <p:cNvPr id="8" name="Rectangle 7"/>
          <p:cNvSpPr/>
          <p:nvPr/>
        </p:nvSpPr>
        <p:spPr>
          <a:xfrm>
            <a:off x="200297" y="285723"/>
            <a:ext cx="4450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Basi dati di un corso di laurea</a:t>
            </a:r>
            <a:endParaRPr lang="it-IT" dirty="0"/>
          </a:p>
          <a:p>
            <a:r>
              <a:rPr lang="it-IT" dirty="0"/>
              <a:t>STUDENTE (</a:t>
            </a:r>
            <a:r>
              <a:rPr lang="it-IT" u="sng" dirty="0"/>
              <a:t>Matr</a:t>
            </a:r>
            <a:r>
              <a:rPr lang="it-IT" dirty="0"/>
              <a:t>, Nome, Cognome, AnnoIscr)</a:t>
            </a:r>
          </a:p>
          <a:p>
            <a:r>
              <a:rPr lang="it-IT" dirty="0"/>
              <a:t>ESAME (</a:t>
            </a:r>
            <a:r>
              <a:rPr lang="it-IT" u="sng" dirty="0"/>
              <a:t>Matr,  IdC</a:t>
            </a:r>
            <a:r>
              <a:rPr lang="it-IT" dirty="0"/>
              <a:t>, Voto, Data)</a:t>
            </a:r>
          </a:p>
          <a:p>
            <a:r>
              <a:rPr lang="it-IT" dirty="0"/>
              <a:t>CORSO (</a:t>
            </a:r>
            <a:r>
              <a:rPr lang="it-IT" u="sng" dirty="0" smtClean="0"/>
              <a:t>IdC</a:t>
            </a:r>
            <a:r>
              <a:rPr lang="it-IT" dirty="0" smtClean="0"/>
              <a:t>, </a:t>
            </a:r>
            <a:r>
              <a:rPr lang="it-IT" dirty="0"/>
              <a:t>Titolo, Anno)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19282" y="3743482"/>
            <a:ext cx="9686653" cy="277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Cognome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Studente S, Esame E, Corso 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here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S.Matr=E.Matr 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E.IcC=C.IdC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AnnoIscr=‘II’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Anno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=‘II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’;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49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9144" y="1693301"/>
            <a:ext cx="9686653" cy="416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Cognome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Studente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AnnoIscr=‘II’ 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sz="3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Esame E, Corso 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E.IdC=C.IdC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Anno=‘II’);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33843" y="299665"/>
            <a:ext cx="74371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 smtClean="0"/>
              <a:t>Cognomi </a:t>
            </a:r>
            <a:r>
              <a:rPr lang="it-IT" sz="2400" dirty="0"/>
              <a:t>di studenti iscritti al II anno che hanno </a:t>
            </a:r>
            <a:r>
              <a:rPr lang="it-IT" sz="2400" dirty="0" smtClean="0"/>
              <a:t>superato  </a:t>
            </a:r>
            <a:r>
              <a:rPr lang="it-IT" sz="2400" dirty="0"/>
              <a:t>almeno un esame del II anno</a:t>
            </a:r>
            <a:r>
              <a:rPr lang="it-IT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29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24417" y="640356"/>
            <a:ext cx="9686653" cy="5552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Cognome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Studente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AnnoIscr=‘II’ 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sz="3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Esame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    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IdC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IdC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      from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Corso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      where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Anno=‘II’));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60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38104" y="1781956"/>
            <a:ext cx="74371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dirty="0" smtClean="0"/>
              <a:t>Cognomi </a:t>
            </a:r>
            <a:r>
              <a:rPr lang="it-IT" sz="2400" dirty="0"/>
              <a:t>di studenti iscritti al II anno che hanno </a:t>
            </a:r>
            <a:r>
              <a:rPr lang="it-IT" sz="2400" dirty="0" smtClean="0"/>
              <a:t>superato  </a:t>
            </a:r>
            <a:r>
              <a:rPr lang="it-IT" sz="2400" dirty="0"/>
              <a:t>almeno un esame del II anno</a:t>
            </a:r>
            <a:r>
              <a:rPr lang="it-IT" sz="2400" dirty="0" smtClean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396097" y="2797796"/>
            <a:ext cx="8279126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dirty="0" smtClean="0"/>
              <a:t>π</a:t>
            </a:r>
            <a:r>
              <a:rPr lang="it-IT" sz="4000" baseline="-25000" dirty="0" smtClean="0"/>
              <a:t>Cognome</a:t>
            </a:r>
            <a:r>
              <a:rPr lang="it-IT" sz="4000" dirty="0" smtClean="0"/>
              <a:t>(STUDENTE </a:t>
            </a:r>
            <a:r>
              <a:rPr lang="it-IT" sz="4000" dirty="0" smtClean="0">
                <a:sym typeface="MT Extra" panose="05050102010205020202" pitchFamily="18" charset="2"/>
              </a:rPr>
              <a:t></a:t>
            </a:r>
          </a:p>
          <a:p>
            <a:r>
              <a:rPr lang="it-IT" sz="4000" dirty="0"/>
              <a:t>(π</a:t>
            </a:r>
            <a:r>
              <a:rPr lang="it-IT" sz="4000" baseline="-25000" dirty="0" smtClean="0"/>
              <a:t>Matr</a:t>
            </a:r>
            <a:r>
              <a:rPr lang="it-IT" sz="4000" dirty="0" smtClean="0"/>
              <a:t>(σ</a:t>
            </a:r>
            <a:r>
              <a:rPr lang="it-IT" sz="4000" baseline="-25000" dirty="0" smtClean="0"/>
              <a:t>AnnoIscr=‘II’</a:t>
            </a:r>
            <a:r>
              <a:rPr lang="it-IT" sz="4000" dirty="0" smtClean="0"/>
              <a:t> (STUDENTE))</a:t>
            </a:r>
            <a:r>
              <a:rPr lang="it-IT" dirty="0" smtClean="0">
                <a:sym typeface="Symbol" panose="05050102010706020507" pitchFamily="18" charset="2"/>
              </a:rPr>
              <a:t> </a:t>
            </a:r>
            <a:r>
              <a:rPr lang="it-IT" sz="3600" dirty="0" smtClean="0">
                <a:sym typeface="Symbol" panose="05050102010706020507" pitchFamily="18" charset="2"/>
              </a:rPr>
              <a:t></a:t>
            </a:r>
          </a:p>
          <a:p>
            <a:r>
              <a:rPr lang="it-IT" sz="4000" dirty="0" smtClean="0"/>
              <a:t>	π</a:t>
            </a:r>
            <a:r>
              <a:rPr lang="it-IT" sz="4000" baseline="-25000" dirty="0" smtClean="0"/>
              <a:t>Matr</a:t>
            </a:r>
            <a:r>
              <a:rPr lang="it-IT" sz="4000" dirty="0" smtClean="0"/>
              <a:t>(σ</a:t>
            </a:r>
            <a:r>
              <a:rPr lang="it-IT" sz="4000" baseline="-25000" dirty="0" smtClean="0"/>
              <a:t>Anno=‘</a:t>
            </a:r>
            <a:r>
              <a:rPr lang="it-IT" sz="4000" baseline="-25000" dirty="0"/>
              <a:t>II’</a:t>
            </a:r>
            <a:r>
              <a:rPr lang="it-IT" sz="4000" dirty="0"/>
              <a:t> </a:t>
            </a:r>
            <a:r>
              <a:rPr lang="it-IT" sz="4000" dirty="0" smtClean="0"/>
              <a:t>(ESAME</a:t>
            </a:r>
            <a:r>
              <a:rPr lang="it-IT" sz="3600" dirty="0" smtClean="0">
                <a:sym typeface="MT Extra" panose="05050102010205020202" pitchFamily="18" charset="2"/>
              </a:rPr>
              <a:t> </a:t>
            </a:r>
            <a:r>
              <a:rPr lang="it-IT" sz="3600" dirty="0">
                <a:sym typeface="MT Extra" panose="05050102010205020202" pitchFamily="18" charset="2"/>
              </a:rPr>
              <a:t></a:t>
            </a:r>
            <a:r>
              <a:rPr lang="it-IT" sz="6000" dirty="0"/>
              <a:t> </a:t>
            </a:r>
            <a:r>
              <a:rPr lang="it-IT" sz="4000" dirty="0" smtClean="0"/>
              <a:t>CORSO)))</a:t>
            </a:r>
            <a:endParaRPr lang="it-IT" sz="4000" dirty="0"/>
          </a:p>
          <a:p>
            <a:endParaRPr lang="it-IT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956664" y="571430"/>
            <a:ext cx="5558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Nota bene</a:t>
            </a:r>
          </a:p>
          <a:p>
            <a:r>
              <a:rPr lang="it-IT" b="1" dirty="0" smtClean="0"/>
              <a:t>In Esame ci sono solo esami superati, cioè con voto &gt;=18</a:t>
            </a:r>
            <a:endParaRPr lang="it-IT" b="1" dirty="0"/>
          </a:p>
        </p:txBody>
      </p:sp>
      <p:sp>
        <p:nvSpPr>
          <p:cNvPr id="8" name="Rectangle 7"/>
          <p:cNvSpPr/>
          <p:nvPr/>
        </p:nvSpPr>
        <p:spPr>
          <a:xfrm>
            <a:off x="200297" y="285723"/>
            <a:ext cx="4450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Basi dati di un corso di laurea</a:t>
            </a:r>
            <a:endParaRPr lang="it-IT" dirty="0"/>
          </a:p>
          <a:p>
            <a:r>
              <a:rPr lang="it-IT" dirty="0"/>
              <a:t>STUDENTE (</a:t>
            </a:r>
            <a:r>
              <a:rPr lang="it-IT" u="sng" dirty="0"/>
              <a:t>Matr</a:t>
            </a:r>
            <a:r>
              <a:rPr lang="it-IT" dirty="0"/>
              <a:t>, Nome, Cognome, AnnoIscr)</a:t>
            </a:r>
          </a:p>
          <a:p>
            <a:r>
              <a:rPr lang="it-IT" dirty="0"/>
              <a:t>ESAME (</a:t>
            </a:r>
            <a:r>
              <a:rPr lang="it-IT" u="sng" dirty="0"/>
              <a:t>Matr,  IdC</a:t>
            </a:r>
            <a:r>
              <a:rPr lang="it-IT" dirty="0"/>
              <a:t>, Voto, Data)</a:t>
            </a:r>
          </a:p>
          <a:p>
            <a:r>
              <a:rPr lang="it-IT" dirty="0"/>
              <a:t>CORSO (</a:t>
            </a:r>
            <a:r>
              <a:rPr lang="it-IT" u="sng" dirty="0" smtClean="0"/>
              <a:t>IdC</a:t>
            </a:r>
            <a:r>
              <a:rPr lang="it-IT" dirty="0" smtClean="0"/>
              <a:t>, </a:t>
            </a:r>
            <a:r>
              <a:rPr lang="it-IT" dirty="0"/>
              <a:t>Titolo, Anno)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73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089" y="658829"/>
            <a:ext cx="11620166" cy="5552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Cognome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Studente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 in (select Matr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Studente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</a:t>
            </a: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AnnoIscr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=‘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II’)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 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     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Esame E, Corso 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     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E.IdC=C.IdC</a:t>
            </a: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it-IT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Anno=‘II’);</a:t>
            </a: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55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711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20388" y="2070252"/>
            <a:ext cx="75503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800" dirty="0" smtClean="0"/>
              <a:t>Cognomi </a:t>
            </a:r>
            <a:r>
              <a:rPr lang="it-IT" sz="2800" dirty="0"/>
              <a:t>di studenti iscritti al II anno che non hanno superato </a:t>
            </a:r>
            <a:r>
              <a:rPr lang="it-IT" sz="2800" dirty="0" smtClean="0"/>
              <a:t>nessun </a:t>
            </a:r>
            <a:r>
              <a:rPr lang="it-IT" sz="2800" dirty="0"/>
              <a:t>esame  del </a:t>
            </a:r>
            <a:r>
              <a:rPr lang="it-IT" sz="2800" dirty="0" smtClean="0"/>
              <a:t>II anno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0962" y="3608559"/>
            <a:ext cx="93486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dirty="0" smtClean="0"/>
              <a:t>π</a:t>
            </a:r>
            <a:r>
              <a:rPr lang="it-IT" sz="4000" baseline="-25000" dirty="0" smtClean="0"/>
              <a:t>Cognome</a:t>
            </a:r>
            <a:r>
              <a:rPr lang="it-IT" sz="4000" dirty="0" smtClean="0"/>
              <a:t>(STUDENTE </a:t>
            </a:r>
            <a:r>
              <a:rPr lang="it-IT" sz="4000" dirty="0" smtClean="0">
                <a:sym typeface="MT Extra" panose="05050102010205020202" pitchFamily="18" charset="2"/>
              </a:rPr>
              <a:t></a:t>
            </a:r>
          </a:p>
          <a:p>
            <a:r>
              <a:rPr lang="it-IT" sz="4000" dirty="0" smtClean="0"/>
              <a:t>(π</a:t>
            </a:r>
            <a:r>
              <a:rPr lang="it-IT" sz="4000" baseline="-25000" dirty="0" smtClean="0"/>
              <a:t>Matr</a:t>
            </a:r>
            <a:r>
              <a:rPr lang="it-IT" sz="4000" dirty="0" smtClean="0"/>
              <a:t>(σ</a:t>
            </a:r>
            <a:r>
              <a:rPr lang="it-IT" sz="4000" baseline="-25000" dirty="0" smtClean="0"/>
              <a:t>AnnoIscr=‘II’</a:t>
            </a:r>
            <a:r>
              <a:rPr lang="it-IT" sz="4000" dirty="0" smtClean="0"/>
              <a:t> (STUDENTE))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sz="3600" dirty="0" smtClean="0">
                <a:sym typeface="Symbol" panose="05050102010706020507" pitchFamily="18" charset="2"/>
              </a:rPr>
              <a:t>– </a:t>
            </a:r>
          </a:p>
          <a:p>
            <a:r>
              <a:rPr lang="it-IT" sz="3600" dirty="0">
                <a:sym typeface="Symbol" panose="05050102010706020507" pitchFamily="18" charset="2"/>
              </a:rPr>
              <a:t>	</a:t>
            </a:r>
            <a:r>
              <a:rPr lang="it-IT" sz="4000" dirty="0" smtClean="0"/>
              <a:t>π</a:t>
            </a:r>
            <a:r>
              <a:rPr lang="it-IT" sz="4000" baseline="-25000" dirty="0" smtClean="0"/>
              <a:t>Matr</a:t>
            </a:r>
            <a:r>
              <a:rPr lang="it-IT" sz="4000" dirty="0" smtClean="0"/>
              <a:t>(σ</a:t>
            </a:r>
            <a:r>
              <a:rPr lang="it-IT" sz="4000" baseline="-25000" dirty="0" smtClean="0"/>
              <a:t>Anno</a:t>
            </a:r>
            <a:r>
              <a:rPr lang="it-IT" sz="4000" baseline="-25000" dirty="0"/>
              <a:t>=‘II’</a:t>
            </a:r>
            <a:r>
              <a:rPr lang="it-IT" sz="4000" dirty="0"/>
              <a:t> (ESAME</a:t>
            </a:r>
            <a:r>
              <a:rPr lang="it-IT" sz="3600" dirty="0">
                <a:sym typeface="MT Extra" panose="05050102010205020202" pitchFamily="18" charset="2"/>
              </a:rPr>
              <a:t> </a:t>
            </a:r>
            <a:r>
              <a:rPr lang="it-IT" sz="6000" dirty="0"/>
              <a:t> </a:t>
            </a:r>
            <a:r>
              <a:rPr lang="it-IT" sz="4000" dirty="0"/>
              <a:t>CORSO)))</a:t>
            </a:r>
          </a:p>
          <a:p>
            <a:endParaRPr lang="it-IT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956664" y="562721"/>
            <a:ext cx="5558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Nota bene</a:t>
            </a:r>
          </a:p>
          <a:p>
            <a:r>
              <a:rPr lang="it-IT" b="1" dirty="0" smtClean="0"/>
              <a:t>In Esame ci sono solo esami superati, cioè con voto &gt;=18</a:t>
            </a:r>
            <a:endParaRPr lang="it-IT" b="1" dirty="0"/>
          </a:p>
        </p:txBody>
      </p:sp>
      <p:sp>
        <p:nvSpPr>
          <p:cNvPr id="8" name="Rectangle 7"/>
          <p:cNvSpPr/>
          <p:nvPr/>
        </p:nvSpPr>
        <p:spPr>
          <a:xfrm>
            <a:off x="200297" y="285723"/>
            <a:ext cx="44500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Basi dati di un corso di laurea</a:t>
            </a:r>
            <a:endParaRPr lang="it-IT" dirty="0"/>
          </a:p>
          <a:p>
            <a:r>
              <a:rPr lang="it-IT" dirty="0"/>
              <a:t>STUDENTE (</a:t>
            </a:r>
            <a:r>
              <a:rPr lang="it-IT" u="sng" dirty="0"/>
              <a:t>Matr</a:t>
            </a:r>
            <a:r>
              <a:rPr lang="it-IT" dirty="0"/>
              <a:t>, Nome, Cognome, AnnoIscr)</a:t>
            </a:r>
          </a:p>
          <a:p>
            <a:r>
              <a:rPr lang="it-IT" dirty="0"/>
              <a:t>ESAME (</a:t>
            </a:r>
            <a:r>
              <a:rPr lang="it-IT" u="sng" dirty="0"/>
              <a:t>Matr,  IdC</a:t>
            </a:r>
            <a:r>
              <a:rPr lang="it-IT" dirty="0"/>
              <a:t>, Voto, Data)</a:t>
            </a:r>
          </a:p>
          <a:p>
            <a:r>
              <a:rPr lang="it-IT" dirty="0"/>
              <a:t>CORSO (</a:t>
            </a:r>
            <a:r>
              <a:rPr lang="it-IT" u="sng" dirty="0" smtClean="0"/>
              <a:t>IdC</a:t>
            </a:r>
            <a:r>
              <a:rPr lang="it-IT" dirty="0" smtClean="0"/>
              <a:t>, </a:t>
            </a:r>
            <a:r>
              <a:rPr lang="it-IT" dirty="0"/>
              <a:t>Titolo, Anno)</a:t>
            </a: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31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722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MT Extra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moscarini</dc:creator>
  <cp:lastModifiedBy>Marina Moscarini</cp:lastModifiedBy>
  <cp:revision>39</cp:revision>
  <dcterms:created xsi:type="dcterms:W3CDTF">2018-10-09T10:10:18Z</dcterms:created>
  <dcterms:modified xsi:type="dcterms:W3CDTF">2020-04-02T08:38:03Z</dcterms:modified>
</cp:coreProperties>
</file>