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68" r:id="rId4"/>
    <p:sldId id="269" r:id="rId5"/>
    <p:sldId id="265" r:id="rId6"/>
    <p:sldId id="264" r:id="rId7"/>
    <p:sldId id="279" r:id="rId8"/>
    <p:sldId id="266" r:id="rId9"/>
    <p:sldId id="270" r:id="rId10"/>
    <p:sldId id="267" r:id="rId11"/>
    <p:sldId id="276" r:id="rId12"/>
    <p:sldId id="277" r:id="rId13"/>
    <p:sldId id="278" r:id="rId14"/>
    <p:sldId id="274" r:id="rId15"/>
    <p:sldId id="275" r:id="rId1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69" d="100"/>
          <a:sy n="69" d="100"/>
        </p:scale>
        <p:origin x="61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23F5-05C5-41CF-B799-831D46CEA3AD}" type="datetimeFigureOut">
              <a:rPr lang="it-IT" smtClean="0"/>
              <a:t>31/03/2020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E597-07AA-4554-B6D0-C775F946A44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9730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23F5-05C5-41CF-B799-831D46CEA3AD}" type="datetimeFigureOut">
              <a:rPr lang="it-IT" smtClean="0"/>
              <a:t>31/03/2020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E597-07AA-4554-B6D0-C775F946A44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7673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23F5-05C5-41CF-B799-831D46CEA3AD}" type="datetimeFigureOut">
              <a:rPr lang="it-IT" smtClean="0"/>
              <a:t>31/03/2020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E597-07AA-4554-B6D0-C775F946A44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00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23F5-05C5-41CF-B799-831D46CEA3AD}" type="datetimeFigureOut">
              <a:rPr lang="it-IT" smtClean="0"/>
              <a:t>31/03/2020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E597-07AA-4554-B6D0-C775F946A44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3906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23F5-05C5-41CF-B799-831D46CEA3AD}" type="datetimeFigureOut">
              <a:rPr lang="it-IT" smtClean="0"/>
              <a:t>31/03/2020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E597-07AA-4554-B6D0-C775F946A44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8121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23F5-05C5-41CF-B799-831D46CEA3AD}" type="datetimeFigureOut">
              <a:rPr lang="it-IT" smtClean="0"/>
              <a:t>31/03/2020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E597-07AA-4554-B6D0-C775F946A44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5475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23F5-05C5-41CF-B799-831D46CEA3AD}" type="datetimeFigureOut">
              <a:rPr lang="it-IT" smtClean="0"/>
              <a:t>31/03/2020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E597-07AA-4554-B6D0-C775F946A44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480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23F5-05C5-41CF-B799-831D46CEA3AD}" type="datetimeFigureOut">
              <a:rPr lang="it-IT" smtClean="0"/>
              <a:t>31/03/2020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E597-07AA-4554-B6D0-C775F946A44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7846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23F5-05C5-41CF-B799-831D46CEA3AD}" type="datetimeFigureOut">
              <a:rPr lang="it-IT" smtClean="0"/>
              <a:t>31/03/2020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E597-07AA-4554-B6D0-C775F946A44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9324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23F5-05C5-41CF-B799-831D46CEA3AD}" type="datetimeFigureOut">
              <a:rPr lang="it-IT" smtClean="0"/>
              <a:t>31/03/2020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E597-07AA-4554-B6D0-C775F946A44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4712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23F5-05C5-41CF-B799-831D46CEA3AD}" type="datetimeFigureOut">
              <a:rPr lang="it-IT" smtClean="0"/>
              <a:t>31/03/2020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E597-07AA-4554-B6D0-C775F946A44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5178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F23F5-05C5-41CF-B799-831D46CEA3AD}" type="datetimeFigureOut">
              <a:rPr lang="it-IT" smtClean="0"/>
              <a:t>31/03/2020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5E597-07AA-4554-B6D0-C775F946A44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5926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0297" y="285723"/>
            <a:ext cx="6096000" cy="21346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FILM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CodF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Titolo, Anno)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CAST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CodF, CodA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ATTORE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CodA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Nome, Cognome, Nazion)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REGIA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CodF, CodR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REGISTA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CodR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Nome, Cognome, Nazion)</a:t>
            </a:r>
          </a:p>
        </p:txBody>
      </p:sp>
      <p:sp>
        <p:nvSpPr>
          <p:cNvPr id="5" name="Rectangle 4"/>
          <p:cNvSpPr/>
          <p:nvPr/>
        </p:nvSpPr>
        <p:spPr>
          <a:xfrm>
            <a:off x="4323917" y="2612601"/>
            <a:ext cx="2516777" cy="61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Titoli </a:t>
            </a:r>
            <a:r>
              <a:rPr lang="it-IT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film</a:t>
            </a:r>
            <a:endParaRPr lang="it-IT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323917" y="3301542"/>
            <a:ext cx="2350515" cy="6588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</a:t>
            </a:r>
            <a:r>
              <a:rPr lang="it-IT" sz="3600" baseline="-25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Titolo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(FILM)</a:t>
            </a:r>
            <a:endParaRPr lang="it-IT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13201" y="4712933"/>
            <a:ext cx="2416367" cy="1380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select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titolo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Film;</a:t>
            </a:r>
            <a:endParaRPr lang="it-IT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03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0297" y="285723"/>
            <a:ext cx="6096000" cy="21346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FILM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CodF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Titolo, Anno)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CAST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CodF, CodA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ATTORE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CodA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Nome, Cognome, Nazion)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REGIA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CodF, CodR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REGISTA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CodR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Nome, Cognome, Nazion)</a:t>
            </a:r>
          </a:p>
        </p:txBody>
      </p:sp>
      <p:sp>
        <p:nvSpPr>
          <p:cNvPr id="5" name="Rectangle 4"/>
          <p:cNvSpPr/>
          <p:nvPr/>
        </p:nvSpPr>
        <p:spPr>
          <a:xfrm>
            <a:off x="1886131" y="2420410"/>
            <a:ext cx="8820331" cy="61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Codici </a:t>
            </a:r>
            <a:r>
              <a:rPr lang="it-IT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film in cui hanno recitato solo attori 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italiani</a:t>
            </a:r>
            <a:endParaRPr lang="it-IT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9965" y="3047094"/>
            <a:ext cx="10620103" cy="1380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sz="36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CodF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(FILM) -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sz="36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CodF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</a:t>
            </a:r>
            <a:r>
              <a:rPr lang="it-IT" sz="36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Nazion≠’italiana’</a:t>
            </a:r>
            <a:r>
              <a:rPr lang="it-IT" sz="36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</a:t>
            </a:r>
            <a:r>
              <a:rPr lang="it-IT" sz="36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Cast.CodA=Attore.CodA 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36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CAST x ATTORE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))</a:t>
            </a:r>
          </a:p>
        </p:txBody>
      </p:sp>
      <p:sp>
        <p:nvSpPr>
          <p:cNvPr id="6" name="Rectangle 5"/>
          <p:cNvSpPr/>
          <p:nvPr/>
        </p:nvSpPr>
        <p:spPr>
          <a:xfrm>
            <a:off x="544882" y="4671232"/>
            <a:ext cx="10527241" cy="18783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select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CodF </a:t>
            </a: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Film F </a:t>
            </a: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where 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CodF </a:t>
            </a: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       (select 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CodF </a:t>
            </a: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Cast C, Attore A</a:t>
            </a:r>
            <a:endParaRPr lang="it-IT" sz="3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        where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Nazion&lt;&gt;‘italiana’ </a:t>
            </a: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C.CodA=A.CodA;</a:t>
            </a:r>
            <a:endParaRPr lang="it-IT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107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0297" y="285723"/>
            <a:ext cx="6096000" cy="21346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FILM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CodF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Titolo, Anno)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CAST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CodF, CodA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ATTORE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CodA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Nome, Cognome, Nazion)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REGIA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CodF, CodR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REGISTA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CodR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Nome, Cognome, Nazion)</a:t>
            </a:r>
          </a:p>
        </p:txBody>
      </p:sp>
      <p:sp>
        <p:nvSpPr>
          <p:cNvPr id="5" name="Rectangle 4"/>
          <p:cNvSpPr/>
          <p:nvPr/>
        </p:nvSpPr>
        <p:spPr>
          <a:xfrm>
            <a:off x="1759857" y="2496130"/>
            <a:ext cx="9072880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it-IT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Titoli </a:t>
            </a: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film in cui non ha recitato nessun attore </a:t>
            </a:r>
            <a:r>
              <a:rPr lang="it-IT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italiano</a:t>
            </a:r>
            <a:endParaRPr lang="it-IT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9691" y="3049487"/>
            <a:ext cx="11991703" cy="1380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sz="3600" baseline="-25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Titolo</a:t>
            </a:r>
            <a:r>
              <a:rPr lang="it-IT" sz="3600" dirty="0" smtClean="0">
                <a:sym typeface="MT Extra" panose="05050102010205020202" pitchFamily="18" charset="2"/>
              </a:rPr>
              <a:t>(FILM </a:t>
            </a:r>
            <a:endParaRPr lang="it-IT" sz="36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(</a:t>
            </a:r>
            <a:r>
              <a:rPr lang="it-IT" sz="36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CodF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(FILM) 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sz="3600" baseline="-25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CodF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</a:t>
            </a:r>
            <a:r>
              <a:rPr lang="it-IT" sz="3600" baseline="-25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Nazion=’italiana’</a:t>
            </a:r>
            <a:r>
              <a:rPr lang="it-IT" sz="3600" baseline="-25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 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CAST </a:t>
            </a:r>
            <a:r>
              <a:rPr lang="it-IT" sz="3600" dirty="0" smtClean="0">
                <a:sym typeface="MT Extra" panose="05050102010205020202" pitchFamily="18" charset="2"/>
              </a:rPr>
              <a:t>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ATTORE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))))</a:t>
            </a:r>
            <a:endParaRPr lang="it-IT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09691" y="4657962"/>
            <a:ext cx="10423046" cy="18783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select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Titolo </a:t>
            </a: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Film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where 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CodF </a:t>
            </a: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select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CodF  </a:t>
            </a: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Cast C, Attore 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        </a:t>
            </a: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C.CodA=A.CodA and Nazion=‘italiana’);</a:t>
            </a:r>
            <a:endParaRPr lang="it-IT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926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38320" y="365760"/>
            <a:ext cx="28221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dirty="0" smtClean="0"/>
              <a:t>ATTENZIONE</a:t>
            </a:r>
            <a:endParaRPr lang="it-IT" sz="4000" dirty="0"/>
          </a:p>
        </p:txBody>
      </p:sp>
      <p:sp>
        <p:nvSpPr>
          <p:cNvPr id="3" name="Rectangle 2"/>
          <p:cNvSpPr/>
          <p:nvPr/>
        </p:nvSpPr>
        <p:spPr>
          <a:xfrm>
            <a:off x="715917" y="1483978"/>
            <a:ext cx="11991703" cy="654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sz="3600" baseline="-25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Titolo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(FILM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sz="3600" baseline="-25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Titolo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</a:t>
            </a:r>
            <a:r>
              <a:rPr lang="it-IT" sz="3600" baseline="-25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Nazion=’italiana’</a:t>
            </a:r>
            <a:r>
              <a:rPr lang="it-IT" sz="3600" baseline="-25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 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CAST </a:t>
            </a:r>
            <a:r>
              <a:rPr lang="it-IT" sz="3600" dirty="0" smtClean="0">
                <a:sym typeface="MT Extra" panose="05050102010205020202" pitchFamily="18" charset="2"/>
              </a:rPr>
              <a:t>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ATTORE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)))</a:t>
            </a:r>
            <a:endParaRPr lang="it-IT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9700" y="2393540"/>
            <a:ext cx="1180945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dirty="0" smtClean="0"/>
              <a:t>Questa espressione può non dare il risultato corretto!!!!</a:t>
            </a:r>
          </a:p>
          <a:p>
            <a:r>
              <a:rPr lang="it-IT" sz="4000" dirty="0" smtClean="0"/>
              <a:t>Lo stesso vale per la query SQL:</a:t>
            </a:r>
            <a:endParaRPr lang="it-IT" sz="4000" dirty="0"/>
          </a:p>
        </p:txBody>
      </p:sp>
      <p:sp>
        <p:nvSpPr>
          <p:cNvPr id="5" name="Rectangle 4"/>
          <p:cNvSpPr/>
          <p:nvPr/>
        </p:nvSpPr>
        <p:spPr>
          <a:xfrm>
            <a:off x="473084" y="4073178"/>
            <a:ext cx="11249362" cy="25078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select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Titolo </a:t>
            </a: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Film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where 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Titolo </a:t>
            </a: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select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Titolo  </a:t>
            </a: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Film F, Cast C, Attore 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               </a:t>
            </a: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F.CodF=C.CodF </a:t>
            </a: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C.CodA=A.CodA </a:t>
            </a: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                          Nazion=‘italiana’);</a:t>
            </a:r>
            <a:endParaRPr lang="it-IT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046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695963"/>
              </p:ext>
            </p:extLst>
          </p:nvPr>
        </p:nvGraphicFramePr>
        <p:xfrm>
          <a:off x="1315720" y="2346960"/>
          <a:ext cx="9311640" cy="1249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1377">
                  <a:extLst>
                    <a:ext uri="{9D8B030D-6E8A-4147-A177-3AD203B41FA5}">
                      <a16:colId xmlns:a16="http://schemas.microsoft.com/office/drawing/2014/main" val="1414706166"/>
                    </a:ext>
                  </a:extLst>
                </a:gridCol>
                <a:gridCol w="1326658">
                  <a:extLst>
                    <a:ext uri="{9D8B030D-6E8A-4147-A177-3AD203B41FA5}">
                      <a16:colId xmlns:a16="http://schemas.microsoft.com/office/drawing/2014/main" val="1441371521"/>
                    </a:ext>
                  </a:extLst>
                </a:gridCol>
                <a:gridCol w="1101377">
                  <a:extLst>
                    <a:ext uri="{9D8B030D-6E8A-4147-A177-3AD203B41FA5}">
                      <a16:colId xmlns:a16="http://schemas.microsoft.com/office/drawing/2014/main" val="1892031560"/>
                    </a:ext>
                  </a:extLst>
                </a:gridCol>
                <a:gridCol w="1151439">
                  <a:extLst>
                    <a:ext uri="{9D8B030D-6E8A-4147-A177-3AD203B41FA5}">
                      <a16:colId xmlns:a16="http://schemas.microsoft.com/office/drawing/2014/main" val="834601842"/>
                    </a:ext>
                  </a:extLst>
                </a:gridCol>
                <a:gridCol w="1276596">
                  <a:extLst>
                    <a:ext uri="{9D8B030D-6E8A-4147-A177-3AD203B41FA5}">
                      <a16:colId xmlns:a16="http://schemas.microsoft.com/office/drawing/2014/main" val="2658268456"/>
                    </a:ext>
                  </a:extLst>
                </a:gridCol>
                <a:gridCol w="1927409">
                  <a:extLst>
                    <a:ext uri="{9D8B030D-6E8A-4147-A177-3AD203B41FA5}">
                      <a16:colId xmlns:a16="http://schemas.microsoft.com/office/drawing/2014/main" val="3720099112"/>
                    </a:ext>
                  </a:extLst>
                </a:gridCol>
                <a:gridCol w="1426784">
                  <a:extLst>
                    <a:ext uri="{9D8B030D-6E8A-4147-A177-3AD203B41FA5}">
                      <a16:colId xmlns:a16="http://schemas.microsoft.com/office/drawing/2014/main" val="3116360387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pPr algn="l" fontAlgn="b"/>
                      <a:r>
                        <a:rPr lang="it-IT" sz="3600" u="none" strike="noStrike">
                          <a:effectLst/>
                        </a:rPr>
                        <a:t>CodF</a:t>
                      </a:r>
                      <a:endParaRPr lang="it-IT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3600" u="none" strike="noStrike">
                          <a:effectLst/>
                        </a:rPr>
                        <a:t>Titolo </a:t>
                      </a:r>
                      <a:endParaRPr lang="it-IT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3600" u="none" strike="noStrike" dirty="0" smtClean="0">
                          <a:effectLst/>
                        </a:rPr>
                        <a:t>Anno</a:t>
                      </a:r>
                      <a:endParaRPr lang="it-IT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3600" u="none" strike="noStrike">
                          <a:effectLst/>
                        </a:rPr>
                        <a:t>CodA</a:t>
                      </a:r>
                      <a:endParaRPr lang="it-IT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3600" u="none" strike="noStrike">
                          <a:effectLst/>
                        </a:rPr>
                        <a:t>Nome</a:t>
                      </a:r>
                      <a:endParaRPr lang="it-IT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3600" u="none" strike="noStrike">
                          <a:effectLst/>
                        </a:rPr>
                        <a:t>Cognome</a:t>
                      </a:r>
                      <a:endParaRPr lang="it-IT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3600" u="none" strike="noStrike">
                          <a:effectLst/>
                        </a:rPr>
                        <a:t>Nazion</a:t>
                      </a:r>
                      <a:endParaRPr lang="it-IT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2326721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>
                          <a:effectLst/>
                        </a:rPr>
                        <a:t>f1</a:t>
                      </a:r>
                      <a:endParaRPr lang="it-IT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>
                          <a:effectLst/>
                        </a:rPr>
                        <a:t>t1</a:t>
                      </a:r>
                      <a:endParaRPr lang="it-IT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>
                          <a:effectLst/>
                        </a:rPr>
                        <a:t>...</a:t>
                      </a:r>
                      <a:endParaRPr lang="it-IT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>
                          <a:effectLst/>
                        </a:rPr>
                        <a:t>...</a:t>
                      </a:r>
                      <a:endParaRPr lang="it-IT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>
                          <a:effectLst/>
                        </a:rPr>
                        <a:t>...</a:t>
                      </a:r>
                      <a:endParaRPr lang="it-IT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>
                          <a:effectLst/>
                        </a:rPr>
                        <a:t>...</a:t>
                      </a:r>
                      <a:endParaRPr lang="it-IT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>
                          <a:effectLst/>
                        </a:rPr>
                        <a:t>italiana</a:t>
                      </a:r>
                      <a:endParaRPr lang="it-IT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6414173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>
                          <a:effectLst/>
                        </a:rPr>
                        <a:t>f2</a:t>
                      </a:r>
                      <a:endParaRPr lang="it-IT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>
                          <a:effectLst/>
                        </a:rPr>
                        <a:t>t1</a:t>
                      </a:r>
                      <a:endParaRPr lang="it-IT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>
                          <a:effectLst/>
                        </a:rPr>
                        <a:t>...</a:t>
                      </a:r>
                      <a:endParaRPr lang="it-IT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 dirty="0">
                          <a:effectLst/>
                        </a:rPr>
                        <a:t>...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 dirty="0">
                          <a:effectLst/>
                        </a:rPr>
                        <a:t>...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 dirty="0">
                          <a:effectLst/>
                        </a:rPr>
                        <a:t>...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 dirty="0">
                          <a:effectLst/>
                        </a:rPr>
                        <a:t>francese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64297057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28320" y="772160"/>
            <a:ext cx="1079398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dirty="0" smtClean="0"/>
              <a:t>Se ci sono due film con lo stesso titolo (uno è un remake </a:t>
            </a:r>
          </a:p>
          <a:p>
            <a:r>
              <a:rPr lang="it-IT" sz="3600" dirty="0" smtClean="0"/>
              <a:t>dell’altro) e uno dei due ha un attore italiano e l’altro no</a:t>
            </a:r>
            <a:endParaRPr lang="it-IT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528320" y="4439920"/>
            <a:ext cx="115216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dirty="0" smtClean="0"/>
              <a:t>Il titolo viene eliminato mentre dovrebbe essere nel risultato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49204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0297" y="285723"/>
            <a:ext cx="6096000" cy="21346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FILM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CodF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Titolo, Anno)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CAST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CodF, CodA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ATTORE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CodA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Nome, Cognome, Nazion)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REGIA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CodF, CodR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REGISTA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CodR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Nome, Cognome, Nazion)</a:t>
            </a:r>
          </a:p>
        </p:txBody>
      </p:sp>
      <p:sp>
        <p:nvSpPr>
          <p:cNvPr id="5" name="Rectangle 4"/>
          <p:cNvSpPr/>
          <p:nvPr/>
        </p:nvSpPr>
        <p:spPr>
          <a:xfrm>
            <a:off x="1263468" y="2605169"/>
            <a:ext cx="9887132" cy="61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Titoli </a:t>
            </a:r>
            <a:r>
              <a:rPr lang="it-IT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film in cui ha recitato almeno un attore 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straniero</a:t>
            </a:r>
            <a:endParaRPr lang="it-IT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63468" y="3224441"/>
            <a:ext cx="8959184" cy="6851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sz="36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Titolo</a:t>
            </a:r>
            <a:r>
              <a:rPr lang="it-IT" sz="3600" dirty="0">
                <a:sym typeface="MT Extra" panose="05050102010205020202" pitchFamily="18" charset="2"/>
              </a:rPr>
              <a:t>(FILM </a:t>
            </a:r>
            <a:r>
              <a:rPr lang="it-IT" sz="3600" dirty="0" smtClean="0">
                <a:sym typeface="MT Extra" panose="05050102010205020202" pitchFamily="18" charset="2"/>
              </a:rPr>
              <a:t> 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</a:t>
            </a:r>
            <a:r>
              <a:rPr lang="it-IT" sz="3600" baseline="-25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Nazion</a:t>
            </a:r>
            <a:r>
              <a:rPr lang="it-IT" sz="36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≠’italiana</a:t>
            </a:r>
            <a:r>
              <a:rPr lang="it-IT" sz="3600" baseline="-25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CAST </a:t>
            </a:r>
            <a:r>
              <a:rPr lang="it-IT" sz="3600" dirty="0">
                <a:sym typeface="MT Extra" panose="05050102010205020202" pitchFamily="18" charset="2"/>
              </a:rPr>
              <a:t>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ATTORE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))</a:t>
            </a:r>
            <a:endParaRPr lang="it-IT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7722" y="4410514"/>
            <a:ext cx="11202682" cy="18783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select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Titolo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Film F, Cast C, Attore 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where 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Nazion&lt;&gt;‘italiana’ </a:t>
            </a: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F.CodF=C.CodF </a:t>
            </a: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C.CodA=A.CodA;</a:t>
            </a:r>
            <a:endParaRPr lang="it-IT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275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0297" y="285723"/>
            <a:ext cx="6096000" cy="21346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FILM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CodF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Titolo, Anno)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CAST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CodF, CodA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ATTORE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CodA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Nome, Cognome, Nazion)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REGIA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CodF, CodR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REGISTA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CodR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Nome, Cognome, Nazion)</a:t>
            </a:r>
          </a:p>
        </p:txBody>
      </p:sp>
      <p:sp>
        <p:nvSpPr>
          <p:cNvPr id="5" name="Rectangle 4"/>
          <p:cNvSpPr/>
          <p:nvPr/>
        </p:nvSpPr>
        <p:spPr>
          <a:xfrm>
            <a:off x="2152468" y="2811452"/>
            <a:ext cx="8820331" cy="61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Titoli </a:t>
            </a:r>
            <a:r>
              <a:rPr lang="it-IT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film in cui hanno recitato solo attori 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italiani</a:t>
            </a:r>
            <a:endParaRPr lang="it-IT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49876" y="3207713"/>
            <a:ext cx="11265033" cy="1380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sz="36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Titolo</a:t>
            </a:r>
            <a:r>
              <a:rPr lang="it-IT" sz="3600" dirty="0">
                <a:sym typeface="MT Extra" panose="05050102010205020202" pitchFamily="18" charset="2"/>
              </a:rPr>
              <a:t>(FILM </a:t>
            </a:r>
            <a:endParaRPr lang="it-IT" sz="36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(</a:t>
            </a:r>
            <a:r>
              <a:rPr lang="it-IT" sz="36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CodF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(FILM) 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sz="36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CodF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</a:t>
            </a:r>
            <a:r>
              <a:rPr lang="it-IT" sz="36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Nazion≠’italiana</a:t>
            </a:r>
            <a:r>
              <a:rPr lang="it-IT" sz="3600" baseline="-25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CAST </a:t>
            </a:r>
            <a:r>
              <a:rPr lang="it-IT" sz="3600" dirty="0" smtClean="0">
                <a:sym typeface="MT Extra" panose="05050102010205020202" pitchFamily="18" charset="2"/>
              </a:rPr>
              <a:t>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ATTORE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)))</a:t>
            </a:r>
            <a:endParaRPr lang="it-IT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4882" y="4832080"/>
            <a:ext cx="10652275" cy="18783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select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Titolo </a:t>
            </a: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Film F </a:t>
            </a: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where 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CodF </a:t>
            </a: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       (select 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CodF </a:t>
            </a: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Cast C, Attore A</a:t>
            </a:r>
            <a:endParaRPr lang="it-IT" sz="3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        where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Nazion&lt;&gt;‘italiana’ </a:t>
            </a: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C.CodA=A.CodA);</a:t>
            </a:r>
            <a:endParaRPr lang="it-IT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503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0297" y="285723"/>
            <a:ext cx="6096000" cy="21346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FILM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CodF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Titolo, Anno)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CAST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CodF, CodA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ATTORE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CodA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Nome, Cognome, Nazion)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REGIA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CodF, CodR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REGISTA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CodR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Nome, Cognome, Nazion)</a:t>
            </a:r>
          </a:p>
        </p:txBody>
      </p:sp>
      <p:sp>
        <p:nvSpPr>
          <p:cNvPr id="5" name="Rectangle 4"/>
          <p:cNvSpPr/>
          <p:nvPr/>
        </p:nvSpPr>
        <p:spPr>
          <a:xfrm>
            <a:off x="3074126" y="2831772"/>
            <a:ext cx="6096000" cy="53290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Dati di film prodotti nel </a:t>
            </a:r>
            <a:r>
              <a:rPr lang="it-IT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2010</a:t>
            </a:r>
            <a:endParaRPr lang="it-IT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48297" y="3373383"/>
            <a:ext cx="42803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800" dirty="0">
                <a:sym typeface="Symbol" panose="05050102010706020507" pitchFamily="18" charset="2"/>
              </a:rPr>
              <a:t></a:t>
            </a:r>
            <a:r>
              <a:rPr lang="it-IT" sz="4800" baseline="-25000" dirty="0"/>
              <a:t>Anno=’2010’</a:t>
            </a:r>
            <a:r>
              <a:rPr lang="it-IT" sz="4800" dirty="0"/>
              <a:t>(</a:t>
            </a:r>
            <a:r>
              <a:rPr lang="it-IT" sz="4800" dirty="0" smtClean="0"/>
              <a:t>FILM)</a:t>
            </a:r>
            <a:endParaRPr lang="it-IT" sz="4800" dirty="0"/>
          </a:p>
        </p:txBody>
      </p:sp>
      <p:sp>
        <p:nvSpPr>
          <p:cNvPr id="7" name="Rectangle 6"/>
          <p:cNvSpPr/>
          <p:nvPr/>
        </p:nvSpPr>
        <p:spPr>
          <a:xfrm>
            <a:off x="3842679" y="4477802"/>
            <a:ext cx="4093108" cy="20758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select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*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Film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here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Anno=‘2010’ ;</a:t>
            </a:r>
            <a:endParaRPr lang="it-IT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063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0297" y="285723"/>
            <a:ext cx="6096000" cy="21346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FILM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CodF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Titolo, Anno)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CAST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CodF, CodA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ATTORE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CodA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Nome, Cognome, Nazion)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REGIA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CodF, CodR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REGISTA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CodR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Nome, Cognome, Nazion)</a:t>
            </a:r>
          </a:p>
        </p:txBody>
      </p:sp>
      <p:sp>
        <p:nvSpPr>
          <p:cNvPr id="5" name="Rectangle 4"/>
          <p:cNvSpPr/>
          <p:nvPr/>
        </p:nvSpPr>
        <p:spPr>
          <a:xfrm>
            <a:off x="2897581" y="2788229"/>
            <a:ext cx="6096000" cy="61927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Titoli </a:t>
            </a:r>
            <a:r>
              <a:rPr lang="it-IT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film prodotti 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 1990</a:t>
            </a:r>
            <a:endParaRPr lang="it-IT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996748" y="3535098"/>
            <a:ext cx="52532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4000" dirty="0" smtClean="0"/>
              <a:t>π</a:t>
            </a:r>
            <a:r>
              <a:rPr lang="it-IT" sz="4000" baseline="-25000" dirty="0" smtClean="0"/>
              <a:t>Titolo</a:t>
            </a:r>
            <a:r>
              <a:rPr lang="it-IT" sz="4000" dirty="0" smtClean="0"/>
              <a:t>(σ</a:t>
            </a:r>
            <a:r>
              <a:rPr lang="it-IT" sz="4000" baseline="-25000" dirty="0" smtClean="0"/>
              <a:t>Anno</a:t>
            </a:r>
            <a:r>
              <a:rPr lang="it-IT" sz="4000" baseline="-25000" dirty="0"/>
              <a:t>=’1990</a:t>
            </a:r>
            <a:r>
              <a:rPr lang="it-IT" sz="4000" baseline="-25000" dirty="0" smtClean="0"/>
              <a:t>’ </a:t>
            </a:r>
            <a:r>
              <a:rPr lang="it-IT" sz="4000" dirty="0"/>
              <a:t>(</a:t>
            </a:r>
            <a:r>
              <a:rPr lang="it-IT" sz="4000" dirty="0" smtClean="0"/>
              <a:t>FILM</a:t>
            </a:r>
            <a:r>
              <a:rPr lang="it-IT" sz="4000" dirty="0"/>
              <a:t> </a:t>
            </a:r>
            <a:r>
              <a:rPr lang="it-IT" sz="4000" dirty="0" smtClean="0"/>
              <a:t>))</a:t>
            </a:r>
            <a:endParaRPr lang="it-IT" sz="4000" dirty="0"/>
          </a:p>
        </p:txBody>
      </p:sp>
      <p:sp>
        <p:nvSpPr>
          <p:cNvPr id="6" name="Rectangle 5"/>
          <p:cNvSpPr/>
          <p:nvPr/>
        </p:nvSpPr>
        <p:spPr>
          <a:xfrm>
            <a:off x="3899027" y="4477802"/>
            <a:ext cx="4124462" cy="20758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select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Titolo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Film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here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Anno=‘1990’ ;</a:t>
            </a:r>
            <a:endParaRPr lang="it-IT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338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0297" y="285723"/>
            <a:ext cx="6096000" cy="21346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FILM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CodF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Titolo, Anno)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CAST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CodF, CodA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ATTORE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CodA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Nome, Cognome, Nazion)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REGIA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CodF, CodR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REGISTA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CodR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Nome, Cognome, Nazion)</a:t>
            </a:r>
          </a:p>
        </p:txBody>
      </p:sp>
      <p:sp>
        <p:nvSpPr>
          <p:cNvPr id="5" name="Rectangle 4"/>
          <p:cNvSpPr/>
          <p:nvPr/>
        </p:nvSpPr>
        <p:spPr>
          <a:xfrm>
            <a:off x="2908663" y="2657601"/>
            <a:ext cx="6096000" cy="5959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Titoli </a:t>
            </a:r>
            <a:r>
              <a:rPr lang="it-IT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film prodotti negli anni ‘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90</a:t>
            </a:r>
            <a:endParaRPr lang="it-IT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06793" y="3253533"/>
            <a:ext cx="6593665" cy="6588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</a:t>
            </a:r>
            <a:r>
              <a:rPr lang="it-IT" sz="36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Titolo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</a:t>
            </a:r>
            <a:r>
              <a:rPr lang="it-IT" sz="36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Anno≥’1990’ </a:t>
            </a:r>
            <a:r>
              <a:rPr lang="it-IT" sz="36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</a:t>
            </a:r>
            <a:r>
              <a:rPr lang="it-IT" sz="36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36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Anno</a:t>
            </a:r>
            <a:r>
              <a:rPr lang="it-IT" sz="36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≤</a:t>
            </a:r>
            <a:r>
              <a:rPr lang="it-IT" sz="36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’1999’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(FILM) )</a:t>
            </a:r>
          </a:p>
        </p:txBody>
      </p:sp>
      <p:sp>
        <p:nvSpPr>
          <p:cNvPr id="6" name="Rectangle 5"/>
          <p:cNvSpPr/>
          <p:nvPr/>
        </p:nvSpPr>
        <p:spPr>
          <a:xfrm>
            <a:off x="2344926" y="4294922"/>
            <a:ext cx="7902741" cy="20758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select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Titolo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Film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here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Anno&gt;=‘1990’ </a:t>
            </a: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Anno&lt;=‘1999’;</a:t>
            </a:r>
            <a:endParaRPr lang="it-IT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6640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0297" y="285723"/>
            <a:ext cx="6096000" cy="21346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FILM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CodF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Titolo, Anno)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CAST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CodF, CodA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ATTORE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CodA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Nome, Cognome, Nazion)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REGIA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CodF, CodR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REGISTA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CodR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Nome, Cognome, Nazion)</a:t>
            </a:r>
          </a:p>
        </p:txBody>
      </p:sp>
      <p:sp>
        <p:nvSpPr>
          <p:cNvPr id="5" name="Rectangle 4"/>
          <p:cNvSpPr/>
          <p:nvPr/>
        </p:nvSpPr>
        <p:spPr>
          <a:xfrm>
            <a:off x="2155916" y="2480322"/>
            <a:ext cx="7984671" cy="61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Nome </a:t>
            </a:r>
            <a:r>
              <a:rPr lang="it-IT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cognome di attori e di registi 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italiani</a:t>
            </a:r>
            <a:endParaRPr lang="it-IT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9337" y="3159507"/>
            <a:ext cx="11861074" cy="1380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</a:t>
            </a:r>
            <a:r>
              <a:rPr lang="it-IT" sz="36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Nome Cognome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</a:t>
            </a:r>
            <a:r>
              <a:rPr lang="it-IT" sz="36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Nazion=’italiana’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ATTORE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) </a:t>
            </a:r>
            <a:endParaRPr lang="it-IT" sz="3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                                       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</a:t>
            </a:r>
            <a:r>
              <a:rPr lang="it-IT" sz="36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Nome Cognome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</a:t>
            </a:r>
            <a:r>
              <a:rPr lang="it-IT" sz="36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Nazion=’italiana’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REGISTA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)</a:t>
            </a:r>
          </a:p>
        </p:txBody>
      </p:sp>
      <p:sp>
        <p:nvSpPr>
          <p:cNvPr id="7" name="Rectangle 6"/>
          <p:cNvSpPr/>
          <p:nvPr/>
        </p:nvSpPr>
        <p:spPr>
          <a:xfrm>
            <a:off x="1003806" y="4730351"/>
            <a:ext cx="10737619" cy="18783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(select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Nome, Cognome </a:t>
            </a: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Attore </a:t>
            </a: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Nazion=‘italiana’)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union</a:t>
            </a:r>
            <a:endParaRPr lang="it-IT" sz="3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(select</a:t>
            </a:r>
            <a:r>
              <a:rPr lang="it-IT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Nome, C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ognome </a:t>
            </a:r>
            <a:r>
              <a:rPr lang="it-IT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it-IT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Regista </a:t>
            </a:r>
            <a:r>
              <a:rPr lang="it-IT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lang="it-IT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Nazion=‘italiana’) 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it-IT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370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0297" y="285723"/>
            <a:ext cx="6096000" cy="21346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FILM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CodF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Titolo, Anno)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CAST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CodF, CodA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ATTORE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CodA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Nome, Cognome, Nazion)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REGIA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CodF, CodR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REGISTA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CodR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Nome, Cognome, Nazion)</a:t>
            </a:r>
          </a:p>
        </p:txBody>
      </p:sp>
      <p:sp>
        <p:nvSpPr>
          <p:cNvPr id="5" name="Rectangle 4"/>
          <p:cNvSpPr/>
          <p:nvPr/>
        </p:nvSpPr>
        <p:spPr>
          <a:xfrm>
            <a:off x="1883228" y="2824152"/>
            <a:ext cx="8205652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it-IT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Titoli </a:t>
            </a: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film in cui ha recitato almeno un attore </a:t>
            </a:r>
            <a:r>
              <a:rPr lang="it-IT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italiano</a:t>
            </a:r>
            <a:endParaRPr lang="it-IT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704" y="3377509"/>
            <a:ext cx="11696700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</a:t>
            </a:r>
            <a:r>
              <a:rPr lang="it-IT" sz="28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Titolo</a:t>
            </a: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</a:t>
            </a:r>
            <a:r>
              <a:rPr lang="it-IT" sz="28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Nazion=’italiana’</a:t>
            </a:r>
            <a:r>
              <a:rPr lang="it-IT" sz="28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</a:t>
            </a:r>
            <a:r>
              <a:rPr lang="it-IT" sz="28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Film.CodF=Cast.CodF</a:t>
            </a:r>
            <a:r>
              <a:rPr lang="it-IT" sz="28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</a:t>
            </a:r>
            <a:r>
              <a:rPr lang="it-IT" sz="28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Cast.CodA=Attore.CodA </a:t>
            </a: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8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((FILM </a:t>
            </a: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 CAST) x ATTORE</a:t>
            </a: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)</a:t>
            </a:r>
          </a:p>
        </p:txBody>
      </p:sp>
      <p:sp>
        <p:nvSpPr>
          <p:cNvPr id="6" name="Rectangle 5"/>
          <p:cNvSpPr/>
          <p:nvPr/>
        </p:nvSpPr>
        <p:spPr>
          <a:xfrm>
            <a:off x="384862" y="4253926"/>
            <a:ext cx="10986277" cy="18783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select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Titolo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Film F, Cast C, Attore 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where 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Nazion=‘italiana’ </a:t>
            </a: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F.CodF=C.CodF </a:t>
            </a: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C.CodA=A.CodA;</a:t>
            </a:r>
            <a:endParaRPr lang="it-IT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707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819036"/>
            <a:ext cx="11696700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</a:t>
            </a:r>
            <a:r>
              <a:rPr lang="it-IT" sz="28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Titolo</a:t>
            </a: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</a:t>
            </a:r>
            <a:r>
              <a:rPr lang="it-IT" sz="28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Nazion=’italiana’</a:t>
            </a:r>
            <a:r>
              <a:rPr lang="it-IT" sz="28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</a:t>
            </a:r>
            <a:r>
              <a:rPr lang="it-IT" sz="28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Film.CodF=Cast.CodF</a:t>
            </a:r>
            <a:r>
              <a:rPr lang="it-IT" sz="28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</a:t>
            </a:r>
            <a:r>
              <a:rPr lang="it-IT" sz="28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Cast.CodA=Attore.CodA </a:t>
            </a: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8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((FILM </a:t>
            </a: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 CAST) x ATTORE</a:t>
            </a: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)</a:t>
            </a:r>
          </a:p>
        </p:txBody>
      </p:sp>
      <p:sp>
        <p:nvSpPr>
          <p:cNvPr id="3" name="Rectangle 2"/>
          <p:cNvSpPr/>
          <p:nvPr/>
        </p:nvSpPr>
        <p:spPr>
          <a:xfrm>
            <a:off x="1094509" y="2375363"/>
            <a:ext cx="11696700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</a:t>
            </a:r>
            <a:r>
              <a:rPr lang="it-IT" sz="28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Titolo</a:t>
            </a: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</a:t>
            </a:r>
            <a:r>
              <a:rPr lang="it-IT" sz="28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Nazion=’italiana</a:t>
            </a:r>
            <a:r>
              <a:rPr lang="it-IT" sz="2800" baseline="-25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it-IT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((</a:t>
            </a: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FILM </a:t>
            </a:r>
            <a:r>
              <a:rPr lang="it-IT" sz="2800" dirty="0">
                <a:sym typeface="MT Extra" panose="05050102010205020202" pitchFamily="18" charset="2"/>
              </a:rPr>
              <a:t></a:t>
            </a:r>
            <a:r>
              <a:rPr lang="it-IT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CAST) </a:t>
            </a:r>
            <a:r>
              <a:rPr lang="it-IT" sz="2800" dirty="0">
                <a:sym typeface="MT Extra" panose="05050102010205020202" pitchFamily="18" charset="2"/>
              </a:rPr>
              <a:t></a:t>
            </a:r>
            <a:r>
              <a:rPr lang="it-IT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ATTORE</a:t>
            </a: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)</a:t>
            </a:r>
          </a:p>
        </p:txBody>
      </p:sp>
      <p:sp>
        <p:nvSpPr>
          <p:cNvPr id="4" name="Rectangle 3"/>
          <p:cNvSpPr/>
          <p:nvPr/>
        </p:nvSpPr>
        <p:spPr>
          <a:xfrm>
            <a:off x="514171" y="3931690"/>
            <a:ext cx="10986277" cy="18783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select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Titolo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Film F, Cast C, Attore 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where 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Nazion=‘italiana’ </a:t>
            </a: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F.CodF=C.CodF </a:t>
            </a: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C.CodA=A.CodA;</a:t>
            </a:r>
            <a:endParaRPr lang="it-IT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424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0297" y="285723"/>
            <a:ext cx="6096000" cy="21346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FILM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CodF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Titolo, Anno)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CAST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CodF, CodA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ATTORE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CodA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Nome, Cognome, Nazion)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REGIA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CodF, CodR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REGISTA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CodR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Nome, Cognome, Nazion)</a:t>
            </a:r>
          </a:p>
        </p:txBody>
      </p:sp>
      <p:sp>
        <p:nvSpPr>
          <p:cNvPr id="5" name="Rectangle 4"/>
          <p:cNvSpPr/>
          <p:nvPr/>
        </p:nvSpPr>
        <p:spPr>
          <a:xfrm>
            <a:off x="3544389" y="285723"/>
            <a:ext cx="9072880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it-IT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Codici </a:t>
            </a: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film in cui non ha recitato nessun attore </a:t>
            </a:r>
            <a:r>
              <a:rPr lang="it-IT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italiano</a:t>
            </a:r>
            <a:endParaRPr lang="it-IT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0297" y="2594231"/>
            <a:ext cx="11991703" cy="1380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sz="36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CodF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(FILM) -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sz="36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CodF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</a:t>
            </a:r>
            <a:r>
              <a:rPr lang="it-IT" sz="36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Nazion=’italiana’</a:t>
            </a:r>
            <a:r>
              <a:rPr lang="it-IT" sz="36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</a:t>
            </a:r>
            <a:r>
              <a:rPr lang="it-IT" sz="36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3600" baseline="-25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Cast.CodA=Attore.CodA 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3600" baseline="-25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CAST 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 ATTORE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))</a:t>
            </a:r>
            <a:endParaRPr lang="it-IT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3570" y="4436982"/>
            <a:ext cx="10423046" cy="18783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select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CodF </a:t>
            </a: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Film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where 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CodF </a:t>
            </a: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select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CodF  </a:t>
            </a: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Cast C, Attore 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        </a:t>
            </a: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C.CodA=A.CodA and Nazion=‘italiana’);</a:t>
            </a:r>
            <a:endParaRPr lang="it-IT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446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0297" y="285723"/>
            <a:ext cx="6096000" cy="21346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FILM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CodF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Titolo, Anno)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CAST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CodF, CodA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ATTORE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CodA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Nome, Cognome, Nazion)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REGIA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CodF, CodR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REGISTA (</a:t>
            </a:r>
            <a:r>
              <a:rPr lang="it-I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CodR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Nome, Cognome, Nazion)</a:t>
            </a:r>
          </a:p>
        </p:txBody>
      </p:sp>
      <p:sp>
        <p:nvSpPr>
          <p:cNvPr id="5" name="Rectangle 4"/>
          <p:cNvSpPr/>
          <p:nvPr/>
        </p:nvSpPr>
        <p:spPr>
          <a:xfrm>
            <a:off x="1177713" y="2528543"/>
            <a:ext cx="9887132" cy="61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Codici </a:t>
            </a:r>
            <a:r>
              <a:rPr lang="it-IT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film in cui ha recitato almeno un attore 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straniero</a:t>
            </a:r>
            <a:endParaRPr lang="it-IT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30274" y="3255948"/>
            <a:ext cx="10382009" cy="6540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sz="36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CodF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</a:t>
            </a:r>
            <a:r>
              <a:rPr lang="it-IT" sz="36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Nazion≠’italiana’</a:t>
            </a:r>
            <a:r>
              <a:rPr lang="it-IT" sz="36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</a:t>
            </a:r>
            <a:r>
              <a:rPr lang="it-IT" sz="36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Cast.CodA=Attore.CodA 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36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CAST x ATTORE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))</a:t>
            </a:r>
          </a:p>
        </p:txBody>
      </p:sp>
      <p:sp>
        <p:nvSpPr>
          <p:cNvPr id="7" name="Rectangle 6"/>
          <p:cNvSpPr/>
          <p:nvPr/>
        </p:nvSpPr>
        <p:spPr>
          <a:xfrm>
            <a:off x="384862" y="4253926"/>
            <a:ext cx="7923964" cy="18783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select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C.CodF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Cast C, Attore 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where 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Nazion&lt;&gt;‘italiana’ </a:t>
            </a:r>
            <a:r>
              <a:rPr lang="it-IT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it-IT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C.CodA=A.CodA;</a:t>
            </a:r>
            <a:endParaRPr lang="it-IT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471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2256</TotalTime>
  <Words>1148</Words>
  <Application>Microsoft Office PowerPoint</Application>
  <PresentationFormat>Widescreen</PresentationFormat>
  <Paragraphs>161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MT Extra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moscarini</dc:creator>
  <cp:lastModifiedBy>Marina Moscarini</cp:lastModifiedBy>
  <cp:revision>47</cp:revision>
  <dcterms:created xsi:type="dcterms:W3CDTF">2018-10-09T10:10:18Z</dcterms:created>
  <dcterms:modified xsi:type="dcterms:W3CDTF">2020-03-31T10:37:37Z</dcterms:modified>
</cp:coreProperties>
</file>