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3" r:id="rId2"/>
    <p:sldId id="257" r:id="rId3"/>
    <p:sldId id="320" r:id="rId4"/>
    <p:sldId id="290" r:id="rId5"/>
    <p:sldId id="321" r:id="rId6"/>
    <p:sldId id="322" r:id="rId7"/>
    <p:sldId id="323" r:id="rId8"/>
    <p:sldId id="324" r:id="rId9"/>
    <p:sldId id="340" r:id="rId10"/>
    <p:sldId id="325" r:id="rId11"/>
    <p:sldId id="328" r:id="rId12"/>
    <p:sldId id="329" r:id="rId13"/>
    <p:sldId id="258" r:id="rId14"/>
    <p:sldId id="342" r:id="rId15"/>
    <p:sldId id="326" r:id="rId16"/>
    <p:sldId id="327" r:id="rId17"/>
    <p:sldId id="330" r:id="rId18"/>
    <p:sldId id="334" r:id="rId19"/>
    <p:sldId id="335" r:id="rId20"/>
    <p:sldId id="337" r:id="rId21"/>
    <p:sldId id="343" r:id="rId22"/>
    <p:sldId id="336" r:id="rId23"/>
    <p:sldId id="331" r:id="rId24"/>
    <p:sldId id="332" r:id="rId25"/>
    <p:sldId id="339" r:id="rId26"/>
    <p:sldId id="344" r:id="rId27"/>
    <p:sldId id="338" r:id="rId28"/>
    <p:sldId id="341" r:id="rId2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778"/>
    <a:srgbClr val="AAC9B6"/>
    <a:srgbClr val="822433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7" autoAdjust="0"/>
    <p:restoredTop sz="78333" autoAdjust="0"/>
  </p:normalViewPr>
  <p:slideViewPr>
    <p:cSldViewPr>
      <p:cViewPr varScale="1">
        <p:scale>
          <a:sx n="128" d="100"/>
          <a:sy n="128" d="100"/>
        </p:scale>
        <p:origin x="1456" y="17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6972E85-8DC8-3B46-A2A3-AA1EE3EA56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0029F80-6454-2B4D-978E-905CED5B122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E6321-27B5-41ED-B4F9-1E7AEF4846B0}" type="slidenum">
              <a:rPr lang="it-IT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41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034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771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980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720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9488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9741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227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6806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964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3450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5253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4655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1839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66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7071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6753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150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DAAFD-354C-7A46-A689-3D910CCC3923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219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452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266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462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066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69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771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F22F1-8538-4642-BCA1-0E6F1FE43B88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680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93683510-4662-664C-9743-AE32E48544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052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9AEE7FFA-318E-9D47-9C59-D102C5CF76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238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9FBC0F88-EE9E-6146-B88B-71CC510208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144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613933E4-4DD1-8446-B095-B346E4F39E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93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76017E7A-B4F0-7F43-AEB2-B67139BDBC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261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2A5DE36C-97DC-8A42-838E-69121932E1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822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64DBEAF6-D3A8-4142-9FB8-9DFB500765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07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A5DAFC57-9AA4-294B-B60F-3249BFE9098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252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751705CB-C39D-1340-990A-EA144D1C530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74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B062A13E-1227-9946-BE0F-CF8CA9CDBF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860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95453774-578D-B745-9E06-96026717C3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620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C495C8D4-0DF8-1D40-A93F-D3ED1F5E3D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364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9FD25E0B-31B3-EE43-BEA5-DB0F3A610D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662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Pagina </a:t>
            </a:r>
            <a:fld id="{0F9C4F3F-F240-254D-B839-635B1F85A9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22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it-IT" altLang="it-IT"/>
              <a:t>21/04/2020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 altLang="it-IT"/>
              <a:t>Strutture dati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 altLang="it-IT"/>
              <a:t>Pagina </a:t>
            </a:r>
            <a:fld id="{88842292-9280-DA47-8F3F-F48A1394CC1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0" y="0"/>
            <a:ext cx="9144000" cy="3556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t-IT">
              <a:solidFill>
                <a:srgbClr val="FFFFFF"/>
              </a:solidFill>
            </a:endParaRPr>
          </a:p>
        </p:txBody>
      </p:sp>
      <p:pic>
        <p:nvPicPr>
          <p:cNvPr id="29700" name="Picture 15" descr="Fond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5825"/>
            <a:ext cx="9144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6" descr="fas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9150" y="2759075"/>
            <a:ext cx="70548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logo +marchio">
            <a:extLst>
              <a:ext uri="{FF2B5EF4-FFF2-40B4-BE49-F238E27FC236}">
                <a16:creationId xmlns:a16="http://schemas.microsoft.com/office/drawing/2014/main" id="{4BCFEF9E-8187-BE44-B82B-F1DB860B1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8" y="4875213"/>
            <a:ext cx="91455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067BBDCF-75CA-5148-93DD-646A92245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2881313"/>
            <a:ext cx="25156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 b="1" dirty="0">
              <a:solidFill>
                <a:srgbClr val="FFFFFF"/>
              </a:solidFill>
            </a:endParaRPr>
          </a:p>
          <a:p>
            <a:r>
              <a:rPr lang="it-IT" sz="2000" b="1" dirty="0">
                <a:solidFill>
                  <a:srgbClr val="FFFFFF"/>
                </a:solidFill>
              </a:rPr>
              <a:t>Tiziana </a:t>
            </a:r>
            <a:r>
              <a:rPr lang="it-IT" sz="2000" b="1" dirty="0" err="1">
                <a:solidFill>
                  <a:srgbClr val="FFFFFF"/>
                </a:solidFill>
              </a:rPr>
              <a:t>Calamoneri</a:t>
            </a:r>
            <a:endParaRPr lang="it-IT" sz="2000" b="1" dirty="0">
              <a:solidFill>
                <a:srgbClr val="FFFFFF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F3D5DDD-F2F1-5446-B4FF-5452D25C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379" y="-27384"/>
            <a:ext cx="6715125" cy="26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-32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-32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-32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-32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000" b="0" kern="0" dirty="0">
                <a:solidFill>
                  <a:schemeClr val="bg1"/>
                </a:solidFill>
              </a:rPr>
              <a:t>Corso di </a:t>
            </a:r>
            <a:r>
              <a:rPr lang="en-US" sz="2000" b="0" kern="0" dirty="0" err="1">
                <a:solidFill>
                  <a:schemeClr val="bg1"/>
                </a:solidFill>
              </a:rPr>
              <a:t>laurea</a:t>
            </a:r>
            <a:r>
              <a:rPr lang="en-US" sz="2000" b="0" kern="0" dirty="0">
                <a:solidFill>
                  <a:schemeClr val="bg1"/>
                </a:solidFill>
              </a:rPr>
              <a:t> in Informatica</a:t>
            </a:r>
            <a:br>
              <a:rPr lang="en-US" sz="2000" b="0" kern="0" dirty="0">
                <a:solidFill>
                  <a:schemeClr val="bg1"/>
                </a:solidFill>
              </a:rPr>
            </a:br>
            <a:r>
              <a:rPr lang="en-US" sz="2000" b="0" kern="0" dirty="0" err="1">
                <a:solidFill>
                  <a:schemeClr val="bg1"/>
                </a:solidFill>
              </a:rPr>
              <a:t>Introduzione</a:t>
            </a:r>
            <a:r>
              <a:rPr lang="en-US" sz="2000" b="0" kern="0" dirty="0">
                <a:solidFill>
                  <a:schemeClr val="bg1"/>
                </a:solidFill>
              </a:rPr>
              <a:t> </a:t>
            </a:r>
            <a:r>
              <a:rPr lang="en-US" sz="2000" b="0" kern="0" dirty="0" err="1">
                <a:solidFill>
                  <a:schemeClr val="bg1"/>
                </a:solidFill>
              </a:rPr>
              <a:t>agli</a:t>
            </a:r>
            <a:r>
              <a:rPr lang="en-US" sz="2000" b="0" kern="0" dirty="0">
                <a:solidFill>
                  <a:schemeClr val="bg1"/>
                </a:solidFill>
              </a:rPr>
              <a:t> </a:t>
            </a:r>
            <a:r>
              <a:rPr lang="en-US" sz="2000" b="0" kern="0" dirty="0" err="1">
                <a:solidFill>
                  <a:schemeClr val="bg1"/>
                </a:solidFill>
              </a:rPr>
              <a:t>Algoritmi</a:t>
            </a:r>
            <a:br>
              <a:rPr lang="en-US" sz="2000" b="0" kern="0" dirty="0">
                <a:solidFill>
                  <a:schemeClr val="bg1"/>
                </a:solidFill>
              </a:rPr>
            </a:br>
            <a:r>
              <a:rPr lang="en-US" sz="2000" b="0" kern="0" dirty="0">
                <a:solidFill>
                  <a:schemeClr val="bg1"/>
                </a:solidFill>
              </a:rPr>
              <a:t>A.A. 2022/2023</a:t>
            </a:r>
            <a:br>
              <a:rPr lang="en-US" sz="2800" b="0" kern="0" dirty="0">
                <a:solidFill>
                  <a:schemeClr val="bg1"/>
                </a:solidFill>
              </a:rPr>
            </a:br>
            <a:br>
              <a:rPr lang="en-US" sz="2800" b="0" kern="0" dirty="0">
                <a:solidFill>
                  <a:schemeClr val="bg1"/>
                </a:solidFill>
              </a:rPr>
            </a:br>
            <a:endParaRPr lang="it-IT" sz="3200" b="0" dirty="0">
              <a:solidFill>
                <a:schemeClr val="bg1"/>
              </a:solidFill>
            </a:endParaRPr>
          </a:p>
          <a:p>
            <a:pPr eaLnBrk="1" hangingPunct="1"/>
            <a:r>
              <a:rPr lang="it-IT" sz="3200" b="0" kern="0" dirty="0">
                <a:solidFill>
                  <a:schemeClr val="bg1"/>
                </a:solidFill>
              </a:rPr>
              <a:t>Dizionari: </a:t>
            </a:r>
          </a:p>
          <a:p>
            <a:pPr eaLnBrk="1" hangingPunct="1"/>
            <a:r>
              <a:rPr lang="it-IT" sz="3200" b="0" kern="0" dirty="0">
                <a:solidFill>
                  <a:schemeClr val="bg1"/>
                </a:solidFill>
              </a:rPr>
              <a:t>Introduzione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9E22E7-DDAC-F944-9C51-E4711319BAF0}"/>
              </a:ext>
            </a:extLst>
          </p:cNvPr>
          <p:cNvSpPr txBox="1"/>
          <p:nvPr/>
        </p:nvSpPr>
        <p:spPr>
          <a:xfrm>
            <a:off x="1331640" y="6021288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Slides</a:t>
            </a:r>
            <a:r>
              <a:rPr lang="it-IT" sz="1600" dirty="0"/>
              <a:t> realizzate sulla base di quelle preparate da T. </a:t>
            </a:r>
            <a:r>
              <a:rPr lang="it-IT" sz="1600" dirty="0" err="1"/>
              <a:t>Calamoneri</a:t>
            </a:r>
            <a:r>
              <a:rPr lang="it-IT" sz="1600" dirty="0"/>
              <a:t> e G. Bongiovanni per il corso di Informatica Generale tenuto a distanza nell’A.A. 2019/20</a:t>
            </a:r>
          </a:p>
        </p:txBody>
      </p:sp>
      <p:pic>
        <p:nvPicPr>
          <p:cNvPr id="1026" name="Picture 2" descr="Vocabolario degli Accademici della Crusca in quest'vltima edizione Da' medesimi riueduto, e...">
            <a:extLst>
              <a:ext uri="{FF2B5EF4-FFF2-40B4-BE49-F238E27FC236}">
                <a16:creationId xmlns:a16="http://schemas.microsoft.com/office/drawing/2014/main" id="{6428E421-E77C-F17C-D103-585396959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49601"/>
            <a:ext cx="3385028" cy="46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2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492103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Tabelle </a:t>
            </a:r>
            <a:r>
              <a:rPr lang="it-IT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hash</a:t>
            </a:r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(1)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467544" y="1135063"/>
            <a:ext cx="8136904" cy="460851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Si usano quando </a:t>
            </a:r>
            <a:r>
              <a:rPr lang="it-IT" sz="2400" i="1" dirty="0">
                <a:latin typeface="Biancoenero Regular" panose="020B0503020000020003" pitchFamily="34" charset="0"/>
              </a:rPr>
              <a:t>U</a:t>
            </a:r>
            <a:r>
              <a:rPr lang="it-IT" sz="2400" dirty="0">
                <a:latin typeface="Biancoenero Regular" panose="020B0503020000020003" pitchFamily="34" charset="0"/>
              </a:rPr>
              <a:t> (=valori che le chiavi possono assumere) è molto grande mentre l’insieme </a:t>
            </a:r>
            <a:r>
              <a:rPr lang="it-IT" sz="2400" i="1" dirty="0">
                <a:latin typeface="Biancoenero Regular" panose="020B0503020000020003" pitchFamily="34" charset="0"/>
              </a:rPr>
              <a:t>K</a:t>
            </a:r>
            <a:r>
              <a:rPr lang="it-IT" sz="2400" dirty="0">
                <a:latin typeface="Biancoenero Regular" panose="020B0503020000020003" pitchFamily="34" charset="0"/>
              </a:rPr>
              <a:t> delle chiavi da memorizzare effettivamente è molto più piccolo di </a:t>
            </a:r>
            <a:r>
              <a:rPr lang="it-IT" sz="2400" i="1" dirty="0">
                <a:latin typeface="Biancoenero Regular" panose="020B0503020000020003" pitchFamily="34" charset="0"/>
              </a:rPr>
              <a:t>U</a:t>
            </a:r>
            <a:r>
              <a:rPr lang="it-IT" sz="2400" dirty="0">
                <a:latin typeface="Biancoenero Regular" panose="020B0503020000020003" pitchFamily="34" charset="0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110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800000"/>
              </a:buClr>
              <a:buNone/>
              <a:defRPr/>
            </a:pPr>
            <a:r>
              <a:rPr lang="it-IT" sz="2400" dirty="0">
                <a:solidFill>
                  <a:srgbClr val="800000"/>
                </a:solidFill>
                <a:latin typeface="Biancoenero Regular" panose="020B0503020000020003" pitchFamily="34" charset="0"/>
              </a:rPr>
              <a:t>Idea</a:t>
            </a:r>
            <a:r>
              <a:rPr lang="it-IT" sz="2400" dirty="0">
                <a:latin typeface="Biancoenero Regular" panose="020B0503020000020003" pitchFamily="34" charset="0"/>
              </a:rPr>
              <a:t>: utilizzare un array di </a:t>
            </a:r>
            <a:r>
              <a:rPr lang="it-IT" sz="2400" i="1" dirty="0">
                <a:latin typeface="Biancoenero Regular" panose="020B0503020000020003" pitchFamily="34" charset="0"/>
              </a:rPr>
              <a:t>m</a:t>
            </a:r>
            <a:r>
              <a:rPr lang="it-IT" sz="2400" dirty="0">
                <a:latin typeface="Biancoenero Regular" panose="020B0503020000020003" pitchFamily="34" charset="0"/>
              </a:rPr>
              <a:t> posizioni.</a:t>
            </a:r>
          </a:p>
          <a:p>
            <a:pPr marL="0" indent="0" algn="just">
              <a:lnSpc>
                <a:spcPct val="90000"/>
              </a:lnSpc>
              <a:buClr>
                <a:srgbClr val="800000"/>
              </a:buClr>
              <a:buNone/>
              <a:defRPr/>
            </a:pPr>
            <a:r>
              <a:rPr lang="it-IT" sz="2400" dirty="0">
                <a:solidFill>
                  <a:schemeClr val="tx2"/>
                </a:solidFill>
                <a:latin typeface="Biancoenero Regular" panose="020B0503020000020003" pitchFamily="34" charset="0"/>
              </a:rPr>
              <a:t>Problema</a:t>
            </a:r>
            <a:r>
              <a:rPr lang="it-IT" sz="2400" dirty="0">
                <a:latin typeface="Biancoenero Regular" panose="020B0503020000020003" pitchFamily="34" charset="0"/>
              </a:rPr>
              <a:t>: non si può mettere </a:t>
            </a:r>
            <a:r>
              <a:rPr lang="it-IT" dirty="0">
                <a:latin typeface="Biancoenero Regular" panose="020B0503020000020003" pitchFamily="34" charset="0"/>
              </a:rPr>
              <a:t>direttamente in </a:t>
            </a:r>
            <a:r>
              <a:rPr lang="it-IT" sz="2400" dirty="0">
                <a:latin typeface="Biancoenero Regular" panose="020B0503020000020003" pitchFamily="34" charset="0"/>
              </a:rPr>
              <a:t>relazione la chiave con l’indice </a:t>
            </a:r>
            <a:r>
              <a:rPr lang="it-IT" sz="2400" dirty="0" err="1">
                <a:latin typeface="Biancoenero Regular" panose="020B0503020000020003" pitchFamily="34" charset="0"/>
              </a:rPr>
              <a:t>corrispon</a:t>
            </a:r>
            <a:r>
              <a:rPr lang="it-IT" sz="2400" dirty="0">
                <a:latin typeface="Biancoenero Regular" panose="020B0503020000020003" pitchFamily="34" charset="0"/>
              </a:rPr>
              <a:t>-dente, poiché le possibili chiavi sono molte di più rispetto agli indici. </a:t>
            </a:r>
          </a:p>
          <a:p>
            <a:pPr marL="0" indent="0" algn="just">
              <a:lnSpc>
                <a:spcPct val="90000"/>
              </a:lnSpc>
              <a:buClr>
                <a:srgbClr val="800000"/>
              </a:buClr>
              <a:buNone/>
              <a:defRPr/>
            </a:pPr>
            <a:r>
              <a:rPr lang="it-IT" dirty="0">
                <a:solidFill>
                  <a:schemeClr val="tx2"/>
                </a:solidFill>
                <a:latin typeface="Biancoenero Regular" panose="020B0503020000020003" pitchFamily="34" charset="0"/>
              </a:rPr>
              <a:t>Sol.</a:t>
            </a:r>
            <a:r>
              <a:rPr lang="it-IT" dirty="0">
                <a:latin typeface="Biancoenero Regular" panose="020B0503020000020003" pitchFamily="34" charset="0"/>
              </a:rPr>
              <a:t>:</a:t>
            </a:r>
            <a:r>
              <a:rPr lang="it-IT" sz="2400" dirty="0">
                <a:latin typeface="Biancoenero Regular" panose="020B0503020000020003" pitchFamily="34" charset="0"/>
              </a:rPr>
              <a:t> Si definisce una opportuna funzione </a:t>
            </a:r>
            <a:r>
              <a:rPr lang="it-IT" sz="2400" i="1" dirty="0">
                <a:latin typeface="Biancoenero Regular" panose="020B0503020000020003" pitchFamily="34" charset="0"/>
              </a:rPr>
              <a:t>h</a:t>
            </a:r>
            <a:r>
              <a:rPr lang="it-IT" sz="2400" dirty="0">
                <a:latin typeface="Biancoenero Regular" panose="020B0503020000020003" pitchFamily="34" charset="0"/>
              </a:rPr>
              <a:t>, detta </a:t>
            </a:r>
            <a:r>
              <a:rPr lang="it-IT" sz="2400" b="1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funzione hash</a:t>
            </a:r>
            <a:r>
              <a:rPr lang="it-IT" sz="2400" dirty="0">
                <a:latin typeface="Biancoenero Regular" panose="020B0503020000020003" pitchFamily="34" charset="0"/>
              </a:rPr>
              <a:t>, che viene utilizzata per calcolare la posizione di un elemento sulla base del valore della sua chiave.</a:t>
            </a:r>
          </a:p>
        </p:txBody>
      </p:sp>
    </p:spTree>
    <p:extLst>
      <p:ext uri="{BB962C8B-B14F-4D97-AF65-F5344CB8AC3E}">
        <p14:creationId xmlns:p14="http://schemas.microsoft.com/office/powerpoint/2010/main" val="4524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/>
          <p:cNvGrpSpPr/>
          <p:nvPr/>
        </p:nvGrpSpPr>
        <p:grpSpPr>
          <a:xfrm>
            <a:off x="3327400" y="2636912"/>
            <a:ext cx="1734006" cy="2273672"/>
            <a:chOff x="3327400" y="2780928"/>
            <a:chExt cx="1734006" cy="2273672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7400" y="2780928"/>
              <a:ext cx="1734006" cy="2273672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4283968" y="39754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h</a:t>
              </a:r>
            </a:p>
          </p:txBody>
        </p:sp>
      </p:grp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5138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Tabelle </a:t>
            </a:r>
            <a:r>
              <a:rPr lang="it-IT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hash</a:t>
            </a:r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(2)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65808" y="5085184"/>
            <a:ext cx="6633120" cy="883841"/>
            <a:chOff x="467544" y="5085184"/>
            <a:chExt cx="6633120" cy="883841"/>
          </a:xfrm>
        </p:grpSpPr>
        <p:cxnSp>
          <p:nvCxnSpPr>
            <p:cNvPr id="14" name="Connettore 1 13"/>
            <p:cNvCxnSpPr/>
            <p:nvPr/>
          </p:nvCxnSpPr>
          <p:spPr bwMode="auto">
            <a:xfrm>
              <a:off x="467544" y="5085184"/>
              <a:ext cx="59046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Connettore 1 14"/>
            <p:cNvCxnSpPr/>
            <p:nvPr/>
          </p:nvCxnSpPr>
          <p:spPr bwMode="auto">
            <a:xfrm>
              <a:off x="619944" y="5661248"/>
              <a:ext cx="64807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Rettangolo 15"/>
            <p:cNvSpPr/>
            <p:nvPr/>
          </p:nvSpPr>
          <p:spPr bwMode="auto">
            <a:xfrm>
              <a:off x="1259632" y="5085184"/>
              <a:ext cx="648072" cy="57606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2555776" y="5085184"/>
              <a:ext cx="648072" cy="57606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8" name="Rettangolo 17"/>
            <p:cNvSpPr/>
            <p:nvPr/>
          </p:nvSpPr>
          <p:spPr bwMode="auto">
            <a:xfrm>
              <a:off x="3851920" y="5085184"/>
              <a:ext cx="648072" cy="57606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9" name="Rettangolo 18"/>
            <p:cNvSpPr/>
            <p:nvPr/>
          </p:nvSpPr>
          <p:spPr bwMode="auto">
            <a:xfrm>
              <a:off x="5148064" y="5085184"/>
              <a:ext cx="648072" cy="57606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55576" y="5661248"/>
              <a:ext cx="5832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…         23          24         25         26         27         28         29           …</a:t>
              </a:r>
            </a:p>
          </p:txBody>
        </p:sp>
      </p:grpSp>
      <p:sp>
        <p:nvSpPr>
          <p:cNvPr id="21" name="Cubo 20"/>
          <p:cNvSpPr/>
          <p:nvPr/>
        </p:nvSpPr>
        <p:spPr bwMode="auto">
          <a:xfrm>
            <a:off x="4499992" y="1556792"/>
            <a:ext cx="792088" cy="576064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237</a:t>
            </a:r>
          </a:p>
        </p:txBody>
      </p:sp>
      <p:sp>
        <p:nvSpPr>
          <p:cNvPr id="22" name="Cubo 21"/>
          <p:cNvSpPr/>
          <p:nvPr/>
        </p:nvSpPr>
        <p:spPr bwMode="auto">
          <a:xfrm>
            <a:off x="2987824" y="1709192"/>
            <a:ext cx="792088" cy="576064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</a:rPr>
              <a:t>458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61406" y="3831431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>
                <a:solidFill>
                  <a:srgbClr val="000000"/>
                </a:solidFill>
              </a:rPr>
              <a:t>h(458)=28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981932" y="3600598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>
                <a:solidFill>
                  <a:srgbClr val="000000"/>
                </a:solidFill>
              </a:rPr>
              <a:t>h(237)=24</a:t>
            </a:r>
          </a:p>
        </p:txBody>
      </p:sp>
    </p:spTree>
    <p:extLst>
      <p:ext uri="{BB962C8B-B14F-4D97-AF65-F5344CB8AC3E}">
        <p14:creationId xmlns:p14="http://schemas.microsoft.com/office/powerpoint/2010/main" val="8407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1.48148E-6 L -0.06302 0.325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16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32546 C -0.06319 0.275 -0.06215 0.23125 -0.06076 0.22824 C -0.05937 0.22454 -0.05816 0.25856 -0.05816 0.30741 C -0.05799 0.35278 -0.05885 0.39491 -0.06007 0.39815 C -0.06128 0.40023 -0.06233 0.37222 -0.0625 0.33009 C -0.0625 0.29167 -0.0618 0.25532 -0.06076 0.25254 C -0.05972 0.25023 -0.05885 0.27361 -0.05868 0.30903 C -0.05868 0.34051 -0.0592 0.37176 -0.06007 0.37315 C -0.06094 0.37523 -0.06163 0.35717 -0.0618 0.32847 C -0.0618 0.30278 -0.06128 0.27801 -0.06076 0.27639 C -0.06007 0.275 -0.05955 0.28842 -0.05937 0.31042 C -0.05937 0.3294 -0.05972 0.34722 -0.06024 0.34884 C -0.06059 0.35046 -0.06111 0.34213 -0.06111 0.32708 C -0.06111 0.31504 -0.06094 0.30231 -0.06059 0.30069 C -0.06042 0.30069 -0.06007 0.3037 -0.06007 0.3118 C -0.06007 0.31713 -0.06007 0.32245 -0.06024 0.32477 C -0.06024 0.32546 -0.06042 0.32546 -0.06042 0.32477 " pathEditMode="relative" rAng="0" ptsTypes="AAAAAAAAAAAAAAA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32546 L -0.2566 0.5141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948 0.2928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63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30324 C 0.1026 0.26829 0.10156 0.23796 0.10017 0.23611 C 0.09878 0.23333 0.09757 0.25694 0.09757 0.29074 C 0.09739 0.32199 0.09826 0.35116 0.09948 0.35347 C 0.10069 0.35486 0.10173 0.33565 0.10191 0.30648 C 0.10191 0.27986 0.10121 0.25463 0.10017 0.25278 C 0.09913 0.25116 0.09826 0.26736 0.09809 0.2919 C 0.09809 0.31366 0.09861 0.33518 0.09948 0.33611 C 0.10035 0.33773 0.10104 0.325 0.10121 0.30532 C 0.10121 0.2875 0.10069 0.27037 0.1 0.26921 C 0.09948 0.26829 0.09878 0.27754 0.09878 0.29282 C 0.09878 0.30602 0.09913 0.31829 0.09965 0.31944 C 0.1 0.3206 0.10052 0.31481 0.10052 0.3044 C 0.10052 0.29606 0.10035 0.28704 0.1 0.28588 C 0.09983 0.28588 0.09948 0.28819 0.09948 0.29375 C 0.09948 0.29745 0.09948 0.30116 0.09965 0.30278 C 0.09965 0.30324 0.09983 0.30324 0.09983 0.30278 " pathEditMode="relative" rAng="0" ptsTypes="AAAAAAAAAAAAAAA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30324 L 0.19357 0.491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521F589-9F43-E146-BC0E-686F03A9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782586" cy="204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59653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Tabelle </a:t>
            </a:r>
            <a:r>
              <a:rPr lang="it-IT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hash</a:t>
            </a:r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(3)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136904" cy="3816424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solidFill>
                  <a:srgbClr val="800000"/>
                </a:solidFill>
                <a:latin typeface="Biancoenero Regular" panose="020B0503020000020003" pitchFamily="34" charset="0"/>
              </a:rPr>
              <a:t>Problema</a:t>
            </a:r>
            <a:r>
              <a:rPr lang="it-IT" sz="2400" dirty="0">
                <a:latin typeface="Biancoenero Regular" panose="020B0503020000020003" pitchFamily="34" charset="0"/>
              </a:rPr>
              <a:t>: anche se le chiavi da memorizzare sono meno di </a:t>
            </a:r>
            <a:r>
              <a:rPr lang="it-IT" sz="2400" i="1" dirty="0">
                <a:latin typeface="Biancoenero Regular" panose="020B0503020000020003" pitchFamily="34" charset="0"/>
              </a:rPr>
              <a:t>m,</a:t>
            </a:r>
            <a:r>
              <a:rPr lang="it-IT" sz="2400" dirty="0">
                <a:latin typeface="Biancoenero Regular" panose="020B0503020000020003" pitchFamily="34" charset="0"/>
              </a:rPr>
              <a:t> non si può escludere che due chiavi    </a:t>
            </a:r>
            <a:r>
              <a:rPr lang="it-IT" sz="2400" i="1" dirty="0">
                <a:solidFill>
                  <a:schemeClr val="tx1"/>
                </a:solidFill>
                <a:latin typeface="Biancoenero Regular" panose="020B0503020000020003" pitchFamily="34" charset="0"/>
              </a:rPr>
              <a:t>k</a:t>
            </a:r>
            <a:r>
              <a:rPr lang="it-IT" sz="2400" i="1" baseline="-25000" dirty="0">
                <a:solidFill>
                  <a:schemeClr val="tx1"/>
                </a:solidFill>
                <a:latin typeface="Biancoenero Regular" panose="020B0503020000020003" pitchFamily="34" charset="0"/>
              </a:rPr>
              <a:t>1</a:t>
            </a:r>
            <a:r>
              <a:rPr lang="it-IT" sz="2400" dirty="0">
                <a:solidFill>
                  <a:schemeClr val="tx1"/>
                </a:solidFill>
                <a:latin typeface="Biancoenero Regular" panose="020B0503020000020003" pitchFamily="34" charset="0"/>
              </a:rPr>
              <a:t> ≠ </a:t>
            </a:r>
            <a:r>
              <a:rPr lang="it-IT" sz="2400" i="1" dirty="0">
                <a:solidFill>
                  <a:schemeClr val="tx1"/>
                </a:solidFill>
                <a:latin typeface="Biancoenero Regular" panose="020B0503020000020003" pitchFamily="34" charset="0"/>
              </a:rPr>
              <a:t>k</a:t>
            </a:r>
            <a:r>
              <a:rPr lang="it-IT" sz="2400" i="1" baseline="-25000" dirty="0">
                <a:solidFill>
                  <a:schemeClr val="tx1"/>
                </a:solidFill>
                <a:latin typeface="Biancoenero Regular" panose="020B0503020000020003" pitchFamily="34" charset="0"/>
              </a:rPr>
              <a:t>2</a:t>
            </a:r>
            <a:r>
              <a:rPr lang="it-IT" sz="2400" dirty="0">
                <a:latin typeface="Biancoenero Regular" panose="020B0503020000020003" pitchFamily="34" charset="0"/>
              </a:rPr>
              <a:t> siano tali che </a:t>
            </a:r>
            <a:r>
              <a:rPr lang="it-IT" sz="2400" i="1" dirty="0">
                <a:solidFill>
                  <a:schemeClr val="tx1"/>
                </a:solidFill>
                <a:latin typeface="Biancoenero Regular" panose="020B0503020000020003" pitchFamily="34" charset="0"/>
              </a:rPr>
              <a:t>h(k</a:t>
            </a:r>
            <a:r>
              <a:rPr lang="it-IT" sz="2400" i="1" baseline="-25000" dirty="0">
                <a:solidFill>
                  <a:schemeClr val="tx1"/>
                </a:solidFill>
                <a:latin typeface="Biancoenero Regular" panose="020B0503020000020003" pitchFamily="34" charset="0"/>
              </a:rPr>
              <a:t>1</a:t>
            </a:r>
            <a:r>
              <a:rPr lang="it-IT" sz="2400" i="1" dirty="0">
                <a:solidFill>
                  <a:schemeClr val="tx1"/>
                </a:solidFill>
                <a:latin typeface="Biancoenero Regular" panose="020B0503020000020003" pitchFamily="34" charset="0"/>
              </a:rPr>
              <a:t>) = h(k</a:t>
            </a:r>
            <a:r>
              <a:rPr lang="it-IT" sz="2400" i="1" baseline="-25000" dirty="0">
                <a:solidFill>
                  <a:schemeClr val="tx1"/>
                </a:solidFill>
                <a:latin typeface="Biancoenero Regular" panose="020B0503020000020003" pitchFamily="34" charset="0"/>
              </a:rPr>
              <a:t>2</a:t>
            </a:r>
            <a:r>
              <a:rPr lang="it-IT" sz="2400" i="1" dirty="0">
                <a:solidFill>
                  <a:schemeClr val="tx1"/>
                </a:solidFill>
                <a:latin typeface="Biancoenero Regular" panose="020B0503020000020003" pitchFamily="34" charset="0"/>
              </a:rPr>
              <a:t>)</a:t>
            </a:r>
            <a:r>
              <a:rPr lang="it-IT" sz="2400" dirty="0">
                <a:latin typeface="Biancoenero Regular" panose="020B0503020000020003" pitchFamily="34" charset="0"/>
              </a:rPr>
              <a:t>, per cui andrebbero memorizzate nella stessa posizione della tabella.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110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Tale situazione viene chiamata </a:t>
            </a:r>
            <a:r>
              <a:rPr lang="it-IT" sz="2400" b="1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collisione</a:t>
            </a:r>
            <a:r>
              <a:rPr lang="it-IT" dirty="0">
                <a:latin typeface="Biancoenero Regular" panose="020B0503020000020003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160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NON c’è modo di evitare le collisioni; possiamo solo evitarle il più possibile e, altrimenti, risolverle.</a:t>
            </a:r>
          </a:p>
        </p:txBody>
      </p:sp>
    </p:spTree>
    <p:extLst>
      <p:ext uri="{BB962C8B-B14F-4D97-AF65-F5344CB8AC3E}">
        <p14:creationId xmlns:p14="http://schemas.microsoft.com/office/powerpoint/2010/main" val="2185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Tabelle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hash (4)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475252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2200" dirty="0">
                <a:latin typeface="Biancoenero Regular" panose="020B0503020000020003" pitchFamily="34" charset="0"/>
              </a:rPr>
              <a:t>Una buona funzione </a:t>
            </a:r>
            <a:r>
              <a:rPr lang="it-IT" sz="2200" dirty="0" err="1">
                <a:latin typeface="Biancoenero Regular" panose="020B0503020000020003" pitchFamily="34" charset="0"/>
              </a:rPr>
              <a:t>hash</a:t>
            </a:r>
            <a:r>
              <a:rPr lang="it-IT" sz="2200" dirty="0">
                <a:latin typeface="Biancoenero Regular" panose="020B0503020000020003" pitchFamily="34" charset="0"/>
              </a:rPr>
              <a:t> deve essere tale da rendere il più possibile </a:t>
            </a:r>
            <a:r>
              <a:rPr lang="it-IT" sz="2200" b="1" u="sng" dirty="0">
                <a:latin typeface="Biancoenero Regular" panose="020B0503020000020003" pitchFamily="34" charset="0"/>
              </a:rPr>
              <a:t>equiprobabile</a:t>
            </a:r>
            <a:r>
              <a:rPr lang="it-IT" sz="2200" dirty="0">
                <a:latin typeface="Biancoenero Regular" panose="020B0503020000020003" pitchFamily="34" charset="0"/>
              </a:rPr>
              <a:t> il valore risultante dall’applicazione della funzione: tutti i valori fra </a:t>
            </a:r>
            <a:r>
              <a:rPr lang="it-IT" sz="2200" i="1" dirty="0">
                <a:latin typeface="Biancoenero Regular" panose="020B0503020000020003" pitchFamily="34" charset="0"/>
              </a:rPr>
              <a:t>0</a:t>
            </a:r>
            <a:r>
              <a:rPr lang="it-IT" sz="2200" dirty="0">
                <a:latin typeface="Biancoenero Regular" panose="020B0503020000020003" pitchFamily="34" charset="0"/>
              </a:rPr>
              <a:t> ed </a:t>
            </a:r>
            <a:r>
              <a:rPr lang="it-IT" sz="2200" i="1" dirty="0">
                <a:latin typeface="Biancoenero Regular" panose="020B0503020000020003" pitchFamily="34" charset="0"/>
              </a:rPr>
              <a:t>(m – 1)</a:t>
            </a:r>
            <a:r>
              <a:rPr lang="it-IT" sz="2200" dirty="0">
                <a:latin typeface="Biancoenero Regular" panose="020B0503020000020003" pitchFamily="34" charset="0"/>
              </a:rPr>
              <a:t> dovrebbero essere prodotti con uguale probabilità.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200" dirty="0">
                <a:latin typeface="Biancoenero Regular" panose="020B0503020000020003" pitchFamily="34" charset="0"/>
              </a:rPr>
              <a:t>In altre parole, la funzione dovrebbe far apparire come “casuale” il valore risultante, disgregando qualunque regolarità della chiave.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160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200" dirty="0">
                <a:latin typeface="Biancoenero Regular" panose="020B0503020000020003" pitchFamily="34" charset="0"/>
              </a:rPr>
              <a:t>Inoltre, la funzione deve essere </a:t>
            </a:r>
            <a:r>
              <a:rPr lang="it-IT" sz="2200" b="1" u="sng" dirty="0">
                <a:latin typeface="Biancoenero Regular" panose="020B0503020000020003" pitchFamily="34" charset="0"/>
              </a:rPr>
              <a:t>deterministica</a:t>
            </a:r>
            <a:r>
              <a:rPr lang="it-IT" sz="2200" dirty="0">
                <a:latin typeface="Biancoenero Regular" panose="020B0503020000020003" pitchFamily="34" charset="0"/>
              </a:rPr>
              <a:t>: se applicata più volte alla stessa chiave deve fornire sempre lo stesso risultato.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Tabelle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hash (5)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611560" y="1052736"/>
            <a:ext cx="8136904" cy="475252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dirty="0">
                <a:latin typeface="Biancoenero Regular" panose="020B0503020000020003" pitchFamily="34" charset="0"/>
              </a:rPr>
              <a:t>La situazione ideale è quella in cui ciascuna delle </a:t>
            </a:r>
            <a:r>
              <a:rPr lang="it-IT" i="1" dirty="0">
                <a:latin typeface="Biancoenero Regular" panose="020B0503020000020003" pitchFamily="34" charset="0"/>
              </a:rPr>
              <a:t>m</a:t>
            </a:r>
            <a:r>
              <a:rPr lang="it-IT" dirty="0">
                <a:latin typeface="Biancoenero Regular" panose="020B0503020000020003" pitchFamily="34" charset="0"/>
              </a:rPr>
              <a:t> posizioni della tabella è scelta deterministicamente con la stessa probabilità: ipotesi di </a:t>
            </a:r>
            <a:r>
              <a:rPr lang="it-IT" b="1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uniformità semplice della funzione hash</a:t>
            </a:r>
            <a:r>
              <a:rPr lang="it-IT" dirty="0">
                <a:latin typeface="Biancoenero Regular" panose="020B0503020000020003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it-IT" dirty="0">
                <a:latin typeface="Biancoenero Regular" panose="020B0503020000020003" pitchFamily="34" charset="0"/>
              </a:rPr>
              <a:t>Sorvoliamo su come ottenere una funzione hash con l’ipotesi di uniformità semplice…</a:t>
            </a:r>
          </a:p>
          <a:p>
            <a:pPr marL="0" indent="0" algn="just">
              <a:lnSpc>
                <a:spcPct val="120000"/>
              </a:lnSpc>
              <a:buClr>
                <a:srgbClr val="800000"/>
              </a:buClr>
              <a:buNone/>
              <a:defRPr/>
            </a:pPr>
            <a:endParaRPr lang="en-US" dirty="0">
              <a:latin typeface="Biancoenero Regular" panose="020B0503020000020003" pitchFamily="34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12 Muscleman Vettoriali, Illustrazioni e Clipart">
            <a:extLst>
              <a:ext uri="{FF2B5EF4-FFF2-40B4-BE49-F238E27FC236}">
                <a16:creationId xmlns:a16="http://schemas.microsoft.com/office/drawing/2014/main" id="{9F0E70B8-F105-5341-948E-1CD84FBC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76" y="4653136"/>
            <a:ext cx="2180068" cy="21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4 idee su EMOJI BELLISSIMI IMMAGINI nel 2022 | emoji, immagini, immagini  divertenti">
            <a:extLst>
              <a:ext uri="{FF2B5EF4-FFF2-40B4-BE49-F238E27FC236}">
                <a16:creationId xmlns:a16="http://schemas.microsoft.com/office/drawing/2014/main" id="{7A9FF75A-D91B-7E4E-9361-9A40995E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96" y="2060848"/>
            <a:ext cx="2180068" cy="12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85540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Tabelle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hash (6)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 dirty="0"/>
              <a:t>Dizionari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899592" y="1196752"/>
            <a:ext cx="7848872" cy="4536504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dirty="0">
                <a:latin typeface="Biancoenero Regular" panose="020B0503020000020003" pitchFamily="34" charset="0"/>
              </a:rPr>
              <a:t>L’ipotesi di uniformità semplice minimizza il numero di collisioni ma queste </a:t>
            </a:r>
            <a:r>
              <a:rPr lang="it-IT" sz="2400" dirty="0">
                <a:latin typeface="Biancoenero Regular" panose="020B0503020000020003" pitchFamily="34" charset="0"/>
              </a:rPr>
              <a:t>possono comunque  avvenire…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240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Infatti, per quanto bene sia progettata la funzione hash, è impossibile evitare del tutto le collisioni perché </a:t>
            </a:r>
            <a:r>
              <a:rPr lang="it-IT" sz="2400" i="1" dirty="0">
                <a:latin typeface="Biancoenero Regular" panose="020B0503020000020003" pitchFamily="34" charset="0"/>
              </a:rPr>
              <a:t>|U| &gt; m</a:t>
            </a:r>
            <a:r>
              <a:rPr lang="it-IT" sz="2400" dirty="0">
                <a:latin typeface="Biancoenero Regular" panose="020B0503020000020003" pitchFamily="34" charset="0"/>
              </a:rPr>
              <a:t> ed è inevitabile che esistano chiavi diverse che producono una collisione.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Dobbiamo, quindi, risolverle.</a:t>
            </a:r>
          </a:p>
        </p:txBody>
      </p:sp>
    </p:spTree>
    <p:extLst>
      <p:ext uri="{BB962C8B-B14F-4D97-AF65-F5344CB8AC3E}">
        <p14:creationId xmlns:p14="http://schemas.microsoft.com/office/powerpoint/2010/main" val="7717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3356" y="476672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Liste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di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trabocco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(1)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67544" y="1133107"/>
            <a:ext cx="8136904" cy="115212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Questa tecnica prevede di inserire tutti gli elementi le cui chiavi mappano nella stessa posizione in una lista concatenata, detta </a:t>
            </a:r>
            <a:r>
              <a:rPr lang="it-IT" sz="2400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lista di trabocco</a:t>
            </a:r>
            <a:r>
              <a:rPr lang="it-IT" sz="2400" dirty="0">
                <a:latin typeface="Biancoenero Regular" panose="020B0503020000020003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Clr>
                <a:srgbClr val="800000"/>
              </a:buClr>
              <a:buNone/>
              <a:defRPr/>
            </a:pPr>
            <a:endParaRPr lang="it-IT" sz="240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buClr>
                <a:srgbClr val="800000"/>
              </a:buClr>
              <a:buNone/>
              <a:defRPr/>
            </a:pPr>
            <a:endParaRPr lang="en-US" sz="2400" dirty="0">
              <a:latin typeface="Biancoenero Regular" panose="020B0503020000020003" pitchFamily="34" charset="0"/>
              <a:ea typeface="ヒラギノ角ゴ Pro W3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72" y="2403692"/>
            <a:ext cx="6970256" cy="33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62033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Liste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di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trabocco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(2)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920371" y="1196752"/>
            <a:ext cx="7756085" cy="4104456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Operazioni elementari: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Insert_Liste_Trabocco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(A; k: chiave da 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ins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.)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 inserisci i dati dell’elemento di chiave 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 nella lista puntata da A[h(k)]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return</a:t>
            </a:r>
            <a:endParaRPr lang="it-IT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r>
              <a:rPr lang="it-IT" sz="2400" dirty="0">
                <a:latin typeface="Biancoenero Regular" panose="020B0503020000020003" pitchFamily="34" charset="0"/>
              </a:rPr>
              <a:t>Costo computazionale: </a:t>
            </a:r>
            <a:r>
              <a:rPr lang="it-IT" sz="2400" i="1" dirty="0"/>
              <a:t>Ө(1)</a:t>
            </a:r>
            <a:r>
              <a:rPr lang="it-IT" sz="2400" dirty="0"/>
              <a:t>, </a:t>
            </a:r>
            <a:r>
              <a:rPr lang="it-IT" sz="2400" dirty="0">
                <a:latin typeface="Biancoenero Regular" panose="020B0503020000020003" pitchFamily="34" charset="0"/>
              </a:rPr>
              <a:t>anche nel caso peggiore, con l’inserzione in testa alla lista.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endParaRPr lang="it-IT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endParaRPr lang="en-US" sz="2400" dirty="0">
              <a:latin typeface="Franklin Gothic Book" charset="0"/>
              <a:ea typeface="ヒラギノ角ゴ Pro W3" charset="0"/>
            </a:endParaRPr>
          </a:p>
        </p:txBody>
      </p:sp>
      <p:sp>
        <p:nvSpPr>
          <p:cNvPr id="8" name="Segnaposto data 4">
            <a:extLst>
              <a:ext uri="{FF2B5EF4-FFF2-40B4-BE49-F238E27FC236}">
                <a16:creationId xmlns:a16="http://schemas.microsoft.com/office/drawing/2014/main" id="{C7EC5565-05C6-9F4D-AC0C-0E39F283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/>
          <a:p>
            <a:r>
              <a:rPr lang="it-IT" altLang="it-IT" dirty="0"/>
              <a:t>30/05/2021</a:t>
            </a:r>
          </a:p>
        </p:txBody>
      </p:sp>
    </p:spTree>
    <p:extLst>
      <p:ext uri="{BB962C8B-B14F-4D97-AF65-F5344CB8AC3E}">
        <p14:creationId xmlns:p14="http://schemas.microsoft.com/office/powerpoint/2010/main" val="48938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62033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Liste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di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trabocco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(3)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4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539552" y="836712"/>
            <a:ext cx="7776840" cy="51845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1600" dirty="0">
                <a:latin typeface="Biancoenero Regular" panose="020B0503020000020003" pitchFamily="34" charset="0"/>
              </a:rPr>
              <a:t>Operazioni elementari (segue):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1600" dirty="0"/>
          </a:p>
          <a:p>
            <a:pPr marL="0" indent="0" defTabSz="360000">
              <a:buNone/>
            </a:pP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Search_ListeTrabocco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(A; k: chiave da cercare)</a:t>
            </a:r>
          </a:p>
          <a:p>
            <a:pPr marL="0" indent="0" defTabSz="360000"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	ricerca k nella lista puntata da A[h(k)]</a:t>
            </a:r>
          </a:p>
          <a:p>
            <a:pPr marL="0" indent="0" defTabSz="360000"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k è presente </a:t>
            </a:r>
          </a:p>
          <a:p>
            <a:pPr marL="0" indent="0" defTabSz="360000"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  	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then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puntatore all’elemento contenente k</a:t>
            </a:r>
          </a:p>
          <a:p>
            <a:pPr marL="0" indent="0" defTabSz="360000"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  	else: 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None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1050" dirty="0"/>
          </a:p>
          <a:p>
            <a:pPr marL="0" indent="0" algn="just">
              <a:lnSpc>
                <a:spcPct val="90000"/>
              </a:lnSpc>
              <a:buClr>
                <a:srgbClr val="800000"/>
              </a:buClr>
              <a:buNone/>
              <a:defRPr/>
            </a:pPr>
            <a:r>
              <a:rPr lang="it-IT" sz="2200" dirty="0">
                <a:latin typeface="Biancoenero Regular" panose="020B0503020000020003" pitchFamily="34" charset="0"/>
              </a:rPr>
              <a:t>Costo computazionale: </a:t>
            </a:r>
            <a:r>
              <a:rPr lang="it-IT" sz="2200" i="1" dirty="0">
                <a:latin typeface="Biancoenero Regular" panose="020B0503020000020003" pitchFamily="34" charset="0"/>
              </a:rPr>
              <a:t>O(lunghezza della lista puntata da A[h(k)])</a:t>
            </a:r>
            <a:r>
              <a:rPr lang="it-IT" sz="2200" dirty="0">
                <a:latin typeface="Biancoenero Regular" panose="020B0503020000020003" pitchFamily="34" charset="0"/>
              </a:rPr>
              <a:t> che, nel </a:t>
            </a:r>
            <a:r>
              <a:rPr lang="it-IT" sz="2200" b="1" dirty="0">
                <a:latin typeface="Biancoenero Bold" panose="020B0503020000020003" pitchFamily="34" charset="0"/>
              </a:rPr>
              <a:t>caso peggiore</a:t>
            </a:r>
            <a:r>
              <a:rPr lang="it-IT" sz="2200" dirty="0">
                <a:latin typeface="Biancoenero Regular" panose="020B0503020000020003" pitchFamily="34" charset="0"/>
              </a:rPr>
              <a:t>, diviene </a:t>
            </a:r>
            <a:r>
              <a:rPr lang="it-IT" sz="2200" i="1" dirty="0">
                <a:latin typeface="Biancoenero Regular" panose="020B0503020000020003" pitchFamily="34" charset="0"/>
              </a:rPr>
              <a:t>O(</a:t>
            </a:r>
            <a:r>
              <a:rPr lang="it-IT" sz="2200" i="1" dirty="0" err="1">
                <a:latin typeface="Biancoenero Regular" panose="020B0503020000020003" pitchFamily="34" charset="0"/>
              </a:rPr>
              <a:t>n</a:t>
            </a:r>
            <a:r>
              <a:rPr lang="it-IT" sz="2200" i="1" dirty="0">
                <a:latin typeface="Biancoenero Regular" panose="020B0503020000020003" pitchFamily="34" charset="0"/>
              </a:rPr>
              <a:t>)</a:t>
            </a:r>
            <a:r>
              <a:rPr lang="it-IT" sz="2200" dirty="0">
                <a:latin typeface="Biancoenero Regular" panose="020B0503020000020003" pitchFamily="34" charset="0"/>
              </a:rPr>
              <a:t> - quando tutti gli </a:t>
            </a:r>
            <a:r>
              <a:rPr lang="it-IT" sz="2200" i="1" dirty="0" err="1">
                <a:latin typeface="Biancoenero Regular" panose="020B0503020000020003" pitchFamily="34" charset="0"/>
              </a:rPr>
              <a:t>n</a:t>
            </a:r>
            <a:r>
              <a:rPr lang="it-IT" sz="2200" dirty="0">
                <a:latin typeface="Biancoenero Regular" panose="020B0503020000020003" pitchFamily="34" charset="0"/>
              </a:rPr>
              <a:t> elementi memorizzati nella tabella hash mappano nella medesima posizione, ma nel </a:t>
            </a:r>
            <a:r>
              <a:rPr lang="it-IT" sz="2200" b="1" dirty="0">
                <a:latin typeface="Biancoenero Bold" panose="020B0503020000020003" pitchFamily="34" charset="0"/>
              </a:rPr>
              <a:t>caso medio </a:t>
            </a:r>
            <a:r>
              <a:rPr lang="it-IT" sz="2200" dirty="0">
                <a:latin typeface="Biancoenero Regular" panose="020B0503020000020003" pitchFamily="34" charset="0"/>
              </a:rPr>
              <a:t>(con l’hp di uniformità semplice) è </a:t>
            </a:r>
            <a:r>
              <a:rPr lang="it-IT" sz="2200" i="1" dirty="0">
                <a:latin typeface="Biancoenero Regular" panose="020B0503020000020003" pitchFamily="34" charset="0"/>
              </a:rPr>
              <a:t>O(</a:t>
            </a:r>
            <a:r>
              <a:rPr lang="it-IT" sz="2200" i="1" dirty="0" err="1">
                <a:latin typeface="Biancoenero Regular" panose="020B0503020000020003" pitchFamily="34" charset="0"/>
              </a:rPr>
              <a:t>n</a:t>
            </a:r>
            <a:r>
              <a:rPr lang="it-IT" sz="2200" i="1" dirty="0">
                <a:latin typeface="Biancoenero Regular" panose="020B0503020000020003" pitchFamily="34" charset="0"/>
              </a:rPr>
              <a:t>/m).</a:t>
            </a:r>
          </a:p>
          <a:p>
            <a:pPr marL="0" indent="0" algn="just">
              <a:lnSpc>
                <a:spcPct val="90000"/>
              </a:lnSpc>
              <a:buClr>
                <a:srgbClr val="800000"/>
              </a:buClr>
              <a:buNone/>
              <a:defRPr/>
            </a:pPr>
            <a:endParaRPr lang="it-IT" sz="1050" i="1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800000"/>
              </a:buClr>
              <a:buNone/>
              <a:defRPr/>
            </a:pPr>
            <a:r>
              <a:rPr lang="it-IT" sz="2200" i="1" dirty="0">
                <a:latin typeface="Biancoenero Regular" panose="020B0503020000020003" pitchFamily="34" charset="0"/>
              </a:rPr>
              <a:t>n/m = α - </a:t>
            </a:r>
            <a:r>
              <a:rPr lang="it-IT" sz="2200" b="1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fattore di carico</a:t>
            </a:r>
            <a:r>
              <a:rPr lang="it-IT" sz="2200" dirty="0">
                <a:latin typeface="Biancoenero Regular" panose="020B0503020000020003" pitchFamily="34" charset="0"/>
              </a:rPr>
              <a:t> della tabella.</a:t>
            </a:r>
          </a:p>
        </p:txBody>
      </p:sp>
    </p:spTree>
    <p:extLst>
      <p:ext uri="{BB962C8B-B14F-4D97-AF65-F5344CB8AC3E}">
        <p14:creationId xmlns:p14="http://schemas.microsoft.com/office/powerpoint/2010/main" val="30837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62033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Liste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di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trabocco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(4)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683568" y="1052736"/>
            <a:ext cx="7632824" cy="403244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>
                <a:latin typeface="Biancoenero Regular" panose="020B0503020000020003" pitchFamily="34" charset="0"/>
              </a:rPr>
              <a:t>Operazioni elementari (segue):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400" dirty="0"/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Delete_ListeTrabocco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(A; k: chiave da 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canc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.)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	cancella i dati dell’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elem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. di chiave k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							dalla lista puntata da A[h(k)]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return</a:t>
            </a:r>
            <a:endParaRPr lang="it-IT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r>
              <a:rPr lang="it-IT" sz="2400" u="sng" dirty="0">
                <a:latin typeface="Biancoenero Regular" panose="020B0503020000020003" pitchFamily="34" charset="0"/>
              </a:rPr>
              <a:t>Costo computazionale</a:t>
            </a:r>
            <a:r>
              <a:rPr lang="it-IT" sz="2400" dirty="0">
                <a:latin typeface="Biancoenero Regular" panose="020B0503020000020003" pitchFamily="34" charset="0"/>
              </a:rPr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r>
              <a:rPr lang="it-IT" sz="2400" dirty="0">
                <a:latin typeface="Biancoenero Regular" panose="020B0503020000020003" pitchFamily="34" charset="0"/>
              </a:rPr>
              <a:t>dipende dall’implementazione delle liste di trabocco e valgono, pertanto, tutte le osservazioni fatte per il costo dell’operazione di cancellazione nelle liste concatenate.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endParaRPr lang="en-US" sz="2400" dirty="0">
              <a:latin typeface="Franklin Gothic Book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492125"/>
            <a:ext cx="7416800" cy="504825"/>
          </a:xfrm>
        </p:spPr>
        <p:txBody>
          <a:bodyPr/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Dizionari (1)</a:t>
            </a:r>
            <a:endParaRPr lang="it-IT" altLang="it-IT" dirty="0">
              <a:latin typeface="Biancoenero Bold" panose="020B0503020000020003" pitchFamily="34" charset="0"/>
            </a:endParaRP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863600" y="1321640"/>
            <a:ext cx="7236792" cy="3187479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Un </a:t>
            </a:r>
            <a:r>
              <a:rPr lang="it-IT" sz="2400" b="1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dizionario</a:t>
            </a:r>
            <a:r>
              <a:rPr lang="it-IT" sz="2400" dirty="0">
                <a:solidFill>
                  <a:srgbClr val="800000"/>
                </a:solidFill>
                <a:latin typeface="Biancoenero Regular" panose="020B0503020000020003" pitchFamily="34" charset="0"/>
              </a:rPr>
              <a:t> </a:t>
            </a:r>
            <a:r>
              <a:rPr lang="it-IT" sz="2400" dirty="0">
                <a:latin typeface="Biancoenero Regular" panose="020B0503020000020003" pitchFamily="34" charset="0"/>
              </a:rPr>
              <a:t>è una struttura dati che permette di gestire un insieme dinamico di dati, che di norma è un </a:t>
            </a:r>
            <a:r>
              <a:rPr lang="it-IT" sz="2400" i="1" dirty="0">
                <a:latin typeface="Biancoenero Regular" panose="020B0503020000020003" pitchFamily="34" charset="0"/>
              </a:rPr>
              <a:t>insieme totalmente ordinato</a:t>
            </a:r>
            <a:r>
              <a:rPr lang="it-IT" sz="2400" dirty="0">
                <a:latin typeface="Biancoenero Regular" panose="020B0503020000020003" pitchFamily="34" charset="0"/>
              </a:rPr>
              <a:t>, tramite queste tre sole operazioni:</a:t>
            </a:r>
          </a:p>
          <a:p>
            <a:pPr lvl="0" algn="just">
              <a:lnSpc>
                <a:spcPct val="120000"/>
              </a:lnSpc>
              <a:buFont typeface="Arial"/>
              <a:buChar char="•"/>
            </a:pPr>
            <a:r>
              <a:rPr lang="it-IT" sz="2400" b="1" i="1" dirty="0" err="1">
                <a:solidFill>
                  <a:srgbClr val="800000"/>
                </a:solidFill>
                <a:latin typeface="Biancoenero Regular" panose="020B0503020000020003" pitchFamily="34" charset="0"/>
              </a:rPr>
              <a:t>insert</a:t>
            </a:r>
            <a:r>
              <a:rPr lang="it-IT" sz="2400" dirty="0">
                <a:latin typeface="Biancoenero Regular" panose="020B0503020000020003" pitchFamily="34" charset="0"/>
              </a:rPr>
              <a:t>: si inserisce un elemento;</a:t>
            </a:r>
          </a:p>
          <a:p>
            <a:pPr lvl="0" algn="just">
              <a:lnSpc>
                <a:spcPct val="120000"/>
              </a:lnSpc>
              <a:buFont typeface="Arial"/>
              <a:buChar char="•"/>
            </a:pPr>
            <a:r>
              <a:rPr lang="it-IT" sz="2400" b="1" i="1" dirty="0" err="1">
                <a:solidFill>
                  <a:srgbClr val="800000"/>
                </a:solidFill>
                <a:latin typeface="Biancoenero Regular" panose="020B0503020000020003" pitchFamily="34" charset="0"/>
              </a:rPr>
              <a:t>search</a:t>
            </a:r>
            <a:r>
              <a:rPr lang="it-IT" sz="2400" dirty="0">
                <a:latin typeface="Biancoenero Regular" panose="020B0503020000020003" pitchFamily="34" charset="0"/>
              </a:rPr>
              <a:t>: si ricerca un elemento;</a:t>
            </a:r>
          </a:p>
          <a:p>
            <a:pPr lvl="0" algn="just">
              <a:lnSpc>
                <a:spcPct val="120000"/>
              </a:lnSpc>
              <a:buFont typeface="Arial"/>
              <a:buChar char="•"/>
            </a:pPr>
            <a:r>
              <a:rPr lang="it-IT" sz="2400" b="1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delete</a:t>
            </a:r>
            <a:r>
              <a:rPr lang="it-IT" sz="2400" dirty="0">
                <a:latin typeface="Biancoenero Regular" panose="020B0503020000020003" pitchFamily="34" charset="0"/>
              </a:rPr>
              <a:t>: si elimina un elemento.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</a:pPr>
            <a:endParaRPr lang="it-IT" sz="2400" dirty="0">
              <a:latin typeface="Biancoenero Regular" panose="020B0503020000020003" pitchFamily="34" charset="0"/>
              <a:ea typeface="ヒラギノ角ゴ Pro W3" charset="0"/>
            </a:endParaRPr>
          </a:p>
          <a:p>
            <a:pPr algn="just">
              <a:lnSpc>
                <a:spcPct val="120000"/>
              </a:lnSpc>
              <a:buClr>
                <a:srgbClr val="800000"/>
              </a:buClr>
            </a:pPr>
            <a:endParaRPr lang="en-US" sz="2400" dirty="0">
              <a:latin typeface="Biancoenero Regular" panose="020B0503020000020003" pitchFamily="34" charset="0"/>
              <a:ea typeface="ヒラギノ角ゴ Pro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62033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Indirizzamento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aperto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(1)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48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55" name="Segnaposto contenuto 2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367240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Questa tecnica prevede di inserire tutti gli elementi direttamente nella tabella, senza far uso di strutture dati aggiuntive.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Essa è applicabile quando: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Font typeface="Arial"/>
              <a:buChar char="•"/>
            </a:pPr>
            <a:r>
              <a:rPr lang="it-IT" sz="2400" i="1" dirty="0">
                <a:latin typeface="Biancoenero Regular" panose="020B0503020000020003" pitchFamily="34" charset="0"/>
              </a:rPr>
              <a:t>m</a:t>
            </a:r>
            <a:r>
              <a:rPr lang="it-IT" sz="2400" dirty="0">
                <a:latin typeface="Biancoenero Regular" panose="020B0503020000020003" pitchFamily="34" charset="0"/>
              </a:rPr>
              <a:t> è maggiore o uguale al numero </a:t>
            </a:r>
            <a:r>
              <a:rPr lang="it-IT" sz="2400" i="1" dirty="0" err="1">
                <a:latin typeface="Biancoenero Regular" panose="020B0503020000020003" pitchFamily="34" charset="0"/>
              </a:rPr>
              <a:t>n</a:t>
            </a:r>
            <a:r>
              <a:rPr lang="it-IT" sz="2400" dirty="0">
                <a:latin typeface="Biancoenero Regular" panose="020B0503020000020003" pitchFamily="34" charset="0"/>
              </a:rPr>
              <a:t> di elementi da memorizzare (quindi il fattore di carico non è mai maggiore di 1);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Font typeface="Arial"/>
              <a:buChar char="•"/>
            </a:pPr>
            <a:r>
              <a:rPr lang="it-IT" sz="2400" i="1" dirty="0">
                <a:latin typeface="Biancoenero Regular" panose="020B0503020000020003" pitchFamily="34" charset="0"/>
              </a:rPr>
              <a:t>|U| &gt;&gt; m</a:t>
            </a:r>
            <a:r>
              <a:rPr lang="it-IT" sz="2400" dirty="0">
                <a:latin typeface="Biancoenero Regular" panose="020B05030200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2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dea Emoticon | Emoji pictures, Funny emoji faces, Funny emoticons">
            <a:extLst>
              <a:ext uri="{FF2B5EF4-FFF2-40B4-BE49-F238E27FC236}">
                <a16:creationId xmlns:a16="http://schemas.microsoft.com/office/drawing/2014/main" id="{CCB6223A-BA63-0E43-A536-BCB15C9C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88" y="1482080"/>
            <a:ext cx="2121648" cy="28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Indirizzamento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aperto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(2)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67544" y="1237083"/>
            <a:ext cx="8136904" cy="1944216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800000"/>
                </a:solidFill>
                <a:latin typeface="Biancoenero Regular" panose="020B0503020000020003" pitchFamily="34" charset="0"/>
              </a:rPr>
              <a:t>Idea</a:t>
            </a:r>
            <a:r>
              <a:rPr lang="it-IT" dirty="0">
                <a:latin typeface="Biancoenero Regular" panose="020B0503020000020003" pitchFamily="34" charset="0"/>
              </a:rPr>
              <a:t>: invece di avere una lista concatenata per ogni posizione dell’array, inseriamo solo all’interno dell’array stesso, calcolando (nei modi che vedremo fra breve) la sequenza delle posizioni da esaminare.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Biancoenero Regular" panose="020B0503020000020003" pitchFamily="34" charset="0"/>
              </a:rPr>
              <a:t>La funzione </a:t>
            </a:r>
            <a:r>
              <a:rPr lang="it-IT" dirty="0" err="1">
                <a:latin typeface="Biancoenero Regular" panose="020B0503020000020003" pitchFamily="34" charset="0"/>
              </a:rPr>
              <a:t>hash</a:t>
            </a:r>
            <a:r>
              <a:rPr lang="it-IT" dirty="0">
                <a:latin typeface="Biancoenero Regular" panose="020B0503020000020003" pitchFamily="34" charset="0"/>
              </a:rPr>
              <a:t> dipende ora da 2 parametri: la chiave </a:t>
            </a:r>
            <a:r>
              <a:rPr lang="it-IT" i="1" dirty="0">
                <a:latin typeface="Biancoenero Regular" panose="020B0503020000020003" pitchFamily="34" charset="0"/>
              </a:rPr>
              <a:t>k </a:t>
            </a:r>
            <a:r>
              <a:rPr lang="it-IT" dirty="0">
                <a:latin typeface="Biancoenero Regular" panose="020B0503020000020003" pitchFamily="34" charset="0"/>
              </a:rPr>
              <a:t>e il numero di collisioni già trovate.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Biancoenero Regular" panose="020B0503020000020003" pitchFamily="34" charset="0"/>
              </a:rPr>
              <a:t>Nota: la sequenza prodotta deve contenere tutti gli indici   in modo da garantire che tutte le celle vengono prima o poi considerate.</a:t>
            </a:r>
          </a:p>
        </p:txBody>
      </p:sp>
    </p:spTree>
    <p:extLst>
      <p:ext uri="{BB962C8B-B14F-4D97-AF65-F5344CB8AC3E}">
        <p14:creationId xmlns:p14="http://schemas.microsoft.com/office/powerpoint/2010/main" val="35634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Indirizzamento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aperto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(3)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259210" y="3954542"/>
            <a:ext cx="6904454" cy="842610"/>
            <a:chOff x="1259210" y="4941168"/>
            <a:chExt cx="6904454" cy="842610"/>
          </a:xfrm>
        </p:grpSpPr>
        <p:sp>
          <p:nvSpPr>
            <p:cNvPr id="13" name="Rettangolo 12"/>
            <p:cNvSpPr/>
            <p:nvPr/>
          </p:nvSpPr>
          <p:spPr bwMode="auto">
            <a:xfrm>
              <a:off x="1619672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4" name="Rettangolo 13"/>
            <p:cNvSpPr/>
            <p:nvPr/>
          </p:nvSpPr>
          <p:spPr bwMode="auto">
            <a:xfrm>
              <a:off x="2123728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2627784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6" name="Rettangolo 15"/>
            <p:cNvSpPr/>
            <p:nvPr/>
          </p:nvSpPr>
          <p:spPr bwMode="auto">
            <a:xfrm>
              <a:off x="3131840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3635896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8" name="Rettangolo 17"/>
            <p:cNvSpPr/>
            <p:nvPr/>
          </p:nvSpPr>
          <p:spPr bwMode="auto">
            <a:xfrm>
              <a:off x="4139952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9" name="Rettangolo 18"/>
            <p:cNvSpPr/>
            <p:nvPr/>
          </p:nvSpPr>
          <p:spPr bwMode="auto">
            <a:xfrm>
              <a:off x="4644008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0" name="Rettangolo 19"/>
            <p:cNvSpPr/>
            <p:nvPr/>
          </p:nvSpPr>
          <p:spPr bwMode="auto">
            <a:xfrm>
              <a:off x="5148064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1" name="Rettangolo 20"/>
            <p:cNvSpPr/>
            <p:nvPr/>
          </p:nvSpPr>
          <p:spPr bwMode="auto">
            <a:xfrm>
              <a:off x="5652120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2" name="Rettangolo 21"/>
            <p:cNvSpPr/>
            <p:nvPr/>
          </p:nvSpPr>
          <p:spPr bwMode="auto">
            <a:xfrm>
              <a:off x="6156176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3" name="Rettangolo 22"/>
            <p:cNvSpPr/>
            <p:nvPr/>
          </p:nvSpPr>
          <p:spPr bwMode="auto">
            <a:xfrm>
              <a:off x="6660232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4" name="Rettangolo 23"/>
            <p:cNvSpPr/>
            <p:nvPr/>
          </p:nvSpPr>
          <p:spPr bwMode="auto">
            <a:xfrm>
              <a:off x="7164288" y="4941168"/>
              <a:ext cx="504056" cy="504056"/>
            </a:xfrm>
            <a:prstGeom prst="rect">
              <a:avLst/>
            </a:prstGeom>
            <a:solidFill>
              <a:srgbClr val="800000">
                <a:alpha val="62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259210" y="5445224"/>
              <a:ext cx="6904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…    54     55    56     57     58      59     60     61     62     63     64     65   …</a:t>
              </a: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899592" y="2802414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k</a:t>
            </a:r>
            <a:r>
              <a:rPr lang="en-US" sz="2400" i="1" baseline="-25000" dirty="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1403648" y="3017857"/>
            <a:ext cx="2376264" cy="895744"/>
            <a:chOff x="1403648" y="3953961"/>
            <a:chExt cx="2484276" cy="936104"/>
          </a:xfrm>
        </p:grpSpPr>
        <p:cxnSp>
          <p:nvCxnSpPr>
            <p:cNvPr id="28" name="Connettore 7 27"/>
            <p:cNvCxnSpPr/>
            <p:nvPr/>
          </p:nvCxnSpPr>
          <p:spPr bwMode="auto">
            <a:xfrm>
              <a:off x="1403648" y="3953961"/>
              <a:ext cx="2484276" cy="936104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9" name="CasellaDiTesto 28"/>
            <p:cNvSpPr txBox="1"/>
            <p:nvPr/>
          </p:nvSpPr>
          <p:spPr>
            <a:xfrm>
              <a:off x="1905239" y="4108393"/>
              <a:ext cx="1085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0000"/>
                  </a:solidFill>
                </a:rPr>
                <a:t>h(k</a:t>
              </a:r>
              <a:r>
                <a:rPr lang="en-US" sz="2400" i="1" baseline="-25000" dirty="0">
                  <a:solidFill>
                    <a:srgbClr val="000000"/>
                  </a:solidFill>
                </a:rPr>
                <a:t>1</a:t>
              </a:r>
              <a:r>
                <a:rPr lang="en-US" sz="2400" i="1" dirty="0">
                  <a:solidFill>
                    <a:srgbClr val="000000"/>
                  </a:solidFill>
                </a:rPr>
                <a:t>,0)</a:t>
              </a:r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899592" y="206084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k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1468137" y="2103242"/>
            <a:ext cx="2455791" cy="1810359"/>
            <a:chOff x="1403648" y="3717032"/>
            <a:chExt cx="2484276" cy="1077349"/>
          </a:xfrm>
        </p:grpSpPr>
        <p:cxnSp>
          <p:nvCxnSpPr>
            <p:cNvPr id="32" name="Connettore 7 31"/>
            <p:cNvCxnSpPr/>
            <p:nvPr/>
          </p:nvCxnSpPr>
          <p:spPr bwMode="auto">
            <a:xfrm>
              <a:off x="1403648" y="3858277"/>
              <a:ext cx="2484276" cy="936104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CasellaDiTesto 32"/>
            <p:cNvSpPr txBox="1"/>
            <p:nvPr/>
          </p:nvSpPr>
          <p:spPr>
            <a:xfrm>
              <a:off x="2339752" y="3717032"/>
              <a:ext cx="1070046" cy="265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0000"/>
                  </a:solidFill>
                </a:rPr>
                <a:t>h(k</a:t>
              </a:r>
              <a:r>
                <a:rPr lang="en-US" sz="2400" i="1" baseline="-25000" dirty="0">
                  <a:solidFill>
                    <a:srgbClr val="000000"/>
                  </a:solidFill>
                </a:rPr>
                <a:t>2</a:t>
              </a:r>
              <a:r>
                <a:rPr lang="en-US" sz="2400" i="1" dirty="0">
                  <a:solidFill>
                    <a:srgbClr val="000000"/>
                  </a:solidFill>
                </a:rPr>
                <a:t>,0)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3702167" y="397544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k</a:t>
            </a:r>
            <a:r>
              <a:rPr lang="en-US" sz="2400" i="1" baseline="-25000" dirty="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4040106" y="2863099"/>
            <a:ext cx="1395991" cy="652207"/>
            <a:chOff x="3957065" y="3867240"/>
            <a:chExt cx="1443028" cy="671497"/>
          </a:xfrm>
        </p:grpSpPr>
        <p:cxnSp>
          <p:nvCxnSpPr>
            <p:cNvPr id="36" name="Connettore 7 35"/>
            <p:cNvCxnSpPr>
              <a:endCxn id="23" idx="0"/>
            </p:cNvCxnSpPr>
            <p:nvPr/>
          </p:nvCxnSpPr>
          <p:spPr bwMode="auto">
            <a:xfrm rot="16200000" flipH="1">
              <a:off x="4653027" y="3171278"/>
              <a:ext cx="51103" cy="1443028"/>
            </a:xfrm>
            <a:prstGeom prst="curvedConnector3">
              <a:avLst>
                <a:gd name="adj1" fmla="val -116803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CasellaDiTesto 36"/>
            <p:cNvSpPr txBox="1"/>
            <p:nvPr/>
          </p:nvSpPr>
          <p:spPr>
            <a:xfrm>
              <a:off x="4174544" y="4077072"/>
              <a:ext cx="1085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0000"/>
                  </a:solidFill>
                </a:rPr>
                <a:t>h(k</a:t>
              </a:r>
              <a:r>
                <a:rPr lang="en-US" sz="2400" i="1" baseline="-25000" dirty="0">
                  <a:solidFill>
                    <a:srgbClr val="000000"/>
                  </a:solidFill>
                </a:rPr>
                <a:t>2</a:t>
              </a:r>
              <a:r>
                <a:rPr lang="en-US" sz="2400" i="1" dirty="0">
                  <a:solidFill>
                    <a:srgbClr val="000000"/>
                  </a:solidFill>
                </a:rPr>
                <a:t>,1)</a:t>
              </a:r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5214335" y="397544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k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68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85540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Indirizzamento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aperto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(4)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611560" y="908720"/>
            <a:ext cx="8062664" cy="516607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u="sng" dirty="0">
                <a:solidFill>
                  <a:srgbClr val="800000"/>
                </a:solidFill>
                <a:latin typeface="Biancoenero Regular" panose="020B0503020000020003" pitchFamily="34" charset="0"/>
              </a:rPr>
              <a:t>Inserimento</a:t>
            </a:r>
            <a:endParaRPr lang="it-IT" sz="2000" u="sng" dirty="0">
              <a:solidFill>
                <a:srgbClr val="800000"/>
              </a:solidFill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Biancoenero Regular" panose="020B0503020000020003" pitchFamily="34" charset="0"/>
              </a:rPr>
              <a:t>Se la posizione iniziale relativa alla chiave </a:t>
            </a:r>
            <a:r>
              <a:rPr lang="it-IT" sz="2000" i="1" dirty="0">
                <a:latin typeface="Biancoenero Regular" panose="020B0503020000020003" pitchFamily="34" charset="0"/>
              </a:rPr>
              <a:t>k</a:t>
            </a:r>
            <a:r>
              <a:rPr lang="it-IT" sz="2000" dirty="0">
                <a:latin typeface="Biancoenero Regular" panose="020B0503020000020003" pitchFamily="34" charset="0"/>
              </a:rPr>
              <a:t> è occupata, si scandisce la tabella fino a trovare una posizione libera nella quale l’elemento con chiave </a:t>
            </a:r>
            <a:r>
              <a:rPr lang="it-IT" sz="2000" i="1" dirty="0">
                <a:latin typeface="Biancoenero Regular" panose="020B0503020000020003" pitchFamily="34" charset="0"/>
              </a:rPr>
              <a:t>k</a:t>
            </a:r>
            <a:r>
              <a:rPr lang="it-IT" sz="2000" dirty="0">
                <a:latin typeface="Biancoenero Regular" panose="020B0503020000020003" pitchFamily="34" charset="0"/>
              </a:rPr>
              <a:t> può essere memorizzato.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05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Biancoenero Regular" panose="020B0503020000020003" pitchFamily="34" charset="0"/>
              </a:rPr>
              <a:t>La scansione è guidata da una sequenza di funzioni </a:t>
            </a:r>
            <a:r>
              <a:rPr lang="it-IT" sz="2000" dirty="0" err="1">
                <a:latin typeface="Biancoenero Regular" panose="020B0503020000020003" pitchFamily="34" charset="0"/>
              </a:rPr>
              <a:t>hash</a:t>
            </a:r>
            <a:r>
              <a:rPr lang="it-IT" sz="2000" dirty="0">
                <a:latin typeface="Biancoenero Regular" panose="020B0503020000020003" pitchFamily="34" charset="0"/>
              </a:rPr>
              <a:t> ben determinata: h(k, 0), h(k, 1), …, h(k, m – 1).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05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r>
              <a:rPr lang="it-IT" sz="2000" dirty="0">
                <a:latin typeface="Biancoenero Regular" panose="020B0503020000020003" pitchFamily="34" charset="0"/>
              </a:rPr>
              <a:t>Costo computazionale: </a:t>
            </a:r>
            <a:r>
              <a:rPr lang="it-IT" sz="2000" i="1" dirty="0">
                <a:latin typeface="Biancoenero Regular" panose="020B0503020000020003" pitchFamily="34" charset="0"/>
              </a:rPr>
              <a:t>O(lunghezza della sequenza che è necessario scandire)</a:t>
            </a:r>
            <a:r>
              <a:rPr lang="it-IT" sz="2000" dirty="0">
                <a:latin typeface="Biancoenero Regular" panose="020B0503020000020003" pitchFamily="34" charset="0"/>
              </a:rPr>
              <a:t> che, nel </a:t>
            </a:r>
            <a:r>
              <a:rPr lang="it-IT" sz="2000" b="1" dirty="0">
                <a:latin typeface="Biancoenero Bold" panose="020B0503020000020003" pitchFamily="34" charset="0"/>
              </a:rPr>
              <a:t>caso peggiore</a:t>
            </a:r>
            <a:r>
              <a:rPr lang="it-IT" sz="2000" dirty="0">
                <a:latin typeface="Biancoenero Regular" panose="020B0503020000020003" pitchFamily="34" charset="0"/>
              </a:rPr>
              <a:t>, è </a:t>
            </a:r>
            <a:r>
              <a:rPr lang="it-IT" sz="2000" i="1" dirty="0">
                <a:latin typeface="Biancoenero Regular" panose="020B0503020000020003" pitchFamily="34" charset="0"/>
              </a:rPr>
              <a:t>O(n)</a:t>
            </a:r>
            <a:r>
              <a:rPr lang="it-IT" sz="2000" dirty="0">
                <a:latin typeface="Biancoenero Regular" panose="020B0503020000020003" pitchFamily="34" charset="0"/>
              </a:rPr>
              <a:t> -quando tutti gli </a:t>
            </a:r>
            <a:r>
              <a:rPr lang="it-IT" sz="2000" i="1" dirty="0">
                <a:latin typeface="Biancoenero Regular" panose="020B0503020000020003" pitchFamily="34" charset="0"/>
              </a:rPr>
              <a:t>n</a:t>
            </a:r>
            <a:r>
              <a:rPr lang="it-IT" sz="2000" dirty="0">
                <a:latin typeface="Biancoenero Regular" panose="020B0503020000020003" pitchFamily="34" charset="0"/>
              </a:rPr>
              <a:t> elementi memorizzati nella tabella hash mappano nella medesima posizione, ma nel </a:t>
            </a:r>
            <a:r>
              <a:rPr lang="it-IT" sz="2000" b="1" dirty="0">
                <a:latin typeface="Biancoenero Bold" panose="020B0503020000020003" pitchFamily="34" charset="0"/>
              </a:rPr>
              <a:t>caso medio </a:t>
            </a:r>
            <a:r>
              <a:rPr lang="it-IT" sz="2000" dirty="0">
                <a:latin typeface="Biancoenero Regular" panose="020B0503020000020003" pitchFamily="34" charset="0"/>
              </a:rPr>
              <a:t>(in caso di uniformità semplice) è </a:t>
            </a:r>
            <a:r>
              <a:rPr lang="it-IT" sz="2000" i="1" dirty="0">
                <a:latin typeface="Biancoenero Regular" panose="020B0503020000020003" pitchFamily="34" charset="0"/>
              </a:rPr>
              <a:t>1/(1-α)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r>
              <a:rPr lang="it-IT" sz="2000" dirty="0">
                <a:latin typeface="Biancoenero Regular" panose="020B0503020000020003" pitchFamily="34" charset="0"/>
              </a:rPr>
              <a:t>dove </a:t>
            </a:r>
            <a:r>
              <a:rPr lang="it-IT" sz="2000" i="1" dirty="0">
                <a:latin typeface="Biancoenero Regular" panose="020B0503020000020003" pitchFamily="34" charset="0"/>
              </a:rPr>
              <a:t>α = n/m </a:t>
            </a:r>
            <a:r>
              <a:rPr lang="it-IT" sz="2000" i="1" dirty="0">
                <a:latin typeface="Biancoenero Regular" panose="020B0503020000020003" pitchFamily="34" charset="0"/>
                <a:cs typeface="Arial" panose="020B0604020202020204" pitchFamily="34" charset="0"/>
              </a:rPr>
              <a:t>≤ 1 </a:t>
            </a:r>
            <a:r>
              <a:rPr lang="it-IT" sz="2000" dirty="0">
                <a:latin typeface="Biancoenero Regular" panose="020B0503020000020003" pitchFamily="34" charset="0"/>
                <a:cs typeface="Arial" panose="020B0604020202020204" pitchFamily="34" charset="0"/>
              </a:rPr>
              <a:t>è il</a:t>
            </a:r>
            <a:r>
              <a:rPr lang="it-IT" sz="2000" dirty="0">
                <a:latin typeface="Biancoenero Regular" panose="020B0503020000020003" pitchFamily="34" charset="0"/>
              </a:rPr>
              <a:t> </a:t>
            </a:r>
            <a:r>
              <a:rPr lang="it-IT" sz="2000" dirty="0">
                <a:solidFill>
                  <a:srgbClr val="800000"/>
                </a:solidFill>
                <a:latin typeface="Biancoenero Regular" panose="020B0503020000020003" pitchFamily="34" charset="0"/>
              </a:rPr>
              <a:t>fattore di carico</a:t>
            </a:r>
            <a:r>
              <a:rPr lang="it-IT" sz="2000" dirty="0">
                <a:latin typeface="Biancoenero Regular" panose="020B0503020000020003" pitchFamily="34" charset="0"/>
              </a:rPr>
              <a:t> della tabella.</a:t>
            </a:r>
          </a:p>
        </p:txBody>
      </p:sp>
    </p:spTree>
    <p:extLst>
      <p:ext uri="{BB962C8B-B14F-4D97-AF65-F5344CB8AC3E}">
        <p14:creationId xmlns:p14="http://schemas.microsoft.com/office/powerpoint/2010/main" val="16098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469290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Indirizzamento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aperto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(5)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468052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u="sng" dirty="0">
                <a:solidFill>
                  <a:srgbClr val="800000"/>
                </a:solidFill>
                <a:latin typeface="Biancoenero Regular" panose="020B0503020000020003" pitchFamily="34" charset="0"/>
              </a:rPr>
              <a:t>Ricerca</a:t>
            </a:r>
            <a:endParaRPr lang="it-IT" sz="2000" u="sng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Biancoenero Regular" panose="020B0503020000020003" pitchFamily="34" charset="0"/>
              </a:rPr>
              <a:t>Si scandisce la tabella mediante la stessa sequenza di funzioni </a:t>
            </a:r>
            <a:r>
              <a:rPr lang="it-IT" sz="2000" dirty="0" err="1">
                <a:latin typeface="Biancoenero Regular" panose="020B0503020000020003" pitchFamily="34" charset="0"/>
              </a:rPr>
              <a:t>hash</a:t>
            </a:r>
            <a:r>
              <a:rPr lang="it-IT" sz="2000" dirty="0">
                <a:latin typeface="Biancoenero Regular" panose="020B0503020000020003" pitchFamily="34" charset="0"/>
              </a:rPr>
              <a:t> utilizzata per l’inserimento fino a quando si incontra l’elemento cercato oppure una casella vuota, deducendo che l’elemento non è presente.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200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r>
              <a:rPr lang="it-IT" sz="2000" b="1" dirty="0">
                <a:latin typeface="Biancoenero Bold" panose="020B0503020000020003" pitchFamily="34" charset="0"/>
              </a:rPr>
              <a:t>Costo computazionale nel caso di ricerca senza successo</a:t>
            </a:r>
            <a:r>
              <a:rPr lang="it-IT" sz="2000" dirty="0">
                <a:latin typeface="Biancoenero Regular" panose="020B0503020000020003" pitchFamily="34" charset="0"/>
              </a:rPr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r>
              <a:rPr lang="it-IT" sz="2000" dirty="0">
                <a:latin typeface="Biancoenero Regular" panose="020B0503020000020003" pitchFamily="34" charset="0"/>
              </a:rPr>
              <a:t>Come per l’inserimento: nel </a:t>
            </a:r>
            <a:r>
              <a:rPr lang="it-IT" sz="2000" b="1" dirty="0">
                <a:latin typeface="Biancoenero Bold" panose="020B0503020000020003" pitchFamily="34" charset="0"/>
              </a:rPr>
              <a:t>caso peggiore </a:t>
            </a:r>
            <a:r>
              <a:rPr lang="it-IT" sz="2000" i="1" dirty="0">
                <a:latin typeface="Biancoenero Regular" panose="020B0503020000020003" pitchFamily="34" charset="0"/>
              </a:rPr>
              <a:t>O(n)</a:t>
            </a:r>
            <a:r>
              <a:rPr lang="it-IT" sz="2000" dirty="0">
                <a:latin typeface="Biancoenero Regular" panose="020B0503020000020003" pitchFamily="34" charset="0"/>
              </a:rPr>
              <a:t>, ma nel </a:t>
            </a:r>
            <a:r>
              <a:rPr lang="it-IT" sz="2000" b="1" dirty="0">
                <a:latin typeface="Biancoenero Bold" panose="020B0503020000020003" pitchFamily="34" charset="0"/>
              </a:rPr>
              <a:t>caso medio </a:t>
            </a:r>
            <a:r>
              <a:rPr lang="it-IT" sz="2000" dirty="0">
                <a:latin typeface="Biancoenero Regular" panose="020B0503020000020003" pitchFamily="34" charset="0"/>
              </a:rPr>
              <a:t>(quando la funzione hash gode di uniformità semplice) </a:t>
            </a:r>
            <a:r>
              <a:rPr lang="it-IT" sz="2000" i="1" dirty="0">
                <a:latin typeface="Biancoenero Regular" panose="020B0503020000020003" pitchFamily="34" charset="0"/>
              </a:rPr>
              <a:t>1/(1-α)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None/>
              <a:defRPr/>
            </a:pPr>
            <a:r>
              <a:rPr lang="it-IT" sz="2000" dirty="0">
                <a:latin typeface="Biancoenero Regular" panose="020B0503020000020003" pitchFamily="34" charset="0"/>
              </a:rPr>
              <a:t>dove </a:t>
            </a:r>
            <a:r>
              <a:rPr lang="it-IT" sz="2000" i="1" dirty="0">
                <a:latin typeface="Biancoenero Regular" panose="020B0503020000020003" pitchFamily="34" charset="0"/>
              </a:rPr>
              <a:t>α = n/m </a:t>
            </a:r>
            <a:r>
              <a:rPr lang="it-IT" sz="2000" dirty="0">
                <a:latin typeface="Biancoenero Regular" panose="020B0503020000020003" pitchFamily="34" charset="0"/>
                <a:cs typeface="Arial" panose="020B0604020202020204" pitchFamily="34" charset="0"/>
              </a:rPr>
              <a:t>è il</a:t>
            </a:r>
            <a:r>
              <a:rPr lang="it-IT" sz="2000" dirty="0">
                <a:latin typeface="Biancoenero Regular" panose="020B0503020000020003" pitchFamily="34" charset="0"/>
              </a:rPr>
              <a:t> </a:t>
            </a:r>
            <a:r>
              <a:rPr lang="it-IT" sz="2000" dirty="0">
                <a:solidFill>
                  <a:srgbClr val="800000"/>
                </a:solidFill>
                <a:latin typeface="Biancoenero Regular" panose="020B0503020000020003" pitchFamily="34" charset="0"/>
              </a:rPr>
              <a:t>fattore di carico</a:t>
            </a:r>
            <a:r>
              <a:rPr lang="it-IT" sz="2000" dirty="0">
                <a:latin typeface="Biancoenero Regular" panose="020B0503020000020003" pitchFamily="34" charset="0"/>
              </a:rPr>
              <a:t> della tabella.</a:t>
            </a:r>
            <a:endParaRPr lang="it-IT" sz="2000" dirty="0">
              <a:solidFill>
                <a:srgbClr val="800000"/>
              </a:solidFill>
              <a:latin typeface="Biancoenero Regular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469290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Indirizzamento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aperto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(6)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836712"/>
                <a:ext cx="8064895" cy="4903158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600" dirty="0">
                    <a:latin typeface="Biancoenero Regular" panose="020B0503020000020003" pitchFamily="34" charset="0"/>
                  </a:rPr>
                  <a:t>ricerca (segue)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t-IT" sz="1600" dirty="0">
                  <a:latin typeface="Biancoenero Regular" panose="020B0503020000020003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2000" b="1" dirty="0">
                    <a:latin typeface="Biancoenero Bold" panose="020B0503020000020003" pitchFamily="34" charset="0"/>
                  </a:rPr>
                  <a:t>Costo computazionale nel caso di ricerca con successo</a:t>
                </a:r>
                <a:r>
                  <a:rPr lang="it-IT" sz="2000" dirty="0">
                    <a:latin typeface="Biancoenero Regular" panose="020B0503020000020003" pitchFamily="34" charset="0"/>
                  </a:rPr>
                  <a:t>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2000" dirty="0">
                    <a:latin typeface="Biancoenero Regular" panose="020B0503020000020003" pitchFamily="34" charset="0"/>
                  </a:rPr>
                  <a:t>nell’ipotesi di uniformità semplice, il numero di accessi </a:t>
                </a:r>
                <a:r>
                  <a:rPr lang="it-IT" sz="2000" b="1" u="sng" dirty="0">
                    <a:latin typeface="Biancoenero Bold" panose="020B0503020000020003" pitchFamily="34" charset="0"/>
                  </a:rPr>
                  <a:t>atteso</a:t>
                </a:r>
                <a:r>
                  <a:rPr lang="it-IT" sz="2000" dirty="0">
                    <a:latin typeface="Biancoenero Regular" panose="020B0503020000020003" pitchFamily="34" charset="0"/>
                  </a:rPr>
                  <a:t> per una ricerca con successo è:</a:t>
                </a:r>
                <a:endParaRPr lang="it-IT" sz="1800" dirty="0">
                  <a:latin typeface="Biancoenero Regular" panose="020B0503020000020003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it-IT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it-IT" sz="22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it-IT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it-IT" sz="1800" dirty="0">
                  <a:latin typeface="Biancoenero Regular" panose="020B0503020000020003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2200" dirty="0">
                    <a:latin typeface="Biancoenero Regular" panose="020B0503020000020003" pitchFamily="34" charset="0"/>
                  </a:rPr>
                  <a:t>dove </a:t>
                </a:r>
                <a:r>
                  <a:rPr lang="it-IT" sz="2200" i="1" dirty="0">
                    <a:latin typeface="Biancoenero Regular" panose="020B0503020000020003" pitchFamily="34" charset="0"/>
                  </a:rPr>
                  <a:t>α = n/m</a:t>
                </a:r>
                <a:r>
                  <a:rPr lang="it-IT" sz="2200" dirty="0">
                    <a:latin typeface="Biancoenero Regular" panose="020B0503020000020003" pitchFamily="34" charset="0"/>
                  </a:rPr>
                  <a:t> è il </a:t>
                </a:r>
                <a:r>
                  <a:rPr lang="it-IT" sz="2200" dirty="0">
                    <a:solidFill>
                      <a:srgbClr val="800000"/>
                    </a:solidFill>
                    <a:latin typeface="Biancoenero Regular" panose="020B0503020000020003" pitchFamily="34" charset="0"/>
                  </a:rPr>
                  <a:t>fattore di carico.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t-IT" sz="1800" dirty="0">
                  <a:solidFill>
                    <a:srgbClr val="800000"/>
                  </a:solidFill>
                  <a:latin typeface="Biancoenero Regular" panose="020B0503020000020003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2200" b="1" dirty="0">
                    <a:solidFill>
                      <a:srgbClr val="800000"/>
                    </a:solidFill>
                    <a:latin typeface="Biancoenero Bold" panose="020B0503020000020003" pitchFamily="34" charset="0"/>
                  </a:rPr>
                  <a:t>Esempio</a:t>
                </a:r>
                <a:r>
                  <a:rPr lang="it-IT" sz="2200" dirty="0">
                    <a:solidFill>
                      <a:srgbClr val="800000"/>
                    </a:solidFill>
                    <a:latin typeface="Biancoenero Regular" panose="020B0503020000020003" pitchFamily="34" charset="0"/>
                  </a:rPr>
                  <a:t>: </a:t>
                </a:r>
                <a:r>
                  <a:rPr lang="it-IT" sz="2200" dirty="0">
                    <a:latin typeface="Biancoenero Regular" panose="020B0503020000020003" pitchFamily="34" charset="0"/>
                  </a:rPr>
                  <a:t>con una tabella piena al 50% il numero di accessi atteso è meno di 3,387; con una tabella piena al 90% il numero di accessi atteso è meno di 3,67; tutto questo indipendentemente dalle dimensioni della tabella! </a:t>
                </a:r>
                <a:endParaRPr lang="it-IT" sz="2200" dirty="0">
                  <a:solidFill>
                    <a:srgbClr val="800000"/>
                  </a:solidFill>
                  <a:latin typeface="Biancoenero Regular" panose="020B0503020000020003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t-IT" sz="2400" dirty="0">
                  <a:latin typeface="Biancoenero Regular" panose="020B0503020000020003" pitchFamily="34" charset="0"/>
                </a:endParaRPr>
              </a:p>
            </p:txBody>
          </p:sp>
        </mc:Choice>
        <mc:Fallback>
          <p:sp>
            <p:nvSpPr>
              <p:cNvPr id="9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836712"/>
                <a:ext cx="8064895" cy="4903158"/>
              </a:xfrm>
              <a:blipFill>
                <a:blip r:embed="rId3"/>
                <a:stretch>
                  <a:fillRect l="-786" r="-1101" b="-90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6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469290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Indirizzamento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aperto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(7)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683568" y="836712"/>
            <a:ext cx="8064895" cy="490315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>
                <a:latin typeface="Biancoenero Regular" panose="020B0503020000020003" pitchFamily="34" charset="0"/>
              </a:rPr>
              <a:t>ricerca (segue)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 dirty="0">
              <a:latin typeface="Biancoenero Regular" panose="020B05030200000200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Biancoenero Bold" panose="020B0503020000020003" pitchFamily="34" charset="0"/>
              </a:rPr>
              <a:t>ATTENZIONE</a:t>
            </a:r>
            <a:r>
              <a:rPr lang="it-IT" sz="2000" dirty="0">
                <a:latin typeface="Biancoenero Regular" panose="020B0503020000020003" pitchFamily="34" charset="0"/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Biancoenero Regular" panose="020B0503020000020003" pitchFamily="34" charset="0"/>
              </a:rPr>
              <a:t>Anche se questa implementazione dei dizionari garantisce grande efficienza nel </a:t>
            </a:r>
            <a:r>
              <a:rPr lang="it-IT" sz="2000" u="sng" dirty="0">
                <a:latin typeface="Biancoenero Regular" panose="020B0503020000020003" pitchFamily="34" charset="0"/>
              </a:rPr>
              <a:t>caso medio</a:t>
            </a:r>
            <a:r>
              <a:rPr lang="it-IT" sz="2000" dirty="0">
                <a:latin typeface="Biancoenero Regular" panose="020B0503020000020003" pitchFamily="34" charset="0"/>
              </a:rPr>
              <a:t>, NON si può dire che il costo di ogni operazione sia COSTANTE nel </a:t>
            </a:r>
            <a:r>
              <a:rPr lang="it-IT" sz="2000" u="sng" dirty="0">
                <a:latin typeface="Biancoenero Regular" panose="020B0503020000020003" pitchFamily="34" charset="0"/>
              </a:rPr>
              <a:t>caso peggiore</a:t>
            </a:r>
            <a:r>
              <a:rPr lang="it-IT" sz="2000" dirty="0">
                <a:latin typeface="Biancoenero Regular" panose="020B0503020000020003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800000"/>
                </a:solidFill>
                <a:latin typeface="Biancoenero Regular" panose="020B0503020000020003" pitchFamily="34" charset="0"/>
              </a:rPr>
              <a:t>Questo deve essere tenuto in conto quando si calcola il costo computazionale di un algoritmo che faccia uso dei dizionari.</a:t>
            </a:r>
            <a:endParaRPr lang="it-IT" sz="2200" dirty="0">
              <a:solidFill>
                <a:srgbClr val="800000"/>
              </a:solidFill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2400" dirty="0">
              <a:latin typeface="Biancoenero Regular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469290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Indirizzamento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aperto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(8)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4" cy="4968552"/>
          </a:xfrm>
        </p:spPr>
        <p:txBody>
          <a:bodyPr/>
          <a:lstStyle/>
          <a:p>
            <a:pPr marL="0" indent="0">
              <a:buNone/>
            </a:pPr>
            <a:r>
              <a:rPr lang="it-IT" sz="2200" b="1" dirty="0">
                <a:solidFill>
                  <a:srgbClr val="800000"/>
                </a:solidFill>
                <a:latin typeface="Biancoenero Bold" panose="020B0503020000020003" pitchFamily="34" charset="0"/>
              </a:rPr>
              <a:t>Cancellazione</a:t>
            </a:r>
            <a:endParaRPr lang="it-IT" sz="2200" b="1" dirty="0">
              <a:latin typeface="Biancoenero Bold" panose="020B0503020000020003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200" dirty="0">
                <a:latin typeface="Biancoenero Regular" panose="020B0503020000020003" pitchFamily="34" charset="0"/>
              </a:rPr>
              <a:t>Questa operazione è piuttosto critica. Infatti: </a:t>
            </a:r>
          </a:p>
          <a:p>
            <a:pPr algn="just">
              <a:lnSpc>
                <a:spcPct val="90000"/>
              </a:lnSpc>
            </a:pPr>
            <a:r>
              <a:rPr lang="it-IT" sz="2200" dirty="0">
                <a:latin typeface="Biancoenero Regular" panose="020B0503020000020003" pitchFamily="34" charset="0"/>
              </a:rPr>
              <a:t>se si lascia la casella vuota, non si può recuperare qualunque elemento sia stato memorizzato in caselle successive nella sequenza di funzioni hash (una ricerca è senza successo quando si incontra una casella vuota…).</a:t>
            </a:r>
          </a:p>
          <a:p>
            <a:pPr algn="just">
              <a:lnSpc>
                <a:spcPct val="90000"/>
              </a:lnSpc>
            </a:pPr>
            <a:r>
              <a:rPr lang="it-IT" sz="2200" dirty="0">
                <a:latin typeface="Biancoenero Regular" panose="020B0503020000020003" pitchFamily="34" charset="0"/>
              </a:rPr>
              <a:t>se si marca con un apposito valore </a:t>
            </a:r>
            <a:r>
              <a:rPr lang="it-IT" sz="2200" i="1" dirty="0" err="1">
                <a:latin typeface="Biancoenero Regular" panose="020B0503020000020003" pitchFamily="34" charset="0"/>
              </a:rPr>
              <a:t>deleted</a:t>
            </a:r>
            <a:r>
              <a:rPr lang="it-IT" sz="2200" dirty="0">
                <a:latin typeface="Biancoenero Regular" panose="020B0503020000020003" pitchFamily="34" charset="0"/>
              </a:rPr>
              <a:t> la casella da cui è stato cancellato l’elemento, il costo computazionale della ricerca non dipende più esclusivamente dal fattore di carico ma anche dal numero delle posizioni precedentemente occupate da elementi e successivamente marcate.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105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200" dirty="0">
                <a:latin typeface="Biancoenero Regular" panose="020B0503020000020003" pitchFamily="34" charset="0"/>
              </a:rPr>
              <a:t>Per queste ragioni di solito la cancellazione non è supportata con l’indirizzamento aperto.</a:t>
            </a:r>
          </a:p>
        </p:txBody>
      </p:sp>
    </p:spTree>
    <p:extLst>
      <p:ext uri="{BB962C8B-B14F-4D97-AF65-F5344CB8AC3E}">
        <p14:creationId xmlns:p14="http://schemas.microsoft.com/office/powerpoint/2010/main" val="17442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996D9A95-9299-EE4E-B015-70EEFC6506A3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469290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Indirizzamento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</a:t>
            </a:r>
            <a:r>
              <a:rPr lang="en-US" dirty="0" err="1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aperto</a:t>
            </a:r>
            <a:r>
              <a:rPr lang="en-US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 (9)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611560" y="974114"/>
            <a:ext cx="7992887" cy="490315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dirty="0" err="1">
                <a:solidFill>
                  <a:srgbClr val="800000"/>
                </a:solidFill>
                <a:latin typeface="Biancoenero Bold" panose="020B0503020000020003" pitchFamily="34" charset="0"/>
              </a:rPr>
              <a:t>Hashing</a:t>
            </a:r>
            <a:r>
              <a:rPr lang="it-IT" sz="2000" b="1" dirty="0">
                <a:solidFill>
                  <a:srgbClr val="800000"/>
                </a:solidFill>
                <a:latin typeface="Biancoenero Bold" panose="020B0503020000020003" pitchFamily="34" charset="0"/>
              </a:rPr>
              <a:t> doppio</a:t>
            </a:r>
            <a:endParaRPr lang="it-IT" sz="2000" b="1" dirty="0">
              <a:latin typeface="Biancoenero Bold" panose="020B05030200000200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Biancoenero Regular" panose="020B0503020000020003" pitchFamily="34" charset="0"/>
              </a:rPr>
              <a:t>Una tecnica usata nella pratica per </a:t>
            </a:r>
            <a:r>
              <a:rPr lang="it-IT" sz="2000" dirty="0" err="1">
                <a:latin typeface="Biancoenero Regular" panose="020B0503020000020003" pitchFamily="34" charset="0"/>
              </a:rPr>
              <a:t>generre</a:t>
            </a:r>
            <a:r>
              <a:rPr lang="it-IT" sz="2000" dirty="0">
                <a:latin typeface="Biancoenero Regular" panose="020B0503020000020003" pitchFamily="34" charset="0"/>
              </a:rPr>
              <a:t> funzioni adatte </a:t>
            </a:r>
            <a:r>
              <a:rPr lang="it-IT" sz="2000">
                <a:latin typeface="Biancoenero Regular" panose="020B0503020000020003" pitchFamily="34" charset="0"/>
              </a:rPr>
              <a:t>all’indirizzamento aperto </a:t>
            </a:r>
            <a:r>
              <a:rPr lang="it-IT" sz="2000" dirty="0">
                <a:latin typeface="Biancoenero Regular" panose="020B0503020000020003" pitchFamily="34" charset="0"/>
              </a:rPr>
              <a:t>è l’</a:t>
            </a:r>
            <a:r>
              <a:rPr lang="it-IT" sz="2000" b="1" i="1" dirty="0" err="1">
                <a:solidFill>
                  <a:schemeClr val="tx1"/>
                </a:solidFill>
                <a:latin typeface="Biancoenero Regular" panose="020B0503020000020003" pitchFamily="34" charset="0"/>
              </a:rPr>
              <a:t>hashing</a:t>
            </a:r>
            <a:r>
              <a:rPr lang="it-IT" sz="2000" b="1" i="1" dirty="0">
                <a:solidFill>
                  <a:schemeClr val="tx1"/>
                </a:solidFill>
                <a:latin typeface="Biancoenero Regular" panose="020B0503020000020003" pitchFamily="34" charset="0"/>
              </a:rPr>
              <a:t> doppio</a:t>
            </a:r>
            <a:r>
              <a:rPr lang="it-IT" sz="2000" dirty="0">
                <a:latin typeface="Biancoenero Regular" panose="020B0503020000020003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050" dirty="0">
              <a:latin typeface="Biancoenero Regular" panose="020B05030200000200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chemeClr val="tx2"/>
                </a:solidFill>
                <a:latin typeface="Biancoenero Regular" panose="020B0503020000020003" pitchFamily="34" charset="0"/>
              </a:rPr>
              <a:t>IDEA: </a:t>
            </a:r>
            <a:r>
              <a:rPr lang="it-IT" sz="2000" dirty="0">
                <a:latin typeface="Biancoenero Regular" panose="020B0503020000020003" pitchFamily="34" charset="0"/>
              </a:rPr>
              <a:t>Usare due diverse funzioni hash, una per determinare l’accesso iniziale alla tabella e l’altra per determinare il passo di scansione:</a:t>
            </a:r>
            <a:endParaRPr lang="it-IT" sz="2000" dirty="0">
              <a:solidFill>
                <a:srgbClr val="800000"/>
              </a:solidFill>
              <a:latin typeface="Biancoenero Regular" panose="020B0503020000020003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h(k, i) = [</a:t>
            </a:r>
            <a:r>
              <a:rPr lang="it-IT" sz="2000" i="1" dirty="0">
                <a:solidFill>
                  <a:schemeClr val="tx1"/>
                </a:solidFill>
                <a:latin typeface="Biancoenero Regular" panose="020B0503020000020003" pitchFamily="34" charset="0"/>
              </a:rPr>
              <a:t>h</a:t>
            </a:r>
            <a:r>
              <a:rPr lang="it-IT" sz="2000" i="1" baseline="-25000" dirty="0">
                <a:solidFill>
                  <a:schemeClr val="tx1"/>
                </a:solidFill>
                <a:latin typeface="Biancoenero Regular" panose="020B0503020000020003" pitchFamily="34" charset="0"/>
              </a:rPr>
              <a:t>1</a:t>
            </a:r>
            <a:r>
              <a:rPr lang="it-IT" sz="2000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(k) + i</a:t>
            </a:r>
            <a:r>
              <a:rPr lang="it-IT" sz="2000" i="1" dirty="0">
                <a:solidFill>
                  <a:schemeClr val="tx1"/>
                </a:solidFill>
                <a:latin typeface="Biancoenero Regular" panose="020B0503020000020003" pitchFamily="34" charset="0"/>
              </a:rPr>
              <a:t> h</a:t>
            </a:r>
            <a:r>
              <a:rPr lang="it-IT" sz="2000" i="1" baseline="-25000" dirty="0">
                <a:solidFill>
                  <a:schemeClr val="tx1"/>
                </a:solidFill>
                <a:latin typeface="Biancoenero Regular" panose="020B0503020000020003" pitchFamily="34" charset="0"/>
              </a:rPr>
              <a:t>2</a:t>
            </a:r>
            <a:r>
              <a:rPr lang="it-IT" sz="2000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(k)] mod m, i = 0, 1, …, m -1</a:t>
            </a:r>
            <a:endParaRPr lang="it-IT" sz="2000" dirty="0">
              <a:latin typeface="Biancoenero Regular" panose="020B05030200000200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Biancoenero Regular" panose="020B0503020000020003" pitchFamily="34" charset="0"/>
              </a:rPr>
              <a:t>Funziona perché, se le due funzioni sono ben progettate, è estremamente improbabile che due chiavi </a:t>
            </a:r>
            <a:r>
              <a:rPr lang="it-IT" sz="2000" i="1" dirty="0">
                <a:latin typeface="Biancoenero Regular" panose="020B0503020000020003" pitchFamily="34" charset="0"/>
              </a:rPr>
              <a:t>k</a:t>
            </a:r>
            <a:r>
              <a:rPr lang="it-IT" sz="2000" i="1" baseline="-25000" dirty="0">
                <a:latin typeface="Biancoenero Regular" panose="020B0503020000020003" pitchFamily="34" charset="0"/>
              </a:rPr>
              <a:t>1</a:t>
            </a:r>
            <a:r>
              <a:rPr lang="it-IT" sz="2000" i="1" dirty="0">
                <a:latin typeface="Biancoenero Regular" panose="020B0503020000020003" pitchFamily="34" charset="0"/>
              </a:rPr>
              <a:t> ≠ k</a:t>
            </a:r>
            <a:r>
              <a:rPr lang="it-IT" sz="2000" i="1" baseline="-25000" dirty="0">
                <a:latin typeface="Biancoenero Regular" panose="020B0503020000020003" pitchFamily="34" charset="0"/>
              </a:rPr>
              <a:t>2</a:t>
            </a:r>
            <a:r>
              <a:rPr lang="it-IT" sz="2000" baseline="-25000" dirty="0">
                <a:latin typeface="Biancoenero Regular" panose="020B0503020000020003" pitchFamily="34" charset="0"/>
              </a:rPr>
              <a:t> </a:t>
            </a:r>
            <a:r>
              <a:rPr lang="it-IT" sz="2000" dirty="0">
                <a:latin typeface="Biancoenero Regular" panose="020B0503020000020003" pitchFamily="34" charset="0"/>
              </a:rPr>
              <a:t>producano una collisione su </a:t>
            </a:r>
            <a:r>
              <a:rPr lang="it-IT" sz="2000" i="1" dirty="0">
                <a:solidFill>
                  <a:schemeClr val="tx1"/>
                </a:solidFill>
                <a:latin typeface="Biancoenero Regular" panose="020B0503020000020003" pitchFamily="34" charset="0"/>
              </a:rPr>
              <a:t>entrambe</a:t>
            </a:r>
            <a:r>
              <a:rPr lang="it-IT" sz="2000" dirty="0">
                <a:latin typeface="Biancoenero Regular" panose="020B0503020000020003" pitchFamily="34" charset="0"/>
              </a:rPr>
              <a:t> le funzioni hash (nel qual caso le due chiavi scandirebbero l’intera tabella nello stesso modo, situazione indesiderabile).</a:t>
            </a:r>
          </a:p>
        </p:txBody>
      </p:sp>
    </p:spTree>
    <p:extLst>
      <p:ext uri="{BB962C8B-B14F-4D97-AF65-F5344CB8AC3E}">
        <p14:creationId xmlns:p14="http://schemas.microsoft.com/office/powerpoint/2010/main" val="164694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92125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Dizionari (2)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468052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Fra le strutture dati già descritte, le uniche che supportano in modo semplice (anche se non efficiente) queste tre operazioni sono gli array, le liste concatenate e le liste doppie. Infatti: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it-IT" sz="2200" dirty="0">
                <a:latin typeface="Biancoenero Regular" panose="020B0503020000020003" pitchFamily="34" charset="0"/>
              </a:rPr>
              <a:t>le code (con o senza priorità, inclusi gli </a:t>
            </a:r>
            <a:r>
              <a:rPr lang="it-IT" sz="2200" dirty="0" err="1">
                <a:latin typeface="Biancoenero Regular" panose="020B0503020000020003" pitchFamily="34" charset="0"/>
              </a:rPr>
              <a:t>heap</a:t>
            </a:r>
            <a:r>
              <a:rPr lang="it-IT" sz="2200" dirty="0">
                <a:latin typeface="Biancoenero Regular" panose="020B0503020000020003" pitchFamily="34" charset="0"/>
              </a:rPr>
              <a:t>) e le pile non consentono né la ricerca né l’eliminazione di un elemento arbitrario, 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it-IT" sz="2200" dirty="0">
                <a:latin typeface="Biancoenero Regular" panose="020B0503020000020003" pitchFamily="34" charset="0"/>
              </a:rPr>
              <a:t>negli alberi, l’eliminazione di un elemento comporta la disconnessione di una parte dei nodi dall’altra e quindi è un’operazione che in genere richiede delle successive azioni correttive.</a:t>
            </a:r>
          </a:p>
        </p:txBody>
      </p:sp>
    </p:spTree>
    <p:extLst>
      <p:ext uri="{BB962C8B-B14F-4D97-AF65-F5344CB8AC3E}">
        <p14:creationId xmlns:p14="http://schemas.microsoft.com/office/powerpoint/2010/main" val="10170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510893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Dizionari (3)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>
            <a:off x="611560" y="1268760"/>
            <a:ext cx="7776864" cy="352839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Quando l’esigenza è quella di realizzare un dizionario, ossia una struttura dati che rispetti la definizione data sopra, si ricorre quindi a nuove soluzioni specifiche.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Qui ne illustriamo tre:</a:t>
            </a:r>
          </a:p>
          <a:p>
            <a:pPr lvl="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it-IT" sz="2400" dirty="0">
                <a:latin typeface="Biancoenero Regular" panose="020B0503020000020003" pitchFamily="34" charset="0"/>
              </a:rPr>
              <a:t>tabelle ad indirizzamento diretto;</a:t>
            </a:r>
          </a:p>
          <a:p>
            <a:pPr lvl="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it-IT" sz="2400" dirty="0">
                <a:latin typeface="Biancoenero Regular" panose="020B0503020000020003" pitchFamily="34" charset="0"/>
              </a:rPr>
              <a:t>tabelle </a:t>
            </a:r>
            <a:r>
              <a:rPr lang="it-IT" sz="2400" dirty="0" err="1">
                <a:latin typeface="Biancoenero Regular" panose="020B0503020000020003" pitchFamily="34" charset="0"/>
              </a:rPr>
              <a:t>hash</a:t>
            </a:r>
            <a:r>
              <a:rPr lang="it-IT" sz="2400" dirty="0">
                <a:latin typeface="Biancoenero Regular" panose="020B0503020000020003" pitchFamily="34" charset="0"/>
              </a:rPr>
              <a:t>;</a:t>
            </a:r>
          </a:p>
          <a:p>
            <a:pPr lvl="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it-IT" sz="2400" dirty="0">
                <a:latin typeface="Biancoenero Regular" panose="020B0503020000020003" pitchFamily="34" charset="0"/>
              </a:rPr>
              <a:t>alberi binari di ricerca.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FontTx/>
              <a:buChar char="•"/>
            </a:pPr>
            <a:endParaRPr lang="it-IT" sz="2400" dirty="0">
              <a:latin typeface="Biancoenero Regular" panose="020B0503020000020003" pitchFamily="34" charset="0"/>
              <a:ea typeface="ヒラギノ角ゴ Pro W3" charset="0"/>
            </a:endParaRPr>
          </a:p>
          <a:p>
            <a:pPr>
              <a:lnSpc>
                <a:spcPct val="120000"/>
              </a:lnSpc>
              <a:buClr>
                <a:srgbClr val="800000"/>
              </a:buClr>
            </a:pPr>
            <a:endParaRPr lang="it-IT" sz="2400" dirty="0">
              <a:latin typeface="Biancoenero Regular" panose="020B0503020000020003" pitchFamily="34" charset="0"/>
              <a:ea typeface="ヒラギノ角ゴ Pro W3" charset="0"/>
            </a:endParaRPr>
          </a:p>
          <a:p>
            <a:pPr>
              <a:lnSpc>
                <a:spcPct val="120000"/>
              </a:lnSpc>
              <a:buClr>
                <a:srgbClr val="800000"/>
              </a:buClr>
            </a:pPr>
            <a:endParaRPr lang="en-US" sz="2400" dirty="0">
              <a:latin typeface="Biancoenero Regular" panose="020B0503020000020003" pitchFamily="34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461557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Dizionari (4)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21" name="Segnaposto contenuto 2"/>
          <p:cNvSpPr>
            <a:spLocks noGrp="1"/>
          </p:cNvSpPr>
          <p:nvPr>
            <p:ph idx="1"/>
          </p:nvPr>
        </p:nvSpPr>
        <p:spPr>
          <a:xfrm>
            <a:off x="107504" y="1268760"/>
            <a:ext cx="6336703" cy="432048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Clr>
                <a:srgbClr val="800000"/>
              </a:buClr>
              <a:buNone/>
              <a:defRPr/>
            </a:pPr>
            <a:r>
              <a:rPr lang="it-IT" sz="2400" dirty="0">
                <a:latin typeface="Biancoenero Regular" panose="020B0503020000020003" pitchFamily="34" charset="0"/>
              </a:rPr>
              <a:t>Assunzioni e nomenclatura: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Font typeface="Arial"/>
              <a:buChar char="•"/>
              <a:defRPr/>
            </a:pPr>
            <a:r>
              <a:rPr lang="it-IT" sz="2400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U </a:t>
            </a:r>
            <a:r>
              <a:rPr lang="it-IT" sz="2400" dirty="0">
                <a:latin typeface="Biancoenero Regular" panose="020B0503020000020003" pitchFamily="34" charset="0"/>
              </a:rPr>
              <a:t>: insieme universo dei valori che le chiavi possono assumere; U è costituito da valori interi;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Font typeface="Arial"/>
              <a:buChar char="•"/>
              <a:defRPr/>
            </a:pPr>
            <a:r>
              <a:rPr lang="it-IT" sz="2400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m </a:t>
            </a:r>
            <a:r>
              <a:rPr lang="it-IT" sz="2400" dirty="0">
                <a:latin typeface="Biancoenero Regular" panose="020B0503020000020003" pitchFamily="34" charset="0"/>
              </a:rPr>
              <a:t>: numero delle posizioni a disposizione nella struttura dati;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Font typeface="Arial"/>
              <a:buChar char="•"/>
              <a:defRPr/>
            </a:pPr>
            <a:r>
              <a:rPr lang="it-IT" sz="2400" i="1" dirty="0" err="1">
                <a:solidFill>
                  <a:srgbClr val="800000"/>
                </a:solidFill>
                <a:latin typeface="Biancoenero Regular" panose="020B0503020000020003" pitchFamily="34" charset="0"/>
              </a:rPr>
              <a:t>n</a:t>
            </a:r>
            <a:r>
              <a:rPr lang="it-IT" sz="2400" i="1" dirty="0">
                <a:solidFill>
                  <a:srgbClr val="800000"/>
                </a:solidFill>
                <a:latin typeface="Biancoenero Regular" panose="020B0503020000020003" pitchFamily="34" charset="0"/>
              </a:rPr>
              <a:t> </a:t>
            </a:r>
            <a:r>
              <a:rPr lang="it-IT" sz="2400" dirty="0">
                <a:latin typeface="Biancoenero Regular" panose="020B0503020000020003" pitchFamily="34" charset="0"/>
              </a:rPr>
              <a:t>: numero degli elementi da memorizzare nel dizionario; i valori delle chiavi degli elementi da memorizzare sono tutti diversi fra loro.</a:t>
            </a:r>
          </a:p>
        </p:txBody>
      </p:sp>
      <p:sp>
        <p:nvSpPr>
          <p:cNvPr id="2" name="Ovale 1"/>
          <p:cNvSpPr/>
          <p:nvPr/>
        </p:nvSpPr>
        <p:spPr bwMode="auto">
          <a:xfrm>
            <a:off x="6012160" y="630238"/>
            <a:ext cx="2664296" cy="157462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U</a:t>
            </a:r>
            <a:endParaRPr kumimoji="0" lang="it-IT" sz="9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6912744" y="2348880"/>
            <a:ext cx="1591213" cy="1295648"/>
            <a:chOff x="6912744" y="2348880"/>
            <a:chExt cx="1591213" cy="1295648"/>
          </a:xfrm>
        </p:grpSpPr>
        <p:sp>
          <p:nvSpPr>
            <p:cNvPr id="3" name="Freccia destra con strisce 2"/>
            <p:cNvSpPr/>
            <p:nvPr/>
          </p:nvSpPr>
          <p:spPr bwMode="auto">
            <a:xfrm rot="5400000">
              <a:off x="6714728" y="2546896"/>
              <a:ext cx="1295648" cy="899616"/>
            </a:xfrm>
            <a:prstGeom prst="striped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7596336" y="2492896"/>
              <a:ext cx="907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 err="1">
                  <a:solidFill>
                    <a:srgbClr val="000000"/>
                  </a:solidFill>
                </a:rPr>
                <a:t>n</a:t>
              </a:r>
              <a:r>
                <a:rPr lang="it-IT" sz="2400" i="1" dirty="0">
                  <a:solidFill>
                    <a:srgbClr val="000000"/>
                  </a:solidFill>
                </a:rPr>
                <a:t>≤|U|</a:t>
              </a:r>
            </a:p>
          </p:txBody>
        </p:sp>
      </p:grpSp>
      <p:sp>
        <p:nvSpPr>
          <p:cNvPr id="5" name="Rettangolo 4"/>
          <p:cNvSpPr/>
          <p:nvPr/>
        </p:nvSpPr>
        <p:spPr bwMode="auto">
          <a:xfrm>
            <a:off x="6732240" y="3789040"/>
            <a:ext cx="1296144" cy="1944216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dizionario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con </a:t>
            </a:r>
            <a:r>
              <a:rPr lang="it-IT" sz="2000" i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posizioni</a:t>
            </a:r>
            <a:endParaRPr kumimoji="0" lang="it-IT" sz="9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54775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Tabelle ad indirizzamento diretto (1)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1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683569" y="1269131"/>
            <a:ext cx="7920880" cy="1314277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2400" dirty="0">
                <a:latin typeface="Biancoenero Regular" panose="020B0503020000020003" pitchFamily="34" charset="0"/>
              </a:rPr>
              <a:t>E’ un vettore nel quale ogni indice corrisponde  al valore della chiave dell’elemento da memorizzare in tale posizione.</a:t>
            </a:r>
          </a:p>
          <a:p>
            <a:pPr>
              <a:lnSpc>
                <a:spcPct val="120000"/>
              </a:lnSpc>
              <a:buClr>
                <a:srgbClr val="800000"/>
              </a:buClr>
              <a:defRPr/>
            </a:pPr>
            <a:endParaRPr lang="en-US" sz="2400" dirty="0">
              <a:latin typeface="Biancoenero Regular" panose="020B0503020000020003" pitchFamily="34" charset="0"/>
              <a:ea typeface="ヒラギノ角ゴ Pro W3" charset="0"/>
            </a:endParaRPr>
          </a:p>
        </p:txBody>
      </p:sp>
      <p:sp>
        <p:nvSpPr>
          <p:cNvPr id="14" name="Cubo 13"/>
          <p:cNvSpPr/>
          <p:nvPr/>
        </p:nvSpPr>
        <p:spPr bwMode="auto">
          <a:xfrm>
            <a:off x="4067944" y="3140968"/>
            <a:ext cx="648072" cy="576064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23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1539280" y="5013176"/>
            <a:ext cx="6633120" cy="883841"/>
            <a:chOff x="467544" y="5085184"/>
            <a:chExt cx="6633120" cy="883841"/>
          </a:xfrm>
        </p:grpSpPr>
        <p:cxnSp>
          <p:nvCxnSpPr>
            <p:cNvPr id="16" name="Connettore 1 15"/>
            <p:cNvCxnSpPr/>
            <p:nvPr/>
          </p:nvCxnSpPr>
          <p:spPr bwMode="auto">
            <a:xfrm>
              <a:off x="467544" y="5085184"/>
              <a:ext cx="59046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Connettore 1 16"/>
            <p:cNvCxnSpPr/>
            <p:nvPr/>
          </p:nvCxnSpPr>
          <p:spPr bwMode="auto">
            <a:xfrm>
              <a:off x="619944" y="5661248"/>
              <a:ext cx="64807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Rettangolo 17"/>
            <p:cNvSpPr/>
            <p:nvPr/>
          </p:nvSpPr>
          <p:spPr bwMode="auto">
            <a:xfrm>
              <a:off x="1259632" y="5085184"/>
              <a:ext cx="648072" cy="57606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9" name="Rettangolo 18"/>
            <p:cNvSpPr/>
            <p:nvPr/>
          </p:nvSpPr>
          <p:spPr bwMode="auto">
            <a:xfrm>
              <a:off x="2555776" y="5085184"/>
              <a:ext cx="648072" cy="57606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0" name="Rettangolo 19"/>
            <p:cNvSpPr/>
            <p:nvPr/>
          </p:nvSpPr>
          <p:spPr bwMode="auto">
            <a:xfrm>
              <a:off x="3851920" y="5085184"/>
              <a:ext cx="648072" cy="57606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1" name="Rettangolo 20"/>
            <p:cNvSpPr/>
            <p:nvPr/>
          </p:nvSpPr>
          <p:spPr bwMode="auto">
            <a:xfrm>
              <a:off x="5148064" y="5085184"/>
              <a:ext cx="648072" cy="57606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55576" y="5661248"/>
              <a:ext cx="5832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…         23          24         25         26         27         28         29          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9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18872 0.272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85540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Tabelle ad indirizzamento diretto (2)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611560" y="1003536"/>
            <a:ext cx="8149434" cy="475252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200" dirty="0">
                <a:latin typeface="Biancoenero Regular" panose="020B0503020000020003" pitchFamily="34" charset="0"/>
              </a:rPr>
              <a:t>Nell’ipotesi </a:t>
            </a:r>
            <a:r>
              <a:rPr lang="it-IT" sz="2200" b="1" i="1" u="sng" dirty="0" err="1">
                <a:latin typeface="Biancoenero Regular" panose="020B0503020000020003" pitchFamily="34" charset="0"/>
              </a:rPr>
              <a:t>n</a:t>
            </a:r>
            <a:r>
              <a:rPr lang="it-IT" sz="2200" b="1" i="1" u="sng" dirty="0">
                <a:latin typeface="Biancoenero Regular" panose="020B0503020000020003" pitchFamily="34" charset="0"/>
              </a:rPr>
              <a:t> </a:t>
            </a:r>
            <a:r>
              <a:rPr lang="it-IT" sz="2200" b="1" i="1" u="sng" dirty="0"/>
              <a:t>≤ </a:t>
            </a:r>
            <a:r>
              <a:rPr lang="it-IT" sz="2200" b="1" i="1" u="sng" dirty="0">
                <a:latin typeface="Biancoenero Regular" panose="020B0503020000020003" pitchFamily="34" charset="0"/>
              </a:rPr>
              <a:t>|U| = m</a:t>
            </a:r>
            <a:r>
              <a:rPr lang="it-IT" sz="2200" dirty="0"/>
              <a:t> </a:t>
            </a:r>
            <a:r>
              <a:rPr lang="it-IT" sz="2200" dirty="0">
                <a:latin typeface="Biancoenero Regular" panose="020B0503020000020003" pitchFamily="34" charset="0"/>
              </a:rPr>
              <a:t>un array </a:t>
            </a:r>
            <a:r>
              <a:rPr lang="it-IT" sz="2200" i="1" dirty="0">
                <a:latin typeface="Biancoenero Regular" panose="020B0503020000020003" pitchFamily="34" charset="0"/>
              </a:rPr>
              <a:t>A</a:t>
            </a:r>
            <a:r>
              <a:rPr lang="it-IT" sz="2200" dirty="0">
                <a:latin typeface="Biancoenero Regular" panose="020B0503020000020003" pitchFamily="34" charset="0"/>
              </a:rPr>
              <a:t> di </a:t>
            </a:r>
            <a:r>
              <a:rPr lang="it-IT" sz="2200" i="1" dirty="0">
                <a:latin typeface="Biancoenero Regular" panose="020B0503020000020003" pitchFamily="34" charset="0"/>
              </a:rPr>
              <a:t>m</a:t>
            </a:r>
            <a:r>
              <a:rPr lang="it-IT" sz="2200" dirty="0">
                <a:latin typeface="Biancoenero Regular" panose="020B0503020000020003" pitchFamily="34" charset="0"/>
              </a:rPr>
              <a:t> posizioni assolve perfettamente al compito di dizionario, e per giunta con grande efficienza. Infatti, tutte e tre le operazioni hanno costo computazionale </a:t>
            </a:r>
            <a:r>
              <a:rPr lang="it-IT" sz="2200" i="1" dirty="0" err="1"/>
              <a:t>Ө</a:t>
            </a:r>
            <a:r>
              <a:rPr lang="it-IT" sz="2200" i="1" dirty="0"/>
              <a:t>(1)</a:t>
            </a:r>
            <a:r>
              <a:rPr lang="it-IT" sz="2200" dirty="0"/>
              <a:t>:</a:t>
            </a:r>
          </a:p>
          <a:p>
            <a:pPr marL="0" indent="0">
              <a:buNone/>
            </a:pPr>
            <a:endParaRPr lang="it-IT" sz="1100" dirty="0"/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Insert_Indirizz_Diretto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(A; k: chiave da 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ins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.)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	A[k] </a:t>
            </a:r>
            <a:r>
              <a:rPr lang="it-IT" sz="2000" dirty="0">
                <a:latin typeface="Symbol" charset="2"/>
                <a:cs typeface="Symbol" charset="2"/>
              </a:rPr>
              <a:t>¬</a:t>
            </a:r>
            <a:r>
              <a:rPr lang="it-IT" sz="2000" dirty="0"/>
              <a:t> 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dati dell’elemento di chiave k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return</a:t>
            </a:r>
            <a:endParaRPr lang="it-IT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>
                <a:latin typeface="Courier" charset="0"/>
                <a:ea typeface="Courier" charset="0"/>
                <a:cs typeface="Courier" charset="0"/>
              </a:rPr>
              <a:t> 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Search_Indirizz_Diretto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(A; k: chiave da 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cerc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.)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(dati dell’elemento di A con indice k)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>
                <a:latin typeface="Courier" charset="0"/>
                <a:ea typeface="Courier" charset="0"/>
                <a:cs typeface="Courier" charset="0"/>
              </a:rPr>
              <a:t> 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Delete_Indirizz_Diretto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 (A; k: chiave da 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canc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.)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	A[k]</a:t>
            </a:r>
            <a:r>
              <a:rPr lang="it-IT" sz="2000" dirty="0"/>
              <a:t> </a:t>
            </a:r>
            <a:r>
              <a:rPr lang="it-IT" sz="2000" dirty="0">
                <a:latin typeface="Symbol" charset="2"/>
                <a:cs typeface="Symbol" charset="2"/>
              </a:rPr>
              <a:t>¬</a:t>
            </a:r>
            <a:r>
              <a:rPr lang="it-IT" sz="2000" dirty="0"/>
              <a:t> </a:t>
            </a: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None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it-IT" sz="2000" dirty="0" err="1">
                <a:latin typeface="Courier" charset="0"/>
                <a:ea typeface="Courier" charset="0"/>
                <a:cs typeface="Courier" charset="0"/>
              </a:rPr>
              <a:t>return</a:t>
            </a:r>
            <a:endParaRPr lang="it-IT" sz="2000" dirty="0"/>
          </a:p>
          <a:p>
            <a:pPr marL="0" indent="0">
              <a:lnSpc>
                <a:spcPct val="90000"/>
              </a:lnSpc>
              <a:buClr>
                <a:srgbClr val="800000"/>
              </a:buClr>
              <a:buNone/>
              <a:defRPr/>
            </a:pPr>
            <a:endParaRPr lang="it-IT" sz="2200" dirty="0"/>
          </a:p>
          <a:p>
            <a:pPr marL="0" indent="0">
              <a:lnSpc>
                <a:spcPct val="90000"/>
              </a:lnSpc>
              <a:buClr>
                <a:srgbClr val="800000"/>
              </a:buClr>
              <a:buNone/>
              <a:defRPr/>
            </a:pPr>
            <a:endParaRPr lang="en-US" sz="2200" dirty="0">
              <a:latin typeface="Franklin Gothic Book" charset="0"/>
              <a:ea typeface="ヒラギノ角ゴ Pro W3" charset="0"/>
            </a:endParaRPr>
          </a:p>
        </p:txBody>
      </p:sp>
      <p:sp>
        <p:nvSpPr>
          <p:cNvPr id="8" name="Segnaposto data 4">
            <a:extLst>
              <a:ext uri="{FF2B5EF4-FFF2-40B4-BE49-F238E27FC236}">
                <a16:creationId xmlns:a16="http://schemas.microsoft.com/office/drawing/2014/main" id="{794C8F15-5CE1-734C-B5DC-984D2CBB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/>
          <a:p>
            <a:r>
              <a:rPr lang="it-IT" altLang="it-IT" dirty="0"/>
              <a:t>30/05/2021</a:t>
            </a:r>
          </a:p>
        </p:txBody>
      </p:sp>
    </p:spTree>
    <p:extLst>
      <p:ext uri="{BB962C8B-B14F-4D97-AF65-F5344CB8AC3E}">
        <p14:creationId xmlns:p14="http://schemas.microsoft.com/office/powerpoint/2010/main" val="6277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pastock - Triste emoji triste emoticon guardando in basso">
            <a:extLst>
              <a:ext uri="{FF2B5EF4-FFF2-40B4-BE49-F238E27FC236}">
                <a16:creationId xmlns:a16="http://schemas.microsoft.com/office/drawing/2014/main" id="{345F1F83-C192-A440-A0E4-DA92A1FA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3717032"/>
            <a:ext cx="10719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1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85540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Tabelle ad indirizzamento diretto (2)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5" cy="460851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2200" dirty="0">
                <a:latin typeface="Biancoenero Regular" panose="020B0503020000020003" pitchFamily="34" charset="0"/>
              </a:rPr>
              <a:t>Le cose non sono così semplici nei problemi reali:</a:t>
            </a:r>
          </a:p>
          <a:p>
            <a:pPr lvl="0" algn="just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it-IT" sz="2200" i="1" dirty="0">
                <a:latin typeface="Biancoenero Regular" panose="020B0503020000020003" pitchFamily="34" charset="0"/>
              </a:rPr>
              <a:t>U</a:t>
            </a:r>
            <a:r>
              <a:rPr lang="it-IT" sz="2200" dirty="0">
                <a:latin typeface="Biancoenero Regular" panose="020B0503020000020003" pitchFamily="34" charset="0"/>
              </a:rPr>
              <a:t> può essere enorme, tanto da rendere impraticabile l’allocazione di un array </a:t>
            </a:r>
            <a:r>
              <a:rPr lang="it-IT" sz="2200" i="1" dirty="0">
                <a:latin typeface="Biancoenero Regular" panose="020B0503020000020003" pitchFamily="34" charset="0"/>
              </a:rPr>
              <a:t>A</a:t>
            </a:r>
            <a:r>
              <a:rPr lang="it-IT" sz="2200" dirty="0">
                <a:latin typeface="Biancoenero Regular" panose="020B0503020000020003" pitchFamily="34" charset="0"/>
              </a:rPr>
              <a:t> di sufficiente capienza;</a:t>
            </a:r>
          </a:p>
          <a:p>
            <a:pPr lvl="0" algn="just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it-IT" sz="2200" dirty="0">
                <a:latin typeface="Biancoenero Regular" panose="020B0503020000020003" pitchFamily="34" charset="0"/>
              </a:rPr>
              <a:t>il numero delle chiavi effettivamente utilizzate può essere molto più piccolo di </a:t>
            </a:r>
            <a:r>
              <a:rPr lang="it-IT" sz="2200" i="1" dirty="0">
                <a:latin typeface="Biancoenero Regular" panose="020B0503020000020003" pitchFamily="34" charset="0"/>
              </a:rPr>
              <a:t>|U| , </a:t>
            </a:r>
            <a:r>
              <a:rPr lang="it-IT" sz="2200" dirty="0">
                <a:latin typeface="Biancoenero Regular" panose="020B0503020000020003" pitchFamily="34" charset="0"/>
              </a:rPr>
              <a:t>con rilevante spreco di memoria, in quanto la maggioranza delle posizioni dell’array A resta inutilizzata…</a:t>
            </a:r>
          </a:p>
        </p:txBody>
      </p:sp>
    </p:spTree>
    <p:extLst>
      <p:ext uri="{BB962C8B-B14F-4D97-AF65-F5344CB8AC3E}">
        <p14:creationId xmlns:p14="http://schemas.microsoft.com/office/powerpoint/2010/main" val="948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tro il cancro con un sorriso: Facciamo i conti">
            <a:extLst>
              <a:ext uri="{FF2B5EF4-FFF2-40B4-BE49-F238E27FC236}">
                <a16:creationId xmlns:a16="http://schemas.microsoft.com/office/drawing/2014/main" id="{570A7312-06FC-904D-92A1-B32284AF2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6441" y="3573016"/>
            <a:ext cx="141804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87BFDE1F-A6A9-CB47-A0D8-D70333CD050F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1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/>
          <a:p>
            <a:r>
              <a:rPr lang="it-IT" altLang="it-IT"/>
              <a:t>Dizionari</a:t>
            </a:r>
            <a:endParaRPr lang="it-IT" altLang="it-IT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85540"/>
            <a:ext cx="74168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Biancoenero Bold" panose="020B0503020000020003" pitchFamily="34" charset="0"/>
                <a:ea typeface="ヒラギノ角ゴ Pro W3" charset="0"/>
                <a:cs typeface="Franklin Gothic Medium" charset="0"/>
              </a:rPr>
              <a:t>Tabelle ad indirizzamento diretto (3)</a:t>
            </a:r>
            <a:endParaRPr lang="it-IT" altLang="it-IT" dirty="0">
              <a:latin typeface="Biancoenero Bold" panose="020B0503020000020003" pitchFamily="34" charset="0"/>
              <a:ea typeface="ヒラギノ角ゴ Pro W3" charset="0"/>
              <a:cs typeface="Franklin Gothic Medium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208911" cy="4608512"/>
              </a:xfrm>
            </p:spPr>
            <p:txBody>
              <a:bodyPr/>
              <a:lstStyle/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it-IT" sz="2200" b="1" dirty="0">
                    <a:latin typeface="Biancoenero Regular" panose="020B0503020000020003" pitchFamily="34" charset="0"/>
                  </a:rPr>
                  <a:t>Esempio</a:t>
                </a:r>
                <a:r>
                  <a:rPr lang="it-IT" sz="2200" dirty="0">
                    <a:latin typeface="Biancoenero Regular" panose="020B0503020000020003" pitchFamily="34" charset="0"/>
                  </a:rPr>
                  <a:t>: Codici Fiscali (CF).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it-IT" sz="2200" dirty="0">
                    <a:latin typeface="Biancoenero Regular" panose="020B0503020000020003" pitchFamily="34" charset="0"/>
                  </a:rPr>
                  <a:t>Un CF è costituito da 8 lettere (più una lettera di controllo) e 7 cifre. Considerando un alfabeto di 26 lettere, si hanno: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it-IT" sz="2200" dirty="0">
                    <a:latin typeface="Biancoenero Regular" panose="020B0503020000020003" pitchFamily="34" charset="0"/>
                  </a:rPr>
                  <a:t>≈ </a:t>
                </a:r>
                <a:r>
                  <a:rPr lang="it-IT" sz="2000" dirty="0">
                    <a:latin typeface="Biancoenero Regular" panose="020B0503020000020003" pitchFamily="34" charset="0"/>
                  </a:rPr>
                  <a:t>2</a:t>
                </a:r>
                <a:r>
                  <a:rPr lang="it-IT" sz="2200" dirty="0">
                    <a:latin typeface="Biancoenero Regular" panose="020B0503020000020003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it-IT" sz="2200" dirty="0">
                  <a:latin typeface="Biancoenero Regular" panose="020B0503020000020003" pitchFamily="34" charset="0"/>
                </a:endParaRP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it-IT" sz="2200" dirty="0">
                    <a:latin typeface="Biancoenero Regular" panose="020B0503020000020003" pitchFamily="34" charset="0"/>
                  </a:rPr>
                  <a:t>possibilità, mentre ci sono circa 6*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it-IT" sz="2200" dirty="0">
                    <a:latin typeface="Biancoenero Regular" panose="020B0503020000020003" pitchFamily="34" charset="0"/>
                  </a:rPr>
                  <a:t> cittadini. Anche considerando che non tutte le lettere e le cifre vengono usate in ogni posizione, la sproporzione è enorme.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endParaRPr lang="it-IT" sz="2200" dirty="0">
                  <a:latin typeface="Biancoenero Regular" panose="020B0503020000020003" pitchFamily="34" charset="0"/>
                </a:endParaRPr>
              </a:p>
              <a:p>
                <a:pPr marL="0" indent="0" algn="just">
                  <a:lnSpc>
                    <a:spcPct val="90000"/>
                  </a:lnSpc>
                  <a:buNone/>
                </a:pPr>
                <a:endParaRPr lang="it-IT" sz="1100" dirty="0">
                  <a:latin typeface="Biancoenero Regular" panose="020B0503020000020003" pitchFamily="34" charset="0"/>
                </a:endParaRP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it-IT" sz="2200" dirty="0">
                    <a:latin typeface="Biancoenero Regular" panose="020B0503020000020003" pitchFamily="34" charset="0"/>
                  </a:rPr>
                  <a:t>Perciò, si ricorre spesso a differenti implementazioni dei dizionari, a meno che non ci si trovi nelle condizioni che permettono l’uso dell’indirizzamento diretto.</a:t>
                </a:r>
              </a:p>
              <a:p>
                <a:pPr algn="just">
                  <a:lnSpc>
                    <a:spcPct val="90000"/>
                  </a:lnSpc>
                  <a:buClr>
                    <a:srgbClr val="800000"/>
                  </a:buClr>
                  <a:defRPr/>
                </a:pPr>
                <a:endParaRPr lang="en-US" sz="2200" dirty="0">
                  <a:latin typeface="Biancoenero Regular" panose="020B0503020000020003" pitchFamily="34" charset="0"/>
                  <a:ea typeface="ヒラギノ角ゴ Pro W3" charset="0"/>
                </a:endParaRPr>
              </a:p>
            </p:txBody>
          </p:sp>
        </mc:Choice>
        <mc:Fallback>
          <p:sp>
            <p:nvSpPr>
              <p:cNvPr id="14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208911" cy="4608512"/>
              </a:xfrm>
              <a:blipFill>
                <a:blip r:embed="rId4"/>
                <a:stretch>
                  <a:fillRect l="-1082" t="-1653" r="-927" b="-74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6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9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9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1899</TotalTime>
  <Words>2275</Words>
  <Application>Microsoft Macintosh PowerPoint</Application>
  <PresentationFormat>Presentazione su schermo (4:3)</PresentationFormat>
  <Paragraphs>277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Biancoenero Bold</vt:lpstr>
      <vt:lpstr>Biancoenero Regular</vt:lpstr>
      <vt:lpstr>Cambria Math</vt:lpstr>
      <vt:lpstr>Courier</vt:lpstr>
      <vt:lpstr>Franklin Gothic Book</vt:lpstr>
      <vt:lpstr>Symbol</vt:lpstr>
      <vt:lpstr>la sapienza</vt:lpstr>
      <vt:lpstr>Presentazione standard di PowerPoint</vt:lpstr>
      <vt:lpstr>Dizionari (1)</vt:lpstr>
      <vt:lpstr>Dizionari (2)</vt:lpstr>
      <vt:lpstr>Dizionari (3)</vt:lpstr>
      <vt:lpstr>Dizionari (4)</vt:lpstr>
      <vt:lpstr>Tabelle ad indirizzamento diretto (1)</vt:lpstr>
      <vt:lpstr>Tabelle ad indirizzamento diretto (2)</vt:lpstr>
      <vt:lpstr>Tabelle ad indirizzamento diretto (2)</vt:lpstr>
      <vt:lpstr>Tabelle ad indirizzamento diretto (3)</vt:lpstr>
      <vt:lpstr>Tabelle hash (1)</vt:lpstr>
      <vt:lpstr>Tabelle hash (2)</vt:lpstr>
      <vt:lpstr>Tabelle hash (3)</vt:lpstr>
      <vt:lpstr>Tabelle hash (4)</vt:lpstr>
      <vt:lpstr>Tabelle hash (5)</vt:lpstr>
      <vt:lpstr>Tabelle hash (6)</vt:lpstr>
      <vt:lpstr>Liste di trabocco (1)</vt:lpstr>
      <vt:lpstr>Liste di trabocco (2)</vt:lpstr>
      <vt:lpstr>Liste di trabocco (3)</vt:lpstr>
      <vt:lpstr>Liste di trabocco (4)</vt:lpstr>
      <vt:lpstr>Indirizzamento aperto (1)</vt:lpstr>
      <vt:lpstr>Indirizzamento aperto (2)</vt:lpstr>
      <vt:lpstr>Indirizzamento aperto (3)</vt:lpstr>
      <vt:lpstr>Indirizzamento aperto (4)</vt:lpstr>
      <vt:lpstr>Indirizzamento aperto (5)</vt:lpstr>
      <vt:lpstr>Indirizzamento aperto (6)</vt:lpstr>
      <vt:lpstr>Indirizzamento aperto (7)</vt:lpstr>
      <vt:lpstr>Indirizzamento aperto (8)</vt:lpstr>
      <vt:lpstr>Indirizzamento aperto (9)</vt:lpstr>
    </vt:vector>
  </TitlesOfParts>
  <Manager/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- -</dc:creator>
  <cp:keywords/>
  <dc:description/>
  <cp:lastModifiedBy>Tiziana Calamoneri</cp:lastModifiedBy>
  <cp:revision>348</cp:revision>
  <dcterms:created xsi:type="dcterms:W3CDTF">2006-11-20T16:13:10Z</dcterms:created>
  <dcterms:modified xsi:type="dcterms:W3CDTF">2023-05-02T07:47:34Z</dcterms:modified>
  <cp:category/>
</cp:coreProperties>
</file>