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4" r:id="rId2"/>
    <p:sldId id="299" r:id="rId3"/>
    <p:sldId id="258" r:id="rId4"/>
    <p:sldId id="287" r:id="rId5"/>
    <p:sldId id="289" r:id="rId6"/>
    <p:sldId id="290" r:id="rId7"/>
    <p:sldId id="291" r:id="rId8"/>
    <p:sldId id="306" r:id="rId9"/>
    <p:sldId id="298" r:id="rId10"/>
    <p:sldId id="296" r:id="rId11"/>
    <p:sldId id="297" r:id="rId12"/>
    <p:sldId id="292" r:id="rId13"/>
    <p:sldId id="293" r:id="rId14"/>
    <p:sldId id="302" r:id="rId15"/>
    <p:sldId id="303" r:id="rId16"/>
    <p:sldId id="304" r:id="rId17"/>
    <p:sldId id="305" r:id="rId18"/>
    <p:sldId id="283" r:id="rId19"/>
    <p:sldId id="284" r:id="rId20"/>
    <p:sldId id="307" r:id="rId21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000000"/>
    <a:srgbClr val="006778"/>
    <a:srgbClr val="AAC9B6"/>
    <a:srgbClr val="822433"/>
    <a:srgbClr val="830022"/>
    <a:srgbClr val="790022"/>
    <a:srgbClr val="783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45" autoAdjust="0"/>
    <p:restoredTop sz="78333" autoAdjust="0"/>
  </p:normalViewPr>
  <p:slideViewPr>
    <p:cSldViewPr>
      <p:cViewPr varScale="1">
        <p:scale>
          <a:sx n="128" d="100"/>
          <a:sy n="128" d="100"/>
        </p:scale>
        <p:origin x="2168" y="176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168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it-IT" altLang="it-IT" dirty="0">
              <a:latin typeface="Biancoenero Regular" panose="020B0503020000020003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it-IT" altLang="it-IT" dirty="0">
              <a:latin typeface="Biancoenero Regular" panose="020B0503020000020003" pitchFamily="34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it-IT" altLang="it-IT" dirty="0">
              <a:latin typeface="Biancoenero Regular" panose="020B0503020000020003" pitchFamily="34" charset="0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6972E85-8DC8-3B46-A2A3-AA1EE3EA563A}" type="slidenum">
              <a:rPr lang="it-IT" altLang="it-IT">
                <a:latin typeface="Biancoenero Regular" panose="020B0503020000020003" pitchFamily="34" charset="0"/>
              </a:rPr>
              <a:pPr/>
              <a:t>‹N›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chemeClr val="tx1"/>
                </a:solidFill>
                <a:latin typeface="Biancoenero Regular" panose="020B0503020000020003" pitchFamily="34" charset="0"/>
              </a:defRPr>
            </a:lvl1pPr>
          </a:lstStyle>
          <a:p>
            <a:endParaRPr lang="it-IT" altLang="it-IT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latin typeface="Biancoenero Regular" panose="020B0503020000020003" pitchFamily="34" charset="0"/>
              </a:defRPr>
            </a:lvl1pPr>
          </a:lstStyle>
          <a:p>
            <a:endParaRPr lang="it-IT" altLang="it-IT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dirty="0"/>
              <a:t>Fare clic per modificare gli stili del testo dello schema</a:t>
            </a:r>
          </a:p>
          <a:p>
            <a:pPr lvl="1"/>
            <a:r>
              <a:rPr lang="it-IT" altLang="it-IT" dirty="0"/>
              <a:t>Secondo livello</a:t>
            </a:r>
          </a:p>
          <a:p>
            <a:pPr lvl="2"/>
            <a:r>
              <a:rPr lang="it-IT" altLang="it-IT" dirty="0"/>
              <a:t>Terzo livello</a:t>
            </a:r>
          </a:p>
          <a:p>
            <a:pPr lvl="3"/>
            <a:r>
              <a:rPr lang="it-IT" altLang="it-IT" dirty="0"/>
              <a:t>Quarto livello</a:t>
            </a:r>
          </a:p>
          <a:p>
            <a:pPr lvl="4"/>
            <a:r>
              <a:rPr lang="it-IT" altLang="it-IT" dirty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chemeClr val="tx1"/>
                </a:solidFill>
                <a:latin typeface="Biancoenero Regular" panose="020B0503020000020003" pitchFamily="34" charset="0"/>
              </a:defRPr>
            </a:lvl1pPr>
          </a:lstStyle>
          <a:p>
            <a:endParaRPr lang="it-IT" altLang="it-IT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latin typeface="Biancoenero Regular" panose="020B0503020000020003" pitchFamily="34" charset="0"/>
              </a:defRPr>
            </a:lvl1pPr>
          </a:lstStyle>
          <a:p>
            <a:fld id="{D0029F80-6454-2B4D-978E-905CED5B122D}" type="slidenum">
              <a:rPr lang="it-IT" altLang="it-IT" smtClean="0"/>
              <a:pPr/>
              <a:t>‹N›</a:t>
            </a:fld>
            <a:endParaRPr lang="it-IT" alt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Biancoenero Regular" panose="020B0503020000020003" pitchFamily="34" charset="0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Biancoenero Regular" panose="020B0503020000020003" pitchFamily="34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Biancoenero Regular" panose="020B0503020000020003" pitchFamily="34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Biancoenero Regular" panose="020B0503020000020003" pitchFamily="34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Biancoenero Regular" panose="020B0503020000020003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DE6321-27B5-41ED-B4F9-1E7AEF4846B0}" type="slidenum">
              <a:rPr lang="it-IT" smtClean="0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9722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C7759F-C143-5C48-BC08-5F47F120B14F}" type="slidenum">
              <a:rPr lang="it-IT" altLang="it-IT"/>
              <a:pPr/>
              <a:t>10</a:t>
            </a:fld>
            <a:endParaRPr lang="it-IT" altLang="it-IT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72429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C7759F-C143-5C48-BC08-5F47F120B14F}" type="slidenum">
              <a:rPr lang="it-IT" altLang="it-IT"/>
              <a:pPr/>
              <a:t>11</a:t>
            </a:fld>
            <a:endParaRPr lang="it-IT" altLang="it-IT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675586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C7759F-C143-5C48-BC08-5F47F120B14F}" type="slidenum">
              <a:rPr lang="it-IT" altLang="it-IT"/>
              <a:pPr/>
              <a:t>12</a:t>
            </a:fld>
            <a:endParaRPr lang="it-IT" altLang="it-IT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53975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C7759F-C143-5C48-BC08-5F47F120B14F}" type="slidenum">
              <a:rPr lang="it-IT" altLang="it-IT"/>
              <a:pPr/>
              <a:t>13</a:t>
            </a:fld>
            <a:endParaRPr lang="it-IT" altLang="it-IT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32111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C7759F-C143-5C48-BC08-5F47F120B14F}" type="slidenum">
              <a:rPr lang="it-IT" altLang="it-IT"/>
              <a:pPr/>
              <a:t>14</a:t>
            </a:fld>
            <a:endParaRPr lang="it-IT" altLang="it-IT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441517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C7759F-C143-5C48-BC08-5F47F120B14F}" type="slidenum">
              <a:rPr lang="it-IT" altLang="it-IT"/>
              <a:pPr/>
              <a:t>15</a:t>
            </a:fld>
            <a:endParaRPr lang="it-IT" altLang="it-IT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33729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C7759F-C143-5C48-BC08-5F47F120B14F}" type="slidenum">
              <a:rPr lang="it-IT" altLang="it-IT"/>
              <a:pPr/>
              <a:t>16</a:t>
            </a:fld>
            <a:endParaRPr lang="it-IT" altLang="it-IT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700272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C7759F-C143-5C48-BC08-5F47F120B14F}" type="slidenum">
              <a:rPr lang="it-IT" altLang="it-IT"/>
              <a:pPr/>
              <a:t>17</a:t>
            </a:fld>
            <a:endParaRPr lang="it-IT" altLang="it-IT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945194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739577-F450-FF4B-91DB-DBE679716A44}" type="slidenum">
              <a:rPr lang="it-IT" altLang="it-IT"/>
              <a:pPr/>
              <a:t>18</a:t>
            </a:fld>
            <a:endParaRPr lang="it-IT" altLang="it-IT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047071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C7759F-C143-5C48-BC08-5F47F120B14F}" type="slidenum">
              <a:rPr lang="it-IT" altLang="it-IT"/>
              <a:pPr/>
              <a:t>19</a:t>
            </a:fld>
            <a:endParaRPr lang="it-IT" altLang="it-IT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43888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AF22F1-8538-4642-BCA1-0E6F1FE43B88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180757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C7759F-C143-5C48-BC08-5F47F120B14F}" type="slidenum">
              <a:rPr lang="it-IT" altLang="it-IT"/>
              <a:pPr/>
              <a:t>20</a:t>
            </a:fld>
            <a:endParaRPr lang="it-IT" altLang="it-IT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84495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DAAFD-354C-7A46-A689-3D910CCC3923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DAAFD-354C-7A46-A689-3D910CCC3923}" type="slidenum">
              <a:rPr lang="it-IT" altLang="it-IT"/>
              <a:pPr/>
              <a:t>4</a:t>
            </a:fld>
            <a:endParaRPr lang="it-IT" altLang="it-IT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26359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DAAFD-354C-7A46-A689-3D910CCC3923}" type="slidenum">
              <a:rPr lang="it-IT" altLang="it-IT"/>
              <a:pPr/>
              <a:t>5</a:t>
            </a:fld>
            <a:endParaRPr lang="it-IT" altLang="it-IT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5927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DAAFD-354C-7A46-A689-3D910CCC3923}" type="slidenum">
              <a:rPr lang="it-IT" altLang="it-IT"/>
              <a:pPr/>
              <a:t>6</a:t>
            </a:fld>
            <a:endParaRPr lang="it-IT" altLang="it-IT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893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DAAFD-354C-7A46-A689-3D910CCC3923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6008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DAAFD-354C-7A46-A689-3D910CCC3923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45936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DAAFD-354C-7A46-A689-3D910CCC3923}" type="slidenum">
              <a:rPr lang="it-IT" altLang="it-IT"/>
              <a:pPr/>
              <a:t>9</a:t>
            </a:fld>
            <a:endParaRPr lang="it-IT" altLang="it-IT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0154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24/03/2020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Algoritmo Merge Sort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93683510-4662-664C-9743-AE32E485441D}" type="slidenum">
              <a:rPr lang="it-IT" altLang="it-IT" smtClean="0">
                <a:latin typeface="Biancoenero Regular" panose="020B0503020000020003" pitchFamily="34" charset="0"/>
              </a:rPr>
              <a:pPr/>
              <a:t>‹N›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52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24/03/2020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Algoritmo Merge Sort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9AEE7FFA-318E-9D47-9C59-D102C5CF7600}" type="slidenum">
              <a:rPr lang="it-IT" altLang="it-IT" smtClean="0">
                <a:latin typeface="Biancoenero Regular" panose="020B0503020000020003" pitchFamily="34" charset="0"/>
              </a:rPr>
              <a:pPr/>
              <a:t>‹N›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38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6563" y="409575"/>
            <a:ext cx="1889125" cy="54578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16013" y="409575"/>
            <a:ext cx="5518150" cy="54578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24/03/2020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Algoritmo Merge Sort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9FBC0F88-EE9E-6146-B88B-71CC5102083C}" type="slidenum">
              <a:rPr lang="it-IT" altLang="it-IT" smtClean="0">
                <a:latin typeface="Biancoenero Regular" panose="020B0503020000020003" pitchFamily="34" charset="0"/>
              </a:rPr>
              <a:pPr/>
              <a:t>‹N›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443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16013" y="1752600"/>
            <a:ext cx="3703637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72050" y="1752600"/>
            <a:ext cx="3703638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343400" y="6146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24/03/2020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Algoritmo Merge Sort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146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613933E4-4DD1-8446-B095-B346E4F39EB6}" type="slidenum">
              <a:rPr lang="it-IT" altLang="it-IT" smtClean="0">
                <a:latin typeface="Biancoenero Regular" panose="020B0503020000020003" pitchFamily="34" charset="0"/>
              </a:rPr>
              <a:pPr/>
              <a:t>‹N›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32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1116013" y="1752600"/>
            <a:ext cx="7559675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343400" y="6146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24/03/2020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Algoritmo Merge Sort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146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76017E7A-B4F0-7F43-AEB2-B67139BDBC92}" type="slidenum">
              <a:rPr lang="it-IT" altLang="it-IT" smtClean="0">
                <a:latin typeface="Biancoenero Regular" panose="020B0503020000020003" pitchFamily="34" charset="0"/>
              </a:rPr>
              <a:pPr/>
              <a:t>‹N›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612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1116013" y="1752600"/>
            <a:ext cx="7559675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343400" y="6146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24/03/2020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Algoritmo Merge Sort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146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2A5DE36C-97DC-8A42-838E-69121932E135}" type="slidenum">
              <a:rPr lang="it-IT" altLang="it-IT" smtClean="0">
                <a:latin typeface="Biancoenero Regular" panose="020B0503020000020003" pitchFamily="34" charset="0"/>
              </a:rPr>
              <a:pPr/>
              <a:t>‹N›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22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24/03/2020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Algoritmo Merge Sort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64DBEAF6-D3A8-4142-9FB8-9DFB50076571}" type="slidenum">
              <a:rPr lang="it-IT" altLang="it-IT" smtClean="0">
                <a:latin typeface="Biancoenero Regular" panose="020B0503020000020003" pitchFamily="34" charset="0"/>
              </a:rPr>
              <a:pPr/>
              <a:t>‹N›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7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24/03/2020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Algoritmo Merge Sort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A5DAFC57-9AA4-294B-B60F-3249BFE9098E}" type="slidenum">
              <a:rPr lang="it-IT" altLang="it-IT" smtClean="0">
                <a:latin typeface="Biancoenero Regular" panose="020B0503020000020003" pitchFamily="34" charset="0"/>
              </a:rPr>
              <a:pPr/>
              <a:t>‹N›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524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16013" y="1752600"/>
            <a:ext cx="3703637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72050" y="1752600"/>
            <a:ext cx="3703638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24/03/2020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Algoritmo Merge Sort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751705CB-C39D-1340-990A-EA144D1C5309}" type="slidenum">
              <a:rPr lang="it-IT" altLang="it-IT" smtClean="0">
                <a:latin typeface="Biancoenero Regular" panose="020B0503020000020003" pitchFamily="34" charset="0"/>
              </a:rPr>
              <a:pPr/>
              <a:t>‹N›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4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24/03/2020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Algoritmo Merge Sort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B062A13E-1227-9946-BE0F-CF8CA9CDBFBF}" type="slidenum">
              <a:rPr lang="it-IT" altLang="it-IT" smtClean="0">
                <a:latin typeface="Biancoenero Regular" panose="020B0503020000020003" pitchFamily="34" charset="0"/>
              </a:rPr>
              <a:pPr/>
              <a:t>‹N›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60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24/03/2020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Algoritmo Merge Sort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95453774-578D-B745-9E06-96026717C3D5}" type="slidenum">
              <a:rPr lang="it-IT" altLang="it-IT" smtClean="0">
                <a:latin typeface="Biancoenero Regular" panose="020B0503020000020003" pitchFamily="34" charset="0"/>
              </a:rPr>
              <a:pPr/>
              <a:t>‹N›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20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24/03/2020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Algoritmo Merge Sort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C495C8D4-0DF8-1D40-A93F-D3ED1F5E3DBC}" type="slidenum">
              <a:rPr lang="it-IT" altLang="it-IT" smtClean="0">
                <a:latin typeface="Biancoenero Regular" panose="020B0503020000020003" pitchFamily="34" charset="0"/>
              </a:rPr>
              <a:pPr/>
              <a:t>‹N›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64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24/03/2020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Algoritmo Merge Sort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9FD25E0B-31B3-EE43-BEA5-DB0F3A610D45}" type="slidenum">
              <a:rPr lang="it-IT" altLang="it-IT" smtClean="0">
                <a:latin typeface="Biancoenero Regular" panose="020B0503020000020003" pitchFamily="34" charset="0"/>
              </a:rPr>
              <a:pPr/>
              <a:t>‹N›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62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24/03/2020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Algoritmo Merge Sort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0F9C4F3F-F240-254D-B839-635B1F85A95B}" type="slidenum">
              <a:rPr lang="it-IT" altLang="it-IT" smtClean="0">
                <a:latin typeface="Biancoenero Regular" panose="020B0503020000020003" pitchFamily="34" charset="0"/>
              </a:rPr>
              <a:pPr/>
              <a:t>‹N›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2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0" y="6096000"/>
            <a:ext cx="9144000" cy="762000"/>
            <a:chOff x="0" y="3840"/>
            <a:chExt cx="5760" cy="480"/>
          </a:xfrm>
        </p:grpSpPr>
        <p:sp>
          <p:nvSpPr>
            <p:cNvPr id="1037" name="Rectangle 13"/>
            <p:cNvSpPr>
              <a:spLocks noChangeArrowheads="1"/>
            </p:cNvSpPr>
            <p:nvPr userDrawn="1"/>
          </p:nvSpPr>
          <p:spPr bwMode="auto">
            <a:xfrm>
              <a:off x="0" y="3984"/>
              <a:ext cx="5760" cy="336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 b="0" i="0" dirty="0">
                <a:latin typeface="Biancoenero Regular" panose="020B0503020000020003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 userDrawn="1"/>
          </p:nvSpPr>
          <p:spPr bwMode="auto">
            <a:xfrm>
              <a:off x="768" y="3840"/>
              <a:ext cx="4992" cy="480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 b="0" i="0" dirty="0">
                <a:latin typeface="Biancoenero Regular" panose="020B0503020000020003" pitchFamily="34" charset="0"/>
              </a:endParaRPr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dirty="0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752600"/>
            <a:ext cx="75596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dirty="0"/>
              <a:t>Fare clic per modificare gli stili del testo dello schema</a:t>
            </a:r>
          </a:p>
          <a:p>
            <a:pPr lvl="1"/>
            <a:r>
              <a:rPr lang="it-IT" altLang="it-IT" dirty="0"/>
              <a:t>Secondo livello</a:t>
            </a:r>
          </a:p>
          <a:p>
            <a:pPr lvl="2"/>
            <a:r>
              <a:rPr lang="it-IT" altLang="it-IT" dirty="0"/>
              <a:t>Terzo livello</a:t>
            </a:r>
          </a:p>
          <a:p>
            <a:pPr lvl="3"/>
            <a:r>
              <a:rPr lang="it-IT" altLang="it-IT" dirty="0"/>
              <a:t>Quarto livello</a:t>
            </a:r>
          </a:p>
          <a:p>
            <a:pPr lvl="4"/>
            <a:r>
              <a:rPr lang="it-IT" altLang="it-IT" dirty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0" i="0">
                <a:latin typeface="Biancoenero Regular" panose="020B0503020000020003" pitchFamily="34" charset="0"/>
              </a:defRPr>
            </a:lvl1pPr>
          </a:lstStyle>
          <a:p>
            <a:r>
              <a:rPr lang="it-IT" altLang="it-IT" dirty="0"/>
              <a:t>24/03/2020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 b="0" i="0">
                <a:latin typeface="Biancoenero Regular" panose="020B0503020000020003" pitchFamily="34" charset="0"/>
              </a:defRPr>
            </a:lvl1pPr>
          </a:lstStyle>
          <a:p>
            <a:r>
              <a:rPr lang="it-IT" altLang="it-IT" dirty="0"/>
              <a:t>Algoritmo Merge Sort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88842292-9280-DA47-8F3F-F48A1394CC16}" type="slidenum">
              <a:rPr lang="it-IT" altLang="it-IT" smtClean="0">
                <a:latin typeface="Biancoenero Regular" panose="020B0503020000020003" pitchFamily="34" charset="0"/>
              </a:rPr>
              <a:pPr/>
              <a:t>‹N›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2400" b="0" i="0" kern="1200">
          <a:solidFill>
            <a:srgbClr val="822433"/>
          </a:solidFill>
          <a:latin typeface="Biancoenero Regular" panose="020B0503020000020003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22433"/>
        </a:buClr>
        <a:buChar char="•"/>
        <a:defRPr sz="2400" b="0" i="0" kern="1200">
          <a:solidFill>
            <a:srgbClr val="000000"/>
          </a:solidFill>
          <a:latin typeface="Biancoenero Regular" panose="020B0503020000020003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0" i="0" kern="1200">
          <a:solidFill>
            <a:srgbClr val="000000"/>
          </a:solidFill>
          <a:latin typeface="Biancoenero Regular" panose="020B0503020000020003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 b="0" i="0" kern="1200">
          <a:solidFill>
            <a:srgbClr val="000000"/>
          </a:solidFill>
          <a:latin typeface="Biancoenero Regular" panose="020B0503020000020003" pitchFamily="34" charset="0"/>
          <a:ea typeface="+mn-ea"/>
          <a:cs typeface="+mn-cs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Char char="–"/>
        <a:defRPr sz="1400" b="0" i="0" kern="1200">
          <a:solidFill>
            <a:srgbClr val="000000"/>
          </a:solidFill>
          <a:latin typeface="Biancoenero Regular" panose="020B0503020000020003" pitchFamily="34" charset="0"/>
          <a:ea typeface="+mn-ea"/>
          <a:cs typeface="+mn-cs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Char char="»"/>
        <a:defRPr sz="1200" b="0" i="0" kern="1200">
          <a:solidFill>
            <a:srgbClr val="000000"/>
          </a:solidFill>
          <a:latin typeface="Biancoenero Regular" panose="020B05030200000200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"/>
          <p:cNvSpPr>
            <a:spLocks noChangeArrowheads="1"/>
          </p:cNvSpPr>
          <p:nvPr/>
        </p:nvSpPr>
        <p:spPr bwMode="auto">
          <a:xfrm>
            <a:off x="0" y="0"/>
            <a:ext cx="9144000" cy="3556000"/>
          </a:xfrm>
          <a:prstGeom prst="rect">
            <a:avLst/>
          </a:prstGeom>
          <a:solidFill>
            <a:srgbClr val="00677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t-IT" dirty="0">
              <a:solidFill>
                <a:srgbClr val="FFFFFF"/>
              </a:solidFill>
              <a:latin typeface="Biancoenero Regular" panose="020B0503020000020003" pitchFamily="34" charset="0"/>
            </a:endParaRPr>
          </a:p>
        </p:txBody>
      </p:sp>
      <p:pic>
        <p:nvPicPr>
          <p:cNvPr id="29700" name="Picture 15" descr="Fondin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5825"/>
            <a:ext cx="9144000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16" descr="fasc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89150" y="2759075"/>
            <a:ext cx="70548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 descr="logo +marchio">
            <a:extLst>
              <a:ext uri="{FF2B5EF4-FFF2-40B4-BE49-F238E27FC236}">
                <a16:creationId xmlns:a16="http://schemas.microsoft.com/office/drawing/2014/main" id="{DF10CB30-02C3-B94E-BC56-DC1ACCB11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8" y="4875213"/>
            <a:ext cx="9145587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9">
            <a:extLst>
              <a:ext uri="{FF2B5EF4-FFF2-40B4-BE49-F238E27FC236}">
                <a16:creationId xmlns:a16="http://schemas.microsoft.com/office/drawing/2014/main" id="{08DB80BC-3091-5246-B6B2-A571BE148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9350" y="3255948"/>
            <a:ext cx="275819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sz="1800" dirty="0">
              <a:solidFill>
                <a:srgbClr val="FFFFFF"/>
              </a:solidFill>
              <a:latin typeface="Biancoenero Regular" panose="020B0503020000020003" pitchFamily="34" charset="0"/>
            </a:endParaRPr>
          </a:p>
          <a:p>
            <a:r>
              <a:rPr lang="it-IT" sz="2000" dirty="0">
                <a:solidFill>
                  <a:srgbClr val="FFFFFF"/>
                </a:solidFill>
                <a:latin typeface="Biancoenero Regular" panose="020B0503020000020003" pitchFamily="34" charset="0"/>
              </a:rPr>
              <a:t>Tiziana </a:t>
            </a:r>
            <a:r>
              <a:rPr lang="it-IT" sz="2000" dirty="0" err="1">
                <a:solidFill>
                  <a:srgbClr val="FFFFFF"/>
                </a:solidFill>
                <a:latin typeface="Biancoenero Regular" panose="020B0503020000020003" pitchFamily="34" charset="0"/>
              </a:rPr>
              <a:t>Calamoneri</a:t>
            </a:r>
            <a:endParaRPr lang="it-IT" sz="2000" dirty="0">
              <a:solidFill>
                <a:srgbClr val="FFFFFF"/>
              </a:solidFill>
              <a:latin typeface="Biancoenero Regular" panose="020B0503020000020003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3B6F7B02-830F-4141-8182-8D416660E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3379" y="260648"/>
            <a:ext cx="6715125" cy="260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+mj-lt"/>
                <a:ea typeface="+mj-ea"/>
                <a:cs typeface="ＭＳ Ｐゴシック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-32" charset="-128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-32" charset="-128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-32" charset="-128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-32" charset="-128"/>
                <a:cs typeface="ＭＳ Ｐゴシック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-32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-32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-32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22433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pPr eaLnBrk="1" hangingPunct="1"/>
            <a:r>
              <a:rPr lang="en-US" sz="2000" b="0" kern="0" dirty="0">
                <a:solidFill>
                  <a:schemeClr val="bg1"/>
                </a:solidFill>
                <a:latin typeface="Biancoenero Regular" panose="020B0503020000020003" pitchFamily="34" charset="0"/>
              </a:rPr>
              <a:t>Corso di </a:t>
            </a:r>
            <a:r>
              <a:rPr lang="en-US" sz="2000" b="0" kern="0" dirty="0" err="1">
                <a:solidFill>
                  <a:schemeClr val="bg1"/>
                </a:solidFill>
                <a:latin typeface="Biancoenero Regular" panose="020B0503020000020003" pitchFamily="34" charset="0"/>
              </a:rPr>
              <a:t>laurea</a:t>
            </a:r>
            <a:r>
              <a:rPr lang="en-US" sz="2000" b="0" kern="0" dirty="0">
                <a:solidFill>
                  <a:schemeClr val="bg1"/>
                </a:solidFill>
                <a:latin typeface="Biancoenero Regular" panose="020B0503020000020003" pitchFamily="34" charset="0"/>
              </a:rPr>
              <a:t> in Informatica</a:t>
            </a:r>
            <a:br>
              <a:rPr lang="en-US" sz="2000" b="0" kern="0" dirty="0">
                <a:solidFill>
                  <a:schemeClr val="bg1"/>
                </a:solidFill>
                <a:latin typeface="Biancoenero Regular" panose="020B0503020000020003" pitchFamily="34" charset="0"/>
              </a:rPr>
            </a:br>
            <a:r>
              <a:rPr lang="en-US" sz="2000" b="0" kern="0" dirty="0" err="1">
                <a:solidFill>
                  <a:schemeClr val="bg1"/>
                </a:solidFill>
                <a:latin typeface="Biancoenero Regular" panose="020B0503020000020003" pitchFamily="34" charset="0"/>
              </a:rPr>
              <a:t>Introduzione</a:t>
            </a:r>
            <a:r>
              <a:rPr lang="en-US" sz="2000" b="0" kern="0" dirty="0">
                <a:solidFill>
                  <a:schemeClr val="bg1"/>
                </a:solidFill>
                <a:latin typeface="Biancoenero Regular" panose="020B0503020000020003" pitchFamily="34" charset="0"/>
              </a:rPr>
              <a:t> </a:t>
            </a:r>
            <a:r>
              <a:rPr lang="en-US" sz="2000" b="0" kern="0" dirty="0" err="1">
                <a:solidFill>
                  <a:schemeClr val="bg1"/>
                </a:solidFill>
                <a:latin typeface="Biancoenero Regular" panose="020B0503020000020003" pitchFamily="34" charset="0"/>
              </a:rPr>
              <a:t>agli</a:t>
            </a:r>
            <a:r>
              <a:rPr lang="en-US" sz="2000" b="0" kern="0" dirty="0">
                <a:solidFill>
                  <a:schemeClr val="bg1"/>
                </a:solidFill>
                <a:latin typeface="Biancoenero Regular" panose="020B0503020000020003" pitchFamily="34" charset="0"/>
              </a:rPr>
              <a:t> </a:t>
            </a:r>
            <a:r>
              <a:rPr lang="en-US" sz="2000" b="0" kern="0" dirty="0" err="1">
                <a:solidFill>
                  <a:schemeClr val="bg1"/>
                </a:solidFill>
                <a:latin typeface="Biancoenero Regular" panose="020B0503020000020003" pitchFamily="34" charset="0"/>
              </a:rPr>
              <a:t>Algoritmi</a:t>
            </a:r>
            <a:br>
              <a:rPr lang="en-US" sz="2000" b="0" kern="0" dirty="0">
                <a:solidFill>
                  <a:schemeClr val="bg1"/>
                </a:solidFill>
                <a:latin typeface="Biancoenero Regular" panose="020B0503020000020003" pitchFamily="34" charset="0"/>
              </a:rPr>
            </a:br>
            <a:r>
              <a:rPr lang="en-US" sz="2000" b="0" kern="0" dirty="0">
                <a:solidFill>
                  <a:schemeClr val="bg1"/>
                </a:solidFill>
                <a:latin typeface="Biancoenero Regular" panose="020B0503020000020003" pitchFamily="34" charset="0"/>
              </a:rPr>
              <a:t>A.A. 2023/24</a:t>
            </a:r>
          </a:p>
          <a:p>
            <a:pPr eaLnBrk="1" hangingPunct="1"/>
            <a:br>
              <a:rPr lang="en-US" sz="2800" b="0" kern="0" dirty="0">
                <a:solidFill>
                  <a:schemeClr val="bg1"/>
                </a:solidFill>
                <a:latin typeface="Biancoenero Regular" panose="020B0503020000020003" pitchFamily="34" charset="0"/>
              </a:rPr>
            </a:br>
            <a:r>
              <a:rPr lang="en-US" sz="3600" kern="0" dirty="0">
                <a:solidFill>
                  <a:schemeClr val="bg1"/>
                </a:solidFill>
                <a:latin typeface="Biancoenero Bold" panose="020B0503020000020003" pitchFamily="34" charset="0"/>
              </a:rPr>
              <a:t>Il </a:t>
            </a:r>
            <a:r>
              <a:rPr lang="en-US" sz="3600" kern="0" dirty="0" err="1">
                <a:solidFill>
                  <a:schemeClr val="bg1"/>
                </a:solidFill>
                <a:latin typeface="Biancoenero Bold" panose="020B0503020000020003" pitchFamily="34" charset="0"/>
              </a:rPr>
              <a:t>problema</a:t>
            </a:r>
            <a:r>
              <a:rPr lang="en-US" sz="3600" kern="0" dirty="0">
                <a:solidFill>
                  <a:schemeClr val="bg1"/>
                </a:solidFill>
                <a:latin typeface="Biancoenero Bold" panose="020B0503020000020003" pitchFamily="34" charset="0"/>
              </a:rPr>
              <a:t> </a:t>
            </a:r>
            <a:r>
              <a:rPr lang="en-US" sz="3600" kern="0" dirty="0" err="1">
                <a:solidFill>
                  <a:schemeClr val="bg1"/>
                </a:solidFill>
                <a:latin typeface="Biancoenero Bold" panose="020B0503020000020003" pitchFamily="34" charset="0"/>
              </a:rPr>
              <a:t>dell’ordinamento</a:t>
            </a:r>
            <a:r>
              <a:rPr lang="en-US" sz="3600" kern="0" dirty="0">
                <a:solidFill>
                  <a:schemeClr val="bg1"/>
                </a:solidFill>
                <a:latin typeface="Biancoenero Bold" panose="020B0503020000020003" pitchFamily="34" charset="0"/>
              </a:rPr>
              <a:t>:</a:t>
            </a:r>
          </a:p>
          <a:p>
            <a:pPr eaLnBrk="1" hangingPunct="1"/>
            <a:r>
              <a:rPr lang="en-US" sz="3600" kern="0" dirty="0">
                <a:solidFill>
                  <a:schemeClr val="bg1"/>
                </a:solidFill>
                <a:latin typeface="Biancoenero Bold" panose="020B0503020000020003" pitchFamily="34" charset="0"/>
              </a:rPr>
              <a:t>Il Merge Sort</a:t>
            </a:r>
            <a:endParaRPr lang="en-US" sz="2000" kern="0" dirty="0">
              <a:solidFill>
                <a:schemeClr val="bg1"/>
              </a:solidFill>
              <a:latin typeface="Biancoenero Bold" panose="020B0503020000020003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7322576-D892-4642-8689-0826C711C3A5}"/>
              </a:ext>
            </a:extLst>
          </p:cNvPr>
          <p:cNvSpPr txBox="1"/>
          <p:nvPr/>
        </p:nvSpPr>
        <p:spPr>
          <a:xfrm>
            <a:off x="122808" y="6300609"/>
            <a:ext cx="9129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latin typeface="Biancoenero Regular" panose="020B0503020000020003" pitchFamily="34" charset="0"/>
              </a:rPr>
              <a:t>Slides</a:t>
            </a:r>
            <a:r>
              <a:rPr lang="it-IT" sz="1600" dirty="0">
                <a:latin typeface="Biancoenero Regular" panose="020B0503020000020003" pitchFamily="34" charset="0"/>
              </a:rPr>
              <a:t> realizzate sulla base di quelle preparate da T. </a:t>
            </a:r>
            <a:r>
              <a:rPr lang="it-IT" sz="1600" dirty="0" err="1">
                <a:latin typeface="Biancoenero Regular" panose="020B0503020000020003" pitchFamily="34" charset="0"/>
              </a:rPr>
              <a:t>Calamoneri</a:t>
            </a:r>
            <a:r>
              <a:rPr lang="it-IT" sz="1600" dirty="0">
                <a:latin typeface="Biancoenero Regular" panose="020B0503020000020003" pitchFamily="34" charset="0"/>
              </a:rPr>
              <a:t> e G. Bongiovanni per il corso di Informatica Generale tenuto a distanza nell’A.A. 2019/20</a:t>
            </a:r>
          </a:p>
        </p:txBody>
      </p:sp>
    </p:spTree>
    <p:extLst>
      <p:ext uri="{BB962C8B-B14F-4D97-AF65-F5344CB8AC3E}">
        <p14:creationId xmlns:p14="http://schemas.microsoft.com/office/powerpoint/2010/main" val="365752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6062A057-923E-6941-BF1D-BE0BFC35C152}" type="slidenum">
              <a:rPr lang="it-IT" altLang="it-IT">
                <a:latin typeface="Biancoenero Regular" panose="020B0503020000020003" pitchFamily="34" charset="0"/>
              </a:rPr>
              <a:pPr/>
              <a:t>10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664638" y="442739"/>
            <a:ext cx="7416800" cy="504825"/>
          </a:xfrm>
          <a:ln/>
        </p:spPr>
        <p:txBody>
          <a:bodyPr/>
          <a:lstStyle/>
          <a:p>
            <a:r>
              <a:rPr lang="it-IT" sz="2800" b="1" dirty="0">
                <a:latin typeface="Biancoenero Bold" panose="020B0503020000020003" pitchFamily="34" charset="0"/>
              </a:rPr>
              <a:t>Merge Sort (8)</a:t>
            </a:r>
            <a:endParaRPr lang="it-IT" altLang="it-IT" sz="2800" b="1" dirty="0">
              <a:latin typeface="Biancoenero Bold" panose="020B0503020000020003" pitchFamily="34" charset="0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 bwMode="auto">
          <a:xfrm>
            <a:off x="683953" y="980728"/>
            <a:ext cx="8280920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22433"/>
              </a:buClr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21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81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60000" eaLnBrk="1" hangingPunct="1">
              <a:spcBef>
                <a:spcPts val="300"/>
              </a:spcBef>
              <a:buNone/>
            </a:pP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Fondi (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A,ind_primo,ind_medio,ind_ultimo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 defTabSz="360000" eaLnBrk="1" hangingPunct="1">
              <a:spcBef>
                <a:spcPts val="30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indice_primo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indice_medio+1 </a:t>
            </a:r>
          </a:p>
          <a:p>
            <a:pPr marL="0" indent="0" defTabSz="360000" eaLnBrk="1" hangingPunct="1">
              <a:spcBef>
                <a:spcPts val="30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B=[]</a:t>
            </a:r>
          </a:p>
          <a:p>
            <a:pPr marL="0" indent="0" defTabSz="360000" eaLnBrk="1" hangingPunct="1">
              <a:spcBef>
                <a:spcPts val="30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i≤ind_medio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and (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j≤ind_ultimo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 defTabSz="360000" eaLnBrk="1" hangingPunct="1">
              <a:spcBef>
                <a:spcPts val="30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if (A[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]&lt;=A[j]):</a:t>
            </a:r>
            <a:endParaRPr lang="it-IT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360000" eaLnBrk="1" hangingPunct="1">
              <a:spcBef>
                <a:spcPts val="30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B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endParaRPr lang="it-IT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360000" eaLnBrk="1" hangingPunct="1">
              <a:spcBef>
                <a:spcPts val="30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  <a:endParaRPr lang="it-IT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360000" eaLnBrk="1" hangingPunct="1">
              <a:spcBef>
                <a:spcPts val="30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else:</a:t>
            </a:r>
            <a:endParaRPr lang="it-IT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360000" eaLnBrk="1" hangingPunct="1">
              <a:spcBef>
                <a:spcPts val="30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B.append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A[j])</a:t>
            </a:r>
          </a:p>
          <a:p>
            <a:pPr marL="0" indent="0" defTabSz="360000" eaLnBrk="1" hangingPunct="1">
              <a:spcBef>
                <a:spcPts val="30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 defTabSz="360000" eaLnBrk="1" hangingPunct="1">
              <a:spcBef>
                <a:spcPts val="30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i≤ind_medio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//il primo 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sottoarray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non è terminato</a:t>
            </a:r>
          </a:p>
          <a:p>
            <a:pPr marL="0" indent="0" defTabSz="360000" eaLnBrk="1" hangingPunct="1">
              <a:spcBef>
                <a:spcPts val="30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B.append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(A[i])</a:t>
            </a:r>
          </a:p>
          <a:p>
            <a:pPr marL="0" indent="0" defTabSz="360000" eaLnBrk="1" hangingPunct="1">
              <a:spcBef>
                <a:spcPts val="30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i += 1</a:t>
            </a:r>
          </a:p>
          <a:p>
            <a:pPr marL="0" indent="0" defTabSz="360000" eaLnBrk="1" hangingPunct="1">
              <a:spcBef>
                <a:spcPts val="30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j≤ind_ultimo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//il secondo 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sottoarray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non è terminato</a:t>
            </a:r>
          </a:p>
          <a:p>
            <a:pPr marL="0" indent="0" defTabSz="360000" eaLnBrk="1" hangingPunct="1">
              <a:spcBef>
                <a:spcPts val="30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B.append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 defTabSz="360000" eaLnBrk="1" hangingPunct="1">
              <a:spcBef>
                <a:spcPts val="30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 defTabSz="360000" eaLnBrk="1" hangingPunct="1">
              <a:spcBef>
                <a:spcPts val="30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(B)):</a:t>
            </a:r>
            <a:endParaRPr lang="it-IT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360000" eaLnBrk="1" hangingPunct="1">
              <a:spcBef>
                <a:spcPts val="300"/>
              </a:spcBef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A[</a:t>
            </a:r>
            <a:r>
              <a:rPr lang="it-IT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primo+i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B[i]</a:t>
            </a:r>
          </a:p>
        </p:txBody>
      </p:sp>
      <p:sp>
        <p:nvSpPr>
          <p:cNvPr id="2" name="Segnaposto piè di pagina 5">
            <a:extLst>
              <a:ext uri="{FF2B5EF4-FFF2-40B4-BE49-F238E27FC236}">
                <a16:creationId xmlns:a16="http://schemas.microsoft.com/office/drawing/2014/main" id="{A6ADAE84-7178-DE4F-28BC-047ECC391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/>
          <a:p>
            <a:r>
              <a:rPr lang="it-IT" altLang="it-IT" dirty="0"/>
              <a:t>T. </a:t>
            </a:r>
            <a:r>
              <a:rPr lang="it-IT" altLang="it-IT" dirty="0" err="1"/>
              <a:t>Calamoneri</a:t>
            </a:r>
            <a:r>
              <a:rPr lang="it-IT" altLang="it-IT" dirty="0"/>
              <a:t>: Algoritmo Merge Sort</a:t>
            </a:r>
          </a:p>
        </p:txBody>
      </p:sp>
    </p:spTree>
    <p:extLst>
      <p:ext uri="{BB962C8B-B14F-4D97-AF65-F5344CB8AC3E}">
        <p14:creationId xmlns:p14="http://schemas.microsoft.com/office/powerpoint/2010/main" val="286245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6062A057-923E-6941-BF1D-BE0BFC35C152}" type="slidenum">
              <a:rPr lang="it-IT" altLang="it-IT">
                <a:latin typeface="Biancoenero Regular" panose="020B0503020000020003" pitchFamily="34" charset="0"/>
              </a:rPr>
              <a:pPr/>
              <a:t>11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664638" y="442739"/>
            <a:ext cx="7416800" cy="504825"/>
          </a:xfrm>
          <a:ln/>
        </p:spPr>
        <p:txBody>
          <a:bodyPr/>
          <a:lstStyle/>
          <a:p>
            <a:r>
              <a:rPr lang="it-IT" sz="2800" b="1" dirty="0">
                <a:latin typeface="Biancoenero Bold" panose="020B0503020000020003" pitchFamily="34" charset="0"/>
              </a:rPr>
              <a:t>Merge Sort (9)</a:t>
            </a:r>
            <a:endParaRPr lang="it-IT" altLang="it-IT" sz="2800" b="1" dirty="0">
              <a:latin typeface="Biancoenero Bold" panose="020B0503020000020003" pitchFamily="34" charset="0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 bwMode="auto">
          <a:xfrm>
            <a:off x="251520" y="980728"/>
            <a:ext cx="8713353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22433"/>
              </a:buClr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21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81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>
                <a:latin typeface="Biancoenero Regular" panose="020B0503020000020003" pitchFamily="34" charset="0"/>
              </a:rPr>
              <a:t>Valutiamo il costo computazionale </a:t>
            </a:r>
            <a:r>
              <a:rPr lang="it-IT" dirty="0" err="1">
                <a:latin typeface="Biancoenero Regular" panose="020B0503020000020003" pitchFamily="34" charset="0"/>
              </a:rPr>
              <a:t>S</a:t>
            </a:r>
            <a:r>
              <a:rPr lang="it-IT" dirty="0">
                <a:latin typeface="Biancoenero Regular" panose="020B0503020000020003" pitchFamily="34" charset="0"/>
              </a:rPr>
              <a:t>(</a:t>
            </a:r>
            <a:r>
              <a:rPr lang="it-IT" dirty="0" err="1">
                <a:latin typeface="Biancoenero Regular" panose="020B0503020000020003" pitchFamily="34" charset="0"/>
              </a:rPr>
              <a:t>n</a:t>
            </a:r>
            <a:r>
              <a:rPr lang="it-IT" dirty="0">
                <a:latin typeface="Biancoenero Regular" panose="020B0503020000020003" pitchFamily="34" charset="0"/>
              </a:rPr>
              <a:t>) di Fondi():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it-IT" dirty="0">
                <a:latin typeface="Biancoenero Regular" panose="020B0503020000020003" pitchFamily="34" charset="0"/>
              </a:rPr>
              <a:t>inizializzazione delle variabili: Ө(1);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it-IT" dirty="0">
                <a:latin typeface="Biancoenero Regular" panose="020B0503020000020003" pitchFamily="34" charset="0"/>
              </a:rPr>
              <a:t>primo ciclo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endParaRPr lang="it-IT" dirty="0">
              <a:latin typeface="Biancoenero Regular" panose="020B0503020000020003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it-IT" dirty="0">
                <a:latin typeface="Biancoenero Regular" panose="020B0503020000020003" pitchFamily="34" charset="0"/>
              </a:rPr>
              <a:t>ogni iterazione ha costo Ө(1) e incrementa di 1 l’indice i oppure l’indice j. Quindi il costo del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it-IT" dirty="0">
                <a:latin typeface="Biancoenero Regular" panose="020B0503020000020003" pitchFamily="34" charset="0"/>
              </a:rPr>
              <a:t> varia da un minimo di n/2 a un massimo di n, ossia è Ө(n).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it-IT" dirty="0">
                <a:latin typeface="Biancoenero Regular" panose="020B0503020000020003" pitchFamily="34" charset="0"/>
              </a:rPr>
              <a:t>secondo e terzo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>
                <a:latin typeface="Biancoenero Regular" panose="020B0503020000020003" pitchFamily="34" charset="0"/>
                <a:cs typeface="Courier New" panose="02070309020205020404" pitchFamily="49" charset="0"/>
              </a:rPr>
              <a:t>(mai eseguiti entrambi):</a:t>
            </a:r>
            <a:endParaRPr lang="it-IT" dirty="0">
              <a:latin typeface="Biancoenero Regular" panose="020B0503020000020003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it-IT" dirty="0">
                <a:latin typeface="Biancoenero Regular" panose="020B0503020000020003" pitchFamily="34" charset="0"/>
              </a:rPr>
              <a:t>si ricopia nell’array B l’eventuale “coda” di una delle due </a:t>
            </a:r>
            <a:r>
              <a:rPr lang="it-IT" dirty="0" err="1">
                <a:latin typeface="Biancoenero Regular" panose="020B0503020000020003" pitchFamily="34" charset="0"/>
              </a:rPr>
              <a:t>sottosequenze</a:t>
            </a:r>
            <a:r>
              <a:rPr lang="it-IT" dirty="0">
                <a:latin typeface="Biancoenero Regular" panose="020B0503020000020003" pitchFamily="34" charset="0"/>
              </a:rPr>
              <a:t>: O(n);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it-IT" dirty="0">
                <a:latin typeface="Biancoenero Regular" panose="020B0503020000020003" pitchFamily="34" charset="0"/>
              </a:rPr>
              <a:t>copia dell’array B nell’opportuna porzione dell’array A: Ө(</a:t>
            </a:r>
            <a:r>
              <a:rPr lang="it-IT" dirty="0" err="1">
                <a:latin typeface="Biancoenero Regular" panose="020B0503020000020003" pitchFamily="34" charset="0"/>
              </a:rPr>
              <a:t>n</a:t>
            </a:r>
            <a:r>
              <a:rPr lang="it-IT" dirty="0">
                <a:latin typeface="Biancoenero Regular" panose="020B0503020000020003" pitchFamily="34" charset="0"/>
              </a:rPr>
              <a:t>).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>
                <a:latin typeface="Biancoenero Regular" panose="020B0503020000020003" pitchFamily="34" charset="0"/>
              </a:rPr>
              <a:t>Dunque </a:t>
            </a:r>
            <a:r>
              <a:rPr lang="it-IT" dirty="0" err="1">
                <a:latin typeface="Biancoenero Regular" panose="020B0503020000020003" pitchFamily="34" charset="0"/>
              </a:rPr>
              <a:t>S</a:t>
            </a:r>
            <a:r>
              <a:rPr lang="it-IT" dirty="0">
                <a:latin typeface="Biancoenero Regular" panose="020B0503020000020003" pitchFamily="34" charset="0"/>
              </a:rPr>
              <a:t>(n) = Ө(1) + Ө(n) + O(n) + Ө(n) = Ө(n)</a:t>
            </a:r>
          </a:p>
        </p:txBody>
      </p:sp>
      <p:sp>
        <p:nvSpPr>
          <p:cNvPr id="2" name="Segnaposto piè di pagina 5">
            <a:extLst>
              <a:ext uri="{FF2B5EF4-FFF2-40B4-BE49-F238E27FC236}">
                <a16:creationId xmlns:a16="http://schemas.microsoft.com/office/drawing/2014/main" id="{0AEA3D28-75CC-570A-08FB-C9951F345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/>
          <a:p>
            <a:r>
              <a:rPr lang="it-IT" altLang="it-IT" dirty="0"/>
              <a:t>T. </a:t>
            </a:r>
            <a:r>
              <a:rPr lang="it-IT" altLang="it-IT" dirty="0" err="1"/>
              <a:t>Calamoneri</a:t>
            </a:r>
            <a:r>
              <a:rPr lang="it-IT" altLang="it-IT" dirty="0"/>
              <a:t>: Algoritmo Merge Sort</a:t>
            </a:r>
          </a:p>
        </p:txBody>
      </p:sp>
    </p:spTree>
    <p:extLst>
      <p:ext uri="{BB962C8B-B14F-4D97-AF65-F5344CB8AC3E}">
        <p14:creationId xmlns:p14="http://schemas.microsoft.com/office/powerpoint/2010/main" val="314479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6062A057-923E-6941-BF1D-BE0BFC35C152}" type="slidenum">
              <a:rPr lang="it-IT" altLang="it-IT">
                <a:latin typeface="Biancoenero Regular" panose="020B0503020000020003" pitchFamily="34" charset="0"/>
              </a:rPr>
              <a:pPr/>
              <a:t>12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863600" y="466910"/>
            <a:ext cx="7416800" cy="504825"/>
          </a:xfrm>
          <a:ln/>
        </p:spPr>
        <p:txBody>
          <a:bodyPr/>
          <a:lstStyle/>
          <a:p>
            <a:r>
              <a:rPr lang="it-IT" sz="2800" b="1" dirty="0">
                <a:latin typeface="Biancoenero Bold" panose="020B0503020000020003" pitchFamily="34" charset="0"/>
              </a:rPr>
              <a:t>Merge Sort (10)</a:t>
            </a:r>
            <a:endParaRPr lang="it-IT" altLang="it-IT" sz="2800" b="1" dirty="0">
              <a:latin typeface="Biancoenero Bold" panose="020B0503020000020003" pitchFamily="34" charset="0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 bwMode="auto">
          <a:xfrm>
            <a:off x="251520" y="996402"/>
            <a:ext cx="8892480" cy="331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22433"/>
              </a:buClr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21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81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it-IT" dirty="0">
                <a:latin typeface="Biancoenero Regular" panose="020B0503020000020003" pitchFamily="34" charset="0"/>
              </a:rPr>
              <a:t> Quindi il costo computazionale del Merge Sort: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dirty="0">
              <a:latin typeface="Biancoenero Regular" panose="020B0503020000020003" pitchFamily="34" charset="0"/>
            </a:endParaRPr>
          </a:p>
          <a:p>
            <a:pPr marL="0" indent="0" defTabSz="360000">
              <a:lnSpc>
                <a:spcPct val="90000"/>
              </a:lnSpc>
              <a:buNone/>
            </a:pP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Merge_sort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A,ind_primo,ind_ultimo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):			</a:t>
            </a:r>
            <a:r>
              <a:rPr lang="it-IT" sz="2200" dirty="0">
                <a:latin typeface="Biancoenero Regular" panose="020B0503020000020003" pitchFamily="34" charset="0"/>
                <a:cs typeface="Courier New" panose="02070309020205020404" pitchFamily="49" charset="0"/>
              </a:rPr>
              <a:t>T(</a:t>
            </a:r>
            <a:r>
              <a:rPr lang="it-IT" sz="2200" dirty="0" err="1">
                <a:latin typeface="Biancoenero Regular" panose="020B0503020000020003" pitchFamily="34" charset="0"/>
                <a:cs typeface="Courier New" panose="02070309020205020404" pitchFamily="49" charset="0"/>
              </a:rPr>
              <a:t>n</a:t>
            </a:r>
            <a:r>
              <a:rPr lang="it-IT" sz="2200" dirty="0">
                <a:latin typeface="Biancoenero Regular" panose="020B0503020000020003" pitchFamily="34" charset="0"/>
                <a:cs typeface="Courier New" panose="02070309020205020404" pitchFamily="49" charset="0"/>
              </a:rPr>
              <a:t>)</a:t>
            </a:r>
          </a:p>
          <a:p>
            <a:pPr marL="0" indent="0" defTabSz="360000">
              <a:lnSpc>
                <a:spcPct val="90000"/>
              </a:lnSpc>
              <a:buNone/>
            </a:pP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ind_primo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ind_ultimo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								</a:t>
            </a:r>
            <a:r>
              <a:rPr lang="en-US" sz="2200" dirty="0">
                <a:latin typeface="Biancoenero Regular" panose="020B0503020000020003" pitchFamily="34" charset="0"/>
                <a:cs typeface="Franklin Gothic Book"/>
              </a:rPr>
              <a:t> </a:t>
            </a:r>
            <a:r>
              <a:rPr lang="en-US" sz="2200" dirty="0" err="1">
                <a:solidFill>
                  <a:srgbClr val="0432FF"/>
                </a:solidFill>
                <a:latin typeface="Biancoenero Regular" panose="020B0503020000020003" pitchFamily="34" charset="0"/>
                <a:cs typeface="Franklin Gothic Book"/>
              </a:rPr>
              <a:t>Θ</a:t>
            </a:r>
            <a:r>
              <a:rPr lang="en-US" sz="2200" dirty="0">
                <a:solidFill>
                  <a:srgbClr val="0432FF"/>
                </a:solidFill>
                <a:latin typeface="Biancoenero Regular" panose="020B0503020000020003" pitchFamily="34" charset="0"/>
                <a:cs typeface="Franklin Gothic Book"/>
              </a:rPr>
              <a:t>(1)</a:t>
            </a:r>
            <a:endParaRPr lang="it-IT" sz="2200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360000">
              <a:lnSpc>
                <a:spcPct val="90000"/>
              </a:lnSpc>
              <a:buNone/>
            </a:pP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ind_medio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=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it-IT" sz="22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ind_primo+ind_ultimo</a:t>
            </a:r>
            <a:r>
              <a:rPr lang="it-IT" sz="2200" i="1" dirty="0">
                <a:latin typeface="Courier New" panose="02070309020205020404" pitchFamily="49" charset="0"/>
                <a:cs typeface="Courier New" panose="02070309020205020404" pitchFamily="49" charset="0"/>
              </a:rPr>
              <a:t>)//2	</a:t>
            </a:r>
            <a:r>
              <a:rPr lang="en-US" sz="2200" dirty="0">
                <a:latin typeface="Biancoenero Regular" panose="020B0503020000020003" pitchFamily="34" charset="0"/>
                <a:cs typeface="Franklin Gothic Book"/>
              </a:rPr>
              <a:t> 	</a:t>
            </a:r>
            <a:r>
              <a:rPr lang="en-US" sz="2200" dirty="0" err="1">
                <a:solidFill>
                  <a:srgbClr val="0432FF"/>
                </a:solidFill>
                <a:latin typeface="Biancoenero Regular" panose="020B0503020000020003" pitchFamily="34" charset="0"/>
                <a:cs typeface="Franklin Gothic Book"/>
              </a:rPr>
              <a:t>Θ</a:t>
            </a:r>
            <a:r>
              <a:rPr lang="en-US" sz="2200" dirty="0">
                <a:solidFill>
                  <a:srgbClr val="0432FF"/>
                </a:solidFill>
                <a:latin typeface="Biancoenero Regular" panose="020B0503020000020003" pitchFamily="34" charset="0"/>
                <a:cs typeface="Franklin Gothic Book"/>
              </a:rPr>
              <a:t>(1)</a:t>
            </a:r>
            <a:endParaRPr lang="it-IT" sz="2200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360000">
              <a:lnSpc>
                <a:spcPct val="90000"/>
              </a:lnSpc>
              <a:buNone/>
            </a:pP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Merge_sort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(A,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ind_primo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ind_medio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			</a:t>
            </a:r>
            <a:r>
              <a:rPr lang="it-IT" sz="2200" dirty="0">
                <a:latin typeface="Biancoenero Regular" panose="020B0503020000020003" pitchFamily="34" charset="0"/>
                <a:cs typeface="Courier New" panose="02070309020205020404" pitchFamily="49" charset="0"/>
              </a:rPr>
              <a:t>T(</a:t>
            </a:r>
            <a:r>
              <a:rPr lang="it-IT" sz="2200" dirty="0" err="1">
                <a:latin typeface="Biancoenero Regular" panose="020B0503020000020003" pitchFamily="34" charset="0"/>
                <a:cs typeface="Courier New" panose="02070309020205020404" pitchFamily="49" charset="0"/>
              </a:rPr>
              <a:t>n</a:t>
            </a:r>
            <a:r>
              <a:rPr lang="it-IT" sz="2200" dirty="0">
                <a:latin typeface="Biancoenero Regular" panose="020B0503020000020003" pitchFamily="34" charset="0"/>
                <a:cs typeface="Courier New" panose="02070309020205020404" pitchFamily="49" charset="0"/>
              </a:rPr>
              <a:t>/2)</a:t>
            </a:r>
          </a:p>
          <a:p>
            <a:pPr marL="0" indent="0" defTabSz="360000">
              <a:lnSpc>
                <a:spcPct val="90000"/>
              </a:lnSpc>
              <a:buNone/>
            </a:pP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Merge_sort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(A,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ind_medio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+ 1,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ind_ultimo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it-IT" sz="2200" dirty="0">
                <a:latin typeface="Biancoenero Regular" panose="020B0503020000020003" pitchFamily="34" charset="0"/>
                <a:cs typeface="Courier New" panose="02070309020205020404" pitchFamily="49" charset="0"/>
              </a:rPr>
              <a:t>T(</a:t>
            </a:r>
            <a:r>
              <a:rPr lang="it-IT" sz="2200" dirty="0" err="1">
                <a:latin typeface="Biancoenero Regular" panose="020B0503020000020003" pitchFamily="34" charset="0"/>
                <a:cs typeface="Courier New" panose="02070309020205020404" pitchFamily="49" charset="0"/>
              </a:rPr>
              <a:t>n</a:t>
            </a:r>
            <a:r>
              <a:rPr lang="it-IT" sz="2200" dirty="0">
                <a:latin typeface="Biancoenero Regular" panose="020B0503020000020003" pitchFamily="34" charset="0"/>
                <a:cs typeface="Courier New" panose="02070309020205020404" pitchFamily="49" charset="0"/>
              </a:rPr>
              <a:t>/2)</a:t>
            </a:r>
            <a:endParaRPr lang="it-IT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360000">
              <a:lnSpc>
                <a:spcPct val="90000"/>
              </a:lnSpc>
              <a:buNone/>
            </a:pP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	Fondi (A,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ind_primo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ind_medio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ind_ultimo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it-IT" sz="2200" dirty="0">
                <a:latin typeface="Biancoenero Regular" panose="020B0503020000020003" pitchFamily="34" charset="0"/>
                <a:cs typeface="Courier New" panose="02070309020205020404" pitchFamily="49" charset="0"/>
              </a:rPr>
              <a:t> </a:t>
            </a:r>
            <a:r>
              <a:rPr lang="en-US" sz="2200" i="1" dirty="0" err="1">
                <a:solidFill>
                  <a:srgbClr val="FF0000"/>
                </a:solidFill>
                <a:latin typeface="Franklin Gothic Book"/>
                <a:cs typeface="Franklin Gothic Book"/>
              </a:rPr>
              <a:t>Θ</a:t>
            </a:r>
            <a:r>
              <a:rPr lang="it-IT" sz="2200" dirty="0">
                <a:solidFill>
                  <a:srgbClr val="FF0000"/>
                </a:solidFill>
                <a:latin typeface="Biancoenero Regular" panose="020B0503020000020003" pitchFamily="34" charset="0"/>
                <a:cs typeface="Courier New" panose="02070309020205020404" pitchFamily="49" charset="0"/>
              </a:rPr>
              <a:t>(</a:t>
            </a:r>
            <a:r>
              <a:rPr lang="it-IT" sz="2200" dirty="0" err="1">
                <a:solidFill>
                  <a:srgbClr val="FF0000"/>
                </a:solidFill>
                <a:latin typeface="Biancoenero Regular" panose="020B0503020000020003" pitchFamily="34" charset="0"/>
                <a:cs typeface="Courier New" panose="02070309020205020404" pitchFamily="49" charset="0"/>
              </a:rPr>
              <a:t>n</a:t>
            </a:r>
            <a:r>
              <a:rPr lang="it-IT" sz="2200" dirty="0">
                <a:solidFill>
                  <a:srgbClr val="FF0000"/>
                </a:solidFill>
                <a:latin typeface="Biancoenero Regular" panose="020B0503020000020003" pitchFamily="34" charset="0"/>
                <a:cs typeface="Courier New" panose="02070309020205020404" pitchFamily="49" charset="0"/>
              </a:rPr>
              <a:t>)</a:t>
            </a:r>
            <a:endParaRPr lang="it-IT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360000" eaLnBrk="1" hangingPunct="1">
              <a:lnSpc>
                <a:spcPct val="90000"/>
              </a:lnSpc>
              <a:buNone/>
            </a:pPr>
            <a:r>
              <a:rPr lang="it-IT" dirty="0">
                <a:latin typeface="Biancoenero Regular" panose="020B0503020000020003" pitchFamily="34" charset="0"/>
                <a:cs typeface="Courier New" panose="02070309020205020404" pitchFamily="49" charset="0"/>
              </a:rPr>
              <a:t> è: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241535" y="4488040"/>
            <a:ext cx="3168352" cy="87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i="1" dirty="0">
                <a:solidFill>
                  <a:srgbClr val="000000"/>
                </a:solidFill>
                <a:latin typeface="Franklin Gothic Book"/>
                <a:cs typeface="Franklin Gothic Book"/>
              </a:rPr>
              <a:t>T(n)=2T(n/2)+</a:t>
            </a:r>
            <a:r>
              <a:rPr lang="en-US" sz="2400" i="1" dirty="0" err="1">
                <a:solidFill>
                  <a:srgbClr val="000000"/>
                </a:solidFill>
                <a:latin typeface="Franklin Gothic Book"/>
                <a:cs typeface="Franklin Gothic Book"/>
              </a:rPr>
              <a:t>Θ</a:t>
            </a:r>
            <a:r>
              <a:rPr lang="en-US" sz="2400" i="1" dirty="0">
                <a:solidFill>
                  <a:srgbClr val="000000"/>
                </a:solidFill>
                <a:latin typeface="Franklin Gothic Book"/>
                <a:cs typeface="Franklin Gothic Book"/>
              </a:rPr>
              <a:t>(n)</a:t>
            </a:r>
          </a:p>
          <a:p>
            <a:pPr>
              <a:lnSpc>
                <a:spcPct val="110000"/>
              </a:lnSpc>
            </a:pPr>
            <a:r>
              <a:rPr lang="en-US" sz="2400" i="1" dirty="0">
                <a:solidFill>
                  <a:srgbClr val="000000"/>
                </a:solidFill>
                <a:latin typeface="Franklin Gothic Book"/>
                <a:cs typeface="Franklin Gothic Book"/>
              </a:rPr>
              <a:t>T(1)=</a:t>
            </a:r>
            <a:r>
              <a:rPr lang="en-US" sz="2400" i="1" dirty="0" err="1">
                <a:solidFill>
                  <a:srgbClr val="000000"/>
                </a:solidFill>
                <a:latin typeface="Franklin Gothic Book"/>
                <a:cs typeface="Franklin Gothic Book"/>
              </a:rPr>
              <a:t>Θ</a:t>
            </a:r>
            <a:r>
              <a:rPr lang="en-US" sz="2400" i="1" dirty="0">
                <a:solidFill>
                  <a:srgbClr val="000000"/>
                </a:solidFill>
                <a:latin typeface="Franklin Gothic Book"/>
                <a:cs typeface="Franklin Gothic Book"/>
              </a:rPr>
              <a:t>(1)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5580112" y="4643437"/>
            <a:ext cx="2117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000000"/>
                </a:solidFill>
                <a:latin typeface="Franklin Gothic Book"/>
                <a:cs typeface="Franklin Gothic Book"/>
              </a:rPr>
              <a:t>T(n)=</a:t>
            </a:r>
            <a:r>
              <a:rPr lang="en-US" sz="2400" i="1" dirty="0" err="1">
                <a:solidFill>
                  <a:srgbClr val="000000"/>
                </a:solidFill>
                <a:latin typeface="Franklin Gothic Book"/>
                <a:cs typeface="Franklin Gothic Book"/>
              </a:rPr>
              <a:t>Θ</a:t>
            </a:r>
            <a:r>
              <a:rPr lang="en-US" sz="2400" i="1" dirty="0">
                <a:solidFill>
                  <a:srgbClr val="000000"/>
                </a:solidFill>
                <a:latin typeface="Franklin Gothic Book"/>
                <a:cs typeface="Franklin Gothic Book"/>
              </a:rPr>
              <a:t>(n log n)</a:t>
            </a:r>
            <a:endParaRPr lang="en-US" sz="2400" dirty="0">
              <a:solidFill>
                <a:srgbClr val="000000"/>
              </a:solidFill>
              <a:latin typeface="Biancoenero Regular" panose="020B0503020000020003" pitchFamily="34" charset="0"/>
            </a:endParaRPr>
          </a:p>
        </p:txBody>
      </p:sp>
      <p:sp>
        <p:nvSpPr>
          <p:cNvPr id="12" name="Freccia destra 11"/>
          <p:cNvSpPr/>
          <p:nvPr/>
        </p:nvSpPr>
        <p:spPr bwMode="auto">
          <a:xfrm>
            <a:off x="4108106" y="4745062"/>
            <a:ext cx="1080120" cy="360040"/>
          </a:xfrm>
          <a:prstGeom prst="rightArrow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ancoenero Regular" panose="020B0503020000020003" pitchFamily="34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" name="Segnaposto piè di pagina 5">
            <a:extLst>
              <a:ext uri="{FF2B5EF4-FFF2-40B4-BE49-F238E27FC236}">
                <a16:creationId xmlns:a16="http://schemas.microsoft.com/office/drawing/2014/main" id="{7C81575C-B9D9-9EC5-72C2-7CA8A2419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/>
          <a:p>
            <a:r>
              <a:rPr lang="it-IT" altLang="it-IT" dirty="0"/>
              <a:t>T. </a:t>
            </a:r>
            <a:r>
              <a:rPr lang="it-IT" altLang="it-IT" dirty="0" err="1"/>
              <a:t>Calamoneri</a:t>
            </a:r>
            <a:r>
              <a:rPr lang="it-IT" altLang="it-IT" dirty="0"/>
              <a:t>: Algoritmo Merge Sort</a:t>
            </a:r>
          </a:p>
        </p:txBody>
      </p:sp>
    </p:spTree>
    <p:extLst>
      <p:ext uri="{BB962C8B-B14F-4D97-AF65-F5344CB8AC3E}">
        <p14:creationId xmlns:p14="http://schemas.microsoft.com/office/powerpoint/2010/main" val="92627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  <p:bldP spid="11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6062A057-923E-6941-BF1D-BE0BFC35C152}" type="slidenum">
              <a:rPr lang="it-IT" altLang="it-IT">
                <a:latin typeface="Biancoenero Regular" panose="020B0503020000020003" pitchFamily="34" charset="0"/>
              </a:rPr>
              <a:pPr/>
              <a:t>13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863600" y="492671"/>
            <a:ext cx="7416800" cy="504825"/>
          </a:xfrm>
          <a:ln/>
        </p:spPr>
        <p:txBody>
          <a:bodyPr/>
          <a:lstStyle/>
          <a:p>
            <a:r>
              <a:rPr lang="it-IT" sz="2800" b="1" dirty="0">
                <a:latin typeface="Biancoenero Bold" panose="020B0503020000020003" pitchFamily="34" charset="0"/>
              </a:rPr>
              <a:t>Merge Sort (11)</a:t>
            </a:r>
            <a:endParaRPr lang="it-IT" altLang="it-IT" sz="2800" b="1" dirty="0">
              <a:latin typeface="Biancoenero Bold" panose="020B0503020000020003" pitchFamily="34" charset="0"/>
            </a:endParaRPr>
          </a:p>
        </p:txBody>
      </p:sp>
      <p:sp>
        <p:nvSpPr>
          <p:cNvPr id="13" name="Segnaposto contenuto 2"/>
          <p:cNvSpPr txBox="1">
            <a:spLocks/>
          </p:cNvSpPr>
          <p:nvPr/>
        </p:nvSpPr>
        <p:spPr bwMode="auto">
          <a:xfrm>
            <a:off x="323528" y="1069504"/>
            <a:ext cx="8422704" cy="4879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22433"/>
              </a:buClr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21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81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>
                <a:solidFill>
                  <a:srgbClr val="800000"/>
                </a:solidFill>
                <a:latin typeface="Biancoenero Regular" panose="020B0503020000020003" pitchFamily="34" charset="0"/>
              </a:rPr>
              <a:t>OSSERVAZIONE:</a:t>
            </a:r>
            <a:r>
              <a:rPr lang="it-IT" dirty="0">
                <a:latin typeface="Biancoenero Regular" panose="020B0503020000020003" pitchFamily="34" charset="0"/>
              </a:rPr>
              <a:t> La fusione non si può fare “in loco”, cioè direttamente sull’array A, senza incorrere in un aggravio del costo. </a:t>
            </a:r>
          </a:p>
          <a:p>
            <a:pPr marL="0" indent="0" algn="just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>
                <a:latin typeface="Biancoenero Regular" panose="020B0503020000020003" pitchFamily="34" charset="0"/>
              </a:rPr>
              <a:t>Infatti, bisognerebbe fare spazio via via al minimo successivo, dovendo così spostare di una posizione tutta la </a:t>
            </a:r>
            <a:r>
              <a:rPr lang="it-IT" dirty="0" err="1">
                <a:latin typeface="Biancoenero Regular" panose="020B0503020000020003" pitchFamily="34" charset="0"/>
              </a:rPr>
              <a:t>sottosequenza</a:t>
            </a:r>
            <a:r>
              <a:rPr lang="it-IT" dirty="0">
                <a:latin typeface="Biancoenero Regular" panose="020B0503020000020003" pitchFamily="34" charset="0"/>
              </a:rPr>
              <a:t> rimanente, il che costerebbe Ө(n) per ciascun elemento da inserire, facendo aumentare il costo della fusione da Ө(n) a Ө(n</a:t>
            </a:r>
            <a:r>
              <a:rPr lang="it-IT" baseline="30000" dirty="0">
                <a:latin typeface="Biancoenero Regular" panose="020B0503020000020003" pitchFamily="34" charset="0"/>
              </a:rPr>
              <a:t>2</a:t>
            </a:r>
            <a:r>
              <a:rPr lang="it-IT" dirty="0">
                <a:latin typeface="Biancoenero Regular" panose="020B0503020000020003" pitchFamily="34" charset="0"/>
              </a:rPr>
              <a:t>).</a:t>
            </a:r>
          </a:p>
          <a:p>
            <a:pPr marL="0" indent="0" algn="just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>
                <a:latin typeface="Biancoenero Regular" panose="020B0503020000020003" pitchFamily="34" charset="0"/>
              </a:rPr>
              <a:t>Nell’equazione di ricorrenza:</a:t>
            </a:r>
          </a:p>
          <a:p>
            <a:pPr marL="0" indent="0" algn="ctr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>
                <a:latin typeface="Biancoenero Regular" panose="020B0503020000020003" pitchFamily="34" charset="0"/>
              </a:rPr>
              <a:t>T(n) = 2 T(n/2) + Ө(n</a:t>
            </a:r>
            <a:r>
              <a:rPr lang="it-IT" baseline="30000" dirty="0">
                <a:latin typeface="Biancoenero Regular" panose="020B0503020000020003" pitchFamily="34" charset="0"/>
              </a:rPr>
              <a:t>2</a:t>
            </a:r>
            <a:r>
              <a:rPr lang="it-IT" dirty="0">
                <a:latin typeface="Biancoenero Regular" panose="020B0503020000020003" pitchFamily="34" charset="0"/>
              </a:rPr>
              <a:t>)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>
                <a:latin typeface="Biancoenero Regular" panose="020B0503020000020003" pitchFamily="34" charset="0"/>
              </a:rPr>
              <a:t>la cui soluzione, come sappiamo, è: T(n) = Ө(n</a:t>
            </a:r>
            <a:r>
              <a:rPr lang="it-IT" baseline="30000" dirty="0">
                <a:latin typeface="Biancoenero Regular" panose="020B0503020000020003" pitchFamily="34" charset="0"/>
              </a:rPr>
              <a:t>2</a:t>
            </a:r>
            <a:r>
              <a:rPr lang="it-IT" dirty="0">
                <a:latin typeface="Biancoenero Regular" panose="020B0503020000020003" pitchFamily="34" charset="0"/>
              </a:rPr>
              <a:t>)</a:t>
            </a:r>
          </a:p>
        </p:txBody>
      </p:sp>
      <p:sp>
        <p:nvSpPr>
          <p:cNvPr id="2" name="Segnaposto piè di pagina 5">
            <a:extLst>
              <a:ext uri="{FF2B5EF4-FFF2-40B4-BE49-F238E27FC236}">
                <a16:creationId xmlns:a16="http://schemas.microsoft.com/office/drawing/2014/main" id="{12B3A491-8F98-B915-6E5B-7BAB8E3F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/>
          <a:p>
            <a:r>
              <a:rPr lang="it-IT" altLang="it-IT" dirty="0"/>
              <a:t>T. </a:t>
            </a:r>
            <a:r>
              <a:rPr lang="it-IT" altLang="it-IT" dirty="0" err="1"/>
              <a:t>Calamoneri</a:t>
            </a:r>
            <a:r>
              <a:rPr lang="it-IT" altLang="it-IT" dirty="0"/>
              <a:t>: Algoritmo Merge Sort</a:t>
            </a:r>
          </a:p>
        </p:txBody>
      </p:sp>
    </p:spTree>
    <p:extLst>
      <p:ext uri="{BB962C8B-B14F-4D97-AF65-F5344CB8AC3E}">
        <p14:creationId xmlns:p14="http://schemas.microsoft.com/office/powerpoint/2010/main" val="77640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6062A057-923E-6941-BF1D-BE0BFC35C152}" type="slidenum">
              <a:rPr lang="it-IT" altLang="it-IT">
                <a:latin typeface="Biancoenero Regular" panose="020B0503020000020003" pitchFamily="34" charset="0"/>
              </a:rPr>
              <a:pPr/>
              <a:t>14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863600" y="423168"/>
            <a:ext cx="7416800" cy="504825"/>
          </a:xfrm>
          <a:ln/>
        </p:spPr>
        <p:txBody>
          <a:bodyPr/>
          <a:lstStyle/>
          <a:p>
            <a:r>
              <a:rPr lang="it-IT" sz="2800" b="1" dirty="0">
                <a:latin typeface="Biancoenero Bold" panose="020B0503020000020003" pitchFamily="34" charset="0"/>
              </a:rPr>
              <a:t>Esercizio svolto (1)</a:t>
            </a:r>
            <a:endParaRPr lang="it-IT" altLang="it-IT" sz="2800" b="1" dirty="0">
              <a:latin typeface="Biancoenero Bold" panose="020B0503020000020003" pitchFamily="34" charset="0"/>
            </a:endParaRP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 bwMode="auto">
          <a:xfrm>
            <a:off x="251520" y="927993"/>
            <a:ext cx="8712968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22433"/>
              </a:buClr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21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81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Biancoenero Regular" panose="020B0503020000020003" pitchFamily="34" charset="0"/>
              </a:rPr>
              <a:t>Esercizio. </a:t>
            </a:r>
            <a:r>
              <a:rPr lang="it-IT" sz="2200" dirty="0">
                <a:latin typeface="Biancoenero Regular" panose="020B0503020000020003" pitchFamily="34" charset="0"/>
              </a:rPr>
              <a:t>Nonostante Merge </a:t>
            </a:r>
            <a:r>
              <a:rPr lang="it-IT" sz="2200" dirty="0" err="1">
                <a:latin typeface="Biancoenero Regular" panose="020B0503020000020003" pitchFamily="34" charset="0"/>
              </a:rPr>
              <a:t>Sort</a:t>
            </a:r>
            <a:r>
              <a:rPr lang="it-IT" sz="2200" dirty="0">
                <a:latin typeface="Biancoenero Regular" panose="020B0503020000020003" pitchFamily="34" charset="0"/>
              </a:rPr>
              <a:t> funzioni in tempo Ө (n log n) mentre </a:t>
            </a:r>
            <a:r>
              <a:rPr lang="it-IT" sz="2200" dirty="0" err="1">
                <a:latin typeface="Biancoenero Regular" panose="020B0503020000020003" pitchFamily="34" charset="0"/>
              </a:rPr>
              <a:t>Insertion</a:t>
            </a:r>
            <a:r>
              <a:rPr lang="it-IT" sz="2200" dirty="0">
                <a:latin typeface="Biancoenero Regular" panose="020B0503020000020003" pitchFamily="34" charset="0"/>
              </a:rPr>
              <a:t> </a:t>
            </a:r>
            <a:r>
              <a:rPr lang="it-IT" sz="2200" dirty="0" err="1">
                <a:latin typeface="Biancoenero Regular" panose="020B0503020000020003" pitchFamily="34" charset="0"/>
              </a:rPr>
              <a:t>Sort</a:t>
            </a:r>
            <a:r>
              <a:rPr lang="it-IT" sz="2200" dirty="0">
                <a:latin typeface="Biancoenero Regular" panose="020B0503020000020003" pitchFamily="34" charset="0"/>
              </a:rPr>
              <a:t> in O(n</a:t>
            </a:r>
            <a:r>
              <a:rPr lang="it-IT" sz="2200" baseline="30000" dirty="0">
                <a:latin typeface="Biancoenero Regular" panose="020B0503020000020003" pitchFamily="34" charset="0"/>
              </a:rPr>
              <a:t>2</a:t>
            </a:r>
            <a:r>
              <a:rPr lang="it-IT" sz="2200" dirty="0">
                <a:latin typeface="Biancoenero Regular" panose="020B0503020000020003" pitchFamily="34" charset="0"/>
              </a:rPr>
              <a:t>), i fattori costanti sono tali che l’</a:t>
            </a:r>
            <a:r>
              <a:rPr lang="it-IT" sz="2200" dirty="0" err="1">
                <a:latin typeface="Biancoenero Regular" panose="020B0503020000020003" pitchFamily="34" charset="0"/>
              </a:rPr>
              <a:t>Insertion</a:t>
            </a:r>
            <a:r>
              <a:rPr lang="it-IT" sz="2200" dirty="0">
                <a:latin typeface="Biancoenero Regular" panose="020B0503020000020003" pitchFamily="34" charset="0"/>
              </a:rPr>
              <a:t> </a:t>
            </a:r>
            <a:r>
              <a:rPr lang="it-IT" sz="2200" dirty="0" err="1">
                <a:latin typeface="Biancoenero Regular" panose="020B0503020000020003" pitchFamily="34" charset="0"/>
              </a:rPr>
              <a:t>Sort</a:t>
            </a:r>
            <a:r>
              <a:rPr lang="it-IT" sz="2200" dirty="0">
                <a:latin typeface="Biancoenero Regular" panose="020B0503020000020003" pitchFamily="34" charset="0"/>
              </a:rPr>
              <a:t> è più veloce del Merge </a:t>
            </a:r>
            <a:r>
              <a:rPr lang="it-IT" sz="2200" dirty="0" err="1">
                <a:latin typeface="Biancoenero Regular" panose="020B0503020000020003" pitchFamily="34" charset="0"/>
              </a:rPr>
              <a:t>Sort</a:t>
            </a:r>
            <a:r>
              <a:rPr lang="it-IT" sz="2200" dirty="0">
                <a:latin typeface="Biancoenero Regular" panose="020B0503020000020003" pitchFamily="34" charset="0"/>
              </a:rPr>
              <a:t> per valori piccoli di n. Quindi, ha senso usare l’</a:t>
            </a:r>
            <a:r>
              <a:rPr lang="it-IT" sz="2200" dirty="0" err="1">
                <a:latin typeface="Biancoenero Regular" panose="020B0503020000020003" pitchFamily="34" charset="0"/>
              </a:rPr>
              <a:t>Insertion</a:t>
            </a:r>
            <a:r>
              <a:rPr lang="it-IT" sz="2200" dirty="0">
                <a:latin typeface="Biancoenero Regular" panose="020B0503020000020003" pitchFamily="34" charset="0"/>
              </a:rPr>
              <a:t> </a:t>
            </a:r>
            <a:r>
              <a:rPr lang="it-IT" sz="2200" dirty="0" err="1">
                <a:latin typeface="Biancoenero Regular" panose="020B0503020000020003" pitchFamily="34" charset="0"/>
              </a:rPr>
              <a:t>Sort</a:t>
            </a:r>
            <a:r>
              <a:rPr lang="it-IT" sz="2200" dirty="0">
                <a:latin typeface="Biancoenero Regular" panose="020B0503020000020003" pitchFamily="34" charset="0"/>
              </a:rPr>
              <a:t> dentro il Merge </a:t>
            </a:r>
            <a:r>
              <a:rPr lang="it-IT" sz="2200" dirty="0" err="1">
                <a:latin typeface="Biancoenero Regular" panose="020B0503020000020003" pitchFamily="34" charset="0"/>
              </a:rPr>
              <a:t>Sort</a:t>
            </a:r>
            <a:r>
              <a:rPr lang="it-IT" sz="2200" dirty="0">
                <a:latin typeface="Biancoenero Regular" panose="020B0503020000020003" pitchFamily="34" charset="0"/>
              </a:rPr>
              <a:t> quando i </a:t>
            </a:r>
            <a:r>
              <a:rPr lang="it-IT" sz="2200" dirty="0" err="1">
                <a:latin typeface="Biancoenero Regular" panose="020B0503020000020003" pitchFamily="34" charset="0"/>
              </a:rPr>
              <a:t>sottoproblemi</a:t>
            </a:r>
            <a:r>
              <a:rPr lang="it-IT" sz="2200" dirty="0">
                <a:latin typeface="Biancoenero Regular" panose="020B0503020000020003" pitchFamily="34" charset="0"/>
              </a:rPr>
              <a:t> diventano sufficientemente piccoli.</a:t>
            </a:r>
          </a:p>
          <a:p>
            <a:r>
              <a:rPr lang="it-IT" sz="2200" dirty="0">
                <a:latin typeface="Biancoenero Regular" panose="020B0503020000020003" pitchFamily="34" charset="0"/>
              </a:rPr>
              <a:t>Si consideri una modifica del Merge Sort in cui il caso base si applica ad una porzione dell’array di lunghezza k, che viene ordinata usando </a:t>
            </a:r>
            <a:r>
              <a:rPr lang="it-IT" sz="2200" dirty="0" err="1">
                <a:latin typeface="Biancoenero Regular" panose="020B0503020000020003" pitchFamily="34" charset="0"/>
              </a:rPr>
              <a:t>Insertion</a:t>
            </a:r>
            <a:r>
              <a:rPr lang="it-IT" sz="2200" dirty="0">
                <a:latin typeface="Biancoenero Regular" panose="020B0503020000020003" pitchFamily="34" charset="0"/>
              </a:rPr>
              <a:t> Sort.</a:t>
            </a:r>
          </a:p>
          <a:p>
            <a:r>
              <a:rPr lang="it-IT" sz="2200" dirty="0">
                <a:latin typeface="Biancoenero Regular" panose="020B0503020000020003" pitchFamily="34" charset="0"/>
              </a:rPr>
              <a:t>Le porzioni vengono combinate usando il meccanismo standard di fusione.</a:t>
            </a:r>
          </a:p>
          <a:p>
            <a:r>
              <a:rPr lang="it-IT" sz="2200" dirty="0">
                <a:latin typeface="Biancoenero Regular" panose="020B0503020000020003" pitchFamily="34" charset="0"/>
              </a:rPr>
              <a:t>Si determini il valore di k come funzione di n per cui l’algoritmo modificato abbia lo stesso tempo di esecuzione asintotico del Merge Sort.</a:t>
            </a:r>
          </a:p>
        </p:txBody>
      </p:sp>
      <p:sp>
        <p:nvSpPr>
          <p:cNvPr id="2" name="Segnaposto piè di pagina 5">
            <a:extLst>
              <a:ext uri="{FF2B5EF4-FFF2-40B4-BE49-F238E27FC236}">
                <a16:creationId xmlns:a16="http://schemas.microsoft.com/office/drawing/2014/main" id="{C13D184D-C19B-E39B-739E-1613D1536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/>
          <a:p>
            <a:r>
              <a:rPr lang="it-IT" altLang="it-IT" dirty="0"/>
              <a:t>T. </a:t>
            </a:r>
            <a:r>
              <a:rPr lang="it-IT" altLang="it-IT" dirty="0" err="1"/>
              <a:t>Calamoneri</a:t>
            </a:r>
            <a:r>
              <a:rPr lang="it-IT" altLang="it-IT" dirty="0"/>
              <a:t>: Algoritmo Merge Sort</a:t>
            </a:r>
          </a:p>
        </p:txBody>
      </p:sp>
    </p:spTree>
    <p:extLst>
      <p:ext uri="{BB962C8B-B14F-4D97-AF65-F5344CB8AC3E}">
        <p14:creationId xmlns:p14="http://schemas.microsoft.com/office/powerpoint/2010/main" val="11858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6062A057-923E-6941-BF1D-BE0BFC35C152}" type="slidenum">
              <a:rPr lang="it-IT" altLang="it-IT">
                <a:latin typeface="Biancoenero Regular" panose="020B0503020000020003" pitchFamily="34" charset="0"/>
              </a:rPr>
              <a:pPr/>
              <a:t>15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 bwMode="auto">
          <a:xfrm>
            <a:off x="467544" y="1124744"/>
            <a:ext cx="8856984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22433"/>
              </a:buClr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21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81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  <a:latin typeface="Biancoenero Regular" panose="020B0503020000020003" pitchFamily="34" charset="0"/>
              </a:rPr>
              <a:t>Soluzione.</a:t>
            </a:r>
            <a:r>
              <a:rPr lang="it-IT" sz="2200" dirty="0">
                <a:latin typeface="Biancoenero Regular" panose="020B0503020000020003" pitchFamily="34" charset="0"/>
              </a:rPr>
              <a:t> Il codice che realizza tale versione è il seguente.</a:t>
            </a:r>
          </a:p>
          <a:p>
            <a:pPr marL="0" indent="0" defTabSz="360000">
              <a:buNone/>
            </a:pPr>
            <a:endParaRPr lang="it-IT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Merge_Insertion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A,k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ult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&gt;k:</a:t>
            </a:r>
          </a:p>
          <a:p>
            <a:pPr marL="0" indent="0">
              <a:buNone/>
            </a:pP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med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=(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pr+ult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)//2</a:t>
            </a:r>
          </a:p>
          <a:p>
            <a:pPr marL="0" indent="0">
              <a:buNone/>
            </a:pP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Merge_Insertion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A,k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med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med-pr+1)</a:t>
            </a:r>
          </a:p>
          <a:p>
            <a:pPr marL="0" indent="0">
              <a:buNone/>
            </a:pP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Merge_Insertion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(A,k,med+1,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ult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ult-pr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Fondi(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med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ult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else: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InsertionSort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ult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 defTabSz="360000">
              <a:buNone/>
            </a:pPr>
            <a:endParaRPr lang="it-IT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360000">
              <a:buNone/>
            </a:pPr>
            <a:r>
              <a:rPr lang="it-IT" sz="2200" dirty="0">
                <a:latin typeface="Biancoenero Regular" panose="020B0503020000020003" pitchFamily="34" charset="0"/>
                <a:cs typeface="Courier New" panose="02070309020205020404" pitchFamily="49" charset="0"/>
              </a:rPr>
              <a:t>La chiamata iniziale sarà: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Merge_Insertion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(A,k,0,n-1,n)</a:t>
            </a:r>
            <a:endParaRPr lang="it-IT" sz="2200" dirty="0">
              <a:latin typeface="Biancoenero Regular" panose="020B0503020000020003" pitchFamily="34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it-IT" sz="2200" dirty="0">
              <a:latin typeface="Biancoenero Regular" panose="020B0503020000020003" pitchFamily="34" charset="0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863600" y="423168"/>
            <a:ext cx="7416800" cy="504825"/>
          </a:xfrm>
          <a:ln/>
        </p:spPr>
        <p:txBody>
          <a:bodyPr/>
          <a:lstStyle/>
          <a:p>
            <a:r>
              <a:rPr lang="it-IT" sz="2800" b="1" dirty="0">
                <a:latin typeface="Biancoenero Bold" panose="020B0503020000020003" pitchFamily="34" charset="0"/>
              </a:rPr>
              <a:t>Esercizio svolto (2)</a:t>
            </a:r>
            <a:endParaRPr lang="it-IT" altLang="it-IT" sz="2800" b="1" dirty="0">
              <a:latin typeface="Biancoenero Bold" panose="020B0503020000020003" pitchFamily="34" charset="0"/>
            </a:endParaRPr>
          </a:p>
        </p:txBody>
      </p:sp>
      <p:sp>
        <p:nvSpPr>
          <p:cNvPr id="2" name="Segnaposto piè di pagina 5">
            <a:extLst>
              <a:ext uri="{FF2B5EF4-FFF2-40B4-BE49-F238E27FC236}">
                <a16:creationId xmlns:a16="http://schemas.microsoft.com/office/drawing/2014/main" id="{D73A5371-B64D-7237-496B-2E7109510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/>
          <a:p>
            <a:r>
              <a:rPr lang="it-IT" altLang="it-IT" dirty="0"/>
              <a:t>T. </a:t>
            </a:r>
            <a:r>
              <a:rPr lang="it-IT" altLang="it-IT" dirty="0" err="1"/>
              <a:t>Calamoneri</a:t>
            </a:r>
            <a:r>
              <a:rPr lang="it-IT" altLang="it-IT" dirty="0"/>
              <a:t>: Algoritmo Merge Sort</a:t>
            </a:r>
          </a:p>
        </p:txBody>
      </p:sp>
    </p:spTree>
    <p:extLst>
      <p:ext uri="{BB962C8B-B14F-4D97-AF65-F5344CB8AC3E}">
        <p14:creationId xmlns:p14="http://schemas.microsoft.com/office/powerpoint/2010/main" val="152269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6062A057-923E-6941-BF1D-BE0BFC35C152}" type="slidenum">
              <a:rPr lang="it-IT" altLang="it-IT">
                <a:latin typeface="Biancoenero Regular" panose="020B0503020000020003" pitchFamily="34" charset="0"/>
              </a:rPr>
              <a:pPr/>
              <a:t>16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egnaposto contenuto 2"/>
              <p:cNvSpPr txBox="1">
                <a:spLocks/>
              </p:cNvSpPr>
              <p:nvPr/>
            </p:nvSpPr>
            <p:spPr bwMode="auto">
              <a:xfrm>
                <a:off x="395536" y="927993"/>
                <a:ext cx="8748464" cy="44644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822433"/>
                  </a:buClr>
                  <a:buChar char="•"/>
                  <a:defRPr sz="24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3pPr>
                <a:lvl4pPr marL="15621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14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4pPr>
                <a:lvl5pPr marL="1981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:r>
                  <a:rPr lang="it-IT" dirty="0">
                    <a:latin typeface="Biancoenero Regular" panose="020B0503020000020003" pitchFamily="34" charset="0"/>
                  </a:rPr>
                  <a:t>L’equazione di ricorrenza è la seguente:</a:t>
                </a:r>
              </a:p>
              <a:p>
                <a:pPr marL="400050" lvl="1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:r>
                  <a:rPr lang="en-US" sz="2400" dirty="0">
                    <a:latin typeface="Biancoenero Regular" panose="020B0503020000020003" pitchFamily="34" charset="0"/>
                    <a:cs typeface="Franklin Gothic Book"/>
                  </a:rPr>
                  <a:t>T(n)=2T(n/2)+Θ(n)</a:t>
                </a:r>
              </a:p>
              <a:p>
                <a:pPr marL="400050" lvl="1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:r>
                  <a:rPr lang="en-US" sz="2400" dirty="0">
                    <a:latin typeface="Biancoenero Regular" panose="020B0503020000020003" pitchFamily="34" charset="0"/>
                    <a:cs typeface="Franklin Gothic Book"/>
                  </a:rPr>
                  <a:t>T(</a:t>
                </a:r>
                <a:r>
                  <a:rPr lang="it-IT" sz="2400" dirty="0">
                    <a:latin typeface="Biancoenero Regular" panose="020B0503020000020003" pitchFamily="34" charset="0"/>
                  </a:rPr>
                  <a:t>k</a:t>
                </a:r>
                <a:r>
                  <a:rPr lang="en-US" sz="2400" dirty="0">
                    <a:latin typeface="Biancoenero Regular" panose="020B0503020000020003" pitchFamily="34" charset="0"/>
                    <a:cs typeface="Franklin Gothic Book"/>
                  </a:rPr>
                  <a:t>)=Θ(</a:t>
                </a:r>
                <a:r>
                  <a:rPr lang="it-IT" sz="2400" dirty="0">
                    <a:latin typeface="Biancoenero Regular" panose="020B0503020000020003" pitchFamily="34" charset="0"/>
                  </a:rPr>
                  <a:t>k</a:t>
                </a:r>
                <a:r>
                  <a:rPr lang="it-IT" sz="2400" baseline="30000" dirty="0">
                    <a:latin typeface="Biancoenero Regular" panose="020B0503020000020003" pitchFamily="34" charset="0"/>
                  </a:rPr>
                  <a:t>2</a:t>
                </a:r>
                <a:r>
                  <a:rPr lang="en-US" sz="2400" dirty="0">
                    <a:latin typeface="Biancoenero Regular" panose="020B0503020000020003" pitchFamily="34" charset="0"/>
                    <a:cs typeface="Franklin Gothic Book"/>
                  </a:rPr>
                  <a:t>)</a:t>
                </a:r>
                <a:endParaRPr lang="it-IT" sz="2400" dirty="0">
                  <a:latin typeface="Biancoenero Regular" panose="020B0503020000020003" pitchFamily="34" charset="0"/>
                  <a:cs typeface="Courier New" panose="02070309020205020404" pitchFamily="49" charset="0"/>
                </a:endParaRPr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:endParaRPr lang="it-IT" sz="1000" dirty="0">
                  <a:latin typeface="Biancoenero Regular" panose="020B0503020000020003" pitchFamily="34" charset="0"/>
                  <a:cs typeface="Courier New" panose="02070309020205020404" pitchFamily="49" charset="0"/>
                </a:endParaRPr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:r>
                  <a:rPr lang="it-IT" dirty="0">
                    <a:latin typeface="Biancoenero Regular" panose="020B0503020000020003" pitchFamily="34" charset="0"/>
                    <a:cs typeface="Courier New" panose="02070309020205020404" pitchFamily="49" charset="0"/>
                  </a:rPr>
                  <a:t>Risolviamola col metodo iterativo:</a:t>
                </a:r>
              </a:p>
              <a:p>
                <a:pPr marL="0" indent="0" eaLnBrk="1" hangingPunct="1">
                  <a:lnSpc>
                    <a:spcPct val="130000"/>
                  </a:lnSpc>
                  <a:spcBef>
                    <a:spcPts val="0"/>
                  </a:spcBef>
                  <a:buNone/>
                </a:pPr>
                <a:r>
                  <a:rPr lang="it-IT" sz="2000" dirty="0">
                    <a:latin typeface="Biancoenero Regular" panose="020B0503020000020003" pitchFamily="34" charset="0"/>
                  </a:rPr>
                  <a:t>      T(n) 	= 2T(n/2) + Ө(n) = </a:t>
                </a:r>
              </a:p>
              <a:p>
                <a:pPr marL="0" indent="0" eaLnBrk="1" hangingPunct="1">
                  <a:lnSpc>
                    <a:spcPct val="130000"/>
                  </a:lnSpc>
                  <a:spcBef>
                    <a:spcPts val="0"/>
                  </a:spcBef>
                  <a:buNone/>
                </a:pPr>
                <a:r>
                  <a:rPr lang="it-IT" sz="2000" dirty="0">
                    <a:latin typeface="Biancoenero Regular" panose="020B0503020000020003" pitchFamily="34" charset="0"/>
                  </a:rPr>
                  <a:t>	= 2[2T(n/2</a:t>
                </a:r>
                <a:r>
                  <a:rPr lang="it-IT" sz="2000" baseline="30000" dirty="0">
                    <a:latin typeface="Biancoenero Regular" panose="020B0503020000020003" pitchFamily="34" charset="0"/>
                  </a:rPr>
                  <a:t>2</a:t>
                </a:r>
                <a:r>
                  <a:rPr lang="it-IT" sz="2000" dirty="0">
                    <a:latin typeface="Biancoenero Regular" panose="020B0503020000020003" pitchFamily="34" charset="0"/>
                  </a:rPr>
                  <a:t>) + Ө(n/2</a:t>
                </a:r>
                <a:r>
                  <a:rPr lang="it-IT" sz="2000" baseline="30000" dirty="0">
                    <a:latin typeface="Biancoenero Regular" panose="020B0503020000020003" pitchFamily="34" charset="0"/>
                  </a:rPr>
                  <a:t>1</a:t>
                </a:r>
                <a:r>
                  <a:rPr lang="it-IT" sz="2000" dirty="0">
                    <a:latin typeface="Biancoenero Regular" panose="020B0503020000020003" pitchFamily="34" charset="0"/>
                  </a:rPr>
                  <a:t>)] + Ө(n/2</a:t>
                </a:r>
                <a:r>
                  <a:rPr lang="it-IT" sz="2000" baseline="30000" dirty="0">
                    <a:latin typeface="Biancoenero Regular" panose="020B0503020000020003" pitchFamily="34" charset="0"/>
                  </a:rPr>
                  <a:t>0</a:t>
                </a:r>
                <a:r>
                  <a:rPr lang="it-IT" sz="2000" dirty="0">
                    <a:latin typeface="Biancoenero Regular" panose="020B0503020000020003" pitchFamily="34" charset="0"/>
                  </a:rPr>
                  <a:t>) =</a:t>
                </a:r>
              </a:p>
              <a:p>
                <a:pPr marL="0" indent="0" eaLnBrk="1" hangingPunct="1">
                  <a:lnSpc>
                    <a:spcPct val="130000"/>
                  </a:lnSpc>
                  <a:spcBef>
                    <a:spcPts val="0"/>
                  </a:spcBef>
                  <a:buNone/>
                </a:pPr>
                <a:r>
                  <a:rPr lang="it-IT" sz="2000" dirty="0">
                    <a:latin typeface="Biancoenero Regular" panose="020B0503020000020003" pitchFamily="34" charset="0"/>
                  </a:rPr>
                  <a:t>       	= 2[2[2T(n/2</a:t>
                </a:r>
                <a:r>
                  <a:rPr lang="it-IT" sz="2000" baseline="30000" dirty="0">
                    <a:latin typeface="Biancoenero Regular" panose="020B0503020000020003" pitchFamily="34" charset="0"/>
                  </a:rPr>
                  <a:t>3</a:t>
                </a:r>
                <a:r>
                  <a:rPr lang="it-IT" sz="2000" dirty="0">
                    <a:latin typeface="Biancoenero Regular" panose="020B0503020000020003" pitchFamily="34" charset="0"/>
                  </a:rPr>
                  <a:t>) + Ө(n/2</a:t>
                </a:r>
                <a:r>
                  <a:rPr lang="it-IT" sz="2000" baseline="30000" dirty="0">
                    <a:latin typeface="Biancoenero Regular" panose="020B0503020000020003" pitchFamily="34" charset="0"/>
                  </a:rPr>
                  <a:t>2</a:t>
                </a:r>
                <a:r>
                  <a:rPr lang="it-IT" sz="2000" dirty="0">
                    <a:latin typeface="Biancoenero Regular" panose="020B0503020000020003" pitchFamily="34" charset="0"/>
                  </a:rPr>
                  <a:t>)] + Ө(n/2</a:t>
                </a:r>
                <a:r>
                  <a:rPr lang="it-IT" sz="2000" baseline="30000" dirty="0">
                    <a:latin typeface="Biancoenero Regular" panose="020B0503020000020003" pitchFamily="34" charset="0"/>
                  </a:rPr>
                  <a:t>1</a:t>
                </a:r>
                <a:r>
                  <a:rPr lang="it-IT" sz="2000" dirty="0">
                    <a:latin typeface="Biancoenero Regular" panose="020B0503020000020003" pitchFamily="34" charset="0"/>
                  </a:rPr>
                  <a:t>)] + Ө(n/2</a:t>
                </a:r>
                <a:r>
                  <a:rPr lang="it-IT" sz="2000" baseline="30000" dirty="0">
                    <a:latin typeface="Biancoenero Regular" panose="020B0503020000020003" pitchFamily="34" charset="0"/>
                  </a:rPr>
                  <a:t>0</a:t>
                </a:r>
                <a:r>
                  <a:rPr lang="it-IT" sz="2000" dirty="0">
                    <a:latin typeface="Biancoenero Regular" panose="020B0503020000020003" pitchFamily="34" charset="0"/>
                  </a:rPr>
                  <a:t>) =</a:t>
                </a:r>
              </a:p>
              <a:p>
                <a:pPr marL="0" indent="0" eaLnBrk="1" hangingPunct="1">
                  <a:lnSpc>
                    <a:spcPct val="130000"/>
                  </a:lnSpc>
                  <a:spcBef>
                    <a:spcPts val="0"/>
                  </a:spcBef>
                  <a:buNone/>
                </a:pPr>
                <a:r>
                  <a:rPr lang="it-IT" sz="2000" dirty="0">
                    <a:latin typeface="Biancoenero Regular" panose="020B0503020000020003" pitchFamily="34" charset="0"/>
                  </a:rPr>
                  <a:t>	=2</a:t>
                </a:r>
                <a:r>
                  <a:rPr lang="it-IT" sz="2000" baseline="30000" dirty="0">
                    <a:latin typeface="Biancoenero Regular" panose="020B0503020000020003" pitchFamily="34" charset="0"/>
                  </a:rPr>
                  <a:t>3</a:t>
                </a:r>
                <a:r>
                  <a:rPr lang="it-IT" sz="2000" dirty="0">
                    <a:latin typeface="Biancoenero Regular" panose="020B0503020000020003" pitchFamily="34" charset="0"/>
                  </a:rPr>
                  <a:t>T(n/2</a:t>
                </a:r>
                <a:r>
                  <a:rPr lang="it-IT" sz="2000" baseline="30000" dirty="0">
                    <a:latin typeface="Biancoenero Regular" panose="020B0503020000020003" pitchFamily="34" charset="0"/>
                  </a:rPr>
                  <a:t>3</a:t>
                </a:r>
                <a:r>
                  <a:rPr lang="it-IT" sz="2000" dirty="0">
                    <a:latin typeface="Biancoenero Regular" panose="020B0503020000020003" pitchFamily="34" charset="0"/>
                  </a:rPr>
                  <a:t>) + 2</a:t>
                </a:r>
                <a:r>
                  <a:rPr lang="it-IT" sz="2000" baseline="30000" dirty="0">
                    <a:latin typeface="Biancoenero Regular" panose="020B0503020000020003" pitchFamily="34" charset="0"/>
                  </a:rPr>
                  <a:t>2</a:t>
                </a:r>
                <a:r>
                  <a:rPr lang="it-IT" sz="2000" dirty="0">
                    <a:latin typeface="Biancoenero Regular" panose="020B0503020000020003" pitchFamily="34" charset="0"/>
                  </a:rPr>
                  <a:t> Ө(n/2</a:t>
                </a:r>
                <a:r>
                  <a:rPr lang="it-IT" sz="2000" baseline="30000" dirty="0">
                    <a:latin typeface="Biancoenero Regular" panose="020B0503020000020003" pitchFamily="34" charset="0"/>
                  </a:rPr>
                  <a:t>2</a:t>
                </a:r>
                <a:r>
                  <a:rPr lang="it-IT" sz="2000" dirty="0">
                    <a:latin typeface="Biancoenero Regular" panose="020B0503020000020003" pitchFamily="34" charset="0"/>
                  </a:rPr>
                  <a:t>) + 2</a:t>
                </a:r>
                <a:r>
                  <a:rPr lang="it-IT" sz="2000" baseline="30000" dirty="0">
                    <a:latin typeface="Biancoenero Regular" panose="020B0503020000020003" pitchFamily="34" charset="0"/>
                  </a:rPr>
                  <a:t>1</a:t>
                </a:r>
                <a:r>
                  <a:rPr lang="it-IT" sz="2000" dirty="0">
                    <a:latin typeface="Biancoenero Regular" panose="020B0503020000020003" pitchFamily="34" charset="0"/>
                  </a:rPr>
                  <a:t> Ө(n/2</a:t>
                </a:r>
                <a:r>
                  <a:rPr lang="it-IT" sz="2000" baseline="30000" dirty="0">
                    <a:latin typeface="Biancoenero Regular" panose="020B0503020000020003" pitchFamily="34" charset="0"/>
                  </a:rPr>
                  <a:t>1</a:t>
                </a:r>
                <a:r>
                  <a:rPr lang="it-IT" sz="2000" dirty="0">
                    <a:latin typeface="Biancoenero Regular" panose="020B0503020000020003" pitchFamily="34" charset="0"/>
                  </a:rPr>
                  <a:t>) + 2</a:t>
                </a:r>
                <a:r>
                  <a:rPr lang="it-IT" sz="2000" baseline="30000" dirty="0">
                    <a:latin typeface="Biancoenero Regular" panose="020B0503020000020003" pitchFamily="34" charset="0"/>
                  </a:rPr>
                  <a:t>0</a:t>
                </a:r>
                <a:r>
                  <a:rPr lang="it-IT" sz="2000" dirty="0">
                    <a:latin typeface="Biancoenero Regular" panose="020B0503020000020003" pitchFamily="34" charset="0"/>
                  </a:rPr>
                  <a:t> Ө(n/2</a:t>
                </a:r>
                <a:r>
                  <a:rPr lang="it-IT" sz="2000" baseline="30000" dirty="0">
                    <a:latin typeface="Biancoenero Regular" panose="020B0503020000020003" pitchFamily="34" charset="0"/>
                  </a:rPr>
                  <a:t>0</a:t>
                </a:r>
                <a:r>
                  <a:rPr lang="it-IT" sz="2000" dirty="0">
                    <a:latin typeface="Biancoenero Regular" panose="020B0503020000020003" pitchFamily="34" charset="0"/>
                  </a:rPr>
                  <a:t>)</a:t>
                </a:r>
              </a:p>
              <a:p>
                <a:pPr marL="0" indent="0" eaLnBrk="1" hangingPunct="1">
                  <a:lnSpc>
                    <a:spcPct val="130000"/>
                  </a:lnSpc>
                  <a:spcBef>
                    <a:spcPts val="0"/>
                  </a:spcBef>
                  <a:buNone/>
                </a:pPr>
                <a:r>
                  <a:rPr lang="it-IT" sz="2000" dirty="0">
                    <a:latin typeface="Biancoenero Regular" panose="020B0503020000020003" pitchFamily="34" charset="0"/>
                  </a:rPr>
                  <a:t>		 …</a:t>
                </a:r>
              </a:p>
              <a:p>
                <a:pPr marL="0" indent="0" eaLnBrk="1" hangingPunct="1">
                  <a:lnSpc>
                    <a:spcPct val="130000"/>
                  </a:lnSpc>
                  <a:spcBef>
                    <a:spcPts val="0"/>
                  </a:spcBef>
                  <a:buNone/>
                </a:pPr>
                <a:r>
                  <a:rPr lang="it-IT" sz="2000" dirty="0">
                    <a:latin typeface="Biancoenero Regular" panose="020B0503020000020003" pitchFamily="34" charset="0"/>
                  </a:rPr>
                  <a:t>	</a:t>
                </a:r>
                <a:r>
                  <a:rPr lang="it-IT" dirty="0">
                    <a:latin typeface="Biancoenero Regular" panose="020B0503020000020003" pitchFamily="34" charset="0"/>
                  </a:rPr>
                  <a:t>=2</a:t>
                </a:r>
                <a:r>
                  <a:rPr lang="it-IT" baseline="30000" dirty="0">
                    <a:latin typeface="Biancoenero Regular" panose="020B0503020000020003" pitchFamily="34" charset="0"/>
                  </a:rPr>
                  <a:t>h</a:t>
                </a:r>
                <a:r>
                  <a:rPr lang="it-IT" dirty="0">
                    <a:latin typeface="Biancoenero Regular" panose="020B0503020000020003" pitchFamily="34" charset="0"/>
                  </a:rPr>
                  <a:t> T(n/2</a:t>
                </a:r>
                <a:r>
                  <a:rPr lang="it-IT" baseline="30000" dirty="0">
                    <a:latin typeface="Biancoenero Regular" panose="020B0503020000020003" pitchFamily="34" charset="0"/>
                  </a:rPr>
                  <a:t>h</a:t>
                </a:r>
                <a:r>
                  <a:rPr lang="it-IT" dirty="0">
                    <a:latin typeface="Biancoenero Regular" panose="020B0503020000020003" pitchFamily="34" charset="0"/>
                  </a:rPr>
                  <a:t>)+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p>
                          <m:sSup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Θ</m:t>
                        </m:r>
                        <m:d>
                          <m:dPr>
                            <m:ctrl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l-G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l-G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nary>
                  </m:oMath>
                </a14:m>
                <a:endParaRPr lang="en-US" sz="2800" dirty="0">
                  <a:latin typeface="Biancoenero Regular" panose="020B0503020000020003" pitchFamily="34" charset="0"/>
                  <a:cs typeface="Franklin Gothic Book"/>
                </a:endParaRPr>
              </a:p>
              <a:p>
                <a:pPr marL="400050" lvl="1" indent="0">
                  <a:lnSpc>
                    <a:spcPct val="130000"/>
                  </a:lnSpc>
                  <a:spcBef>
                    <a:spcPts val="0"/>
                  </a:spcBef>
                  <a:buNone/>
                </a:pPr>
                <a:endParaRPr lang="en-US" sz="2400" dirty="0">
                  <a:latin typeface="Biancoenero Regular" panose="020B0503020000020003" pitchFamily="34" charset="0"/>
                  <a:cs typeface="Franklin Gothic Book"/>
                </a:endParaRPr>
              </a:p>
            </p:txBody>
          </p:sp>
        </mc:Choice>
        <mc:Fallback xmlns="">
          <p:sp>
            <p:nvSpPr>
              <p:cNvPr id="12" name="Segnaposto contenu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927993"/>
                <a:ext cx="8748464" cy="4464495"/>
              </a:xfrm>
              <a:prstGeom prst="rect">
                <a:avLst/>
              </a:prstGeom>
              <a:blipFill>
                <a:blip r:embed="rId3"/>
                <a:stretch>
                  <a:fillRect l="-1161" b="-266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863600" y="423168"/>
            <a:ext cx="7416800" cy="504825"/>
          </a:xfrm>
          <a:ln/>
        </p:spPr>
        <p:txBody>
          <a:bodyPr/>
          <a:lstStyle/>
          <a:p>
            <a:r>
              <a:rPr lang="it-IT" sz="2800" b="1" dirty="0">
                <a:latin typeface="Biancoenero Bold" panose="020B0503020000020003" pitchFamily="34" charset="0"/>
              </a:rPr>
              <a:t>Esercizio svolto (3)</a:t>
            </a:r>
            <a:endParaRPr lang="it-IT" altLang="it-IT" sz="2800" b="1" dirty="0">
              <a:latin typeface="Biancoenero Bold" panose="020B0503020000020003" pitchFamily="34" charset="0"/>
            </a:endParaRPr>
          </a:p>
        </p:txBody>
      </p:sp>
      <p:sp>
        <p:nvSpPr>
          <p:cNvPr id="2" name="Segnaposto piè di pagina 5">
            <a:extLst>
              <a:ext uri="{FF2B5EF4-FFF2-40B4-BE49-F238E27FC236}">
                <a16:creationId xmlns:a16="http://schemas.microsoft.com/office/drawing/2014/main" id="{6E3078E3-1A33-3C04-5951-381901F38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/>
          <a:p>
            <a:r>
              <a:rPr lang="it-IT" altLang="it-IT" dirty="0"/>
              <a:t>T. </a:t>
            </a:r>
            <a:r>
              <a:rPr lang="it-IT" altLang="it-IT" dirty="0" err="1"/>
              <a:t>Calamoneri</a:t>
            </a:r>
            <a:r>
              <a:rPr lang="it-IT" altLang="it-IT" dirty="0"/>
              <a:t>: Algoritmo Merge Sort</a:t>
            </a:r>
          </a:p>
        </p:txBody>
      </p:sp>
    </p:spTree>
    <p:extLst>
      <p:ext uri="{BB962C8B-B14F-4D97-AF65-F5344CB8AC3E}">
        <p14:creationId xmlns:p14="http://schemas.microsoft.com/office/powerpoint/2010/main" val="344655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6062A057-923E-6941-BF1D-BE0BFC35C152}" type="slidenum">
              <a:rPr lang="it-IT" altLang="it-IT">
                <a:latin typeface="Biancoenero Regular" panose="020B0503020000020003" pitchFamily="34" charset="0"/>
              </a:rPr>
              <a:pPr/>
              <a:t>17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egnaposto contenuto 2"/>
              <p:cNvSpPr txBox="1">
                <a:spLocks/>
              </p:cNvSpPr>
              <p:nvPr/>
            </p:nvSpPr>
            <p:spPr bwMode="auto">
              <a:xfrm>
                <a:off x="251520" y="910052"/>
                <a:ext cx="8748464" cy="4968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822433"/>
                  </a:buClr>
                  <a:buChar char="•"/>
                  <a:defRPr sz="24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3pPr>
                <a:lvl4pPr marL="15621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14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4pPr>
                <a:lvl5pPr marL="1981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eaLnBrk="1" hangingPunct="1">
                  <a:buNone/>
                </a:pPr>
                <a:r>
                  <a:rPr lang="en-US" dirty="0">
                    <a:latin typeface="Biancoenero Regular" panose="020B0503020000020003" pitchFamily="34" charset="0"/>
                    <a:cs typeface="Franklin Gothic Book"/>
                  </a:rPr>
                  <a:t>Ci </a:t>
                </a:r>
                <a:r>
                  <a:rPr lang="en-US" dirty="0" err="1">
                    <a:latin typeface="Biancoenero Regular" panose="020B0503020000020003" pitchFamily="34" charset="0"/>
                    <a:cs typeface="Franklin Gothic Book"/>
                  </a:rPr>
                  <a:t>fermiamo</a:t>
                </a:r>
                <a:r>
                  <a:rPr lang="en-US" dirty="0">
                    <a:latin typeface="Biancoenero Regular" panose="020B0503020000020003" pitchFamily="34" charset="0"/>
                    <a:cs typeface="Franklin Gothic Book"/>
                  </a:rPr>
                  <a:t> </a:t>
                </a:r>
                <a:r>
                  <a:rPr lang="en-US" dirty="0" err="1">
                    <a:latin typeface="Biancoenero Regular" panose="020B0503020000020003" pitchFamily="34" charset="0"/>
                    <a:cs typeface="Franklin Gothic Book"/>
                  </a:rPr>
                  <a:t>incontrando</a:t>
                </a:r>
                <a:r>
                  <a:rPr lang="en-US" dirty="0">
                    <a:latin typeface="Biancoenero Regular" panose="020B0503020000020003" pitchFamily="34" charset="0"/>
                    <a:cs typeface="Franklin Gothic Book"/>
                  </a:rPr>
                  <a:t> il </a:t>
                </a:r>
                <a:r>
                  <a:rPr lang="en-US" dirty="0" err="1">
                    <a:latin typeface="Biancoenero Regular" panose="020B0503020000020003" pitchFamily="34" charset="0"/>
                    <a:cs typeface="Franklin Gothic Book"/>
                  </a:rPr>
                  <a:t>caso</a:t>
                </a:r>
                <a:r>
                  <a:rPr lang="en-US" dirty="0">
                    <a:latin typeface="Biancoenero Regular" panose="020B0503020000020003" pitchFamily="34" charset="0"/>
                    <a:cs typeface="Franklin Gothic Book"/>
                  </a:rPr>
                  <a:t> base, il </a:t>
                </a:r>
                <a:r>
                  <a:rPr lang="en-US" dirty="0" err="1">
                    <a:latin typeface="Biancoenero Regular" panose="020B0503020000020003" pitchFamily="34" charset="0"/>
                    <a:cs typeface="Franklin Gothic Book"/>
                  </a:rPr>
                  <a:t>che</a:t>
                </a:r>
                <a:r>
                  <a:rPr lang="en-US" dirty="0">
                    <a:latin typeface="Biancoenero Regular" panose="020B0503020000020003" pitchFamily="34" charset="0"/>
                    <a:cs typeface="Franklin Gothic Book"/>
                  </a:rPr>
                  <a:t> </a:t>
                </a:r>
                <a:r>
                  <a:rPr lang="en-US" dirty="0" err="1">
                    <a:latin typeface="Biancoenero Regular" panose="020B0503020000020003" pitchFamily="34" charset="0"/>
                    <a:cs typeface="Franklin Gothic Book"/>
                  </a:rPr>
                  <a:t>succede</a:t>
                </a:r>
                <a:r>
                  <a:rPr lang="en-US" dirty="0">
                    <a:latin typeface="Biancoenero Regular" panose="020B0503020000020003" pitchFamily="34" charset="0"/>
                    <a:cs typeface="Franklin Gothic Book"/>
                  </a:rPr>
                  <a:t> </a:t>
                </a:r>
                <a:r>
                  <a:rPr lang="en-US" dirty="0" err="1">
                    <a:latin typeface="Biancoenero Regular" panose="020B0503020000020003" pitchFamily="34" charset="0"/>
                    <a:cs typeface="Franklin Gothic Book"/>
                  </a:rPr>
                  <a:t>quando</a:t>
                </a:r>
                <a:r>
                  <a:rPr lang="it-IT" dirty="0">
                    <a:latin typeface="Biancoenero Regular" panose="020B0503020000020003" pitchFamily="34" charset="0"/>
                  </a:rPr>
                  <a:t>	n/2</a:t>
                </a:r>
                <a:r>
                  <a:rPr lang="it-IT" baseline="30000" dirty="0">
                    <a:latin typeface="Biancoenero Regular" panose="020B0503020000020003" pitchFamily="34" charset="0"/>
                  </a:rPr>
                  <a:t>h</a:t>
                </a:r>
                <a:r>
                  <a:rPr lang="it-IT" dirty="0">
                    <a:latin typeface="Biancoenero Regular" panose="020B0503020000020003" pitchFamily="34" charset="0"/>
                  </a:rPr>
                  <a:t> = k, ossia 2</a:t>
                </a:r>
                <a:r>
                  <a:rPr lang="it-IT" baseline="30000" dirty="0">
                    <a:latin typeface="Biancoenero Regular" panose="020B0503020000020003" pitchFamily="34" charset="0"/>
                  </a:rPr>
                  <a:t>h</a:t>
                </a:r>
                <a:r>
                  <a:rPr lang="it-IT" dirty="0">
                    <a:latin typeface="Biancoenero Regular" panose="020B0503020000020003" pitchFamily="34" charset="0"/>
                  </a:rPr>
                  <a:t>=</a:t>
                </a:r>
                <a:r>
                  <a:rPr lang="it-IT" dirty="0" err="1">
                    <a:latin typeface="Biancoenero Regular" panose="020B0503020000020003" pitchFamily="34" charset="0"/>
                  </a:rPr>
                  <a:t>n</a:t>
                </a:r>
                <a:r>
                  <a:rPr lang="it-IT" dirty="0">
                    <a:latin typeface="Biancoenero Regular" panose="020B0503020000020003" pitchFamily="34" charset="0"/>
                  </a:rPr>
                  <a:t>/k =&gt; h = log n/k</a:t>
                </a:r>
              </a:p>
              <a:p>
                <a:pPr marL="0" indent="0" eaLnBrk="1" hangingPunct="1">
                  <a:buNone/>
                </a:pPr>
                <a:r>
                  <a:rPr lang="it-IT" dirty="0">
                    <a:latin typeface="Biancoenero Regular" panose="020B0503020000020003" pitchFamily="34" charset="0"/>
                  </a:rPr>
                  <a:t>Sostituendo tale valore nell’espressione precedente otteniamo:</a:t>
                </a:r>
              </a:p>
              <a:p>
                <a:pPr marL="0" indent="0" algn="ctr" eaLnBrk="1" hangingPunct="1">
                  <a:buNone/>
                </a:pPr>
                <a:r>
                  <a:rPr lang="it-IT" dirty="0">
                    <a:latin typeface="Biancoenero Regular" panose="020B0503020000020003" pitchFamily="34" charset="0"/>
                  </a:rPr>
                  <a:t>T(n) = 2</a:t>
                </a:r>
                <a:r>
                  <a:rPr lang="it-IT" baseline="30000" dirty="0">
                    <a:latin typeface="Biancoenero Regular" panose="020B0503020000020003" pitchFamily="34" charset="0"/>
                  </a:rPr>
                  <a:t>log n/k</a:t>
                </a:r>
                <a:r>
                  <a:rPr lang="it-IT" dirty="0">
                    <a:latin typeface="Biancoenero Regular" panose="020B0503020000020003" pitchFamily="34" charset="0"/>
                  </a:rPr>
                  <a:t> T(n/2</a:t>
                </a:r>
                <a:r>
                  <a:rPr lang="it-IT" baseline="30000" dirty="0">
                    <a:latin typeface="Biancoenero Regular" panose="020B0503020000020003" pitchFamily="34" charset="0"/>
                  </a:rPr>
                  <a:t>log n/k</a:t>
                </a:r>
                <a:r>
                  <a:rPr lang="it-IT" dirty="0">
                    <a:latin typeface="Biancoenero Regular" panose="020B0503020000020003" pitchFamily="34" charset="0"/>
                  </a:rPr>
                  <a:t>) +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func>
                          <m:func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func>
                        <m:r>
                          <a:rPr lang="it-IT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p>
                          <m:sSup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Θ</m:t>
                        </m:r>
                        <m:d>
                          <m:dPr>
                            <m:ctrl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l-G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l-G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US" dirty="0">
                    <a:latin typeface="Biancoenero Regular" panose="020B0503020000020003" pitchFamily="34" charset="0"/>
                    <a:cs typeface="Franklin Gothic Book"/>
                  </a:rPr>
                  <a:t> =</a:t>
                </a:r>
              </a:p>
              <a:p>
                <a:pPr marL="0" indent="0" algn="ctr" eaLnBrk="1" hangingPunct="1">
                  <a:buNone/>
                </a:pPr>
                <a:r>
                  <a:rPr lang="en-US" dirty="0">
                    <a:latin typeface="Biancoenero Regular" panose="020B0503020000020003" pitchFamily="34" charset="0"/>
                    <a:cs typeface="Franklin Gothic Book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en-US" dirty="0">
                    <a:latin typeface="Biancoenero Regular" panose="020B0503020000020003" pitchFamily="34" charset="0"/>
                    <a:cs typeface="Franklin Gothic Book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>
                    <a:latin typeface="Biancoenero Regular" panose="020B0503020000020003" pitchFamily="34" charset="0"/>
                    <a:cs typeface="Franklin Gothic Book"/>
                  </a:rPr>
                  <a:t> +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𝑙𝑜𝑔</m:t>
                        </m:r>
                        <m:f>
                          <m:fPr>
                            <m:ctrl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>
                    <a:latin typeface="Biancoenero Regular" panose="020B0503020000020003" pitchFamily="34" charset="0"/>
                    <a:cs typeface="Franklin Gothic Book"/>
                  </a:rPr>
                  <a:t> =</a:t>
                </a:r>
              </a:p>
              <a:p>
                <a:pPr marL="0" indent="0" algn="ctr" eaLnBrk="1" hangingPunct="1">
                  <a:buNone/>
                </a:pPr>
                <a:r>
                  <a:rPr lang="en-US" dirty="0">
                    <a:latin typeface="Biancoenero Regular" panose="020B0503020000020003" pitchFamily="34" charset="0"/>
                    <a:cs typeface="Franklin Gothic Book"/>
                  </a:rPr>
                  <a:t>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𝑛𝑘</m:t>
                        </m:r>
                      </m:e>
                    </m:d>
                  </m:oMath>
                </a14:m>
                <a:r>
                  <a:rPr lang="en-US" dirty="0">
                    <a:latin typeface="Biancoenero Regular" panose="020B0503020000020003" pitchFamily="34" charset="0"/>
                    <a:cs typeface="Franklin Gothic Book"/>
                  </a:rPr>
                  <a:t> +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𝑙𝑜𝑔</m:t>
                        </m:r>
                        <m:f>
                          <m:fPr>
                            <m:ctrl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>
                    <a:latin typeface="Biancoenero Regular" panose="020B0503020000020003" pitchFamily="34" charset="0"/>
                    <a:cs typeface="Franklin Gothic Book"/>
                  </a:rPr>
                  <a:t> =</a:t>
                </a:r>
              </a:p>
              <a:p>
                <a:pPr marL="0" indent="0" algn="ctr" eaLnBrk="1" hangingPunct="1">
                  <a:buNone/>
                </a:pPr>
                <a:r>
                  <a:rPr lang="en-US" dirty="0">
                    <a:latin typeface="Biancoenero Regular" panose="020B0503020000020003" pitchFamily="34" charset="0"/>
                    <a:cs typeface="Franklin Gothic Book"/>
                  </a:rPr>
                  <a:t>=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𝑛𝑘</m:t>
                        </m:r>
                      </m:e>
                    </m:d>
                  </m:oMath>
                </a14:m>
                <a:r>
                  <a:rPr lang="en-US" dirty="0">
                    <a:latin typeface="Biancoenero Regular" panose="020B0503020000020003" pitchFamily="34" charset="0"/>
                    <a:cs typeface="Franklin Gothic Book"/>
                  </a:rPr>
                  <a:t> +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𝑙𝑜𝑔𝑛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func>
                          <m:funcPr>
                            <m:ctrlP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</m:func>
                      </m:e>
                    </m:d>
                  </m:oMath>
                </a14:m>
                <a:endParaRPr lang="en-US" dirty="0">
                  <a:latin typeface="Biancoenero Regular" panose="020B0503020000020003" pitchFamily="34" charset="0"/>
                  <a:cs typeface="Franklin Gothic Book"/>
                </a:endParaRPr>
              </a:p>
              <a:p>
                <a:pPr marL="0" indent="0" eaLnBrk="1" hangingPunct="1">
                  <a:buNone/>
                </a:pPr>
                <a:endParaRPr lang="en-US" sz="1050" dirty="0">
                  <a:latin typeface="Biancoenero Regular" panose="020B0503020000020003" pitchFamily="34" charset="0"/>
                  <a:cs typeface="Franklin Gothic Book"/>
                </a:endParaRPr>
              </a:p>
              <a:p>
                <a:pPr marL="0" indent="0" eaLnBrk="1" hangingPunct="1">
                  <a:buNone/>
                </a:pPr>
                <a:r>
                  <a:rPr lang="en-US" dirty="0">
                    <a:latin typeface="Biancoenero Regular" panose="020B0503020000020003" pitchFamily="34" charset="0"/>
                    <a:cs typeface="Franklin Gothic Book"/>
                  </a:rPr>
                  <a:t>Se k =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𝑙𝑜𝑔𝑛</m:t>
                        </m:r>
                      </m:e>
                    </m:d>
                  </m:oMath>
                </a14:m>
                <a:r>
                  <a:rPr lang="en-US" dirty="0">
                    <a:latin typeface="Biancoenero Regular" panose="020B0503020000020003" pitchFamily="34" charset="0"/>
                    <a:cs typeface="Franklin Gothic Book"/>
                  </a:rPr>
                  <a:t> </a:t>
                </a:r>
                <a:r>
                  <a:rPr lang="en-US" dirty="0" err="1">
                    <a:latin typeface="Biancoenero Regular" panose="020B0503020000020003" pitchFamily="34" charset="0"/>
                    <a:cs typeface="Franklin Gothic Book"/>
                  </a:rPr>
                  <a:t>otteniamo</a:t>
                </a:r>
                <a:r>
                  <a:rPr lang="en-US" dirty="0">
                    <a:latin typeface="Biancoenero Regular" panose="020B0503020000020003" pitchFamily="34" charset="0"/>
                    <a:cs typeface="Franklin Gothic Book"/>
                  </a:rPr>
                  <a:t>:</a:t>
                </a:r>
              </a:p>
              <a:p>
                <a:pPr marL="0" indent="0" eaLnBrk="1" hangingPunct="1">
                  <a:buNone/>
                </a:pPr>
                <a:r>
                  <a:rPr lang="en-US" dirty="0">
                    <a:latin typeface="Biancoenero Regular" panose="020B0503020000020003" pitchFamily="34" charset="0"/>
                    <a:cs typeface="Franklin Gothic Book"/>
                  </a:rPr>
                  <a:t>T(n) =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𝑙𝑜𝑔𝑛</m:t>
                        </m:r>
                      </m:e>
                    </m:d>
                  </m:oMath>
                </a14:m>
                <a:r>
                  <a:rPr lang="en-US" dirty="0">
                    <a:latin typeface="Biancoenero Regular" panose="020B0503020000020003" pitchFamily="34" charset="0"/>
                    <a:cs typeface="Franklin Gothic Book"/>
                  </a:rPr>
                  <a:t> +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𝑙𝑜𝑔𝑛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func>
                          <m:funcPr>
                            <m:ctrlP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func>
                              <m:funcPr>
                                <m:ctrlPr>
                                  <a:rPr lang="it-IT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r>
                  <a:rPr lang="en-US" dirty="0">
                    <a:latin typeface="Biancoenero Regular" panose="020B0503020000020003" pitchFamily="34" charset="0"/>
                    <a:cs typeface="Franklin Gothic Book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𝑙𝑜𝑔𝑛</m:t>
                        </m:r>
                      </m:e>
                    </m:d>
                  </m:oMath>
                </a14:m>
                <a:endParaRPr lang="en-US" dirty="0">
                  <a:latin typeface="Biancoenero Regular" panose="020B0503020000020003" pitchFamily="34" charset="0"/>
                  <a:cs typeface="Franklin Gothic Book"/>
                </a:endParaRPr>
              </a:p>
            </p:txBody>
          </p:sp>
        </mc:Choice>
        <mc:Fallback xmlns="">
          <p:sp>
            <p:nvSpPr>
              <p:cNvPr id="12" name="Segnaposto contenu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910052"/>
                <a:ext cx="8748464" cy="4968551"/>
              </a:xfrm>
              <a:prstGeom prst="rect">
                <a:avLst/>
              </a:prstGeom>
              <a:blipFill>
                <a:blip r:embed="rId3"/>
                <a:stretch>
                  <a:fillRect l="-1014" t="-1020" b="-56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863600" y="423168"/>
            <a:ext cx="7416800" cy="504825"/>
          </a:xfrm>
          <a:ln/>
        </p:spPr>
        <p:txBody>
          <a:bodyPr/>
          <a:lstStyle/>
          <a:p>
            <a:r>
              <a:rPr lang="it-IT" sz="2800" b="1" dirty="0">
                <a:latin typeface="Biancoenero Bold" panose="020B0503020000020003" pitchFamily="34" charset="0"/>
              </a:rPr>
              <a:t>Esercizio svolto (4)</a:t>
            </a:r>
            <a:endParaRPr lang="it-IT" altLang="it-IT" sz="2800" b="1" dirty="0">
              <a:latin typeface="Biancoenero Bold" panose="020B0503020000020003" pitchFamily="34" charset="0"/>
            </a:endParaRPr>
          </a:p>
        </p:txBody>
      </p:sp>
      <p:sp>
        <p:nvSpPr>
          <p:cNvPr id="2" name="Segnaposto piè di pagina 5">
            <a:extLst>
              <a:ext uri="{FF2B5EF4-FFF2-40B4-BE49-F238E27FC236}">
                <a16:creationId xmlns:a16="http://schemas.microsoft.com/office/drawing/2014/main" id="{B4C50291-14C7-315C-26CC-8452D6151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/>
          <a:p>
            <a:r>
              <a:rPr lang="it-IT" altLang="it-IT" dirty="0"/>
              <a:t>T. </a:t>
            </a:r>
            <a:r>
              <a:rPr lang="it-IT" altLang="it-IT" dirty="0" err="1"/>
              <a:t>Calamoneri</a:t>
            </a:r>
            <a:r>
              <a:rPr lang="it-IT" altLang="it-IT" dirty="0"/>
              <a:t>: Algoritmo Merge Sort</a:t>
            </a:r>
          </a:p>
        </p:txBody>
      </p:sp>
    </p:spTree>
    <p:extLst>
      <p:ext uri="{BB962C8B-B14F-4D97-AF65-F5344CB8AC3E}">
        <p14:creationId xmlns:p14="http://schemas.microsoft.com/office/powerpoint/2010/main" val="52875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00677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dirty="0">
              <a:latin typeface="Biancoenero Regular" panose="020B0503020000020003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47900" y="188640"/>
            <a:ext cx="6096000" cy="3237185"/>
          </a:xfrm>
        </p:spPr>
        <p:txBody>
          <a:bodyPr anchor="t"/>
          <a:lstStyle/>
          <a:p>
            <a:pPr algn="l"/>
            <a:r>
              <a:rPr lang="en-US" sz="2400" b="0" dirty="0">
                <a:solidFill>
                  <a:schemeClr val="bg1"/>
                </a:solidFill>
              </a:rPr>
              <a:t>Corso di </a:t>
            </a:r>
            <a:r>
              <a:rPr lang="en-US" sz="2400" b="0" dirty="0" err="1">
                <a:solidFill>
                  <a:schemeClr val="bg1"/>
                </a:solidFill>
              </a:rPr>
              <a:t>laurea</a:t>
            </a:r>
            <a:r>
              <a:rPr lang="en-US" sz="2400" b="0" dirty="0">
                <a:solidFill>
                  <a:schemeClr val="bg1"/>
                </a:solidFill>
              </a:rPr>
              <a:t> in Informatica</a:t>
            </a:r>
            <a:br>
              <a:rPr lang="en-US" sz="2400" b="0" dirty="0">
                <a:solidFill>
                  <a:schemeClr val="bg1"/>
                </a:solidFill>
              </a:rPr>
            </a:br>
            <a:r>
              <a:rPr lang="en-US" sz="2400" b="0" dirty="0" err="1">
                <a:solidFill>
                  <a:schemeClr val="bg1"/>
                </a:solidFill>
              </a:rPr>
              <a:t>Introduzione</a:t>
            </a:r>
            <a:r>
              <a:rPr lang="en-US" sz="2400" b="0" dirty="0">
                <a:solidFill>
                  <a:schemeClr val="bg1"/>
                </a:solidFill>
              </a:rPr>
              <a:t> </a:t>
            </a:r>
            <a:r>
              <a:rPr lang="en-US" sz="2400" b="0" dirty="0" err="1">
                <a:solidFill>
                  <a:schemeClr val="bg1"/>
                </a:solidFill>
              </a:rPr>
              <a:t>agli</a:t>
            </a:r>
            <a:r>
              <a:rPr lang="en-US" sz="2400" b="0" dirty="0">
                <a:solidFill>
                  <a:schemeClr val="bg1"/>
                </a:solidFill>
              </a:rPr>
              <a:t> </a:t>
            </a:r>
            <a:r>
              <a:rPr lang="en-US" sz="2400" b="0" dirty="0" err="1">
                <a:solidFill>
                  <a:schemeClr val="bg1"/>
                </a:solidFill>
              </a:rPr>
              <a:t>Algoritmi</a:t>
            </a:r>
            <a:br>
              <a:rPr lang="en-US" sz="2400" b="0" dirty="0">
                <a:solidFill>
                  <a:schemeClr val="bg1"/>
                </a:solidFill>
              </a:rPr>
            </a:br>
            <a:r>
              <a:rPr lang="en-US" sz="2400" b="0" dirty="0">
                <a:solidFill>
                  <a:schemeClr val="bg1"/>
                </a:solidFill>
              </a:rPr>
              <a:t>A.A. 2023/24</a:t>
            </a:r>
            <a:br>
              <a:rPr lang="en-US" sz="3200" b="0" dirty="0">
                <a:solidFill>
                  <a:schemeClr val="bg1"/>
                </a:solidFill>
              </a:rPr>
            </a:br>
            <a:br>
              <a:rPr lang="en-US" sz="3200" b="0" dirty="0">
                <a:solidFill>
                  <a:schemeClr val="bg1"/>
                </a:solidFill>
              </a:rPr>
            </a:br>
            <a:r>
              <a:rPr lang="en-US" sz="2800" b="1" dirty="0" err="1">
                <a:solidFill>
                  <a:schemeClr val="bg1"/>
                </a:solidFill>
                <a:latin typeface="Biancoenero Bold" panose="020B0503020000020003" pitchFamily="34" charset="0"/>
              </a:rPr>
              <a:t>Esercizi</a:t>
            </a:r>
            <a:r>
              <a:rPr lang="en-US" sz="2800" b="1" dirty="0">
                <a:solidFill>
                  <a:schemeClr val="bg1"/>
                </a:solidFill>
                <a:latin typeface="Biancoenero Bold" panose="020B0503020000020003" pitchFamily="34" charset="0"/>
              </a:rPr>
              <a:t> per casa</a:t>
            </a:r>
            <a:br>
              <a:rPr lang="en-US" sz="2800" b="0" dirty="0">
                <a:solidFill>
                  <a:schemeClr val="bg1"/>
                </a:solidFill>
              </a:rPr>
            </a:br>
            <a:endParaRPr lang="it-IT" altLang="it-IT" sz="1600" dirty="0">
              <a:solidFill>
                <a:schemeClr val="bg1"/>
              </a:solidFill>
            </a:endParaRPr>
          </a:p>
        </p:txBody>
      </p:sp>
      <p:grpSp>
        <p:nvGrpSpPr>
          <p:cNvPr id="34833" name="Group 17"/>
          <p:cNvGrpSpPr>
            <a:grpSpLocks/>
          </p:cNvGrpSpPr>
          <p:nvPr/>
        </p:nvGrpSpPr>
        <p:grpSpPr bwMode="auto">
          <a:xfrm>
            <a:off x="0" y="2759075"/>
            <a:ext cx="9145588" cy="4098925"/>
            <a:chOff x="0" y="1738"/>
            <a:chExt cx="5761" cy="2582"/>
          </a:xfrm>
        </p:grpSpPr>
        <p:pic>
          <p:nvPicPr>
            <p:cNvPr id="34831" name="Picture 15" descr="Fondin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58"/>
              <a:ext cx="5760" cy="2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829" name="Picture 13" descr="logo +marchi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60"/>
              <a:ext cx="5761" cy="7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832" name="Picture 16" descr="fascia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6" y="1738"/>
              <a:ext cx="4444" cy="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" name="Picture 2" descr="Come scegliere uno sport per il proprio bambino - FIPM">
            <a:extLst>
              <a:ext uri="{FF2B5EF4-FFF2-40B4-BE49-F238E27FC236}">
                <a16:creationId xmlns:a16="http://schemas.microsoft.com/office/drawing/2014/main" id="{E9E5B778-2E5B-2F43-0A58-9A6C0402F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243318"/>
            <a:ext cx="4280024" cy="3210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63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6062A057-923E-6941-BF1D-BE0BFC35C152}" type="slidenum">
              <a:rPr lang="it-IT" altLang="it-IT">
                <a:latin typeface="Biancoenero Regular" panose="020B0503020000020003" pitchFamily="34" charset="0"/>
              </a:rPr>
              <a:pPr/>
              <a:t>19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1116013" y="409575"/>
            <a:ext cx="7416800" cy="504825"/>
          </a:xfrm>
          <a:ln/>
        </p:spPr>
        <p:txBody>
          <a:bodyPr/>
          <a:lstStyle/>
          <a:p>
            <a:r>
              <a:rPr lang="it-IT" sz="2800" b="1" dirty="0">
                <a:latin typeface="Biancoenero Bold" panose="020B0503020000020003" pitchFamily="34" charset="0"/>
              </a:rPr>
              <a:t>Esercizi (1)</a:t>
            </a:r>
            <a:endParaRPr lang="it-IT" altLang="it-IT" sz="2800" b="1" dirty="0">
              <a:latin typeface="Biancoenero Bold" panose="020B0503020000020003" pitchFamily="34" charset="0"/>
            </a:endParaRP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 bwMode="auto">
          <a:xfrm>
            <a:off x="179512" y="1484784"/>
            <a:ext cx="8640960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22433"/>
              </a:buClr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21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81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it-IT" dirty="0">
                <a:latin typeface="Biancoenero Regular" panose="020B0503020000020003" pitchFamily="34" charset="0"/>
              </a:rPr>
              <a:t>Scrivere la versione iterativa del Merge sort.</a:t>
            </a:r>
          </a:p>
          <a:p>
            <a:pPr algn="just" eaLnBrk="1" hangingPunct="1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it-IT" dirty="0">
                <a:latin typeface="Biancoenero Regular" panose="020B0503020000020003" pitchFamily="34" charset="0"/>
              </a:rPr>
              <a:t>Scrivere la versione ricorsiva della Fusione.</a:t>
            </a:r>
          </a:p>
          <a:p>
            <a:pPr algn="just" eaLnBrk="1" hangingPunct="1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it-IT" dirty="0">
                <a:latin typeface="Biancoenero Regular" panose="020B0503020000020003" pitchFamily="34" charset="0"/>
              </a:rPr>
              <a:t>Si supponga di scrivere una variante del Merge sort, chiamata 4MS che, invece di suddividere l’array da ordinare in 2 parti (e ordinarle separatamente), lo suddivide in 4 parti, le ordina ognuna riapplicando 4MS, e le riunifica usando un'opportuna variante 4-Fondi di Fondi (che fa la fusione su 4 </a:t>
            </a:r>
            <a:r>
              <a:rPr lang="it-IT" dirty="0" err="1">
                <a:latin typeface="Biancoenero Regular" panose="020B0503020000020003" pitchFamily="34" charset="0"/>
              </a:rPr>
              <a:t>sottoarray</a:t>
            </a:r>
            <a:r>
              <a:rPr lang="it-IT" dirty="0">
                <a:latin typeface="Biancoenero Regular" panose="020B0503020000020003" pitchFamily="34" charset="0"/>
              </a:rPr>
              <a:t> invece che su 2).</a:t>
            </a:r>
          </a:p>
        </p:txBody>
      </p:sp>
      <p:sp>
        <p:nvSpPr>
          <p:cNvPr id="2" name="Segnaposto piè di pagina 5">
            <a:extLst>
              <a:ext uri="{FF2B5EF4-FFF2-40B4-BE49-F238E27FC236}">
                <a16:creationId xmlns:a16="http://schemas.microsoft.com/office/drawing/2014/main" id="{67215A6D-EED0-D8D3-3832-0F600C967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/>
          <a:p>
            <a:r>
              <a:rPr lang="it-IT" altLang="it-IT" dirty="0"/>
              <a:t>T. </a:t>
            </a:r>
            <a:r>
              <a:rPr lang="it-IT" altLang="it-IT" dirty="0" err="1"/>
              <a:t>Calamoneri</a:t>
            </a:r>
            <a:r>
              <a:rPr lang="it-IT" altLang="it-IT" dirty="0"/>
              <a:t>: Algoritmo Merge Sort</a:t>
            </a:r>
          </a:p>
        </p:txBody>
      </p:sp>
    </p:spTree>
    <p:extLst>
      <p:ext uri="{BB962C8B-B14F-4D97-AF65-F5344CB8AC3E}">
        <p14:creationId xmlns:p14="http://schemas.microsoft.com/office/powerpoint/2010/main" val="23291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 dirty="0"/>
              <a:t>T. </a:t>
            </a:r>
            <a:r>
              <a:rPr lang="it-IT" altLang="it-IT" dirty="0" err="1"/>
              <a:t>Calamoneri</a:t>
            </a:r>
            <a:r>
              <a:rPr lang="it-IT" altLang="it-IT" dirty="0"/>
              <a:t>: Algoritmo Merge Sort</a:t>
            </a:r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87BFDE1F-A6A9-CB47-A0D8-D70333CD050F}" type="slidenum">
              <a:rPr lang="it-IT" altLang="it-IT">
                <a:latin typeface="Biancoenero Regular" panose="020B0503020000020003" pitchFamily="34" charset="0"/>
              </a:rPr>
              <a:pPr/>
              <a:t>2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63600" y="451584"/>
            <a:ext cx="7416800" cy="509587"/>
          </a:xfrm>
        </p:spPr>
        <p:txBody>
          <a:bodyPr/>
          <a:lstStyle/>
          <a:p>
            <a:r>
              <a:rPr lang="it-IT" sz="2800" b="1" dirty="0">
                <a:latin typeface="Biancoenero Bold" panose="020B0503020000020003" pitchFamily="34" charset="0"/>
                <a:ea typeface="ヒラギノ角ゴ Pro W3" charset="0"/>
                <a:cs typeface="Franklin Gothic Medium" charset="0"/>
              </a:rPr>
              <a:t>Nella precedente lezione</a:t>
            </a:r>
            <a:r>
              <a:rPr lang="mr-IN" sz="2800" b="1" dirty="0">
                <a:latin typeface="Biancoenero Bold" panose="020B0503020000020003" pitchFamily="34" charset="0"/>
                <a:ea typeface="ヒラギノ角ゴ Pro W3" charset="0"/>
                <a:cs typeface="Franklin Gothic Medium" charset="0"/>
              </a:rPr>
              <a:t>…</a:t>
            </a:r>
            <a:endParaRPr lang="it-IT" altLang="it-IT" sz="2800" b="1" dirty="0">
              <a:latin typeface="Biancoenero Bold" panose="020B0503020000020003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954213" y="630238"/>
            <a:ext cx="184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 dirty="0">
              <a:latin typeface="Biancoenero Regular" panose="020B0503020000020003" pitchFamily="34" charset="0"/>
            </a:endParaRPr>
          </a:p>
        </p:txBody>
      </p:sp>
      <p:sp>
        <p:nvSpPr>
          <p:cNvPr id="10" name="Segnaposto contenuto 2"/>
          <p:cNvSpPr>
            <a:spLocks noGrp="1"/>
          </p:cNvSpPr>
          <p:nvPr>
            <p:ph idx="1"/>
          </p:nvPr>
        </p:nvSpPr>
        <p:spPr>
          <a:xfrm>
            <a:off x="611560" y="1413570"/>
            <a:ext cx="7920880" cy="4247678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800000"/>
              </a:buClr>
              <a:buNone/>
            </a:pPr>
            <a:r>
              <a:rPr lang="mr-IN" dirty="0"/>
              <a:t>…</a:t>
            </a:r>
            <a:r>
              <a:rPr lang="it-IT" dirty="0"/>
              <a:t>abbiamo dimostrato il seguente: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it-IT" dirty="0">
              <a:solidFill>
                <a:srgbClr val="80000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>
                <a:solidFill>
                  <a:srgbClr val="800000"/>
                </a:solidFill>
              </a:rPr>
              <a:t>Teorema</a:t>
            </a:r>
            <a:r>
              <a:rPr lang="it-IT" dirty="0"/>
              <a:t>. Il costo computazionale di qualunque algoritmo di ordinamento basato su confronti è </a:t>
            </a:r>
            <a:r>
              <a:rPr lang="it-IT" i="1" dirty="0"/>
              <a:t>Ω(</a:t>
            </a:r>
            <a:r>
              <a:rPr lang="it-IT" i="1" dirty="0" err="1"/>
              <a:t>n</a:t>
            </a:r>
            <a:r>
              <a:rPr lang="it-IT" i="1" dirty="0"/>
              <a:t> log </a:t>
            </a:r>
            <a:r>
              <a:rPr lang="it-IT" i="1" dirty="0" err="1"/>
              <a:t>n</a:t>
            </a:r>
            <a:r>
              <a:rPr lang="it-IT" i="1" dirty="0"/>
              <a:t>)</a:t>
            </a:r>
            <a:r>
              <a:rPr lang="it-IT" dirty="0"/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it-IT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/>
              <a:t>Riusciamo a progettare degli algoritmi che richiedono costo computazionale uguale proprio a </a:t>
            </a:r>
            <a:r>
              <a:rPr lang="it-IT" i="1" dirty="0"/>
              <a:t>Ө</a:t>
            </a:r>
            <a:r>
              <a:rPr lang="it-IT" dirty="0"/>
              <a:t>(n log n) e sono, quindi, </a:t>
            </a:r>
            <a:r>
              <a:rPr lang="it-IT" dirty="0">
                <a:solidFill>
                  <a:srgbClr val="800000"/>
                </a:solidFill>
              </a:rPr>
              <a:t>ottimi?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751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6062A057-923E-6941-BF1D-BE0BFC35C152}" type="slidenum">
              <a:rPr lang="it-IT" altLang="it-IT">
                <a:latin typeface="Biancoenero Regular" panose="020B0503020000020003" pitchFamily="34" charset="0"/>
              </a:rPr>
              <a:pPr/>
              <a:t>20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1116013" y="409575"/>
            <a:ext cx="7416800" cy="504825"/>
          </a:xfrm>
          <a:ln/>
        </p:spPr>
        <p:txBody>
          <a:bodyPr/>
          <a:lstStyle/>
          <a:p>
            <a:r>
              <a:rPr lang="it-IT" sz="2800" b="1" dirty="0">
                <a:latin typeface="Biancoenero Bold" panose="020B0503020000020003" pitchFamily="34" charset="0"/>
              </a:rPr>
              <a:t>Esercizi (2)</a:t>
            </a:r>
            <a:endParaRPr lang="it-IT" altLang="it-IT" sz="2800" b="1" dirty="0">
              <a:latin typeface="Biancoenero Bold" panose="020B0503020000020003" pitchFamily="34" charset="0"/>
            </a:endParaRP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 bwMode="auto">
          <a:xfrm>
            <a:off x="179512" y="1484784"/>
            <a:ext cx="8640960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22433"/>
              </a:buClr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21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81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it-IT" dirty="0">
                <a:latin typeface="Biancoenero Regular" panose="020B0503020000020003" pitchFamily="34" charset="0"/>
              </a:rPr>
              <a:t>Come cambia, se cambia, il costo computazionale di     4MS rispetto a quello di Merge sort?</a:t>
            </a:r>
          </a:p>
          <a:p>
            <a:pPr algn="just" eaLnBrk="1" hangingPunct="1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it-IT" dirty="0">
                <a:latin typeface="Biancoenero Regular" panose="020B0503020000020003" pitchFamily="34" charset="0"/>
              </a:rPr>
              <a:t>Come cambia, se cambia, il costo computazionale di un’ulteriore variante </a:t>
            </a:r>
            <a:r>
              <a:rPr lang="it-IT" dirty="0" err="1">
                <a:latin typeface="Biancoenero Regular" panose="020B0503020000020003" pitchFamily="34" charset="0"/>
              </a:rPr>
              <a:t>kMS</a:t>
            </a:r>
            <a:r>
              <a:rPr lang="it-IT" dirty="0">
                <a:latin typeface="Biancoenero Regular" panose="020B0503020000020003" pitchFamily="34" charset="0"/>
              </a:rPr>
              <a:t> che spezza l’array in k </a:t>
            </a:r>
            <a:r>
              <a:rPr lang="it-IT" dirty="0" err="1">
                <a:latin typeface="Biancoenero Regular" panose="020B0503020000020003" pitchFamily="34" charset="0"/>
              </a:rPr>
              <a:t>sottoarray</a:t>
            </a:r>
            <a:r>
              <a:rPr lang="it-IT" dirty="0">
                <a:latin typeface="Biancoenero Regular" panose="020B0503020000020003" pitchFamily="34" charset="0"/>
              </a:rPr>
              <a:t>? (</a:t>
            </a:r>
            <a:r>
              <a:rPr lang="it-IT" dirty="0" err="1">
                <a:latin typeface="Biancoenero Regular" panose="020B0503020000020003" pitchFamily="34" charset="0"/>
              </a:rPr>
              <a:t>hint</a:t>
            </a:r>
            <a:r>
              <a:rPr lang="it-IT" dirty="0">
                <a:latin typeface="Biancoenero Regular" panose="020B0503020000020003" pitchFamily="34" charset="0"/>
              </a:rPr>
              <a:t>: attenzione </a:t>
            </a:r>
            <a:r>
              <a:rPr lang="it-IT">
                <a:latin typeface="Biancoenero Regular" panose="020B0503020000020003" pitchFamily="34" charset="0"/>
              </a:rPr>
              <a:t>alla fusione!)</a:t>
            </a:r>
            <a:endParaRPr lang="it-IT" dirty="0">
              <a:latin typeface="Biancoenero Regular" panose="020B0503020000020003" pitchFamily="34" charset="0"/>
            </a:endParaRPr>
          </a:p>
        </p:txBody>
      </p:sp>
      <p:sp>
        <p:nvSpPr>
          <p:cNvPr id="2" name="Segnaposto piè di pagina 5">
            <a:extLst>
              <a:ext uri="{FF2B5EF4-FFF2-40B4-BE49-F238E27FC236}">
                <a16:creationId xmlns:a16="http://schemas.microsoft.com/office/drawing/2014/main" id="{67215A6D-EED0-D8D3-3832-0F600C967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/>
          <a:p>
            <a:r>
              <a:rPr lang="it-IT" altLang="it-IT" dirty="0"/>
              <a:t>T. </a:t>
            </a:r>
            <a:r>
              <a:rPr lang="it-IT" altLang="it-IT" dirty="0" err="1"/>
              <a:t>Calamoneri</a:t>
            </a:r>
            <a:r>
              <a:rPr lang="it-IT" altLang="it-IT" dirty="0"/>
              <a:t>: Algoritmo Merge Sort</a:t>
            </a:r>
          </a:p>
        </p:txBody>
      </p:sp>
    </p:spTree>
    <p:extLst>
      <p:ext uri="{BB962C8B-B14F-4D97-AF65-F5344CB8AC3E}">
        <p14:creationId xmlns:p14="http://schemas.microsoft.com/office/powerpoint/2010/main" val="356294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996D9A95-9299-EE4E-B015-70EEFC6506A3}" type="slidenum">
              <a:rPr lang="it-IT" altLang="it-IT">
                <a:latin typeface="Biancoenero Regular" panose="020B0503020000020003" pitchFamily="34" charset="0"/>
              </a:rPr>
              <a:pPr/>
              <a:t>3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467544" y="1196752"/>
            <a:ext cx="8136904" cy="4032448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800000"/>
              </a:buClr>
              <a:buNone/>
            </a:pPr>
            <a:r>
              <a:rPr lang="it-IT" dirty="0"/>
              <a:t>L’algoritmo </a:t>
            </a:r>
            <a:r>
              <a:rPr lang="it-IT" b="1" i="1" dirty="0">
                <a:solidFill>
                  <a:srgbClr val="800000"/>
                </a:solidFill>
              </a:rPr>
              <a:t>merge </a:t>
            </a:r>
            <a:r>
              <a:rPr lang="it-IT" b="1" i="1" dirty="0" err="1">
                <a:solidFill>
                  <a:srgbClr val="800000"/>
                </a:solidFill>
              </a:rPr>
              <a:t>sort</a:t>
            </a:r>
            <a:r>
              <a:rPr lang="it-IT" dirty="0">
                <a:solidFill>
                  <a:srgbClr val="800000"/>
                </a:solidFill>
              </a:rPr>
              <a:t> </a:t>
            </a:r>
            <a:r>
              <a:rPr lang="it-IT" dirty="0"/>
              <a:t>(</a:t>
            </a:r>
            <a:r>
              <a:rPr lang="it-IT" b="1" i="1" dirty="0">
                <a:latin typeface="Biancoenero Bold" panose="020B0503020000020003" pitchFamily="34" charset="0"/>
              </a:rPr>
              <a:t>ordinamento per fusione</a:t>
            </a:r>
            <a:r>
              <a:rPr lang="it-IT" dirty="0"/>
              <a:t>) è un algoritmo ricorsivo che adotta una tecnica algoritmica detta </a:t>
            </a:r>
            <a:r>
              <a:rPr lang="it-IT" b="1" i="1" dirty="0">
                <a:solidFill>
                  <a:srgbClr val="800000"/>
                </a:solidFill>
              </a:rPr>
              <a:t>divide et impera</a:t>
            </a:r>
            <a:r>
              <a:rPr lang="it-IT" dirty="0"/>
              <a:t>. Essa può essere descritta come segue: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Clr>
                <a:srgbClr val="800000"/>
              </a:buClr>
              <a:buFont typeface="Arial"/>
              <a:buChar char="•"/>
            </a:pPr>
            <a:r>
              <a:rPr lang="it-IT" dirty="0"/>
              <a:t>il problema complessivo si suddivide in </a:t>
            </a:r>
            <a:r>
              <a:rPr lang="it-IT" dirty="0" err="1"/>
              <a:t>sottoproblemi</a:t>
            </a:r>
            <a:r>
              <a:rPr lang="it-IT" dirty="0"/>
              <a:t> di dimensione inferiore (</a:t>
            </a:r>
            <a:r>
              <a:rPr lang="it-IT" b="1" i="1" dirty="0">
                <a:latin typeface="Biancoenero Bold" panose="020B0503020000020003" pitchFamily="34" charset="0"/>
              </a:rPr>
              <a:t>divide</a:t>
            </a:r>
            <a:r>
              <a:rPr lang="it-IT" dirty="0"/>
              <a:t>);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Clr>
                <a:srgbClr val="800000"/>
              </a:buClr>
              <a:buFont typeface="Arial"/>
              <a:buChar char="•"/>
            </a:pPr>
            <a:r>
              <a:rPr lang="it-IT" dirty="0"/>
              <a:t>i </a:t>
            </a:r>
            <a:r>
              <a:rPr lang="it-IT" dirty="0" err="1"/>
              <a:t>sottoproblemi</a:t>
            </a:r>
            <a:r>
              <a:rPr lang="it-IT" dirty="0"/>
              <a:t> si risolvono ricorsivamente (</a:t>
            </a:r>
            <a:r>
              <a:rPr lang="it-IT" b="1" i="1" dirty="0">
                <a:latin typeface="Biancoenero Bold" panose="020B0503020000020003" pitchFamily="34" charset="0"/>
              </a:rPr>
              <a:t>impera</a:t>
            </a:r>
            <a:r>
              <a:rPr lang="it-IT" dirty="0"/>
              <a:t>);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Clr>
                <a:srgbClr val="800000"/>
              </a:buClr>
              <a:buFont typeface="Arial"/>
              <a:buChar char="•"/>
            </a:pPr>
            <a:r>
              <a:rPr lang="it-IT" dirty="0"/>
              <a:t>le soluzioni dei </a:t>
            </a:r>
            <a:r>
              <a:rPr lang="it-IT" dirty="0" err="1"/>
              <a:t>sottoproblemi</a:t>
            </a:r>
            <a:r>
              <a:rPr lang="it-IT" dirty="0"/>
              <a:t> si compongono per ottenere la soluzione al problema complessivo (</a:t>
            </a:r>
            <a:r>
              <a:rPr lang="it-IT" b="1" i="1" dirty="0">
                <a:latin typeface="Biancoenero Bold" panose="020B0503020000020003" pitchFamily="34" charset="0"/>
              </a:rPr>
              <a:t>combina</a:t>
            </a:r>
            <a:r>
              <a:rPr lang="it-IT" dirty="0"/>
              <a:t>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endParaRPr lang="it-IT" sz="2400" dirty="0">
              <a:effectLst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it-IT" sz="24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8525" y="476672"/>
            <a:ext cx="7559675" cy="504825"/>
          </a:xfrm>
        </p:spPr>
        <p:txBody>
          <a:bodyPr/>
          <a:lstStyle/>
          <a:p>
            <a:r>
              <a:rPr lang="it-IT" sz="2800" b="1" dirty="0">
                <a:latin typeface="Biancoenero Bold" panose="020B0503020000020003" pitchFamily="34" charset="0"/>
              </a:rPr>
              <a:t>Merge Sort (1)</a:t>
            </a:r>
          </a:p>
        </p:txBody>
      </p:sp>
      <p:sp>
        <p:nvSpPr>
          <p:cNvPr id="3" name="Segnaposto piè di pagina 5">
            <a:extLst>
              <a:ext uri="{FF2B5EF4-FFF2-40B4-BE49-F238E27FC236}">
                <a16:creationId xmlns:a16="http://schemas.microsoft.com/office/drawing/2014/main" id="{88B0CE9C-CF24-7CAF-BAB3-7FAC682C4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/>
          <a:p>
            <a:r>
              <a:rPr lang="it-IT" altLang="it-IT" dirty="0"/>
              <a:t>T. </a:t>
            </a:r>
            <a:r>
              <a:rPr lang="it-IT" altLang="it-IT" dirty="0" err="1"/>
              <a:t>Calamoneri</a:t>
            </a:r>
            <a:r>
              <a:rPr lang="it-IT" altLang="it-IT" dirty="0"/>
              <a:t>: Algoritmo Merge 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996D9A95-9299-EE4E-B015-70EEFC6506A3}" type="slidenum">
              <a:rPr lang="it-IT" altLang="it-IT">
                <a:latin typeface="Biancoenero Regular" panose="020B0503020000020003" pitchFamily="34" charset="0"/>
              </a:rPr>
              <a:pPr/>
              <a:t>4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323528" y="1196752"/>
            <a:ext cx="8352928" cy="4608512"/>
          </a:xfrm>
        </p:spPr>
        <p:txBody>
          <a:bodyPr/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/>
              <a:t>L’approccio del Merge Sort è il seguente:</a:t>
            </a:r>
            <a:endParaRPr lang="it-IT" b="1" dirty="0"/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it-IT" b="1" i="1" dirty="0">
                <a:solidFill>
                  <a:srgbClr val="800000"/>
                </a:solidFill>
              </a:rPr>
              <a:t>divide</a:t>
            </a:r>
            <a:r>
              <a:rPr lang="it-IT" dirty="0"/>
              <a:t>: la sequenza di </a:t>
            </a:r>
            <a:r>
              <a:rPr lang="it-IT" i="1" dirty="0" err="1"/>
              <a:t>n</a:t>
            </a:r>
            <a:r>
              <a:rPr lang="it-IT" dirty="0"/>
              <a:t> elementi viene divisa in due </a:t>
            </a:r>
            <a:r>
              <a:rPr lang="it-IT" dirty="0" err="1"/>
              <a:t>sottosequenze</a:t>
            </a:r>
            <a:r>
              <a:rPr lang="it-IT" dirty="0"/>
              <a:t> di </a:t>
            </a:r>
            <a:r>
              <a:rPr lang="it-IT" i="1" dirty="0" err="1"/>
              <a:t>n</a:t>
            </a:r>
            <a:r>
              <a:rPr lang="it-IT" i="1" dirty="0"/>
              <a:t>/2</a:t>
            </a:r>
            <a:r>
              <a:rPr lang="it-IT" dirty="0"/>
              <a:t> elementi ciascuna;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it-IT" b="1" i="1" dirty="0">
                <a:solidFill>
                  <a:srgbClr val="800000"/>
                </a:solidFill>
              </a:rPr>
              <a:t>impera</a:t>
            </a:r>
            <a:r>
              <a:rPr lang="it-IT" dirty="0"/>
              <a:t>: le due </a:t>
            </a:r>
            <a:r>
              <a:rPr lang="it-IT" dirty="0" err="1"/>
              <a:t>sottosequenze</a:t>
            </a:r>
            <a:r>
              <a:rPr lang="it-IT" dirty="0"/>
              <a:t> di </a:t>
            </a:r>
            <a:r>
              <a:rPr lang="it-IT" i="1" dirty="0" err="1"/>
              <a:t>n</a:t>
            </a:r>
            <a:r>
              <a:rPr lang="it-IT" i="1" dirty="0"/>
              <a:t>/2</a:t>
            </a:r>
            <a:r>
              <a:rPr lang="it-IT" dirty="0"/>
              <a:t> elementi vengono ordinate ricorsivamente;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it-IT" b="1" i="1" dirty="0">
                <a:solidFill>
                  <a:srgbClr val="800000"/>
                </a:solidFill>
              </a:rPr>
              <a:t>passo base</a:t>
            </a:r>
            <a:r>
              <a:rPr lang="it-IT" b="1" i="1" dirty="0"/>
              <a:t>: </a:t>
            </a:r>
            <a:r>
              <a:rPr lang="it-IT" dirty="0"/>
              <a:t>la </a:t>
            </a:r>
            <a:r>
              <a:rPr lang="it-IT" dirty="0" err="1"/>
              <a:t>ricorsione</a:t>
            </a:r>
            <a:r>
              <a:rPr lang="it-IT" dirty="0"/>
              <a:t> termina quando la </a:t>
            </a:r>
            <a:r>
              <a:rPr lang="it-IT" dirty="0" err="1"/>
              <a:t>sottosequenza</a:t>
            </a:r>
            <a:r>
              <a:rPr lang="it-IT" dirty="0"/>
              <a:t> è costituita di un solo elemento, per cui è già ordinata;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it-IT" b="1" i="1" dirty="0">
                <a:solidFill>
                  <a:srgbClr val="800000"/>
                </a:solidFill>
              </a:rPr>
              <a:t>combina</a:t>
            </a:r>
            <a:r>
              <a:rPr lang="it-IT" dirty="0"/>
              <a:t>: le due </a:t>
            </a:r>
            <a:r>
              <a:rPr lang="it-IT" dirty="0" err="1"/>
              <a:t>sottosequenze</a:t>
            </a:r>
            <a:r>
              <a:rPr lang="it-IT" dirty="0"/>
              <a:t> – ormai ordinate – di </a:t>
            </a:r>
            <a:r>
              <a:rPr lang="it-IT" i="1" dirty="0" err="1"/>
              <a:t>n</a:t>
            </a:r>
            <a:r>
              <a:rPr lang="it-IT" i="1" dirty="0"/>
              <a:t>/2</a:t>
            </a:r>
            <a:r>
              <a:rPr lang="it-IT" dirty="0"/>
              <a:t> elementi ciascuna vengono “fuse” in un’unica sequenza ordinata di </a:t>
            </a:r>
            <a:r>
              <a:rPr lang="it-IT" i="1" dirty="0" err="1"/>
              <a:t>n</a:t>
            </a:r>
            <a:r>
              <a:rPr lang="it-IT" dirty="0"/>
              <a:t> elementi.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8525" y="476672"/>
            <a:ext cx="7559675" cy="504825"/>
          </a:xfrm>
        </p:spPr>
        <p:txBody>
          <a:bodyPr/>
          <a:lstStyle/>
          <a:p>
            <a:r>
              <a:rPr lang="it-IT" sz="2800" b="1" dirty="0">
                <a:latin typeface="Biancoenero Bold" panose="020B0503020000020003" pitchFamily="34" charset="0"/>
              </a:rPr>
              <a:t>Merge Sort (2)</a:t>
            </a:r>
          </a:p>
        </p:txBody>
      </p:sp>
      <p:sp>
        <p:nvSpPr>
          <p:cNvPr id="3" name="Segnaposto piè di pagina 5">
            <a:extLst>
              <a:ext uri="{FF2B5EF4-FFF2-40B4-BE49-F238E27FC236}">
                <a16:creationId xmlns:a16="http://schemas.microsoft.com/office/drawing/2014/main" id="{E4691BA6-53AC-5E85-D343-29AD2C530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/>
          <a:p>
            <a:r>
              <a:rPr lang="it-IT" altLang="it-IT" dirty="0"/>
              <a:t>T. </a:t>
            </a:r>
            <a:r>
              <a:rPr lang="it-IT" altLang="it-IT" dirty="0" err="1"/>
              <a:t>Calamoneri</a:t>
            </a:r>
            <a:r>
              <a:rPr lang="it-IT" altLang="it-IT" dirty="0"/>
              <a:t>: Algoritmo Merge Sort</a:t>
            </a:r>
          </a:p>
        </p:txBody>
      </p:sp>
    </p:spTree>
    <p:extLst>
      <p:ext uri="{BB962C8B-B14F-4D97-AF65-F5344CB8AC3E}">
        <p14:creationId xmlns:p14="http://schemas.microsoft.com/office/powerpoint/2010/main" val="137084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o 153"/>
          <p:cNvGrpSpPr/>
          <p:nvPr/>
        </p:nvGrpSpPr>
        <p:grpSpPr>
          <a:xfrm>
            <a:off x="503548" y="2996952"/>
            <a:ext cx="5112568" cy="288032"/>
            <a:chOff x="503548" y="3284984"/>
            <a:chExt cx="5112568" cy="288032"/>
          </a:xfrm>
        </p:grpSpPr>
        <p:cxnSp>
          <p:nvCxnSpPr>
            <p:cNvPr id="155" name="Connettore 2 154"/>
            <p:cNvCxnSpPr>
              <a:endCxn id="156" idx="0"/>
            </p:cNvCxnSpPr>
            <p:nvPr/>
          </p:nvCxnSpPr>
          <p:spPr bwMode="auto">
            <a:xfrm flipH="1">
              <a:off x="503548" y="3284984"/>
              <a:ext cx="216024" cy="288032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Connettore 2 155"/>
            <p:cNvCxnSpPr>
              <a:endCxn id="157" idx="0"/>
            </p:cNvCxnSpPr>
            <p:nvPr/>
          </p:nvCxnSpPr>
          <p:spPr bwMode="auto">
            <a:xfrm>
              <a:off x="1079612" y="3284984"/>
              <a:ext cx="216024" cy="288032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Connettore 2 156"/>
            <p:cNvCxnSpPr>
              <a:endCxn id="159" idx="0"/>
            </p:cNvCxnSpPr>
            <p:nvPr/>
          </p:nvCxnSpPr>
          <p:spPr bwMode="auto">
            <a:xfrm flipH="1">
              <a:off x="1943708" y="3284984"/>
              <a:ext cx="216024" cy="288032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Connettore 2 157"/>
            <p:cNvCxnSpPr>
              <a:endCxn id="160" idx="0"/>
            </p:cNvCxnSpPr>
            <p:nvPr/>
          </p:nvCxnSpPr>
          <p:spPr bwMode="auto">
            <a:xfrm>
              <a:off x="2519772" y="3284984"/>
              <a:ext cx="216024" cy="288032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Connettore 2 158"/>
            <p:cNvCxnSpPr>
              <a:stCxn id="142" idx="2"/>
              <a:endCxn id="162" idx="0"/>
            </p:cNvCxnSpPr>
            <p:nvPr/>
          </p:nvCxnSpPr>
          <p:spPr bwMode="auto">
            <a:xfrm flipH="1">
              <a:off x="3383868" y="3284984"/>
              <a:ext cx="216024" cy="288032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Connettore 2 159"/>
            <p:cNvCxnSpPr/>
            <p:nvPr/>
          </p:nvCxnSpPr>
          <p:spPr bwMode="auto">
            <a:xfrm>
              <a:off x="3959932" y="3284984"/>
              <a:ext cx="216024" cy="288032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Connettore 2 160"/>
            <p:cNvCxnSpPr>
              <a:stCxn id="144" idx="2"/>
              <a:endCxn id="165" idx="0"/>
            </p:cNvCxnSpPr>
            <p:nvPr/>
          </p:nvCxnSpPr>
          <p:spPr bwMode="auto">
            <a:xfrm flipH="1">
              <a:off x="4824028" y="3284984"/>
              <a:ext cx="216024" cy="288032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Connettore 2 161"/>
            <p:cNvCxnSpPr>
              <a:stCxn id="145" idx="2"/>
              <a:endCxn id="166" idx="0"/>
            </p:cNvCxnSpPr>
            <p:nvPr/>
          </p:nvCxnSpPr>
          <p:spPr bwMode="auto">
            <a:xfrm>
              <a:off x="5400092" y="3284984"/>
              <a:ext cx="216024" cy="288032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996D9A95-9299-EE4E-B015-70EEFC6506A3}" type="slidenum">
              <a:rPr lang="it-IT" altLang="it-IT">
                <a:latin typeface="Biancoenero Regular" panose="020B0503020000020003" pitchFamily="34" charset="0"/>
              </a:rPr>
              <a:pPr/>
              <a:t>5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0174" y="451390"/>
            <a:ext cx="7559675" cy="504825"/>
          </a:xfrm>
        </p:spPr>
        <p:txBody>
          <a:bodyPr/>
          <a:lstStyle/>
          <a:p>
            <a:r>
              <a:rPr lang="it-IT" sz="2800" b="1" dirty="0">
                <a:latin typeface="Biancoenero Bold" panose="020B0503020000020003" pitchFamily="34" charset="0"/>
              </a:rPr>
              <a:t>Merge Sort (3)</a:t>
            </a:r>
          </a:p>
        </p:txBody>
      </p:sp>
      <p:sp>
        <p:nvSpPr>
          <p:cNvPr id="114" name="CasellaDiTesto 113"/>
          <p:cNvSpPr txBox="1"/>
          <p:nvPr/>
        </p:nvSpPr>
        <p:spPr>
          <a:xfrm>
            <a:off x="5940152" y="548680"/>
            <a:ext cx="3096344" cy="557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buFont typeface="Arial"/>
              <a:buChar char="•"/>
            </a:pPr>
            <a:r>
              <a:rPr lang="it-IT" sz="1800" dirty="0">
                <a:solidFill>
                  <a:srgbClr val="800000"/>
                </a:solidFill>
                <a:latin typeface="Biancoenero Regular" panose="020B0503020000020003" pitchFamily="34" charset="0"/>
              </a:rPr>
              <a:t>divide</a:t>
            </a:r>
            <a:r>
              <a:rPr lang="it-IT" sz="1800" dirty="0">
                <a:solidFill>
                  <a:srgbClr val="000000"/>
                </a:solidFill>
                <a:latin typeface="Biancoenero Regular" panose="020B0503020000020003" pitchFamily="34" charset="0"/>
              </a:rPr>
              <a:t>: la sequenza di </a:t>
            </a:r>
            <a:r>
              <a:rPr lang="it-IT" sz="1800" dirty="0" err="1">
                <a:solidFill>
                  <a:srgbClr val="000000"/>
                </a:solidFill>
                <a:latin typeface="Biancoenero Regular" panose="020B0503020000020003" pitchFamily="34" charset="0"/>
              </a:rPr>
              <a:t>n</a:t>
            </a:r>
            <a:r>
              <a:rPr lang="it-IT" sz="1800" dirty="0">
                <a:solidFill>
                  <a:srgbClr val="000000"/>
                </a:solidFill>
                <a:latin typeface="Biancoenero Regular" panose="020B0503020000020003" pitchFamily="34" charset="0"/>
              </a:rPr>
              <a:t> elementi viene divisa in due sotto-sequenze di </a:t>
            </a:r>
            <a:r>
              <a:rPr lang="it-IT" sz="1800" dirty="0" err="1">
                <a:solidFill>
                  <a:srgbClr val="000000"/>
                </a:solidFill>
                <a:latin typeface="Biancoenero Regular" panose="020B0503020000020003" pitchFamily="34" charset="0"/>
              </a:rPr>
              <a:t>n</a:t>
            </a:r>
            <a:r>
              <a:rPr lang="it-IT" sz="1800" dirty="0">
                <a:solidFill>
                  <a:srgbClr val="000000"/>
                </a:solidFill>
                <a:latin typeface="Biancoenero Regular" panose="020B0503020000020003" pitchFamily="34" charset="0"/>
              </a:rPr>
              <a:t>/2 elementi ciascuna;</a:t>
            </a:r>
          </a:p>
          <a:p>
            <a:pPr lvl="0">
              <a:lnSpc>
                <a:spcPct val="90000"/>
              </a:lnSpc>
              <a:buFont typeface="Arial"/>
              <a:buChar char="•"/>
            </a:pPr>
            <a:r>
              <a:rPr lang="it-IT" sz="1800" dirty="0">
                <a:solidFill>
                  <a:srgbClr val="800000"/>
                </a:solidFill>
                <a:latin typeface="Biancoenero Regular" panose="020B0503020000020003" pitchFamily="34" charset="0"/>
              </a:rPr>
              <a:t>impera</a:t>
            </a:r>
            <a:r>
              <a:rPr lang="it-IT" sz="1800" dirty="0">
                <a:solidFill>
                  <a:srgbClr val="000000"/>
                </a:solidFill>
                <a:latin typeface="Biancoenero Regular" panose="020B0503020000020003" pitchFamily="34" charset="0"/>
              </a:rPr>
              <a:t>: le due sotto-sequenze di </a:t>
            </a:r>
            <a:r>
              <a:rPr lang="it-IT" sz="1800" dirty="0" err="1">
                <a:solidFill>
                  <a:srgbClr val="000000"/>
                </a:solidFill>
                <a:latin typeface="Biancoenero Regular" panose="020B0503020000020003" pitchFamily="34" charset="0"/>
              </a:rPr>
              <a:t>n</a:t>
            </a:r>
            <a:r>
              <a:rPr lang="it-IT" sz="1800" dirty="0">
                <a:solidFill>
                  <a:srgbClr val="000000"/>
                </a:solidFill>
                <a:latin typeface="Biancoenero Regular" panose="020B0503020000020003" pitchFamily="34" charset="0"/>
              </a:rPr>
              <a:t>/2 elementi vengono ordinate ricorsivamente;</a:t>
            </a:r>
          </a:p>
          <a:p>
            <a:pPr lvl="0">
              <a:lnSpc>
                <a:spcPct val="90000"/>
              </a:lnSpc>
              <a:buFont typeface="Arial"/>
              <a:buChar char="•"/>
            </a:pPr>
            <a:r>
              <a:rPr lang="it-IT" sz="1800" dirty="0">
                <a:solidFill>
                  <a:srgbClr val="800000"/>
                </a:solidFill>
                <a:latin typeface="Biancoenero Regular" panose="020B0503020000020003" pitchFamily="34" charset="0"/>
              </a:rPr>
              <a:t>passo base</a:t>
            </a:r>
            <a:r>
              <a:rPr lang="it-IT" sz="1800" dirty="0">
                <a:solidFill>
                  <a:srgbClr val="000000"/>
                </a:solidFill>
                <a:latin typeface="Biancoenero Regular" panose="020B0503020000020003" pitchFamily="34" charset="0"/>
              </a:rPr>
              <a:t>: la </a:t>
            </a:r>
            <a:r>
              <a:rPr lang="it-IT" sz="1800" dirty="0" err="1">
                <a:solidFill>
                  <a:srgbClr val="000000"/>
                </a:solidFill>
                <a:latin typeface="Biancoenero Regular" panose="020B0503020000020003" pitchFamily="34" charset="0"/>
              </a:rPr>
              <a:t>ricorsione</a:t>
            </a:r>
            <a:r>
              <a:rPr lang="it-IT" sz="1800" dirty="0">
                <a:solidFill>
                  <a:srgbClr val="000000"/>
                </a:solidFill>
                <a:latin typeface="Biancoenero Regular" panose="020B0503020000020003" pitchFamily="34" charset="0"/>
              </a:rPr>
              <a:t> termina quando la sotto-sequenza è costituita di un solo elemento, per cui è già ordinata;</a:t>
            </a:r>
          </a:p>
          <a:p>
            <a:pPr lvl="0">
              <a:lnSpc>
                <a:spcPct val="90000"/>
              </a:lnSpc>
              <a:buFont typeface="Arial"/>
              <a:buChar char="•"/>
            </a:pPr>
            <a:r>
              <a:rPr lang="it-IT" sz="1800" dirty="0">
                <a:solidFill>
                  <a:srgbClr val="800000"/>
                </a:solidFill>
                <a:latin typeface="Biancoenero Regular" panose="020B0503020000020003" pitchFamily="34" charset="0"/>
              </a:rPr>
              <a:t>combina</a:t>
            </a:r>
            <a:r>
              <a:rPr lang="it-IT" sz="1800" dirty="0">
                <a:solidFill>
                  <a:srgbClr val="000000"/>
                </a:solidFill>
                <a:latin typeface="Biancoenero Regular" panose="020B0503020000020003" pitchFamily="34" charset="0"/>
              </a:rPr>
              <a:t>: le due sotto-se-</a:t>
            </a:r>
            <a:r>
              <a:rPr lang="it-IT" sz="1800" dirty="0" err="1">
                <a:solidFill>
                  <a:srgbClr val="000000"/>
                </a:solidFill>
                <a:latin typeface="Biancoenero Regular" panose="020B0503020000020003" pitchFamily="34" charset="0"/>
              </a:rPr>
              <a:t>quenze</a:t>
            </a:r>
            <a:r>
              <a:rPr lang="it-IT" sz="1800" dirty="0">
                <a:solidFill>
                  <a:srgbClr val="000000"/>
                </a:solidFill>
                <a:latin typeface="Biancoenero Regular" panose="020B0503020000020003" pitchFamily="34" charset="0"/>
              </a:rPr>
              <a:t> – ormai ordinate – di </a:t>
            </a:r>
            <a:r>
              <a:rPr lang="it-IT" sz="1800" dirty="0" err="1">
                <a:solidFill>
                  <a:srgbClr val="000000"/>
                </a:solidFill>
                <a:latin typeface="Biancoenero Regular" panose="020B0503020000020003" pitchFamily="34" charset="0"/>
              </a:rPr>
              <a:t>n</a:t>
            </a:r>
            <a:r>
              <a:rPr lang="it-IT" sz="1800" dirty="0">
                <a:solidFill>
                  <a:srgbClr val="000000"/>
                </a:solidFill>
                <a:latin typeface="Biancoenero Regular" panose="020B0503020000020003" pitchFamily="34" charset="0"/>
              </a:rPr>
              <a:t>/2 elementi ciascuna vengono “fuse” in un’unica sequenza ordinata di </a:t>
            </a:r>
            <a:r>
              <a:rPr lang="it-IT" sz="1800" dirty="0" err="1">
                <a:solidFill>
                  <a:srgbClr val="000000"/>
                </a:solidFill>
                <a:latin typeface="Biancoenero Regular" panose="020B0503020000020003" pitchFamily="34" charset="0"/>
              </a:rPr>
              <a:t>n</a:t>
            </a:r>
            <a:r>
              <a:rPr lang="it-IT" sz="1800" dirty="0">
                <a:solidFill>
                  <a:srgbClr val="000000"/>
                </a:solidFill>
                <a:latin typeface="Biancoenero Regular" panose="020B0503020000020003" pitchFamily="34" charset="0"/>
              </a:rPr>
              <a:t> elementi.</a:t>
            </a:r>
          </a:p>
        </p:txBody>
      </p:sp>
      <p:grpSp>
        <p:nvGrpSpPr>
          <p:cNvPr id="115" name="Gruppo 114"/>
          <p:cNvGrpSpPr/>
          <p:nvPr/>
        </p:nvGrpSpPr>
        <p:grpSpPr>
          <a:xfrm>
            <a:off x="1619672" y="1124744"/>
            <a:ext cx="2880320" cy="432048"/>
            <a:chOff x="611560" y="1484784"/>
            <a:chExt cx="2880320" cy="432048"/>
          </a:xfrm>
          <a:solidFill>
            <a:srgbClr val="FFFF00"/>
          </a:solidFill>
        </p:grpSpPr>
        <p:sp>
          <p:nvSpPr>
            <p:cNvPr id="116" name="Rettangolo 115"/>
            <p:cNvSpPr/>
            <p:nvPr/>
          </p:nvSpPr>
          <p:spPr bwMode="auto">
            <a:xfrm>
              <a:off x="61156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6</a:t>
              </a:r>
            </a:p>
          </p:txBody>
        </p:sp>
        <p:sp>
          <p:nvSpPr>
            <p:cNvPr id="117" name="Rettangolo 116"/>
            <p:cNvSpPr/>
            <p:nvPr/>
          </p:nvSpPr>
          <p:spPr bwMode="auto">
            <a:xfrm>
              <a:off x="97160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1</a:t>
              </a:r>
            </a:p>
          </p:txBody>
        </p:sp>
        <p:sp>
          <p:nvSpPr>
            <p:cNvPr id="118" name="Rettangolo 117"/>
            <p:cNvSpPr/>
            <p:nvPr/>
          </p:nvSpPr>
          <p:spPr bwMode="auto">
            <a:xfrm>
              <a:off x="133164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rgbClr val="000000"/>
                  </a:solidFill>
                  <a:latin typeface="Biancoenero Regular" panose="020B0503020000020003" pitchFamily="34" charset="0"/>
                </a:rPr>
                <a:t>9</a:t>
              </a:r>
              <a:endPara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119" name="Rettangolo 118"/>
            <p:cNvSpPr/>
            <p:nvPr/>
          </p:nvSpPr>
          <p:spPr bwMode="auto">
            <a:xfrm>
              <a:off x="169168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0</a:t>
              </a:r>
            </a:p>
          </p:txBody>
        </p:sp>
        <p:sp>
          <p:nvSpPr>
            <p:cNvPr id="120" name="Rettangolo 119"/>
            <p:cNvSpPr/>
            <p:nvPr/>
          </p:nvSpPr>
          <p:spPr bwMode="auto">
            <a:xfrm>
              <a:off x="205172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3</a:t>
              </a:r>
            </a:p>
          </p:txBody>
        </p:sp>
        <p:sp>
          <p:nvSpPr>
            <p:cNvPr id="121" name="Rettangolo 120"/>
            <p:cNvSpPr/>
            <p:nvPr/>
          </p:nvSpPr>
          <p:spPr bwMode="auto">
            <a:xfrm>
              <a:off x="241176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8</a:t>
              </a:r>
            </a:p>
          </p:txBody>
        </p:sp>
        <p:sp>
          <p:nvSpPr>
            <p:cNvPr id="122" name="Rettangolo 121"/>
            <p:cNvSpPr/>
            <p:nvPr/>
          </p:nvSpPr>
          <p:spPr bwMode="auto">
            <a:xfrm>
              <a:off x="277180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5</a:t>
              </a:r>
            </a:p>
          </p:txBody>
        </p:sp>
        <p:sp>
          <p:nvSpPr>
            <p:cNvPr id="123" name="Rettangolo 122"/>
            <p:cNvSpPr/>
            <p:nvPr/>
          </p:nvSpPr>
          <p:spPr bwMode="auto">
            <a:xfrm>
              <a:off x="313184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4</a:t>
              </a:r>
            </a:p>
          </p:txBody>
        </p:sp>
      </p:grpSp>
      <p:grpSp>
        <p:nvGrpSpPr>
          <p:cNvPr id="124" name="Gruppo 123"/>
          <p:cNvGrpSpPr/>
          <p:nvPr/>
        </p:nvGrpSpPr>
        <p:grpSpPr>
          <a:xfrm>
            <a:off x="899592" y="1844824"/>
            <a:ext cx="1440160" cy="432048"/>
            <a:chOff x="2915816" y="2204864"/>
            <a:chExt cx="1440160" cy="432048"/>
          </a:xfrm>
          <a:solidFill>
            <a:srgbClr val="FFFF00"/>
          </a:solidFill>
        </p:grpSpPr>
        <p:sp>
          <p:nvSpPr>
            <p:cNvPr id="125" name="Rettangolo 124"/>
            <p:cNvSpPr/>
            <p:nvPr/>
          </p:nvSpPr>
          <p:spPr bwMode="auto">
            <a:xfrm>
              <a:off x="291581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6</a:t>
              </a:r>
            </a:p>
          </p:txBody>
        </p:sp>
        <p:sp>
          <p:nvSpPr>
            <p:cNvPr id="126" name="Rettangolo 125"/>
            <p:cNvSpPr/>
            <p:nvPr/>
          </p:nvSpPr>
          <p:spPr bwMode="auto">
            <a:xfrm>
              <a:off x="327585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1</a:t>
              </a:r>
            </a:p>
          </p:txBody>
        </p:sp>
        <p:sp>
          <p:nvSpPr>
            <p:cNvPr id="127" name="Rettangolo 126"/>
            <p:cNvSpPr/>
            <p:nvPr/>
          </p:nvSpPr>
          <p:spPr bwMode="auto">
            <a:xfrm>
              <a:off x="363589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rgbClr val="000000"/>
                  </a:solidFill>
                  <a:latin typeface="Biancoenero Regular" panose="020B0503020000020003" pitchFamily="34" charset="0"/>
                </a:rPr>
                <a:t>9</a:t>
              </a:r>
              <a:endPara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128" name="Rettangolo 127"/>
            <p:cNvSpPr/>
            <p:nvPr/>
          </p:nvSpPr>
          <p:spPr bwMode="auto">
            <a:xfrm>
              <a:off x="399593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0</a:t>
              </a:r>
            </a:p>
          </p:txBody>
        </p:sp>
      </p:grpSp>
      <p:grpSp>
        <p:nvGrpSpPr>
          <p:cNvPr id="129" name="Gruppo 128"/>
          <p:cNvGrpSpPr/>
          <p:nvPr/>
        </p:nvGrpSpPr>
        <p:grpSpPr>
          <a:xfrm>
            <a:off x="3779912" y="1844824"/>
            <a:ext cx="1440160" cy="432048"/>
            <a:chOff x="4355976" y="2204864"/>
            <a:chExt cx="1440160" cy="432048"/>
          </a:xfrm>
          <a:solidFill>
            <a:srgbClr val="FFFF00"/>
          </a:solidFill>
        </p:grpSpPr>
        <p:sp>
          <p:nvSpPr>
            <p:cNvPr id="130" name="Rettangolo 129"/>
            <p:cNvSpPr/>
            <p:nvPr/>
          </p:nvSpPr>
          <p:spPr bwMode="auto">
            <a:xfrm>
              <a:off x="435597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3</a:t>
              </a:r>
            </a:p>
          </p:txBody>
        </p:sp>
        <p:sp>
          <p:nvSpPr>
            <p:cNvPr id="131" name="Rettangolo 130"/>
            <p:cNvSpPr/>
            <p:nvPr/>
          </p:nvSpPr>
          <p:spPr bwMode="auto">
            <a:xfrm>
              <a:off x="471601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8</a:t>
              </a:r>
            </a:p>
          </p:txBody>
        </p:sp>
        <p:sp>
          <p:nvSpPr>
            <p:cNvPr id="132" name="Rettangolo 131"/>
            <p:cNvSpPr/>
            <p:nvPr/>
          </p:nvSpPr>
          <p:spPr bwMode="auto">
            <a:xfrm>
              <a:off x="507605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5</a:t>
              </a:r>
            </a:p>
          </p:txBody>
        </p:sp>
        <p:sp>
          <p:nvSpPr>
            <p:cNvPr id="133" name="Rettangolo 132"/>
            <p:cNvSpPr/>
            <p:nvPr/>
          </p:nvSpPr>
          <p:spPr bwMode="auto">
            <a:xfrm>
              <a:off x="543609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4</a:t>
              </a:r>
            </a:p>
          </p:txBody>
        </p:sp>
      </p:grpSp>
      <p:grpSp>
        <p:nvGrpSpPr>
          <p:cNvPr id="134" name="Gruppo 133"/>
          <p:cNvGrpSpPr/>
          <p:nvPr/>
        </p:nvGrpSpPr>
        <p:grpSpPr>
          <a:xfrm>
            <a:off x="3419872" y="2564904"/>
            <a:ext cx="720080" cy="432048"/>
            <a:chOff x="5076056" y="2924944"/>
            <a:chExt cx="720080" cy="432048"/>
          </a:xfrm>
          <a:solidFill>
            <a:srgbClr val="FFFF00"/>
          </a:solidFill>
        </p:grpSpPr>
        <p:sp>
          <p:nvSpPr>
            <p:cNvPr id="135" name="Rettangolo 134"/>
            <p:cNvSpPr/>
            <p:nvPr/>
          </p:nvSpPr>
          <p:spPr bwMode="auto">
            <a:xfrm>
              <a:off x="5076056" y="292494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3</a:t>
              </a:r>
            </a:p>
          </p:txBody>
        </p:sp>
        <p:sp>
          <p:nvSpPr>
            <p:cNvPr id="136" name="Rettangolo 135"/>
            <p:cNvSpPr/>
            <p:nvPr/>
          </p:nvSpPr>
          <p:spPr bwMode="auto">
            <a:xfrm>
              <a:off x="5436096" y="292494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8</a:t>
              </a:r>
            </a:p>
          </p:txBody>
        </p:sp>
      </p:grpSp>
      <p:grpSp>
        <p:nvGrpSpPr>
          <p:cNvPr id="137" name="Gruppo 136"/>
          <p:cNvGrpSpPr/>
          <p:nvPr/>
        </p:nvGrpSpPr>
        <p:grpSpPr>
          <a:xfrm>
            <a:off x="4860032" y="2564904"/>
            <a:ext cx="720080" cy="432048"/>
            <a:chOff x="5796136" y="2924944"/>
            <a:chExt cx="720080" cy="432048"/>
          </a:xfrm>
          <a:solidFill>
            <a:srgbClr val="FFFF00"/>
          </a:solidFill>
        </p:grpSpPr>
        <p:sp>
          <p:nvSpPr>
            <p:cNvPr id="138" name="Rettangolo 137"/>
            <p:cNvSpPr/>
            <p:nvPr/>
          </p:nvSpPr>
          <p:spPr bwMode="auto">
            <a:xfrm>
              <a:off x="5796136" y="292494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5</a:t>
              </a:r>
            </a:p>
          </p:txBody>
        </p:sp>
        <p:sp>
          <p:nvSpPr>
            <p:cNvPr id="139" name="Rettangolo 138"/>
            <p:cNvSpPr/>
            <p:nvPr/>
          </p:nvSpPr>
          <p:spPr bwMode="auto">
            <a:xfrm>
              <a:off x="6156176" y="292494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4</a:t>
              </a:r>
            </a:p>
          </p:txBody>
        </p:sp>
      </p:grpSp>
      <p:sp>
        <p:nvSpPr>
          <p:cNvPr id="146" name="Rettangolo 145"/>
          <p:cNvSpPr/>
          <p:nvPr/>
        </p:nvSpPr>
        <p:spPr bwMode="auto">
          <a:xfrm>
            <a:off x="323528" y="3284984"/>
            <a:ext cx="360040" cy="432048"/>
          </a:xfrm>
          <a:prstGeom prst="rect">
            <a:avLst/>
          </a:prstGeom>
          <a:solidFill>
            <a:srgbClr val="92D050">
              <a:alpha val="38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rPr>
              <a:t>6</a:t>
            </a:r>
          </a:p>
        </p:txBody>
      </p:sp>
      <p:sp>
        <p:nvSpPr>
          <p:cNvPr id="147" name="Rettangolo 146"/>
          <p:cNvSpPr/>
          <p:nvPr/>
        </p:nvSpPr>
        <p:spPr bwMode="auto">
          <a:xfrm>
            <a:off x="1115616" y="3284984"/>
            <a:ext cx="360040" cy="432048"/>
          </a:xfrm>
          <a:prstGeom prst="rect">
            <a:avLst/>
          </a:prstGeom>
          <a:solidFill>
            <a:srgbClr val="92D050">
              <a:alpha val="38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148" name="Rettangolo 147"/>
          <p:cNvSpPr/>
          <p:nvPr/>
        </p:nvSpPr>
        <p:spPr bwMode="auto">
          <a:xfrm>
            <a:off x="1763688" y="3284984"/>
            <a:ext cx="360040" cy="432048"/>
          </a:xfrm>
          <a:prstGeom prst="rect">
            <a:avLst/>
          </a:prstGeom>
          <a:solidFill>
            <a:srgbClr val="92D050">
              <a:alpha val="38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000000"/>
                </a:solidFill>
                <a:latin typeface="Biancoenero Regular" panose="020B0503020000020003" pitchFamily="34" charset="0"/>
              </a:rPr>
              <a:t>9</a:t>
            </a:r>
            <a:endParaRPr kumimoji="0" lang="en-US" sz="24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ancoenero Regular" panose="020B0503020000020003" pitchFamily="34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53" name="Rettangolo 152"/>
          <p:cNvSpPr/>
          <p:nvPr/>
        </p:nvSpPr>
        <p:spPr bwMode="auto">
          <a:xfrm>
            <a:off x="5436096" y="3284984"/>
            <a:ext cx="360040" cy="432048"/>
          </a:xfrm>
          <a:prstGeom prst="rect">
            <a:avLst/>
          </a:prstGeom>
          <a:solidFill>
            <a:srgbClr val="92D050">
              <a:alpha val="38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rPr>
              <a:t>4</a:t>
            </a:r>
          </a:p>
        </p:txBody>
      </p:sp>
      <p:grpSp>
        <p:nvGrpSpPr>
          <p:cNvPr id="168" name="Gruppo 167"/>
          <p:cNvGrpSpPr/>
          <p:nvPr/>
        </p:nvGrpSpPr>
        <p:grpSpPr>
          <a:xfrm>
            <a:off x="1619672" y="1556792"/>
            <a:ext cx="2880320" cy="288032"/>
            <a:chOff x="1619672" y="1916832"/>
            <a:chExt cx="2880320" cy="288032"/>
          </a:xfrm>
          <a:solidFill>
            <a:srgbClr val="FFFF00"/>
          </a:solidFill>
        </p:grpSpPr>
        <p:cxnSp>
          <p:nvCxnSpPr>
            <p:cNvPr id="169" name="Connettore 2 168"/>
            <p:cNvCxnSpPr/>
            <p:nvPr/>
          </p:nvCxnSpPr>
          <p:spPr bwMode="auto">
            <a:xfrm flipH="1">
              <a:off x="1619672" y="1916832"/>
              <a:ext cx="360040" cy="288032"/>
            </a:xfrm>
            <a:prstGeom prst="straightConnector1">
              <a:avLst/>
            </a:prstGeom>
            <a:grpFill/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Connettore 2 169"/>
            <p:cNvCxnSpPr/>
            <p:nvPr/>
          </p:nvCxnSpPr>
          <p:spPr bwMode="auto">
            <a:xfrm>
              <a:off x="4139952" y="1916832"/>
              <a:ext cx="360040" cy="288032"/>
            </a:xfrm>
            <a:prstGeom prst="straightConnector1">
              <a:avLst/>
            </a:prstGeom>
            <a:grpFill/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1" name="Gruppo 170"/>
          <p:cNvGrpSpPr/>
          <p:nvPr/>
        </p:nvGrpSpPr>
        <p:grpSpPr>
          <a:xfrm>
            <a:off x="3419872" y="4077072"/>
            <a:ext cx="720080" cy="432048"/>
            <a:chOff x="5076056" y="2924944"/>
            <a:chExt cx="720080" cy="432048"/>
          </a:xfrm>
          <a:solidFill>
            <a:srgbClr val="92D050"/>
          </a:solidFill>
        </p:grpSpPr>
        <p:sp>
          <p:nvSpPr>
            <p:cNvPr id="172" name="Rettangolo 171"/>
            <p:cNvSpPr/>
            <p:nvPr/>
          </p:nvSpPr>
          <p:spPr bwMode="auto">
            <a:xfrm>
              <a:off x="5076056" y="292494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3</a:t>
              </a:r>
            </a:p>
          </p:txBody>
        </p:sp>
        <p:sp>
          <p:nvSpPr>
            <p:cNvPr id="173" name="Rettangolo 172"/>
            <p:cNvSpPr/>
            <p:nvPr/>
          </p:nvSpPr>
          <p:spPr bwMode="auto">
            <a:xfrm>
              <a:off x="5436096" y="292494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8</a:t>
              </a:r>
            </a:p>
          </p:txBody>
        </p:sp>
      </p:grpSp>
      <p:grpSp>
        <p:nvGrpSpPr>
          <p:cNvPr id="174" name="Gruppo 173"/>
          <p:cNvGrpSpPr/>
          <p:nvPr/>
        </p:nvGrpSpPr>
        <p:grpSpPr>
          <a:xfrm>
            <a:off x="4860032" y="4077072"/>
            <a:ext cx="720080" cy="432048"/>
            <a:chOff x="5796136" y="2924944"/>
            <a:chExt cx="720080" cy="432048"/>
          </a:xfrm>
          <a:solidFill>
            <a:srgbClr val="92D050"/>
          </a:solidFill>
        </p:grpSpPr>
        <p:sp>
          <p:nvSpPr>
            <p:cNvPr id="175" name="Rettangolo 174"/>
            <p:cNvSpPr/>
            <p:nvPr/>
          </p:nvSpPr>
          <p:spPr bwMode="auto">
            <a:xfrm>
              <a:off x="5796136" y="292494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4</a:t>
              </a:r>
            </a:p>
          </p:txBody>
        </p:sp>
        <p:sp>
          <p:nvSpPr>
            <p:cNvPr id="176" name="Rettangolo 175"/>
            <p:cNvSpPr/>
            <p:nvPr/>
          </p:nvSpPr>
          <p:spPr bwMode="auto">
            <a:xfrm>
              <a:off x="6156176" y="292494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5</a:t>
              </a:r>
            </a:p>
          </p:txBody>
        </p:sp>
      </p:grpSp>
      <p:grpSp>
        <p:nvGrpSpPr>
          <p:cNvPr id="177" name="Gruppo 176"/>
          <p:cNvGrpSpPr/>
          <p:nvPr/>
        </p:nvGrpSpPr>
        <p:grpSpPr>
          <a:xfrm>
            <a:off x="539552" y="4077072"/>
            <a:ext cx="720080" cy="432048"/>
            <a:chOff x="2195736" y="2924944"/>
            <a:chExt cx="720080" cy="432048"/>
          </a:xfrm>
          <a:solidFill>
            <a:srgbClr val="92D050"/>
          </a:solidFill>
        </p:grpSpPr>
        <p:sp>
          <p:nvSpPr>
            <p:cNvPr id="178" name="Rettangolo 177"/>
            <p:cNvSpPr/>
            <p:nvPr/>
          </p:nvSpPr>
          <p:spPr bwMode="auto">
            <a:xfrm>
              <a:off x="2195736" y="292494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1</a:t>
              </a:r>
            </a:p>
          </p:txBody>
        </p:sp>
        <p:sp>
          <p:nvSpPr>
            <p:cNvPr id="179" name="Rettangolo 178"/>
            <p:cNvSpPr/>
            <p:nvPr/>
          </p:nvSpPr>
          <p:spPr bwMode="auto">
            <a:xfrm>
              <a:off x="2555776" y="292494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6</a:t>
              </a:r>
            </a:p>
          </p:txBody>
        </p:sp>
      </p:grpSp>
      <p:grpSp>
        <p:nvGrpSpPr>
          <p:cNvPr id="180" name="Gruppo 179"/>
          <p:cNvGrpSpPr/>
          <p:nvPr/>
        </p:nvGrpSpPr>
        <p:grpSpPr>
          <a:xfrm>
            <a:off x="1979712" y="4077072"/>
            <a:ext cx="720080" cy="432048"/>
            <a:chOff x="2915816" y="2924944"/>
            <a:chExt cx="720080" cy="432048"/>
          </a:xfrm>
          <a:solidFill>
            <a:srgbClr val="92D050"/>
          </a:solidFill>
        </p:grpSpPr>
        <p:sp>
          <p:nvSpPr>
            <p:cNvPr id="181" name="Rettangolo 180"/>
            <p:cNvSpPr/>
            <p:nvPr/>
          </p:nvSpPr>
          <p:spPr bwMode="auto">
            <a:xfrm>
              <a:off x="2915816" y="292494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rgbClr val="000000"/>
                  </a:solidFill>
                  <a:latin typeface="Biancoenero Regular" panose="020B0503020000020003" pitchFamily="34" charset="0"/>
                </a:rPr>
                <a:t>0</a:t>
              </a:r>
              <a:endPara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182" name="Rettangolo 181"/>
            <p:cNvSpPr/>
            <p:nvPr/>
          </p:nvSpPr>
          <p:spPr bwMode="auto">
            <a:xfrm>
              <a:off x="3275856" y="292494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9</a:t>
              </a:r>
            </a:p>
          </p:txBody>
        </p:sp>
      </p:grpSp>
      <p:grpSp>
        <p:nvGrpSpPr>
          <p:cNvPr id="183" name="Gruppo 182"/>
          <p:cNvGrpSpPr/>
          <p:nvPr/>
        </p:nvGrpSpPr>
        <p:grpSpPr>
          <a:xfrm>
            <a:off x="899592" y="4797152"/>
            <a:ext cx="1440160" cy="432048"/>
            <a:chOff x="2915816" y="2204864"/>
            <a:chExt cx="1440160" cy="432048"/>
          </a:xfrm>
          <a:solidFill>
            <a:srgbClr val="92D050"/>
          </a:solidFill>
        </p:grpSpPr>
        <p:sp>
          <p:nvSpPr>
            <p:cNvPr id="184" name="Rettangolo 183"/>
            <p:cNvSpPr/>
            <p:nvPr/>
          </p:nvSpPr>
          <p:spPr bwMode="auto">
            <a:xfrm>
              <a:off x="291581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rgbClr val="000000"/>
                  </a:solidFill>
                  <a:latin typeface="Biancoenero Regular" panose="020B0503020000020003" pitchFamily="34" charset="0"/>
                </a:rPr>
                <a:t>0</a:t>
              </a:r>
              <a:endPara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185" name="Rettangolo 184"/>
            <p:cNvSpPr/>
            <p:nvPr/>
          </p:nvSpPr>
          <p:spPr bwMode="auto">
            <a:xfrm>
              <a:off x="327585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1</a:t>
              </a:r>
            </a:p>
          </p:txBody>
        </p:sp>
        <p:sp>
          <p:nvSpPr>
            <p:cNvPr id="186" name="Rettangolo 185"/>
            <p:cNvSpPr/>
            <p:nvPr/>
          </p:nvSpPr>
          <p:spPr bwMode="auto">
            <a:xfrm>
              <a:off x="363589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rgbClr val="000000"/>
                  </a:solidFill>
                  <a:latin typeface="Biancoenero Regular" panose="020B0503020000020003" pitchFamily="34" charset="0"/>
                </a:rPr>
                <a:t>6</a:t>
              </a:r>
              <a:endPara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187" name="Rettangolo 186"/>
            <p:cNvSpPr/>
            <p:nvPr/>
          </p:nvSpPr>
          <p:spPr bwMode="auto">
            <a:xfrm>
              <a:off x="399593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rgbClr val="000000"/>
                  </a:solidFill>
                  <a:latin typeface="Biancoenero Regular" panose="020B0503020000020003" pitchFamily="34" charset="0"/>
                </a:rPr>
                <a:t>9</a:t>
              </a:r>
              <a:endPara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</p:grpSp>
      <p:grpSp>
        <p:nvGrpSpPr>
          <p:cNvPr id="188" name="Gruppo 187"/>
          <p:cNvGrpSpPr/>
          <p:nvPr/>
        </p:nvGrpSpPr>
        <p:grpSpPr>
          <a:xfrm>
            <a:off x="3779912" y="4797152"/>
            <a:ext cx="1440160" cy="432048"/>
            <a:chOff x="4355976" y="2204864"/>
            <a:chExt cx="1440160" cy="432048"/>
          </a:xfrm>
          <a:solidFill>
            <a:srgbClr val="92D050"/>
          </a:solidFill>
        </p:grpSpPr>
        <p:sp>
          <p:nvSpPr>
            <p:cNvPr id="189" name="Rettangolo 188"/>
            <p:cNvSpPr/>
            <p:nvPr/>
          </p:nvSpPr>
          <p:spPr bwMode="auto">
            <a:xfrm>
              <a:off x="435597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3</a:t>
              </a:r>
            </a:p>
          </p:txBody>
        </p:sp>
        <p:sp>
          <p:nvSpPr>
            <p:cNvPr id="190" name="Rettangolo 189"/>
            <p:cNvSpPr/>
            <p:nvPr/>
          </p:nvSpPr>
          <p:spPr bwMode="auto">
            <a:xfrm>
              <a:off x="471601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rgbClr val="000000"/>
                  </a:solidFill>
                  <a:latin typeface="Biancoenero Regular" panose="020B0503020000020003" pitchFamily="34" charset="0"/>
                </a:rPr>
                <a:t>4</a:t>
              </a:r>
              <a:endPara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191" name="Rettangolo 190"/>
            <p:cNvSpPr/>
            <p:nvPr/>
          </p:nvSpPr>
          <p:spPr bwMode="auto">
            <a:xfrm>
              <a:off x="507605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5</a:t>
              </a:r>
            </a:p>
          </p:txBody>
        </p:sp>
        <p:sp>
          <p:nvSpPr>
            <p:cNvPr id="192" name="Rettangolo 191"/>
            <p:cNvSpPr/>
            <p:nvPr/>
          </p:nvSpPr>
          <p:spPr bwMode="auto">
            <a:xfrm>
              <a:off x="543609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rgbClr val="000000"/>
                  </a:solidFill>
                  <a:latin typeface="Biancoenero Regular" panose="020B0503020000020003" pitchFamily="34" charset="0"/>
                </a:rPr>
                <a:t>8</a:t>
              </a:r>
              <a:endPara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</p:grpSp>
      <p:grpSp>
        <p:nvGrpSpPr>
          <p:cNvPr id="193" name="Gruppo 192"/>
          <p:cNvGrpSpPr/>
          <p:nvPr/>
        </p:nvGrpSpPr>
        <p:grpSpPr>
          <a:xfrm>
            <a:off x="1619672" y="5517232"/>
            <a:ext cx="2880320" cy="432048"/>
            <a:chOff x="611560" y="1484784"/>
            <a:chExt cx="2880320" cy="432048"/>
          </a:xfrm>
          <a:solidFill>
            <a:srgbClr val="92D050"/>
          </a:solidFill>
        </p:grpSpPr>
        <p:sp>
          <p:nvSpPr>
            <p:cNvPr id="194" name="Rettangolo 193"/>
            <p:cNvSpPr/>
            <p:nvPr/>
          </p:nvSpPr>
          <p:spPr bwMode="auto">
            <a:xfrm>
              <a:off x="61156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rgbClr val="000000"/>
                  </a:solidFill>
                  <a:latin typeface="Biancoenero Regular" panose="020B0503020000020003" pitchFamily="34" charset="0"/>
                </a:rPr>
                <a:t>0</a:t>
              </a:r>
              <a:endParaRPr kumimoji="0" lang="en-US" sz="66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195" name="Rettangolo 194"/>
            <p:cNvSpPr/>
            <p:nvPr/>
          </p:nvSpPr>
          <p:spPr bwMode="auto">
            <a:xfrm>
              <a:off x="97160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1</a:t>
              </a:r>
            </a:p>
          </p:txBody>
        </p:sp>
        <p:sp>
          <p:nvSpPr>
            <p:cNvPr id="196" name="Rettangolo 195"/>
            <p:cNvSpPr/>
            <p:nvPr/>
          </p:nvSpPr>
          <p:spPr bwMode="auto">
            <a:xfrm>
              <a:off x="133164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rgbClr val="000000"/>
                  </a:solidFill>
                  <a:latin typeface="Biancoenero Regular" panose="020B0503020000020003" pitchFamily="34" charset="0"/>
                </a:rPr>
                <a:t>3</a:t>
              </a:r>
              <a:endParaRPr kumimoji="0" lang="en-US" sz="66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197" name="Rettangolo 196"/>
            <p:cNvSpPr/>
            <p:nvPr/>
          </p:nvSpPr>
          <p:spPr bwMode="auto">
            <a:xfrm>
              <a:off x="169168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rgbClr val="000000"/>
                  </a:solidFill>
                  <a:latin typeface="Biancoenero Regular" panose="020B0503020000020003" pitchFamily="34" charset="0"/>
                </a:rPr>
                <a:t>4</a:t>
              </a:r>
              <a:endParaRPr kumimoji="0" lang="en-US" sz="66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198" name="Rettangolo 197"/>
            <p:cNvSpPr/>
            <p:nvPr/>
          </p:nvSpPr>
          <p:spPr bwMode="auto">
            <a:xfrm>
              <a:off x="205172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rgbClr val="000000"/>
                  </a:solidFill>
                  <a:latin typeface="Biancoenero Regular" panose="020B0503020000020003" pitchFamily="34" charset="0"/>
                </a:rPr>
                <a:t>5</a:t>
              </a:r>
              <a:endParaRPr kumimoji="0" lang="en-US" sz="66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199" name="Rettangolo 198"/>
            <p:cNvSpPr/>
            <p:nvPr/>
          </p:nvSpPr>
          <p:spPr bwMode="auto">
            <a:xfrm>
              <a:off x="241176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rgbClr val="000000"/>
                  </a:solidFill>
                  <a:latin typeface="Biancoenero Regular" panose="020B0503020000020003" pitchFamily="34" charset="0"/>
                </a:rPr>
                <a:t>6</a:t>
              </a:r>
              <a:endParaRPr kumimoji="0" lang="en-US" sz="66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200" name="Rettangolo 199"/>
            <p:cNvSpPr/>
            <p:nvPr/>
          </p:nvSpPr>
          <p:spPr bwMode="auto">
            <a:xfrm>
              <a:off x="277180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rgbClr val="000000"/>
                  </a:solidFill>
                  <a:latin typeface="Biancoenero Regular" panose="020B0503020000020003" pitchFamily="34" charset="0"/>
                </a:rPr>
                <a:t>8</a:t>
              </a:r>
              <a:endParaRPr kumimoji="0" lang="en-US" sz="66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201" name="Rettangolo 200"/>
            <p:cNvSpPr/>
            <p:nvPr/>
          </p:nvSpPr>
          <p:spPr bwMode="auto">
            <a:xfrm>
              <a:off x="313184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rgbClr val="000000"/>
                  </a:solidFill>
                  <a:latin typeface="Biancoenero Regular" panose="020B0503020000020003" pitchFamily="34" charset="0"/>
                </a:rPr>
                <a:t>9</a:t>
              </a:r>
              <a:endParaRPr kumimoji="0" lang="en-US" sz="66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</p:grpSp>
      <p:grpSp>
        <p:nvGrpSpPr>
          <p:cNvPr id="202" name="Gruppo 201"/>
          <p:cNvGrpSpPr/>
          <p:nvPr/>
        </p:nvGrpSpPr>
        <p:grpSpPr>
          <a:xfrm>
            <a:off x="503548" y="3717032"/>
            <a:ext cx="5112568" cy="360040"/>
            <a:chOff x="503548" y="4005064"/>
            <a:chExt cx="5112568" cy="288032"/>
          </a:xfrm>
        </p:grpSpPr>
        <p:cxnSp>
          <p:nvCxnSpPr>
            <p:cNvPr id="203" name="Connettore 2 202"/>
            <p:cNvCxnSpPr>
              <a:stCxn id="156" idx="2"/>
              <a:endCxn id="200" idx="0"/>
            </p:cNvCxnSpPr>
            <p:nvPr/>
          </p:nvCxnSpPr>
          <p:spPr bwMode="auto">
            <a:xfrm>
              <a:off x="503548" y="4005064"/>
              <a:ext cx="216024" cy="288032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Connettore 2 203"/>
            <p:cNvCxnSpPr>
              <a:stCxn id="157" idx="2"/>
              <a:endCxn id="201" idx="0"/>
            </p:cNvCxnSpPr>
            <p:nvPr/>
          </p:nvCxnSpPr>
          <p:spPr bwMode="auto">
            <a:xfrm flipH="1">
              <a:off x="1079612" y="4005064"/>
              <a:ext cx="216024" cy="288032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Connettore 2 204"/>
            <p:cNvCxnSpPr>
              <a:stCxn id="159" idx="2"/>
              <a:endCxn id="203" idx="0"/>
            </p:cNvCxnSpPr>
            <p:nvPr/>
          </p:nvCxnSpPr>
          <p:spPr bwMode="auto">
            <a:xfrm>
              <a:off x="1943708" y="4005064"/>
              <a:ext cx="216024" cy="288032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Connettore 2 205"/>
            <p:cNvCxnSpPr>
              <a:stCxn id="160" idx="2"/>
              <a:endCxn id="204" idx="0"/>
            </p:cNvCxnSpPr>
            <p:nvPr/>
          </p:nvCxnSpPr>
          <p:spPr bwMode="auto">
            <a:xfrm flipH="1">
              <a:off x="2519772" y="4005064"/>
              <a:ext cx="216024" cy="288032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Connettore 2 206"/>
            <p:cNvCxnSpPr>
              <a:stCxn id="162" idx="2"/>
              <a:endCxn id="194" idx="0"/>
            </p:cNvCxnSpPr>
            <p:nvPr/>
          </p:nvCxnSpPr>
          <p:spPr bwMode="auto">
            <a:xfrm>
              <a:off x="3383868" y="4005064"/>
              <a:ext cx="216024" cy="288032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8" name="Connettore 2 207"/>
            <p:cNvCxnSpPr>
              <a:endCxn id="195" idx="0"/>
            </p:cNvCxnSpPr>
            <p:nvPr/>
          </p:nvCxnSpPr>
          <p:spPr bwMode="auto">
            <a:xfrm flipH="1">
              <a:off x="3959932" y="4005064"/>
              <a:ext cx="216024" cy="288032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Connettore 2 208"/>
            <p:cNvCxnSpPr>
              <a:stCxn id="165" idx="2"/>
              <a:endCxn id="197" idx="0"/>
            </p:cNvCxnSpPr>
            <p:nvPr/>
          </p:nvCxnSpPr>
          <p:spPr bwMode="auto">
            <a:xfrm>
              <a:off x="4824028" y="4005064"/>
              <a:ext cx="216024" cy="288032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Connettore 2 209"/>
            <p:cNvCxnSpPr>
              <a:stCxn id="166" idx="2"/>
              <a:endCxn id="198" idx="0"/>
            </p:cNvCxnSpPr>
            <p:nvPr/>
          </p:nvCxnSpPr>
          <p:spPr bwMode="auto">
            <a:xfrm flipH="1">
              <a:off x="5400092" y="4005064"/>
              <a:ext cx="216024" cy="288032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1" name="Gruppo 210"/>
          <p:cNvGrpSpPr/>
          <p:nvPr/>
        </p:nvGrpSpPr>
        <p:grpSpPr>
          <a:xfrm>
            <a:off x="899592" y="4509120"/>
            <a:ext cx="4320480" cy="288032"/>
            <a:chOff x="899592" y="4797152"/>
            <a:chExt cx="4320480" cy="288032"/>
          </a:xfrm>
          <a:solidFill>
            <a:srgbClr val="92D050"/>
          </a:solidFill>
        </p:grpSpPr>
        <p:cxnSp>
          <p:nvCxnSpPr>
            <p:cNvPr id="212" name="Connettore 2 211"/>
            <p:cNvCxnSpPr/>
            <p:nvPr/>
          </p:nvCxnSpPr>
          <p:spPr bwMode="auto">
            <a:xfrm>
              <a:off x="899592" y="4797152"/>
              <a:ext cx="360040" cy="288032"/>
            </a:xfrm>
            <a:prstGeom prst="straightConnector1">
              <a:avLst/>
            </a:prstGeom>
            <a:grpFill/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3" name="Connettore 2 212"/>
            <p:cNvCxnSpPr/>
            <p:nvPr/>
          </p:nvCxnSpPr>
          <p:spPr bwMode="auto">
            <a:xfrm flipH="1">
              <a:off x="1979712" y="4797152"/>
              <a:ext cx="360040" cy="288032"/>
            </a:xfrm>
            <a:prstGeom prst="straightConnector1">
              <a:avLst/>
            </a:prstGeom>
            <a:grpFill/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4" name="Connettore 2 213"/>
            <p:cNvCxnSpPr/>
            <p:nvPr/>
          </p:nvCxnSpPr>
          <p:spPr bwMode="auto">
            <a:xfrm>
              <a:off x="3779912" y="4797152"/>
              <a:ext cx="360040" cy="288032"/>
            </a:xfrm>
            <a:prstGeom prst="straightConnector1">
              <a:avLst/>
            </a:prstGeom>
            <a:grpFill/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5" name="Connettore 2 214"/>
            <p:cNvCxnSpPr/>
            <p:nvPr/>
          </p:nvCxnSpPr>
          <p:spPr bwMode="auto">
            <a:xfrm flipH="1">
              <a:off x="4860032" y="4797152"/>
              <a:ext cx="360040" cy="288032"/>
            </a:xfrm>
            <a:prstGeom prst="straightConnector1">
              <a:avLst/>
            </a:prstGeom>
            <a:grpFill/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6" name="Gruppo 215"/>
          <p:cNvGrpSpPr/>
          <p:nvPr/>
        </p:nvGrpSpPr>
        <p:grpSpPr>
          <a:xfrm>
            <a:off x="1619672" y="5229200"/>
            <a:ext cx="2880320" cy="288032"/>
            <a:chOff x="1619672" y="5517232"/>
            <a:chExt cx="2880320" cy="288032"/>
          </a:xfrm>
          <a:solidFill>
            <a:srgbClr val="92D050"/>
          </a:solidFill>
        </p:grpSpPr>
        <p:cxnSp>
          <p:nvCxnSpPr>
            <p:cNvPr id="217" name="Connettore 2 216"/>
            <p:cNvCxnSpPr/>
            <p:nvPr/>
          </p:nvCxnSpPr>
          <p:spPr bwMode="auto">
            <a:xfrm>
              <a:off x="1619672" y="5517232"/>
              <a:ext cx="360040" cy="288032"/>
            </a:xfrm>
            <a:prstGeom prst="straightConnector1">
              <a:avLst/>
            </a:prstGeom>
            <a:grpFill/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8" name="Connettore 2 217"/>
            <p:cNvCxnSpPr/>
            <p:nvPr/>
          </p:nvCxnSpPr>
          <p:spPr bwMode="auto">
            <a:xfrm flipH="1">
              <a:off x="4139952" y="5517232"/>
              <a:ext cx="360040" cy="288032"/>
            </a:xfrm>
            <a:prstGeom prst="straightConnector1">
              <a:avLst/>
            </a:prstGeom>
            <a:grpFill/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9" name="Rettangolo 218"/>
          <p:cNvSpPr/>
          <p:nvPr/>
        </p:nvSpPr>
        <p:spPr bwMode="auto">
          <a:xfrm>
            <a:off x="4644008" y="3284984"/>
            <a:ext cx="360040" cy="432048"/>
          </a:xfrm>
          <a:prstGeom prst="rect">
            <a:avLst/>
          </a:prstGeom>
          <a:solidFill>
            <a:srgbClr val="92D050">
              <a:alpha val="38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rPr>
              <a:t>5</a:t>
            </a:r>
          </a:p>
        </p:txBody>
      </p:sp>
      <p:sp>
        <p:nvSpPr>
          <p:cNvPr id="220" name="Rettangolo 219"/>
          <p:cNvSpPr/>
          <p:nvPr/>
        </p:nvSpPr>
        <p:spPr bwMode="auto">
          <a:xfrm>
            <a:off x="3995936" y="3284984"/>
            <a:ext cx="360040" cy="432048"/>
          </a:xfrm>
          <a:prstGeom prst="rect">
            <a:avLst/>
          </a:prstGeom>
          <a:solidFill>
            <a:srgbClr val="92D050">
              <a:alpha val="38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rPr>
              <a:t>8</a:t>
            </a:r>
          </a:p>
        </p:txBody>
      </p:sp>
      <p:sp>
        <p:nvSpPr>
          <p:cNvPr id="221" name="Rettangolo 220"/>
          <p:cNvSpPr/>
          <p:nvPr/>
        </p:nvSpPr>
        <p:spPr bwMode="auto">
          <a:xfrm>
            <a:off x="3203848" y="3284984"/>
            <a:ext cx="360040" cy="432048"/>
          </a:xfrm>
          <a:prstGeom prst="rect">
            <a:avLst/>
          </a:prstGeom>
          <a:solidFill>
            <a:srgbClr val="92D050">
              <a:alpha val="38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22" name="Rettangolo 221"/>
          <p:cNvSpPr/>
          <p:nvPr/>
        </p:nvSpPr>
        <p:spPr bwMode="auto">
          <a:xfrm>
            <a:off x="2555776" y="3284984"/>
            <a:ext cx="360040" cy="432048"/>
          </a:xfrm>
          <a:prstGeom prst="rect">
            <a:avLst/>
          </a:prstGeom>
          <a:solidFill>
            <a:srgbClr val="92D050">
              <a:alpha val="38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rPr>
              <a:t>0</a:t>
            </a:r>
          </a:p>
        </p:txBody>
      </p:sp>
      <p:grpSp>
        <p:nvGrpSpPr>
          <p:cNvPr id="223" name="Gruppo 222"/>
          <p:cNvGrpSpPr/>
          <p:nvPr/>
        </p:nvGrpSpPr>
        <p:grpSpPr>
          <a:xfrm>
            <a:off x="539552" y="2564904"/>
            <a:ext cx="720080" cy="432048"/>
            <a:chOff x="2195736" y="2924944"/>
            <a:chExt cx="720080" cy="432048"/>
          </a:xfrm>
          <a:solidFill>
            <a:srgbClr val="FFFF00"/>
          </a:solidFill>
        </p:grpSpPr>
        <p:sp>
          <p:nvSpPr>
            <p:cNvPr id="224" name="Rettangolo 223"/>
            <p:cNvSpPr/>
            <p:nvPr/>
          </p:nvSpPr>
          <p:spPr bwMode="auto">
            <a:xfrm>
              <a:off x="2195736" y="292494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6</a:t>
              </a:r>
            </a:p>
          </p:txBody>
        </p:sp>
        <p:sp>
          <p:nvSpPr>
            <p:cNvPr id="225" name="Rettangolo 224"/>
            <p:cNvSpPr/>
            <p:nvPr/>
          </p:nvSpPr>
          <p:spPr bwMode="auto">
            <a:xfrm>
              <a:off x="2555776" y="292494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1</a:t>
              </a:r>
            </a:p>
          </p:txBody>
        </p:sp>
      </p:grpSp>
      <p:grpSp>
        <p:nvGrpSpPr>
          <p:cNvPr id="226" name="Gruppo 225"/>
          <p:cNvGrpSpPr/>
          <p:nvPr/>
        </p:nvGrpSpPr>
        <p:grpSpPr>
          <a:xfrm>
            <a:off x="1979712" y="2564904"/>
            <a:ext cx="720080" cy="432048"/>
            <a:chOff x="2915816" y="2924944"/>
            <a:chExt cx="720080" cy="432048"/>
          </a:xfrm>
          <a:solidFill>
            <a:srgbClr val="FFFF00"/>
          </a:solidFill>
        </p:grpSpPr>
        <p:sp>
          <p:nvSpPr>
            <p:cNvPr id="227" name="Rettangolo 226"/>
            <p:cNvSpPr/>
            <p:nvPr/>
          </p:nvSpPr>
          <p:spPr bwMode="auto">
            <a:xfrm>
              <a:off x="2915816" y="292494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rgbClr val="000000"/>
                  </a:solidFill>
                  <a:latin typeface="Biancoenero Regular" panose="020B0503020000020003" pitchFamily="34" charset="0"/>
                </a:rPr>
                <a:t>9</a:t>
              </a:r>
              <a:endPara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228" name="Rettangolo 227"/>
            <p:cNvSpPr/>
            <p:nvPr/>
          </p:nvSpPr>
          <p:spPr bwMode="auto">
            <a:xfrm>
              <a:off x="3275856" y="292494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0</a:t>
              </a:r>
            </a:p>
          </p:txBody>
        </p:sp>
      </p:grpSp>
      <p:grpSp>
        <p:nvGrpSpPr>
          <p:cNvPr id="229" name="Gruppo 228"/>
          <p:cNvGrpSpPr/>
          <p:nvPr/>
        </p:nvGrpSpPr>
        <p:grpSpPr>
          <a:xfrm>
            <a:off x="899592" y="2276872"/>
            <a:ext cx="4320480" cy="288032"/>
            <a:chOff x="899592" y="2636912"/>
            <a:chExt cx="4320480" cy="288032"/>
          </a:xfrm>
        </p:grpSpPr>
        <p:cxnSp>
          <p:nvCxnSpPr>
            <p:cNvPr id="230" name="Connettore 2 229"/>
            <p:cNvCxnSpPr/>
            <p:nvPr/>
          </p:nvCxnSpPr>
          <p:spPr bwMode="auto">
            <a:xfrm flipH="1">
              <a:off x="899592" y="2636912"/>
              <a:ext cx="360040" cy="288032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1" name="Connettore 2 230"/>
            <p:cNvCxnSpPr/>
            <p:nvPr/>
          </p:nvCxnSpPr>
          <p:spPr bwMode="auto">
            <a:xfrm>
              <a:off x="1979712" y="2636912"/>
              <a:ext cx="360040" cy="288032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2" name="Connettore 2 231"/>
            <p:cNvCxnSpPr/>
            <p:nvPr/>
          </p:nvCxnSpPr>
          <p:spPr bwMode="auto">
            <a:xfrm flipH="1">
              <a:off x="3779912" y="2636912"/>
              <a:ext cx="360040" cy="288032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3" name="Connettore 2 232"/>
            <p:cNvCxnSpPr/>
            <p:nvPr/>
          </p:nvCxnSpPr>
          <p:spPr bwMode="auto">
            <a:xfrm>
              <a:off x="4860032" y="2636912"/>
              <a:ext cx="360040" cy="288032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Segnaposto piè di pagina 5">
            <a:extLst>
              <a:ext uri="{FF2B5EF4-FFF2-40B4-BE49-F238E27FC236}">
                <a16:creationId xmlns:a16="http://schemas.microsoft.com/office/drawing/2014/main" id="{BECFAFDE-E34B-B8D0-984D-C26F6297A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/>
          <a:p>
            <a:r>
              <a:rPr lang="it-IT" altLang="it-IT" dirty="0"/>
              <a:t>T. </a:t>
            </a:r>
            <a:r>
              <a:rPr lang="it-IT" altLang="it-IT" dirty="0" err="1"/>
              <a:t>Calamoneri</a:t>
            </a:r>
            <a:r>
              <a:rPr lang="it-IT" altLang="it-IT" dirty="0"/>
              <a:t>: Algoritmo Merge Sort</a:t>
            </a:r>
          </a:p>
        </p:txBody>
      </p:sp>
    </p:spTree>
    <p:extLst>
      <p:ext uri="{BB962C8B-B14F-4D97-AF65-F5344CB8AC3E}">
        <p14:creationId xmlns:p14="http://schemas.microsoft.com/office/powerpoint/2010/main" val="161787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uiExpand="1" build="p" bldLvl="2"/>
      <p:bldP spid="146" grpId="0" animBg="1"/>
      <p:bldP spid="147" grpId="0" animBg="1"/>
      <p:bldP spid="148" grpId="0" animBg="1"/>
      <p:bldP spid="153" grpId="0" animBg="1"/>
      <p:bldP spid="219" grpId="0" animBg="1"/>
      <p:bldP spid="220" grpId="0" animBg="1"/>
      <p:bldP spid="221" grpId="0" animBg="1"/>
      <p:bldP spid="2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996D9A95-9299-EE4E-B015-70EEFC6506A3}" type="slidenum">
              <a:rPr lang="it-IT" altLang="it-IT">
                <a:latin typeface="Biancoenero Regular" panose="020B0503020000020003" pitchFamily="34" charset="0"/>
              </a:rPr>
              <a:pPr/>
              <a:t>6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179512" y="1340768"/>
            <a:ext cx="9001000" cy="4032448"/>
          </a:xfrm>
        </p:spPr>
        <p:txBody>
          <a:bodyPr/>
          <a:lstStyle/>
          <a:p>
            <a:pPr marL="0" indent="0" defTabSz="360000">
              <a:lnSpc>
                <a:spcPct val="90000"/>
              </a:lnSpc>
              <a:buNone/>
            </a:pP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Merge_sort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A,ind_primo,ind_ultimo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):			 </a:t>
            </a:r>
            <a:r>
              <a:rPr lang="it-IT" sz="2200" dirty="0">
                <a:cs typeface="Courier New" panose="02070309020205020404" pitchFamily="49" charset="0"/>
              </a:rPr>
              <a:t>T(</a:t>
            </a:r>
            <a:r>
              <a:rPr lang="it-IT" sz="2200" dirty="0" err="1">
                <a:cs typeface="Courier New" panose="02070309020205020404" pitchFamily="49" charset="0"/>
              </a:rPr>
              <a:t>n</a:t>
            </a:r>
            <a:r>
              <a:rPr lang="it-IT" sz="2200" dirty="0">
                <a:cs typeface="Courier New" panose="02070309020205020404" pitchFamily="49" charset="0"/>
              </a:rPr>
              <a:t>)</a:t>
            </a:r>
          </a:p>
          <a:p>
            <a:pPr marL="0" indent="0" defTabSz="360000">
              <a:lnSpc>
                <a:spcPct val="90000"/>
              </a:lnSpc>
              <a:buNone/>
            </a:pP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ind_primo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ind_ultimo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								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i="1" dirty="0" err="1">
                <a:solidFill>
                  <a:srgbClr val="0432FF"/>
                </a:solidFill>
                <a:cs typeface="Franklin Gothic Book"/>
              </a:rPr>
              <a:t>Θ</a:t>
            </a:r>
            <a:r>
              <a:rPr lang="en-US" sz="2200" i="1" dirty="0">
                <a:solidFill>
                  <a:srgbClr val="0432FF"/>
                </a:solidFill>
                <a:cs typeface="Franklin Gothic Book"/>
              </a:rPr>
              <a:t>(1)</a:t>
            </a:r>
            <a:endParaRPr lang="it-IT" sz="2200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360000">
              <a:lnSpc>
                <a:spcPct val="90000"/>
              </a:lnSpc>
              <a:buNone/>
            </a:pP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ind_medio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=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it-IT" sz="22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ind_primo+ind_ultimo</a:t>
            </a:r>
            <a:r>
              <a:rPr lang="it-IT" sz="2200" i="1" dirty="0">
                <a:latin typeface="Courier New" panose="02070309020205020404" pitchFamily="49" charset="0"/>
                <a:cs typeface="Courier New" panose="02070309020205020404" pitchFamily="49" charset="0"/>
              </a:rPr>
              <a:t>)//2	</a:t>
            </a:r>
            <a:r>
              <a:rPr lang="en-US" sz="2200" i="1" dirty="0">
                <a:cs typeface="Franklin Gothic Book"/>
              </a:rPr>
              <a:t> 	  </a:t>
            </a:r>
            <a:r>
              <a:rPr lang="en-US" sz="2200" i="1" dirty="0" err="1">
                <a:solidFill>
                  <a:srgbClr val="0432FF"/>
                </a:solidFill>
                <a:cs typeface="Franklin Gothic Book"/>
              </a:rPr>
              <a:t>Θ</a:t>
            </a:r>
            <a:r>
              <a:rPr lang="en-US" sz="2200" i="1" dirty="0">
                <a:solidFill>
                  <a:srgbClr val="0432FF"/>
                </a:solidFill>
                <a:cs typeface="Franklin Gothic Book"/>
              </a:rPr>
              <a:t>(1)</a:t>
            </a:r>
            <a:endParaRPr lang="it-IT" sz="2200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360000">
              <a:lnSpc>
                <a:spcPct val="90000"/>
              </a:lnSpc>
              <a:buNone/>
            </a:pP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Merge_sort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(A,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ind_primo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ind_medio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			 </a:t>
            </a:r>
            <a:r>
              <a:rPr lang="it-IT" sz="2200" dirty="0">
                <a:cs typeface="Courier New" panose="02070309020205020404" pitchFamily="49" charset="0"/>
              </a:rPr>
              <a:t>T(</a:t>
            </a:r>
            <a:r>
              <a:rPr lang="it-IT" sz="2200" dirty="0" err="1">
                <a:cs typeface="Courier New" panose="02070309020205020404" pitchFamily="49" charset="0"/>
              </a:rPr>
              <a:t>n</a:t>
            </a:r>
            <a:r>
              <a:rPr lang="it-IT" sz="2200" dirty="0">
                <a:cs typeface="Courier New" panose="02070309020205020404" pitchFamily="49" charset="0"/>
              </a:rPr>
              <a:t>/2)</a:t>
            </a:r>
          </a:p>
          <a:p>
            <a:pPr marL="0" indent="0" defTabSz="360000">
              <a:lnSpc>
                <a:spcPct val="90000"/>
              </a:lnSpc>
              <a:buNone/>
            </a:pP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Merge_sort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(A,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ind_medio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+ 1,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ind_ultimo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it-IT" sz="2200" dirty="0">
                <a:cs typeface="Courier New" panose="02070309020205020404" pitchFamily="49" charset="0"/>
              </a:rPr>
              <a:t>T(</a:t>
            </a:r>
            <a:r>
              <a:rPr lang="it-IT" sz="2200" dirty="0" err="1">
                <a:cs typeface="Courier New" panose="02070309020205020404" pitchFamily="49" charset="0"/>
              </a:rPr>
              <a:t>n</a:t>
            </a:r>
            <a:r>
              <a:rPr lang="it-IT" sz="2200" dirty="0">
                <a:cs typeface="Courier New" panose="02070309020205020404" pitchFamily="49" charset="0"/>
              </a:rPr>
              <a:t>/2)</a:t>
            </a:r>
            <a:endParaRPr lang="it-IT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360000">
              <a:lnSpc>
                <a:spcPct val="90000"/>
              </a:lnSpc>
              <a:buNone/>
            </a:pP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	Fondi (A,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ind_primo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ind_medio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ind_ultimo</a:t>
            </a:r>
            <a:r>
              <a:rPr lang="it-IT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it-IT" sz="2200" dirty="0">
                <a:cs typeface="Courier New" panose="02070309020205020404" pitchFamily="49" charset="0"/>
              </a:rPr>
              <a:t> </a:t>
            </a:r>
            <a:r>
              <a:rPr lang="it-IT" sz="2200" dirty="0" err="1">
                <a:solidFill>
                  <a:srgbClr val="FF0000"/>
                </a:solidFill>
                <a:cs typeface="Courier New" panose="02070309020205020404" pitchFamily="49" charset="0"/>
              </a:rPr>
              <a:t>S</a:t>
            </a:r>
            <a:r>
              <a:rPr lang="it-IT" sz="2200" dirty="0">
                <a:solidFill>
                  <a:srgbClr val="FF0000"/>
                </a:solidFill>
                <a:cs typeface="Courier New" panose="02070309020205020404" pitchFamily="49" charset="0"/>
              </a:rPr>
              <a:t>(</a:t>
            </a:r>
            <a:r>
              <a:rPr lang="it-IT" sz="2200" dirty="0" err="1">
                <a:solidFill>
                  <a:srgbClr val="FF0000"/>
                </a:solidFill>
                <a:cs typeface="Courier New" panose="02070309020205020404" pitchFamily="49" charset="0"/>
              </a:rPr>
              <a:t>n</a:t>
            </a:r>
            <a:r>
              <a:rPr lang="it-IT" sz="2200" dirty="0">
                <a:solidFill>
                  <a:srgbClr val="FF0000"/>
                </a:solidFill>
                <a:cs typeface="Courier New" panose="02070309020205020404" pitchFamily="49" charset="0"/>
              </a:rPr>
              <a:t>)</a:t>
            </a:r>
            <a:endParaRPr lang="it-IT" sz="2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7111" y="476672"/>
            <a:ext cx="7559675" cy="504825"/>
          </a:xfrm>
        </p:spPr>
        <p:txBody>
          <a:bodyPr/>
          <a:lstStyle/>
          <a:p>
            <a:r>
              <a:rPr lang="it-IT" sz="2800" b="1" dirty="0">
                <a:latin typeface="Biancoenero Bold" panose="020B0503020000020003" pitchFamily="34" charset="0"/>
              </a:rPr>
              <a:t>Merge Sort (4)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673562" y="4335326"/>
            <a:ext cx="7570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0000"/>
                </a:solidFill>
                <a:latin typeface="Biancoenero Regular" panose="020B0503020000020003" pitchFamily="34" charset="0"/>
              </a:rPr>
              <a:t>T(</a:t>
            </a:r>
            <a:r>
              <a:rPr lang="it-IT" sz="2400" dirty="0" err="1">
                <a:solidFill>
                  <a:srgbClr val="000000"/>
                </a:solidFill>
                <a:latin typeface="Biancoenero Regular" panose="020B0503020000020003" pitchFamily="34" charset="0"/>
              </a:rPr>
              <a:t>n</a:t>
            </a:r>
            <a:r>
              <a:rPr lang="it-IT" sz="2400" dirty="0">
                <a:solidFill>
                  <a:srgbClr val="000000"/>
                </a:solidFill>
                <a:latin typeface="Biancoenero Regular" panose="020B0503020000020003" pitchFamily="34" charset="0"/>
              </a:rPr>
              <a:t>)=</a:t>
            </a:r>
            <a:r>
              <a:rPr lang="en-US" sz="2400" dirty="0">
                <a:solidFill>
                  <a:srgbClr val="0432FF"/>
                </a:solidFill>
                <a:latin typeface="Biancoenero Regular" panose="020B0503020000020003" pitchFamily="34" charset="0"/>
                <a:cs typeface="Franklin Gothic Book"/>
              </a:rPr>
              <a:t>Θ(1)</a:t>
            </a:r>
            <a:r>
              <a:rPr lang="en-US" sz="2400" dirty="0">
                <a:solidFill>
                  <a:srgbClr val="000000"/>
                </a:solidFill>
                <a:latin typeface="Biancoenero Regular" panose="020B0503020000020003" pitchFamily="34" charset="0"/>
                <a:cs typeface="Franklin Gothic Book"/>
              </a:rPr>
              <a:t> + 2T(n/2) + </a:t>
            </a:r>
            <a:r>
              <a:rPr lang="en-US" sz="2400" dirty="0">
                <a:solidFill>
                  <a:srgbClr val="FF0000"/>
                </a:solidFill>
                <a:latin typeface="Biancoenero Regular" panose="020B0503020000020003" pitchFamily="34" charset="0"/>
                <a:cs typeface="Franklin Gothic Book"/>
              </a:rPr>
              <a:t>S(n)</a:t>
            </a:r>
            <a:endParaRPr lang="en-US" sz="2400" dirty="0">
              <a:solidFill>
                <a:srgbClr val="000000"/>
              </a:solidFill>
              <a:latin typeface="Biancoenero Regular" panose="020B0503020000020003" pitchFamily="34" charset="0"/>
              <a:cs typeface="Franklin Gothic Book"/>
            </a:endParaRPr>
          </a:p>
          <a:p>
            <a:r>
              <a:rPr lang="en-US" sz="2400" dirty="0">
                <a:solidFill>
                  <a:srgbClr val="000000"/>
                </a:solidFill>
                <a:latin typeface="Biancoenero Regular" panose="020B0503020000020003" pitchFamily="34" charset="0"/>
                <a:cs typeface="Franklin Gothic Book"/>
              </a:rPr>
              <a:t>T(1)=</a:t>
            </a:r>
            <a:r>
              <a:rPr lang="en-US" sz="2400" dirty="0" err="1">
                <a:solidFill>
                  <a:srgbClr val="000000"/>
                </a:solidFill>
                <a:latin typeface="Biancoenero Regular" panose="020B0503020000020003" pitchFamily="34" charset="0"/>
                <a:cs typeface="Franklin Gothic Book"/>
              </a:rPr>
              <a:t>Θ</a:t>
            </a:r>
            <a:r>
              <a:rPr lang="en-US" sz="2400" dirty="0">
                <a:solidFill>
                  <a:srgbClr val="000000"/>
                </a:solidFill>
                <a:latin typeface="Biancoenero Regular" panose="020B0503020000020003" pitchFamily="34" charset="0"/>
                <a:cs typeface="Franklin Gothic Book"/>
              </a:rPr>
              <a:t>(1)</a:t>
            </a:r>
          </a:p>
          <a:p>
            <a:pPr algn="r"/>
            <a:r>
              <a:rPr lang="en-US" sz="2400" dirty="0">
                <a:solidFill>
                  <a:srgbClr val="000000"/>
                </a:solidFill>
                <a:latin typeface="Biancoenero Regular" panose="020B0503020000020003" pitchFamily="34" charset="0"/>
                <a:cs typeface="Franklin Gothic Book"/>
              </a:rPr>
              <a:t>dove S(n) = </a:t>
            </a:r>
            <a:r>
              <a:rPr lang="en-US" sz="2400" dirty="0" err="1">
                <a:solidFill>
                  <a:srgbClr val="000000"/>
                </a:solidFill>
                <a:latin typeface="Biancoenero Regular" panose="020B0503020000020003" pitchFamily="34" charset="0"/>
                <a:cs typeface="Franklin Gothic Book"/>
              </a:rPr>
              <a:t>costo</a:t>
            </a:r>
            <a:r>
              <a:rPr lang="en-US" sz="2400" dirty="0">
                <a:solidFill>
                  <a:srgbClr val="000000"/>
                </a:solidFill>
                <a:latin typeface="Biancoenero Regular" panose="020B0503020000020003" pitchFamily="34" charset="0"/>
                <a:cs typeface="Franklin Gothic Book"/>
              </a:rPr>
              <a:t> di </a:t>
            </a:r>
            <a:r>
              <a:rPr lang="en-US" sz="2400" dirty="0" err="1">
                <a:solidFill>
                  <a:srgbClr val="000000"/>
                </a:solidFill>
                <a:latin typeface="Biancoenero Regular" panose="020B0503020000020003" pitchFamily="34" charset="0"/>
                <a:cs typeface="Franklin Gothic Book"/>
              </a:rPr>
              <a:t>Fondi</a:t>
            </a:r>
            <a:r>
              <a:rPr lang="en-US" sz="2400" dirty="0">
                <a:solidFill>
                  <a:srgbClr val="000000"/>
                </a:solidFill>
                <a:latin typeface="Biancoenero Regular" panose="020B0503020000020003" pitchFamily="34" charset="0"/>
                <a:cs typeface="Franklin Gothic Book"/>
              </a:rPr>
              <a:t>()</a:t>
            </a:r>
            <a:endParaRPr lang="it-IT" sz="2400" dirty="0">
              <a:solidFill>
                <a:srgbClr val="000000"/>
              </a:solidFill>
              <a:latin typeface="Biancoenero Regular" panose="020B0503020000020003" pitchFamily="34" charset="0"/>
            </a:endParaRPr>
          </a:p>
        </p:txBody>
      </p:sp>
      <p:sp>
        <p:nvSpPr>
          <p:cNvPr id="4" name="Segnaposto piè di pagina 5">
            <a:extLst>
              <a:ext uri="{FF2B5EF4-FFF2-40B4-BE49-F238E27FC236}">
                <a16:creationId xmlns:a16="http://schemas.microsoft.com/office/drawing/2014/main" id="{F36B1A29-5424-DBC9-416E-E66ED48F0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/>
          <a:p>
            <a:r>
              <a:rPr lang="it-IT" altLang="it-IT" dirty="0"/>
              <a:t>T. </a:t>
            </a:r>
            <a:r>
              <a:rPr lang="it-IT" altLang="it-IT" dirty="0" err="1"/>
              <a:t>Calamoneri</a:t>
            </a:r>
            <a:r>
              <a:rPr lang="it-IT" altLang="it-IT" dirty="0"/>
              <a:t>: Algoritmo Merge Sort</a:t>
            </a:r>
          </a:p>
        </p:txBody>
      </p:sp>
    </p:spTree>
    <p:extLst>
      <p:ext uri="{BB962C8B-B14F-4D97-AF65-F5344CB8AC3E}">
        <p14:creationId xmlns:p14="http://schemas.microsoft.com/office/powerpoint/2010/main" val="75272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996D9A95-9299-EE4E-B015-70EEFC6506A3}" type="slidenum">
              <a:rPr lang="it-IT" altLang="it-IT">
                <a:latin typeface="Biancoenero Regular" panose="020B0503020000020003" pitchFamily="34" charset="0"/>
              </a:rPr>
              <a:pPr/>
              <a:t>7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251520" y="1002167"/>
            <a:ext cx="8568952" cy="2853305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800000"/>
              </a:buClr>
              <a:buNone/>
            </a:pPr>
            <a:r>
              <a:rPr lang="it-IT" dirty="0"/>
              <a:t>Funzionamento della funzione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Fondi()</a:t>
            </a:r>
            <a:r>
              <a:rPr lang="it-IT" dirty="0"/>
              <a:t>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800000"/>
              </a:buClr>
              <a:buFont typeface="Arial"/>
              <a:buChar char="•"/>
            </a:pPr>
            <a:r>
              <a:rPr lang="it-IT" dirty="0"/>
              <a:t>sfrutta il fatto che le due </a:t>
            </a:r>
            <a:r>
              <a:rPr lang="it-IT" dirty="0" err="1"/>
              <a:t>sottosequenze</a:t>
            </a:r>
            <a:r>
              <a:rPr lang="it-IT" dirty="0"/>
              <a:t> sono ordinate;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800000"/>
              </a:buClr>
              <a:buFont typeface="Arial"/>
              <a:buChar char="•"/>
            </a:pPr>
            <a:r>
              <a:rPr lang="it-IT" dirty="0"/>
              <a:t>il minimo della sequenza complessiva non può che essere </a:t>
            </a:r>
            <a:r>
              <a:rPr lang="it-IT" b="1" i="1" dirty="0">
                <a:solidFill>
                  <a:schemeClr val="tx1"/>
                </a:solidFill>
              </a:rPr>
              <a:t>il più piccolo fra i minimi delle due </a:t>
            </a:r>
            <a:r>
              <a:rPr lang="it-IT" b="1" i="1" dirty="0" err="1">
                <a:solidFill>
                  <a:schemeClr val="tx1"/>
                </a:solidFill>
              </a:rPr>
              <a:t>sottosequenze</a:t>
            </a:r>
            <a:r>
              <a:rPr lang="it-IT" dirty="0"/>
              <a:t> (se essi sono uguali, scegliere l’uno o l’altro non fa differenza);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800000"/>
              </a:buClr>
              <a:buFont typeface="Arial"/>
              <a:buChar char="•"/>
            </a:pPr>
            <a:r>
              <a:rPr lang="it-IT" dirty="0"/>
              <a:t>…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8525" y="481566"/>
            <a:ext cx="7559675" cy="504825"/>
          </a:xfrm>
        </p:spPr>
        <p:txBody>
          <a:bodyPr/>
          <a:lstStyle/>
          <a:p>
            <a:r>
              <a:rPr lang="it-IT" sz="2800" b="1" dirty="0">
                <a:latin typeface="Biancoenero Bold" panose="020B0503020000020003" pitchFamily="34" charset="0"/>
              </a:rPr>
              <a:t>Merge Sort (5)</a:t>
            </a:r>
          </a:p>
        </p:txBody>
      </p:sp>
      <p:sp>
        <p:nvSpPr>
          <p:cNvPr id="3" name="Segnaposto piè di pagina 5">
            <a:extLst>
              <a:ext uri="{FF2B5EF4-FFF2-40B4-BE49-F238E27FC236}">
                <a16:creationId xmlns:a16="http://schemas.microsoft.com/office/drawing/2014/main" id="{450D64F1-AE86-2E28-69A7-C2E7C74D2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/>
          <a:p>
            <a:r>
              <a:rPr lang="it-IT" altLang="it-IT" dirty="0"/>
              <a:t>T. </a:t>
            </a:r>
            <a:r>
              <a:rPr lang="it-IT" altLang="it-IT" dirty="0" err="1"/>
              <a:t>Calamoneri</a:t>
            </a:r>
            <a:r>
              <a:rPr lang="it-IT" altLang="it-IT" dirty="0"/>
              <a:t>: Algoritmo Merge Sort</a:t>
            </a:r>
          </a:p>
        </p:txBody>
      </p:sp>
    </p:spTree>
    <p:extLst>
      <p:ext uri="{BB962C8B-B14F-4D97-AF65-F5344CB8AC3E}">
        <p14:creationId xmlns:p14="http://schemas.microsoft.com/office/powerpoint/2010/main" val="202024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996D9A95-9299-EE4E-B015-70EEFC6506A3}" type="slidenum">
              <a:rPr lang="it-IT" altLang="it-IT">
                <a:latin typeface="Biancoenero Regular" panose="020B0503020000020003" pitchFamily="34" charset="0"/>
              </a:rPr>
              <a:pPr/>
              <a:t>8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251520" y="1002167"/>
            <a:ext cx="8568952" cy="2853305"/>
          </a:xfrm>
        </p:spPr>
        <p:txBody>
          <a:bodyPr/>
          <a:lstStyle/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800000"/>
              </a:buClr>
              <a:buFont typeface="Arial"/>
              <a:buChar char="•"/>
            </a:pPr>
            <a:r>
              <a:rPr lang="it-IT" dirty="0"/>
              <a:t>…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800000"/>
              </a:buClr>
              <a:buFont typeface="Arial"/>
              <a:buChar char="•"/>
            </a:pPr>
            <a:r>
              <a:rPr lang="it-IT" dirty="0"/>
              <a:t>dopo aver eliminato da una delle due </a:t>
            </a:r>
            <a:r>
              <a:rPr lang="it-IT" dirty="0" err="1"/>
              <a:t>sottosequenze</a:t>
            </a:r>
            <a:r>
              <a:rPr lang="it-IT" dirty="0"/>
              <a:t> tale minimo, la proprietà rimane: il prossimo minimo non può che essere il più piccolo fra i minimi delle due parti rimanenti delle due </a:t>
            </a:r>
            <a:r>
              <a:rPr lang="it-IT" dirty="0" err="1"/>
              <a:t>sottosequenze</a:t>
            </a:r>
            <a:r>
              <a:rPr lang="it-IT" dirty="0"/>
              <a:t>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8525" y="481566"/>
            <a:ext cx="7559675" cy="504825"/>
          </a:xfrm>
        </p:spPr>
        <p:txBody>
          <a:bodyPr/>
          <a:lstStyle/>
          <a:p>
            <a:r>
              <a:rPr lang="it-IT" sz="2800" b="1" dirty="0">
                <a:latin typeface="Biancoenero Bold" panose="020B0503020000020003" pitchFamily="34" charset="0"/>
              </a:rPr>
              <a:t>Merge Sort (6)</a:t>
            </a:r>
          </a:p>
        </p:txBody>
      </p:sp>
      <p:sp>
        <p:nvSpPr>
          <p:cNvPr id="96" name="Rettangolo 95"/>
          <p:cNvSpPr/>
          <p:nvPr/>
        </p:nvSpPr>
        <p:spPr bwMode="auto">
          <a:xfrm>
            <a:off x="2363912" y="4365104"/>
            <a:ext cx="432048" cy="43204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ancoenero Regular" panose="020B0503020000020003" pitchFamily="34" charset="0"/>
                <a:ea typeface="ＭＳ Ｐゴシック" charset="-128"/>
              </a:rPr>
              <a:t>min1</a:t>
            </a:r>
          </a:p>
        </p:txBody>
      </p:sp>
      <p:sp>
        <p:nvSpPr>
          <p:cNvPr id="97" name="Rettangolo 96"/>
          <p:cNvSpPr/>
          <p:nvPr/>
        </p:nvSpPr>
        <p:spPr bwMode="auto">
          <a:xfrm>
            <a:off x="2795960" y="4365104"/>
            <a:ext cx="432048" cy="43204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Biancoenero Regular" panose="020B0503020000020003" pitchFamily="34" charset="0"/>
              <a:ea typeface="ＭＳ Ｐゴシック" charset="-128"/>
            </a:endParaRPr>
          </a:p>
        </p:txBody>
      </p:sp>
      <p:sp>
        <p:nvSpPr>
          <p:cNvPr id="98" name="Rettangolo 97"/>
          <p:cNvSpPr/>
          <p:nvPr/>
        </p:nvSpPr>
        <p:spPr bwMode="auto">
          <a:xfrm>
            <a:off x="3228008" y="4365104"/>
            <a:ext cx="432048" cy="43204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Biancoenero Regular" panose="020B0503020000020003" pitchFamily="34" charset="0"/>
              <a:ea typeface="ＭＳ Ｐゴシック" charset="-128"/>
            </a:endParaRPr>
          </a:p>
        </p:txBody>
      </p:sp>
      <p:sp>
        <p:nvSpPr>
          <p:cNvPr id="99" name="Rettangolo 98"/>
          <p:cNvSpPr/>
          <p:nvPr/>
        </p:nvSpPr>
        <p:spPr bwMode="auto">
          <a:xfrm>
            <a:off x="3660056" y="4365104"/>
            <a:ext cx="432048" cy="43204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Biancoenero Regular" panose="020B0503020000020003" pitchFamily="34" charset="0"/>
              <a:ea typeface="ＭＳ Ｐゴシック" charset="-128"/>
            </a:endParaRPr>
          </a:p>
        </p:txBody>
      </p:sp>
      <p:sp>
        <p:nvSpPr>
          <p:cNvPr id="100" name="Rettangolo 99"/>
          <p:cNvSpPr/>
          <p:nvPr/>
        </p:nvSpPr>
        <p:spPr bwMode="auto">
          <a:xfrm>
            <a:off x="5148064" y="4365104"/>
            <a:ext cx="432048" cy="43204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>
                <a:solidFill>
                  <a:schemeClr val="tx1"/>
                </a:solidFill>
                <a:latin typeface="Biancoenero Regular" panose="020B0503020000020003" pitchFamily="34" charset="0"/>
              </a:rPr>
              <a:t>min2</a:t>
            </a:r>
            <a:endParaRPr kumimoji="0" lang="it-IT" sz="9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iancoenero Regular" panose="020B0503020000020003" pitchFamily="34" charset="0"/>
            </a:endParaRPr>
          </a:p>
        </p:txBody>
      </p:sp>
      <p:sp>
        <p:nvSpPr>
          <p:cNvPr id="101" name="Rettangolo 100"/>
          <p:cNvSpPr/>
          <p:nvPr/>
        </p:nvSpPr>
        <p:spPr bwMode="auto">
          <a:xfrm>
            <a:off x="5580112" y="4365104"/>
            <a:ext cx="432048" cy="43204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Biancoenero Regular" panose="020B0503020000020003" pitchFamily="34" charset="0"/>
              <a:ea typeface="ＭＳ Ｐゴシック" charset="-128"/>
            </a:endParaRPr>
          </a:p>
        </p:txBody>
      </p:sp>
      <p:sp>
        <p:nvSpPr>
          <p:cNvPr id="102" name="Rettangolo 101"/>
          <p:cNvSpPr/>
          <p:nvPr/>
        </p:nvSpPr>
        <p:spPr bwMode="auto">
          <a:xfrm>
            <a:off x="6012160" y="4365104"/>
            <a:ext cx="432048" cy="43204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Biancoenero Regular" panose="020B0503020000020003" pitchFamily="34" charset="0"/>
              <a:ea typeface="ＭＳ Ｐゴシック" charset="-128"/>
            </a:endParaRPr>
          </a:p>
        </p:txBody>
      </p:sp>
      <p:sp>
        <p:nvSpPr>
          <p:cNvPr id="103" name="Rettangolo 102"/>
          <p:cNvSpPr/>
          <p:nvPr/>
        </p:nvSpPr>
        <p:spPr bwMode="auto">
          <a:xfrm>
            <a:off x="6444208" y="4365104"/>
            <a:ext cx="432048" cy="43204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Biancoenero Regular" panose="020B0503020000020003" pitchFamily="34" charset="0"/>
              <a:ea typeface="ＭＳ Ｐゴシック" charset="-128"/>
            </a:endParaRPr>
          </a:p>
        </p:txBody>
      </p:sp>
      <p:sp>
        <p:nvSpPr>
          <p:cNvPr id="104" name="Rettangolo 103"/>
          <p:cNvSpPr/>
          <p:nvPr/>
        </p:nvSpPr>
        <p:spPr bwMode="auto">
          <a:xfrm>
            <a:off x="2818656" y="5517232"/>
            <a:ext cx="432048" cy="432048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Biancoenero Regular" panose="020B0503020000020003" pitchFamily="34" charset="0"/>
              <a:ea typeface="ＭＳ Ｐゴシック" charset="-128"/>
            </a:endParaRPr>
          </a:p>
        </p:txBody>
      </p:sp>
      <p:sp>
        <p:nvSpPr>
          <p:cNvPr id="105" name="Rettangolo 104"/>
          <p:cNvSpPr/>
          <p:nvPr/>
        </p:nvSpPr>
        <p:spPr bwMode="auto">
          <a:xfrm>
            <a:off x="3250704" y="5517232"/>
            <a:ext cx="432048" cy="432048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Biancoenero Regular" panose="020B0503020000020003" pitchFamily="34" charset="0"/>
              <a:ea typeface="ＭＳ Ｐゴシック" charset="-128"/>
            </a:endParaRPr>
          </a:p>
        </p:txBody>
      </p:sp>
      <p:sp>
        <p:nvSpPr>
          <p:cNvPr id="106" name="Rettangolo 105"/>
          <p:cNvSpPr/>
          <p:nvPr/>
        </p:nvSpPr>
        <p:spPr bwMode="auto">
          <a:xfrm>
            <a:off x="3682752" y="5517232"/>
            <a:ext cx="432048" cy="432048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Biancoenero Regular" panose="020B0503020000020003" pitchFamily="34" charset="0"/>
              <a:ea typeface="ＭＳ Ｐゴシック" charset="-128"/>
            </a:endParaRPr>
          </a:p>
        </p:txBody>
      </p:sp>
      <p:sp>
        <p:nvSpPr>
          <p:cNvPr id="107" name="Rettangolo 106"/>
          <p:cNvSpPr/>
          <p:nvPr/>
        </p:nvSpPr>
        <p:spPr bwMode="auto">
          <a:xfrm>
            <a:off x="4114800" y="5517232"/>
            <a:ext cx="432048" cy="432048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Biancoenero Regular" panose="020B0503020000020003" pitchFamily="34" charset="0"/>
              <a:ea typeface="ＭＳ Ｐゴシック" charset="-128"/>
            </a:endParaRPr>
          </a:p>
        </p:txBody>
      </p:sp>
      <p:sp>
        <p:nvSpPr>
          <p:cNvPr id="108" name="Rettangolo 107"/>
          <p:cNvSpPr/>
          <p:nvPr/>
        </p:nvSpPr>
        <p:spPr bwMode="auto">
          <a:xfrm>
            <a:off x="4546848" y="5517232"/>
            <a:ext cx="432048" cy="432048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Biancoenero Regular" panose="020B0503020000020003" pitchFamily="34" charset="0"/>
              <a:ea typeface="ＭＳ Ｐゴシック" charset="-128"/>
            </a:endParaRPr>
          </a:p>
        </p:txBody>
      </p:sp>
      <p:sp>
        <p:nvSpPr>
          <p:cNvPr id="109" name="Rettangolo 108"/>
          <p:cNvSpPr/>
          <p:nvPr/>
        </p:nvSpPr>
        <p:spPr bwMode="auto">
          <a:xfrm>
            <a:off x="4978896" y="5517232"/>
            <a:ext cx="432048" cy="432048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Biancoenero Regular" panose="020B0503020000020003" pitchFamily="34" charset="0"/>
              <a:ea typeface="ＭＳ Ｐゴシック" charset="-128"/>
            </a:endParaRPr>
          </a:p>
        </p:txBody>
      </p:sp>
      <p:sp>
        <p:nvSpPr>
          <p:cNvPr id="110" name="Rettangolo 109"/>
          <p:cNvSpPr/>
          <p:nvPr/>
        </p:nvSpPr>
        <p:spPr bwMode="auto">
          <a:xfrm>
            <a:off x="5410944" y="5517232"/>
            <a:ext cx="432048" cy="432048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Biancoenero Regular" panose="020B0503020000020003" pitchFamily="34" charset="0"/>
              <a:ea typeface="ＭＳ Ｐゴシック" charset="-128"/>
            </a:endParaRPr>
          </a:p>
        </p:txBody>
      </p:sp>
      <p:sp>
        <p:nvSpPr>
          <p:cNvPr id="111" name="Rettangolo 110"/>
          <p:cNvSpPr/>
          <p:nvPr/>
        </p:nvSpPr>
        <p:spPr bwMode="auto">
          <a:xfrm>
            <a:off x="5842992" y="5517232"/>
            <a:ext cx="432048" cy="432048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Biancoenero Regular" panose="020B0503020000020003" pitchFamily="34" charset="0"/>
              <a:ea typeface="ＭＳ Ｐゴシック" charset="-128"/>
            </a:endParaRPr>
          </a:p>
        </p:txBody>
      </p:sp>
      <p:cxnSp>
        <p:nvCxnSpPr>
          <p:cNvPr id="113" name="Connettore diritto 112"/>
          <p:cNvCxnSpPr>
            <a:stCxn id="96" idx="2"/>
          </p:cNvCxnSpPr>
          <p:nvPr/>
        </p:nvCxnSpPr>
        <p:spPr bwMode="auto">
          <a:xfrm>
            <a:off x="2579936" y="4797152"/>
            <a:ext cx="468052" cy="30653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4" name="Connettore diritto 113"/>
          <p:cNvCxnSpPr>
            <a:stCxn id="100" idx="2"/>
          </p:cNvCxnSpPr>
          <p:nvPr/>
        </p:nvCxnSpPr>
        <p:spPr bwMode="auto">
          <a:xfrm flipH="1">
            <a:off x="3034680" y="4797152"/>
            <a:ext cx="2329408" cy="30653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0" name="Connettore 2 119"/>
          <p:cNvCxnSpPr>
            <a:endCxn id="104" idx="0"/>
          </p:cNvCxnSpPr>
          <p:nvPr/>
        </p:nvCxnSpPr>
        <p:spPr bwMode="auto">
          <a:xfrm>
            <a:off x="3034680" y="5103688"/>
            <a:ext cx="0" cy="4135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Segnaposto piè di pagina 5">
            <a:extLst>
              <a:ext uri="{FF2B5EF4-FFF2-40B4-BE49-F238E27FC236}">
                <a16:creationId xmlns:a16="http://schemas.microsoft.com/office/drawing/2014/main" id="{450D64F1-AE86-2E28-69A7-C2E7C74D2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/>
          <a:p>
            <a:r>
              <a:rPr lang="it-IT" altLang="it-IT" dirty="0"/>
              <a:t>T. </a:t>
            </a:r>
            <a:r>
              <a:rPr lang="it-IT" altLang="it-IT" dirty="0" err="1"/>
              <a:t>Calamoneri</a:t>
            </a:r>
            <a:r>
              <a:rPr lang="it-IT" altLang="it-IT" dirty="0"/>
              <a:t>: Algoritmo Merge Sort</a:t>
            </a:r>
          </a:p>
        </p:txBody>
      </p:sp>
    </p:spTree>
    <p:extLst>
      <p:ext uri="{BB962C8B-B14F-4D97-AF65-F5344CB8AC3E}">
        <p14:creationId xmlns:p14="http://schemas.microsoft.com/office/powerpoint/2010/main" val="218233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altLang="it-IT" dirty="0">
                <a:latin typeface="Biancoenero Regular" panose="020B0503020000020003" pitchFamily="34" charset="0"/>
              </a:rPr>
              <a:t>Pagina </a:t>
            </a:r>
            <a:fld id="{996D9A95-9299-EE4E-B015-70EEFC6506A3}" type="slidenum">
              <a:rPr lang="it-IT" altLang="it-IT">
                <a:latin typeface="Biancoenero Regular" panose="020B0503020000020003" pitchFamily="34" charset="0"/>
              </a:rPr>
              <a:pPr/>
              <a:t>9</a:t>
            </a:fld>
            <a:endParaRPr lang="it-IT" altLang="it-IT" dirty="0">
              <a:latin typeface="Biancoenero Regular" panose="020B0503020000020003" pitchFamily="34" charset="0"/>
            </a:endParaRPr>
          </a:p>
        </p:txBody>
      </p:sp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912843" y="1002168"/>
            <a:ext cx="7403574" cy="581852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Clr>
                <a:srgbClr val="800000"/>
              </a:buClr>
              <a:buNone/>
            </a:pPr>
            <a:r>
              <a:rPr lang="it-IT" dirty="0"/>
              <a:t>Esempio di funzionamento della funzione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Fondi()</a:t>
            </a:r>
            <a:r>
              <a:rPr lang="it-IT" dirty="0"/>
              <a:t>: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8525" y="481566"/>
            <a:ext cx="7559675" cy="504825"/>
          </a:xfrm>
        </p:spPr>
        <p:txBody>
          <a:bodyPr/>
          <a:lstStyle/>
          <a:p>
            <a:r>
              <a:rPr lang="it-IT" sz="2800" b="1" dirty="0">
                <a:latin typeface="Biancoenero Bold" panose="020B0503020000020003" pitchFamily="34" charset="0"/>
              </a:rPr>
              <a:t>Merge Sort (7)</a:t>
            </a:r>
          </a:p>
        </p:txBody>
      </p:sp>
      <p:grpSp>
        <p:nvGrpSpPr>
          <p:cNvPr id="10" name="Gruppo 9"/>
          <p:cNvGrpSpPr/>
          <p:nvPr/>
        </p:nvGrpSpPr>
        <p:grpSpPr>
          <a:xfrm>
            <a:off x="2339752" y="2087245"/>
            <a:ext cx="1440160" cy="432048"/>
            <a:chOff x="2915816" y="2204864"/>
            <a:chExt cx="1440160" cy="432048"/>
          </a:xfrm>
          <a:solidFill>
            <a:srgbClr val="FFFF00"/>
          </a:solidFill>
        </p:grpSpPr>
        <p:sp>
          <p:nvSpPr>
            <p:cNvPr id="11" name="Rettangolo 10"/>
            <p:cNvSpPr/>
            <p:nvPr/>
          </p:nvSpPr>
          <p:spPr bwMode="auto">
            <a:xfrm>
              <a:off x="291581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rgbClr val="000000"/>
                  </a:solidFill>
                  <a:latin typeface="Biancoenero Regular" panose="020B0503020000020003" pitchFamily="34" charset="0"/>
                </a:rPr>
                <a:t>0</a:t>
              </a:r>
              <a:endPara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12" name="Rettangolo 11"/>
            <p:cNvSpPr/>
            <p:nvPr/>
          </p:nvSpPr>
          <p:spPr bwMode="auto">
            <a:xfrm>
              <a:off x="327585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1</a:t>
              </a:r>
            </a:p>
          </p:txBody>
        </p:sp>
        <p:sp>
          <p:nvSpPr>
            <p:cNvPr id="13" name="Rettangolo 12"/>
            <p:cNvSpPr/>
            <p:nvPr/>
          </p:nvSpPr>
          <p:spPr bwMode="auto">
            <a:xfrm>
              <a:off x="363589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rgbClr val="000000"/>
                  </a:solidFill>
                  <a:latin typeface="Biancoenero Regular" panose="020B0503020000020003" pitchFamily="34" charset="0"/>
                </a:rPr>
                <a:t>8</a:t>
              </a:r>
              <a:endPara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14" name="Rettangolo 13"/>
            <p:cNvSpPr/>
            <p:nvPr/>
          </p:nvSpPr>
          <p:spPr bwMode="auto">
            <a:xfrm>
              <a:off x="399593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rgbClr val="000000"/>
                  </a:solidFill>
                  <a:latin typeface="Biancoenero Regular" panose="020B0503020000020003" pitchFamily="34" charset="0"/>
                </a:rPr>
                <a:t>9</a:t>
              </a:r>
              <a:endPara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</p:grpSp>
      <p:grpSp>
        <p:nvGrpSpPr>
          <p:cNvPr id="15" name="Gruppo 14"/>
          <p:cNvGrpSpPr/>
          <p:nvPr/>
        </p:nvGrpSpPr>
        <p:grpSpPr>
          <a:xfrm>
            <a:off x="5220072" y="2087245"/>
            <a:ext cx="1440160" cy="432048"/>
            <a:chOff x="4355976" y="2204864"/>
            <a:chExt cx="1440160" cy="432048"/>
          </a:xfrm>
          <a:solidFill>
            <a:srgbClr val="FFFF00"/>
          </a:solidFill>
        </p:grpSpPr>
        <p:sp>
          <p:nvSpPr>
            <p:cNvPr id="16" name="Rettangolo 15"/>
            <p:cNvSpPr/>
            <p:nvPr/>
          </p:nvSpPr>
          <p:spPr bwMode="auto">
            <a:xfrm>
              <a:off x="435597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3</a:t>
              </a:r>
            </a:p>
          </p:txBody>
        </p:sp>
        <p:sp>
          <p:nvSpPr>
            <p:cNvPr id="17" name="Rettangolo 16"/>
            <p:cNvSpPr/>
            <p:nvPr/>
          </p:nvSpPr>
          <p:spPr bwMode="auto">
            <a:xfrm>
              <a:off x="471601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rgbClr val="000000"/>
                  </a:solidFill>
                  <a:latin typeface="Biancoenero Regular" panose="020B0503020000020003" pitchFamily="34" charset="0"/>
                </a:rPr>
                <a:t>4</a:t>
              </a:r>
              <a:endPara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18" name="Rettangolo 17"/>
            <p:cNvSpPr/>
            <p:nvPr/>
          </p:nvSpPr>
          <p:spPr bwMode="auto">
            <a:xfrm>
              <a:off x="507605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Biancoenero Regular" panose="020B0503020000020003" pitchFamily="34" charset="0"/>
                  <a:ea typeface="ヒラギノ角ゴ Pro W3" charset="0"/>
                  <a:cs typeface="ヒラギノ角ゴ Pro W3" charset="0"/>
                </a:rPr>
                <a:t>5</a:t>
              </a:r>
            </a:p>
          </p:txBody>
        </p:sp>
        <p:sp>
          <p:nvSpPr>
            <p:cNvPr id="19" name="Rettangolo 18"/>
            <p:cNvSpPr/>
            <p:nvPr/>
          </p:nvSpPr>
          <p:spPr bwMode="auto">
            <a:xfrm>
              <a:off x="5436096" y="220486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solidFill>
                    <a:srgbClr val="000000"/>
                  </a:solidFill>
                  <a:latin typeface="Biancoenero Regular" panose="020B0503020000020003" pitchFamily="34" charset="0"/>
                </a:rPr>
                <a:t>6</a:t>
              </a:r>
              <a:endPara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</p:grpSp>
      <p:grpSp>
        <p:nvGrpSpPr>
          <p:cNvPr id="20" name="Gruppo 19"/>
          <p:cNvGrpSpPr/>
          <p:nvPr/>
        </p:nvGrpSpPr>
        <p:grpSpPr>
          <a:xfrm>
            <a:off x="3059832" y="3239373"/>
            <a:ext cx="2880320" cy="432048"/>
            <a:chOff x="611560" y="1484784"/>
            <a:chExt cx="2880320" cy="432048"/>
          </a:xfrm>
          <a:solidFill>
            <a:srgbClr val="92D050"/>
          </a:solidFill>
        </p:grpSpPr>
        <p:sp>
          <p:nvSpPr>
            <p:cNvPr id="21" name="Rettangolo 20"/>
            <p:cNvSpPr/>
            <p:nvPr/>
          </p:nvSpPr>
          <p:spPr bwMode="auto">
            <a:xfrm>
              <a:off x="61156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22" name="Rettangolo 21"/>
            <p:cNvSpPr/>
            <p:nvPr/>
          </p:nvSpPr>
          <p:spPr bwMode="auto">
            <a:xfrm>
              <a:off x="97160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23" name="Rettangolo 22"/>
            <p:cNvSpPr/>
            <p:nvPr/>
          </p:nvSpPr>
          <p:spPr bwMode="auto">
            <a:xfrm>
              <a:off x="133164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24" name="Rettangolo 23"/>
            <p:cNvSpPr/>
            <p:nvPr/>
          </p:nvSpPr>
          <p:spPr bwMode="auto">
            <a:xfrm>
              <a:off x="169168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25" name="Rettangolo 24"/>
            <p:cNvSpPr/>
            <p:nvPr/>
          </p:nvSpPr>
          <p:spPr bwMode="auto">
            <a:xfrm>
              <a:off x="205172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26" name="Rettangolo 25"/>
            <p:cNvSpPr/>
            <p:nvPr/>
          </p:nvSpPr>
          <p:spPr bwMode="auto">
            <a:xfrm>
              <a:off x="241176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27" name="Rettangolo 26"/>
            <p:cNvSpPr/>
            <p:nvPr/>
          </p:nvSpPr>
          <p:spPr bwMode="auto">
            <a:xfrm>
              <a:off x="277180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28" name="Rettangolo 27"/>
            <p:cNvSpPr/>
            <p:nvPr/>
          </p:nvSpPr>
          <p:spPr bwMode="auto">
            <a:xfrm>
              <a:off x="3131840" y="1484784"/>
              <a:ext cx="360040" cy="432048"/>
            </a:xfrm>
            <a:prstGeom prst="rect">
              <a:avLst/>
            </a:prstGeom>
            <a:grpFill/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endParaRPr>
            </a:p>
          </p:txBody>
        </p:sp>
      </p:grpSp>
      <p:grpSp>
        <p:nvGrpSpPr>
          <p:cNvPr id="29" name="Gruppo 28"/>
          <p:cNvGrpSpPr/>
          <p:nvPr/>
        </p:nvGrpSpPr>
        <p:grpSpPr>
          <a:xfrm>
            <a:off x="2483768" y="2503517"/>
            <a:ext cx="237566" cy="385108"/>
            <a:chOff x="2555776" y="5141416"/>
            <a:chExt cx="237566" cy="385108"/>
          </a:xfrm>
        </p:grpSpPr>
        <p:cxnSp>
          <p:nvCxnSpPr>
            <p:cNvPr id="30" name="Connettore 2 29"/>
            <p:cNvCxnSpPr/>
            <p:nvPr/>
          </p:nvCxnSpPr>
          <p:spPr bwMode="auto">
            <a:xfrm flipH="1" flipV="1">
              <a:off x="2591780" y="5141416"/>
              <a:ext cx="514" cy="3038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1" name="CasellaDiTesto 30"/>
            <p:cNvSpPr txBox="1"/>
            <p:nvPr/>
          </p:nvSpPr>
          <p:spPr>
            <a:xfrm>
              <a:off x="2555776" y="5157192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err="1">
                  <a:solidFill>
                    <a:srgbClr val="000000"/>
                  </a:solidFill>
                  <a:latin typeface="Franklin Gothic Book"/>
                  <a:cs typeface="Franklin Gothic Book"/>
                </a:rPr>
                <a:t>i</a:t>
              </a:r>
              <a:endParaRPr lang="en-US" sz="1800" i="1" dirty="0">
                <a:solidFill>
                  <a:srgbClr val="000000"/>
                </a:solidFill>
                <a:latin typeface="Franklin Gothic Book"/>
                <a:cs typeface="Franklin Gothic Book"/>
              </a:endParaRPr>
            </a:p>
          </p:txBody>
        </p:sp>
      </p:grpSp>
      <p:grpSp>
        <p:nvGrpSpPr>
          <p:cNvPr id="32" name="Gruppo 31"/>
          <p:cNvGrpSpPr/>
          <p:nvPr/>
        </p:nvGrpSpPr>
        <p:grpSpPr>
          <a:xfrm>
            <a:off x="5393972" y="2519293"/>
            <a:ext cx="237566" cy="369332"/>
            <a:chOff x="5465980" y="5157192"/>
            <a:chExt cx="237566" cy="369332"/>
          </a:xfrm>
        </p:grpSpPr>
        <p:cxnSp>
          <p:nvCxnSpPr>
            <p:cNvPr id="33" name="Connettore 2 32"/>
            <p:cNvCxnSpPr/>
            <p:nvPr/>
          </p:nvCxnSpPr>
          <p:spPr bwMode="auto">
            <a:xfrm flipH="1" flipV="1">
              <a:off x="5508104" y="5157192"/>
              <a:ext cx="514" cy="3038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4" name="CasellaDiTesto 33"/>
            <p:cNvSpPr txBox="1"/>
            <p:nvPr/>
          </p:nvSpPr>
          <p:spPr>
            <a:xfrm>
              <a:off x="5465980" y="5157192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err="1">
                  <a:solidFill>
                    <a:srgbClr val="000000"/>
                  </a:solidFill>
                  <a:latin typeface="Franklin Gothic Book"/>
                  <a:cs typeface="Franklin Gothic Book"/>
                </a:rPr>
                <a:t>j</a:t>
              </a:r>
              <a:endParaRPr lang="en-US" sz="1800" i="1" dirty="0">
                <a:solidFill>
                  <a:srgbClr val="000000"/>
                </a:solidFill>
                <a:latin typeface="Franklin Gothic Book"/>
                <a:cs typeface="Franklin Gothic Book"/>
              </a:endParaRPr>
            </a:p>
          </p:txBody>
        </p:sp>
      </p:grpSp>
      <p:grpSp>
        <p:nvGrpSpPr>
          <p:cNvPr id="35" name="Gruppo 34"/>
          <p:cNvGrpSpPr/>
          <p:nvPr/>
        </p:nvGrpSpPr>
        <p:grpSpPr>
          <a:xfrm>
            <a:off x="3201146" y="3650340"/>
            <a:ext cx="298480" cy="390413"/>
            <a:chOff x="3273154" y="6288239"/>
            <a:chExt cx="298480" cy="390413"/>
          </a:xfrm>
        </p:grpSpPr>
        <p:cxnSp>
          <p:nvCxnSpPr>
            <p:cNvPr id="36" name="Connettore 2 35"/>
            <p:cNvCxnSpPr/>
            <p:nvPr/>
          </p:nvCxnSpPr>
          <p:spPr bwMode="auto">
            <a:xfrm flipH="1" flipV="1">
              <a:off x="3311945" y="6288239"/>
              <a:ext cx="514" cy="3038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7" name="CasellaDiTesto 36"/>
            <p:cNvSpPr txBox="1"/>
            <p:nvPr/>
          </p:nvSpPr>
          <p:spPr>
            <a:xfrm>
              <a:off x="3273154" y="6309320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err="1">
                  <a:solidFill>
                    <a:srgbClr val="000000"/>
                  </a:solidFill>
                  <a:latin typeface="Franklin Gothic Book"/>
                  <a:cs typeface="Franklin Gothic Book"/>
                </a:rPr>
                <a:t>k</a:t>
              </a:r>
              <a:endParaRPr lang="en-US" sz="1800" i="1" dirty="0">
                <a:solidFill>
                  <a:srgbClr val="000000"/>
                </a:solidFill>
                <a:latin typeface="Franklin Gothic Book"/>
                <a:cs typeface="Franklin Gothic Book"/>
              </a:endParaRPr>
            </a:p>
          </p:txBody>
        </p:sp>
      </p:grpSp>
      <p:sp>
        <p:nvSpPr>
          <p:cNvPr id="38" name="Rettangolo 37"/>
          <p:cNvSpPr/>
          <p:nvPr/>
        </p:nvSpPr>
        <p:spPr bwMode="auto">
          <a:xfrm>
            <a:off x="2339752" y="2087245"/>
            <a:ext cx="360040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000000"/>
                </a:solidFill>
                <a:latin typeface="Biancoenero Regular" panose="020B0503020000020003" pitchFamily="34" charset="0"/>
              </a:rPr>
              <a:t>0</a:t>
            </a:r>
            <a:endParaRPr kumimoji="0" lang="en-US" sz="24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ancoenero Regular" panose="020B0503020000020003" pitchFamily="34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39" name="Connettore 7 38"/>
          <p:cNvCxnSpPr>
            <a:stCxn id="45" idx="2"/>
            <a:endCxn id="25" idx="0"/>
          </p:cNvCxnSpPr>
          <p:nvPr/>
        </p:nvCxnSpPr>
        <p:spPr bwMode="auto">
          <a:xfrm rot="16200000" flipH="1">
            <a:off x="2519772" y="2519293"/>
            <a:ext cx="720080" cy="720080"/>
          </a:xfrm>
          <a:prstGeom prst="curvedConnector3">
            <a:avLst>
              <a:gd name="adj1" fmla="val 188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" name="Rettangolo 39"/>
          <p:cNvSpPr/>
          <p:nvPr/>
        </p:nvSpPr>
        <p:spPr bwMode="auto">
          <a:xfrm>
            <a:off x="3059832" y="3239373"/>
            <a:ext cx="360040" cy="432048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000000"/>
                </a:solidFill>
                <a:latin typeface="Biancoenero Regular" panose="020B0503020000020003" pitchFamily="34" charset="0"/>
              </a:rPr>
              <a:t>0</a:t>
            </a:r>
            <a:endParaRPr kumimoji="0" lang="en-US" sz="24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ancoenero Regular" panose="020B0503020000020003" pitchFamily="34" charset="0"/>
              <a:ea typeface="ヒラギノ角ゴ Pro W3" charset="0"/>
              <a:cs typeface="ヒラギノ角ゴ Pro W3" charset="0"/>
            </a:endParaRPr>
          </a:p>
        </p:txBody>
      </p:sp>
      <p:grpSp>
        <p:nvGrpSpPr>
          <p:cNvPr id="41" name="Gruppo 40"/>
          <p:cNvGrpSpPr/>
          <p:nvPr/>
        </p:nvGrpSpPr>
        <p:grpSpPr>
          <a:xfrm>
            <a:off x="2865919" y="2519293"/>
            <a:ext cx="237566" cy="369332"/>
            <a:chOff x="2555776" y="5157192"/>
            <a:chExt cx="237566" cy="369332"/>
          </a:xfrm>
        </p:grpSpPr>
        <p:cxnSp>
          <p:nvCxnSpPr>
            <p:cNvPr id="42" name="Connettore 2 41"/>
            <p:cNvCxnSpPr/>
            <p:nvPr/>
          </p:nvCxnSpPr>
          <p:spPr bwMode="auto">
            <a:xfrm flipH="1" flipV="1">
              <a:off x="2591780" y="5157192"/>
              <a:ext cx="514" cy="3038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3" name="CasellaDiTesto 42"/>
            <p:cNvSpPr txBox="1"/>
            <p:nvPr/>
          </p:nvSpPr>
          <p:spPr>
            <a:xfrm>
              <a:off x="2555776" y="5157192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err="1">
                  <a:solidFill>
                    <a:srgbClr val="000000"/>
                  </a:solidFill>
                  <a:latin typeface="Franklin Gothic Book"/>
                  <a:cs typeface="Franklin Gothic Book"/>
                </a:rPr>
                <a:t>i</a:t>
              </a:r>
              <a:endParaRPr lang="en-US" sz="1800" i="1" dirty="0">
                <a:solidFill>
                  <a:srgbClr val="000000"/>
                </a:solidFill>
                <a:latin typeface="Franklin Gothic Book"/>
                <a:cs typeface="Franklin Gothic Book"/>
              </a:endParaRPr>
            </a:p>
          </p:txBody>
        </p:sp>
      </p:grpSp>
      <p:grpSp>
        <p:nvGrpSpPr>
          <p:cNvPr id="44" name="Gruppo 43"/>
          <p:cNvGrpSpPr/>
          <p:nvPr/>
        </p:nvGrpSpPr>
        <p:grpSpPr>
          <a:xfrm>
            <a:off x="3583297" y="3650340"/>
            <a:ext cx="298480" cy="390413"/>
            <a:chOff x="3273154" y="6288239"/>
            <a:chExt cx="298480" cy="390413"/>
          </a:xfrm>
        </p:grpSpPr>
        <p:cxnSp>
          <p:nvCxnSpPr>
            <p:cNvPr id="45" name="Connettore 2 44"/>
            <p:cNvCxnSpPr/>
            <p:nvPr/>
          </p:nvCxnSpPr>
          <p:spPr bwMode="auto">
            <a:xfrm flipH="1" flipV="1">
              <a:off x="3311945" y="6288239"/>
              <a:ext cx="514" cy="3038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6" name="CasellaDiTesto 45"/>
            <p:cNvSpPr txBox="1"/>
            <p:nvPr/>
          </p:nvSpPr>
          <p:spPr>
            <a:xfrm>
              <a:off x="3273154" y="6309320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err="1">
                  <a:solidFill>
                    <a:srgbClr val="000000"/>
                  </a:solidFill>
                  <a:latin typeface="Franklin Gothic Book"/>
                  <a:cs typeface="Franklin Gothic Book"/>
                </a:rPr>
                <a:t>k</a:t>
              </a:r>
              <a:endParaRPr lang="en-US" sz="1800" i="1" dirty="0">
                <a:solidFill>
                  <a:srgbClr val="000000"/>
                </a:solidFill>
                <a:latin typeface="Franklin Gothic Book"/>
                <a:cs typeface="Franklin Gothic Book"/>
              </a:endParaRPr>
            </a:p>
          </p:txBody>
        </p:sp>
      </p:grpSp>
      <p:sp>
        <p:nvSpPr>
          <p:cNvPr id="47" name="Rettangolo 46"/>
          <p:cNvSpPr/>
          <p:nvPr/>
        </p:nvSpPr>
        <p:spPr bwMode="auto">
          <a:xfrm>
            <a:off x="2699792" y="2087245"/>
            <a:ext cx="360040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48" name="Rettangolo 47"/>
          <p:cNvSpPr/>
          <p:nvPr/>
        </p:nvSpPr>
        <p:spPr bwMode="auto">
          <a:xfrm>
            <a:off x="3419872" y="3239373"/>
            <a:ext cx="360040" cy="432048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rPr>
              <a:t>1</a:t>
            </a:r>
          </a:p>
        </p:txBody>
      </p:sp>
      <p:cxnSp>
        <p:nvCxnSpPr>
          <p:cNvPr id="49" name="Connettore 7 48"/>
          <p:cNvCxnSpPr/>
          <p:nvPr/>
        </p:nvCxnSpPr>
        <p:spPr bwMode="auto">
          <a:xfrm rot="16200000" flipH="1">
            <a:off x="2878461" y="2519294"/>
            <a:ext cx="720080" cy="720080"/>
          </a:xfrm>
          <a:prstGeom prst="curvedConnector3">
            <a:avLst>
              <a:gd name="adj1" fmla="val 188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0" name="Gruppo 49"/>
          <p:cNvGrpSpPr/>
          <p:nvPr/>
        </p:nvGrpSpPr>
        <p:grpSpPr>
          <a:xfrm>
            <a:off x="3225959" y="2519293"/>
            <a:ext cx="237566" cy="369332"/>
            <a:chOff x="2555776" y="5157192"/>
            <a:chExt cx="237566" cy="369332"/>
          </a:xfrm>
        </p:grpSpPr>
        <p:cxnSp>
          <p:nvCxnSpPr>
            <p:cNvPr id="51" name="Connettore 2 50"/>
            <p:cNvCxnSpPr/>
            <p:nvPr/>
          </p:nvCxnSpPr>
          <p:spPr bwMode="auto">
            <a:xfrm flipH="1" flipV="1">
              <a:off x="2591780" y="5157192"/>
              <a:ext cx="514" cy="3038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2" name="CasellaDiTesto 51"/>
            <p:cNvSpPr txBox="1"/>
            <p:nvPr/>
          </p:nvSpPr>
          <p:spPr>
            <a:xfrm>
              <a:off x="2555776" y="5157192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err="1">
                  <a:solidFill>
                    <a:srgbClr val="000000"/>
                  </a:solidFill>
                  <a:latin typeface="Franklin Gothic Book"/>
                  <a:cs typeface="Franklin Gothic Book"/>
                </a:rPr>
                <a:t>i</a:t>
              </a:r>
              <a:endParaRPr lang="en-US" sz="1800" i="1" dirty="0">
                <a:solidFill>
                  <a:srgbClr val="000000"/>
                </a:solidFill>
                <a:latin typeface="Franklin Gothic Book"/>
                <a:cs typeface="Franklin Gothic Book"/>
              </a:endParaRPr>
            </a:p>
          </p:txBody>
        </p:sp>
      </p:grpSp>
      <p:grpSp>
        <p:nvGrpSpPr>
          <p:cNvPr id="53" name="Gruppo 52"/>
          <p:cNvGrpSpPr/>
          <p:nvPr/>
        </p:nvGrpSpPr>
        <p:grpSpPr>
          <a:xfrm>
            <a:off x="3943337" y="3650340"/>
            <a:ext cx="298480" cy="390413"/>
            <a:chOff x="3273154" y="6288239"/>
            <a:chExt cx="298480" cy="390413"/>
          </a:xfrm>
        </p:grpSpPr>
        <p:cxnSp>
          <p:nvCxnSpPr>
            <p:cNvPr id="54" name="Connettore 2 53"/>
            <p:cNvCxnSpPr/>
            <p:nvPr/>
          </p:nvCxnSpPr>
          <p:spPr bwMode="auto">
            <a:xfrm flipH="1" flipV="1">
              <a:off x="3311945" y="6288239"/>
              <a:ext cx="514" cy="3038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" name="CasellaDiTesto 54"/>
            <p:cNvSpPr txBox="1"/>
            <p:nvPr/>
          </p:nvSpPr>
          <p:spPr>
            <a:xfrm>
              <a:off x="3273154" y="6309320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err="1">
                  <a:solidFill>
                    <a:srgbClr val="000000"/>
                  </a:solidFill>
                  <a:latin typeface="Franklin Gothic Book"/>
                  <a:cs typeface="Franklin Gothic Book"/>
                </a:rPr>
                <a:t>k</a:t>
              </a:r>
              <a:endParaRPr lang="en-US" sz="1800" i="1" dirty="0">
                <a:solidFill>
                  <a:srgbClr val="000000"/>
                </a:solidFill>
                <a:latin typeface="Franklin Gothic Book"/>
                <a:cs typeface="Franklin Gothic Book"/>
              </a:endParaRPr>
            </a:p>
          </p:txBody>
        </p:sp>
      </p:grpSp>
      <p:sp>
        <p:nvSpPr>
          <p:cNvPr id="56" name="Rettangolo 55"/>
          <p:cNvSpPr/>
          <p:nvPr/>
        </p:nvSpPr>
        <p:spPr bwMode="auto">
          <a:xfrm>
            <a:off x="5220072" y="2087245"/>
            <a:ext cx="360040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57" name="Rettangolo 56"/>
          <p:cNvSpPr/>
          <p:nvPr/>
        </p:nvSpPr>
        <p:spPr bwMode="auto">
          <a:xfrm>
            <a:off x="3779912" y="3239373"/>
            <a:ext cx="360040" cy="432048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rPr>
              <a:t>3</a:t>
            </a:r>
          </a:p>
        </p:txBody>
      </p:sp>
      <p:cxnSp>
        <p:nvCxnSpPr>
          <p:cNvPr id="58" name="Connettore 7 57"/>
          <p:cNvCxnSpPr>
            <a:stCxn id="66" idx="2"/>
            <a:endCxn id="67" idx="0"/>
          </p:cNvCxnSpPr>
          <p:nvPr/>
        </p:nvCxnSpPr>
        <p:spPr bwMode="auto">
          <a:xfrm rot="5400000">
            <a:off x="4319972" y="2159253"/>
            <a:ext cx="720080" cy="144016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9" name="Gruppo 58"/>
          <p:cNvGrpSpPr/>
          <p:nvPr/>
        </p:nvGrpSpPr>
        <p:grpSpPr>
          <a:xfrm>
            <a:off x="5722123" y="2519293"/>
            <a:ext cx="237566" cy="369332"/>
            <a:chOff x="5465980" y="5157192"/>
            <a:chExt cx="237566" cy="369332"/>
          </a:xfrm>
        </p:grpSpPr>
        <p:cxnSp>
          <p:nvCxnSpPr>
            <p:cNvPr id="60" name="Connettore 2 59"/>
            <p:cNvCxnSpPr/>
            <p:nvPr/>
          </p:nvCxnSpPr>
          <p:spPr bwMode="auto">
            <a:xfrm flipH="1" flipV="1">
              <a:off x="5508104" y="5157192"/>
              <a:ext cx="514" cy="3038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1" name="CasellaDiTesto 60"/>
            <p:cNvSpPr txBox="1"/>
            <p:nvPr/>
          </p:nvSpPr>
          <p:spPr>
            <a:xfrm>
              <a:off x="5465980" y="5157192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err="1">
                  <a:solidFill>
                    <a:srgbClr val="000000"/>
                  </a:solidFill>
                  <a:latin typeface="Franklin Gothic Book"/>
                  <a:cs typeface="Franklin Gothic Book"/>
                </a:rPr>
                <a:t>j</a:t>
              </a:r>
              <a:endParaRPr lang="en-US" sz="1800" i="1" dirty="0">
                <a:solidFill>
                  <a:srgbClr val="000000"/>
                </a:solidFill>
                <a:latin typeface="Franklin Gothic Book"/>
                <a:cs typeface="Franklin Gothic Book"/>
              </a:endParaRPr>
            </a:p>
          </p:txBody>
        </p:sp>
      </p:grpSp>
      <p:grpSp>
        <p:nvGrpSpPr>
          <p:cNvPr id="62" name="Gruppo 61"/>
          <p:cNvGrpSpPr/>
          <p:nvPr/>
        </p:nvGrpSpPr>
        <p:grpSpPr>
          <a:xfrm>
            <a:off x="4271488" y="3650340"/>
            <a:ext cx="298480" cy="390413"/>
            <a:chOff x="3273154" y="6288239"/>
            <a:chExt cx="298480" cy="390413"/>
          </a:xfrm>
        </p:grpSpPr>
        <p:cxnSp>
          <p:nvCxnSpPr>
            <p:cNvPr id="63" name="Connettore 2 62"/>
            <p:cNvCxnSpPr/>
            <p:nvPr/>
          </p:nvCxnSpPr>
          <p:spPr bwMode="auto">
            <a:xfrm flipH="1" flipV="1">
              <a:off x="3311945" y="6288239"/>
              <a:ext cx="514" cy="3038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4" name="CasellaDiTesto 63"/>
            <p:cNvSpPr txBox="1"/>
            <p:nvPr/>
          </p:nvSpPr>
          <p:spPr>
            <a:xfrm>
              <a:off x="3273154" y="6309320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err="1">
                  <a:solidFill>
                    <a:srgbClr val="000000"/>
                  </a:solidFill>
                  <a:latin typeface="Franklin Gothic Book"/>
                  <a:cs typeface="Franklin Gothic Book"/>
                </a:rPr>
                <a:t>k</a:t>
              </a:r>
              <a:endParaRPr lang="en-US" sz="1800" i="1" dirty="0">
                <a:solidFill>
                  <a:srgbClr val="000000"/>
                </a:solidFill>
                <a:latin typeface="Franklin Gothic Book"/>
                <a:cs typeface="Franklin Gothic Book"/>
              </a:endParaRPr>
            </a:p>
          </p:txBody>
        </p:sp>
      </p:grpSp>
      <p:sp>
        <p:nvSpPr>
          <p:cNvPr id="65" name="Rettangolo 64"/>
          <p:cNvSpPr/>
          <p:nvPr/>
        </p:nvSpPr>
        <p:spPr bwMode="auto">
          <a:xfrm>
            <a:off x="5580112" y="2087245"/>
            <a:ext cx="360040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000000"/>
                </a:solidFill>
                <a:latin typeface="Biancoenero Regular" panose="020B0503020000020003" pitchFamily="34" charset="0"/>
              </a:rPr>
              <a:t>4</a:t>
            </a:r>
            <a:endParaRPr kumimoji="0" lang="en-US" sz="24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ancoenero Regular" panose="020B0503020000020003" pitchFamily="34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66" name="Rettangolo 65"/>
          <p:cNvSpPr/>
          <p:nvPr/>
        </p:nvSpPr>
        <p:spPr bwMode="auto">
          <a:xfrm>
            <a:off x="4139952" y="3239373"/>
            <a:ext cx="360040" cy="432048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000000"/>
                </a:solidFill>
                <a:latin typeface="Biancoenero Regular" panose="020B0503020000020003" pitchFamily="34" charset="0"/>
              </a:rPr>
              <a:t>4</a:t>
            </a:r>
            <a:endParaRPr kumimoji="0" lang="en-US" sz="24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ancoenero Regular" panose="020B0503020000020003" pitchFamily="34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67" name="Connettore 7 66"/>
          <p:cNvCxnSpPr/>
          <p:nvPr/>
        </p:nvCxnSpPr>
        <p:spPr bwMode="auto">
          <a:xfrm rot="5400000">
            <a:off x="4681363" y="2159253"/>
            <a:ext cx="720080" cy="144016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68" name="Gruppo 67"/>
          <p:cNvGrpSpPr/>
          <p:nvPr/>
        </p:nvGrpSpPr>
        <p:grpSpPr>
          <a:xfrm>
            <a:off x="6074692" y="2519293"/>
            <a:ext cx="237566" cy="369332"/>
            <a:chOff x="5465980" y="5157192"/>
            <a:chExt cx="237566" cy="369332"/>
          </a:xfrm>
        </p:grpSpPr>
        <p:cxnSp>
          <p:nvCxnSpPr>
            <p:cNvPr id="69" name="Connettore 2 68"/>
            <p:cNvCxnSpPr/>
            <p:nvPr/>
          </p:nvCxnSpPr>
          <p:spPr bwMode="auto">
            <a:xfrm flipH="1" flipV="1">
              <a:off x="5508104" y="5157192"/>
              <a:ext cx="514" cy="3038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0" name="CasellaDiTesto 69"/>
            <p:cNvSpPr txBox="1"/>
            <p:nvPr/>
          </p:nvSpPr>
          <p:spPr>
            <a:xfrm>
              <a:off x="5465980" y="5157192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err="1">
                  <a:solidFill>
                    <a:srgbClr val="000000"/>
                  </a:solidFill>
                  <a:latin typeface="Franklin Gothic Book"/>
                  <a:cs typeface="Franklin Gothic Book"/>
                </a:rPr>
                <a:t>j</a:t>
              </a:r>
              <a:endParaRPr lang="en-US" sz="1800" i="1" dirty="0">
                <a:solidFill>
                  <a:srgbClr val="000000"/>
                </a:solidFill>
                <a:latin typeface="Franklin Gothic Book"/>
                <a:cs typeface="Franklin Gothic Book"/>
              </a:endParaRPr>
            </a:p>
          </p:txBody>
        </p:sp>
      </p:grpSp>
      <p:grpSp>
        <p:nvGrpSpPr>
          <p:cNvPr id="71" name="Gruppo 70"/>
          <p:cNvGrpSpPr/>
          <p:nvPr/>
        </p:nvGrpSpPr>
        <p:grpSpPr>
          <a:xfrm>
            <a:off x="4624057" y="3650340"/>
            <a:ext cx="298480" cy="390413"/>
            <a:chOff x="3273154" y="6288239"/>
            <a:chExt cx="298480" cy="390413"/>
          </a:xfrm>
        </p:grpSpPr>
        <p:cxnSp>
          <p:nvCxnSpPr>
            <p:cNvPr id="72" name="Connettore 2 71"/>
            <p:cNvCxnSpPr/>
            <p:nvPr/>
          </p:nvCxnSpPr>
          <p:spPr bwMode="auto">
            <a:xfrm flipH="1" flipV="1">
              <a:off x="3311945" y="6288239"/>
              <a:ext cx="514" cy="3038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3" name="CasellaDiTesto 72"/>
            <p:cNvSpPr txBox="1"/>
            <p:nvPr/>
          </p:nvSpPr>
          <p:spPr>
            <a:xfrm>
              <a:off x="3273154" y="6309320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err="1">
                  <a:solidFill>
                    <a:srgbClr val="000000"/>
                  </a:solidFill>
                  <a:latin typeface="Franklin Gothic Book"/>
                  <a:cs typeface="Franklin Gothic Book"/>
                </a:rPr>
                <a:t>k</a:t>
              </a:r>
              <a:endParaRPr lang="en-US" sz="1800" i="1" dirty="0">
                <a:solidFill>
                  <a:srgbClr val="000000"/>
                </a:solidFill>
                <a:latin typeface="Franklin Gothic Book"/>
                <a:cs typeface="Franklin Gothic Book"/>
              </a:endParaRPr>
            </a:p>
          </p:txBody>
        </p:sp>
      </p:grpSp>
      <p:sp>
        <p:nvSpPr>
          <p:cNvPr id="74" name="Rettangolo 73"/>
          <p:cNvSpPr/>
          <p:nvPr/>
        </p:nvSpPr>
        <p:spPr bwMode="auto">
          <a:xfrm>
            <a:off x="5940152" y="2087245"/>
            <a:ext cx="360040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rPr>
              <a:t>5</a:t>
            </a:r>
          </a:p>
        </p:txBody>
      </p:sp>
      <p:sp>
        <p:nvSpPr>
          <p:cNvPr id="75" name="Rettangolo 74"/>
          <p:cNvSpPr/>
          <p:nvPr/>
        </p:nvSpPr>
        <p:spPr bwMode="auto">
          <a:xfrm>
            <a:off x="4499992" y="3239373"/>
            <a:ext cx="360040" cy="432048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ancoenero Regular" panose="020B0503020000020003" pitchFamily="34" charset="0"/>
                <a:ea typeface="ヒラギノ角ゴ Pro W3" charset="0"/>
                <a:cs typeface="ヒラギノ角ゴ Pro W3" charset="0"/>
              </a:rPr>
              <a:t>5</a:t>
            </a:r>
          </a:p>
        </p:txBody>
      </p:sp>
      <p:cxnSp>
        <p:nvCxnSpPr>
          <p:cNvPr id="76" name="Connettore 7 75"/>
          <p:cNvCxnSpPr/>
          <p:nvPr/>
        </p:nvCxnSpPr>
        <p:spPr bwMode="auto">
          <a:xfrm rot="5400000">
            <a:off x="5033932" y="2159253"/>
            <a:ext cx="720080" cy="144016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7" name="Gruppo 76"/>
          <p:cNvGrpSpPr/>
          <p:nvPr/>
        </p:nvGrpSpPr>
        <p:grpSpPr>
          <a:xfrm>
            <a:off x="6434732" y="2519293"/>
            <a:ext cx="237566" cy="369332"/>
            <a:chOff x="5465980" y="5157192"/>
            <a:chExt cx="237566" cy="369332"/>
          </a:xfrm>
        </p:grpSpPr>
        <p:cxnSp>
          <p:nvCxnSpPr>
            <p:cNvPr id="78" name="Connettore 2 77"/>
            <p:cNvCxnSpPr/>
            <p:nvPr/>
          </p:nvCxnSpPr>
          <p:spPr bwMode="auto">
            <a:xfrm flipH="1" flipV="1">
              <a:off x="5508104" y="5157192"/>
              <a:ext cx="514" cy="3038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9" name="CasellaDiTesto 78"/>
            <p:cNvSpPr txBox="1"/>
            <p:nvPr/>
          </p:nvSpPr>
          <p:spPr>
            <a:xfrm>
              <a:off x="5465980" y="5157192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err="1">
                  <a:solidFill>
                    <a:srgbClr val="000000"/>
                  </a:solidFill>
                  <a:latin typeface="Franklin Gothic Book"/>
                  <a:cs typeface="Franklin Gothic Book"/>
                </a:rPr>
                <a:t>j</a:t>
              </a:r>
              <a:endParaRPr lang="en-US" sz="1800" i="1" dirty="0">
                <a:solidFill>
                  <a:srgbClr val="000000"/>
                </a:solidFill>
                <a:latin typeface="Franklin Gothic Book"/>
                <a:cs typeface="Franklin Gothic Book"/>
              </a:endParaRPr>
            </a:p>
          </p:txBody>
        </p:sp>
      </p:grpSp>
      <p:grpSp>
        <p:nvGrpSpPr>
          <p:cNvPr id="80" name="Gruppo 79"/>
          <p:cNvGrpSpPr/>
          <p:nvPr/>
        </p:nvGrpSpPr>
        <p:grpSpPr>
          <a:xfrm>
            <a:off x="4984097" y="3650340"/>
            <a:ext cx="298480" cy="390413"/>
            <a:chOff x="3273154" y="6288239"/>
            <a:chExt cx="298480" cy="390413"/>
          </a:xfrm>
        </p:grpSpPr>
        <p:cxnSp>
          <p:nvCxnSpPr>
            <p:cNvPr id="81" name="Connettore 2 80"/>
            <p:cNvCxnSpPr/>
            <p:nvPr/>
          </p:nvCxnSpPr>
          <p:spPr bwMode="auto">
            <a:xfrm flipH="1" flipV="1">
              <a:off x="3311945" y="6288239"/>
              <a:ext cx="514" cy="3038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2" name="CasellaDiTesto 81"/>
            <p:cNvSpPr txBox="1"/>
            <p:nvPr/>
          </p:nvSpPr>
          <p:spPr>
            <a:xfrm>
              <a:off x="3273154" y="6309320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err="1">
                  <a:solidFill>
                    <a:srgbClr val="000000"/>
                  </a:solidFill>
                  <a:latin typeface="Franklin Gothic Book"/>
                  <a:cs typeface="Franklin Gothic Book"/>
                </a:rPr>
                <a:t>k</a:t>
              </a:r>
              <a:endParaRPr lang="en-US" sz="1800" i="1" dirty="0">
                <a:solidFill>
                  <a:srgbClr val="000000"/>
                </a:solidFill>
                <a:latin typeface="Franklin Gothic Book"/>
                <a:cs typeface="Franklin Gothic Book"/>
              </a:endParaRPr>
            </a:p>
          </p:txBody>
        </p:sp>
      </p:grpSp>
      <p:sp>
        <p:nvSpPr>
          <p:cNvPr id="83" name="Rettangolo 82"/>
          <p:cNvSpPr/>
          <p:nvPr/>
        </p:nvSpPr>
        <p:spPr bwMode="auto">
          <a:xfrm>
            <a:off x="6300192" y="2087245"/>
            <a:ext cx="360040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000000"/>
                </a:solidFill>
                <a:latin typeface="Biancoenero Regular" panose="020B0503020000020003" pitchFamily="34" charset="0"/>
              </a:rPr>
              <a:t>6</a:t>
            </a:r>
            <a:endParaRPr kumimoji="0" lang="en-US" sz="24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ancoenero Regular" panose="020B0503020000020003" pitchFamily="34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4" name="Rettangolo 83"/>
          <p:cNvSpPr/>
          <p:nvPr/>
        </p:nvSpPr>
        <p:spPr bwMode="auto">
          <a:xfrm>
            <a:off x="4860032" y="3239373"/>
            <a:ext cx="360040" cy="432048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000000"/>
                </a:solidFill>
                <a:latin typeface="Biancoenero Regular" panose="020B0503020000020003" pitchFamily="34" charset="0"/>
              </a:rPr>
              <a:t>6</a:t>
            </a:r>
            <a:endParaRPr kumimoji="0" lang="en-US" sz="24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ancoenero Regular" panose="020B0503020000020003" pitchFamily="34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85" name="Connettore 7 84"/>
          <p:cNvCxnSpPr/>
          <p:nvPr/>
        </p:nvCxnSpPr>
        <p:spPr bwMode="auto">
          <a:xfrm rot="5400000">
            <a:off x="5398741" y="2159253"/>
            <a:ext cx="720080" cy="144016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86" name="Gruppo 85"/>
          <p:cNvGrpSpPr/>
          <p:nvPr/>
        </p:nvGrpSpPr>
        <p:grpSpPr>
          <a:xfrm>
            <a:off x="5344137" y="3650340"/>
            <a:ext cx="298480" cy="390413"/>
            <a:chOff x="3273154" y="6288239"/>
            <a:chExt cx="298480" cy="390413"/>
          </a:xfrm>
        </p:grpSpPr>
        <p:cxnSp>
          <p:nvCxnSpPr>
            <p:cNvPr id="87" name="Connettore 2 86"/>
            <p:cNvCxnSpPr/>
            <p:nvPr/>
          </p:nvCxnSpPr>
          <p:spPr bwMode="auto">
            <a:xfrm flipH="1" flipV="1">
              <a:off x="3311945" y="6288239"/>
              <a:ext cx="514" cy="3038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8" name="CasellaDiTesto 87"/>
            <p:cNvSpPr txBox="1"/>
            <p:nvPr/>
          </p:nvSpPr>
          <p:spPr>
            <a:xfrm>
              <a:off x="3273154" y="6309320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err="1">
                  <a:solidFill>
                    <a:srgbClr val="000000"/>
                  </a:solidFill>
                  <a:latin typeface="Franklin Gothic Book"/>
                  <a:cs typeface="Franklin Gothic Book"/>
                </a:rPr>
                <a:t>k</a:t>
              </a:r>
              <a:endParaRPr lang="en-US" sz="1800" i="1" dirty="0">
                <a:solidFill>
                  <a:srgbClr val="000000"/>
                </a:solidFill>
                <a:latin typeface="Franklin Gothic Book"/>
                <a:cs typeface="Franklin Gothic Book"/>
              </a:endParaRPr>
            </a:p>
          </p:txBody>
        </p:sp>
      </p:grpSp>
      <p:sp>
        <p:nvSpPr>
          <p:cNvPr id="89" name="Rettangolo 88"/>
          <p:cNvSpPr/>
          <p:nvPr/>
        </p:nvSpPr>
        <p:spPr bwMode="auto">
          <a:xfrm>
            <a:off x="3059832" y="2087245"/>
            <a:ext cx="360040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000000"/>
                </a:solidFill>
                <a:latin typeface="Biancoenero Regular" panose="020B0503020000020003" pitchFamily="34" charset="0"/>
              </a:rPr>
              <a:t>8</a:t>
            </a:r>
            <a:endParaRPr kumimoji="0" lang="en-US" sz="24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ancoenero Regular" panose="020B0503020000020003" pitchFamily="34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90" name="Rettangolo 89"/>
          <p:cNvSpPr/>
          <p:nvPr/>
        </p:nvSpPr>
        <p:spPr bwMode="auto">
          <a:xfrm>
            <a:off x="3419872" y="2087245"/>
            <a:ext cx="360040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000000"/>
                </a:solidFill>
                <a:latin typeface="Biancoenero Regular" panose="020B0503020000020003" pitchFamily="34" charset="0"/>
              </a:rPr>
              <a:t>9</a:t>
            </a:r>
            <a:endParaRPr kumimoji="0" lang="en-US" sz="24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ancoenero Regular" panose="020B0503020000020003" pitchFamily="34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91" name="Rettangolo 90"/>
          <p:cNvSpPr/>
          <p:nvPr/>
        </p:nvSpPr>
        <p:spPr bwMode="auto">
          <a:xfrm>
            <a:off x="5220072" y="3239373"/>
            <a:ext cx="360040" cy="432048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000000"/>
                </a:solidFill>
                <a:latin typeface="Biancoenero Regular" panose="020B0503020000020003" pitchFamily="34" charset="0"/>
              </a:rPr>
              <a:t>8</a:t>
            </a:r>
            <a:endParaRPr kumimoji="0" lang="en-US" sz="24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ancoenero Regular" panose="020B0503020000020003" pitchFamily="34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92" name="Rettangolo 91"/>
          <p:cNvSpPr/>
          <p:nvPr/>
        </p:nvSpPr>
        <p:spPr bwMode="auto">
          <a:xfrm>
            <a:off x="5580112" y="3239373"/>
            <a:ext cx="360040" cy="432048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000000"/>
                </a:solidFill>
                <a:latin typeface="Biancoenero Regular" panose="020B0503020000020003" pitchFamily="34" charset="0"/>
              </a:rPr>
              <a:t>9</a:t>
            </a:r>
            <a:endParaRPr kumimoji="0" lang="en-US" sz="24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ancoenero Regular" panose="020B0503020000020003" pitchFamily="34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3" name="Connettore 7 92"/>
          <p:cNvCxnSpPr>
            <a:cxnSpLocks/>
            <a:stCxn id="89" idx="3"/>
            <a:endCxn id="92" idx="1"/>
          </p:cNvCxnSpPr>
          <p:nvPr/>
        </p:nvCxnSpPr>
        <p:spPr bwMode="auto">
          <a:xfrm>
            <a:off x="3419872" y="2303269"/>
            <a:ext cx="2160240" cy="115212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50800" cap="flat" cmpd="tri" algn="ctr">
            <a:solidFill>
              <a:srgbClr val="80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5" name="Segnaposto contenuto 2"/>
          <p:cNvSpPr txBox="1">
            <a:spLocks/>
          </p:cNvSpPr>
          <p:nvPr/>
        </p:nvSpPr>
        <p:spPr bwMode="auto">
          <a:xfrm>
            <a:off x="928123" y="4629675"/>
            <a:ext cx="7403574" cy="581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22433"/>
              </a:buClr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21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81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lnSpc>
                <a:spcPct val="90000"/>
              </a:lnSpc>
              <a:buClr>
                <a:srgbClr val="800000"/>
              </a:buClr>
              <a:buFontTx/>
              <a:buNone/>
            </a:pPr>
            <a:r>
              <a:rPr lang="it-IT" dirty="0">
                <a:latin typeface="Biancoenero Regular" panose="020B0503020000020003" pitchFamily="34" charset="0"/>
              </a:rPr>
              <a:t>Dopo aver ricopiato anche l’ultimo elemento l’array complessivo risulta ordinato.</a:t>
            </a:r>
          </a:p>
        </p:txBody>
      </p:sp>
      <p:sp>
        <p:nvSpPr>
          <p:cNvPr id="3" name="Segnaposto piè di pagina 5">
            <a:extLst>
              <a:ext uri="{FF2B5EF4-FFF2-40B4-BE49-F238E27FC236}">
                <a16:creationId xmlns:a16="http://schemas.microsoft.com/office/drawing/2014/main" id="{C9A29C68-97BC-92F7-4382-77156960D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/>
          <a:p>
            <a:r>
              <a:rPr lang="it-IT" altLang="it-IT" dirty="0"/>
              <a:t>T. </a:t>
            </a:r>
            <a:r>
              <a:rPr lang="it-IT" altLang="it-IT" dirty="0" err="1"/>
              <a:t>Calamoneri</a:t>
            </a:r>
            <a:r>
              <a:rPr lang="it-IT" altLang="it-IT" dirty="0"/>
              <a:t>: Algoritmo Merge Sort</a:t>
            </a:r>
          </a:p>
        </p:txBody>
      </p:sp>
    </p:spTree>
    <p:extLst>
      <p:ext uri="{BB962C8B-B14F-4D97-AF65-F5344CB8AC3E}">
        <p14:creationId xmlns:p14="http://schemas.microsoft.com/office/powerpoint/2010/main" val="242156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38" grpId="0" animBg="1"/>
      <p:bldP spid="40" grpId="0" animBg="1"/>
      <p:bldP spid="47" grpId="0" animBg="1"/>
      <p:bldP spid="48" grpId="0" animBg="1"/>
      <p:bldP spid="56" grpId="0" animBg="1"/>
      <p:bldP spid="57" grpId="0" animBg="1"/>
      <p:bldP spid="65" grpId="0" animBg="1"/>
      <p:bldP spid="66" grpId="0" animBg="1"/>
      <p:bldP spid="74" grpId="0" animBg="1"/>
      <p:bldP spid="75" grpId="0" animBg="1"/>
      <p:bldP spid="83" grpId="0" animBg="1"/>
      <p:bldP spid="84" grpId="0" animBg="1"/>
      <p:bldP spid="89" grpId="0" animBg="1"/>
      <p:bldP spid="90" grpId="0" animBg="1"/>
      <p:bldP spid="91" grpId="0" animBg="1"/>
      <p:bldP spid="92" grpId="0" animBg="1"/>
      <p:bldP spid="95" grpId="0" build="p"/>
    </p:bldLst>
  </p:timing>
</p:sld>
</file>

<file path=ppt/theme/theme1.xml><?xml version="1.0" encoding="utf-8"?>
<a:theme xmlns:a="http://schemas.openxmlformats.org/drawingml/2006/main" name="la sapienza">
  <a:themeElements>
    <a:clrScheme name="">
      <a:dk1>
        <a:srgbClr val="822433"/>
      </a:dk1>
      <a:lt1>
        <a:srgbClr val="FFFFFF"/>
      </a:lt1>
      <a:dk2>
        <a:srgbClr val="822433"/>
      </a:dk2>
      <a:lt2>
        <a:srgbClr val="808080"/>
      </a:lt2>
      <a:accent1>
        <a:srgbClr val="BBE0E3"/>
      </a:accent1>
      <a:accent2>
        <a:srgbClr val="FFFF00"/>
      </a:accent2>
      <a:accent3>
        <a:srgbClr val="FFFFFF"/>
      </a:accent3>
      <a:accent4>
        <a:srgbClr val="6E1D2A"/>
      </a:accent4>
      <a:accent5>
        <a:srgbClr val="DAEDEF"/>
      </a:accent5>
      <a:accent6>
        <a:srgbClr val="E7E700"/>
      </a:accent6>
      <a:hlink>
        <a:srgbClr val="0000FF"/>
      </a:hlink>
      <a:folHlink>
        <a:srgbClr val="FF0000"/>
      </a:folHlink>
    </a:clrScheme>
    <a:fontScheme name="la sapienz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9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9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la sapienza 1">
        <a:dk1>
          <a:srgbClr val="000000"/>
        </a:dk1>
        <a:lt1>
          <a:srgbClr val="FFFFFF"/>
        </a:lt1>
        <a:dk2>
          <a:srgbClr val="FFFFFF"/>
        </a:dk2>
        <a:lt2>
          <a:srgbClr val="2D2015"/>
        </a:lt2>
        <a:accent1>
          <a:srgbClr val="7C7C7C"/>
        </a:accent1>
        <a:accent2>
          <a:srgbClr val="FFFF7E"/>
        </a:accent2>
        <a:accent3>
          <a:srgbClr val="FFFFFF"/>
        </a:accent3>
        <a:accent4>
          <a:srgbClr val="000000"/>
        </a:accent4>
        <a:accent5>
          <a:srgbClr val="BFBFBF"/>
        </a:accent5>
        <a:accent6>
          <a:srgbClr val="E7E772"/>
        </a:accent6>
        <a:hlink>
          <a:srgbClr val="066778"/>
        </a:hlink>
        <a:folHlink>
          <a:srgbClr val="8300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Marco:Applications:Microsoft Office 2004:Modelli:Modelli personali:la sapienza.pot</Template>
  <TotalTime>946</TotalTime>
  <Words>2242</Words>
  <Application>Microsoft Macintosh PowerPoint</Application>
  <PresentationFormat>Presentazione su schermo (4:3)</PresentationFormat>
  <Paragraphs>295</Paragraphs>
  <Slides>20</Slides>
  <Notes>20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7" baseType="lpstr">
      <vt:lpstr>Arial</vt:lpstr>
      <vt:lpstr>Biancoenero Bold</vt:lpstr>
      <vt:lpstr>Biancoenero Regular</vt:lpstr>
      <vt:lpstr>Cambria Math</vt:lpstr>
      <vt:lpstr>Courier New</vt:lpstr>
      <vt:lpstr>Franklin Gothic Book</vt:lpstr>
      <vt:lpstr>la sapienza</vt:lpstr>
      <vt:lpstr>Presentazione standard di PowerPoint</vt:lpstr>
      <vt:lpstr>Nella precedente lezione…</vt:lpstr>
      <vt:lpstr>Merge Sort (1)</vt:lpstr>
      <vt:lpstr>Merge Sort (2)</vt:lpstr>
      <vt:lpstr>Merge Sort (3)</vt:lpstr>
      <vt:lpstr>Merge Sort (4)</vt:lpstr>
      <vt:lpstr>Merge Sort (5)</vt:lpstr>
      <vt:lpstr>Merge Sort (6)</vt:lpstr>
      <vt:lpstr>Merge Sort (7)</vt:lpstr>
      <vt:lpstr>Merge Sort (8)</vt:lpstr>
      <vt:lpstr>Merge Sort (9)</vt:lpstr>
      <vt:lpstr>Merge Sort (10)</vt:lpstr>
      <vt:lpstr>Merge Sort (11)</vt:lpstr>
      <vt:lpstr>Esercizio svolto (1)</vt:lpstr>
      <vt:lpstr>Esercizio svolto (2)</vt:lpstr>
      <vt:lpstr>Esercizio svolto (3)</vt:lpstr>
      <vt:lpstr>Esercizio svolto (4)</vt:lpstr>
      <vt:lpstr>Corso di laurea in Informatica Introduzione agli Algoritmi A.A. 2023/24  Esercizi per casa </vt:lpstr>
      <vt:lpstr>Esercizi (1)</vt:lpstr>
      <vt:lpstr>Esercizi (2)</vt:lpstr>
    </vt:vector>
  </TitlesOfParts>
  <Manager/>
  <Company>- -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>- -</dc:creator>
  <cp:keywords/>
  <dc:description/>
  <cp:lastModifiedBy>Tiziana Calamoneri</cp:lastModifiedBy>
  <cp:revision>145</cp:revision>
  <dcterms:created xsi:type="dcterms:W3CDTF">2006-11-20T16:13:10Z</dcterms:created>
  <dcterms:modified xsi:type="dcterms:W3CDTF">2024-04-05T08:46:07Z</dcterms:modified>
  <cp:category/>
</cp:coreProperties>
</file>