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3" r:id="rId2"/>
    <p:sldId id="313" r:id="rId3"/>
    <p:sldId id="314" r:id="rId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009193"/>
    <a:srgbClr val="000000"/>
    <a:srgbClr val="BBE0E3"/>
    <a:srgbClr val="006778"/>
    <a:srgbClr val="AAC9B6"/>
    <a:srgbClr val="822433"/>
    <a:srgbClr val="830022"/>
    <a:srgbClr val="790022"/>
    <a:srgbClr val="783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8" autoAdjust="0"/>
    <p:restoredTop sz="78333" autoAdjust="0"/>
  </p:normalViewPr>
  <p:slideViewPr>
    <p:cSldViewPr>
      <p:cViewPr>
        <p:scale>
          <a:sx n="106" d="100"/>
          <a:sy n="106" d="100"/>
        </p:scale>
        <p:origin x="1136" y="62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6972E85-8DC8-3B46-A2A3-AA1EE3EA563A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0029F80-6454-2B4D-978E-905CED5B122D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7759F-C143-5C48-BC08-5F47F120B14F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71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8092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DAAFD-354C-7A46-A689-3D910CCC3923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19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EEDBB9-4441-8A42-8D9F-CCD3BCFF934D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3683510-4662-664C-9743-AE32E485441D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052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22B584-504E-E74B-80F9-113143A063CE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AEE7FFA-318E-9D47-9C59-D102C5CF7600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238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39F26-28C6-B34E-B741-809FD717E37F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FBC0F88-EE9E-6146-B88B-71CC5102083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144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98C1E4-A4CA-0348-B09C-07993307DBA0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613933E4-4DD1-8446-B095-B346E4F39EB6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932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92CF2A-FEF3-AE44-A010-64F4D94AC655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76017E7A-B4F0-7F43-AEB2-B67139BDBC92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4261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3434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77AA0-ACFC-ED4C-BE3C-5B35D3F72D1D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146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2A5DE36C-97DC-8A42-838E-69121932E135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822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DCBDB-E98D-2542-8B46-823FCAEDE63E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64DBEAF6-D3A8-4142-9FB8-9DFB50076571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07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A835E-8AB1-3943-9B95-BF238C2E811B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A5DAFC57-9AA4-294B-B60F-3249BFE9098E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25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B1F7D-F40E-BD43-8FA4-365C8C8C76AC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751705CB-C39D-1340-990A-EA144D1C5309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4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FDC62-027E-F246-BF2C-96572A912A81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B062A13E-1227-9946-BE0F-CF8CA9CDBFBF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86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707E5-4382-ED45-B2B1-BC653075F36C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5453774-578D-B745-9E06-96026717C3D5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620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2091E-02F9-4847-AD64-40BC4E869C0C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C495C8D4-0DF8-1D40-A93F-D3ED1F5E3DB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364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48C98-2F25-C44A-A52A-53C510ADB6B2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9FD25E0B-31B3-EE43-BEA5-DB0F3A610D45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6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9AFFB-35C3-BF4C-9BE3-98656399FC9B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Pagina </a:t>
            </a:r>
            <a:fld id="{0F9C4F3F-F240-254D-B839-635B1F85A95B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2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fld id="{8179FCBE-0CA4-8E49-85AA-D5ED9387CF0F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r>
              <a:rPr lang="it-IT" altLang="it-IT"/>
              <a:t>Titolo Presentazione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r>
              <a:rPr lang="it-IT" altLang="it-IT"/>
              <a:t>Pagina </a:t>
            </a:r>
            <a:fld id="{88842292-9280-DA47-8F3F-F48A1394CC16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822433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22433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har char="»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uppo 92"/>
          <p:cNvGrpSpPr/>
          <p:nvPr/>
        </p:nvGrpSpPr>
        <p:grpSpPr>
          <a:xfrm>
            <a:off x="2017823" y="2724007"/>
            <a:ext cx="6192688" cy="2664296"/>
            <a:chOff x="1259632" y="3717032"/>
            <a:chExt cx="6192688" cy="2664296"/>
          </a:xfrm>
          <a:solidFill>
            <a:srgbClr val="800000">
              <a:alpha val="35000"/>
            </a:srgbClr>
          </a:solidFill>
        </p:grpSpPr>
        <p:sp>
          <p:nvSpPr>
            <p:cNvPr id="94" name="Ovale 93"/>
            <p:cNvSpPr/>
            <p:nvPr/>
          </p:nvSpPr>
          <p:spPr bwMode="auto">
            <a:xfrm>
              <a:off x="4355976" y="3717032"/>
              <a:ext cx="504056" cy="504056"/>
            </a:xfrm>
            <a:prstGeom prst="ellips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5" name="Ovale 94"/>
            <p:cNvSpPr/>
            <p:nvPr/>
          </p:nvSpPr>
          <p:spPr bwMode="auto">
            <a:xfrm>
              <a:off x="2627784" y="4437112"/>
              <a:ext cx="504056" cy="504056"/>
            </a:xfrm>
            <a:prstGeom prst="ellips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6" name="Ovale 95"/>
            <p:cNvSpPr/>
            <p:nvPr/>
          </p:nvSpPr>
          <p:spPr bwMode="auto">
            <a:xfrm>
              <a:off x="6084168" y="4437112"/>
              <a:ext cx="504056" cy="504056"/>
            </a:xfrm>
            <a:prstGeom prst="ellips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7" name="Ovale 96"/>
            <p:cNvSpPr/>
            <p:nvPr/>
          </p:nvSpPr>
          <p:spPr bwMode="auto">
            <a:xfrm>
              <a:off x="1763688" y="5157192"/>
              <a:ext cx="504056" cy="504056"/>
            </a:xfrm>
            <a:prstGeom prst="ellips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8" name="Ovale 97"/>
            <p:cNvSpPr/>
            <p:nvPr/>
          </p:nvSpPr>
          <p:spPr bwMode="auto">
            <a:xfrm>
              <a:off x="1259632" y="587727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99" name="Ovale 98"/>
            <p:cNvSpPr/>
            <p:nvPr/>
          </p:nvSpPr>
          <p:spPr bwMode="auto">
            <a:xfrm>
              <a:off x="2267744" y="587727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0" name="Ovale 99"/>
            <p:cNvSpPr/>
            <p:nvPr/>
          </p:nvSpPr>
          <p:spPr bwMode="auto">
            <a:xfrm>
              <a:off x="3491880" y="5157192"/>
              <a:ext cx="504056" cy="504056"/>
            </a:xfrm>
            <a:prstGeom prst="ellips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1" name="Ovale 100"/>
            <p:cNvSpPr/>
            <p:nvPr/>
          </p:nvSpPr>
          <p:spPr bwMode="auto">
            <a:xfrm>
              <a:off x="2987824" y="587727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2" name="Ovale 101"/>
            <p:cNvSpPr/>
            <p:nvPr/>
          </p:nvSpPr>
          <p:spPr bwMode="auto">
            <a:xfrm>
              <a:off x="3995936" y="587727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3" name="Ovale 102"/>
            <p:cNvSpPr/>
            <p:nvPr/>
          </p:nvSpPr>
          <p:spPr bwMode="auto">
            <a:xfrm>
              <a:off x="5220072" y="5157192"/>
              <a:ext cx="504056" cy="504056"/>
            </a:xfrm>
            <a:prstGeom prst="ellips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4" name="Ovale 103"/>
            <p:cNvSpPr/>
            <p:nvPr/>
          </p:nvSpPr>
          <p:spPr bwMode="auto">
            <a:xfrm>
              <a:off x="4716016" y="587727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105" name="Ovale 104"/>
            <p:cNvSpPr/>
            <p:nvPr/>
          </p:nvSpPr>
          <p:spPr bwMode="auto">
            <a:xfrm>
              <a:off x="6948264" y="515719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cxnSp>
          <p:nvCxnSpPr>
            <p:cNvPr id="106" name="Connettore 1 105"/>
            <p:cNvCxnSpPr>
              <a:stCxn id="113" idx="3"/>
              <a:endCxn id="114" idx="7"/>
            </p:cNvCxnSpPr>
            <p:nvPr/>
          </p:nvCxnSpPr>
          <p:spPr bwMode="auto">
            <a:xfrm flipH="1">
              <a:off x="3058023" y="4147271"/>
              <a:ext cx="1371770" cy="363658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7" name="Connettore 1 106"/>
            <p:cNvCxnSpPr>
              <a:stCxn id="113" idx="5"/>
              <a:endCxn id="115" idx="1"/>
            </p:cNvCxnSpPr>
            <p:nvPr/>
          </p:nvCxnSpPr>
          <p:spPr bwMode="auto">
            <a:xfrm>
              <a:off x="4786215" y="4147271"/>
              <a:ext cx="1371770" cy="363658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8" name="Connettore 1 107"/>
            <p:cNvCxnSpPr>
              <a:stCxn id="114" idx="3"/>
              <a:endCxn id="116" idx="7"/>
            </p:cNvCxnSpPr>
            <p:nvPr/>
          </p:nvCxnSpPr>
          <p:spPr bwMode="auto">
            <a:xfrm flipH="1">
              <a:off x="2193927" y="4867351"/>
              <a:ext cx="507674" cy="363658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9" name="Connettore 1 108"/>
            <p:cNvCxnSpPr>
              <a:stCxn id="114" idx="5"/>
            </p:cNvCxnSpPr>
            <p:nvPr/>
          </p:nvCxnSpPr>
          <p:spPr bwMode="auto">
            <a:xfrm>
              <a:off x="3058023" y="4867351"/>
              <a:ext cx="507674" cy="363658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0" name="Connettore 1 109"/>
            <p:cNvCxnSpPr>
              <a:stCxn id="115" idx="3"/>
            </p:cNvCxnSpPr>
            <p:nvPr/>
          </p:nvCxnSpPr>
          <p:spPr bwMode="auto">
            <a:xfrm flipH="1">
              <a:off x="5650311" y="4867351"/>
              <a:ext cx="507674" cy="363658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1" name="Connettore 1 110"/>
            <p:cNvCxnSpPr>
              <a:stCxn id="115" idx="5"/>
            </p:cNvCxnSpPr>
            <p:nvPr/>
          </p:nvCxnSpPr>
          <p:spPr bwMode="auto">
            <a:xfrm>
              <a:off x="6514407" y="4867351"/>
              <a:ext cx="507674" cy="363658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2" name="Connettore 1 111"/>
            <p:cNvCxnSpPr>
              <a:stCxn id="116" idx="3"/>
            </p:cNvCxnSpPr>
            <p:nvPr/>
          </p:nvCxnSpPr>
          <p:spPr bwMode="auto">
            <a:xfrm flipH="1">
              <a:off x="1511660" y="5587431"/>
              <a:ext cx="325845" cy="289841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3" name="Connettore 1 112"/>
            <p:cNvCxnSpPr>
              <a:stCxn id="116" idx="5"/>
            </p:cNvCxnSpPr>
            <p:nvPr/>
          </p:nvCxnSpPr>
          <p:spPr bwMode="auto">
            <a:xfrm>
              <a:off x="2193927" y="5587431"/>
              <a:ext cx="325845" cy="289841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4" name="Connettore 1 113"/>
            <p:cNvCxnSpPr/>
            <p:nvPr/>
          </p:nvCxnSpPr>
          <p:spPr bwMode="auto">
            <a:xfrm flipH="1">
              <a:off x="3239852" y="5587431"/>
              <a:ext cx="325845" cy="289841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5" name="Connettore 1 114"/>
            <p:cNvCxnSpPr/>
            <p:nvPr/>
          </p:nvCxnSpPr>
          <p:spPr bwMode="auto">
            <a:xfrm>
              <a:off x="3922119" y="5587431"/>
              <a:ext cx="325845" cy="289841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16" name="Connettore 1 115"/>
            <p:cNvCxnSpPr/>
            <p:nvPr/>
          </p:nvCxnSpPr>
          <p:spPr bwMode="auto">
            <a:xfrm flipH="1">
              <a:off x="4968044" y="5587431"/>
              <a:ext cx="325845" cy="289841"/>
            </a:xfrm>
            <a:prstGeom prst="line">
              <a:avLst/>
            </a:prstGeom>
            <a:grpFill/>
            <a:ln w="9525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1C43-3A3B-3042-991E-25B1906213B6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8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/>
              <a:t>Pagina </a:t>
            </a:r>
            <a:fld id="{6062A057-923E-6941-BF1D-BE0BFC35C152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5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 err="1" smtClean="0"/>
              <a:t>Heap</a:t>
            </a:r>
            <a:r>
              <a:rPr lang="it-IT" altLang="it-IT" smtClean="0"/>
              <a:t> Sort</a:t>
            </a:r>
            <a:endParaRPr lang="it-IT" altLang="it-IT" dirty="0"/>
          </a:p>
        </p:txBody>
      </p:sp>
      <p:sp>
        <p:nvSpPr>
          <p:cNvPr id="66" name="Segnaposto contenuto 2"/>
          <p:cNvSpPr txBox="1">
            <a:spLocks/>
          </p:cNvSpPr>
          <p:nvPr/>
        </p:nvSpPr>
        <p:spPr bwMode="auto">
          <a:xfrm>
            <a:off x="539669" y="988891"/>
            <a:ext cx="8280920" cy="145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0000" eaLnBrk="1" hangingPunct="1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Funzione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Build_heap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(A: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vettore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it-IT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it-IT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endParaRPr lang="it-IT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defTabSz="360000" eaLnBrk="1" hangingPunct="1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it-I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Heapify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(A, i)</a:t>
            </a:r>
          </a:p>
          <a:p>
            <a:pPr marL="0" indent="0" defTabSz="360000" eaLnBrk="1" hangingPunct="1">
              <a:buNone/>
            </a:pP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endParaRPr lang="it-IT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it-IT" sz="20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114167" y="2727980"/>
            <a:ext cx="4411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2017823" y="488822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16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3097943" y="4888220"/>
            <a:ext cx="35618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2521879" y="416814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385975" y="344806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3746015" y="488822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18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4250071" y="416814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15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4754127" y="4888220"/>
            <a:ext cx="5049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5550418" y="4888220"/>
            <a:ext cx="35618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5978263" y="416814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7" name="CasellaDiTesto 76"/>
          <p:cNvSpPr txBox="1"/>
          <p:nvPr/>
        </p:nvSpPr>
        <p:spPr>
          <a:xfrm>
            <a:off x="6842359" y="3448060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17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950309" y="3706475"/>
            <a:ext cx="60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=6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1" name="Freccia giù 80"/>
          <p:cNvSpPr/>
          <p:nvPr/>
        </p:nvSpPr>
        <p:spPr bwMode="auto">
          <a:xfrm>
            <a:off x="6143487" y="3808100"/>
            <a:ext cx="144016" cy="288032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950309" y="3706475"/>
            <a:ext cx="60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=5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3" name="Freccia giù 82"/>
          <p:cNvSpPr/>
          <p:nvPr/>
        </p:nvSpPr>
        <p:spPr bwMode="auto">
          <a:xfrm>
            <a:off x="4444887" y="3808100"/>
            <a:ext cx="144016" cy="288032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4" name="CasellaDiTesto 83"/>
          <p:cNvSpPr txBox="1"/>
          <p:nvPr/>
        </p:nvSpPr>
        <p:spPr>
          <a:xfrm>
            <a:off x="956962" y="3706475"/>
            <a:ext cx="60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=4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5" name="Freccia giù 84"/>
          <p:cNvSpPr/>
          <p:nvPr/>
        </p:nvSpPr>
        <p:spPr bwMode="auto">
          <a:xfrm>
            <a:off x="2712503" y="3808100"/>
            <a:ext cx="144016" cy="288032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950309" y="3706475"/>
            <a:ext cx="60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=3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7" name="Freccia giù 86"/>
          <p:cNvSpPr/>
          <p:nvPr/>
        </p:nvSpPr>
        <p:spPr bwMode="auto">
          <a:xfrm>
            <a:off x="7020283" y="3088020"/>
            <a:ext cx="144016" cy="288032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950309" y="3699302"/>
            <a:ext cx="60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=2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9" name="Freccia giù 88"/>
          <p:cNvSpPr/>
          <p:nvPr/>
        </p:nvSpPr>
        <p:spPr bwMode="auto">
          <a:xfrm>
            <a:off x="3568091" y="3088020"/>
            <a:ext cx="144016" cy="288032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950309" y="3699302"/>
            <a:ext cx="60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=1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1" name="Freccia giù 90"/>
          <p:cNvSpPr/>
          <p:nvPr/>
        </p:nvSpPr>
        <p:spPr bwMode="auto">
          <a:xfrm>
            <a:off x="5266691" y="2367940"/>
            <a:ext cx="144016" cy="288032"/>
          </a:xfrm>
          <a:prstGeom prst="downArrow">
            <a:avLst/>
          </a:prstGeom>
          <a:solidFill>
            <a:srgbClr val="80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92" name="Oggetto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57516"/>
              </p:ext>
            </p:extLst>
          </p:nvPr>
        </p:nvGraphicFramePr>
        <p:xfrm>
          <a:off x="2035289" y="1348701"/>
          <a:ext cx="518193" cy="30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4" imgW="406400" imgH="241300" progId="Equation.3">
                  <p:embed/>
                </p:oleObj>
              </mc:Choice>
              <mc:Fallback>
                <p:oleObj name="Equation" r:id="rId4" imgW="406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5289" y="1348701"/>
                        <a:ext cx="518193" cy="307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CasellaDiTesto 116"/>
          <p:cNvSpPr txBox="1"/>
          <p:nvPr/>
        </p:nvSpPr>
        <p:spPr>
          <a:xfrm>
            <a:off x="7782666" y="4210531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330191" y="251195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smtClean="0">
                <a:solidFill>
                  <a:srgbClr val="000000"/>
                </a:solidFill>
              </a:rPr>
              <a:t>1</a:t>
            </a:r>
            <a:endParaRPr lang="it-IT" sz="1400">
              <a:solidFill>
                <a:srgbClr val="000000"/>
              </a:solidFill>
            </a:endParaRPr>
          </a:p>
        </p:txBody>
      </p:sp>
      <p:sp>
        <p:nvSpPr>
          <p:cNvPr id="118" name="CasellaDiTesto 117"/>
          <p:cNvSpPr txBox="1"/>
          <p:nvPr/>
        </p:nvSpPr>
        <p:spPr>
          <a:xfrm>
            <a:off x="3677987" y="32122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smtClean="0">
                <a:solidFill>
                  <a:srgbClr val="000000"/>
                </a:solidFill>
              </a:rPr>
              <a:t>2</a:t>
            </a:r>
            <a:endParaRPr lang="it-IT" sz="1400">
              <a:solidFill>
                <a:srgbClr val="000000"/>
              </a:solidFill>
            </a:endParaRPr>
          </a:p>
        </p:txBody>
      </p:sp>
      <p:sp>
        <p:nvSpPr>
          <p:cNvPr id="119" name="CasellaDiTesto 118"/>
          <p:cNvSpPr txBox="1"/>
          <p:nvPr/>
        </p:nvSpPr>
        <p:spPr>
          <a:xfrm>
            <a:off x="7134371" y="32122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2809911" y="39323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1" name="CasellaDiTesto 120"/>
          <p:cNvSpPr txBox="1"/>
          <p:nvPr/>
        </p:nvSpPr>
        <p:spPr>
          <a:xfrm>
            <a:off x="4538103" y="39323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2" name="CasellaDiTesto 121"/>
          <p:cNvSpPr txBox="1"/>
          <p:nvPr/>
        </p:nvSpPr>
        <p:spPr>
          <a:xfrm>
            <a:off x="6270275" y="39323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3" name="CasellaDiTesto 122"/>
          <p:cNvSpPr txBox="1"/>
          <p:nvPr/>
        </p:nvSpPr>
        <p:spPr>
          <a:xfrm>
            <a:off x="7998467" y="393237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24" name="CasellaDiTesto 123"/>
          <p:cNvSpPr txBox="1"/>
          <p:nvPr/>
        </p:nvSpPr>
        <p:spPr>
          <a:xfrm>
            <a:off x="2377863" y="472445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25" name="CasellaDiTesto 124"/>
          <p:cNvSpPr txBox="1"/>
          <p:nvPr/>
        </p:nvSpPr>
        <p:spPr>
          <a:xfrm>
            <a:off x="3389955" y="472445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0000"/>
                </a:solidFill>
              </a:rPr>
              <a:t>9</a:t>
            </a:r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126" name="CasellaDiTesto 125"/>
          <p:cNvSpPr txBox="1"/>
          <p:nvPr/>
        </p:nvSpPr>
        <p:spPr>
          <a:xfrm>
            <a:off x="4106055" y="47442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smtClean="0">
                <a:solidFill>
                  <a:srgbClr val="000000"/>
                </a:solidFill>
              </a:rPr>
              <a:t>10</a:t>
            </a:r>
            <a:endParaRPr lang="it-IT" sz="1400">
              <a:solidFill>
                <a:srgbClr val="000000"/>
              </a:solidFill>
            </a:endParaRPr>
          </a:p>
        </p:txBody>
      </p:sp>
      <p:sp>
        <p:nvSpPr>
          <p:cNvPr id="127" name="CasellaDiTesto 126"/>
          <p:cNvSpPr txBox="1"/>
          <p:nvPr/>
        </p:nvSpPr>
        <p:spPr>
          <a:xfrm>
            <a:off x="5042159" y="4724459"/>
            <a:ext cx="370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0000"/>
                </a:solidFill>
              </a:rPr>
              <a:t>11</a:t>
            </a:r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128" name="CasellaDiTesto 127"/>
          <p:cNvSpPr txBox="1"/>
          <p:nvPr/>
        </p:nvSpPr>
        <p:spPr>
          <a:xfrm>
            <a:off x="5810849" y="47442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0000"/>
                </a:solidFill>
              </a:rPr>
              <a:t>12</a:t>
            </a:r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129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21259"/>
            <a:ext cx="7416800" cy="509587"/>
          </a:xfrm>
        </p:spPr>
        <p:txBody>
          <a:bodyPr/>
          <a:lstStyle/>
          <a:p>
            <a:r>
              <a:rPr lang="it-IT" dirty="0">
                <a:ea typeface="ヒラギノ角ゴ Pro W3" charset="0"/>
                <a:cs typeface="Franklin Gothic Medium" charset="0"/>
              </a:rPr>
              <a:t>Funzione </a:t>
            </a:r>
            <a:r>
              <a:rPr lang="it-IT" dirty="0" err="1">
                <a:ea typeface="ヒラギノ角ゴ Pro W3" charset="0"/>
                <a:cs typeface="Franklin Gothic Medium" charset="0"/>
              </a:rPr>
              <a:t>Buildheap</a:t>
            </a:r>
            <a:r>
              <a:rPr lang="it-IT" dirty="0">
                <a:ea typeface="ヒラギノ角ゴ Pro W3" charset="0"/>
                <a:cs typeface="Franklin Gothic Medium" charset="0"/>
              </a:rPr>
              <a:t> </a:t>
            </a:r>
            <a:r>
              <a:rPr lang="it-IT" dirty="0" smtClean="0">
                <a:ea typeface="ヒラギノ角ゴ Pro W3" charset="0"/>
                <a:cs typeface="Franklin Gothic Medium" charset="0"/>
              </a:rPr>
              <a:t>- 3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857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463 L -0.03334 -0.00463 C -0.04688 -0.00463 -0.06337 0.02615 -0.06337 0.05185 L -0.06337 0.10856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564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1274 L 0.02344 -0.01274 C 0.03629 -0.01274 0.05226 -0.03959 0.05226 -0.06111 L 0.05226 -0.10949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3021 4.81481E-6 C -0.04393 4.81481E-6 -0.06042 0.03101 -0.06042 0.05648 L -0.06042 0.11319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564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833 L 0.02361 0.00833 C 0.03628 0.00833 0.05243 -0.02153 0.05243 -0.04537 L 0.05243 -0.09861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231 L 0.04705 -0.00231 C 0.06702 -0.00231 0.09167 0.02593 0.09167 0.04908 L 0.09167 0.10047 " pathEditMode="relative" rAng="0" ptsTypes="AAAA">
                                      <p:cBhvr>
                                        <p:cTn id="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2" y="513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10949 L 0.0059 -0.10949 C -0.01545 -0.10949 -0.04045 -0.13473 -0.04045 -0.15486 L -0.04045 -0.19977 " pathEditMode="relative" rAng="0" ptsTypes="AAAA">
                                      <p:cBhvr>
                                        <p:cTn id="6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10047 L 0.06285 0.10047 C 0.04983 0.10047 0.0342 0.12963 0.0342 0.15371 L 0.0342 0.20764 " pathEditMode="relative" rAng="0" ptsTypes="AAAA">
                                      <p:cBhvr>
                                        <p:cTn id="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534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37 0.10856 L -0.03056 0.10856 C -0.0158 0.10856 0.00243 0.08078 0.00243 0.05833 L 0.00243 0.0081 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-0.09497 3.7037E-7 C -0.1375 3.7037E-7 -0.18976 0.03102 -0.18976 0.05648 L -0.18976 0.11319 " pathEditMode="relative" rAng="0" ptsTypes="AAAA">
                                      <p:cBhvr>
                                        <p:cTn id="8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97" y="564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5 -0.19977 L 0.05573 -0.19977 C 0.09879 -0.19977 0.15209 -0.2294 0.15209 -0.25324 L 0.15209 -0.30672 " pathEditMode="relative" rAng="0" ptsTypes="AAAA">
                                      <p:cBhvr>
                                        <p:cTn id="8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524 0.11528 L -0.23368 0.11528 C -0.25555 0.11528 -0.28211 0.14144 -0.28211 0.16319 L -0.28211 0.21134 " pathEditMode="relative" rAng="0" ptsTypes="AAAA">
                                      <p:cBhvr>
                                        <p:cTn id="9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479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43 -0.09861 L 0.10069 -0.09861 C 0.1224 -0.09861 0.1493 -0.12871 0.1493 -0.15278 L 0.1493 -0.20695 " pathEditMode="relative" rAng="0" ptsTypes="AAAA">
                                      <p:cBhvr>
                                        <p:cTn id="9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59 0.21644 L -0.31041 0.21644 C -0.32343 0.21644 -0.33923 0.2456 -0.33923 0.26991 L -0.33923 0.32338 " pathEditMode="relative" rAng="0" ptsTypes="AAAA">
                                      <p:cBhvr>
                                        <p:cTn id="9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534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42 0.11319 L -0.03299 0.11319 C -0.02066 0.11319 -0.00538 0.08425 -0.00538 0.06064 L -0.00538 0.0081 " pathEditMode="relative" rAng="0" ptsTypes="AAAA">
                                      <p:cBhvr>
                                        <p:cTn id="10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7" grpId="1"/>
      <p:bldP spid="67" grpId="2"/>
      <p:bldP spid="68" grpId="0"/>
      <p:bldP spid="68" grpId="1"/>
      <p:bldP spid="70" grpId="0"/>
      <p:bldP spid="70" grpId="1"/>
      <p:bldP spid="71" grpId="0"/>
      <p:bldP spid="71" grpId="1"/>
      <p:bldP spid="72" grpId="0"/>
      <p:bldP spid="72" grpId="1"/>
      <p:bldP spid="72" grpId="2"/>
      <p:bldP spid="73" grpId="0"/>
      <p:bldP spid="73" grpId="1"/>
      <p:bldP spid="79" grpId="0"/>
      <p:bldP spid="79" grpId="1"/>
      <p:bldP spid="81" grpId="0" animBg="1"/>
      <p:bldP spid="81" grpId="1" animBg="1"/>
      <p:bldP spid="82" grpId="0"/>
      <p:bldP spid="82" grpId="1"/>
      <p:bldP spid="83" grpId="0" animBg="1"/>
      <p:bldP spid="83" grpId="1" animBg="1"/>
      <p:bldP spid="84" grpId="0"/>
      <p:bldP spid="84" grpId="1"/>
      <p:bldP spid="85" grpId="0" animBg="1"/>
      <p:bldP spid="85" grpId="1" animBg="1"/>
      <p:bldP spid="86" grpId="0"/>
      <p:bldP spid="86" grpId="1"/>
      <p:bldP spid="87" grpId="0" animBg="1"/>
      <p:bldP spid="87" grpId="1" animBg="1"/>
      <p:bldP spid="88" grpId="0"/>
      <p:bldP spid="88" grpId="1"/>
      <p:bldP spid="89" grpId="0" animBg="1"/>
      <p:bldP spid="89" grpId="1" animBg="1"/>
      <p:bldP spid="90" grpId="0"/>
      <p:bldP spid="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13134" y="1002601"/>
            <a:ext cx="40916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rgbClr val="000000"/>
                </a:solidFill>
              </a:rPr>
              <a:t>Prima iterazione, </a:t>
            </a:r>
            <a:r>
              <a:rPr lang="it-IT" sz="1800" dirty="0" err="1" smtClean="0">
                <a:solidFill>
                  <a:srgbClr val="000000"/>
                </a:solidFill>
              </a:rPr>
              <a:t>Heap_size</a:t>
            </a:r>
            <a:r>
              <a:rPr lang="it-IT" sz="1800" dirty="0" smtClean="0">
                <a:solidFill>
                  <a:srgbClr val="000000"/>
                </a:solidFill>
              </a:rPr>
              <a:t>= 12</a:t>
            </a:r>
          </a:p>
          <a:p>
            <a:endParaRPr lang="it-IT" sz="1800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>
                <a:solidFill>
                  <a:srgbClr val="000000"/>
                </a:solidFill>
              </a:rPr>
              <a:t>Scambio del massimo:</a:t>
            </a:r>
          </a:p>
          <a:p>
            <a:pPr marL="342900" indent="-342900">
              <a:buFont typeface="+mj-lt"/>
              <a:buAutoNum type="arabicPeriod"/>
            </a:pPr>
            <a:endParaRPr lang="it-IT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sz="1800" dirty="0" smtClean="0">
              <a:solidFill>
                <a:srgbClr val="000000"/>
              </a:solidFill>
            </a:endParaRPr>
          </a:p>
          <a:p>
            <a:endParaRPr lang="it-IT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it-IT" sz="1800" dirty="0" smtClean="0">
                <a:solidFill>
                  <a:srgbClr val="000000"/>
                </a:solidFill>
              </a:rPr>
              <a:t>Lavoro di </a:t>
            </a:r>
            <a:r>
              <a:rPr lang="it-IT" sz="1800" dirty="0" err="1" smtClean="0">
                <a:solidFill>
                  <a:srgbClr val="000000"/>
                </a:solidFill>
              </a:rPr>
              <a:t>Heapify</a:t>
            </a:r>
            <a:r>
              <a:rPr lang="it-IT" sz="1800" dirty="0" smtClean="0">
                <a:solidFill>
                  <a:srgbClr val="000000"/>
                </a:solidFill>
              </a:rPr>
              <a:t> (su 11 elementi):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127" name="Ovale 126"/>
          <p:cNvSpPr/>
          <p:nvPr/>
        </p:nvSpPr>
        <p:spPr bwMode="auto">
          <a:xfrm>
            <a:off x="4703686" y="524181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6" name="Ovale 85"/>
          <p:cNvSpPr/>
          <p:nvPr/>
        </p:nvSpPr>
        <p:spPr bwMode="auto">
          <a:xfrm>
            <a:off x="4703686" y="5240118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2" name="Rettangolo 161"/>
          <p:cNvSpPr/>
          <p:nvPr/>
        </p:nvSpPr>
        <p:spPr bwMode="auto">
          <a:xfrm>
            <a:off x="7443362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7448727" y="2069243"/>
            <a:ext cx="576064" cy="50405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C07F-5368-CA49-875E-C581C54A0B2F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/>
              <a:t>Pagina </a:t>
            </a:r>
            <a:fld id="{996D9A95-9299-EE4E-B015-70EEFC6506A3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9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 err="1" smtClean="0"/>
              <a:t>Heap</a:t>
            </a:r>
            <a:r>
              <a:rPr lang="it-IT" altLang="it-IT" smtClean="0"/>
              <a:t> Sort</a:t>
            </a:r>
            <a:endParaRPr lang="it-IT" altLang="it-IT" dirty="0"/>
          </a:p>
        </p:txBody>
      </p:sp>
      <p:sp>
        <p:nvSpPr>
          <p:cNvPr id="117" name="Ovale 116"/>
          <p:cNvSpPr/>
          <p:nvPr/>
        </p:nvSpPr>
        <p:spPr bwMode="auto">
          <a:xfrm>
            <a:off x="4343646" y="308157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8" name="Ovale 117"/>
          <p:cNvSpPr/>
          <p:nvPr/>
        </p:nvSpPr>
        <p:spPr bwMode="auto">
          <a:xfrm>
            <a:off x="2615454" y="380165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9" name="Ovale 118"/>
          <p:cNvSpPr/>
          <p:nvPr/>
        </p:nvSpPr>
        <p:spPr bwMode="auto">
          <a:xfrm>
            <a:off x="6071838" y="380165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0" name="Ovale 119"/>
          <p:cNvSpPr/>
          <p:nvPr/>
        </p:nvSpPr>
        <p:spPr bwMode="auto">
          <a:xfrm>
            <a:off x="1751358" y="452173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1" name="Ovale 120"/>
          <p:cNvSpPr/>
          <p:nvPr/>
        </p:nvSpPr>
        <p:spPr bwMode="auto">
          <a:xfrm>
            <a:off x="1247302" y="524181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2" name="Ovale 121"/>
          <p:cNvSpPr/>
          <p:nvPr/>
        </p:nvSpPr>
        <p:spPr bwMode="auto">
          <a:xfrm>
            <a:off x="2255414" y="524181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3" name="Ovale 122"/>
          <p:cNvSpPr/>
          <p:nvPr/>
        </p:nvSpPr>
        <p:spPr bwMode="auto">
          <a:xfrm>
            <a:off x="3479550" y="452173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4" name="Ovale 123"/>
          <p:cNvSpPr/>
          <p:nvPr/>
        </p:nvSpPr>
        <p:spPr bwMode="auto">
          <a:xfrm>
            <a:off x="2975494" y="524181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5" name="Ovale 124"/>
          <p:cNvSpPr/>
          <p:nvPr/>
        </p:nvSpPr>
        <p:spPr bwMode="auto">
          <a:xfrm>
            <a:off x="3983606" y="524181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6" name="Ovale 125"/>
          <p:cNvSpPr/>
          <p:nvPr/>
        </p:nvSpPr>
        <p:spPr bwMode="auto">
          <a:xfrm>
            <a:off x="5207742" y="452173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8" name="Ovale 127"/>
          <p:cNvSpPr/>
          <p:nvPr/>
        </p:nvSpPr>
        <p:spPr bwMode="auto">
          <a:xfrm>
            <a:off x="6935934" y="4521730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129" name="Connettore 1 128"/>
          <p:cNvCxnSpPr>
            <a:endCxn id="105" idx="7"/>
          </p:cNvCxnSpPr>
          <p:nvPr/>
        </p:nvCxnSpPr>
        <p:spPr bwMode="auto">
          <a:xfrm flipH="1">
            <a:off x="3045693" y="3511809"/>
            <a:ext cx="1371770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Connettore 1 129"/>
          <p:cNvCxnSpPr>
            <a:endCxn id="106" idx="1"/>
          </p:cNvCxnSpPr>
          <p:nvPr/>
        </p:nvCxnSpPr>
        <p:spPr bwMode="auto">
          <a:xfrm>
            <a:off x="4773885" y="3511809"/>
            <a:ext cx="1371770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Connettore 1 130"/>
          <p:cNvCxnSpPr>
            <a:stCxn id="105" idx="3"/>
            <a:endCxn id="107" idx="7"/>
          </p:cNvCxnSpPr>
          <p:nvPr/>
        </p:nvCxnSpPr>
        <p:spPr bwMode="auto">
          <a:xfrm flipH="1">
            <a:off x="2181597" y="4231889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Connettore 1 131"/>
          <p:cNvCxnSpPr>
            <a:stCxn id="105" idx="5"/>
            <a:endCxn id="110" idx="1"/>
          </p:cNvCxnSpPr>
          <p:nvPr/>
        </p:nvCxnSpPr>
        <p:spPr bwMode="auto">
          <a:xfrm>
            <a:off x="3045693" y="4231889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" name="Connettore 1 132"/>
          <p:cNvCxnSpPr>
            <a:stCxn id="106" idx="3"/>
            <a:endCxn id="117" idx="7"/>
          </p:cNvCxnSpPr>
          <p:nvPr/>
        </p:nvCxnSpPr>
        <p:spPr bwMode="auto">
          <a:xfrm flipH="1">
            <a:off x="5637981" y="4231889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4" name="Connettore 1 133"/>
          <p:cNvCxnSpPr>
            <a:stCxn id="106" idx="5"/>
            <a:endCxn id="119" idx="1"/>
          </p:cNvCxnSpPr>
          <p:nvPr/>
        </p:nvCxnSpPr>
        <p:spPr bwMode="auto">
          <a:xfrm>
            <a:off x="6502077" y="4231889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Connettore 1 134"/>
          <p:cNvCxnSpPr>
            <a:stCxn id="107" idx="3"/>
            <a:endCxn id="108" idx="0"/>
          </p:cNvCxnSpPr>
          <p:nvPr/>
        </p:nvCxnSpPr>
        <p:spPr bwMode="auto">
          <a:xfrm flipH="1">
            <a:off x="1499330" y="4951969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Connettore 1 135"/>
          <p:cNvCxnSpPr>
            <a:stCxn id="107" idx="5"/>
            <a:endCxn id="109" idx="0"/>
          </p:cNvCxnSpPr>
          <p:nvPr/>
        </p:nvCxnSpPr>
        <p:spPr bwMode="auto">
          <a:xfrm>
            <a:off x="2181597" y="4951969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" name="Connettore 1 136"/>
          <p:cNvCxnSpPr>
            <a:stCxn id="110" idx="3"/>
            <a:endCxn id="115" idx="0"/>
          </p:cNvCxnSpPr>
          <p:nvPr/>
        </p:nvCxnSpPr>
        <p:spPr bwMode="auto">
          <a:xfrm flipH="1">
            <a:off x="3227522" y="4951969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Connettore 1 137"/>
          <p:cNvCxnSpPr>
            <a:stCxn id="110" idx="5"/>
            <a:endCxn id="116" idx="0"/>
          </p:cNvCxnSpPr>
          <p:nvPr/>
        </p:nvCxnSpPr>
        <p:spPr bwMode="auto">
          <a:xfrm>
            <a:off x="3909789" y="4951969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9" name="Connettore 1 138"/>
          <p:cNvCxnSpPr>
            <a:stCxn id="117" idx="3"/>
            <a:endCxn id="118" idx="0"/>
          </p:cNvCxnSpPr>
          <p:nvPr/>
        </p:nvCxnSpPr>
        <p:spPr bwMode="auto">
          <a:xfrm flipH="1">
            <a:off x="4955714" y="4951969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" name="CasellaDiTesto 100"/>
          <p:cNvSpPr txBox="1"/>
          <p:nvPr/>
        </p:nvSpPr>
        <p:spPr>
          <a:xfrm>
            <a:off x="4329915" y="3103651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18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319906" y="5264984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8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2340356" y="5255634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4" name="CasellaDiTesto 103"/>
          <p:cNvSpPr txBox="1"/>
          <p:nvPr/>
        </p:nvSpPr>
        <p:spPr>
          <a:xfrm>
            <a:off x="1728407" y="4542592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2577686" y="3822845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16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2952543" y="5262325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3441324" y="4526432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15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3968331" y="5267865"/>
            <a:ext cx="5041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9" name="CasellaDiTesto 108"/>
          <p:cNvSpPr txBox="1"/>
          <p:nvPr/>
        </p:nvSpPr>
        <p:spPr>
          <a:xfrm>
            <a:off x="4783357" y="5262324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5191231" y="4528198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5" name="CasellaDiTesto 114"/>
          <p:cNvSpPr txBox="1"/>
          <p:nvPr/>
        </p:nvSpPr>
        <p:spPr>
          <a:xfrm>
            <a:off x="6060850" y="3809084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17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7009751" y="4542592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7" name="Rettangolo 146"/>
          <p:cNvSpPr/>
          <p:nvPr/>
        </p:nvSpPr>
        <p:spPr bwMode="auto">
          <a:xfrm>
            <a:off x="1112023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8" name="Rettangolo 147"/>
          <p:cNvSpPr/>
          <p:nvPr/>
        </p:nvSpPr>
        <p:spPr bwMode="auto">
          <a:xfrm>
            <a:off x="1682722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3" name="Rettangolo 152"/>
          <p:cNvSpPr/>
          <p:nvPr/>
        </p:nvSpPr>
        <p:spPr bwMode="auto">
          <a:xfrm>
            <a:off x="2258786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4" name="Rettangolo 153"/>
          <p:cNvSpPr/>
          <p:nvPr/>
        </p:nvSpPr>
        <p:spPr bwMode="auto">
          <a:xfrm>
            <a:off x="2834850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5" name="Rettangolo 154"/>
          <p:cNvSpPr/>
          <p:nvPr/>
        </p:nvSpPr>
        <p:spPr bwMode="auto">
          <a:xfrm>
            <a:off x="3410914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6" name="Rettangolo 155"/>
          <p:cNvSpPr/>
          <p:nvPr/>
        </p:nvSpPr>
        <p:spPr bwMode="auto">
          <a:xfrm>
            <a:off x="3986978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7" name="Rettangolo 156"/>
          <p:cNvSpPr/>
          <p:nvPr/>
        </p:nvSpPr>
        <p:spPr bwMode="auto">
          <a:xfrm>
            <a:off x="4563042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8" name="Rettangolo 157"/>
          <p:cNvSpPr/>
          <p:nvPr/>
        </p:nvSpPr>
        <p:spPr bwMode="auto">
          <a:xfrm>
            <a:off x="5139106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9" name="Rettangolo 158"/>
          <p:cNvSpPr/>
          <p:nvPr/>
        </p:nvSpPr>
        <p:spPr bwMode="auto">
          <a:xfrm>
            <a:off x="5715170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0" name="Rettangolo 159"/>
          <p:cNvSpPr/>
          <p:nvPr/>
        </p:nvSpPr>
        <p:spPr bwMode="auto">
          <a:xfrm>
            <a:off x="6291234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1" name="Rettangolo 160"/>
          <p:cNvSpPr/>
          <p:nvPr/>
        </p:nvSpPr>
        <p:spPr bwMode="auto">
          <a:xfrm>
            <a:off x="6867298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9" name="Titolo 1"/>
          <p:cNvSpPr>
            <a:spLocks noGrp="1"/>
          </p:cNvSpPr>
          <p:nvPr>
            <p:ph type="title"/>
          </p:nvPr>
        </p:nvSpPr>
        <p:spPr>
          <a:xfrm>
            <a:off x="869183" y="470772"/>
            <a:ext cx="7559675" cy="504825"/>
          </a:xfrm>
        </p:spPr>
        <p:txBody>
          <a:bodyPr/>
          <a:lstStyle/>
          <a:p>
            <a:r>
              <a:rPr lang="it-IT" dirty="0" smtClean="0"/>
              <a:t>Esempio di </a:t>
            </a:r>
            <a:r>
              <a:rPr lang="it-IT" dirty="0" err="1" smtClean="0"/>
              <a:t>Heapsort</a:t>
            </a:r>
            <a:r>
              <a:rPr lang="it-IT" dirty="0" smtClean="0"/>
              <a:t> - 1</a:t>
            </a:r>
            <a:endParaRPr lang="it-IT" dirty="0"/>
          </a:p>
        </p:txBody>
      </p:sp>
      <p:cxnSp>
        <p:nvCxnSpPr>
          <p:cNvPr id="28" name="Connettore 7 27"/>
          <p:cNvCxnSpPr>
            <a:stCxn id="101" idx="2"/>
          </p:cNvCxnSpPr>
          <p:nvPr/>
        </p:nvCxnSpPr>
        <p:spPr bwMode="auto">
          <a:xfrm>
            <a:off x="4580591" y="3603956"/>
            <a:ext cx="914400" cy="914400"/>
          </a:xfrm>
          <a:prstGeom prst="curvedConnector3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Rettangolo 72"/>
          <p:cNvSpPr/>
          <p:nvPr/>
        </p:nvSpPr>
        <p:spPr bwMode="auto">
          <a:xfrm>
            <a:off x="1106658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4" name="Rettangolo 73"/>
          <p:cNvSpPr/>
          <p:nvPr/>
        </p:nvSpPr>
        <p:spPr bwMode="auto">
          <a:xfrm>
            <a:off x="1682722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16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5" name="Rettangolo 74"/>
          <p:cNvSpPr/>
          <p:nvPr/>
        </p:nvSpPr>
        <p:spPr bwMode="auto">
          <a:xfrm>
            <a:off x="2258786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6" name="Rettangolo 75"/>
          <p:cNvSpPr/>
          <p:nvPr/>
        </p:nvSpPr>
        <p:spPr bwMode="auto">
          <a:xfrm>
            <a:off x="2834850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7" name="Rettangolo 76"/>
          <p:cNvSpPr/>
          <p:nvPr/>
        </p:nvSpPr>
        <p:spPr bwMode="auto">
          <a:xfrm>
            <a:off x="3410914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8" name="Rettangolo 77"/>
          <p:cNvSpPr/>
          <p:nvPr/>
        </p:nvSpPr>
        <p:spPr bwMode="auto">
          <a:xfrm>
            <a:off x="3986978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9" name="Rettangolo 78"/>
          <p:cNvSpPr/>
          <p:nvPr/>
        </p:nvSpPr>
        <p:spPr bwMode="auto">
          <a:xfrm>
            <a:off x="4563042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0" name="Rettangolo 79"/>
          <p:cNvSpPr/>
          <p:nvPr/>
        </p:nvSpPr>
        <p:spPr bwMode="auto">
          <a:xfrm>
            <a:off x="5139106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1" name="Rettangolo 80"/>
          <p:cNvSpPr/>
          <p:nvPr/>
        </p:nvSpPr>
        <p:spPr bwMode="auto">
          <a:xfrm>
            <a:off x="5715170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6291234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6867298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7443362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</a:rPr>
              <a:t> 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741065" y="5262916"/>
            <a:ext cx="3185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it-IT" sz="1800" dirty="0">
                <a:solidFill>
                  <a:srgbClr val="000000"/>
                </a:solidFill>
              </a:rPr>
              <a:t>Il massimo </a:t>
            </a:r>
            <a:r>
              <a:rPr lang="it-IT" sz="1800" dirty="0" smtClean="0">
                <a:solidFill>
                  <a:srgbClr val="000000"/>
                </a:solidFill>
              </a:rPr>
              <a:t>è </a:t>
            </a:r>
            <a:r>
              <a:rPr lang="it-IT" sz="1800" dirty="0">
                <a:solidFill>
                  <a:srgbClr val="000000"/>
                </a:solidFill>
              </a:rPr>
              <a:t>a posto, lo </a:t>
            </a:r>
            <a:r>
              <a:rPr lang="it-IT" sz="1800" dirty="0" err="1">
                <a:solidFill>
                  <a:srgbClr val="000000"/>
                </a:solidFill>
              </a:rPr>
              <a:t>heap</a:t>
            </a:r>
            <a:r>
              <a:rPr lang="it-IT" sz="1800" dirty="0">
                <a:solidFill>
                  <a:srgbClr val="000000"/>
                </a:solidFill>
              </a:rPr>
              <a:t> perde un elemento</a:t>
            </a:r>
          </a:p>
        </p:txBody>
      </p:sp>
    </p:spTree>
    <p:extLst>
      <p:ext uri="{BB962C8B-B14F-4D97-AF65-F5344CB8AC3E}">
        <p14:creationId xmlns:p14="http://schemas.microsoft.com/office/powerpoint/2010/main" val="36401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4.81481E-6 L 0.19167 0.05138 C 0.23091 0.06296 0.28941 0.06921 0.35035 0.06921 C 0.41997 0.06921 0.47518 0.06296 0.51476 0.05138 L 0.70139 4.81481E-6 " pathEditMode="relative" rAng="0" ptsTypes="AAAAA">
                                      <p:cBhvr>
                                        <p:cTn id="6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09" y="344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4.81481E-6 L -0.18212 -0.05 C -0.22101 -0.06112 -0.27917 -0.06713 -0.33958 -0.06713 C -0.40868 -0.06713 -0.46389 -0.06112 -0.50278 -0.05 L -0.68785 4.81481E-6 " pathEditMode="relative" rAng="0" ptsTypes="AAAAA">
                                      <p:cBhvr>
                                        <p:cTn id="6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49" y="-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C 0.054 4.44444E-6 0.05816 0.05231 0.06059 0.08703 C 0.06667 0.1456 0.0691 0.18217 0.05278 0.22986 C 0.02726 0.26319 0.03368 0.27754 0.03368 0.32175 " pathEditMode="relative" rAng="0" ptsTypes="AAAA">
                                      <p:cBhvr>
                                        <p:cTn id="7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4" y="1608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0.00695 C -0.03975 0.00695 -0.05903 -0.04074 -0.07934 -0.09699 C -0.08194 -0.15579 -0.08906 -0.13611 -0.08298 -0.20694 C -0.06441 -0.2581 -0.04357 -0.26111 -0.04357 -0.31342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-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32037 C 0.00539 -0.32037 0.01511 -0.32408 0.04497 -0.31806 C 0.0658 -0.31042 0.0816 -0.30024 0.10139 -0.28357 C 0.12119 -0.26667 0.1382 -0.22292 0.14844 -0.21412 " pathEditMode="relative" rAng="0" ptsTypes="AAAA">
                                      <p:cBhvr>
                                        <p:cTn id="8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9" y="525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347 L -0.09427 0.00347 C -0.13907 0.00347 -0.1941 -0.02639 -0.1941 -0.05023 L -0.1941 -0.10347 " pathEditMode="relative" rAng="0" ptsTypes="AAAA">
                                      <p:cBhvr>
                                        <p:cTn id="8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098 4.81481E-6 L -0.65625 0.04189 C -0.64896 0.05138 -0.63802 0.05648 -0.62674 0.05648 C -0.61372 0.05648 -0.6033 0.05138 -0.59601 0.04189 L -0.56111 4.81481E-6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282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1 4.81481E-6 L -0.02778 -0.04213 C -0.03472 -0.05139 -0.04531 -0.05649 -0.05625 -0.05649 C -0.06875 -0.05649 -0.07864 -0.05139 -0.08559 -0.04213 L -0.11875 4.81481E-6 " pathEditMode="relative" rAng="0" ptsTypes="AAAAA">
                                      <p:cBhvr>
                                        <p:cTn id="9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44 -0.21412 L 0.09896 -0.21412 C 0.07674 -0.21412 0.04983 -0.18496 0.04983 -0.16042 L 0.04983 -0.10649 " pathEditMode="relative" rAng="0" ptsTypes="AAAA">
                                      <p:cBhvr>
                                        <p:cTn id="9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537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045E-16 L 0.04705 2.22045E-16 C 0.06823 2.22045E-16 0.09427 -0.0287 0.09427 -0.05185 L 0.09427 -0.1037 " pathEditMode="relative" rAng="0" ptsTypes="AAAA">
                                      <p:cBhvr>
                                        <p:cTn id="10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5" y="-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111 4.81481E-6 L -0.51059 0.04814 C -0.49983 0.05902 -0.48403 0.06527 -0.46754 0.06527 C -0.44861 0.06527 -0.43351 0.05902 -0.42275 0.04814 L -0.37205 4.81481E-6 " pathEditMode="relative" rAng="0" ptsTypes="AAAAA">
                                      <p:cBhvr>
                                        <p:cTn id="10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3264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4.81481E-6 L -0.04305 -0.05463 C -0.05347 -0.06737 -0.06875 -0.07362 -0.08489 -0.07362 C -0.10312 -0.07362 -0.1177 -0.06737 -0.12812 -0.05463 L -0.17708 4.81481E-6 " pathEditMode="relative" rAng="0" ptsTypes="AAAAA">
                                      <p:cBhvr>
                                        <p:cTn id="10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162" grpId="0" animBg="1"/>
      <p:bldP spid="85" grpId="0" animBg="1"/>
      <p:bldP spid="101" grpId="0"/>
      <p:bldP spid="109" grpId="0"/>
      <p:bldP spid="109" grpId="1"/>
      <p:bldP spid="109" grpId="2"/>
      <p:bldP spid="110" grpId="0"/>
      <p:bldP spid="115" grpId="0"/>
      <p:bldP spid="148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73" grpId="0"/>
      <p:bldP spid="73" grpId="1"/>
      <p:bldP spid="74" grpId="0"/>
      <p:bldP spid="75" grpId="0"/>
      <p:bldP spid="75" grpId="1"/>
      <p:bldP spid="76" grpId="0"/>
      <p:bldP spid="77" grpId="0"/>
      <p:bldP spid="78" grpId="0"/>
      <p:bldP spid="78" grpId="1"/>
      <p:bldP spid="79" grpId="0"/>
      <p:bldP spid="80" grpId="0"/>
      <p:bldP spid="81" grpId="0"/>
      <p:bldP spid="82" grpId="0"/>
      <p:bldP spid="83" grpId="0"/>
      <p:bldP spid="84" grpId="0"/>
      <p:bldP spid="84" grpId="1"/>
      <p:bldP spid="84" grpId="2"/>
      <p:bldP spid="84" grpId="3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vale 124"/>
          <p:cNvSpPr/>
          <p:nvPr/>
        </p:nvSpPr>
        <p:spPr bwMode="auto">
          <a:xfrm>
            <a:off x="4011613" y="521483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8" name="Ovale 87"/>
          <p:cNvSpPr/>
          <p:nvPr/>
        </p:nvSpPr>
        <p:spPr bwMode="auto">
          <a:xfrm>
            <a:off x="4010129" y="5217588"/>
            <a:ext cx="504056" cy="50405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1" name="Rettangolo 160"/>
          <p:cNvSpPr/>
          <p:nvPr/>
        </p:nvSpPr>
        <p:spPr bwMode="auto">
          <a:xfrm>
            <a:off x="6867298" y="2069101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000000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71" name="Rettangolo 70"/>
          <p:cNvSpPr/>
          <p:nvPr/>
        </p:nvSpPr>
        <p:spPr bwMode="auto">
          <a:xfrm>
            <a:off x="6867298" y="2069101"/>
            <a:ext cx="576064" cy="50405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13134" y="1002601"/>
            <a:ext cx="410881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rgbClr val="000000"/>
                </a:solidFill>
              </a:rPr>
              <a:t>Seconda iterazione, </a:t>
            </a:r>
            <a:r>
              <a:rPr lang="it-IT" sz="1800" dirty="0" err="1" smtClean="0">
                <a:solidFill>
                  <a:srgbClr val="000000"/>
                </a:solidFill>
              </a:rPr>
              <a:t>Heap_size</a:t>
            </a:r>
            <a:r>
              <a:rPr lang="it-IT" sz="1800" dirty="0" smtClean="0">
                <a:solidFill>
                  <a:srgbClr val="000000"/>
                </a:solidFill>
              </a:rPr>
              <a:t>= 11</a:t>
            </a:r>
          </a:p>
          <a:p>
            <a:endParaRPr lang="it-IT" sz="1800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>
                <a:solidFill>
                  <a:srgbClr val="000000"/>
                </a:solidFill>
              </a:rPr>
              <a:t>Scambio del massimo:</a:t>
            </a:r>
          </a:p>
          <a:p>
            <a:pPr marL="342900" indent="-342900">
              <a:buFont typeface="+mj-lt"/>
              <a:buAutoNum type="arabicPeriod"/>
            </a:pPr>
            <a:endParaRPr lang="it-IT" sz="1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sz="1800" dirty="0" smtClean="0">
              <a:solidFill>
                <a:srgbClr val="000000"/>
              </a:solidFill>
            </a:endParaRPr>
          </a:p>
          <a:p>
            <a:endParaRPr lang="it-IT" sz="1800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it-IT" sz="1800" dirty="0" smtClean="0">
                <a:solidFill>
                  <a:srgbClr val="000000"/>
                </a:solidFill>
              </a:rPr>
              <a:t>Lavoro di </a:t>
            </a:r>
            <a:r>
              <a:rPr lang="it-IT" sz="1800" dirty="0" err="1" smtClean="0">
                <a:solidFill>
                  <a:srgbClr val="000000"/>
                </a:solidFill>
              </a:rPr>
              <a:t>Heapify</a:t>
            </a:r>
            <a:r>
              <a:rPr lang="it-IT" sz="1800" dirty="0" smtClean="0">
                <a:solidFill>
                  <a:srgbClr val="000000"/>
                </a:solidFill>
              </a:rPr>
              <a:t> (su 10 elementi):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4C07F-5368-CA49-875E-C581C54A0B2F}" type="datetime1">
              <a:rPr lang="it-IT" altLang="it-IT"/>
              <a:pPr/>
              <a:t>09/04/21</a:t>
            </a:fld>
            <a:endParaRPr lang="it-IT" alt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altLang="it-IT"/>
              <a:t>Pagina </a:t>
            </a:r>
            <a:fld id="{996D9A95-9299-EE4E-B015-70EEFC6506A3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97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219200" y="6146800"/>
            <a:ext cx="2895600" cy="457200"/>
          </a:xfrm>
        </p:spPr>
        <p:txBody>
          <a:bodyPr/>
          <a:lstStyle/>
          <a:p>
            <a:r>
              <a:rPr lang="it-IT" altLang="it-IT" dirty="0" err="1" smtClean="0"/>
              <a:t>Heap</a:t>
            </a:r>
            <a:r>
              <a:rPr lang="it-IT" altLang="it-IT" smtClean="0"/>
              <a:t> Sort</a:t>
            </a:r>
            <a:endParaRPr lang="it-IT" altLang="it-IT" dirty="0"/>
          </a:p>
        </p:txBody>
      </p:sp>
      <p:sp>
        <p:nvSpPr>
          <p:cNvPr id="117" name="Ovale 116"/>
          <p:cNvSpPr/>
          <p:nvPr/>
        </p:nvSpPr>
        <p:spPr bwMode="auto">
          <a:xfrm>
            <a:off x="4371653" y="305459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8" name="Ovale 117"/>
          <p:cNvSpPr/>
          <p:nvPr/>
        </p:nvSpPr>
        <p:spPr bwMode="auto">
          <a:xfrm>
            <a:off x="2643461" y="377467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9" name="Ovale 118"/>
          <p:cNvSpPr/>
          <p:nvPr/>
        </p:nvSpPr>
        <p:spPr bwMode="auto">
          <a:xfrm>
            <a:off x="6099845" y="377467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0" name="Ovale 119"/>
          <p:cNvSpPr/>
          <p:nvPr/>
        </p:nvSpPr>
        <p:spPr bwMode="auto">
          <a:xfrm>
            <a:off x="1779365" y="449475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1" name="Ovale 120"/>
          <p:cNvSpPr/>
          <p:nvPr/>
        </p:nvSpPr>
        <p:spPr bwMode="auto">
          <a:xfrm>
            <a:off x="1275309" y="521483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2" name="Ovale 121"/>
          <p:cNvSpPr/>
          <p:nvPr/>
        </p:nvSpPr>
        <p:spPr bwMode="auto">
          <a:xfrm>
            <a:off x="2283421" y="521483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3" name="Ovale 122"/>
          <p:cNvSpPr/>
          <p:nvPr/>
        </p:nvSpPr>
        <p:spPr bwMode="auto">
          <a:xfrm>
            <a:off x="3507557" y="449475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4" name="Ovale 123"/>
          <p:cNvSpPr/>
          <p:nvPr/>
        </p:nvSpPr>
        <p:spPr bwMode="auto">
          <a:xfrm>
            <a:off x="3003501" y="521483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6" name="Ovale 125"/>
          <p:cNvSpPr/>
          <p:nvPr/>
        </p:nvSpPr>
        <p:spPr bwMode="auto">
          <a:xfrm>
            <a:off x="5235749" y="449475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28" name="Ovale 127"/>
          <p:cNvSpPr/>
          <p:nvPr/>
        </p:nvSpPr>
        <p:spPr bwMode="auto">
          <a:xfrm>
            <a:off x="6963941" y="4494753"/>
            <a:ext cx="504056" cy="504056"/>
          </a:xfrm>
          <a:prstGeom prst="ellips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129" name="Connettore 1 128"/>
          <p:cNvCxnSpPr>
            <a:endCxn id="105" idx="7"/>
          </p:cNvCxnSpPr>
          <p:nvPr/>
        </p:nvCxnSpPr>
        <p:spPr bwMode="auto">
          <a:xfrm flipH="1">
            <a:off x="3073700" y="3484832"/>
            <a:ext cx="1371770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Connettore 1 129"/>
          <p:cNvCxnSpPr>
            <a:endCxn id="106" idx="1"/>
          </p:cNvCxnSpPr>
          <p:nvPr/>
        </p:nvCxnSpPr>
        <p:spPr bwMode="auto">
          <a:xfrm>
            <a:off x="4801892" y="3484832"/>
            <a:ext cx="1371770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Connettore 1 130"/>
          <p:cNvCxnSpPr>
            <a:stCxn id="105" idx="3"/>
            <a:endCxn id="107" idx="7"/>
          </p:cNvCxnSpPr>
          <p:nvPr/>
        </p:nvCxnSpPr>
        <p:spPr bwMode="auto">
          <a:xfrm flipH="1">
            <a:off x="2209604" y="4204912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Connettore 1 131"/>
          <p:cNvCxnSpPr>
            <a:stCxn id="105" idx="5"/>
            <a:endCxn id="110" idx="1"/>
          </p:cNvCxnSpPr>
          <p:nvPr/>
        </p:nvCxnSpPr>
        <p:spPr bwMode="auto">
          <a:xfrm>
            <a:off x="3073700" y="4204912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" name="Connettore 1 132"/>
          <p:cNvCxnSpPr>
            <a:stCxn id="106" idx="3"/>
            <a:endCxn id="117" idx="7"/>
          </p:cNvCxnSpPr>
          <p:nvPr/>
        </p:nvCxnSpPr>
        <p:spPr bwMode="auto">
          <a:xfrm flipH="1">
            <a:off x="5665988" y="4204912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4" name="Connettore 1 133"/>
          <p:cNvCxnSpPr>
            <a:stCxn id="106" idx="5"/>
            <a:endCxn id="119" idx="1"/>
          </p:cNvCxnSpPr>
          <p:nvPr/>
        </p:nvCxnSpPr>
        <p:spPr bwMode="auto">
          <a:xfrm>
            <a:off x="6530084" y="4204912"/>
            <a:ext cx="507674" cy="363658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Connettore 1 134"/>
          <p:cNvCxnSpPr>
            <a:stCxn id="107" idx="3"/>
            <a:endCxn id="108" idx="0"/>
          </p:cNvCxnSpPr>
          <p:nvPr/>
        </p:nvCxnSpPr>
        <p:spPr bwMode="auto">
          <a:xfrm flipH="1">
            <a:off x="1527337" y="4924992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Connettore 1 135"/>
          <p:cNvCxnSpPr>
            <a:stCxn id="107" idx="5"/>
          </p:cNvCxnSpPr>
          <p:nvPr/>
        </p:nvCxnSpPr>
        <p:spPr bwMode="auto">
          <a:xfrm>
            <a:off x="2209604" y="4924992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" name="Connettore 1 136"/>
          <p:cNvCxnSpPr>
            <a:stCxn id="110" idx="3"/>
            <a:endCxn id="115" idx="0"/>
          </p:cNvCxnSpPr>
          <p:nvPr/>
        </p:nvCxnSpPr>
        <p:spPr bwMode="auto">
          <a:xfrm flipH="1">
            <a:off x="3255529" y="4924992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Connettore 1 137"/>
          <p:cNvCxnSpPr>
            <a:stCxn id="110" idx="5"/>
            <a:endCxn id="116" idx="0"/>
          </p:cNvCxnSpPr>
          <p:nvPr/>
        </p:nvCxnSpPr>
        <p:spPr bwMode="auto">
          <a:xfrm>
            <a:off x="3937796" y="4924992"/>
            <a:ext cx="325845" cy="289841"/>
          </a:xfrm>
          <a:prstGeom prst="line">
            <a:avLst/>
          </a:prstGeom>
          <a:solidFill>
            <a:srgbClr val="FFFF00">
              <a:alpha val="35000"/>
            </a:srgb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" name="CasellaDiTesto 100"/>
          <p:cNvSpPr txBox="1"/>
          <p:nvPr/>
        </p:nvSpPr>
        <p:spPr>
          <a:xfrm>
            <a:off x="4357922" y="3076674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17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347913" y="5238007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8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2368363" y="5228657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4" name="CasellaDiTesto 103"/>
          <p:cNvSpPr txBox="1"/>
          <p:nvPr/>
        </p:nvSpPr>
        <p:spPr>
          <a:xfrm>
            <a:off x="1756414" y="4515615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2605693" y="3795868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16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2980550" y="5235348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14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3469331" y="4499455"/>
            <a:ext cx="52700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15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5219238" y="4501221"/>
            <a:ext cx="4411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 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5" name="CasellaDiTesto 114"/>
          <p:cNvSpPr txBox="1"/>
          <p:nvPr/>
        </p:nvSpPr>
        <p:spPr>
          <a:xfrm>
            <a:off x="6088857" y="3782107"/>
            <a:ext cx="52770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7037758" y="4515615"/>
            <a:ext cx="35583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7" name="Rettangolo 146"/>
          <p:cNvSpPr/>
          <p:nvPr/>
        </p:nvSpPr>
        <p:spPr bwMode="auto">
          <a:xfrm>
            <a:off x="1106658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8" name="Rettangolo 147"/>
          <p:cNvSpPr/>
          <p:nvPr/>
        </p:nvSpPr>
        <p:spPr bwMode="auto">
          <a:xfrm>
            <a:off x="1682722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3" name="Rettangolo 152"/>
          <p:cNvSpPr/>
          <p:nvPr/>
        </p:nvSpPr>
        <p:spPr bwMode="auto">
          <a:xfrm>
            <a:off x="2258786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4" name="Rettangolo 153"/>
          <p:cNvSpPr/>
          <p:nvPr/>
        </p:nvSpPr>
        <p:spPr bwMode="auto">
          <a:xfrm>
            <a:off x="2834850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5" name="Rettangolo 154"/>
          <p:cNvSpPr/>
          <p:nvPr/>
        </p:nvSpPr>
        <p:spPr bwMode="auto">
          <a:xfrm>
            <a:off x="3410914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6" name="Rettangolo 155"/>
          <p:cNvSpPr/>
          <p:nvPr/>
        </p:nvSpPr>
        <p:spPr bwMode="auto">
          <a:xfrm>
            <a:off x="3986978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7" name="Rettangolo 156"/>
          <p:cNvSpPr/>
          <p:nvPr/>
        </p:nvSpPr>
        <p:spPr bwMode="auto">
          <a:xfrm>
            <a:off x="4563042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8" name="Rettangolo 157"/>
          <p:cNvSpPr/>
          <p:nvPr/>
        </p:nvSpPr>
        <p:spPr bwMode="auto">
          <a:xfrm>
            <a:off x="5139106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9" name="Rettangolo 158"/>
          <p:cNvSpPr/>
          <p:nvPr/>
        </p:nvSpPr>
        <p:spPr bwMode="auto">
          <a:xfrm>
            <a:off x="5715170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0" name="Rettangolo 159"/>
          <p:cNvSpPr/>
          <p:nvPr/>
        </p:nvSpPr>
        <p:spPr bwMode="auto">
          <a:xfrm>
            <a:off x="6291234" y="2069243"/>
            <a:ext cx="576064" cy="50405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9" name="Titolo 1"/>
          <p:cNvSpPr>
            <a:spLocks noGrp="1"/>
          </p:cNvSpPr>
          <p:nvPr>
            <p:ph type="title"/>
          </p:nvPr>
        </p:nvSpPr>
        <p:spPr>
          <a:xfrm>
            <a:off x="869183" y="470772"/>
            <a:ext cx="7559675" cy="504825"/>
          </a:xfrm>
        </p:spPr>
        <p:txBody>
          <a:bodyPr/>
          <a:lstStyle/>
          <a:p>
            <a:r>
              <a:rPr lang="it-IT" dirty="0" smtClean="0"/>
              <a:t>Esempio di </a:t>
            </a:r>
            <a:r>
              <a:rPr lang="it-IT" dirty="0" err="1" smtClean="0"/>
              <a:t>Heapsort</a:t>
            </a:r>
            <a:r>
              <a:rPr lang="it-IT" dirty="0" smtClean="0"/>
              <a:t> - 2</a:t>
            </a:r>
            <a:endParaRPr lang="it-IT" dirty="0"/>
          </a:p>
        </p:txBody>
      </p:sp>
      <p:cxnSp>
        <p:nvCxnSpPr>
          <p:cNvPr id="28" name="Connettore 7 27"/>
          <p:cNvCxnSpPr>
            <a:stCxn id="101" idx="2"/>
          </p:cNvCxnSpPr>
          <p:nvPr/>
        </p:nvCxnSpPr>
        <p:spPr bwMode="auto">
          <a:xfrm>
            <a:off x="4608598" y="3576979"/>
            <a:ext cx="914400" cy="914400"/>
          </a:xfrm>
          <a:prstGeom prst="curvedConnector3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Rettangolo 72"/>
          <p:cNvSpPr/>
          <p:nvPr/>
        </p:nvSpPr>
        <p:spPr bwMode="auto">
          <a:xfrm>
            <a:off x="1106658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4" name="Rettangolo 73"/>
          <p:cNvSpPr/>
          <p:nvPr/>
        </p:nvSpPr>
        <p:spPr bwMode="auto">
          <a:xfrm>
            <a:off x="1682722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16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5" name="Rettangolo 74"/>
          <p:cNvSpPr/>
          <p:nvPr/>
        </p:nvSpPr>
        <p:spPr bwMode="auto">
          <a:xfrm>
            <a:off x="2258786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6" name="Rettangolo 75"/>
          <p:cNvSpPr/>
          <p:nvPr/>
        </p:nvSpPr>
        <p:spPr bwMode="auto">
          <a:xfrm>
            <a:off x="2834850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7" name="Rettangolo 76"/>
          <p:cNvSpPr/>
          <p:nvPr/>
        </p:nvSpPr>
        <p:spPr bwMode="auto">
          <a:xfrm>
            <a:off x="3410914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8" name="Rettangolo 77"/>
          <p:cNvSpPr/>
          <p:nvPr/>
        </p:nvSpPr>
        <p:spPr bwMode="auto">
          <a:xfrm>
            <a:off x="3986978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9" name="Rettangolo 78"/>
          <p:cNvSpPr/>
          <p:nvPr/>
        </p:nvSpPr>
        <p:spPr bwMode="auto">
          <a:xfrm>
            <a:off x="4563042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0" name="Rettangolo 79"/>
          <p:cNvSpPr/>
          <p:nvPr/>
        </p:nvSpPr>
        <p:spPr bwMode="auto">
          <a:xfrm>
            <a:off x="5139106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1" name="Rettangolo 80"/>
          <p:cNvSpPr/>
          <p:nvPr/>
        </p:nvSpPr>
        <p:spPr bwMode="auto">
          <a:xfrm>
            <a:off x="5715170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 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6291234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562395" y="5067752"/>
            <a:ext cx="3185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it-IT" sz="1800" dirty="0">
                <a:solidFill>
                  <a:srgbClr val="000000"/>
                </a:solidFill>
              </a:rPr>
              <a:t>Il massimo </a:t>
            </a:r>
            <a:r>
              <a:rPr lang="it-IT" sz="1800" dirty="0" err="1">
                <a:solidFill>
                  <a:srgbClr val="000000"/>
                </a:solidFill>
              </a:rPr>
              <a:t>e’</a:t>
            </a:r>
            <a:r>
              <a:rPr lang="it-IT" sz="1800" dirty="0">
                <a:solidFill>
                  <a:srgbClr val="000000"/>
                </a:solidFill>
              </a:rPr>
              <a:t> a posto, lo </a:t>
            </a:r>
            <a:r>
              <a:rPr lang="it-IT" sz="1800" dirty="0" err="1">
                <a:solidFill>
                  <a:srgbClr val="000000"/>
                </a:solidFill>
              </a:rPr>
              <a:t>heap</a:t>
            </a:r>
            <a:r>
              <a:rPr lang="it-IT" sz="1800" dirty="0">
                <a:solidFill>
                  <a:srgbClr val="000000"/>
                </a:solidFill>
              </a:rPr>
              <a:t> perde un </a:t>
            </a:r>
            <a:r>
              <a:rPr lang="it-IT" sz="1800" dirty="0" smtClean="0">
                <a:solidFill>
                  <a:srgbClr val="000000"/>
                </a:solidFill>
              </a:rPr>
              <a:t>elemento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it-IT" sz="1800" dirty="0" smtClean="0">
                <a:solidFill>
                  <a:srgbClr val="000000"/>
                </a:solidFill>
              </a:rPr>
              <a:t>E così via…</a:t>
            </a:r>
            <a:endParaRPr lang="it-IT" sz="1800" dirty="0">
              <a:solidFill>
                <a:srgbClr val="000000"/>
              </a:solidFill>
            </a:endParaRPr>
          </a:p>
        </p:txBody>
      </p:sp>
      <p:sp>
        <p:nvSpPr>
          <p:cNvPr id="70" name="Rettangolo 69"/>
          <p:cNvSpPr/>
          <p:nvPr/>
        </p:nvSpPr>
        <p:spPr bwMode="auto">
          <a:xfrm>
            <a:off x="7434802" y="2069101"/>
            <a:ext cx="576064" cy="50405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</a:rPr>
              <a:t>18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6867298" y="2089912"/>
            <a:ext cx="576064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11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8" name="CasellaDiTesto 107"/>
          <p:cNvSpPr txBox="1"/>
          <p:nvPr/>
        </p:nvSpPr>
        <p:spPr>
          <a:xfrm>
            <a:off x="3996338" y="5243046"/>
            <a:ext cx="5041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11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5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16684 0.04768 C 0.20191 0.05856 0.25434 0.06458 0.30886 0.06458 C 0.37118 0.06458 0.42066 0.05856 0.45608 0.04768 L 0.62327 4.81481E-6 " pathEditMode="relative" rAng="0" ptsTypes="AAAAA">
                                      <p:cBhvr>
                                        <p:cTn id="6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3" y="321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-0.16893 -0.05093 C -0.20434 -0.06227 -0.25747 -0.06829 -0.3125 -0.06829 C -0.37552 -0.06829 -0.42604 -0.06227 -0.46146 -0.05093 L -0.63004 4.81481E-6 " pathEditMode="relative" rAng="0" ptsTypes="AAAAA">
                                      <p:cBhvr>
                                        <p:cTn id="62" dur="2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10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2048 4.07407E-6 C -0.02969 4.07407E-6 -0.0408 0.08865 -0.0408 0.16088 L -0.0408 0.32176 " pathEditMode="relative" rAng="0" ptsTypes="AAAA">
                                      <p:cBhvr>
                                        <p:cTn id="6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1608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625 L 0.01945 0.00625 C 0.02813 0.00625 0.03907 -0.08195 0.03907 -0.15347 L 0.03907 -0.31296 " pathEditMode="relative" rAng="0" ptsTypes="AAAA">
                                      <p:cBhvr>
                                        <p:cTn id="7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1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46 L 0.09513 0.00046 C 0.13767 0.00046 0.19027 -0.02894 0.19027 -0.05255 L 0.19027 -0.10533 " pathEditMode="relative" rAng="0" ptsTypes="AAAA">
                                      <p:cBhvr>
                                        <p:cTn id="8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530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07 -0.31296 L -0.0559 -0.31296 C -0.09861 -0.31296 -0.15086 -0.28519 -0.15086 -0.26227 L -0.15086 -0.21158 " pathEditMode="relative" rAng="0" ptsTypes="AAAA">
                                      <p:cBhvr>
                                        <p:cTn id="8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97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2.96296E-6 L -0.6132 0.05093 C -0.60955 0.0625 -0.60434 0.06875 -0.59879 0.06875 C -0.59254 0.06875 -0.5875 0.0625 -0.58386 0.05093 L -0.56684 -2.96296E-6 " pathEditMode="relative" rAng="0" ptsTypes="AAAAA">
                                      <p:cBhvr>
                                        <p:cTn id="88" dur="2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342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1667 -0.05277 C -0.02014 -0.06435 -0.02535 -0.07083 -0.03091 -0.07083 C -0.03698 -0.07083 -0.04202 -0.06435 -0.04549 -0.05277 L -0.06198 -2.96296E-6 " pathEditMode="relative" rAng="0" ptsTypes="AAAAA">
                                      <p:cBhvr>
                                        <p:cTn id="9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086 -0.21158 L -0.10225 -0.21158 C -0.08038 -0.21158 -0.05347 -0.18218 -0.05347 -0.1581 L -0.05347 -0.10463 " pathEditMode="relative" rAng="0" ptsTypes="AAAA">
                                      <p:cBhvr>
                                        <p:cTn id="9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534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0348 L -0.04497 0.00348 C -0.06649 0.00348 -0.09271 -0.02477 -0.09271 -0.04768 L -0.09271 -0.09861 " pathEditMode="relative" rAng="0" ptsTypes="AAAA">
                                      <p:cBhvr>
                                        <p:cTn id="9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684 -2.96296E-6 L -0.51615 0.04653 C -0.50556 0.05718 -0.48959 0.06297 -0.47309 0.06297 C -0.454 0.06297 -0.43889 0.05718 -0.4283 0.04653 L -0.37743 -2.96296E-6 " pathEditMode="relative" rAng="0" ptsTypes="AAAAA">
                                      <p:cBhvr>
                                        <p:cTn id="100" dur="2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2" y="3148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-0.05053 -0.05277 C -0.06112 -0.06458 -0.07709 -0.07083 -0.09341 -0.07083 C -0.11233 -0.07083 -0.12743 -0.06458 -0.13803 -0.05277 L -0.18837 -2.96296E-6 " pathEditMode="relative" rAng="0" ptsTypes="AAAAA">
                                      <p:cBhvr>
                                        <p:cTn id="10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47 -0.10463 L -0.08194 -0.10463 C -0.09479 -0.10463 -0.11041 -0.07639 -0.11041 -0.05324 L -0.11041 -0.00185 " pathEditMode="relative" rAng="0" ptsTypes="AAAA">
                                      <p:cBhvr>
                                        <p:cTn id="10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5139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116 L 0.02743 -0.00116 C 0.03993 -0.00116 0.05555 -0.03055 0.05555 -0.05417 L 0.05555 -0.10694 " pathEditMode="relative" rAng="0" ptsTypes="AAAA">
                                      <p:cBhvr>
                                        <p:cTn id="10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32 0.00348 L -0.1507 0.04815 C -0.16806 0.0581 -0.19462 0.06389 -0.22136 0.06389 C -0.25313 0.06389 -0.27796 0.0581 -0.29532 0.04815 L -0.37848 0.00348 " pathEditMode="relative" rAng="0" ptsTypes="AAAAA">
                                      <p:cBhvr>
                                        <p:cTn id="112" dur="2000" spd="-100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3009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0842 -0.0588 C -0.10191 -0.072 -0.12829 -0.07894 -0.15573 -0.07894 C -0.18715 -0.07894 -0.21215 -0.072 -0.22986 -0.0588 L -0.31389 4.81481E-6 " pathEditMode="relative" rAng="0" ptsTypes="AAAAA">
                                      <p:cBhvr>
                                        <p:cTn id="11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94" y="-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61" grpId="0" animBg="1"/>
      <p:bldP spid="71" grpId="0" animBg="1"/>
      <p:bldP spid="101" grpId="0"/>
      <p:bldP spid="105" grpId="0"/>
      <p:bldP spid="106" grpId="0"/>
      <p:bldP spid="107" grpId="0"/>
      <p:bldP spid="148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73" grpId="0"/>
      <p:bldP spid="73" grpId="1"/>
      <p:bldP spid="74" grpId="0"/>
      <p:bldP spid="74" grpId="1"/>
      <p:bldP spid="75" grpId="0"/>
      <p:bldP spid="76" grpId="0"/>
      <p:bldP spid="77" grpId="0"/>
      <p:bldP spid="77" grpId="1"/>
      <p:bldP spid="78" grpId="0"/>
      <p:bldP spid="79" grpId="0"/>
      <p:bldP spid="80" grpId="0"/>
      <p:bldP spid="81" grpId="0"/>
      <p:bldP spid="82" grpId="0"/>
      <p:bldP spid="82" grpId="1"/>
      <p:bldP spid="8" grpId="0"/>
      <p:bldP spid="83" grpId="0"/>
      <p:bldP spid="83" grpId="1" build="allAtOnce"/>
      <p:bldP spid="83" grpId="2" build="allAtOnce"/>
      <p:bldP spid="83" grpId="3" build="allAtOnce"/>
      <p:bldP spid="108" grpId="0"/>
      <p:bldP spid="108" grpId="1"/>
      <p:bldP spid="108" grpId="2"/>
      <p:bldP spid="108" grpId="3"/>
    </p:bldLst>
  </p:timing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1252</TotalTime>
  <Words>197</Words>
  <Application>Microsoft Macintosh PowerPoint</Application>
  <PresentationFormat>On-screen Show (4:3)</PresentationFormat>
  <Paragraphs>121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Courier New</vt:lpstr>
      <vt:lpstr>Franklin Gothic Medium</vt:lpstr>
      <vt:lpstr>ＭＳ Ｐゴシック</vt:lpstr>
      <vt:lpstr>ヒラギノ角ゴ Pro W3</vt:lpstr>
      <vt:lpstr>Arial</vt:lpstr>
      <vt:lpstr>la sapienza</vt:lpstr>
      <vt:lpstr>Equation</vt:lpstr>
      <vt:lpstr>Funzione Buildheap - 3</vt:lpstr>
      <vt:lpstr>Esempio di Heapsort - 1</vt:lpstr>
      <vt:lpstr>Esempio di Heapsort - 2</vt:lpstr>
    </vt:vector>
  </TitlesOfParts>
  <Manager/>
  <Company>- -</Company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- -</dc:creator>
  <cp:keywords/>
  <dc:description/>
  <cp:lastModifiedBy>Microsoft Office User</cp:lastModifiedBy>
  <cp:revision>202</cp:revision>
  <cp:lastPrinted>2021-04-09T06:15:50Z</cp:lastPrinted>
  <dcterms:created xsi:type="dcterms:W3CDTF">2006-11-20T16:13:10Z</dcterms:created>
  <dcterms:modified xsi:type="dcterms:W3CDTF">2021-04-09T06:19:32Z</dcterms:modified>
  <cp:category/>
</cp:coreProperties>
</file>