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_rels/presentation.xml.rels" ContentType="application/vnd.openxmlformats-package.relationships+xml"/>
  <Override PartName="/ppt/media/image1.gif" ContentType="image/gif"/>
  <Override PartName="/ppt/media/image2.gif" ContentType="image/gif"/>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8.xml.rels" ContentType="application/vnd.openxmlformats-package.relationships+xml"/>
  <Override PartName="/ppt/slideLayouts/_rels/slideLayout5.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2.xml.rels" ContentType="application/vnd.openxmlformats-package.relationships+xml"/>
  <Override PartName="/ppt/slideLayouts/_rels/slideLayout1.xml.rels" ContentType="application/vnd.openxmlformats-package.relationships+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presProps.xml" ContentType="application/vnd.openxmlformats-officedocument.presentationml.presProps+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2.xml.rels" ContentType="application/vnd.openxmlformats-package.relationships+xml"/>
  <Override PartName="/ppt/slides/_rels/slide20.xml.rels" ContentType="application/vnd.openxmlformats-package.relationships+xml"/>
  <Override PartName="/ppt/slides/_rels/slide1.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22.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23.xml.rels" ContentType="application/vnd.openxmlformats-package.relationships+xml"/>
  <Override PartName="/ppt/slides/_rels/slide11.xml.rels" ContentType="application/vnd.openxmlformats-package.relationships+xml"/>
  <Override PartName="/ppt/slides/_rels/slide24.xml.rels" ContentType="application/vnd.openxmlformats-package.relationships+xml"/>
  <Override PartName="/ppt/slides/_rels/slide14.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10691813" cy="7559675"/>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31" name="PlaceHolder 2"/>
          <p:cNvSpPr>
            <a:spLocks noGrp="1"/>
          </p:cNvSpPr>
          <p:nvPr>
            <p:ph/>
          </p:nvPr>
        </p:nvSpPr>
        <p:spPr>
          <a:xfrm>
            <a:off x="534240" y="1768680"/>
            <a:ext cx="9622080" cy="2090880"/>
          </a:xfrm>
          <a:prstGeom prst="rect">
            <a:avLst/>
          </a:prstGeom>
          <a:noFill/>
          <a:ln w="0">
            <a:noFill/>
          </a:ln>
        </p:spPr>
        <p:txBody>
          <a:bodyPr lIns="0" rIns="0" tIns="0" bIns="0" anchor="t">
            <a:normAutofit/>
          </a:bodyPr>
          <a:p>
            <a:endParaRPr b="0" lang="en-GB" sz="3200" spc="-1" strike="noStrike">
              <a:latin typeface="Arial"/>
            </a:endParaRPr>
          </a:p>
        </p:txBody>
      </p:sp>
      <p:sp>
        <p:nvSpPr>
          <p:cNvPr id="32" name="PlaceHolder 3"/>
          <p:cNvSpPr>
            <a:spLocks noGrp="1"/>
          </p:cNvSpPr>
          <p:nvPr>
            <p:ph/>
          </p:nvPr>
        </p:nvSpPr>
        <p:spPr>
          <a:xfrm>
            <a:off x="534240" y="4058640"/>
            <a:ext cx="9622080" cy="20908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34" name="PlaceHolder 2"/>
          <p:cNvSpPr>
            <a:spLocks noGrp="1"/>
          </p:cNvSpPr>
          <p:nvPr>
            <p:ph/>
          </p:nvPr>
        </p:nvSpPr>
        <p:spPr>
          <a:xfrm>
            <a:off x="534240" y="1768680"/>
            <a:ext cx="4695480" cy="2090880"/>
          </a:xfrm>
          <a:prstGeom prst="rect">
            <a:avLst/>
          </a:prstGeom>
          <a:noFill/>
          <a:ln w="0">
            <a:noFill/>
          </a:ln>
        </p:spPr>
        <p:txBody>
          <a:bodyPr lIns="0" rIns="0" tIns="0" bIns="0" anchor="t">
            <a:normAutofit/>
          </a:bodyPr>
          <a:p>
            <a:endParaRPr b="0" lang="en-GB" sz="3200" spc="-1" strike="noStrike">
              <a:latin typeface="Arial"/>
            </a:endParaRPr>
          </a:p>
        </p:txBody>
      </p:sp>
      <p:sp>
        <p:nvSpPr>
          <p:cNvPr id="35" name="PlaceHolder 3"/>
          <p:cNvSpPr>
            <a:spLocks noGrp="1"/>
          </p:cNvSpPr>
          <p:nvPr>
            <p:ph/>
          </p:nvPr>
        </p:nvSpPr>
        <p:spPr>
          <a:xfrm>
            <a:off x="5464800" y="1768680"/>
            <a:ext cx="4695480" cy="2090880"/>
          </a:xfrm>
          <a:prstGeom prst="rect">
            <a:avLst/>
          </a:prstGeom>
          <a:noFill/>
          <a:ln w="0">
            <a:noFill/>
          </a:ln>
        </p:spPr>
        <p:txBody>
          <a:bodyPr lIns="0" rIns="0" tIns="0" bIns="0" anchor="t">
            <a:normAutofit/>
          </a:bodyPr>
          <a:p>
            <a:endParaRPr b="0" lang="en-GB" sz="3200" spc="-1" strike="noStrike">
              <a:latin typeface="Arial"/>
            </a:endParaRPr>
          </a:p>
        </p:txBody>
      </p:sp>
      <p:sp>
        <p:nvSpPr>
          <p:cNvPr id="36" name="PlaceHolder 4"/>
          <p:cNvSpPr>
            <a:spLocks noGrp="1"/>
          </p:cNvSpPr>
          <p:nvPr>
            <p:ph/>
          </p:nvPr>
        </p:nvSpPr>
        <p:spPr>
          <a:xfrm>
            <a:off x="534240" y="4058640"/>
            <a:ext cx="4695480" cy="2090880"/>
          </a:xfrm>
          <a:prstGeom prst="rect">
            <a:avLst/>
          </a:prstGeom>
          <a:noFill/>
          <a:ln w="0">
            <a:noFill/>
          </a:ln>
        </p:spPr>
        <p:txBody>
          <a:bodyPr lIns="0" rIns="0" tIns="0" bIns="0" anchor="t">
            <a:normAutofit/>
          </a:bodyPr>
          <a:p>
            <a:endParaRPr b="0" lang="en-GB" sz="3200" spc="-1" strike="noStrike">
              <a:latin typeface="Arial"/>
            </a:endParaRPr>
          </a:p>
        </p:txBody>
      </p:sp>
      <p:sp>
        <p:nvSpPr>
          <p:cNvPr id="37" name="PlaceHolder 5"/>
          <p:cNvSpPr>
            <a:spLocks noGrp="1"/>
          </p:cNvSpPr>
          <p:nvPr>
            <p:ph/>
          </p:nvPr>
        </p:nvSpPr>
        <p:spPr>
          <a:xfrm>
            <a:off x="5464800" y="4058640"/>
            <a:ext cx="4695480" cy="20908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39" name="PlaceHolder 2"/>
          <p:cNvSpPr>
            <a:spLocks noGrp="1"/>
          </p:cNvSpPr>
          <p:nvPr>
            <p:ph/>
          </p:nvPr>
        </p:nvSpPr>
        <p:spPr>
          <a:xfrm>
            <a:off x="534240" y="1768680"/>
            <a:ext cx="3098160" cy="2090880"/>
          </a:xfrm>
          <a:prstGeom prst="rect">
            <a:avLst/>
          </a:prstGeom>
          <a:noFill/>
          <a:ln w="0">
            <a:noFill/>
          </a:ln>
        </p:spPr>
        <p:txBody>
          <a:bodyPr lIns="0" rIns="0" tIns="0" bIns="0" anchor="t">
            <a:normAutofit/>
          </a:bodyPr>
          <a:p>
            <a:endParaRPr b="0" lang="en-GB" sz="3200" spc="-1" strike="noStrike">
              <a:latin typeface="Arial"/>
            </a:endParaRPr>
          </a:p>
        </p:txBody>
      </p:sp>
      <p:sp>
        <p:nvSpPr>
          <p:cNvPr id="40" name="PlaceHolder 3"/>
          <p:cNvSpPr>
            <a:spLocks noGrp="1"/>
          </p:cNvSpPr>
          <p:nvPr>
            <p:ph/>
          </p:nvPr>
        </p:nvSpPr>
        <p:spPr>
          <a:xfrm>
            <a:off x="3787560" y="1768680"/>
            <a:ext cx="3098160" cy="2090880"/>
          </a:xfrm>
          <a:prstGeom prst="rect">
            <a:avLst/>
          </a:prstGeom>
          <a:noFill/>
          <a:ln w="0">
            <a:noFill/>
          </a:ln>
        </p:spPr>
        <p:txBody>
          <a:bodyPr lIns="0" rIns="0" tIns="0" bIns="0" anchor="t">
            <a:normAutofit/>
          </a:bodyPr>
          <a:p>
            <a:endParaRPr b="0" lang="en-GB" sz="3200" spc="-1" strike="noStrike">
              <a:latin typeface="Arial"/>
            </a:endParaRPr>
          </a:p>
        </p:txBody>
      </p:sp>
      <p:sp>
        <p:nvSpPr>
          <p:cNvPr id="41" name="PlaceHolder 4"/>
          <p:cNvSpPr>
            <a:spLocks noGrp="1"/>
          </p:cNvSpPr>
          <p:nvPr>
            <p:ph/>
          </p:nvPr>
        </p:nvSpPr>
        <p:spPr>
          <a:xfrm>
            <a:off x="7041240" y="1768680"/>
            <a:ext cx="3098160" cy="2090880"/>
          </a:xfrm>
          <a:prstGeom prst="rect">
            <a:avLst/>
          </a:prstGeom>
          <a:noFill/>
          <a:ln w="0">
            <a:noFill/>
          </a:ln>
        </p:spPr>
        <p:txBody>
          <a:bodyPr lIns="0" rIns="0" tIns="0" bIns="0" anchor="t">
            <a:normAutofit/>
          </a:bodyPr>
          <a:p>
            <a:endParaRPr b="0" lang="en-GB" sz="3200" spc="-1" strike="noStrike">
              <a:latin typeface="Arial"/>
            </a:endParaRPr>
          </a:p>
        </p:txBody>
      </p:sp>
      <p:sp>
        <p:nvSpPr>
          <p:cNvPr id="42" name="PlaceHolder 5"/>
          <p:cNvSpPr>
            <a:spLocks noGrp="1"/>
          </p:cNvSpPr>
          <p:nvPr>
            <p:ph/>
          </p:nvPr>
        </p:nvSpPr>
        <p:spPr>
          <a:xfrm>
            <a:off x="534240" y="4058640"/>
            <a:ext cx="3098160" cy="2090880"/>
          </a:xfrm>
          <a:prstGeom prst="rect">
            <a:avLst/>
          </a:prstGeom>
          <a:noFill/>
          <a:ln w="0">
            <a:noFill/>
          </a:ln>
        </p:spPr>
        <p:txBody>
          <a:bodyPr lIns="0" rIns="0" tIns="0" bIns="0" anchor="t">
            <a:normAutofit/>
          </a:bodyPr>
          <a:p>
            <a:endParaRPr b="0" lang="en-GB" sz="3200" spc="-1" strike="noStrike">
              <a:latin typeface="Arial"/>
            </a:endParaRPr>
          </a:p>
        </p:txBody>
      </p:sp>
      <p:sp>
        <p:nvSpPr>
          <p:cNvPr id="43" name="PlaceHolder 6"/>
          <p:cNvSpPr>
            <a:spLocks noGrp="1"/>
          </p:cNvSpPr>
          <p:nvPr>
            <p:ph/>
          </p:nvPr>
        </p:nvSpPr>
        <p:spPr>
          <a:xfrm>
            <a:off x="3787560" y="4058640"/>
            <a:ext cx="3098160" cy="2090880"/>
          </a:xfrm>
          <a:prstGeom prst="rect">
            <a:avLst/>
          </a:prstGeom>
          <a:noFill/>
          <a:ln w="0">
            <a:noFill/>
          </a:ln>
        </p:spPr>
        <p:txBody>
          <a:bodyPr lIns="0" rIns="0" tIns="0" bIns="0" anchor="t">
            <a:normAutofit/>
          </a:bodyPr>
          <a:p>
            <a:endParaRPr b="0" lang="en-GB" sz="3200" spc="-1" strike="noStrike">
              <a:latin typeface="Arial"/>
            </a:endParaRPr>
          </a:p>
        </p:txBody>
      </p:sp>
      <p:sp>
        <p:nvSpPr>
          <p:cNvPr id="44" name="PlaceHolder 7"/>
          <p:cNvSpPr>
            <a:spLocks noGrp="1"/>
          </p:cNvSpPr>
          <p:nvPr>
            <p:ph/>
          </p:nvPr>
        </p:nvSpPr>
        <p:spPr>
          <a:xfrm>
            <a:off x="7041240" y="4058640"/>
            <a:ext cx="3098160" cy="20908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0" name="PlaceHolder 2"/>
          <p:cNvSpPr>
            <a:spLocks noGrp="1"/>
          </p:cNvSpPr>
          <p:nvPr>
            <p:ph type="subTitle"/>
          </p:nvPr>
        </p:nvSpPr>
        <p:spPr>
          <a:xfrm>
            <a:off x="534240" y="1768680"/>
            <a:ext cx="9622080" cy="4384080"/>
          </a:xfrm>
          <a:prstGeom prst="rect">
            <a:avLst/>
          </a:prstGeom>
          <a:noFill/>
          <a:ln w="0">
            <a:noFill/>
          </a:ln>
        </p:spPr>
        <p:txBody>
          <a:bodyPr lIns="0" rIns="0" tIns="0" bIns="0" anchor="ctr">
            <a:noAutofit/>
          </a:bodyPr>
          <a:p>
            <a:pPr algn="ctr">
              <a:buNone/>
            </a:pPr>
            <a:endParaRPr b="0" lang="en-GB"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2" name="PlaceHolder 2"/>
          <p:cNvSpPr>
            <a:spLocks noGrp="1"/>
          </p:cNvSpPr>
          <p:nvPr>
            <p:ph/>
          </p:nvPr>
        </p:nvSpPr>
        <p:spPr>
          <a:xfrm>
            <a:off x="534240" y="1768680"/>
            <a:ext cx="9622080" cy="43840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4" name="PlaceHolder 2"/>
          <p:cNvSpPr>
            <a:spLocks noGrp="1"/>
          </p:cNvSpPr>
          <p:nvPr>
            <p:ph/>
          </p:nvPr>
        </p:nvSpPr>
        <p:spPr>
          <a:xfrm>
            <a:off x="534240" y="1768680"/>
            <a:ext cx="4695480" cy="4384080"/>
          </a:xfrm>
          <a:prstGeom prst="rect">
            <a:avLst/>
          </a:prstGeom>
          <a:noFill/>
          <a:ln w="0">
            <a:noFill/>
          </a:ln>
        </p:spPr>
        <p:txBody>
          <a:bodyPr lIns="0" rIns="0" tIns="0" bIns="0" anchor="t">
            <a:normAutofit/>
          </a:bodyPr>
          <a:p>
            <a:endParaRPr b="0" lang="en-GB" sz="3200" spc="-1" strike="noStrike">
              <a:latin typeface="Arial"/>
            </a:endParaRPr>
          </a:p>
        </p:txBody>
      </p:sp>
      <p:sp>
        <p:nvSpPr>
          <p:cNvPr id="15" name="PlaceHolder 3"/>
          <p:cNvSpPr>
            <a:spLocks noGrp="1"/>
          </p:cNvSpPr>
          <p:nvPr>
            <p:ph/>
          </p:nvPr>
        </p:nvSpPr>
        <p:spPr>
          <a:xfrm>
            <a:off x="5464800" y="1768680"/>
            <a:ext cx="4695480" cy="43840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534240" y="301320"/>
            <a:ext cx="9622080" cy="5850360"/>
          </a:xfrm>
          <a:prstGeom prst="rect">
            <a:avLst/>
          </a:prstGeom>
          <a:noFill/>
          <a:ln w="0">
            <a:noFill/>
          </a:ln>
        </p:spPr>
        <p:txBody>
          <a:bodyPr lIns="0" rIns="0" tIns="0" bIns="0" anchor="ctr">
            <a:noAutofit/>
          </a:bodyPr>
          <a:p>
            <a:pPr algn="ctr">
              <a:buNone/>
            </a:pPr>
            <a:endParaRPr b="0" lang="en-GB"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9" name="PlaceHolder 2"/>
          <p:cNvSpPr>
            <a:spLocks noGrp="1"/>
          </p:cNvSpPr>
          <p:nvPr>
            <p:ph/>
          </p:nvPr>
        </p:nvSpPr>
        <p:spPr>
          <a:xfrm>
            <a:off x="534240" y="1768680"/>
            <a:ext cx="4695480" cy="2090880"/>
          </a:xfrm>
          <a:prstGeom prst="rect">
            <a:avLst/>
          </a:prstGeom>
          <a:noFill/>
          <a:ln w="0">
            <a:noFill/>
          </a:ln>
        </p:spPr>
        <p:txBody>
          <a:bodyPr lIns="0" rIns="0" tIns="0" bIns="0" anchor="t">
            <a:normAutofit/>
          </a:bodyPr>
          <a:p>
            <a:endParaRPr b="0" lang="en-GB" sz="3200" spc="-1" strike="noStrike">
              <a:latin typeface="Arial"/>
            </a:endParaRPr>
          </a:p>
        </p:txBody>
      </p:sp>
      <p:sp>
        <p:nvSpPr>
          <p:cNvPr id="20" name="PlaceHolder 3"/>
          <p:cNvSpPr>
            <a:spLocks noGrp="1"/>
          </p:cNvSpPr>
          <p:nvPr>
            <p:ph/>
          </p:nvPr>
        </p:nvSpPr>
        <p:spPr>
          <a:xfrm>
            <a:off x="5464800" y="1768680"/>
            <a:ext cx="4695480" cy="4384080"/>
          </a:xfrm>
          <a:prstGeom prst="rect">
            <a:avLst/>
          </a:prstGeom>
          <a:noFill/>
          <a:ln w="0">
            <a:noFill/>
          </a:ln>
        </p:spPr>
        <p:txBody>
          <a:bodyPr lIns="0" rIns="0" tIns="0" bIns="0" anchor="t">
            <a:normAutofit/>
          </a:bodyPr>
          <a:p>
            <a:endParaRPr b="0" lang="en-GB" sz="3200" spc="-1" strike="noStrike">
              <a:latin typeface="Arial"/>
            </a:endParaRPr>
          </a:p>
        </p:txBody>
      </p:sp>
      <p:sp>
        <p:nvSpPr>
          <p:cNvPr id="21" name="PlaceHolder 4"/>
          <p:cNvSpPr>
            <a:spLocks noGrp="1"/>
          </p:cNvSpPr>
          <p:nvPr>
            <p:ph/>
          </p:nvPr>
        </p:nvSpPr>
        <p:spPr>
          <a:xfrm>
            <a:off x="534240" y="4058640"/>
            <a:ext cx="4695480" cy="20908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3" name="PlaceHolder 2"/>
          <p:cNvSpPr>
            <a:spLocks noGrp="1"/>
          </p:cNvSpPr>
          <p:nvPr>
            <p:ph/>
          </p:nvPr>
        </p:nvSpPr>
        <p:spPr>
          <a:xfrm>
            <a:off x="534240" y="1768680"/>
            <a:ext cx="4695480" cy="4384080"/>
          </a:xfrm>
          <a:prstGeom prst="rect">
            <a:avLst/>
          </a:prstGeom>
          <a:noFill/>
          <a:ln w="0">
            <a:noFill/>
          </a:ln>
        </p:spPr>
        <p:txBody>
          <a:bodyPr lIns="0" rIns="0" tIns="0" bIns="0" anchor="t">
            <a:normAutofit/>
          </a:bodyPr>
          <a:p>
            <a:endParaRPr b="0" lang="en-GB" sz="3200" spc="-1" strike="noStrike">
              <a:latin typeface="Arial"/>
            </a:endParaRPr>
          </a:p>
        </p:txBody>
      </p:sp>
      <p:sp>
        <p:nvSpPr>
          <p:cNvPr id="24" name="PlaceHolder 3"/>
          <p:cNvSpPr>
            <a:spLocks noGrp="1"/>
          </p:cNvSpPr>
          <p:nvPr>
            <p:ph/>
          </p:nvPr>
        </p:nvSpPr>
        <p:spPr>
          <a:xfrm>
            <a:off x="5464800" y="1768680"/>
            <a:ext cx="4695480" cy="2090880"/>
          </a:xfrm>
          <a:prstGeom prst="rect">
            <a:avLst/>
          </a:prstGeom>
          <a:noFill/>
          <a:ln w="0">
            <a:noFill/>
          </a:ln>
        </p:spPr>
        <p:txBody>
          <a:bodyPr lIns="0" rIns="0" tIns="0" bIns="0" anchor="t">
            <a:normAutofit/>
          </a:bodyPr>
          <a:p>
            <a:endParaRPr b="0" lang="en-GB" sz="3200" spc="-1" strike="noStrike">
              <a:latin typeface="Arial"/>
            </a:endParaRPr>
          </a:p>
        </p:txBody>
      </p:sp>
      <p:sp>
        <p:nvSpPr>
          <p:cNvPr id="25" name="PlaceHolder 4"/>
          <p:cNvSpPr>
            <a:spLocks noGrp="1"/>
          </p:cNvSpPr>
          <p:nvPr>
            <p:ph/>
          </p:nvPr>
        </p:nvSpPr>
        <p:spPr>
          <a:xfrm>
            <a:off x="5464800" y="4058640"/>
            <a:ext cx="4695480" cy="20908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7" name="PlaceHolder 2"/>
          <p:cNvSpPr>
            <a:spLocks noGrp="1"/>
          </p:cNvSpPr>
          <p:nvPr>
            <p:ph/>
          </p:nvPr>
        </p:nvSpPr>
        <p:spPr>
          <a:xfrm>
            <a:off x="534240" y="1768680"/>
            <a:ext cx="4695480" cy="2090880"/>
          </a:xfrm>
          <a:prstGeom prst="rect">
            <a:avLst/>
          </a:prstGeom>
          <a:noFill/>
          <a:ln w="0">
            <a:noFill/>
          </a:ln>
        </p:spPr>
        <p:txBody>
          <a:bodyPr lIns="0" rIns="0" tIns="0" bIns="0" anchor="t">
            <a:normAutofit/>
          </a:bodyPr>
          <a:p>
            <a:endParaRPr b="0" lang="en-GB" sz="3200" spc="-1" strike="noStrike">
              <a:latin typeface="Arial"/>
            </a:endParaRPr>
          </a:p>
        </p:txBody>
      </p:sp>
      <p:sp>
        <p:nvSpPr>
          <p:cNvPr id="28" name="PlaceHolder 3"/>
          <p:cNvSpPr>
            <a:spLocks noGrp="1"/>
          </p:cNvSpPr>
          <p:nvPr>
            <p:ph/>
          </p:nvPr>
        </p:nvSpPr>
        <p:spPr>
          <a:xfrm>
            <a:off x="5464800" y="1768680"/>
            <a:ext cx="4695480" cy="2090880"/>
          </a:xfrm>
          <a:prstGeom prst="rect">
            <a:avLst/>
          </a:prstGeom>
          <a:noFill/>
          <a:ln w="0">
            <a:noFill/>
          </a:ln>
        </p:spPr>
        <p:txBody>
          <a:bodyPr lIns="0" rIns="0" tIns="0" bIns="0" anchor="t">
            <a:normAutofit/>
          </a:bodyPr>
          <a:p>
            <a:endParaRPr b="0" lang="en-GB" sz="3200" spc="-1" strike="noStrike">
              <a:latin typeface="Arial"/>
            </a:endParaRPr>
          </a:p>
        </p:txBody>
      </p:sp>
      <p:sp>
        <p:nvSpPr>
          <p:cNvPr id="29" name="PlaceHolder 4"/>
          <p:cNvSpPr>
            <a:spLocks noGrp="1"/>
          </p:cNvSpPr>
          <p:nvPr>
            <p:ph/>
          </p:nvPr>
        </p:nvSpPr>
        <p:spPr>
          <a:xfrm>
            <a:off x="534240" y="4058640"/>
            <a:ext cx="9622080" cy="20908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gif"/><Relationship Id="rId3" Type="http://schemas.openxmlformats.org/officeDocument/2006/relationships/image" Target="../media/image2.gif"/><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
          <p:cNvSpPr/>
          <p:nvPr/>
        </p:nvSpPr>
        <p:spPr>
          <a:xfrm>
            <a:off x="10165680" y="95040"/>
            <a:ext cx="876240" cy="320040"/>
          </a:xfrm>
          <a:prstGeom prst="rect">
            <a:avLst/>
          </a:prstGeom>
          <a:noFill/>
          <a:ln w="0">
            <a:noFill/>
          </a:ln>
        </p:spPr>
        <p:style>
          <a:lnRef idx="0"/>
          <a:fillRef idx="0"/>
          <a:effectRef idx="0"/>
          <a:fontRef idx="minor"/>
        </p:style>
        <p:txBody>
          <a:bodyPr lIns="90000" rIns="90000" tIns="46800" bIns="46800" anchor="t">
            <a:noAutofit/>
          </a:bodyPr>
          <a:p>
            <a:pPr>
              <a:lnSpc>
                <a:spcPct val="101000"/>
              </a:lnSpc>
              <a:spcBef>
                <a:spcPts val="1123"/>
              </a:spcBef>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fld id="{CCE7B777-DC57-4E17-91BF-7E8C37EA5C40}" type="slidenum">
              <a:rPr b="0" lang="en-GB" sz="1200" spc="-1" strike="noStrike">
                <a:solidFill>
                  <a:srgbClr val="000000"/>
                </a:solidFill>
                <a:latin typeface="Arial"/>
                <a:ea typeface="DejaVu Sans"/>
              </a:rPr>
              <a:t>24</a:t>
            </a:fld>
            <a:endParaRPr b="0" lang="en-GB" sz="1200" spc="-1" strike="noStrike">
              <a:latin typeface="Arial"/>
            </a:endParaRPr>
          </a:p>
        </p:txBody>
      </p:sp>
      <p:sp>
        <p:nvSpPr>
          <p:cNvPr id="1" name=""/>
          <p:cNvSpPr/>
          <p:nvPr/>
        </p:nvSpPr>
        <p:spPr>
          <a:xfrm>
            <a:off x="8466840" y="7256880"/>
            <a:ext cx="2224440" cy="3020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GB" sz="1200" spc="-1" strike="noStrike">
                <a:solidFill>
                  <a:srgbClr val="dc2300"/>
                </a:solidFill>
                <a:latin typeface="Arial"/>
                <a:ea typeface="Times New Roman"/>
              </a:rPr>
              <a:t>© 2023-2024 F. Pedullà</a:t>
            </a:r>
            <a:endParaRPr b="0" lang="en-GB" sz="1200" spc="-1" strike="noStrike">
              <a:latin typeface="Arial"/>
            </a:endParaRPr>
          </a:p>
        </p:txBody>
      </p:sp>
      <p:sp>
        <p:nvSpPr>
          <p:cNvPr id="2" name=""/>
          <p:cNvSpPr/>
          <p:nvPr/>
        </p:nvSpPr>
        <p:spPr>
          <a:xfrm>
            <a:off x="-408960" y="7256880"/>
            <a:ext cx="2171160" cy="3020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i="1" lang="en-GB" sz="1200" spc="-1" strike="noStrike">
                <a:solidFill>
                  <a:srgbClr val="dc2300"/>
                </a:solidFill>
                <a:latin typeface="Arial"/>
                <a:ea typeface="Times New Roman"/>
              </a:rPr>
              <a:t>AA 2023-2024</a:t>
            </a:r>
            <a:endParaRPr b="0" lang="en-GB" sz="1200" spc="-1" strike="noStrike">
              <a:latin typeface="Arial"/>
            </a:endParaRPr>
          </a:p>
        </p:txBody>
      </p:sp>
      <p:sp>
        <p:nvSpPr>
          <p:cNvPr id="3" name=""/>
          <p:cNvSpPr/>
          <p:nvPr/>
        </p:nvSpPr>
        <p:spPr>
          <a:xfrm>
            <a:off x="3798720" y="60120"/>
            <a:ext cx="2914200" cy="3020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GB" sz="1800" spc="-1" strike="noStrike">
                <a:solidFill>
                  <a:srgbClr val="dc2300"/>
                </a:solidFill>
                <a:latin typeface="Arial"/>
                <a:ea typeface="Times New Roman"/>
              </a:rPr>
              <a:t>Memory Management</a:t>
            </a:r>
            <a:endParaRPr b="0" lang="en-GB" sz="1800" spc="-1" strike="noStrike">
              <a:latin typeface="Arial"/>
            </a:endParaRPr>
          </a:p>
        </p:txBody>
      </p:sp>
      <p:sp>
        <p:nvSpPr>
          <p:cNvPr id="4" name=""/>
          <p:cNvSpPr/>
          <p:nvPr/>
        </p:nvSpPr>
        <p:spPr>
          <a:xfrm>
            <a:off x="56160" y="108000"/>
            <a:ext cx="696960" cy="3020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GB" sz="1400" spc="-1" strike="noStrike">
                <a:solidFill>
                  <a:srgbClr val="dc2300"/>
                </a:solidFill>
                <a:latin typeface="Arial"/>
                <a:ea typeface="Times New Roman"/>
              </a:rPr>
              <a:t>CS&amp;P</a:t>
            </a:r>
            <a:endParaRPr b="0" lang="en-GB" sz="1400" spc="-1" strike="noStrike">
              <a:latin typeface="Arial"/>
            </a:endParaRPr>
          </a:p>
        </p:txBody>
      </p:sp>
      <p:pic>
        <p:nvPicPr>
          <p:cNvPr id="5" name="" descr=""/>
          <p:cNvPicPr/>
          <p:nvPr/>
        </p:nvPicPr>
        <p:blipFill>
          <a:blip r:embed="rId2"/>
          <a:stretch/>
        </p:blipFill>
        <p:spPr>
          <a:xfrm>
            <a:off x="70920" y="428400"/>
            <a:ext cx="10487880" cy="77400"/>
          </a:xfrm>
          <a:prstGeom prst="rect">
            <a:avLst/>
          </a:prstGeom>
          <a:ln w="0">
            <a:noFill/>
          </a:ln>
        </p:spPr>
      </p:pic>
      <p:pic>
        <p:nvPicPr>
          <p:cNvPr id="6" name="" descr=""/>
          <p:cNvPicPr/>
          <p:nvPr/>
        </p:nvPicPr>
        <p:blipFill>
          <a:blip r:embed="rId3"/>
          <a:stretch/>
        </p:blipFill>
        <p:spPr>
          <a:xfrm>
            <a:off x="82800" y="7225560"/>
            <a:ext cx="10487880" cy="42120"/>
          </a:xfrm>
          <a:prstGeom prst="rect">
            <a:avLst/>
          </a:prstGeom>
          <a:ln w="0">
            <a:noFill/>
          </a:ln>
        </p:spPr>
      </p:pic>
      <p:sp>
        <p:nvSpPr>
          <p:cNvPr id="7"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r>
              <a:rPr b="0" lang="en-GB" sz="4400" spc="-1" strike="noStrike">
                <a:latin typeface="Arial"/>
              </a:rPr>
              <a:t>Click to edit the title text format</a:t>
            </a:r>
            <a:endParaRPr b="0" lang="en-GB" sz="4400" spc="-1" strike="noStrike">
              <a:latin typeface="Arial"/>
            </a:endParaRPr>
          </a:p>
        </p:txBody>
      </p:sp>
      <p:sp>
        <p:nvSpPr>
          <p:cNvPr id="8" name="PlaceHolder 2"/>
          <p:cNvSpPr>
            <a:spLocks noGrp="1"/>
          </p:cNvSpPr>
          <p:nvPr>
            <p:ph type="body"/>
          </p:nvPr>
        </p:nvSpPr>
        <p:spPr>
          <a:xfrm>
            <a:off x="534240" y="1768680"/>
            <a:ext cx="9622080" cy="43840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GB" sz="3200" spc="-1" strike="noStrike">
                <a:latin typeface="Arial"/>
              </a:rPr>
              <a:t>Click to edit the outline text format</a:t>
            </a:r>
            <a:endParaRPr b="0" lang="en-GB" sz="3200" spc="-1" strike="noStrike">
              <a:latin typeface="Arial"/>
            </a:endParaRPr>
          </a:p>
          <a:p>
            <a:pPr lvl="1" marL="864000" indent="-324000">
              <a:spcBef>
                <a:spcPts val="1134"/>
              </a:spcBef>
              <a:buClr>
                <a:srgbClr val="000000"/>
              </a:buClr>
              <a:buSzPct val="75000"/>
              <a:buFont typeface="Symbol" charset="2"/>
              <a:buChar char=""/>
            </a:pPr>
            <a:r>
              <a:rPr b="0" lang="en-GB" sz="2800" spc="-1" strike="noStrike">
                <a:latin typeface="Arial"/>
              </a:rPr>
              <a:t>Second Outline Level</a:t>
            </a:r>
            <a:endParaRPr b="0" lang="en-GB" sz="2800" spc="-1" strike="noStrike">
              <a:latin typeface="Arial"/>
            </a:endParaRPr>
          </a:p>
          <a:p>
            <a:pPr lvl="2" marL="1296000" indent="-288000">
              <a:spcBef>
                <a:spcPts val="850"/>
              </a:spcBef>
              <a:buClr>
                <a:srgbClr val="000000"/>
              </a:buClr>
              <a:buSzPct val="45000"/>
              <a:buFont typeface="Wingdings" charset="2"/>
              <a:buChar char=""/>
            </a:pPr>
            <a:r>
              <a:rPr b="0" lang="en-GB" sz="2400" spc="-1" strike="noStrike">
                <a:latin typeface="Arial"/>
              </a:rPr>
              <a:t>Third Outline Level</a:t>
            </a:r>
            <a:endParaRPr b="0" lang="en-GB" sz="2400" spc="-1" strike="noStrike">
              <a:latin typeface="Arial"/>
            </a:endParaRPr>
          </a:p>
          <a:p>
            <a:pPr lvl="3" marL="1728000" indent="-216000">
              <a:spcBef>
                <a:spcPts val="567"/>
              </a:spcBef>
              <a:buClr>
                <a:srgbClr val="000000"/>
              </a:buClr>
              <a:buSzPct val="75000"/>
              <a:buFont typeface="Symbol" charset="2"/>
              <a:buChar char=""/>
            </a:pPr>
            <a:r>
              <a:rPr b="0" lang="en-GB" sz="2000" spc="-1" strike="noStrike">
                <a:latin typeface="Arial"/>
              </a:rPr>
              <a:t>Fourth Outline Level</a:t>
            </a:r>
            <a:endParaRPr b="0" lang="en-GB" sz="2000" spc="-1" strike="noStrike">
              <a:latin typeface="Arial"/>
            </a:endParaRPr>
          </a:p>
          <a:p>
            <a:pPr lvl="4" marL="2160000" indent="-216000">
              <a:spcBef>
                <a:spcPts val="283"/>
              </a:spcBef>
              <a:buClr>
                <a:srgbClr val="000000"/>
              </a:buClr>
              <a:buSzPct val="45000"/>
              <a:buFont typeface="Wingdings" charset="2"/>
              <a:buChar char=""/>
            </a:pPr>
            <a:r>
              <a:rPr b="0" lang="en-GB" sz="2000" spc="-1" strike="noStrike">
                <a:latin typeface="Arial"/>
              </a:rPr>
              <a:t>Fifth Outline Level</a:t>
            </a:r>
            <a:endParaRPr b="0" lang="en-GB" sz="2000" spc="-1" strike="noStrike">
              <a:latin typeface="Arial"/>
            </a:endParaRPr>
          </a:p>
          <a:p>
            <a:pPr lvl="5" marL="2592000" indent="-216000">
              <a:spcBef>
                <a:spcPts val="283"/>
              </a:spcBef>
              <a:buClr>
                <a:srgbClr val="000000"/>
              </a:buClr>
              <a:buSzPct val="45000"/>
              <a:buFont typeface="Wingdings" charset="2"/>
              <a:buChar char=""/>
            </a:pPr>
            <a:r>
              <a:rPr b="0" lang="en-GB" sz="2000" spc="-1" strike="noStrike">
                <a:latin typeface="Arial"/>
              </a:rPr>
              <a:t>Sixth Outline Level</a:t>
            </a:r>
            <a:endParaRPr b="0" lang="en-GB" sz="2000" spc="-1" strike="noStrike">
              <a:latin typeface="Arial"/>
            </a:endParaRPr>
          </a:p>
          <a:p>
            <a:pPr lvl="6" marL="3024000" indent="-216000">
              <a:spcBef>
                <a:spcPts val="283"/>
              </a:spcBef>
              <a:buClr>
                <a:srgbClr val="000000"/>
              </a:buClr>
              <a:buSzPct val="45000"/>
              <a:buFont typeface="Wingdings" charset="2"/>
              <a:buChar char=""/>
            </a:pPr>
            <a:r>
              <a:rPr b="0" lang="en-GB" sz="2000" spc="-1" strike="noStrike">
                <a:latin typeface="Arial"/>
              </a:rPr>
              <a:t>Seventh Outline Level</a:t>
            </a:r>
            <a:endParaRPr b="0" lang="en-GB"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s/_rels/slide1.xml.rels><?xml version="1.0" encoding="UTF-8"?>
<Relationships xmlns="http://schemas.openxmlformats.org/package/2006/relationships"><Relationship Id="rId1" Type="http://schemas.openxmlformats.org/officeDocument/2006/relationships/hyperlink" Target="http://www.gnu.org/licenses/fdl.html#TOC1" TargetMode="External"/><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5" name=""/>
          <p:cNvSpPr/>
          <p:nvPr/>
        </p:nvSpPr>
        <p:spPr>
          <a:xfrm>
            <a:off x="1036440" y="1145880"/>
            <a:ext cx="8586360" cy="4420440"/>
          </a:xfrm>
          <a:prstGeom prst="rect">
            <a:avLst/>
          </a:prstGeom>
          <a:solidFill>
            <a:srgbClr val="ffffff"/>
          </a:solidFill>
          <a:ln w="0">
            <a:solidFill>
              <a:srgbClr val="000000"/>
            </a:solidFill>
          </a:ln>
          <a:effectLst>
            <a:outerShdw blurRad="0" dir="2700000" dist="152225" rotWithShape="0">
              <a:srgbClr val="808080"/>
            </a:outerShdw>
          </a:effectLst>
        </p:spPr>
        <p:style>
          <a:lnRef idx="0"/>
          <a:fillRef idx="0"/>
          <a:effectRef idx="0"/>
          <a:fontRef idx="minor"/>
        </p:style>
        <p:txBody>
          <a:bodyPr lIns="0" rIns="0" tIns="0" bIns="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endParaRPr b="0" lang="en-GB" sz="1800" spc="-1" strike="noStrike">
              <a:latin typeface="Arial"/>
            </a:endParaRPr>
          </a:p>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endParaRPr b="0" lang="en-GB" sz="3200" spc="-1" strike="noStrike">
              <a:latin typeface="Arial"/>
            </a:endParaRPr>
          </a:p>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3200" spc="-1" strike="noStrike">
                <a:solidFill>
                  <a:srgbClr val="000000"/>
                </a:solidFill>
                <a:latin typeface="Arial"/>
                <a:ea typeface="DejaVu Sans"/>
              </a:rPr>
              <a:t>Module 4</a:t>
            </a:r>
            <a:endParaRPr b="0" lang="en-GB" sz="3200" spc="-1" strike="noStrike">
              <a:latin typeface="Arial"/>
            </a:endParaRPr>
          </a:p>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3200" spc="-1" strike="noStrike">
                <a:solidFill>
                  <a:srgbClr val="000000"/>
                </a:solidFill>
                <a:latin typeface="Arial"/>
                <a:ea typeface="DejaVu Sans"/>
              </a:rPr>
              <a:t>Memory allocation functions</a:t>
            </a:r>
            <a:endParaRPr b="0" lang="en-GB" sz="3200" spc="-1" strike="noStrike">
              <a:latin typeface="Arial"/>
            </a:endParaRPr>
          </a:p>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endParaRPr b="0" lang="en-GB" sz="1800" spc="-1" strike="noStrike">
              <a:latin typeface="Arial"/>
            </a:endParaRPr>
          </a:p>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endParaRPr b="0" lang="en-GB" sz="1800" spc="-1" strike="noStrike">
              <a:latin typeface="Arial"/>
            </a:endParaRPr>
          </a:p>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endParaRPr b="0" lang="en-GB" sz="1800" spc="-1" strike="noStrike">
              <a:latin typeface="Arial"/>
            </a:endParaRPr>
          </a:p>
          <a:p>
            <a:pPr algn="ctr">
              <a:lnSpc>
                <a:spcPct val="100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1800" spc="-1" strike="noStrike">
                <a:solidFill>
                  <a:srgbClr val="000000"/>
                </a:solidFill>
                <a:latin typeface="Arial"/>
                <a:ea typeface="HG Mincho Light J"/>
              </a:rPr>
              <a:t>Computer Systems &amp; Programming</a:t>
            </a:r>
            <a:endParaRPr b="0" lang="en-GB" sz="1800" spc="-1" strike="noStrike">
              <a:latin typeface="Arial"/>
            </a:endParaRPr>
          </a:p>
          <a:p>
            <a:pPr algn="ctr">
              <a:lnSpc>
                <a:spcPct val="100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1800" spc="-1" strike="noStrike">
                <a:solidFill>
                  <a:srgbClr val="000000"/>
                </a:solidFill>
                <a:latin typeface="Arial"/>
                <a:ea typeface="HG Mincho Light J"/>
              </a:rPr>
              <a:t>Academic Year 2023-2024</a:t>
            </a:r>
            <a:endParaRPr b="0" lang="en-GB" sz="1800" spc="-1" strike="noStrike">
              <a:latin typeface="Arial"/>
            </a:endParaRPr>
          </a:p>
          <a:p>
            <a:pPr algn="ctr">
              <a:lnSpc>
                <a:spcPct val="101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134360"/>
                <a:tab algn="l" pos="10332720"/>
                <a:tab algn="l" pos="10782000"/>
              </a:tabLst>
            </a:pPr>
            <a:endParaRPr b="0" lang="en-GB" sz="1800" spc="-1" strike="noStrike">
              <a:latin typeface="Arial"/>
            </a:endParaRPr>
          </a:p>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endParaRPr b="0" lang="en-GB" sz="1100" spc="-1" strike="noStrike">
              <a:latin typeface="Arial"/>
            </a:endParaRPr>
          </a:p>
        </p:txBody>
      </p:sp>
      <p:sp>
        <p:nvSpPr>
          <p:cNvPr id="46" name=""/>
          <p:cNvSpPr/>
          <p:nvPr/>
        </p:nvSpPr>
        <p:spPr>
          <a:xfrm>
            <a:off x="166320" y="6177960"/>
            <a:ext cx="10287360" cy="846360"/>
          </a:xfrm>
          <a:prstGeom prst="rect">
            <a:avLst/>
          </a:prstGeom>
          <a:noFill/>
          <a:ln w="0">
            <a:noFill/>
          </a:ln>
        </p:spPr>
        <p:style>
          <a:lnRef idx="0"/>
          <a:fillRef idx="0"/>
          <a:effectRef idx="0"/>
          <a:fontRef idx="minor"/>
        </p:style>
        <p:txBody>
          <a:bodyPr lIns="0" rIns="0" tIns="0" bIns="0" anchor="t">
            <a:noAutofit/>
          </a:bodyPr>
          <a:p>
            <a:pP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1000" spc="-1" strike="noStrike">
                <a:solidFill>
                  <a:srgbClr val="000000"/>
                </a:solidFill>
                <a:latin typeface="Courier New"/>
                <a:ea typeface="Times New Roman"/>
              </a:rPr>
              <a:t>Copyright © 2023-2024 Francesco Pedullà</a:t>
            </a:r>
            <a:endParaRPr b="0" lang="en-GB" sz="1000" spc="-1" strike="noStrike">
              <a:latin typeface="Arial"/>
            </a:endParaRPr>
          </a:p>
          <a:p>
            <a:pP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1000" spc="-1" strike="noStrike">
                <a:solidFill>
                  <a:srgbClr val="000000"/>
                </a:solidFill>
                <a:latin typeface="Courier New"/>
                <a:ea typeface="Times New Roman"/>
              </a:rPr>
              <a:t>Copyright © 2005-2007 Francesco Pedullà, Massimo Verola</a:t>
            </a:r>
            <a:endParaRPr b="0" lang="en-GB" sz="1000" spc="-1" strike="noStrike">
              <a:latin typeface="Arial"/>
            </a:endParaRPr>
          </a:p>
          <a:p>
            <a:pP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1000" spc="-1" strike="noStrike">
                <a:solidFill>
                  <a:srgbClr val="000000"/>
                </a:solidFill>
                <a:latin typeface="Courier New"/>
                <a:ea typeface="Times New Roman"/>
              </a:rPr>
              <a:t>Permission is granted to copy, distribute and/or modify this document under the terms of the GNU Free Documentation License, Version 1.2 or any later version published by the Free Software Foundation; </a:t>
            </a:r>
            <a:br>
              <a:rPr sz="1000"/>
            </a:br>
            <a:r>
              <a:rPr b="1" lang="en" sz="1000" spc="-1" strike="noStrike">
                <a:solidFill>
                  <a:srgbClr val="000000"/>
                </a:solidFill>
                <a:latin typeface="Courier New"/>
                <a:ea typeface="Times New Roman"/>
              </a:rPr>
              <a:t>with no Invariant Sections, no Front-Cover Texts, and no Back-Cover Texts. </a:t>
            </a:r>
            <a:br>
              <a:rPr sz="1000"/>
            </a:br>
            <a:r>
              <a:rPr b="1" lang="en" sz="1000" spc="-1" strike="noStrike">
                <a:solidFill>
                  <a:srgbClr val="000000"/>
                </a:solidFill>
                <a:latin typeface="Courier New"/>
                <a:ea typeface="Times New Roman"/>
              </a:rPr>
              <a:t>A copy of the license can be found at: </a:t>
            </a:r>
            <a:r>
              <a:rPr b="1" lang="en" sz="1000" spc="-1" strike="noStrike" u="sng">
                <a:solidFill>
                  <a:srgbClr val="0000ff"/>
                </a:solidFill>
                <a:uFillTx/>
                <a:latin typeface="Courier New"/>
                <a:ea typeface="Times New Roman"/>
                <a:hlinkClick r:id="rId1"/>
              </a:rPr>
              <a:t>http://www.gnu.org/licenses/fdl.html#TOC1</a:t>
            </a:r>
            <a:r>
              <a:rPr b="1" lang="en" sz="1000" spc="-1" strike="noStrike">
                <a:solidFill>
                  <a:srgbClr val="000000"/>
                </a:solidFill>
                <a:latin typeface="Courier New"/>
                <a:ea typeface="Times New Roman"/>
              </a:rPr>
              <a:t> </a:t>
            </a:r>
            <a:endParaRPr b="0" lang="en-GB" sz="10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00" name="PlaceHolder 1"/>
          <p:cNvSpPr>
            <a:spLocks noGrp="1"/>
          </p:cNvSpPr>
          <p:nvPr>
            <p:ph type="title"/>
          </p:nvPr>
        </p:nvSpPr>
        <p:spPr>
          <a:xfrm>
            <a:off x="2514600" y="443520"/>
            <a:ext cx="566316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System calls </a:t>
            </a:r>
            <a:r>
              <a:rPr b="1" lang="en" sz="2400" spc="-1" strike="noStrike">
                <a:solidFill>
                  <a:srgbClr val="000000"/>
                </a:solidFill>
                <a:latin typeface="Courier New"/>
              </a:rPr>
              <a:t>malloc </a:t>
            </a:r>
            <a:r>
              <a:rPr b="1" lang="en" sz="2400" spc="-1" strike="noStrike">
                <a:solidFill>
                  <a:srgbClr val="000000"/>
                </a:solidFill>
                <a:latin typeface="Arial"/>
              </a:rPr>
              <a:t>and </a:t>
            </a:r>
            <a:r>
              <a:rPr b="1" lang="en" sz="2400" spc="-1" strike="noStrike">
                <a:solidFill>
                  <a:srgbClr val="000000"/>
                </a:solidFill>
                <a:latin typeface="Courier New"/>
              </a:rPr>
              <a:t>calloc</a:t>
            </a:r>
            <a:endParaRPr b="0" lang="en-GB" sz="2400" spc="-1" strike="noStrike">
              <a:latin typeface="Arial"/>
            </a:endParaRPr>
          </a:p>
        </p:txBody>
      </p:sp>
      <p:sp>
        <p:nvSpPr>
          <p:cNvPr id="101" name="PlaceHolder 2"/>
          <p:cNvSpPr>
            <a:spLocks noGrp="1"/>
          </p:cNvSpPr>
          <p:nvPr>
            <p:ph/>
          </p:nvPr>
        </p:nvSpPr>
        <p:spPr>
          <a:xfrm>
            <a:off x="356040" y="1260000"/>
            <a:ext cx="9978120" cy="5446800"/>
          </a:xfrm>
          <a:prstGeom prst="rect">
            <a:avLst/>
          </a:prstGeom>
          <a:noFill/>
          <a:ln w="0">
            <a:noFill/>
          </a:ln>
        </p:spPr>
        <p:txBody>
          <a:bodyPr lIns="90000" rIns="90000" tIns="46800" bIns="46800" anchor="t">
            <a:noAutofit/>
          </a:bodyPr>
          <a:p>
            <a:pPr marL="379080" indent="-379080">
              <a:lnSpc>
                <a:spcPts val="2625"/>
              </a:lnSpc>
              <a:spcBef>
                <a:spcPts val="1925"/>
              </a:spcBef>
              <a:buNone/>
              <a:tabLst>
                <a:tab algn="l" pos="0"/>
              </a:tabLst>
            </a:pPr>
            <a:r>
              <a:rPr b="1" lang="en" sz="2200" spc="-1" strike="noStrike">
                <a:solidFill>
                  <a:srgbClr val="000000"/>
                </a:solidFill>
                <a:latin typeface="Courier New"/>
              </a:rPr>
              <a:t>void *malloc(size_t size);</a:t>
            </a:r>
            <a:endParaRPr b="0" lang="en-GB" sz="2200" spc="-1" strike="noStrike">
              <a:latin typeface="Arial"/>
            </a:endParaRPr>
          </a:p>
          <a:p>
            <a:pPr marL="379080" indent="-379080">
              <a:lnSpc>
                <a:spcPts val="2625"/>
              </a:lnSpc>
              <a:spcBef>
                <a:spcPts val="2098"/>
              </a:spcBef>
              <a:buNone/>
              <a:tabLst>
                <a:tab algn="l" pos="0"/>
              </a:tabLst>
            </a:pPr>
            <a:r>
              <a:rPr b="1" lang="en" sz="2200" spc="-1" strike="noStrike">
                <a:solidFill>
                  <a:srgbClr val="000000"/>
                </a:solidFill>
                <a:latin typeface="Courier New"/>
              </a:rPr>
              <a:t>malloc </a:t>
            </a:r>
            <a:r>
              <a:rPr b="0" lang="en" sz="2200" spc="-1" strike="noStrike">
                <a:solidFill>
                  <a:srgbClr val="000000"/>
                </a:solidFill>
                <a:latin typeface="Arial"/>
              </a:rPr>
              <a:t>allocates a memory space of </a:t>
            </a:r>
            <a:r>
              <a:rPr b="1" lang="en" sz="2200" spc="-1" strike="noStrike">
                <a:solidFill>
                  <a:srgbClr val="000000"/>
                </a:solidFill>
                <a:latin typeface="Courier New"/>
              </a:rPr>
              <a:t>size </a:t>
            </a:r>
            <a:r>
              <a:rPr b="0" lang="en" sz="2200" spc="-1" strike="noStrike">
                <a:solidFill>
                  <a:srgbClr val="000000"/>
                </a:solidFill>
                <a:latin typeface="Arial"/>
              </a:rPr>
              <a:t>bytes.</a:t>
            </a:r>
            <a:endParaRPr b="0" lang="en-GB" sz="2200" spc="-1" strike="noStrike">
              <a:latin typeface="Arial"/>
            </a:endParaRPr>
          </a:p>
          <a:p>
            <a:pPr marL="379080" indent="-379080">
              <a:lnSpc>
                <a:spcPts val="2625"/>
              </a:lnSpc>
              <a:spcBef>
                <a:spcPts val="2098"/>
              </a:spcBef>
              <a:buNone/>
              <a:tabLst>
                <a:tab algn="l" pos="0"/>
              </a:tabLst>
            </a:pPr>
            <a:r>
              <a:rPr b="0" lang="en" sz="2200" spc="-1" strike="noStrike">
                <a:solidFill>
                  <a:srgbClr val="000000"/>
                </a:solidFill>
                <a:latin typeface="Arial"/>
              </a:rPr>
              <a:t>The allocated memory is NOT initialized (its contents are indeterminate)</a:t>
            </a:r>
            <a:endParaRPr b="0" lang="en-GB" sz="2200" spc="-1" strike="noStrike">
              <a:latin typeface="Arial"/>
            </a:endParaRPr>
          </a:p>
          <a:p>
            <a:pPr marL="379080" indent="-379080">
              <a:lnSpc>
                <a:spcPts val="2625"/>
              </a:lnSpc>
              <a:spcBef>
                <a:spcPts val="2098"/>
              </a:spcBef>
              <a:buNone/>
              <a:tabLst>
                <a:tab algn="l" pos="0"/>
              </a:tabLst>
            </a:pPr>
            <a:endParaRPr b="0" lang="en-GB" sz="2200" spc="-1" strike="noStrike">
              <a:latin typeface="Arial"/>
            </a:endParaRPr>
          </a:p>
          <a:p>
            <a:pPr marL="379080" indent="-379080">
              <a:lnSpc>
                <a:spcPts val="2625"/>
              </a:lnSpc>
              <a:spcBef>
                <a:spcPts val="1925"/>
              </a:spcBef>
              <a:buNone/>
              <a:tabLst>
                <a:tab algn="l" pos="0"/>
              </a:tabLst>
            </a:pPr>
            <a:r>
              <a:rPr b="1" lang="en" sz="2200" spc="-1" strike="noStrike">
                <a:solidFill>
                  <a:srgbClr val="000000"/>
                </a:solidFill>
                <a:latin typeface="Courier New"/>
              </a:rPr>
              <a:t>void *calloc(size_t nmemb, size_t size);</a:t>
            </a:r>
            <a:endParaRPr b="0" lang="en-GB" sz="2200" spc="-1" strike="noStrike">
              <a:latin typeface="Arial"/>
            </a:endParaRPr>
          </a:p>
          <a:p>
            <a:pPr marL="379080" indent="-379080">
              <a:lnSpc>
                <a:spcPts val="2625"/>
              </a:lnSpc>
              <a:spcBef>
                <a:spcPts val="2098"/>
              </a:spcBef>
              <a:buNone/>
              <a:tabLst>
                <a:tab algn="l" pos="0"/>
              </a:tabLst>
            </a:pPr>
            <a:r>
              <a:rPr b="1" lang="en" sz="2200" spc="-1" strike="noStrike">
                <a:solidFill>
                  <a:srgbClr val="000000"/>
                </a:solidFill>
                <a:latin typeface="Courier New"/>
              </a:rPr>
              <a:t>calloc </a:t>
            </a:r>
            <a:r>
              <a:rPr b="0" lang="en" sz="2200" spc="-1" strike="noStrike">
                <a:solidFill>
                  <a:srgbClr val="000000"/>
                </a:solidFill>
                <a:latin typeface="Arial"/>
              </a:rPr>
              <a:t>allocates memory for an array of </a:t>
            </a:r>
            <a:r>
              <a:rPr b="1" lang="en" sz="2200" spc="-1" strike="noStrike">
                <a:solidFill>
                  <a:srgbClr val="000000"/>
                </a:solidFill>
                <a:latin typeface="Courier New"/>
              </a:rPr>
              <a:t>nmemb </a:t>
            </a:r>
            <a:r>
              <a:rPr b="0" lang="en" sz="2200" spc="-1" strike="noStrike">
                <a:solidFill>
                  <a:srgbClr val="000000"/>
                </a:solidFill>
                <a:latin typeface="Arial"/>
              </a:rPr>
              <a:t>elements, each of size </a:t>
            </a:r>
            <a:r>
              <a:rPr b="1" lang="en" sz="2200" spc="-1" strike="noStrike">
                <a:solidFill>
                  <a:srgbClr val="000000"/>
                </a:solidFill>
                <a:latin typeface="Courier New"/>
              </a:rPr>
              <a:t>size </a:t>
            </a:r>
            <a:r>
              <a:rPr b="0" lang="en" sz="2200" spc="-1" strike="noStrike">
                <a:solidFill>
                  <a:srgbClr val="000000"/>
                </a:solidFill>
                <a:latin typeface="Arial"/>
              </a:rPr>
              <a:t>bytes</a:t>
            </a:r>
            <a:endParaRPr b="0" lang="en-GB" sz="2200" spc="-1" strike="noStrike">
              <a:latin typeface="Arial"/>
            </a:endParaRPr>
          </a:p>
          <a:p>
            <a:pPr marL="379080" indent="-379080">
              <a:lnSpc>
                <a:spcPts val="2625"/>
              </a:lnSpc>
              <a:spcBef>
                <a:spcPts val="2098"/>
              </a:spcBef>
              <a:buNone/>
              <a:tabLst>
                <a:tab algn="l" pos="0"/>
              </a:tabLst>
            </a:pPr>
            <a:r>
              <a:rPr b="0" lang="en" sz="2200" spc="-1" strike="noStrike">
                <a:solidFill>
                  <a:srgbClr val="000000"/>
                </a:solidFill>
                <a:latin typeface="Arial"/>
              </a:rPr>
              <a:t>The allocated memory is initialized to 0.</a:t>
            </a:r>
            <a:endParaRPr b="0" lang="en-GB" sz="2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02" name="PlaceHolder 1"/>
          <p:cNvSpPr>
            <a:spLocks noGrp="1"/>
          </p:cNvSpPr>
          <p:nvPr>
            <p:ph type="title"/>
          </p:nvPr>
        </p:nvSpPr>
        <p:spPr>
          <a:xfrm>
            <a:off x="1738080" y="443520"/>
            <a:ext cx="721764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Courier New"/>
              </a:rPr>
              <a:t>malloc </a:t>
            </a:r>
            <a:r>
              <a:rPr b="1" lang="en" sz="2400" spc="-1" strike="noStrike">
                <a:solidFill>
                  <a:srgbClr val="000000"/>
                </a:solidFill>
                <a:latin typeface="Arial Black"/>
              </a:rPr>
              <a:t>and memory layout of a process</a:t>
            </a:r>
            <a:endParaRPr b="0" lang="en-GB" sz="2400" spc="-1" strike="noStrike">
              <a:latin typeface="Arial"/>
            </a:endParaRPr>
          </a:p>
        </p:txBody>
      </p:sp>
      <p:sp>
        <p:nvSpPr>
          <p:cNvPr id="103" name=""/>
          <p:cNvSpPr/>
          <p:nvPr/>
        </p:nvSpPr>
        <p:spPr>
          <a:xfrm>
            <a:off x="5107320" y="1280880"/>
            <a:ext cx="4534200" cy="5110560"/>
          </a:xfrm>
          <a:prstGeom prst="rect">
            <a:avLst/>
          </a:prstGeom>
          <a:solidFill>
            <a:srgbClr val="00b8ff"/>
          </a:solidFill>
          <a:ln w="0">
            <a:solidFill>
              <a:srgbClr val="000000"/>
            </a:solidFill>
          </a:ln>
        </p:spPr>
        <p:style>
          <a:lnRef idx="0"/>
          <a:fillRef idx="0"/>
          <a:effectRef idx="0"/>
          <a:fontRef idx="minor"/>
        </p:style>
      </p:sp>
      <p:sp>
        <p:nvSpPr>
          <p:cNvPr id="104" name=""/>
          <p:cNvSpPr/>
          <p:nvPr/>
        </p:nvSpPr>
        <p:spPr>
          <a:xfrm>
            <a:off x="5104440" y="4143960"/>
            <a:ext cx="4527360" cy="498600"/>
          </a:xfrm>
          <a:prstGeom prst="rect">
            <a:avLst/>
          </a:prstGeom>
          <a:solidFill>
            <a:srgbClr val="c0c0c0"/>
          </a:solidFill>
          <a:ln w="0">
            <a:solidFill>
              <a:srgbClr val="000000"/>
            </a:solidFill>
          </a:ln>
        </p:spPr>
        <p:style>
          <a:lnRef idx="0"/>
          <a:fillRef idx="0"/>
          <a:effectRef idx="0"/>
          <a:fontRef idx="minor"/>
        </p:style>
        <p:txBody>
          <a:bodyPr lIns="0" rIns="0" tIns="0" bIns="0" anchor="ctr">
            <a:noAutofit/>
          </a:bodyPr>
          <a:p>
            <a:pPr algn="ct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1600" spc="-1" strike="noStrike">
                <a:solidFill>
                  <a:srgbClr val="000000"/>
                </a:solidFill>
                <a:latin typeface="Arial"/>
                <a:ea typeface="DejaVu Sans"/>
              </a:rPr>
              <a:t>heap</a:t>
            </a:r>
            <a:endParaRPr b="0" lang="en-GB" sz="1600" spc="-1" strike="noStrike">
              <a:latin typeface="Arial"/>
            </a:endParaRPr>
          </a:p>
        </p:txBody>
      </p:sp>
      <p:sp>
        <p:nvSpPr>
          <p:cNvPr id="105" name=""/>
          <p:cNvSpPr/>
          <p:nvPr/>
        </p:nvSpPr>
        <p:spPr>
          <a:xfrm>
            <a:off x="5104440" y="4641840"/>
            <a:ext cx="4527360" cy="641880"/>
          </a:xfrm>
          <a:prstGeom prst="rect">
            <a:avLst/>
          </a:prstGeom>
          <a:solidFill>
            <a:srgbClr val="c0c0c0"/>
          </a:solidFill>
          <a:ln w="0">
            <a:solidFill>
              <a:srgbClr val="000000"/>
            </a:solidFill>
          </a:ln>
        </p:spPr>
        <p:style>
          <a:lnRef idx="0"/>
          <a:fillRef idx="0"/>
          <a:effectRef idx="0"/>
          <a:fontRef idx="minor"/>
        </p:style>
        <p:txBody>
          <a:bodyPr lIns="0" rIns="0" tIns="0" bIns="0" anchor="ctr">
            <a:noAutofit/>
          </a:bodyPr>
          <a:p>
            <a:pPr algn="ct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1600" spc="-1" strike="noStrike">
                <a:solidFill>
                  <a:srgbClr val="000000"/>
                </a:solidFill>
                <a:latin typeface="Arial"/>
                <a:ea typeface="DejaVu Sans"/>
              </a:rPr>
              <a:t>uninitialized data</a:t>
            </a:r>
            <a:endParaRPr b="0" lang="en-GB" sz="1600" spc="-1" strike="noStrike">
              <a:latin typeface="Arial"/>
            </a:endParaRPr>
          </a:p>
          <a:p>
            <a:pPr algn="ct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1600" spc="-1" strike="noStrike">
                <a:solidFill>
                  <a:srgbClr val="000000"/>
                </a:solidFill>
                <a:latin typeface="Arial"/>
                <a:ea typeface="DejaVu Sans"/>
              </a:rPr>
              <a:t>(bss)</a:t>
            </a:r>
            <a:endParaRPr b="0" lang="en-GB" sz="1600" spc="-1" strike="noStrike">
              <a:latin typeface="Arial"/>
            </a:endParaRPr>
          </a:p>
        </p:txBody>
      </p:sp>
      <p:sp>
        <p:nvSpPr>
          <p:cNvPr id="106" name=""/>
          <p:cNvSpPr/>
          <p:nvPr/>
        </p:nvSpPr>
        <p:spPr>
          <a:xfrm>
            <a:off x="5104440" y="5283000"/>
            <a:ext cx="4527360" cy="467280"/>
          </a:xfrm>
          <a:prstGeom prst="rect">
            <a:avLst/>
          </a:prstGeom>
          <a:solidFill>
            <a:srgbClr val="c0c0c0"/>
          </a:solidFill>
          <a:ln w="0">
            <a:solidFill>
              <a:srgbClr val="000000"/>
            </a:solidFill>
          </a:ln>
        </p:spPr>
        <p:style>
          <a:lnRef idx="0"/>
          <a:fillRef idx="0"/>
          <a:effectRef idx="0"/>
          <a:fontRef idx="minor"/>
        </p:style>
        <p:txBody>
          <a:bodyPr lIns="0" rIns="0" tIns="0" bIns="0" anchor="ctr">
            <a:noAutofit/>
          </a:bodyPr>
          <a:p>
            <a:pPr algn="ct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1600" spc="-1" strike="noStrike">
                <a:solidFill>
                  <a:srgbClr val="000000"/>
                </a:solidFill>
                <a:latin typeface="Arial"/>
                <a:ea typeface="DejaVu Sans"/>
              </a:rPr>
              <a:t>initialized data</a:t>
            </a:r>
            <a:endParaRPr b="0" lang="en-GB" sz="1600" spc="-1" strike="noStrike">
              <a:latin typeface="Arial"/>
            </a:endParaRPr>
          </a:p>
        </p:txBody>
      </p:sp>
      <p:sp>
        <p:nvSpPr>
          <p:cNvPr id="107" name=""/>
          <p:cNvSpPr/>
          <p:nvPr/>
        </p:nvSpPr>
        <p:spPr>
          <a:xfrm>
            <a:off x="5104440" y="5749560"/>
            <a:ext cx="4527360" cy="660960"/>
          </a:xfrm>
          <a:prstGeom prst="rect">
            <a:avLst/>
          </a:prstGeom>
          <a:solidFill>
            <a:srgbClr val="c0c0c0"/>
          </a:solidFill>
          <a:ln w="0">
            <a:solidFill>
              <a:srgbClr val="000000"/>
            </a:solidFill>
          </a:ln>
        </p:spPr>
        <p:style>
          <a:lnRef idx="0"/>
          <a:fillRef idx="0"/>
          <a:effectRef idx="0"/>
          <a:fontRef idx="minor"/>
        </p:style>
        <p:txBody>
          <a:bodyPr lIns="0" rIns="0" tIns="0" bIns="0" anchor="ctr">
            <a:noAutofit/>
          </a:bodyPr>
          <a:p>
            <a:pPr algn="ct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1600" spc="-1" strike="noStrike">
                <a:solidFill>
                  <a:srgbClr val="000000"/>
                </a:solidFill>
                <a:latin typeface="Arial"/>
                <a:ea typeface="DejaVu Sans"/>
              </a:rPr>
              <a:t>text</a:t>
            </a:r>
            <a:endParaRPr b="0" lang="en-GB" sz="1600" spc="-1" strike="noStrike">
              <a:latin typeface="Arial"/>
            </a:endParaRPr>
          </a:p>
        </p:txBody>
      </p:sp>
      <p:sp>
        <p:nvSpPr>
          <p:cNvPr id="108" name=""/>
          <p:cNvSpPr/>
          <p:nvPr/>
        </p:nvSpPr>
        <p:spPr>
          <a:xfrm>
            <a:off x="5111280" y="1828440"/>
            <a:ext cx="4527360" cy="478080"/>
          </a:xfrm>
          <a:prstGeom prst="rect">
            <a:avLst/>
          </a:prstGeom>
          <a:solidFill>
            <a:srgbClr val="c0c0c0"/>
          </a:solidFill>
          <a:ln w="0">
            <a:solidFill>
              <a:srgbClr val="000000"/>
            </a:solidFill>
          </a:ln>
        </p:spPr>
        <p:style>
          <a:lnRef idx="0"/>
          <a:fillRef idx="0"/>
          <a:effectRef idx="0"/>
          <a:fontRef idx="minor"/>
        </p:style>
        <p:txBody>
          <a:bodyPr lIns="0" rIns="0" tIns="0" bIns="0" anchor="ctr">
            <a:noAutofit/>
          </a:bodyPr>
          <a:p>
            <a:pPr algn="ct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1600" spc="-1" strike="noStrike">
                <a:solidFill>
                  <a:srgbClr val="000000"/>
                </a:solidFill>
                <a:latin typeface="Arial"/>
                <a:ea typeface="DejaVu Sans"/>
              </a:rPr>
              <a:t>stack</a:t>
            </a:r>
            <a:endParaRPr b="0" lang="en-GB" sz="1600" spc="-1" strike="noStrike">
              <a:latin typeface="Arial"/>
            </a:endParaRPr>
          </a:p>
        </p:txBody>
      </p:sp>
      <p:sp>
        <p:nvSpPr>
          <p:cNvPr id="109" name=""/>
          <p:cNvSpPr/>
          <p:nvPr/>
        </p:nvSpPr>
        <p:spPr>
          <a:xfrm>
            <a:off x="5111280" y="1275120"/>
            <a:ext cx="4527360" cy="572760"/>
          </a:xfrm>
          <a:prstGeom prst="rect">
            <a:avLst/>
          </a:prstGeom>
          <a:solidFill>
            <a:srgbClr val="c0c0c0"/>
          </a:solidFill>
          <a:ln w="0">
            <a:solidFill>
              <a:srgbClr val="000000"/>
            </a:solidFill>
          </a:ln>
        </p:spPr>
        <p:style>
          <a:lnRef idx="0"/>
          <a:fillRef idx="0"/>
          <a:effectRef idx="0"/>
          <a:fontRef idx="minor"/>
        </p:style>
        <p:txBody>
          <a:bodyPr lIns="0" rIns="0" tIns="0" bIns="0" anchor="ctr">
            <a:noAutofit/>
          </a:bodyPr>
          <a:p>
            <a:pPr algn="ct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1600" spc="-1" strike="noStrike">
                <a:solidFill>
                  <a:srgbClr val="000000"/>
                </a:solidFill>
                <a:latin typeface="Arial"/>
                <a:ea typeface="DejaVu Sans"/>
              </a:rPr>
              <a:t>Command line args + </a:t>
            </a:r>
            <a:br>
              <a:rPr sz="1600"/>
            </a:br>
            <a:r>
              <a:rPr b="0" lang="en" sz="1600" spc="-1" strike="noStrike">
                <a:solidFill>
                  <a:srgbClr val="000000"/>
                </a:solidFill>
                <a:latin typeface="Arial"/>
                <a:ea typeface="DejaVu Sans"/>
              </a:rPr>
              <a:t>environment variables</a:t>
            </a:r>
            <a:endParaRPr b="0" lang="en-GB" sz="1600" spc="-1" strike="noStrike">
              <a:latin typeface="Arial"/>
            </a:endParaRPr>
          </a:p>
        </p:txBody>
      </p:sp>
      <p:sp>
        <p:nvSpPr>
          <p:cNvPr id="110" name=""/>
          <p:cNvSpPr/>
          <p:nvPr/>
        </p:nvSpPr>
        <p:spPr>
          <a:xfrm>
            <a:off x="5107320" y="4131720"/>
            <a:ext cx="4516200" cy="360"/>
          </a:xfrm>
          <a:prstGeom prst="line">
            <a:avLst/>
          </a:prstGeom>
          <a:ln w="0">
            <a:solidFill>
              <a:srgbClr val="000000"/>
            </a:solidFill>
            <a:custDash>
              <a:ds d="1884000" sp="1884000"/>
              <a:ds d="1884000" sp="1884000"/>
            </a:custDash>
          </a:ln>
        </p:spPr>
        <p:style>
          <a:lnRef idx="0"/>
          <a:fillRef idx="0"/>
          <a:effectRef idx="0"/>
          <a:fontRef idx="minor"/>
        </p:style>
      </p:sp>
      <p:sp>
        <p:nvSpPr>
          <p:cNvPr id="111" name=""/>
          <p:cNvSpPr/>
          <p:nvPr/>
        </p:nvSpPr>
        <p:spPr>
          <a:xfrm>
            <a:off x="453600" y="1281240"/>
            <a:ext cx="4262400" cy="3218760"/>
          </a:xfrm>
          <a:prstGeom prst="rect">
            <a:avLst/>
          </a:prstGeom>
          <a:noFill/>
          <a:ln w="0">
            <a:solidFill>
              <a:srgbClr val="000000"/>
            </a:solidFill>
          </a:ln>
        </p:spPr>
        <p:style>
          <a:lnRef idx="0"/>
          <a:fillRef idx="0"/>
          <a:effectRef idx="0"/>
          <a:fontRef idx="minor"/>
        </p:style>
        <p:txBody>
          <a:bodyPr lIns="0" rIns="0" tIns="0" bIns="0" anchor="t">
            <a:noAutofit/>
          </a:bodyPr>
          <a:p>
            <a:pPr>
              <a:lnSpc>
                <a:spcPct val="105000"/>
              </a:lnSpc>
              <a:spcBef>
                <a:spcPts val="567"/>
              </a:spcBef>
              <a:spcAft>
                <a:spcPts val="567"/>
              </a:spcAft>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200" spc="-1" strike="noStrike">
                <a:solidFill>
                  <a:srgbClr val="000000"/>
                </a:solidFill>
                <a:latin typeface="Courier New"/>
                <a:ea typeface="DejaVu Sans"/>
              </a:rPr>
              <a:t>void *myPtr;</a:t>
            </a:r>
            <a:endParaRPr b="0" lang="en-GB" sz="2200" spc="-1" strike="noStrike">
              <a:latin typeface="Arial"/>
            </a:endParaRPr>
          </a:p>
          <a:p>
            <a:pPr>
              <a:lnSpc>
                <a:spcPct val="105000"/>
              </a:lnSpc>
              <a:spcBef>
                <a:spcPts val="567"/>
              </a:spcBef>
              <a:spcAft>
                <a:spcPts val="567"/>
              </a:spcAft>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200" spc="-1" strike="noStrike">
                <a:solidFill>
                  <a:srgbClr val="000000"/>
                </a:solidFill>
                <a:latin typeface="Courier New"/>
                <a:ea typeface="DejaVu Sans"/>
              </a:rPr>
              <a:t>main()</a:t>
            </a:r>
            <a:endParaRPr b="0" lang="en-GB" sz="2200" spc="-1" strike="noStrike">
              <a:latin typeface="Arial"/>
            </a:endParaRPr>
          </a:p>
          <a:p>
            <a:pPr>
              <a:lnSpc>
                <a:spcPts val="2625"/>
              </a:lnSpc>
              <a:spcBef>
                <a:spcPts val="567"/>
              </a:spcBef>
              <a:spcAft>
                <a:spcPts val="567"/>
              </a:spcAft>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2000" spc="-1" strike="noStrike">
                <a:solidFill>
                  <a:srgbClr val="000000"/>
                </a:solidFill>
                <a:latin typeface="Courier New"/>
                <a:ea typeface="HG Mincho Light J"/>
              </a:rPr>
              <a:t>{</a:t>
            </a:r>
            <a:endParaRPr b="0" lang="en-GB" sz="2000" spc="-1" strike="noStrike">
              <a:latin typeface="Arial"/>
            </a:endParaRPr>
          </a:p>
          <a:p>
            <a:pPr>
              <a:lnSpc>
                <a:spcPts val="2625"/>
              </a:lnSpc>
              <a:spcBef>
                <a:spcPts val="567"/>
              </a:spcBef>
              <a:spcAft>
                <a:spcPts val="567"/>
              </a:spcAft>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2200" spc="-1" strike="noStrike">
                <a:solidFill>
                  <a:srgbClr val="000000"/>
                </a:solidFill>
                <a:latin typeface="Courier New"/>
                <a:ea typeface="HG Mincho Light J"/>
              </a:rPr>
              <a:t>size_t mySize = 1024; </a:t>
            </a:r>
            <a:br>
              <a:rPr sz="2200"/>
            </a:br>
            <a:r>
              <a:rPr b="1" lang="en" sz="2200" spc="-1" strike="noStrike">
                <a:solidFill>
                  <a:srgbClr val="000000"/>
                </a:solidFill>
                <a:latin typeface="Courier New"/>
                <a:ea typeface="HG Mincho Light J"/>
              </a:rPr>
              <a:t>...</a:t>
            </a:r>
            <a:endParaRPr b="0" lang="en-GB" sz="2200" spc="-1" strike="noStrike">
              <a:latin typeface="Arial"/>
            </a:endParaRPr>
          </a:p>
          <a:p>
            <a:pPr>
              <a:lnSpc>
                <a:spcPct val="105000"/>
              </a:lnSpc>
              <a:spcBef>
                <a:spcPts val="567"/>
              </a:spcBef>
              <a:spcAft>
                <a:spcPts val="567"/>
              </a:spcAft>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200" spc="-1" strike="noStrike">
                <a:solidFill>
                  <a:srgbClr val="000000"/>
                </a:solidFill>
                <a:latin typeface="Courier New"/>
                <a:ea typeface="HG Mincho Light J"/>
              </a:rPr>
              <a:t>myPtr = malloc(mySize);</a:t>
            </a:r>
            <a:endParaRPr b="0" lang="en-GB" sz="2200" spc="-1" strike="noStrike">
              <a:latin typeface="Arial"/>
            </a:endParaRPr>
          </a:p>
          <a:p>
            <a:pPr>
              <a:lnSpc>
                <a:spcPct val="105000"/>
              </a:lnSpc>
              <a:spcBef>
                <a:spcPts val="567"/>
              </a:spcBef>
              <a:spcAft>
                <a:spcPts val="567"/>
              </a:spcAft>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HG Mincho Light J"/>
              </a:rPr>
              <a:t>}</a:t>
            </a:r>
            <a:r>
              <a:rPr b="0" lang="en" sz="2000" spc="-1" strike="noStrike">
                <a:solidFill>
                  <a:srgbClr val="000000"/>
                </a:solidFill>
                <a:latin typeface="Courier New"/>
                <a:ea typeface="HG Mincho Light J"/>
              </a:rPr>
              <a:t> </a:t>
            </a:r>
            <a:endParaRPr b="0" lang="en-GB" sz="2000" spc="-1" strike="noStrike">
              <a:latin typeface="Arial"/>
            </a:endParaRPr>
          </a:p>
        </p:txBody>
      </p:sp>
      <p:sp>
        <p:nvSpPr>
          <p:cNvPr id="112" name=""/>
          <p:cNvSpPr/>
          <p:nvPr/>
        </p:nvSpPr>
        <p:spPr>
          <a:xfrm>
            <a:off x="5211720" y="4716000"/>
            <a:ext cx="1002960" cy="332640"/>
          </a:xfrm>
          <a:prstGeom prst="rect">
            <a:avLst/>
          </a:prstGeom>
          <a:noFill/>
          <a:ln w="0">
            <a:solidFill>
              <a:srgbClr val="000000"/>
            </a:solidFill>
          </a:ln>
        </p:spPr>
        <p:style>
          <a:lnRef idx="0"/>
          <a:fillRef idx="0"/>
          <a:effectRef idx="0"/>
          <a:fontRef idx="minor"/>
        </p:style>
        <p:txBody>
          <a:bodyPr lIns="0" rIns="0" tIns="0" bIns="0" anchor="t">
            <a:noAutofit/>
          </a:bodyPr>
          <a:p>
            <a:pPr marL="180000" indent="-180000">
              <a:lnSpc>
                <a:spcPts val="2625"/>
              </a:lnSpc>
              <a:spcBef>
                <a:spcPts val="283"/>
              </a:spcBef>
              <a:spcAft>
                <a:spcPts val="283"/>
              </a:spcAft>
              <a:buNone/>
              <a:tabLst>
                <a:tab algn="l" pos="0"/>
              </a:tabLst>
            </a:pPr>
            <a:r>
              <a:rPr b="1" lang="en" sz="1800" spc="-1" strike="noStrike">
                <a:solidFill>
                  <a:srgbClr val="000000"/>
                </a:solidFill>
                <a:latin typeface="Courier New"/>
                <a:ea typeface="HG Mincho Light J"/>
              </a:rPr>
              <a:t> </a:t>
            </a:r>
            <a:r>
              <a:rPr b="1" lang="en" sz="1800" spc="-1" strike="noStrike">
                <a:solidFill>
                  <a:srgbClr val="000000"/>
                </a:solidFill>
                <a:latin typeface="Courier New"/>
                <a:ea typeface="HG Mincho Light J"/>
              </a:rPr>
              <a:t>myPtr</a:t>
            </a:r>
            <a:endParaRPr b="0" lang="en-GB" sz="1800" spc="-1" strike="noStrike">
              <a:latin typeface="Arial"/>
            </a:endParaRPr>
          </a:p>
        </p:txBody>
      </p:sp>
      <p:sp>
        <p:nvSpPr>
          <p:cNvPr id="113" name=""/>
          <p:cNvSpPr/>
          <p:nvPr/>
        </p:nvSpPr>
        <p:spPr>
          <a:xfrm>
            <a:off x="5107680" y="3769200"/>
            <a:ext cx="4516200" cy="360"/>
          </a:xfrm>
          <a:prstGeom prst="line">
            <a:avLst/>
          </a:prstGeom>
          <a:ln w="54720">
            <a:solidFill>
              <a:srgbClr val="000000"/>
            </a:solidFill>
            <a:custDash>
              <a:ds d="334000" sp="334000"/>
              <a:ds d="334000" sp="334000"/>
            </a:custDash>
            <a:round/>
          </a:ln>
        </p:spPr>
        <p:style>
          <a:lnRef idx="0"/>
          <a:fillRef idx="0"/>
          <a:effectRef idx="0"/>
          <a:fontRef idx="minor"/>
        </p:style>
      </p:sp>
      <p:sp>
        <p:nvSpPr>
          <p:cNvPr id="114" name=""/>
          <p:cNvSpPr/>
          <p:nvPr/>
        </p:nvSpPr>
        <p:spPr>
          <a:xfrm>
            <a:off x="5115240" y="3771000"/>
            <a:ext cx="4527360" cy="364320"/>
          </a:xfrm>
          <a:prstGeom prst="rect">
            <a:avLst/>
          </a:prstGeom>
          <a:solidFill>
            <a:srgbClr val="ffff00"/>
          </a:solidFill>
          <a:ln w="0">
            <a:solidFill>
              <a:srgbClr val="000000"/>
            </a:solidFill>
          </a:ln>
        </p:spPr>
        <p:style>
          <a:lnRef idx="0"/>
          <a:fillRef idx="0"/>
          <a:effectRef idx="0"/>
          <a:fontRef idx="minor"/>
        </p:style>
        <p:txBody>
          <a:bodyPr lIns="0" rIns="0" tIns="0" bIns="0" anchor="ctr">
            <a:noAutofit/>
          </a:bodyPr>
          <a:p>
            <a:pPr algn="ct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1600" spc="-1" strike="noStrike">
                <a:solidFill>
                  <a:srgbClr val="000000"/>
                </a:solidFill>
                <a:latin typeface="Arial"/>
                <a:ea typeface="DejaVu Sans"/>
              </a:rPr>
              <a:t>newly allocated memory</a:t>
            </a:r>
            <a:endParaRPr b="0" lang="en-GB" sz="1600" spc="-1" strike="noStrike">
              <a:latin typeface="Arial"/>
            </a:endParaRPr>
          </a:p>
        </p:txBody>
      </p:sp>
      <p:grpSp>
        <p:nvGrpSpPr>
          <p:cNvPr id="115" name=""/>
          <p:cNvGrpSpPr/>
          <p:nvPr/>
        </p:nvGrpSpPr>
        <p:grpSpPr>
          <a:xfrm>
            <a:off x="5984280" y="3754080"/>
            <a:ext cx="2916360" cy="378000"/>
            <a:chOff x="5984280" y="3754080"/>
            <a:chExt cx="2916360" cy="378000"/>
          </a:xfrm>
        </p:grpSpPr>
        <p:sp>
          <p:nvSpPr>
            <p:cNvPr id="116" name=""/>
            <p:cNvSpPr/>
            <p:nvPr/>
          </p:nvSpPr>
          <p:spPr>
            <a:xfrm>
              <a:off x="7424280" y="3754080"/>
              <a:ext cx="360" cy="378000"/>
            </a:xfrm>
            <a:prstGeom prst="line">
              <a:avLst/>
            </a:prstGeom>
            <a:ln w="0">
              <a:solidFill>
                <a:srgbClr val="000000"/>
              </a:solidFill>
              <a:custDash>
                <a:ds d="197000" sp="127000"/>
              </a:custDash>
              <a:headEnd len="med" type="triangle" w="med"/>
            </a:ln>
          </p:spPr>
          <p:style>
            <a:lnRef idx="0"/>
            <a:fillRef idx="0"/>
            <a:effectRef idx="0"/>
            <a:fontRef idx="minor"/>
          </p:style>
        </p:sp>
        <p:sp>
          <p:nvSpPr>
            <p:cNvPr id="117" name=""/>
            <p:cNvSpPr/>
            <p:nvPr/>
          </p:nvSpPr>
          <p:spPr>
            <a:xfrm>
              <a:off x="8900280" y="3754080"/>
              <a:ext cx="360" cy="378000"/>
            </a:xfrm>
            <a:prstGeom prst="line">
              <a:avLst/>
            </a:prstGeom>
            <a:ln w="0">
              <a:solidFill>
                <a:srgbClr val="000000"/>
              </a:solidFill>
              <a:custDash>
                <a:ds d="197000" sp="127000"/>
              </a:custDash>
              <a:headEnd len="med" type="triangle" w="med"/>
            </a:ln>
          </p:spPr>
          <p:style>
            <a:lnRef idx="0"/>
            <a:fillRef idx="0"/>
            <a:effectRef idx="0"/>
            <a:fontRef idx="minor"/>
          </p:style>
        </p:sp>
        <p:sp>
          <p:nvSpPr>
            <p:cNvPr id="118" name=""/>
            <p:cNvSpPr/>
            <p:nvPr/>
          </p:nvSpPr>
          <p:spPr>
            <a:xfrm>
              <a:off x="5984280" y="3754080"/>
              <a:ext cx="360" cy="378000"/>
            </a:xfrm>
            <a:prstGeom prst="line">
              <a:avLst/>
            </a:prstGeom>
            <a:ln w="0">
              <a:solidFill>
                <a:srgbClr val="000000"/>
              </a:solidFill>
              <a:custDash>
                <a:ds d="197000" sp="127000"/>
              </a:custDash>
              <a:headEnd len="med" type="triangle" w="med"/>
            </a:ln>
          </p:spPr>
          <p:style>
            <a:lnRef idx="0"/>
            <a:fillRef idx="0"/>
            <a:effectRef idx="0"/>
            <a:fontRef idx="minor"/>
          </p:style>
        </p:sp>
      </p:grpSp>
      <p:sp>
        <p:nvSpPr>
          <p:cNvPr id="119" name=""/>
          <p:cNvSpPr/>
          <p:nvPr/>
        </p:nvSpPr>
        <p:spPr>
          <a:xfrm>
            <a:off x="9594720" y="3759120"/>
            <a:ext cx="619200" cy="418320"/>
          </a:xfrm>
          <a:prstGeom prst="rect">
            <a:avLst/>
          </a:prstGeom>
          <a:noFill/>
          <a:ln w="0">
            <a:noFill/>
          </a:ln>
        </p:spPr>
        <p:style>
          <a:lnRef idx="0"/>
          <a:fillRef idx="0"/>
          <a:effectRef idx="0"/>
          <a:fontRef idx="minor"/>
        </p:style>
        <p:txBody>
          <a:bodyPr lIns="0" rIns="0" tIns="0" bIns="0" anchor="t">
            <a:noAutofit/>
          </a:bodyPr>
          <a:p>
            <a:pPr algn="ct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1400" spc="-1" strike="noStrike">
                <a:solidFill>
                  <a:srgbClr val="000000"/>
                </a:solidFill>
                <a:latin typeface="Arial"/>
                <a:ea typeface="HG Mincho Light J"/>
              </a:rPr>
              <a:t>1024 bytes</a:t>
            </a:r>
            <a:endParaRPr b="0" lang="en-GB" sz="1400" spc="-1" strike="noStrike">
              <a:latin typeface="Arial"/>
            </a:endParaRPr>
          </a:p>
        </p:txBody>
      </p:sp>
      <p:sp>
        <p:nvSpPr>
          <p:cNvPr id="120" name=""/>
          <p:cNvSpPr/>
          <p:nvPr/>
        </p:nvSpPr>
        <p:spPr>
          <a:xfrm>
            <a:off x="4860000" y="4118040"/>
            <a:ext cx="318600" cy="770400"/>
          </a:xfrm>
          <a:custGeom>
            <a:avLst/>
            <a:gdLst/>
            <a:ahLst/>
            <a:rect l="l" t="t" r="r" b="b"/>
            <a:pathLst>
              <a:path fill="none" w="1361" h="2143">
                <a:moveTo>
                  <a:pt x="1361" y="2143"/>
                </a:moveTo>
                <a:lnTo>
                  <a:pt x="0" y="2143"/>
                </a:lnTo>
                <a:lnTo>
                  <a:pt x="12" y="0"/>
                </a:lnTo>
                <a:lnTo>
                  <a:pt x="1084" y="1"/>
                </a:lnTo>
              </a:path>
            </a:pathLst>
          </a:custGeom>
          <a:noFill/>
          <a:ln w="0">
            <a:solidFill>
              <a:srgbClr val="000000"/>
            </a:solidFill>
            <a:tailEnd len="med" type="triangle" w="med"/>
          </a:ln>
        </p:spPr>
        <p:style>
          <a:lnRef idx="0"/>
          <a:fillRef idx="0"/>
          <a:effectRef idx="0"/>
          <a:fontRef idx="minor"/>
        </p:style>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1" name="PlaceHolder 1"/>
          <p:cNvSpPr>
            <a:spLocks noGrp="1"/>
          </p:cNvSpPr>
          <p:nvPr>
            <p:ph type="title"/>
          </p:nvPr>
        </p:nvSpPr>
        <p:spPr>
          <a:xfrm>
            <a:off x="2514600" y="443520"/>
            <a:ext cx="566316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System call </a:t>
            </a:r>
            <a:r>
              <a:rPr b="1" lang="en" sz="2400" spc="-1" strike="noStrike">
                <a:solidFill>
                  <a:srgbClr val="000000"/>
                </a:solidFill>
                <a:latin typeface="Courier New"/>
              </a:rPr>
              <a:t>realloc</a:t>
            </a:r>
            <a:endParaRPr b="0" lang="en-GB" sz="2400" spc="-1" strike="noStrike">
              <a:latin typeface="Arial"/>
            </a:endParaRPr>
          </a:p>
        </p:txBody>
      </p:sp>
      <p:sp>
        <p:nvSpPr>
          <p:cNvPr id="122" name="PlaceHolder 2"/>
          <p:cNvSpPr>
            <a:spLocks noGrp="1"/>
          </p:cNvSpPr>
          <p:nvPr>
            <p:ph/>
          </p:nvPr>
        </p:nvSpPr>
        <p:spPr>
          <a:xfrm>
            <a:off x="356040" y="1260000"/>
            <a:ext cx="9978120" cy="5708880"/>
          </a:xfrm>
          <a:prstGeom prst="rect">
            <a:avLst/>
          </a:prstGeom>
          <a:noFill/>
          <a:ln w="0">
            <a:noFill/>
          </a:ln>
        </p:spPr>
        <p:txBody>
          <a:bodyPr lIns="90000" rIns="90000" tIns="46800" bIns="46800" anchor="t">
            <a:noAutofit/>
          </a:bodyPr>
          <a:p>
            <a:pPr marL="379080" indent="-379080">
              <a:lnSpc>
                <a:spcPts val="2625"/>
              </a:lnSpc>
              <a:spcBef>
                <a:spcPts val="1925"/>
              </a:spcBef>
              <a:buNone/>
              <a:tabLst>
                <a:tab algn="l" pos="0"/>
              </a:tabLst>
            </a:pPr>
            <a:r>
              <a:rPr b="1" lang="en" sz="2200" spc="-1" strike="noStrike">
                <a:solidFill>
                  <a:srgbClr val="000000"/>
                </a:solidFill>
                <a:latin typeface="Courier New"/>
              </a:rPr>
              <a:t>void *realloc(void *ptr, size_t newsize);</a:t>
            </a:r>
            <a:endParaRPr b="0" lang="en-GB" sz="2200" spc="-1" strike="noStrike">
              <a:latin typeface="Arial"/>
            </a:endParaRPr>
          </a:p>
          <a:p>
            <a:pPr marL="379080" indent="-379080">
              <a:lnSpc>
                <a:spcPts val="2625"/>
              </a:lnSpc>
              <a:spcBef>
                <a:spcPts val="2098"/>
              </a:spcBef>
              <a:buNone/>
              <a:tabLst>
                <a:tab algn="l" pos="0"/>
              </a:tabLst>
            </a:pPr>
            <a:r>
              <a:rPr b="1" lang="en" sz="2200" spc="-1" strike="noStrike">
                <a:solidFill>
                  <a:srgbClr val="000000"/>
                </a:solidFill>
                <a:latin typeface="Cour"/>
              </a:rPr>
              <a:t>realloc </a:t>
            </a:r>
            <a:r>
              <a:rPr b="0" lang="en" sz="2200" spc="-1" strike="noStrike">
                <a:solidFill>
                  <a:srgbClr val="000000"/>
                </a:solidFill>
                <a:latin typeface="Arial"/>
              </a:rPr>
              <a:t>allows you to modify, increasing or decreasing, a previously allocated memory area.</a:t>
            </a:r>
            <a:endParaRPr b="0" lang="en-GB" sz="2200" spc="-1" strike="noStrike">
              <a:latin typeface="Arial"/>
            </a:endParaRPr>
          </a:p>
          <a:p>
            <a:pPr marL="379080" indent="-379080">
              <a:lnSpc>
                <a:spcPts val="2625"/>
              </a:lnSpc>
              <a:spcBef>
                <a:spcPts val="2098"/>
              </a:spcBef>
              <a:buNone/>
              <a:tabLst>
                <a:tab algn="l" pos="0"/>
              </a:tabLst>
            </a:pPr>
            <a:r>
              <a:rPr b="0" lang="en" sz="2200" spc="-1" strike="noStrike">
                <a:solidFill>
                  <a:srgbClr val="000000"/>
                </a:solidFill>
                <a:latin typeface="Arial"/>
              </a:rPr>
              <a:t>In the case of memory growth, if there is enough space beyond the end of the existing region, </a:t>
            </a:r>
            <a:r>
              <a:rPr b="1" lang="en" sz="2200" spc="-1" strike="noStrike">
                <a:solidFill>
                  <a:srgbClr val="000000"/>
                </a:solidFill>
                <a:latin typeface="Courier New"/>
              </a:rPr>
              <a:t>realloc </a:t>
            </a:r>
            <a:r>
              <a:rPr b="0" lang="en" sz="2200" spc="-1" strike="noStrike">
                <a:solidFill>
                  <a:srgbClr val="000000"/>
                </a:solidFill>
                <a:latin typeface="Arial"/>
              </a:rPr>
              <a:t>allocates the additional space and returns the same </a:t>
            </a:r>
            <a:r>
              <a:rPr b="1" lang="en" sz="2200" spc="-1" strike="noStrike">
                <a:solidFill>
                  <a:srgbClr val="000000"/>
                </a:solidFill>
                <a:latin typeface="Courier New"/>
              </a:rPr>
              <a:t>ptr pointer </a:t>
            </a:r>
            <a:r>
              <a:rPr b="0" lang="en" sz="2200" spc="-1" strike="noStrike">
                <a:solidFill>
                  <a:srgbClr val="000000"/>
                </a:solidFill>
                <a:latin typeface="Arial"/>
              </a:rPr>
              <a:t>that was passed to it; otherwise, it allocates a new area, copies the contents of the one addressed by the </a:t>
            </a:r>
            <a:r>
              <a:rPr b="1" lang="en" sz="2200" spc="-1" strike="noStrike">
                <a:solidFill>
                  <a:srgbClr val="000000"/>
                </a:solidFill>
                <a:latin typeface="Courier New"/>
              </a:rPr>
              <a:t>ptr pointer </a:t>
            </a:r>
            <a:r>
              <a:rPr b="0" lang="en" sz="2200" spc="-1" strike="noStrike">
                <a:solidFill>
                  <a:srgbClr val="000000"/>
                </a:solidFill>
                <a:latin typeface="Arial"/>
              </a:rPr>
              <a:t>passed into the new one, releases the old area using </a:t>
            </a:r>
            <a:r>
              <a:rPr b="1" lang="en" sz="2200" spc="-1" strike="noStrike">
                <a:solidFill>
                  <a:srgbClr val="000000"/>
                </a:solidFill>
                <a:latin typeface="Courier New"/>
              </a:rPr>
              <a:t>free , and finally returns the pointer to the new area.</a:t>
            </a:r>
            <a:endParaRPr b="0" lang="en-GB" sz="2200" spc="-1" strike="noStrike">
              <a:latin typeface="Arial"/>
            </a:endParaRPr>
          </a:p>
          <a:p>
            <a:pPr marL="379080" indent="-379080">
              <a:lnSpc>
                <a:spcPts val="2625"/>
              </a:lnSpc>
              <a:spcBef>
                <a:spcPts val="2098"/>
              </a:spcBef>
              <a:buNone/>
              <a:tabLst>
                <a:tab algn="l" pos="0"/>
              </a:tabLst>
            </a:pPr>
            <a:r>
              <a:rPr b="0" lang="en" sz="2200" spc="-1" strike="noStrike">
                <a:solidFill>
                  <a:srgbClr val="000000"/>
                </a:solidFill>
                <a:latin typeface="Arial"/>
              </a:rPr>
              <a:t>Warning: since the memory area could move, avoid having pointer variables that reference this area before </a:t>
            </a:r>
            <a:r>
              <a:rPr b="1" lang="en" sz="2200" spc="-1" strike="noStrike">
                <a:solidFill>
                  <a:srgbClr val="000000"/>
                </a:solidFill>
                <a:latin typeface="Courier New"/>
              </a:rPr>
              <a:t>realloc </a:t>
            </a:r>
            <a:r>
              <a:rPr b="0" lang="en" sz="2200" spc="-1" strike="noStrike">
                <a:solidFill>
                  <a:srgbClr val="000000"/>
                </a:solidFill>
                <a:latin typeface="Arial"/>
              </a:rPr>
              <a:t>.</a:t>
            </a:r>
            <a:endParaRPr b="0" lang="en-GB" sz="2200" spc="-1" strike="noStrike">
              <a:latin typeface="Arial"/>
            </a:endParaRPr>
          </a:p>
          <a:p>
            <a:pPr marL="379080" indent="-379080">
              <a:lnSpc>
                <a:spcPts val="2625"/>
              </a:lnSpc>
              <a:spcBef>
                <a:spcPts val="2098"/>
              </a:spcBef>
              <a:buNone/>
              <a:tabLst>
                <a:tab algn="l" pos="0"/>
              </a:tabLst>
            </a:pPr>
            <a:r>
              <a:rPr b="1" lang="en" sz="2200" spc="-1" strike="noStrike">
                <a:solidFill>
                  <a:srgbClr val="000000"/>
                </a:solidFill>
                <a:latin typeface="Courier New"/>
              </a:rPr>
              <a:t>realloc(NULL, newsize) </a:t>
            </a:r>
            <a:r>
              <a:rPr b="0" lang="en" sz="2200" spc="-1" strike="noStrike">
                <a:solidFill>
                  <a:srgbClr val="000000"/>
                </a:solidFill>
                <a:latin typeface="Arial"/>
              </a:rPr>
              <a:t>is equal to </a:t>
            </a:r>
            <a:r>
              <a:rPr b="1" lang="en" sz="2200" spc="-1" strike="noStrike">
                <a:solidFill>
                  <a:srgbClr val="000000"/>
                </a:solidFill>
                <a:latin typeface="Courier New"/>
              </a:rPr>
              <a:t>malloc(newsize), </a:t>
            </a:r>
            <a:r>
              <a:rPr b="0" lang="en" sz="2200" spc="-1" strike="noStrike">
                <a:solidFill>
                  <a:srgbClr val="000000"/>
                </a:solidFill>
                <a:latin typeface="Arial"/>
              </a:rPr>
              <a:t>while </a:t>
            </a:r>
            <a:br>
              <a:rPr sz="2200"/>
            </a:br>
            <a:r>
              <a:rPr b="1" lang="en" sz="2200" spc="-1" strike="noStrike">
                <a:solidFill>
                  <a:srgbClr val="000000"/>
                </a:solidFill>
                <a:latin typeface="Courier New"/>
              </a:rPr>
              <a:t>realloc(ptr, 0) </a:t>
            </a:r>
            <a:r>
              <a:rPr b="0" lang="en" sz="2200" spc="-1" strike="noStrike">
                <a:solidFill>
                  <a:srgbClr val="000000"/>
                </a:solidFill>
                <a:latin typeface="Arial"/>
              </a:rPr>
              <a:t>is equal to </a:t>
            </a:r>
            <a:r>
              <a:rPr b="1" lang="en" sz="2200" spc="-1" strike="noStrike">
                <a:solidFill>
                  <a:srgbClr val="000000"/>
                </a:solidFill>
                <a:latin typeface="Courier New"/>
              </a:rPr>
              <a:t>free(ptr).</a:t>
            </a:r>
            <a:endParaRPr b="0" lang="en-GB" sz="2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3" name="PlaceHolder 1"/>
          <p:cNvSpPr>
            <a:spLocks noGrp="1"/>
          </p:cNvSpPr>
          <p:nvPr>
            <p:ph type="title"/>
          </p:nvPr>
        </p:nvSpPr>
        <p:spPr>
          <a:xfrm>
            <a:off x="2514600" y="443520"/>
            <a:ext cx="566316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System call </a:t>
            </a:r>
            <a:r>
              <a:rPr b="1" lang="en" sz="2400" spc="-1" strike="noStrike">
                <a:solidFill>
                  <a:srgbClr val="000000"/>
                </a:solidFill>
                <a:latin typeface="Courier New"/>
              </a:rPr>
              <a:t>free</a:t>
            </a:r>
            <a:endParaRPr b="0" lang="en-GB" sz="2400" spc="-1" strike="noStrike">
              <a:latin typeface="Arial"/>
            </a:endParaRPr>
          </a:p>
        </p:txBody>
      </p:sp>
      <p:sp>
        <p:nvSpPr>
          <p:cNvPr id="124" name="PlaceHolder 2"/>
          <p:cNvSpPr>
            <a:spLocks noGrp="1"/>
          </p:cNvSpPr>
          <p:nvPr>
            <p:ph/>
          </p:nvPr>
        </p:nvSpPr>
        <p:spPr>
          <a:xfrm>
            <a:off x="356040" y="1260000"/>
            <a:ext cx="9978120" cy="5446800"/>
          </a:xfrm>
          <a:prstGeom prst="rect">
            <a:avLst/>
          </a:prstGeom>
          <a:noFill/>
          <a:ln w="0">
            <a:noFill/>
          </a:ln>
        </p:spPr>
        <p:txBody>
          <a:bodyPr lIns="90000" rIns="90000" tIns="46800" bIns="46800" anchor="t">
            <a:noAutofit/>
          </a:bodyPr>
          <a:p>
            <a:pPr marL="379080" indent="-379080">
              <a:lnSpc>
                <a:spcPts val="2625"/>
              </a:lnSpc>
              <a:spcBef>
                <a:spcPts val="1925"/>
              </a:spcBef>
              <a:buNone/>
              <a:tabLst>
                <a:tab algn="l" pos="0"/>
              </a:tabLst>
            </a:pPr>
            <a:r>
              <a:rPr b="1" lang="en" sz="2200" spc="-1" strike="noStrike">
                <a:solidFill>
                  <a:srgbClr val="000000"/>
                </a:solidFill>
                <a:latin typeface="Courier New"/>
              </a:rPr>
              <a:t>void free(void *ptr);</a:t>
            </a:r>
            <a:endParaRPr b="0" lang="en-GB" sz="2200" spc="-1" strike="noStrike">
              <a:latin typeface="Arial"/>
            </a:endParaRPr>
          </a:p>
          <a:p>
            <a:pPr marL="379080" indent="-379080">
              <a:lnSpc>
                <a:spcPts val="2625"/>
              </a:lnSpc>
              <a:spcBef>
                <a:spcPts val="2098"/>
              </a:spcBef>
              <a:buNone/>
              <a:tabLst>
                <a:tab algn="l" pos="0"/>
              </a:tabLst>
            </a:pPr>
            <a:r>
              <a:rPr b="1" lang="en" sz="2200" spc="-1" strike="noStrike">
                <a:solidFill>
                  <a:srgbClr val="000000"/>
                </a:solidFill>
                <a:latin typeface="Cour"/>
              </a:rPr>
              <a:t>free </a:t>
            </a:r>
            <a:r>
              <a:rPr b="0" lang="en" sz="2200" spc="-1" strike="noStrike">
                <a:solidFill>
                  <a:srgbClr val="000000"/>
                </a:solidFill>
                <a:latin typeface="Arial"/>
              </a:rPr>
              <a:t>allows you to </a:t>
            </a:r>
            <a:r>
              <a:rPr b="0" lang="en" sz="2200" spc="-1" strike="noStrike">
                <a:latin typeface="Arial"/>
              </a:rPr>
              <a:t>release </a:t>
            </a:r>
            <a:r>
              <a:rPr b="0" lang="en" sz="2200" spc="-1" strike="noStrike">
                <a:solidFill>
                  <a:srgbClr val="000000"/>
                </a:solidFill>
                <a:latin typeface="Arial"/>
              </a:rPr>
              <a:t>a previously allocated memory area.</a:t>
            </a:r>
            <a:endParaRPr b="0" lang="en-GB" sz="2200" spc="-1" strike="noStrike">
              <a:latin typeface="Arial"/>
            </a:endParaRPr>
          </a:p>
          <a:p>
            <a:pPr marL="379080" indent="-379080">
              <a:lnSpc>
                <a:spcPts val="2625"/>
              </a:lnSpc>
              <a:spcBef>
                <a:spcPts val="2098"/>
              </a:spcBef>
              <a:buNone/>
              <a:tabLst>
                <a:tab algn="l" pos="0"/>
              </a:tabLst>
            </a:pPr>
            <a:r>
              <a:rPr b="0" lang="en" sz="2200" spc="-1" strike="noStrike">
                <a:latin typeface="Arial"/>
              </a:rPr>
              <a:t>The released memory is not actually returned to the kernel, but remains in an available memory </a:t>
            </a:r>
            <a:r>
              <a:rPr b="0" i="1" lang="en" sz="2200" spc="-1" strike="noStrike">
                <a:latin typeface="Arial"/>
              </a:rPr>
              <a:t>pool </a:t>
            </a:r>
            <a:r>
              <a:rPr b="0" lang="en" sz="2200" spc="-1" strike="noStrike">
                <a:latin typeface="Arial"/>
              </a:rPr>
              <a:t>, so that it can be used in a future allocation via one of the </a:t>
            </a:r>
            <a:r>
              <a:rPr b="1" lang="en" sz="2200" spc="-1" strike="noStrike">
                <a:latin typeface="Courier New"/>
              </a:rPr>
              <a:t>*alloc </a:t>
            </a:r>
            <a:r>
              <a:rPr b="0" lang="en" sz="2200" spc="-1" strike="noStrike">
                <a:latin typeface="Arial"/>
              </a:rPr>
              <a:t>calls</a:t>
            </a:r>
            <a:r>
              <a:rPr b="1" lang="en" sz="2200" spc="-1" strike="noStrike">
                <a:latin typeface="Courier New"/>
              </a:rPr>
              <a:t> </a:t>
            </a:r>
            <a:r>
              <a:rPr b="0" lang="en" sz="2200" spc="-1" strike="noStrike">
                <a:latin typeface="Arial"/>
              </a:rPr>
              <a:t>.</a:t>
            </a:r>
            <a:endParaRPr b="0" lang="en-GB" sz="2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5" name="PlaceHolder 1"/>
          <p:cNvSpPr>
            <a:spLocks noGrp="1"/>
          </p:cNvSpPr>
          <p:nvPr>
            <p:ph type="title"/>
          </p:nvPr>
        </p:nvSpPr>
        <p:spPr>
          <a:xfrm>
            <a:off x="2310480" y="443520"/>
            <a:ext cx="607284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Notes on memory allocation (I)</a:t>
            </a:r>
            <a:endParaRPr b="0" lang="en-GB" sz="2400" spc="-1" strike="noStrike">
              <a:latin typeface="Arial"/>
            </a:endParaRPr>
          </a:p>
        </p:txBody>
      </p:sp>
      <p:sp>
        <p:nvSpPr>
          <p:cNvPr id="126" name="PlaceHolder 2"/>
          <p:cNvSpPr>
            <a:spLocks noGrp="1"/>
          </p:cNvSpPr>
          <p:nvPr>
            <p:ph/>
          </p:nvPr>
        </p:nvSpPr>
        <p:spPr>
          <a:xfrm>
            <a:off x="248040" y="1260000"/>
            <a:ext cx="10179000" cy="5446800"/>
          </a:xfrm>
          <a:prstGeom prst="rect">
            <a:avLst/>
          </a:prstGeom>
          <a:noFill/>
          <a:ln w="0">
            <a:noFill/>
          </a:ln>
        </p:spPr>
        <p:txBody>
          <a:bodyPr lIns="90000" rIns="90000" tIns="46800" bIns="46800" anchor="t">
            <a:noAutofit/>
          </a:bodyPr>
          <a:p>
            <a:pPr marL="379080" indent="-379080">
              <a:lnSpc>
                <a:spcPts val="2625"/>
              </a:lnSpc>
              <a:spcBef>
                <a:spcPts val="1925"/>
              </a:spcBef>
              <a:buNone/>
              <a:tabLst>
                <a:tab algn="l" pos="0"/>
              </a:tabLst>
            </a:pPr>
            <a:r>
              <a:rPr b="0" lang="en" sz="2200" spc="-1" strike="noStrike">
                <a:solidFill>
                  <a:srgbClr val="000000"/>
                </a:solidFill>
                <a:latin typeface="Arial"/>
              </a:rPr>
              <a:t>All allocation functions return a value of type </a:t>
            </a:r>
            <a:r>
              <a:rPr b="0" i="1" lang="en" sz="2200" spc="-1" strike="noStrike">
                <a:solidFill>
                  <a:srgbClr val="000000"/>
                </a:solidFill>
                <a:latin typeface="Arial"/>
              </a:rPr>
              <a:t>void</a:t>
            </a:r>
            <a:r>
              <a:rPr b="1" lang="en" sz="2200" spc="-1" strike="noStrike">
                <a:solidFill>
                  <a:srgbClr val="000000"/>
                </a:solidFill>
                <a:latin typeface="Courier New"/>
              </a:rPr>
              <a:t>*</a:t>
            </a:r>
            <a:r>
              <a:rPr b="0" lang="en" sz="2200" spc="-1" strike="noStrike">
                <a:solidFill>
                  <a:srgbClr val="000000"/>
                </a:solidFill>
                <a:latin typeface="Arial"/>
              </a:rPr>
              <a:t>: this is a generic typeless pointer .</a:t>
            </a:r>
            <a:endParaRPr b="0" lang="en-GB" sz="2200" spc="-1" strike="noStrike">
              <a:latin typeface="Arial"/>
            </a:endParaRPr>
          </a:p>
          <a:p>
            <a:pPr marL="379080" indent="-379080">
              <a:lnSpc>
                <a:spcPts val="2625"/>
              </a:lnSpc>
              <a:spcBef>
                <a:spcPts val="1925"/>
              </a:spcBef>
              <a:buNone/>
              <a:tabLst>
                <a:tab algn="l" pos="0"/>
              </a:tabLst>
            </a:pPr>
            <a:r>
              <a:rPr b="0" lang="en" sz="2200" spc="-1" strike="noStrike">
                <a:solidFill>
                  <a:srgbClr val="000000"/>
                </a:solidFill>
                <a:latin typeface="Arial"/>
              </a:rPr>
              <a:t>Generally this pointer value is assigned using the </a:t>
            </a:r>
            <a:r>
              <a:rPr b="0" i="1" lang="en" sz="2200" spc="-1" strike="noStrike">
                <a:solidFill>
                  <a:srgbClr val="000000"/>
                </a:solidFill>
                <a:latin typeface="Arial"/>
              </a:rPr>
              <a:t>cast operator</a:t>
            </a:r>
            <a:r>
              <a:rPr b="0" lang="en" sz="2200" spc="-1" strike="noStrike">
                <a:solidFill>
                  <a:srgbClr val="000000"/>
                </a:solidFill>
                <a:latin typeface="Arial"/>
              </a:rPr>
              <a:t> </a:t>
            </a:r>
            <a:r>
              <a:rPr b="1" lang="en" sz="2200" spc="-1" strike="noStrike">
                <a:latin typeface="Courier New"/>
              </a:rPr>
              <a:t>(&lt;type&gt;) </a:t>
            </a:r>
            <a:r>
              <a:rPr b="0" lang="en" sz="2200" spc="-1" strike="noStrike">
                <a:solidFill>
                  <a:srgbClr val="000000"/>
                </a:solidFill>
                <a:latin typeface="Arial"/>
              </a:rPr>
              <a:t>to a typed pointer.</a:t>
            </a:r>
            <a:endParaRPr b="0" lang="en-GB" sz="2200" spc="-1" strike="noStrike">
              <a:latin typeface="Arial"/>
            </a:endParaRPr>
          </a:p>
          <a:p>
            <a:pPr marL="379080" indent="-379080">
              <a:lnSpc>
                <a:spcPts val="2625"/>
              </a:lnSpc>
              <a:spcBef>
                <a:spcPts val="1925"/>
              </a:spcBef>
              <a:buNone/>
              <a:tabLst>
                <a:tab algn="l" pos="0"/>
              </a:tabLst>
            </a:pPr>
            <a:r>
              <a:rPr b="1" lang="en" sz="2200" spc="-1" strike="noStrike">
                <a:solidFill>
                  <a:srgbClr val="000000"/>
                </a:solidFill>
                <a:latin typeface="Courier New"/>
              </a:rPr>
              <a:t>size_t </a:t>
            </a:r>
            <a:r>
              <a:rPr b="0" lang="en" sz="2200" spc="-1" strike="noStrike">
                <a:solidFill>
                  <a:srgbClr val="000000"/>
                </a:solidFill>
                <a:latin typeface="Arial"/>
              </a:rPr>
              <a:t>type is an unsigned </a:t>
            </a:r>
            <a:r>
              <a:rPr b="0" i="1" lang="en" sz="2200" spc="-1" strike="noStrike">
                <a:solidFill>
                  <a:srgbClr val="000000"/>
                </a:solidFill>
                <a:latin typeface="Arial"/>
              </a:rPr>
              <a:t>integral type </a:t>
            </a:r>
            <a:r>
              <a:rPr b="0" lang="en" sz="2200" spc="-1" strike="noStrike">
                <a:solidFill>
                  <a:srgbClr val="000000"/>
                </a:solidFill>
                <a:latin typeface="Arial"/>
              </a:rPr>
              <a:t>that represents an amount of memory; in modern systems </a:t>
            </a:r>
            <a:r>
              <a:rPr b="1" lang="en" sz="2200" spc="-1" strike="noStrike">
                <a:solidFill>
                  <a:srgbClr val="000000"/>
                </a:solidFill>
                <a:latin typeface="Courier New"/>
              </a:rPr>
              <a:t>size_t </a:t>
            </a:r>
            <a:r>
              <a:rPr b="0" lang="en" sz="2200" spc="-1" strike="noStrike">
                <a:solidFill>
                  <a:srgbClr val="000000"/>
                </a:solidFill>
                <a:latin typeface="Arial"/>
              </a:rPr>
              <a:t>is defined as </a:t>
            </a:r>
            <a:r>
              <a:rPr b="1" lang="en" sz="2200" spc="-1" strike="noStrike">
                <a:solidFill>
                  <a:srgbClr val="000000"/>
                </a:solidFill>
                <a:latin typeface="Courier New"/>
              </a:rPr>
              <a:t>unsigned long </a:t>
            </a:r>
            <a:r>
              <a:rPr b="0" lang="en" sz="2200" spc="-1" strike="noStrike">
                <a:solidFill>
                  <a:srgbClr val="000000"/>
                </a:solidFill>
                <a:latin typeface="Arial"/>
              </a:rPr>
              <a:t>, but it is recommended to use </a:t>
            </a:r>
            <a:r>
              <a:rPr b="1" lang="en" sz="2200" spc="-1" strike="noStrike">
                <a:solidFill>
                  <a:srgbClr val="000000"/>
                </a:solidFill>
                <a:latin typeface="Courier New"/>
              </a:rPr>
              <a:t>size_t </a:t>
            </a:r>
            <a:r>
              <a:rPr b="0" lang="en" sz="2200" spc="-1" strike="noStrike">
                <a:solidFill>
                  <a:srgbClr val="000000"/>
                </a:solidFill>
                <a:latin typeface="Arial"/>
              </a:rPr>
              <a:t>for portability.</a:t>
            </a:r>
            <a:endParaRPr b="0" lang="en-GB" sz="2200" spc="-1" strike="noStrike">
              <a:latin typeface="Arial"/>
            </a:endParaRPr>
          </a:p>
          <a:p>
            <a:pPr marL="379080" indent="-379080">
              <a:lnSpc>
                <a:spcPts val="2625"/>
              </a:lnSpc>
              <a:spcBef>
                <a:spcPts val="1925"/>
              </a:spcBef>
              <a:buNone/>
              <a:tabLst>
                <a:tab algn="l" pos="0"/>
              </a:tabLst>
            </a:pPr>
            <a:r>
              <a:rPr b="0" lang="en" sz="2200" spc="-1" strike="noStrike">
                <a:solidFill>
                  <a:srgbClr val="000000"/>
                </a:solidFill>
                <a:latin typeface="Arial"/>
              </a:rPr>
              <a:t>It is usual to use the C </a:t>
            </a:r>
            <a:r>
              <a:rPr b="1" lang="en" sz="2200" spc="-1" strike="noStrike">
                <a:solidFill>
                  <a:srgbClr val="000000"/>
                </a:solidFill>
                <a:latin typeface="Courier New"/>
              </a:rPr>
              <a:t>sizeof() operator </a:t>
            </a:r>
            <a:r>
              <a:rPr b="0" lang="en" sz="2200" spc="-1" strike="noStrike">
                <a:solidFill>
                  <a:srgbClr val="000000"/>
                </a:solidFill>
                <a:latin typeface="Arial"/>
              </a:rPr>
              <a:t>in combination with memory allocation calls, to determine the size in bytes of an area that is to contain an array of elements of a certain type: </a:t>
            </a:r>
            <a:endParaRPr b="0" lang="en-GB" sz="2200" spc="-1" strike="noStrike">
              <a:latin typeface="Arial"/>
            </a:endParaRPr>
          </a:p>
          <a:p>
            <a:pPr marL="379080" indent="-379080">
              <a:lnSpc>
                <a:spcPts val="2625"/>
              </a:lnSpc>
              <a:spcBef>
                <a:spcPts val="1925"/>
              </a:spcBef>
              <a:buNone/>
              <a:tabLst>
                <a:tab algn="l" pos="0"/>
              </a:tabLst>
            </a:pPr>
            <a:r>
              <a:rPr b="0" lang="en" sz="2200" spc="-1" strike="noStrike">
                <a:solidFill>
                  <a:srgbClr val="000000"/>
                </a:solidFill>
                <a:latin typeface="Courier New"/>
              </a:rPr>
              <a:t>myPtr=(</a:t>
            </a:r>
            <a:r>
              <a:rPr b="0" lang="en" sz="2000" spc="-1" strike="noStrike">
                <a:solidFill>
                  <a:srgbClr val="000000"/>
                </a:solidFill>
                <a:latin typeface="Courier New"/>
              </a:rPr>
              <a:t>struct myStruct *)malloc(nelem*sizeof(struct myStruct));</a:t>
            </a:r>
            <a:r>
              <a:rPr b="1" lang="en" sz="2200" spc="-1" strike="noStrike">
                <a:solidFill>
                  <a:srgbClr val="000000"/>
                </a:solidFill>
                <a:latin typeface="Courier New"/>
              </a:rPr>
              <a:t> </a:t>
            </a:r>
            <a:endParaRPr b="0" lang="en-GB" sz="22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7" name="PlaceHolder 1"/>
          <p:cNvSpPr>
            <a:spLocks noGrp="1"/>
          </p:cNvSpPr>
          <p:nvPr>
            <p:ph type="title"/>
          </p:nvPr>
        </p:nvSpPr>
        <p:spPr>
          <a:xfrm>
            <a:off x="2251080" y="443520"/>
            <a:ext cx="619200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Notes on memory allocation (II)</a:t>
            </a:r>
            <a:endParaRPr b="0" lang="en-GB" sz="2400" spc="-1" strike="noStrike">
              <a:latin typeface="Arial"/>
            </a:endParaRPr>
          </a:p>
        </p:txBody>
      </p:sp>
      <p:sp>
        <p:nvSpPr>
          <p:cNvPr id="128" name="PlaceHolder 2"/>
          <p:cNvSpPr>
            <a:spLocks noGrp="1"/>
          </p:cNvSpPr>
          <p:nvPr>
            <p:ph/>
          </p:nvPr>
        </p:nvSpPr>
        <p:spPr>
          <a:xfrm>
            <a:off x="356040" y="1260000"/>
            <a:ext cx="9978120" cy="5446800"/>
          </a:xfrm>
          <a:prstGeom prst="rect">
            <a:avLst/>
          </a:prstGeom>
          <a:noFill/>
          <a:ln w="0">
            <a:noFill/>
          </a:ln>
        </p:spPr>
        <p:txBody>
          <a:bodyPr lIns="90000" rIns="90000" tIns="46800" bIns="46800" anchor="t">
            <a:noAutofit/>
          </a:bodyPr>
          <a:p>
            <a:pPr marL="379080" indent="-379080">
              <a:lnSpc>
                <a:spcPts val="2625"/>
              </a:lnSpc>
              <a:spcBef>
                <a:spcPts val="1925"/>
              </a:spcBef>
              <a:buNone/>
              <a:tabLst>
                <a:tab algn="l" pos="0"/>
              </a:tabLst>
            </a:pPr>
            <a:r>
              <a:rPr b="1" lang="en" sz="2200" spc="-1" strike="noStrike">
                <a:solidFill>
                  <a:srgbClr val="000000"/>
                </a:solidFill>
                <a:latin typeface="Courier New"/>
              </a:rPr>
              <a:t>calloc </a:t>
            </a:r>
            <a:r>
              <a:rPr b="0" lang="en" sz="2200" spc="-1" strike="noStrike">
                <a:solidFill>
                  <a:srgbClr val="000000"/>
                </a:solidFill>
                <a:latin typeface="Arial"/>
              </a:rPr>
              <a:t>and </a:t>
            </a:r>
            <a:r>
              <a:rPr b="1" lang="en" sz="2200" spc="-1" strike="noStrike">
                <a:solidFill>
                  <a:srgbClr val="000000"/>
                </a:solidFill>
                <a:latin typeface="Courier New"/>
              </a:rPr>
              <a:t>malloc </a:t>
            </a:r>
            <a:r>
              <a:rPr b="0" lang="en" sz="2200" spc="-1" strike="noStrike">
                <a:solidFill>
                  <a:srgbClr val="000000"/>
                </a:solidFill>
                <a:latin typeface="Arial"/>
              </a:rPr>
              <a:t>return a pointer that has an in-memory alignment compatible with any type of variable, or NULL if the call fails.</a:t>
            </a:r>
            <a:endParaRPr b="0" lang="en-GB" sz="2200" spc="-1" strike="noStrike">
              <a:latin typeface="Arial"/>
            </a:endParaRPr>
          </a:p>
          <a:p>
            <a:pPr marL="379080" indent="-379080">
              <a:lnSpc>
                <a:spcPts val="2625"/>
              </a:lnSpc>
              <a:spcBef>
                <a:spcPts val="1925"/>
              </a:spcBef>
              <a:buNone/>
              <a:tabLst>
                <a:tab algn="l" pos="0"/>
              </a:tabLst>
            </a:pPr>
            <a:r>
              <a:rPr b="0" lang="en" sz="2200" spc="-1" strike="noStrike">
                <a:solidFill>
                  <a:srgbClr val="000000"/>
                </a:solidFill>
                <a:latin typeface="Arial"/>
              </a:rPr>
              <a:t>If </a:t>
            </a:r>
            <a:r>
              <a:rPr b="1" lang="en" sz="2200" spc="-1" strike="noStrike">
                <a:solidFill>
                  <a:srgbClr val="000000"/>
                </a:solidFill>
                <a:latin typeface="Courier New"/>
              </a:rPr>
              <a:t>realloc </a:t>
            </a:r>
            <a:r>
              <a:rPr b="0" lang="en" sz="2200" spc="-1" strike="noStrike">
                <a:solidFill>
                  <a:srgbClr val="000000"/>
                </a:solidFill>
                <a:latin typeface="Arial"/>
              </a:rPr>
              <a:t>fails, the original area is not modified (neither released nor moved).</a:t>
            </a:r>
            <a:endParaRPr b="0" lang="en-GB" sz="2200" spc="-1" strike="noStrike">
              <a:latin typeface="Arial"/>
            </a:endParaRPr>
          </a:p>
          <a:p>
            <a:pPr marL="379080" indent="-379080">
              <a:lnSpc>
                <a:spcPts val="2625"/>
              </a:lnSpc>
              <a:spcBef>
                <a:spcPts val="1925"/>
              </a:spcBef>
              <a:buNone/>
              <a:tabLst>
                <a:tab algn="l" pos="0"/>
              </a:tabLst>
            </a:pPr>
            <a:r>
              <a:rPr b="0" lang="en" sz="2200" spc="-1" strike="noStrike">
                <a:solidFill>
                  <a:srgbClr val="000000"/>
                </a:solidFill>
                <a:latin typeface="Arial"/>
              </a:rPr>
              <a:t>Serious errors, which cause the forced interruption of the program, during memory allocation or release calls are mostly due to heap corruption, such as overflowing the limits of</a:t>
            </a:r>
            <a:r>
              <a:rPr b="0" i="1" lang="en" sz="2200" spc="-1" strike="noStrike">
                <a:solidFill>
                  <a:srgbClr val="000000"/>
                </a:solidFill>
                <a:latin typeface="Arial"/>
              </a:rPr>
              <a:t> </a:t>
            </a:r>
            <a:r>
              <a:rPr b="0" lang="en" sz="2200" spc="-1" strike="noStrike">
                <a:solidFill>
                  <a:srgbClr val="000000"/>
                </a:solidFill>
                <a:latin typeface="Arial"/>
              </a:rPr>
              <a:t>the allocated memory (writing after the last allocated byte) or release of the same pointer twice.</a:t>
            </a:r>
            <a:endParaRPr b="0" lang="en-GB" sz="2200" spc="-1" strike="noStrike">
              <a:latin typeface="Arial"/>
            </a:endParaRPr>
          </a:p>
          <a:p>
            <a:pPr marL="379080" indent="-379080">
              <a:lnSpc>
                <a:spcPts val="2625"/>
              </a:lnSpc>
              <a:spcBef>
                <a:spcPts val="1925"/>
              </a:spcBef>
              <a:buNone/>
              <a:tabLst>
                <a:tab algn="l" pos="0"/>
              </a:tabLst>
            </a:pPr>
            <a:r>
              <a:rPr b="0" lang="en" sz="2200" spc="-1" strike="noStrike">
                <a:solidFill>
                  <a:srgbClr val="000000"/>
                </a:solidFill>
                <a:latin typeface="Arial"/>
              </a:rPr>
              <a:t>Recent versions of GNU </a:t>
            </a:r>
            <a:r>
              <a:rPr b="1" lang="en" sz="2200" spc="-1" strike="noStrike">
                <a:solidFill>
                  <a:srgbClr val="000000"/>
                </a:solidFill>
                <a:latin typeface="Courier New"/>
              </a:rPr>
              <a:t>libc </a:t>
            </a:r>
            <a:r>
              <a:rPr b="0" lang="en" sz="2200" spc="-1" strike="noStrike">
                <a:solidFill>
                  <a:srgbClr val="000000"/>
                </a:solidFill>
                <a:latin typeface="Arial"/>
              </a:rPr>
              <a:t>include an implementation of </a:t>
            </a:r>
            <a:r>
              <a:rPr b="1" lang="en" sz="2200" spc="-1" strike="noStrike">
                <a:solidFill>
                  <a:srgbClr val="000000"/>
                </a:solidFill>
                <a:latin typeface="Courier New"/>
              </a:rPr>
              <a:t>malloc </a:t>
            </a:r>
            <a:r>
              <a:rPr b="0" lang="en" sz="2200" spc="-1" strike="noStrike">
                <a:solidFill>
                  <a:srgbClr val="000000"/>
                </a:solidFill>
                <a:latin typeface="Arial"/>
              </a:rPr>
              <a:t>that detects and reports any memory leaks, by setting the </a:t>
            </a:r>
            <a:r>
              <a:rPr b="1" lang="en" sz="2200" spc="-1" strike="noStrike">
                <a:solidFill>
                  <a:srgbClr val="000000"/>
                </a:solidFill>
                <a:latin typeface="Courier New"/>
              </a:rPr>
              <a:t>MALLOC_CHECK_ environment variable </a:t>
            </a:r>
            <a:r>
              <a:rPr b="0" lang="en" sz="2200" spc="-1" strike="noStrike">
                <a:solidFill>
                  <a:srgbClr val="000000"/>
                </a:solidFill>
                <a:latin typeface="Arial"/>
              </a:rPr>
              <a:t>(see </a:t>
            </a:r>
            <a:r>
              <a:rPr b="1" lang="en" sz="2200" spc="-1" strike="noStrike">
                <a:solidFill>
                  <a:srgbClr val="000000"/>
                </a:solidFill>
                <a:latin typeface="Courier New"/>
              </a:rPr>
              <a:t>malloc </a:t>
            </a:r>
            <a:r>
              <a:rPr b="0" lang="en" sz="2200" spc="-1" strike="noStrike">
                <a:solidFill>
                  <a:srgbClr val="000000"/>
                </a:solidFill>
                <a:latin typeface="Arial"/>
              </a:rPr>
              <a:t>man page ).</a:t>
            </a:r>
            <a:endParaRPr b="0" lang="en-GB" sz="22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9" name="PlaceHolder 1"/>
          <p:cNvSpPr>
            <a:spLocks noGrp="1"/>
          </p:cNvSpPr>
          <p:nvPr>
            <p:ph type="title"/>
          </p:nvPr>
        </p:nvSpPr>
        <p:spPr>
          <a:xfrm>
            <a:off x="2514600" y="443520"/>
            <a:ext cx="566316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Library call </a:t>
            </a:r>
            <a:r>
              <a:rPr b="1" lang="en" sz="2400" spc="-1" strike="noStrike">
                <a:solidFill>
                  <a:srgbClr val="000000"/>
                </a:solidFill>
                <a:latin typeface="Courier New"/>
              </a:rPr>
              <a:t>allocate</a:t>
            </a:r>
            <a:endParaRPr b="0" lang="en-GB" sz="2400" spc="-1" strike="noStrike">
              <a:latin typeface="Arial"/>
            </a:endParaRPr>
          </a:p>
        </p:txBody>
      </p:sp>
      <p:sp>
        <p:nvSpPr>
          <p:cNvPr id="130" name="PlaceHolder 2"/>
          <p:cNvSpPr>
            <a:spLocks noGrp="1"/>
          </p:cNvSpPr>
          <p:nvPr>
            <p:ph/>
          </p:nvPr>
        </p:nvSpPr>
        <p:spPr>
          <a:xfrm>
            <a:off x="356040" y="1260000"/>
            <a:ext cx="9978120" cy="5446800"/>
          </a:xfrm>
          <a:prstGeom prst="rect">
            <a:avLst/>
          </a:prstGeom>
          <a:noFill/>
          <a:ln w="0">
            <a:noFill/>
          </a:ln>
        </p:spPr>
        <p:txBody>
          <a:bodyPr lIns="90000" rIns="90000" tIns="46800" bIns="46800" anchor="t">
            <a:noAutofit/>
          </a:bodyPr>
          <a:p>
            <a:pPr marL="379080" indent="-379080">
              <a:lnSpc>
                <a:spcPts val="2625"/>
              </a:lnSpc>
              <a:spcBef>
                <a:spcPts val="1925"/>
              </a:spcBef>
              <a:buNone/>
              <a:tabLst>
                <a:tab algn="l" pos="0"/>
              </a:tabLst>
            </a:pPr>
            <a:r>
              <a:rPr b="1" lang="en" sz="2200" spc="-1" strike="noStrike">
                <a:solidFill>
                  <a:srgbClr val="000000"/>
                </a:solidFill>
                <a:latin typeface="Courier New"/>
              </a:rPr>
              <a:t>void *alloca(size_t size);</a:t>
            </a:r>
            <a:endParaRPr b="0" lang="en-GB" sz="2200" spc="-1" strike="noStrike">
              <a:latin typeface="Arial"/>
            </a:endParaRPr>
          </a:p>
          <a:p>
            <a:pPr marL="379080" indent="-379080">
              <a:lnSpc>
                <a:spcPts val="2625"/>
              </a:lnSpc>
              <a:spcBef>
                <a:spcPts val="2098"/>
              </a:spcBef>
              <a:buNone/>
              <a:tabLst>
                <a:tab algn="l" pos="0"/>
              </a:tabLst>
            </a:pPr>
            <a:r>
              <a:rPr b="1" lang="en" sz="2200" spc="-1" strike="noStrike">
                <a:solidFill>
                  <a:srgbClr val="000000"/>
                </a:solidFill>
                <a:latin typeface="Courier New"/>
              </a:rPr>
              <a:t>alloca</a:t>
            </a:r>
            <a:r>
              <a:rPr b="1" lang="en" sz="2200" spc="-1" strike="noStrike">
                <a:solidFill>
                  <a:srgbClr val="000000"/>
                </a:solidFill>
                <a:latin typeface="Cour"/>
              </a:rPr>
              <a:t> </a:t>
            </a:r>
            <a:r>
              <a:rPr b="0" lang="en" sz="2200" spc="-1" strike="noStrike">
                <a:solidFill>
                  <a:srgbClr val="000000"/>
                </a:solidFill>
                <a:latin typeface="Arial"/>
              </a:rPr>
              <a:t>is similar to </a:t>
            </a:r>
            <a:r>
              <a:rPr b="1" lang="en" sz="2200" spc="-1" strike="noStrike">
                <a:solidFill>
                  <a:srgbClr val="000000"/>
                </a:solidFill>
                <a:latin typeface="Courier New"/>
              </a:rPr>
              <a:t>malloc</a:t>
            </a:r>
            <a:r>
              <a:rPr b="0" lang="en" sz="2200" spc="-1" strike="noStrike">
                <a:solidFill>
                  <a:srgbClr val="000000"/>
                </a:solidFill>
                <a:latin typeface="Arial"/>
              </a:rPr>
              <a:t>, but the allocated memory space resides on the stack.</a:t>
            </a:r>
            <a:endParaRPr b="0" lang="en-GB" sz="2200" spc="-1" strike="noStrike">
              <a:latin typeface="Arial"/>
            </a:endParaRPr>
          </a:p>
          <a:p>
            <a:pPr marL="379080" indent="-379080">
              <a:lnSpc>
                <a:spcPts val="2625"/>
              </a:lnSpc>
              <a:spcBef>
                <a:spcPts val="2098"/>
              </a:spcBef>
              <a:buNone/>
              <a:tabLst>
                <a:tab algn="l" pos="0"/>
              </a:tabLst>
            </a:pPr>
            <a:r>
              <a:rPr b="0" lang="en" sz="2200" spc="-1" strike="noStrike">
                <a:solidFill>
                  <a:srgbClr val="000000"/>
                </a:solidFill>
                <a:latin typeface="Arial"/>
              </a:rPr>
              <a:t>This memory is automatically released when the function that called </a:t>
            </a:r>
            <a:r>
              <a:rPr b="1" lang="en" sz="2200" spc="-1" strike="noStrike">
                <a:solidFill>
                  <a:srgbClr val="000000"/>
                </a:solidFill>
                <a:latin typeface="Courier New"/>
              </a:rPr>
              <a:t>allocate </a:t>
            </a:r>
            <a:r>
              <a:rPr b="0" lang="en" sz="2200" spc="-1" strike="noStrike">
                <a:solidFill>
                  <a:srgbClr val="000000"/>
                </a:solidFill>
                <a:latin typeface="Arial"/>
              </a:rPr>
              <a:t>returns to the caller.</a:t>
            </a:r>
            <a:endParaRPr b="0" lang="en-GB" sz="2200" spc="-1" strike="noStrike">
              <a:latin typeface="Arial"/>
            </a:endParaRPr>
          </a:p>
          <a:p>
            <a:pPr marL="379080" indent="-379080">
              <a:lnSpc>
                <a:spcPts val="2625"/>
              </a:lnSpc>
              <a:spcBef>
                <a:spcPts val="2098"/>
              </a:spcBef>
              <a:buNone/>
              <a:tabLst>
                <a:tab algn="l" pos="0"/>
              </a:tabLst>
            </a:pPr>
            <a:r>
              <a:rPr b="0" lang="en" sz="2200" spc="-1" strike="noStrike">
                <a:solidFill>
                  <a:srgbClr val="000000"/>
                </a:solidFill>
                <a:latin typeface="Arial"/>
              </a:rPr>
              <a:t>Consult the </a:t>
            </a:r>
            <a:r>
              <a:rPr b="0" i="1" lang="en" sz="2200" spc="-1" strike="noStrike">
                <a:solidFill>
                  <a:srgbClr val="000000"/>
                </a:solidFill>
                <a:latin typeface="Arial"/>
              </a:rPr>
              <a:t>man page </a:t>
            </a:r>
            <a:r>
              <a:rPr b="0" lang="en" sz="2200" spc="-1" strike="noStrike">
                <a:solidFill>
                  <a:srgbClr val="000000"/>
                </a:solidFill>
                <a:latin typeface="Arial"/>
              </a:rPr>
              <a:t>to check actual usability and any malfunctions!</a:t>
            </a:r>
            <a:endParaRPr b="0" lang="en-GB" sz="22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1" name="PlaceHolder 1"/>
          <p:cNvSpPr>
            <a:spLocks noGrp="1"/>
          </p:cNvSpPr>
          <p:nvPr>
            <p:ph type="title"/>
          </p:nvPr>
        </p:nvSpPr>
        <p:spPr>
          <a:xfrm>
            <a:off x="2514600" y="443520"/>
            <a:ext cx="566316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Exa</a:t>
            </a:r>
            <a:r>
              <a:rPr b="1" lang="en" sz="2400" spc="-1" strike="noStrike">
                <a:solidFill>
                  <a:srgbClr val="000000"/>
                </a:solidFill>
                <a:latin typeface="Arial Black"/>
              </a:rPr>
              <a:t>mp</a:t>
            </a:r>
            <a:r>
              <a:rPr b="1" lang="en" sz="2400" spc="-1" strike="noStrike">
                <a:solidFill>
                  <a:srgbClr val="000000"/>
                </a:solidFill>
                <a:latin typeface="Arial Black"/>
              </a:rPr>
              <a:t>le </a:t>
            </a:r>
            <a:r>
              <a:rPr b="1" lang="en" sz="2400" spc="-1" strike="noStrike">
                <a:solidFill>
                  <a:srgbClr val="000000"/>
                </a:solidFill>
                <a:latin typeface="Arial Black"/>
              </a:rPr>
              <a:t>1 </a:t>
            </a:r>
            <a:r>
              <a:rPr b="1" lang="en" sz="2400" spc="-1" strike="noStrike">
                <a:solidFill>
                  <a:srgbClr val="000000"/>
                </a:solidFill>
                <a:latin typeface="Arial Black"/>
              </a:rPr>
              <a:t>(I)</a:t>
            </a:r>
            <a:endParaRPr b="1" lang="en-GB" sz="2400" spc="-1" strike="noStrike">
              <a:latin typeface="Arial"/>
            </a:endParaRPr>
          </a:p>
        </p:txBody>
      </p:sp>
      <p:sp>
        <p:nvSpPr>
          <p:cNvPr id="132" name="PlaceHolder 2"/>
          <p:cNvSpPr>
            <a:spLocks noGrp="1"/>
          </p:cNvSpPr>
          <p:nvPr>
            <p:ph/>
          </p:nvPr>
        </p:nvSpPr>
        <p:spPr>
          <a:xfrm>
            <a:off x="360000" y="1116000"/>
            <a:ext cx="10259280" cy="6093360"/>
          </a:xfrm>
          <a:prstGeom prst="rect">
            <a:avLst/>
          </a:prstGeom>
          <a:noFill/>
          <a:ln w="0">
            <a:noFill/>
          </a:ln>
        </p:spPr>
        <p:txBody>
          <a:bodyPr lIns="90000" rIns="90000" tIns="46800" bIns="46800" anchor="t">
            <a:noAutofit/>
          </a:bodyPr>
          <a:p>
            <a:pPr marL="379080" indent="-379080">
              <a:lnSpc>
                <a:spcPts val="2625"/>
              </a:lnSpc>
              <a:buNone/>
              <a:tabLst>
                <a:tab algn="l" pos="0"/>
              </a:tabLst>
            </a:pPr>
            <a:r>
              <a:rPr b="0" lang="en" sz="2000" spc="-1" strike="noStrike">
                <a:solidFill>
                  <a:srgbClr val="000000"/>
                </a:solidFill>
                <a:latin typeface="Courier New"/>
                <a:ea typeface="HG Mincho Light J"/>
              </a:rPr>
              <a:t>struct coord {/* 3D coordinates */ int x, y, z; } *coordinates;</a:t>
            </a:r>
            <a:endParaRPr b="0" lang="en-GB" sz="2000" spc="-1" strike="noStrike">
              <a:latin typeface="Arial"/>
            </a:endParaRPr>
          </a:p>
          <a:p>
            <a:pPr marL="379080" indent="-379080">
              <a:lnSpc>
                <a:spcPts val="2625"/>
              </a:lnSpc>
              <a:buNone/>
              <a:tabLst>
                <a:tab algn="l" pos="0"/>
              </a:tabLst>
            </a:pPr>
            <a:endParaRPr b="0" lang="en-GB" sz="2000" spc="-1" strike="noStrike">
              <a:latin typeface="Arial"/>
            </a:endParaRPr>
          </a:p>
          <a:p>
            <a:pPr marL="379080" indent="-379080">
              <a:lnSpc>
                <a:spcPts val="2625"/>
              </a:lnSpc>
              <a:buNone/>
              <a:tabLst>
                <a:tab algn="l" pos="0"/>
              </a:tabLst>
            </a:pPr>
            <a:r>
              <a:rPr b="0" lang="en" sz="2000" spc="-1" strike="noStrike">
                <a:solidFill>
                  <a:srgbClr val="000000"/>
                </a:solidFill>
                <a:latin typeface="Courier New"/>
                <a:ea typeface="HG Mincho Light J"/>
              </a:rPr>
              <a:t>unsigned int count; /* how many we need */</a:t>
            </a:r>
            <a:endParaRPr b="0" lang="en-GB" sz="2000" spc="-1" strike="noStrike">
              <a:latin typeface="Arial"/>
            </a:endParaRPr>
          </a:p>
          <a:p>
            <a:pPr marL="379080" indent="-379080">
              <a:lnSpc>
                <a:spcPts val="2625"/>
              </a:lnSpc>
              <a:buNone/>
              <a:tabLst>
                <a:tab algn="l" pos="0"/>
              </a:tabLst>
            </a:pPr>
            <a:r>
              <a:rPr b="0" lang="en" sz="2000" spc="-1" strike="noStrike">
                <a:solidFill>
                  <a:srgbClr val="000000"/>
                </a:solidFill>
                <a:latin typeface="Courier New"/>
                <a:ea typeface="HG Mincho Light J"/>
              </a:rPr>
              <a:t>size_t amount;      /* total amount of memory */</a:t>
            </a:r>
            <a:endParaRPr b="0" lang="en-GB" sz="2000" spc="-1" strike="noStrike">
              <a:latin typeface="Arial"/>
            </a:endParaRPr>
          </a:p>
          <a:p>
            <a:pPr marL="379080" indent="-379080">
              <a:lnSpc>
                <a:spcPts val="2625"/>
              </a:lnSpc>
              <a:buNone/>
              <a:tabLst>
                <a:tab algn="l" pos="0"/>
              </a:tabLst>
            </a:pPr>
            <a:endParaRPr b="0" lang="en-GB" sz="2000" spc="-1" strike="noStrike">
              <a:latin typeface="Arial"/>
            </a:endParaRPr>
          </a:p>
          <a:p>
            <a:pPr marL="379080" indent="-379080">
              <a:lnSpc>
                <a:spcPts val="2625"/>
              </a:lnSpc>
              <a:buNone/>
              <a:tabLst>
                <a:tab algn="l" pos="0"/>
              </a:tabLst>
            </a:pPr>
            <a:r>
              <a:rPr b="0" lang="en" sz="2000" spc="-1" strike="noStrike">
                <a:solidFill>
                  <a:srgbClr val="000000"/>
                </a:solidFill>
                <a:latin typeface="Courier New"/>
                <a:ea typeface="HG Mincho Light J"/>
              </a:rPr>
              <a:t>/* ... determine count somehow... */</a:t>
            </a:r>
            <a:endParaRPr b="0" lang="en-GB" sz="2000" spc="-1" strike="noStrike">
              <a:latin typeface="Arial"/>
            </a:endParaRPr>
          </a:p>
          <a:p>
            <a:pPr marL="379080" indent="-379080">
              <a:lnSpc>
                <a:spcPts val="2625"/>
              </a:lnSpc>
              <a:buNone/>
              <a:tabLst>
                <a:tab algn="l" pos="0"/>
              </a:tabLst>
            </a:pPr>
            <a:r>
              <a:rPr b="0" lang="en" sz="2000" spc="-1" strike="noStrike">
                <a:solidFill>
                  <a:srgbClr val="000000"/>
                </a:solidFill>
                <a:latin typeface="Courier New"/>
                <a:ea typeface="HG Mincho Light J"/>
              </a:rPr>
              <a:t>amount = count*sizeof(struct coord); /* how many bytes to allocate */</a:t>
            </a:r>
            <a:endParaRPr b="0" lang="en-GB" sz="2000" spc="-1" strike="noStrike">
              <a:latin typeface="Arial"/>
            </a:endParaRPr>
          </a:p>
          <a:p>
            <a:pPr marL="379080" indent="-379080">
              <a:lnSpc>
                <a:spcPts val="2625"/>
              </a:lnSpc>
              <a:buNone/>
              <a:tabLst>
                <a:tab algn="l" pos="0"/>
              </a:tabLst>
            </a:pPr>
            <a:endParaRPr b="0" lang="en-GB" sz="2000" spc="-1" strike="noStrike">
              <a:latin typeface="Arial"/>
            </a:endParaRPr>
          </a:p>
          <a:p>
            <a:pPr marL="379080" indent="-379080">
              <a:lnSpc>
                <a:spcPts val="2625"/>
              </a:lnSpc>
              <a:buNone/>
              <a:tabLst>
                <a:tab algn="l" pos="0"/>
              </a:tabLst>
            </a:pPr>
            <a:r>
              <a:rPr b="0" lang="en" sz="2000" spc="-1" strike="noStrike">
                <a:solidFill>
                  <a:srgbClr val="000000"/>
                </a:solidFill>
                <a:latin typeface="Courier New"/>
                <a:ea typeface="HG Mincho Light J"/>
              </a:rPr>
              <a:t>coordinates = (struct coord *) malloc(amount); /* get the space */</a:t>
            </a:r>
            <a:endParaRPr b="0" lang="en-GB" sz="2000" spc="-1" strike="noStrike">
              <a:latin typeface="Arial"/>
            </a:endParaRPr>
          </a:p>
          <a:p>
            <a:pPr marL="379080" indent="-379080">
              <a:lnSpc>
                <a:spcPts val="2625"/>
              </a:lnSpc>
              <a:buNone/>
              <a:tabLst>
                <a:tab algn="l" pos="0"/>
              </a:tabLst>
            </a:pPr>
            <a:r>
              <a:rPr b="0" lang="en" sz="2000" spc="-1" strike="noStrike">
                <a:solidFill>
                  <a:srgbClr val="000000"/>
                </a:solidFill>
                <a:latin typeface="Courier New"/>
                <a:ea typeface="HG Mincho Light J"/>
              </a:rPr>
              <a:t>if (coordinates == NULL) {</a:t>
            </a:r>
            <a:endParaRPr b="0" lang="en-GB" sz="2000" spc="-1" strike="noStrike">
              <a:latin typeface="Arial"/>
            </a:endParaRPr>
          </a:p>
          <a:p>
            <a:pPr marL="379080" indent="-379080">
              <a:lnSpc>
                <a:spcPts val="2625"/>
              </a:lnSpc>
              <a:buNone/>
              <a:tabLst>
                <a:tab algn="l" pos="0"/>
              </a:tabLst>
            </a:pPr>
            <a:r>
              <a:rPr b="0" lang="en" sz="2000" spc="-1" strike="noStrike">
                <a:solidFill>
                  <a:srgbClr val="000000"/>
                </a:solidFill>
                <a:latin typeface="Courier New"/>
                <a:ea typeface="HG Mincho Light J"/>
              </a:rPr>
              <a:t>/* report error, recover or give up */</a:t>
            </a:r>
            <a:endParaRPr b="0" lang="en-GB" sz="2000" spc="-1" strike="noStrike">
              <a:latin typeface="Arial"/>
            </a:endParaRPr>
          </a:p>
          <a:p>
            <a:pPr marL="379080" indent="-379080">
              <a:lnSpc>
                <a:spcPts val="2625"/>
              </a:lnSpc>
              <a:buNone/>
              <a:tabLst>
                <a:tab algn="l" pos="0"/>
              </a:tabLst>
            </a:pPr>
            <a:r>
              <a:rPr b="0" lang="en" sz="2000" spc="-1" strike="noStrike">
                <a:solidFill>
                  <a:srgbClr val="000000"/>
                </a:solidFill>
                <a:latin typeface="Courier New"/>
                <a:ea typeface="HG Mincho Light J"/>
              </a:rPr>
              <a:t>}</a:t>
            </a:r>
            <a:endParaRPr b="0" lang="en-GB" sz="2000" spc="-1" strike="noStrike">
              <a:latin typeface="Arial"/>
            </a:endParaRPr>
          </a:p>
          <a:p>
            <a:pPr marL="379080" indent="-379080">
              <a:lnSpc>
                <a:spcPts val="2625"/>
              </a:lnSpc>
              <a:buNone/>
              <a:tabLst>
                <a:tab algn="l" pos="0"/>
              </a:tabLst>
            </a:pPr>
            <a:r>
              <a:rPr b="0" lang="en" sz="2000" spc="-1" strike="noStrike">
                <a:solidFill>
                  <a:srgbClr val="000000"/>
                </a:solidFill>
                <a:latin typeface="Courier New"/>
                <a:ea typeface="HG Mincho Light J"/>
              </a:rPr>
              <a:t>/* ... use coordinates ... */</a:t>
            </a:r>
            <a:endParaRPr b="0" lang="en-GB" sz="2000" spc="-1" strike="noStrike">
              <a:latin typeface="Arial"/>
            </a:endParaRPr>
          </a:p>
          <a:p>
            <a:pPr marL="379080" indent="-379080">
              <a:lnSpc>
                <a:spcPts val="2625"/>
              </a:lnSpc>
              <a:buNone/>
              <a:tabLst>
                <a:tab algn="l" pos="0"/>
              </a:tabLst>
            </a:pPr>
            <a:r>
              <a:rPr b="0" lang="en" sz="2000" spc="-1" strike="noStrike">
                <a:solidFill>
                  <a:srgbClr val="000000"/>
                </a:solidFill>
                <a:latin typeface="Courier New"/>
                <a:ea typeface="HG Mincho Light J"/>
              </a:rPr>
              <a:t>free(coordinates);</a:t>
            </a:r>
            <a:endParaRPr b="0" lang="en-GB" sz="2000" spc="-1" strike="noStrike">
              <a:latin typeface="Arial"/>
            </a:endParaRPr>
          </a:p>
          <a:p>
            <a:pPr marL="379080" indent="-379080">
              <a:lnSpc>
                <a:spcPts val="2625"/>
              </a:lnSpc>
              <a:buNone/>
              <a:tabLst>
                <a:tab algn="l" pos="0"/>
              </a:tabLst>
            </a:pPr>
            <a:r>
              <a:rPr b="0" lang="en" sz="2000" spc="-1" strike="noStrike">
                <a:solidFill>
                  <a:srgbClr val="000000"/>
                </a:solidFill>
                <a:latin typeface="Courier New"/>
                <a:ea typeface="HG Mincho Light J"/>
              </a:rPr>
              <a:t>coordinates = NULL; /* not required, but a good idea */</a:t>
            </a:r>
            <a:endParaRPr b="0" lang="en-GB" sz="20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3" name="PlaceHolder 1"/>
          <p:cNvSpPr>
            <a:spLocks noGrp="1"/>
          </p:cNvSpPr>
          <p:nvPr>
            <p:ph type="title"/>
          </p:nvPr>
        </p:nvSpPr>
        <p:spPr>
          <a:xfrm>
            <a:off x="2514600" y="443520"/>
            <a:ext cx="566316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Example 1 (II)</a:t>
            </a:r>
            <a:endParaRPr b="0" lang="en-GB" sz="2400" spc="-1" strike="noStrike">
              <a:latin typeface="Arial"/>
            </a:endParaRPr>
          </a:p>
        </p:txBody>
      </p:sp>
      <p:sp>
        <p:nvSpPr>
          <p:cNvPr id="134" name="PlaceHolder 2"/>
          <p:cNvSpPr>
            <a:spLocks noGrp="1"/>
          </p:cNvSpPr>
          <p:nvPr>
            <p:ph/>
          </p:nvPr>
        </p:nvSpPr>
        <p:spPr>
          <a:xfrm>
            <a:off x="608040" y="1224000"/>
            <a:ext cx="9630720" cy="5446800"/>
          </a:xfrm>
          <a:prstGeom prst="rect">
            <a:avLst/>
          </a:prstGeom>
          <a:noFill/>
          <a:ln w="0">
            <a:noFill/>
          </a:ln>
        </p:spPr>
        <p:txBody>
          <a:bodyPr lIns="90000" rIns="90000" tIns="46800" bIns="46800" anchor="t">
            <a:noAutofit/>
          </a:bodyPr>
          <a:p>
            <a:pPr marL="379080" indent="-379080">
              <a:lnSpc>
                <a:spcPts val="2625"/>
              </a:lnSpc>
              <a:buNone/>
              <a:tabLst>
                <a:tab algn="l" pos="0"/>
              </a:tabLst>
            </a:pPr>
            <a:r>
              <a:rPr b="0" lang="en" sz="2200" spc="-1" strike="noStrike">
                <a:solidFill>
                  <a:srgbClr val="000000"/>
                </a:solidFill>
                <a:latin typeface="Arial"/>
                <a:ea typeface="HG Mincho Light J"/>
              </a:rPr>
              <a:t>After memory is allocated and a pointer references it, we can treat the </a:t>
            </a:r>
            <a:r>
              <a:rPr b="1" lang="en" sz="2200" spc="-1" strike="noStrike">
                <a:solidFill>
                  <a:srgbClr val="000000"/>
                </a:solidFill>
                <a:latin typeface="Courier New"/>
                <a:ea typeface="HG Mincho Light J"/>
              </a:rPr>
              <a:t>coordinates pointer </a:t>
            </a:r>
            <a:r>
              <a:rPr b="0" lang="en" sz="2200" spc="-1" strike="noStrike">
                <a:solidFill>
                  <a:srgbClr val="000000"/>
                </a:solidFill>
                <a:latin typeface="Arial"/>
                <a:ea typeface="HG Mincho Light J"/>
              </a:rPr>
              <a:t>as if it were an array, even though it is actually still a </a:t>
            </a:r>
            <a:r>
              <a:rPr b="0" lang="en" sz="2200" spc="-1" strike="noStrike">
                <a:solidFill>
                  <a:srgbClr val="000000"/>
                </a:solidFill>
                <a:latin typeface="Arial"/>
                <a:ea typeface="HG Mincho Light J"/>
              </a:rPr>
              <a:t>pointer:</a:t>
            </a:r>
            <a:endParaRPr b="0" lang="en-GB" sz="2200" spc="-1" strike="noStrike">
              <a:latin typeface="Arial"/>
            </a:endParaRPr>
          </a:p>
          <a:p>
            <a:pPr marL="379080" indent="-379080">
              <a:lnSpc>
                <a:spcPts val="2625"/>
              </a:lnSpc>
              <a:buNone/>
              <a:tabLst>
                <a:tab algn="l" pos="0"/>
              </a:tabLst>
            </a:pPr>
            <a:endParaRPr b="0" lang="en-GB" sz="2000" spc="-1" strike="noStrike">
              <a:latin typeface="Arial"/>
            </a:endParaRPr>
          </a:p>
          <a:p>
            <a:pPr marL="950760" indent="-379440">
              <a:lnSpc>
                <a:spcPct val="118000"/>
              </a:lnSpc>
              <a:buNone/>
              <a:tabLst>
                <a:tab algn="l" pos="0"/>
              </a:tabLst>
            </a:pPr>
            <a:r>
              <a:rPr b="1" lang="en" sz="2000" spc="-1" strike="noStrike">
                <a:solidFill>
                  <a:srgbClr val="000000"/>
                </a:solidFill>
                <a:latin typeface="Courier New"/>
                <a:ea typeface="HG Mincho Light J"/>
              </a:rPr>
              <a:t>int cur_x, cur_y, cur_z;</a:t>
            </a:r>
            <a:endParaRPr b="0" lang="en-GB" sz="2000" spc="-1" strike="noStrike">
              <a:latin typeface="Arial"/>
            </a:endParaRPr>
          </a:p>
          <a:p>
            <a:pPr marL="950760" indent="-379440">
              <a:lnSpc>
                <a:spcPct val="118000"/>
              </a:lnSpc>
              <a:buNone/>
              <a:tabLst>
                <a:tab algn="l" pos="0"/>
              </a:tabLst>
            </a:pPr>
            <a:r>
              <a:rPr b="1" lang="en" sz="2000" spc="-1" strike="noStrike">
                <a:solidFill>
                  <a:srgbClr val="000000"/>
                </a:solidFill>
                <a:latin typeface="Courier New"/>
                <a:ea typeface="HG Mincho Light J"/>
              </a:rPr>
              <a:t>size_t an_index;</a:t>
            </a:r>
            <a:endParaRPr b="0" lang="en-GB" sz="2000" spc="-1" strike="noStrike">
              <a:latin typeface="Arial"/>
            </a:endParaRPr>
          </a:p>
          <a:p>
            <a:pPr marL="950760" indent="-379440">
              <a:lnSpc>
                <a:spcPct val="118000"/>
              </a:lnSpc>
              <a:buNone/>
              <a:tabLst>
                <a:tab algn="l" pos="0"/>
              </a:tabLst>
            </a:pPr>
            <a:r>
              <a:rPr b="1" lang="en" sz="2000" spc="-1" strike="noStrike">
                <a:solidFill>
                  <a:srgbClr val="000000"/>
                </a:solidFill>
                <a:latin typeface="Courier New"/>
                <a:ea typeface="HG Mincho Light J"/>
              </a:rPr>
              <a:t>an_index = 2;</a:t>
            </a:r>
            <a:endParaRPr b="0" lang="en-GB" sz="2000" spc="-1" strike="noStrike">
              <a:latin typeface="Arial"/>
            </a:endParaRPr>
          </a:p>
          <a:p>
            <a:pPr marL="950760" indent="-379440">
              <a:lnSpc>
                <a:spcPct val="118000"/>
              </a:lnSpc>
              <a:buNone/>
              <a:tabLst>
                <a:tab algn="l" pos="0"/>
              </a:tabLst>
            </a:pPr>
            <a:r>
              <a:rPr b="1" lang="en" sz="2000" spc="-1" strike="noStrike">
                <a:solidFill>
                  <a:srgbClr val="000000"/>
                </a:solidFill>
                <a:latin typeface="Courier New"/>
                <a:ea typeface="HG Mincho Light J"/>
              </a:rPr>
              <a:t>cur_x = coordinates[an_index].x;</a:t>
            </a:r>
            <a:endParaRPr b="0" lang="en-GB" sz="2000" spc="-1" strike="noStrike">
              <a:latin typeface="Arial"/>
            </a:endParaRPr>
          </a:p>
          <a:p>
            <a:pPr marL="950760" indent="-379440">
              <a:lnSpc>
                <a:spcPct val="118000"/>
              </a:lnSpc>
              <a:buNone/>
              <a:tabLst>
                <a:tab algn="l" pos="0"/>
              </a:tabLst>
            </a:pPr>
            <a:r>
              <a:rPr b="1" lang="en" sz="2000" spc="-1" strike="noStrike">
                <a:solidFill>
                  <a:srgbClr val="000000"/>
                </a:solidFill>
                <a:latin typeface="Courier New"/>
                <a:ea typeface="HG Mincho Light J"/>
              </a:rPr>
              <a:t>cur_y = coordinates[an_index].y;</a:t>
            </a:r>
            <a:endParaRPr b="0" lang="en-GB" sz="2000" spc="-1" strike="noStrike">
              <a:latin typeface="Arial"/>
            </a:endParaRPr>
          </a:p>
          <a:p>
            <a:pPr marL="950760" indent="-379440">
              <a:lnSpc>
                <a:spcPct val="118000"/>
              </a:lnSpc>
              <a:buNone/>
              <a:tabLst>
                <a:tab algn="l" pos="0"/>
              </a:tabLst>
            </a:pPr>
            <a:r>
              <a:rPr b="1" lang="en" sz="2000" spc="-1" strike="noStrike">
                <a:solidFill>
                  <a:srgbClr val="000000"/>
                </a:solidFill>
                <a:latin typeface="Courier New"/>
                <a:ea typeface="HG Mincho Light J"/>
              </a:rPr>
              <a:t>cur_z = coordinates[an_index].z;</a:t>
            </a:r>
            <a:endParaRPr b="0" lang="en-GB" sz="2000" spc="-1" strike="noStrike">
              <a:latin typeface="Arial"/>
            </a:endParaRPr>
          </a:p>
          <a:p>
            <a:pPr marL="379080" indent="-379080">
              <a:lnSpc>
                <a:spcPts val="2625"/>
              </a:lnSpc>
              <a:buNone/>
              <a:tabLst>
                <a:tab algn="l" pos="0"/>
              </a:tabLst>
            </a:pPr>
            <a:endParaRPr b="0" lang="en-GB" sz="2000" spc="-1" strike="noStrike">
              <a:latin typeface="Arial"/>
            </a:endParaRPr>
          </a:p>
          <a:p>
            <a:pPr marL="379080" indent="-379080">
              <a:lnSpc>
                <a:spcPts val="2625"/>
              </a:lnSpc>
              <a:buNone/>
              <a:tabLst>
                <a:tab algn="l" pos="0"/>
              </a:tabLst>
            </a:pPr>
            <a:r>
              <a:rPr b="0" lang="en" sz="2200" spc="-1" strike="noStrike">
                <a:solidFill>
                  <a:srgbClr val="000000"/>
                </a:solidFill>
                <a:latin typeface="Arial"/>
                <a:ea typeface="HG Mincho Light J"/>
              </a:rPr>
              <a:t>The compiler generates the appropriate code to pointer address the array element </a:t>
            </a:r>
            <a:r>
              <a:rPr b="0" lang="en" sz="2200" spc="-1" strike="noStrike">
                <a:solidFill>
                  <a:srgbClr val="000000"/>
                </a:solidFill>
                <a:latin typeface="Arial"/>
                <a:ea typeface="HG Mincho Light J"/>
              </a:rPr>
              <a:t>and its structure members using the notation </a:t>
            </a:r>
            <a:r>
              <a:rPr b="1" lang="en" sz="2000" spc="-1" strike="noStrike">
                <a:solidFill>
                  <a:srgbClr val="000000"/>
                </a:solidFill>
                <a:latin typeface="Courier New"/>
                <a:ea typeface="HG Mincho Light J"/>
              </a:rPr>
              <a:t>coordinates[</a:t>
            </a:r>
            <a:r>
              <a:rPr b="1" i="1" lang="en" sz="2000" spc="-1" strike="noStrike">
                <a:solidFill>
                  <a:srgbClr val="000000"/>
                </a:solidFill>
                <a:latin typeface="Courier New"/>
                <a:ea typeface="HG Mincho Light J"/>
              </a:rPr>
              <a:t>elem_index</a:t>
            </a:r>
            <a:r>
              <a:rPr b="1" lang="en" sz="2000" spc="-1" strike="noStrike">
                <a:solidFill>
                  <a:srgbClr val="000000"/>
                </a:solidFill>
                <a:latin typeface="Courier New"/>
                <a:ea typeface="HG Mincho Light J"/>
              </a:rPr>
              <a:t>].</a:t>
            </a:r>
            <a:r>
              <a:rPr b="1" i="1" lang="en" sz="2000" spc="-1" strike="noStrike">
                <a:solidFill>
                  <a:srgbClr val="000000"/>
                </a:solidFill>
                <a:latin typeface="Courier New"/>
                <a:ea typeface="HG Mincho Light J"/>
              </a:rPr>
              <a:t>field_name</a:t>
            </a:r>
            <a:endParaRPr b="0" lang="en-GB" sz="20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5" name="PlaceHolder 1"/>
          <p:cNvSpPr>
            <a:spLocks noGrp="1"/>
          </p:cNvSpPr>
          <p:nvPr>
            <p:ph type="title"/>
          </p:nvPr>
        </p:nvSpPr>
        <p:spPr>
          <a:xfrm>
            <a:off x="2514600" y="443520"/>
            <a:ext cx="566316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Example 1 (III)</a:t>
            </a:r>
            <a:endParaRPr b="0" lang="en-GB" sz="2400" spc="-1" strike="noStrike">
              <a:latin typeface="Arial"/>
            </a:endParaRPr>
          </a:p>
        </p:txBody>
      </p:sp>
      <p:sp>
        <p:nvSpPr>
          <p:cNvPr id="136" name="PlaceHolder 2"/>
          <p:cNvSpPr>
            <a:spLocks noGrp="1"/>
          </p:cNvSpPr>
          <p:nvPr>
            <p:ph/>
          </p:nvPr>
        </p:nvSpPr>
        <p:spPr>
          <a:xfrm>
            <a:off x="608040" y="1224000"/>
            <a:ext cx="9630720" cy="5446800"/>
          </a:xfrm>
          <a:prstGeom prst="rect">
            <a:avLst/>
          </a:prstGeom>
          <a:noFill/>
          <a:ln w="0">
            <a:noFill/>
          </a:ln>
        </p:spPr>
        <p:txBody>
          <a:bodyPr lIns="90000" rIns="90000" tIns="46800" bIns="46800" anchor="t">
            <a:noAutofit/>
          </a:bodyPr>
          <a:p>
            <a:pPr marL="379080" indent="-379080">
              <a:lnSpc>
                <a:spcPts val="2625"/>
              </a:lnSpc>
              <a:buNone/>
              <a:tabLst>
                <a:tab algn="l" pos="0"/>
              </a:tabLst>
            </a:pPr>
            <a:r>
              <a:rPr b="0" lang="en" sz="2200" spc="-1" strike="noStrike">
                <a:solidFill>
                  <a:srgbClr val="000000"/>
                </a:solidFill>
                <a:latin typeface="Arial"/>
                <a:ea typeface="HG Mincho Light J"/>
              </a:rPr>
              <a:t>To initialize the memory returned by </a:t>
            </a:r>
            <a:r>
              <a:rPr b="1" lang="en" sz="2200" spc="-1" strike="noStrike">
                <a:solidFill>
                  <a:srgbClr val="000000"/>
                </a:solidFill>
                <a:latin typeface="Courier New"/>
                <a:ea typeface="HG Mincho Light J"/>
              </a:rPr>
              <a:t>malloc </a:t>
            </a:r>
            <a:r>
              <a:rPr b="0" lang="en" sz="2200" spc="-1" strike="noStrike">
                <a:solidFill>
                  <a:srgbClr val="000000"/>
                </a:solidFill>
                <a:latin typeface="Arial"/>
                <a:ea typeface="HG Mincho Light J"/>
              </a:rPr>
              <a:t>you can use the </a:t>
            </a:r>
            <a:r>
              <a:rPr b="1" lang="en" sz="2200" spc="-1" strike="noStrike">
                <a:solidFill>
                  <a:srgbClr val="000000"/>
                </a:solidFill>
                <a:latin typeface="Courier New"/>
                <a:ea typeface="HG Mincho Light J"/>
              </a:rPr>
              <a:t>memset function:</a:t>
            </a:r>
            <a:endParaRPr b="0" lang="en-GB" sz="2200" spc="-1" strike="noStrike">
              <a:latin typeface="Arial"/>
            </a:endParaRPr>
          </a:p>
          <a:p>
            <a:pPr marL="950760" indent="-379440">
              <a:lnSpc>
                <a:spcPct val="118000"/>
              </a:lnSpc>
              <a:buNone/>
              <a:tabLst>
                <a:tab algn="l" pos="0"/>
              </a:tabLst>
            </a:pPr>
            <a:endParaRPr b="0" lang="en-GB" sz="2200" spc="-1" strike="noStrike">
              <a:latin typeface="Arial"/>
            </a:endParaRPr>
          </a:p>
          <a:p>
            <a:pPr marL="950760" indent="-379440">
              <a:lnSpc>
                <a:spcPct val="118000"/>
              </a:lnSpc>
              <a:buNone/>
              <a:tabLst>
                <a:tab algn="l" pos="0"/>
              </a:tabLst>
            </a:pPr>
            <a:r>
              <a:rPr b="1" lang="en" sz="2000" spc="-1" strike="noStrike">
                <a:solidFill>
                  <a:srgbClr val="000000"/>
                </a:solidFill>
                <a:latin typeface="Courier New"/>
                <a:ea typeface="HG Mincho Light J"/>
              </a:rPr>
              <a:t>memset(coordinates, 0, amount);</a:t>
            </a:r>
            <a:endParaRPr b="0" lang="en-GB" sz="2000" spc="-1" strike="noStrike">
              <a:latin typeface="Arial"/>
            </a:endParaRPr>
          </a:p>
          <a:p>
            <a:pPr marL="950760" indent="-379440">
              <a:lnSpc>
                <a:spcPct val="118000"/>
              </a:lnSpc>
              <a:buNone/>
              <a:tabLst>
                <a:tab algn="l" pos="0"/>
              </a:tabLst>
            </a:pPr>
            <a:endParaRPr b="0" lang="en-GB" sz="2200" spc="-1" strike="noStrike">
              <a:latin typeface="Arial"/>
            </a:endParaRPr>
          </a:p>
          <a:p>
            <a:pPr marL="379080" indent="-379080">
              <a:lnSpc>
                <a:spcPts val="2625"/>
              </a:lnSpc>
              <a:buNone/>
              <a:tabLst>
                <a:tab algn="l" pos="0"/>
              </a:tabLst>
            </a:pPr>
            <a:r>
              <a:rPr b="0" lang="en" sz="2200" spc="-1" strike="noStrike">
                <a:solidFill>
                  <a:srgbClr val="000000"/>
                </a:solidFill>
                <a:latin typeface="Arial"/>
                <a:ea typeface="HG Mincho Light J"/>
              </a:rPr>
              <a:t>The other possibility is to use </a:t>
            </a:r>
            <a:r>
              <a:rPr b="1" lang="en" sz="2200" spc="-1" strike="noStrike">
                <a:solidFill>
                  <a:srgbClr val="000000"/>
                </a:solidFill>
                <a:latin typeface="Courier New"/>
                <a:ea typeface="HG Mincho Light J"/>
              </a:rPr>
              <a:t>calloc.</a:t>
            </a:r>
            <a:endParaRPr b="0" lang="en-GB" sz="2200" spc="-1" strike="noStrike">
              <a:latin typeface="Arial"/>
            </a:endParaRPr>
          </a:p>
          <a:p>
            <a:pPr marL="379080" indent="-379080">
              <a:lnSpc>
                <a:spcPts val="2625"/>
              </a:lnSpc>
              <a:buNone/>
              <a:tabLst>
                <a:tab algn="l" pos="0"/>
              </a:tabLst>
            </a:pPr>
            <a:endParaRPr b="0" lang="en-GB" sz="2200" spc="-1" strike="noStrike">
              <a:latin typeface="Arial"/>
            </a:endParaRPr>
          </a:p>
          <a:p>
            <a:pPr marL="379080" indent="-379080">
              <a:lnSpc>
                <a:spcPts val="2625"/>
              </a:lnSpc>
              <a:buNone/>
              <a:tabLst>
                <a:tab algn="l" pos="0"/>
              </a:tabLst>
            </a:pPr>
            <a:r>
              <a:rPr b="0" lang="en" sz="2200" spc="-1" strike="noStrike">
                <a:solidFill>
                  <a:srgbClr val="000000"/>
                </a:solidFill>
                <a:latin typeface="Arial"/>
                <a:ea typeface="HG Mincho Light J"/>
              </a:rPr>
              <a:t>An approach to using </a:t>
            </a:r>
            <a:r>
              <a:rPr b="1" lang="en" sz="2200" spc="-1" strike="noStrike">
                <a:solidFill>
                  <a:srgbClr val="000000"/>
                </a:solidFill>
                <a:latin typeface="Courier New"/>
                <a:ea typeface="HG Mincho Light J"/>
              </a:rPr>
              <a:t>malloc </a:t>
            </a:r>
            <a:r>
              <a:rPr b="0" lang="en" sz="2200" spc="-1" strike="noStrike">
                <a:solidFill>
                  <a:srgbClr val="000000"/>
                </a:solidFill>
                <a:latin typeface="Arial"/>
                <a:ea typeface="HG Mincho Light J"/>
              </a:rPr>
              <a:t>that ensures proper memory allocation even when the pointer declaration may have changed is as follows:</a:t>
            </a:r>
            <a:endParaRPr b="0" lang="en-GB" sz="2200" spc="-1" strike="noStrike">
              <a:latin typeface="Arial"/>
            </a:endParaRPr>
          </a:p>
          <a:p>
            <a:pPr marL="950760" indent="-379440">
              <a:lnSpc>
                <a:spcPct val="118000"/>
              </a:lnSpc>
              <a:spcBef>
                <a:spcPts val="298"/>
              </a:spcBef>
              <a:buNone/>
              <a:tabLst>
                <a:tab algn="l" pos="0"/>
              </a:tabLst>
            </a:pPr>
            <a:r>
              <a:rPr b="1" lang="en" sz="2000" spc="-1" strike="noStrike">
                <a:solidFill>
                  <a:srgbClr val="000000"/>
                </a:solidFill>
                <a:latin typeface="Courier New"/>
                <a:ea typeface="HG Mincho Light J"/>
              </a:rPr>
              <a:t>some_type *pointer;</a:t>
            </a:r>
            <a:endParaRPr b="0" lang="en-GB" sz="2000" spc="-1" strike="noStrike">
              <a:latin typeface="Arial"/>
            </a:endParaRPr>
          </a:p>
          <a:p>
            <a:pPr marL="950760" indent="-379440">
              <a:lnSpc>
                <a:spcPct val="118000"/>
              </a:lnSpc>
              <a:spcBef>
                <a:spcPts val="298"/>
              </a:spcBef>
              <a:buNone/>
              <a:tabLst>
                <a:tab algn="l" pos="0"/>
              </a:tabLst>
            </a:pPr>
            <a:r>
              <a:rPr b="1" lang="en" sz="2000" spc="-1" strike="noStrike">
                <a:solidFill>
                  <a:srgbClr val="000000"/>
                </a:solidFill>
                <a:latin typeface="Courier New"/>
                <a:ea typeface="HG Mincho Light J"/>
              </a:rPr>
              <a:t>pointer = malloc(count * sizeof(*pointer));</a:t>
            </a:r>
            <a:endParaRPr b="0" lang="en-GB" sz="2000" spc="-1" strike="noStrike">
              <a:latin typeface="Arial"/>
            </a:endParaRPr>
          </a:p>
          <a:p>
            <a:pPr marL="379080" indent="-379080">
              <a:lnSpc>
                <a:spcPts val="2625"/>
              </a:lnSpc>
              <a:buNone/>
              <a:tabLst>
                <a:tab algn="l" pos="0"/>
              </a:tabLst>
            </a:pPr>
            <a:endParaRPr b="0" lang="en-GB" sz="2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7" name="PlaceHolder 1"/>
          <p:cNvSpPr>
            <a:spLocks noGrp="1"/>
          </p:cNvSpPr>
          <p:nvPr>
            <p:ph type="title"/>
          </p:nvPr>
        </p:nvSpPr>
        <p:spPr>
          <a:xfrm>
            <a:off x="2439360" y="443520"/>
            <a:ext cx="581400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Memory layout of a process</a:t>
            </a:r>
            <a:endParaRPr b="0" lang="en-GB" sz="2400" spc="-1" strike="noStrike">
              <a:latin typeface="Arial"/>
            </a:endParaRPr>
          </a:p>
        </p:txBody>
      </p:sp>
      <p:sp>
        <p:nvSpPr>
          <p:cNvPr id="48" name="PlaceHolder 2"/>
          <p:cNvSpPr>
            <a:spLocks noGrp="1"/>
          </p:cNvSpPr>
          <p:nvPr>
            <p:ph/>
          </p:nvPr>
        </p:nvSpPr>
        <p:spPr>
          <a:xfrm>
            <a:off x="356040" y="1116360"/>
            <a:ext cx="9978120" cy="5446800"/>
          </a:xfrm>
          <a:prstGeom prst="rect">
            <a:avLst/>
          </a:prstGeom>
          <a:noFill/>
          <a:ln w="0">
            <a:noFill/>
          </a:ln>
        </p:spPr>
        <p:txBody>
          <a:bodyPr lIns="90000" rIns="90000" tIns="46800" bIns="46800" anchor="t">
            <a:noAutofit/>
          </a:bodyPr>
          <a:p>
            <a:pPr marL="379080" indent="-379080">
              <a:lnSpc>
                <a:spcPts val="2625"/>
              </a:lnSpc>
              <a:spcBef>
                <a:spcPts val="1925"/>
              </a:spcBef>
              <a:buNone/>
              <a:tabLst>
                <a:tab algn="l" pos="0"/>
              </a:tabLst>
            </a:pPr>
            <a:r>
              <a:rPr b="0" lang="en" sz="2000" spc="-1" strike="noStrike">
                <a:solidFill>
                  <a:srgbClr val="000000"/>
                </a:solidFill>
                <a:latin typeface="Arial"/>
              </a:rPr>
              <a:t>A C program loaded into memory consists of the following parts:</a:t>
            </a:r>
            <a:endParaRPr b="0" lang="en-GB" sz="2000" spc="-1" strike="noStrike">
              <a:latin typeface="Arial"/>
            </a:endParaRPr>
          </a:p>
          <a:p>
            <a:pPr marL="379080" indent="-379080">
              <a:lnSpc>
                <a:spcPts val="2625"/>
              </a:lnSpc>
              <a:spcBef>
                <a:spcPts val="2098"/>
              </a:spcBef>
              <a:buNone/>
              <a:tabLst>
                <a:tab algn="l" pos="0"/>
              </a:tabLst>
            </a:pPr>
            <a:r>
              <a:rPr b="1" i="1" lang="en" sz="2000" spc="-1" strike="noStrike">
                <a:solidFill>
                  <a:srgbClr val="000000"/>
                </a:solidFill>
                <a:latin typeface="Arial"/>
              </a:rPr>
              <a:t>Text segment </a:t>
            </a:r>
            <a:r>
              <a:rPr b="0" lang="en" sz="2000" spc="-1" strike="noStrike">
                <a:solidFill>
                  <a:srgbClr val="000000"/>
                </a:solidFill>
                <a:latin typeface="Arial"/>
              </a:rPr>
              <a:t>: machine code instructions executed by the CPU. It is generally shared (sharable) so that there is a single copy in memory and it is read-only to prevent accidental modifications.</a:t>
            </a:r>
            <a:endParaRPr b="0" lang="en-GB" sz="2000" spc="-1" strike="noStrike">
              <a:latin typeface="Arial"/>
            </a:endParaRPr>
          </a:p>
          <a:p>
            <a:pPr marL="379080" indent="-379080">
              <a:lnSpc>
                <a:spcPts val="2625"/>
              </a:lnSpc>
              <a:spcBef>
                <a:spcPts val="2098"/>
              </a:spcBef>
              <a:buNone/>
              <a:tabLst>
                <a:tab algn="l" pos="0"/>
              </a:tabLst>
            </a:pPr>
            <a:r>
              <a:rPr b="1" i="1" lang="en" sz="2000" spc="-1" strike="noStrike">
                <a:solidFill>
                  <a:srgbClr val="000000"/>
                </a:solidFill>
                <a:latin typeface="Arial"/>
              </a:rPr>
              <a:t>Initialized data segment </a:t>
            </a:r>
            <a:r>
              <a:rPr b="0" lang="en" sz="2000" spc="-1" strike="noStrike">
                <a:solidFill>
                  <a:srgbClr val="000000"/>
                </a:solidFill>
                <a:latin typeface="Arial"/>
              </a:rPr>
              <a:t>(or simply </a:t>
            </a:r>
            <a:r>
              <a:rPr b="1" i="1" lang="en" sz="2000" spc="-1" strike="noStrike">
                <a:solidFill>
                  <a:srgbClr val="000000"/>
                </a:solidFill>
                <a:latin typeface="Arial"/>
              </a:rPr>
              <a:t>data segment </a:t>
            </a:r>
            <a:r>
              <a:rPr b="0" lang="en" sz="2000" spc="-1" strike="noStrike">
                <a:solidFill>
                  <a:srgbClr val="000000"/>
                </a:solidFill>
                <a:latin typeface="Arial"/>
              </a:rPr>
              <a:t>): contains variables that are explicitly initialized in the program (global and static initialized).</a:t>
            </a:r>
            <a:endParaRPr b="0" lang="en-GB" sz="2000" spc="-1" strike="noStrike">
              <a:latin typeface="Arial"/>
            </a:endParaRPr>
          </a:p>
          <a:p>
            <a:pPr marL="379080" indent="-379080">
              <a:lnSpc>
                <a:spcPts val="2625"/>
              </a:lnSpc>
              <a:spcBef>
                <a:spcPts val="2098"/>
              </a:spcBef>
              <a:buNone/>
              <a:tabLst>
                <a:tab algn="l" pos="0"/>
              </a:tabLst>
            </a:pPr>
            <a:r>
              <a:rPr b="1" i="1" lang="en" sz="2000" spc="-1" strike="noStrike">
                <a:solidFill>
                  <a:srgbClr val="000000"/>
                </a:solidFill>
                <a:latin typeface="Arial"/>
              </a:rPr>
              <a:t>Uninitialized data segment </a:t>
            </a:r>
            <a:r>
              <a:rPr b="0" lang="en" sz="2000" spc="-1" strike="noStrike">
                <a:solidFill>
                  <a:srgbClr val="000000"/>
                </a:solidFill>
                <a:latin typeface="Arial"/>
              </a:rPr>
              <a:t>(also called </a:t>
            </a:r>
            <a:r>
              <a:rPr b="1" i="1" lang="en" sz="2000" spc="-1" strike="noStrike">
                <a:solidFill>
                  <a:srgbClr val="000000"/>
                </a:solidFill>
                <a:latin typeface="Arial"/>
              </a:rPr>
              <a:t>bss=block started by symbol segment </a:t>
            </a:r>
            <a:r>
              <a:rPr b="0" lang="en" sz="2000" spc="-1" strike="noStrike">
                <a:solidFill>
                  <a:srgbClr val="000000"/>
                </a:solidFill>
                <a:latin typeface="Arial"/>
              </a:rPr>
              <a:t>): the data in this segment is initialized by the kernel to 0 or NULL pointer before the program begins execution (global and static uninitialized).</a:t>
            </a:r>
            <a:endParaRPr b="0" lang="en-GB" sz="2000" spc="-1" strike="noStrike">
              <a:latin typeface="Arial"/>
            </a:endParaRPr>
          </a:p>
          <a:p>
            <a:pPr marL="379080" indent="-379080">
              <a:lnSpc>
                <a:spcPts val="2625"/>
              </a:lnSpc>
              <a:spcBef>
                <a:spcPts val="2098"/>
              </a:spcBef>
              <a:buNone/>
              <a:tabLst>
                <a:tab algn="l" pos="0"/>
              </a:tabLst>
            </a:pPr>
            <a:r>
              <a:rPr b="1" i="1" lang="en" sz="2000" spc="-1" strike="noStrike">
                <a:solidFill>
                  <a:srgbClr val="000000"/>
                </a:solidFill>
                <a:latin typeface="Arial"/>
              </a:rPr>
              <a:t>Stack </a:t>
            </a:r>
            <a:r>
              <a:rPr b="0" lang="en" sz="2000" spc="-1" strike="noStrike">
                <a:solidFill>
                  <a:srgbClr val="000000"/>
                </a:solidFill>
                <a:latin typeface="Arial"/>
              </a:rPr>
              <a:t>: Contains the automatic variable and information saved each time a function call is made.</a:t>
            </a:r>
            <a:endParaRPr b="0" lang="en-GB" sz="2000" spc="-1" strike="noStrike">
              <a:latin typeface="Arial"/>
            </a:endParaRPr>
          </a:p>
          <a:p>
            <a:pPr marL="379080" indent="-379080">
              <a:lnSpc>
                <a:spcPts val="2625"/>
              </a:lnSpc>
              <a:spcBef>
                <a:spcPts val="2098"/>
              </a:spcBef>
              <a:buNone/>
              <a:tabLst>
                <a:tab algn="l" pos="0"/>
              </a:tabLst>
            </a:pPr>
            <a:r>
              <a:rPr b="1" i="1" lang="en" sz="2000" spc="-1" strike="noStrike">
                <a:solidFill>
                  <a:srgbClr val="000000"/>
                </a:solidFill>
                <a:latin typeface="Arial"/>
              </a:rPr>
              <a:t>Heap </a:t>
            </a:r>
            <a:r>
              <a:rPr b="0" lang="en" sz="2000" spc="-1" strike="noStrike">
                <a:solidFill>
                  <a:srgbClr val="000000"/>
                </a:solidFill>
                <a:latin typeface="Arial"/>
              </a:rPr>
              <a:t>: dynamic memory that the program requires during its execution.</a:t>
            </a:r>
            <a:endParaRPr b="0" lang="en-GB" sz="2000" spc="-1" strike="noStrike">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7" name="PlaceHolder 1"/>
          <p:cNvSpPr>
            <a:spLocks noGrp="1"/>
          </p:cNvSpPr>
          <p:nvPr>
            <p:ph type="title"/>
          </p:nvPr>
        </p:nvSpPr>
        <p:spPr>
          <a:xfrm>
            <a:off x="2514600" y="443520"/>
            <a:ext cx="566316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Exam</a:t>
            </a:r>
            <a:r>
              <a:rPr b="1" lang="en" sz="2400" spc="-1" strike="noStrike">
                <a:solidFill>
                  <a:srgbClr val="000000"/>
                </a:solidFill>
                <a:latin typeface="Arial Black"/>
              </a:rPr>
              <a:t>ple 2</a:t>
            </a:r>
            <a:endParaRPr b="0" lang="en-GB" sz="2400" spc="-1" strike="noStrike">
              <a:latin typeface="Arial"/>
            </a:endParaRPr>
          </a:p>
        </p:txBody>
      </p:sp>
      <p:sp>
        <p:nvSpPr>
          <p:cNvPr id="138" name="PlaceHolder 2"/>
          <p:cNvSpPr>
            <a:spLocks noGrp="1"/>
          </p:cNvSpPr>
          <p:nvPr>
            <p:ph/>
          </p:nvPr>
        </p:nvSpPr>
        <p:spPr>
          <a:xfrm>
            <a:off x="500040" y="1152000"/>
            <a:ext cx="9630720" cy="5446800"/>
          </a:xfrm>
          <a:prstGeom prst="rect">
            <a:avLst/>
          </a:prstGeom>
          <a:noFill/>
          <a:ln w="0">
            <a:noFill/>
          </a:ln>
        </p:spPr>
        <p:txBody>
          <a:bodyPr lIns="90000" rIns="90000" tIns="46800" bIns="46800" anchor="t">
            <a:noAutofit/>
          </a:bodyPr>
          <a:p>
            <a:pPr marL="379080" indent="-379080">
              <a:lnSpc>
                <a:spcPts val="2625"/>
              </a:lnSpc>
              <a:buNone/>
              <a:tabLst>
                <a:tab algn="l" pos="0"/>
              </a:tabLst>
            </a:pPr>
            <a:r>
              <a:rPr b="0" lang="en" sz="2000" spc="-1" strike="noStrike">
                <a:solidFill>
                  <a:srgbClr val="000000"/>
                </a:solidFill>
                <a:latin typeface="Courier New"/>
                <a:ea typeface="HG Mincho Light J"/>
              </a:rPr>
              <a:t>int new_count;</a:t>
            </a:r>
            <a:endParaRPr b="0" lang="en-GB" sz="2000" spc="-1" strike="noStrike">
              <a:latin typeface="Arial"/>
            </a:endParaRPr>
          </a:p>
          <a:p>
            <a:pPr marL="379080" indent="-379080">
              <a:lnSpc>
                <a:spcPts val="2625"/>
              </a:lnSpc>
              <a:buNone/>
              <a:tabLst>
                <a:tab algn="l" pos="0"/>
              </a:tabLst>
            </a:pPr>
            <a:r>
              <a:rPr b="0" lang="en" sz="2000" spc="-1" strike="noStrike">
                <a:solidFill>
                  <a:srgbClr val="000000"/>
                </a:solidFill>
                <a:latin typeface="Courier New"/>
                <a:ea typeface="HG Mincho Light J"/>
              </a:rPr>
              <a:t>size_t new_amount;</a:t>
            </a:r>
            <a:endParaRPr b="0" lang="en-GB" sz="2000" spc="-1" strike="noStrike">
              <a:latin typeface="Arial"/>
            </a:endParaRPr>
          </a:p>
          <a:p>
            <a:pPr marL="379080" indent="-379080">
              <a:lnSpc>
                <a:spcPts val="2625"/>
              </a:lnSpc>
              <a:buNone/>
              <a:tabLst>
                <a:tab algn="l" pos="0"/>
              </a:tabLst>
            </a:pPr>
            <a:r>
              <a:rPr b="0" lang="en" sz="2000" spc="-1" strike="noStrike">
                <a:solidFill>
                  <a:srgbClr val="000000"/>
                </a:solidFill>
                <a:latin typeface="Courier New"/>
                <a:ea typeface="HG Mincho Light J"/>
              </a:rPr>
              <a:t>struct coord *newcoords;</a:t>
            </a:r>
            <a:endParaRPr b="0" lang="en-GB" sz="2000" spc="-1" strike="noStrike">
              <a:latin typeface="Arial"/>
            </a:endParaRPr>
          </a:p>
          <a:p>
            <a:pPr marL="379080" indent="-379080">
              <a:lnSpc>
                <a:spcPts val="2625"/>
              </a:lnSpc>
              <a:buNone/>
              <a:tabLst>
                <a:tab algn="l" pos="0"/>
              </a:tabLst>
            </a:pPr>
            <a:endParaRPr b="0" lang="en-GB" sz="2000" spc="-1" strike="noStrike">
              <a:latin typeface="Arial"/>
            </a:endParaRPr>
          </a:p>
          <a:p>
            <a:pPr marL="379080" indent="-379080">
              <a:lnSpc>
                <a:spcPts val="2625"/>
              </a:lnSpc>
              <a:buNone/>
              <a:tabLst>
                <a:tab algn="l" pos="0"/>
              </a:tabLst>
            </a:pPr>
            <a:r>
              <a:rPr b="0" lang="en" sz="2000" spc="-1" strike="noStrike">
                <a:solidFill>
                  <a:srgbClr val="000000"/>
                </a:solidFill>
                <a:latin typeface="Courier New"/>
                <a:ea typeface="HG Mincho Light J"/>
              </a:rPr>
              <a:t>/* set new_count, for example: */</a:t>
            </a:r>
            <a:endParaRPr b="0" lang="en-GB" sz="2000" spc="-1" strike="noStrike">
              <a:latin typeface="Arial"/>
            </a:endParaRPr>
          </a:p>
          <a:p>
            <a:pPr marL="379080" indent="-379080">
              <a:lnSpc>
                <a:spcPts val="2625"/>
              </a:lnSpc>
              <a:buNone/>
              <a:tabLst>
                <a:tab algn="l" pos="0"/>
              </a:tabLst>
            </a:pPr>
            <a:r>
              <a:rPr b="0" lang="en" sz="2000" spc="-1" strike="noStrike">
                <a:solidFill>
                  <a:srgbClr val="000000"/>
                </a:solidFill>
                <a:latin typeface="Courier New"/>
                <a:ea typeface="HG Mincho Light J"/>
              </a:rPr>
              <a:t>new_count = count*2; /* double the storage */</a:t>
            </a:r>
            <a:endParaRPr b="0" lang="en-GB" sz="2000" spc="-1" strike="noStrike">
              <a:latin typeface="Arial"/>
            </a:endParaRPr>
          </a:p>
          <a:p>
            <a:pPr marL="379080" indent="-379080">
              <a:lnSpc>
                <a:spcPts val="2625"/>
              </a:lnSpc>
              <a:buNone/>
              <a:tabLst>
                <a:tab algn="l" pos="0"/>
              </a:tabLst>
            </a:pPr>
            <a:r>
              <a:rPr b="0" lang="en" sz="2000" spc="-1" strike="noStrike">
                <a:solidFill>
                  <a:srgbClr val="000000"/>
                </a:solidFill>
                <a:latin typeface="Courier New"/>
                <a:ea typeface="HG Mincho Light J"/>
              </a:rPr>
              <a:t>new_amount = new_count*sizeof(struct coord);</a:t>
            </a:r>
            <a:endParaRPr b="0" lang="en-GB" sz="2000" spc="-1" strike="noStrike">
              <a:latin typeface="Arial"/>
            </a:endParaRPr>
          </a:p>
          <a:p>
            <a:pPr marL="379080" indent="-379080">
              <a:lnSpc>
                <a:spcPts val="2625"/>
              </a:lnSpc>
              <a:buNone/>
              <a:tabLst>
                <a:tab algn="l" pos="0"/>
              </a:tabLst>
            </a:pPr>
            <a:endParaRPr b="0" lang="en-GB" sz="2000" spc="-1" strike="noStrike">
              <a:latin typeface="Arial"/>
            </a:endParaRPr>
          </a:p>
          <a:p>
            <a:pPr marL="379080" indent="-379080">
              <a:lnSpc>
                <a:spcPts val="2625"/>
              </a:lnSpc>
              <a:buNone/>
              <a:tabLst>
                <a:tab algn="l" pos="0"/>
              </a:tabLst>
            </a:pPr>
            <a:r>
              <a:rPr b="0" lang="en" sz="2000" spc="-1" strike="noStrike">
                <a:solidFill>
                  <a:srgbClr val="000000"/>
                </a:solidFill>
                <a:latin typeface="Courier New"/>
                <a:ea typeface="HG Mincho Light J"/>
              </a:rPr>
              <a:t>newcoords = (struct coord *)realloc(coordinates, new_amount);</a:t>
            </a:r>
            <a:endParaRPr b="0" lang="en-GB" sz="2000" spc="-1" strike="noStrike">
              <a:latin typeface="Arial"/>
            </a:endParaRPr>
          </a:p>
          <a:p>
            <a:pPr marL="379080" indent="-379080">
              <a:lnSpc>
                <a:spcPts val="2625"/>
              </a:lnSpc>
              <a:buNone/>
              <a:tabLst>
                <a:tab algn="l" pos="0"/>
              </a:tabLst>
            </a:pPr>
            <a:r>
              <a:rPr b="0" lang="en" sz="2000" spc="-1" strike="noStrike">
                <a:solidFill>
                  <a:srgbClr val="000000"/>
                </a:solidFill>
                <a:latin typeface="Courier New"/>
                <a:ea typeface="HG Mincho Light J"/>
              </a:rPr>
              <a:t>if (newcoords == NULL) {</a:t>
            </a:r>
            <a:endParaRPr b="0" lang="en-GB" sz="2000" spc="-1" strike="noStrike">
              <a:latin typeface="Arial"/>
            </a:endParaRPr>
          </a:p>
          <a:p>
            <a:pPr marL="379080" indent="-379080">
              <a:lnSpc>
                <a:spcPts val="2625"/>
              </a:lnSpc>
              <a:buNone/>
              <a:tabLst>
                <a:tab algn="l" pos="0"/>
              </a:tabLst>
            </a:pPr>
            <a:r>
              <a:rPr b="0" lang="en" sz="2000" spc="-1" strike="noStrike">
                <a:solidFill>
                  <a:srgbClr val="000000"/>
                </a:solidFill>
                <a:latin typeface="Courier New"/>
                <a:ea typeface="HG Mincho Light J"/>
              </a:rPr>
              <a:t>/* report error, recover or give up */</a:t>
            </a:r>
            <a:endParaRPr b="0" lang="en-GB" sz="2000" spc="-1" strike="noStrike">
              <a:latin typeface="Arial"/>
            </a:endParaRPr>
          </a:p>
          <a:p>
            <a:pPr marL="379080" indent="-379080">
              <a:lnSpc>
                <a:spcPts val="2625"/>
              </a:lnSpc>
              <a:buNone/>
              <a:tabLst>
                <a:tab algn="l" pos="0"/>
              </a:tabLst>
            </a:pPr>
            <a:r>
              <a:rPr b="0" lang="en" sz="2000" spc="-1" strike="noStrike">
                <a:solidFill>
                  <a:srgbClr val="000000"/>
                </a:solidFill>
                <a:latin typeface="Courier New"/>
                <a:ea typeface="HG Mincho Light J"/>
              </a:rPr>
              <a:t>}</a:t>
            </a:r>
            <a:endParaRPr b="0" lang="en-GB" sz="2000" spc="-1" strike="noStrike">
              <a:latin typeface="Arial"/>
            </a:endParaRPr>
          </a:p>
          <a:p>
            <a:pPr marL="379080" indent="-379080">
              <a:lnSpc>
                <a:spcPts val="2625"/>
              </a:lnSpc>
              <a:buNone/>
              <a:tabLst>
                <a:tab algn="l" pos="0"/>
              </a:tabLst>
            </a:pPr>
            <a:endParaRPr b="0" lang="en-GB" sz="2000" spc="-1" strike="noStrike">
              <a:latin typeface="Arial"/>
            </a:endParaRPr>
          </a:p>
          <a:p>
            <a:pPr marL="379080" indent="-379080">
              <a:lnSpc>
                <a:spcPts val="2625"/>
              </a:lnSpc>
              <a:buNone/>
              <a:tabLst>
                <a:tab algn="l" pos="0"/>
              </a:tabLst>
            </a:pPr>
            <a:r>
              <a:rPr b="0" lang="en" sz="2000" spc="-1" strike="noStrike">
                <a:solidFill>
                  <a:srgbClr val="000000"/>
                </a:solidFill>
                <a:latin typeface="Courier New"/>
                <a:ea typeface="HG Mincho Light J"/>
              </a:rPr>
              <a:t>coordinates = newcoords;</a:t>
            </a:r>
            <a:endParaRPr b="0" lang="en-GB" sz="2000" spc="-1" strike="noStrike">
              <a:latin typeface="Arial"/>
            </a:endParaRPr>
          </a:p>
          <a:p>
            <a:pPr marL="379080" indent="-379080">
              <a:lnSpc>
                <a:spcPts val="2625"/>
              </a:lnSpc>
              <a:buNone/>
              <a:tabLst>
                <a:tab algn="l" pos="0"/>
              </a:tabLst>
            </a:pPr>
            <a:r>
              <a:rPr b="0" lang="en" sz="2000" spc="-1" strike="noStrike">
                <a:solidFill>
                  <a:srgbClr val="000000"/>
                </a:solidFill>
                <a:latin typeface="Courier New"/>
                <a:ea typeface="HG Mincho Light J"/>
              </a:rPr>
              <a:t>/* continue using coordinates ... */</a:t>
            </a:r>
            <a:endParaRPr b="0" lang="en-GB" sz="20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9" name="PlaceHolder 1"/>
          <p:cNvSpPr>
            <a:spLocks noGrp="1"/>
          </p:cNvSpPr>
          <p:nvPr>
            <p:ph type="title"/>
          </p:nvPr>
        </p:nvSpPr>
        <p:spPr>
          <a:xfrm>
            <a:off x="2514600" y="443520"/>
            <a:ext cx="566316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Example 3 (I)</a:t>
            </a:r>
            <a:endParaRPr b="0" lang="en-GB" sz="2400" spc="-1" strike="noStrike">
              <a:latin typeface="Arial"/>
            </a:endParaRPr>
          </a:p>
        </p:txBody>
      </p:sp>
      <p:sp>
        <p:nvSpPr>
          <p:cNvPr id="140" name="PlaceHolder 2"/>
          <p:cNvSpPr>
            <a:spLocks noGrp="1"/>
          </p:cNvSpPr>
          <p:nvPr>
            <p:ph/>
          </p:nvPr>
        </p:nvSpPr>
        <p:spPr>
          <a:xfrm>
            <a:off x="356040" y="936000"/>
            <a:ext cx="10147680" cy="6184080"/>
          </a:xfrm>
          <a:prstGeom prst="rect">
            <a:avLst/>
          </a:prstGeom>
          <a:noFill/>
          <a:ln w="0">
            <a:noFill/>
          </a:ln>
        </p:spPr>
        <p:txBody>
          <a:bodyPr lIns="90000" rIns="90000" tIns="46800" bIns="46800" anchor="t">
            <a:noAutofit/>
          </a:bodyPr>
          <a:p>
            <a:pPr marL="379080" indent="-379080">
              <a:lnSpc>
                <a:spcPct val="90000"/>
              </a:lnSpc>
              <a:buNone/>
              <a:tabLst>
                <a:tab algn="l" pos="0"/>
              </a:tabLst>
            </a:pPr>
            <a:r>
              <a:rPr b="0" lang="en" sz="1800" spc="-1" strike="noStrike">
                <a:solidFill>
                  <a:srgbClr val="000000"/>
                </a:solidFill>
                <a:latin typeface="Courier New"/>
                <a:ea typeface="HG Mincho Light J"/>
              </a:rPr>
              <a:t>void manage_table(void)</a:t>
            </a:r>
            <a:endParaRPr b="0" lang="en-GB" sz="1800" spc="-1" strike="noStrike">
              <a:latin typeface="Arial"/>
            </a:endParaRPr>
          </a:p>
          <a:p>
            <a:pPr marL="379080" indent="-379080">
              <a:lnSpc>
                <a:spcPct val="90000"/>
              </a:lnSpc>
              <a:buNone/>
              <a:tabLst>
                <a:tab algn="l" pos="0"/>
              </a:tabLst>
            </a:pPr>
            <a:r>
              <a:rPr b="0" lang="en" sz="1800" spc="-1" strike="noStrike">
                <a:solidFill>
                  <a:srgbClr val="000000"/>
                </a:solidFill>
                <a:latin typeface="Courier New"/>
                <a:ea typeface="HG Mincho Light J"/>
              </a:rPr>
              <a:t>{</a:t>
            </a:r>
            <a:endParaRPr b="0" lang="en-GB" sz="1800" spc="-1" strike="noStrike">
              <a:latin typeface="Arial"/>
            </a:endParaRPr>
          </a:p>
          <a:p>
            <a:pPr marL="379080" indent="-379080">
              <a:lnSpc>
                <a:spcPct val="90000"/>
              </a:lnSpc>
              <a:buNone/>
              <a:tabLst>
                <a:tab algn="l" pos="0"/>
              </a:tabLst>
            </a:pPr>
            <a:r>
              <a:rPr b="0" lang="en" sz="1800" spc="-1" strike="noStrike">
                <a:solidFill>
                  <a:srgbClr val="000000"/>
                </a:solidFill>
                <a:latin typeface="Courier New"/>
                <a:ea typeface="HG Mincho Light J"/>
              </a:rPr>
              <a:t>static struct table *table;</a:t>
            </a:r>
            <a:endParaRPr b="0" lang="en-GB" sz="1800" spc="-1" strike="noStrike">
              <a:latin typeface="Arial"/>
            </a:endParaRPr>
          </a:p>
          <a:p>
            <a:pPr marL="379080" indent="-379080">
              <a:lnSpc>
                <a:spcPct val="90000"/>
              </a:lnSpc>
              <a:buNone/>
              <a:tabLst>
                <a:tab algn="l" pos="0"/>
              </a:tabLst>
            </a:pPr>
            <a:r>
              <a:rPr b="0" lang="en" sz="1800" spc="-1" strike="noStrike">
                <a:solidFill>
                  <a:srgbClr val="000000"/>
                </a:solidFill>
                <a:latin typeface="Courier New"/>
                <a:ea typeface="HG Mincho Light J"/>
              </a:rPr>
              <a:t>struct table *cur, *p;</a:t>
            </a:r>
            <a:endParaRPr b="0" lang="en-GB" sz="1800" spc="-1" strike="noStrike">
              <a:latin typeface="Arial"/>
            </a:endParaRPr>
          </a:p>
          <a:p>
            <a:pPr marL="379080" indent="-379080">
              <a:lnSpc>
                <a:spcPct val="90000"/>
              </a:lnSpc>
              <a:buNone/>
              <a:tabLst>
                <a:tab algn="l" pos="0"/>
              </a:tabLst>
            </a:pPr>
            <a:r>
              <a:rPr b="0" lang="en" sz="1800" spc="-1" strike="noStrike">
                <a:solidFill>
                  <a:srgbClr val="000000"/>
                </a:solidFill>
                <a:latin typeface="Courier New"/>
                <a:ea typeface="HG Mincho Light J"/>
              </a:rPr>
              <a:t>int i;</a:t>
            </a:r>
            <a:endParaRPr b="0" lang="en-GB" sz="1800" spc="-1" strike="noStrike">
              <a:latin typeface="Arial"/>
            </a:endParaRPr>
          </a:p>
          <a:p>
            <a:pPr marL="379080" indent="-379080">
              <a:lnSpc>
                <a:spcPct val="90000"/>
              </a:lnSpc>
              <a:buNone/>
              <a:tabLst>
                <a:tab algn="l" pos="0"/>
              </a:tabLst>
            </a:pPr>
            <a:r>
              <a:rPr b="0" lang="en" sz="1800" spc="-1" strike="noStrike">
                <a:solidFill>
                  <a:srgbClr val="000000"/>
                </a:solidFill>
                <a:latin typeface="Courier New"/>
                <a:ea typeface="HG Mincho Light J"/>
              </a:rPr>
              <a:t>size_t count;</a:t>
            </a:r>
            <a:endParaRPr b="0" lang="en-GB" sz="1800" spc="-1" strike="noStrike">
              <a:latin typeface="Arial"/>
            </a:endParaRPr>
          </a:p>
          <a:p>
            <a:pPr marL="379080" indent="-379080">
              <a:lnSpc>
                <a:spcPct val="90000"/>
              </a:lnSpc>
              <a:buNone/>
              <a:tabLst>
                <a:tab algn="l" pos="0"/>
              </a:tabLst>
            </a:pPr>
            <a:r>
              <a:rPr b="0" lang="en" sz="1800" spc="-1" strike="noStrike">
                <a:solidFill>
                  <a:srgbClr val="000000"/>
                </a:solidFill>
                <a:latin typeface="Courier New"/>
                <a:ea typeface="HG Mincho Light J"/>
              </a:rPr>
              <a:t>...</a:t>
            </a:r>
            <a:endParaRPr b="0" lang="en-GB" sz="1800" spc="-1" strike="noStrike">
              <a:latin typeface="Arial"/>
            </a:endParaRPr>
          </a:p>
          <a:p>
            <a:pPr marL="379080" indent="-379080">
              <a:lnSpc>
                <a:spcPct val="90000"/>
              </a:lnSpc>
              <a:buNone/>
              <a:tabLst>
                <a:tab algn="l" pos="0"/>
              </a:tabLst>
            </a:pPr>
            <a:r>
              <a:rPr b="0" lang="en" sz="1800" spc="-1" strike="noStrike">
                <a:solidFill>
                  <a:srgbClr val="000000"/>
                </a:solidFill>
                <a:latin typeface="Courier New"/>
                <a:ea typeface="HG Mincho Light J"/>
              </a:rPr>
              <a:t>table = (struct table *)malloc(count * sizeof(struct table));</a:t>
            </a:r>
            <a:endParaRPr b="0" lang="en-GB" sz="1800" spc="-1" strike="noStrike">
              <a:latin typeface="Arial"/>
            </a:endParaRPr>
          </a:p>
          <a:p>
            <a:pPr marL="379080" indent="-379080">
              <a:lnSpc>
                <a:spcPct val="90000"/>
              </a:lnSpc>
              <a:buNone/>
              <a:tabLst>
                <a:tab algn="l" pos="0"/>
              </a:tabLst>
            </a:pPr>
            <a:r>
              <a:rPr b="0" lang="en" sz="1800" spc="-1" strike="noStrike">
                <a:solidFill>
                  <a:srgbClr val="000000"/>
                </a:solidFill>
                <a:latin typeface="Courier New"/>
                <a:ea typeface="HG Mincho Light J"/>
              </a:rPr>
              <a:t>/* fill table */</a:t>
            </a:r>
            <a:endParaRPr b="0" lang="en-GB" sz="1800" spc="-1" strike="noStrike">
              <a:latin typeface="Arial"/>
            </a:endParaRPr>
          </a:p>
          <a:p>
            <a:pPr marL="379080" indent="-379080">
              <a:lnSpc>
                <a:spcPct val="90000"/>
              </a:lnSpc>
              <a:buNone/>
              <a:tabLst>
                <a:tab algn="l" pos="0"/>
              </a:tabLst>
            </a:pPr>
            <a:r>
              <a:rPr b="0" lang="en" sz="1800" spc="-1" strike="noStrike">
                <a:solidFill>
                  <a:srgbClr val="000000"/>
                </a:solidFill>
                <a:latin typeface="Courier New"/>
                <a:ea typeface="HG Mincho Light J"/>
              </a:rPr>
              <a:t>cur = &amp; table[i]; /* point at item with index i */</a:t>
            </a:r>
            <a:endParaRPr b="0" lang="en-GB" sz="1800" spc="-1" strike="noStrike">
              <a:latin typeface="Arial"/>
            </a:endParaRPr>
          </a:p>
          <a:p>
            <a:pPr marL="379080" indent="-379080">
              <a:lnSpc>
                <a:spcPct val="90000"/>
              </a:lnSpc>
              <a:buNone/>
              <a:tabLst>
                <a:tab algn="l" pos="0"/>
              </a:tabLst>
            </a:pPr>
            <a:r>
              <a:rPr b="0" lang="en" sz="1800" spc="-1" strike="noStrike">
                <a:solidFill>
                  <a:srgbClr val="000000"/>
                </a:solidFill>
                <a:latin typeface="Courier New"/>
                <a:ea typeface="HG Mincho Light J"/>
              </a:rPr>
              <a:t>...</a:t>
            </a:r>
            <a:endParaRPr b="0" lang="en-GB" sz="1800" spc="-1" strike="noStrike">
              <a:latin typeface="Arial"/>
            </a:endParaRPr>
          </a:p>
          <a:p>
            <a:pPr marL="379080" indent="-379080">
              <a:lnSpc>
                <a:spcPct val="90000"/>
              </a:lnSpc>
              <a:buNone/>
              <a:tabLst>
                <a:tab algn="l" pos="0"/>
              </a:tabLst>
            </a:pPr>
            <a:r>
              <a:rPr b="0" lang="en" sz="1800" spc="-1" strike="noStrike">
                <a:solidFill>
                  <a:srgbClr val="000000"/>
                </a:solidFill>
                <a:latin typeface="Courier New"/>
                <a:ea typeface="HG Mincho Light J"/>
              </a:rPr>
              <a:t>cur-&gt;field = j; /* use pointer */</a:t>
            </a:r>
            <a:endParaRPr b="0" lang="en-GB" sz="1800" spc="-1" strike="noStrike">
              <a:latin typeface="Arial"/>
            </a:endParaRPr>
          </a:p>
          <a:p>
            <a:pPr marL="379080" indent="-379080">
              <a:lnSpc>
                <a:spcPct val="90000"/>
              </a:lnSpc>
              <a:buNone/>
              <a:tabLst>
                <a:tab algn="l" pos="0"/>
              </a:tabLst>
            </a:pPr>
            <a:r>
              <a:rPr b="0" lang="en" sz="1800" spc="-1" strike="noStrike">
                <a:solidFill>
                  <a:srgbClr val="000000"/>
                </a:solidFill>
                <a:latin typeface="Courier New"/>
                <a:ea typeface="HG Mincho Light J"/>
              </a:rPr>
              <a:t>...</a:t>
            </a:r>
            <a:endParaRPr b="0" lang="en-GB" sz="1800" spc="-1" strike="noStrike">
              <a:latin typeface="Arial"/>
            </a:endParaRPr>
          </a:p>
          <a:p>
            <a:pPr marL="379080" indent="-379080">
              <a:lnSpc>
                <a:spcPct val="90000"/>
              </a:lnSpc>
              <a:buNone/>
              <a:tabLst>
                <a:tab algn="l" pos="0"/>
              </a:tabLst>
            </a:pPr>
            <a:r>
              <a:rPr b="0" lang="en" sz="1800" spc="-1" strike="noStrike">
                <a:solidFill>
                  <a:srgbClr val="000000"/>
                </a:solidFill>
                <a:latin typeface="Courier New"/>
                <a:ea typeface="HG Mincho Light J"/>
              </a:rPr>
              <a:t>if (some condition) { /* need to grow table */</a:t>
            </a:r>
            <a:endParaRPr b="0" lang="en-GB" sz="1800" spc="-1" strike="noStrike">
              <a:latin typeface="Arial"/>
            </a:endParaRPr>
          </a:p>
          <a:p>
            <a:pPr marL="379080" indent="-379080">
              <a:lnSpc>
                <a:spcPct val="90000"/>
              </a:lnSpc>
              <a:buNone/>
              <a:tabLst>
                <a:tab algn="l" pos="0"/>
              </a:tabLst>
            </a:pPr>
            <a:r>
              <a:rPr b="0" lang="en" sz="1800" spc="-1" strike="noStrike">
                <a:solidFill>
                  <a:srgbClr val="000000"/>
                </a:solidFill>
                <a:latin typeface="Courier New"/>
                <a:ea typeface="HG Mincho Light J"/>
              </a:rPr>
              <a:t>count += count/2;</a:t>
            </a:r>
            <a:endParaRPr b="0" lang="en-GB" sz="1800" spc="-1" strike="noStrike">
              <a:latin typeface="Arial"/>
            </a:endParaRPr>
          </a:p>
          <a:p>
            <a:pPr marL="379080" indent="-379080">
              <a:lnSpc>
                <a:spcPct val="90000"/>
              </a:lnSpc>
              <a:buNone/>
              <a:tabLst>
                <a:tab algn="l" pos="0"/>
              </a:tabLst>
            </a:pPr>
            <a:r>
              <a:rPr b="0" lang="en" sz="1800" spc="-1" strike="noStrike">
                <a:solidFill>
                  <a:srgbClr val="000000"/>
                </a:solidFill>
                <a:latin typeface="Courier New"/>
                <a:ea typeface="HG Mincho Light J"/>
              </a:rPr>
              <a:t>p = (struct table * realloc(table,count*sizeof(struct table));</a:t>
            </a:r>
            <a:endParaRPr b="0" lang="en-GB" sz="1800" spc="-1" strike="noStrike">
              <a:latin typeface="Arial"/>
            </a:endParaRPr>
          </a:p>
          <a:p>
            <a:pPr marL="379080" indent="-379080">
              <a:lnSpc>
                <a:spcPct val="90000"/>
              </a:lnSpc>
              <a:buNone/>
              <a:tabLst>
                <a:tab algn="l" pos="0"/>
              </a:tabLst>
            </a:pPr>
            <a:r>
              <a:rPr b="0" lang="en" sz="1800" spc="-1" strike="noStrike">
                <a:solidFill>
                  <a:srgbClr val="000000"/>
                </a:solidFill>
                <a:latin typeface="Courier New"/>
                <a:ea typeface="HG Mincho Light J"/>
              </a:rPr>
              <a:t>table = p;</a:t>
            </a:r>
            <a:endParaRPr b="0" lang="en-GB" sz="1800" spc="-1" strike="noStrike">
              <a:latin typeface="Arial"/>
            </a:endParaRPr>
          </a:p>
          <a:p>
            <a:pPr marL="379080" indent="-379080">
              <a:lnSpc>
                <a:spcPct val="90000"/>
              </a:lnSpc>
              <a:buNone/>
              <a:tabLst>
                <a:tab algn="l" pos="0"/>
              </a:tabLst>
            </a:pPr>
            <a:r>
              <a:rPr b="0" lang="en" sz="1800" spc="-1" strike="noStrike">
                <a:solidFill>
                  <a:srgbClr val="000000"/>
                </a:solidFill>
                <a:latin typeface="Courier New"/>
                <a:ea typeface="HG Mincho Light J"/>
              </a:rPr>
              <a:t>}</a:t>
            </a:r>
            <a:endParaRPr b="0" lang="en-GB" sz="1800" spc="-1" strike="noStrike">
              <a:latin typeface="Arial"/>
            </a:endParaRPr>
          </a:p>
          <a:p>
            <a:pPr marL="379080" indent="-379080">
              <a:lnSpc>
                <a:spcPct val="90000"/>
              </a:lnSpc>
              <a:buNone/>
              <a:tabLst>
                <a:tab algn="l" pos="0"/>
              </a:tabLst>
            </a:pPr>
            <a:r>
              <a:rPr b="0" lang="en" sz="1800" spc="-1" strike="noStrike">
                <a:solidFill>
                  <a:srgbClr val="000000"/>
                </a:solidFill>
                <a:latin typeface="Courier New"/>
                <a:ea typeface="HG Mincho Light J"/>
              </a:rPr>
              <a:t>    </a:t>
            </a:r>
            <a:endParaRPr b="0" lang="en-GB" sz="1800" spc="-1" strike="noStrike">
              <a:latin typeface="Arial"/>
            </a:endParaRPr>
          </a:p>
          <a:p>
            <a:pPr marL="379080" indent="-379080">
              <a:lnSpc>
                <a:spcPct val="90000"/>
              </a:lnSpc>
              <a:buNone/>
              <a:tabLst>
                <a:tab algn="l" pos="0"/>
              </a:tabLst>
            </a:pPr>
            <a:r>
              <a:rPr b="0" lang="en" sz="1800" spc="-1" strike="noStrike">
                <a:solidFill>
                  <a:srgbClr val="000000"/>
                </a:solidFill>
                <a:latin typeface="Courier New"/>
                <a:ea typeface="HG Mincho Light J"/>
              </a:rPr>
              <a:t>cur-&gt;field = j; /* PROBLEM 1: update table element */</a:t>
            </a:r>
            <a:endParaRPr b="0" lang="en-GB" sz="1800" spc="-1" strike="noStrike">
              <a:latin typeface="Arial"/>
            </a:endParaRPr>
          </a:p>
          <a:p>
            <a:pPr marL="379080" indent="-379080">
              <a:lnSpc>
                <a:spcPct val="90000"/>
              </a:lnSpc>
              <a:buNone/>
              <a:tabLst>
                <a:tab algn="l" pos="0"/>
              </a:tabLst>
            </a:pPr>
            <a:r>
              <a:rPr b="0" lang="en" sz="1800" spc="-1" strike="noStrike">
                <a:solidFill>
                  <a:srgbClr val="000000"/>
                </a:solidFill>
                <a:latin typeface="Courier New"/>
                <a:ea typeface="HG Mincho Light J"/>
              </a:rPr>
              <a:t>other_routine(); /* PROBLEM 2: other_routine() may call </a:t>
            </a:r>
            <a:br>
              <a:rPr sz="1800"/>
            </a:br>
            <a:r>
              <a:rPr b="0" lang="en" sz="1800" spc="-1" strike="noStrike">
                <a:solidFill>
                  <a:srgbClr val="000000"/>
                </a:solidFill>
                <a:latin typeface="Courier New"/>
                <a:ea typeface="HG Mincho Light J"/>
              </a:rPr>
              <a:t>manage_table() */</a:t>
            </a:r>
            <a:endParaRPr b="0" lang="en-GB" sz="1800" spc="-1" strike="noStrike">
              <a:latin typeface="Arial"/>
            </a:endParaRPr>
          </a:p>
          <a:p>
            <a:pPr marL="379080" indent="-379080">
              <a:lnSpc>
                <a:spcPct val="90000"/>
              </a:lnSpc>
              <a:buNone/>
              <a:tabLst>
                <a:tab algn="l" pos="0"/>
              </a:tabLst>
            </a:pPr>
            <a:r>
              <a:rPr b="0" lang="en" sz="1800" spc="-1" strike="noStrike">
                <a:solidFill>
                  <a:srgbClr val="000000"/>
                </a:solidFill>
                <a:latin typeface="Courier New"/>
                <a:ea typeface="HG Mincho Light J"/>
              </a:rPr>
              <a:t>cur-&gt;field = k; /* PROBLEM 2: similar to 1 */</a:t>
            </a:r>
            <a:endParaRPr b="0" lang="en-GB" sz="1800" spc="-1" strike="noStrike">
              <a:latin typeface="Arial"/>
            </a:endParaRPr>
          </a:p>
          <a:p>
            <a:pPr marL="379080" indent="-379080">
              <a:lnSpc>
                <a:spcPct val="90000"/>
              </a:lnSpc>
              <a:buNone/>
              <a:tabLst>
                <a:tab algn="l" pos="0"/>
              </a:tabLst>
            </a:pPr>
            <a:r>
              <a:rPr b="0" lang="en" sz="1800" spc="-1" strike="noStrike">
                <a:solidFill>
                  <a:srgbClr val="000000"/>
                </a:solidFill>
                <a:latin typeface="Courier New"/>
                <a:ea typeface="HG Mincho Light J"/>
              </a:rPr>
              <a:t>...</a:t>
            </a:r>
            <a:endParaRPr b="0" lang="en-GB" sz="1800" spc="-1" strike="noStrike">
              <a:latin typeface="Arial"/>
            </a:endParaRPr>
          </a:p>
          <a:p>
            <a:pPr marL="379080" indent="-379080">
              <a:lnSpc>
                <a:spcPct val="90000"/>
              </a:lnSpc>
              <a:buNone/>
              <a:tabLst>
                <a:tab algn="l" pos="0"/>
              </a:tabLst>
            </a:pPr>
            <a:r>
              <a:rPr b="0" lang="en" sz="1800" spc="-1" strike="noStrike">
                <a:solidFill>
                  <a:srgbClr val="000000"/>
                </a:solidFill>
                <a:latin typeface="Courier New"/>
                <a:ea typeface="HG Mincho Light J"/>
              </a:rPr>
              <a:t>}</a:t>
            </a:r>
            <a:endParaRPr b="0" lang="en-GB" sz="1800" spc="-1" strike="noStrike">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1" name="PlaceHolder 1"/>
          <p:cNvSpPr>
            <a:spLocks noGrp="1"/>
          </p:cNvSpPr>
          <p:nvPr>
            <p:ph type="title"/>
          </p:nvPr>
        </p:nvSpPr>
        <p:spPr>
          <a:xfrm>
            <a:off x="2514600" y="443520"/>
            <a:ext cx="566316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Example 3 (II)</a:t>
            </a:r>
            <a:endParaRPr b="0" lang="en-GB" sz="2400" spc="-1" strike="noStrike">
              <a:latin typeface="Arial"/>
            </a:endParaRPr>
          </a:p>
        </p:txBody>
      </p:sp>
      <p:sp>
        <p:nvSpPr>
          <p:cNvPr id="142" name="PlaceHolder 2"/>
          <p:cNvSpPr>
            <a:spLocks noGrp="1"/>
          </p:cNvSpPr>
          <p:nvPr>
            <p:ph/>
          </p:nvPr>
        </p:nvSpPr>
        <p:spPr>
          <a:xfrm>
            <a:off x="258480" y="1332000"/>
            <a:ext cx="10326600" cy="3791160"/>
          </a:xfrm>
          <a:prstGeom prst="rect">
            <a:avLst/>
          </a:prstGeom>
          <a:noFill/>
          <a:ln w="0">
            <a:noFill/>
          </a:ln>
        </p:spPr>
        <p:txBody>
          <a:bodyPr lIns="90000" rIns="90000" tIns="46800" bIns="46800" anchor="t">
            <a:noAutofit/>
          </a:bodyPr>
          <a:p>
            <a:pPr marL="379080" indent="-379080">
              <a:lnSpc>
                <a:spcPct val="90000"/>
              </a:lnSpc>
              <a:buNone/>
              <a:tabLst>
                <a:tab algn="l" pos="0"/>
              </a:tabLst>
            </a:pPr>
            <a:r>
              <a:rPr b="0" lang="en" sz="2000" spc="-1" strike="noStrike">
                <a:solidFill>
                  <a:srgbClr val="000000"/>
                </a:solidFill>
                <a:latin typeface="Courier New"/>
                <a:ea typeface="HG Mincho Light J"/>
              </a:rPr>
              <a:t>table = (struct table *)malloc(count * sizeof(struct table));</a:t>
            </a:r>
            <a:endParaRPr b="0" lang="en-GB" sz="2000" spc="-1" strike="noStrike">
              <a:latin typeface="Arial"/>
            </a:endParaRPr>
          </a:p>
          <a:p>
            <a:pPr marL="379080" indent="-379080">
              <a:lnSpc>
                <a:spcPct val="90000"/>
              </a:lnSpc>
              <a:buNone/>
              <a:tabLst>
                <a:tab algn="l" pos="0"/>
              </a:tabLst>
            </a:pPr>
            <a:r>
              <a:rPr b="0" lang="en" sz="2000" spc="-1" strike="noStrike">
                <a:solidFill>
                  <a:srgbClr val="000000"/>
                </a:solidFill>
                <a:latin typeface="Courier New"/>
                <a:ea typeface="HG Mincho Light J"/>
              </a:rPr>
              <a:t>/* fill table */</a:t>
            </a:r>
            <a:endParaRPr b="0" lang="en-GB" sz="2000" spc="-1" strike="noStrike">
              <a:latin typeface="Arial"/>
            </a:endParaRPr>
          </a:p>
          <a:p>
            <a:pPr marL="379080" indent="-379080">
              <a:lnSpc>
                <a:spcPct val="90000"/>
              </a:lnSpc>
              <a:buNone/>
              <a:tabLst>
                <a:tab algn="l" pos="0"/>
              </a:tabLst>
            </a:pPr>
            <a:r>
              <a:rPr b="0" lang="en" sz="2000" spc="-1" strike="noStrike">
                <a:solidFill>
                  <a:srgbClr val="000000"/>
                </a:solidFill>
                <a:latin typeface="Courier New"/>
                <a:ea typeface="HG Mincho Light J"/>
              </a:rPr>
              <a:t>...</a:t>
            </a:r>
            <a:endParaRPr b="0" lang="en-GB" sz="2000" spc="-1" strike="noStrike">
              <a:latin typeface="Arial"/>
            </a:endParaRPr>
          </a:p>
          <a:p>
            <a:pPr marL="379080" indent="-379080">
              <a:lnSpc>
                <a:spcPct val="90000"/>
              </a:lnSpc>
              <a:buNone/>
              <a:tabLst>
                <a:tab algn="l" pos="0"/>
              </a:tabLst>
            </a:pPr>
            <a:r>
              <a:rPr b="0" lang="en" sz="2000" spc="-1" strike="noStrike">
                <a:solidFill>
                  <a:srgbClr val="000000"/>
                </a:solidFill>
                <a:latin typeface="Courier New"/>
                <a:ea typeface="HG Mincho Light J"/>
              </a:rPr>
              <a:t>table[i].field = j; /* Update a member of the i'th element */</a:t>
            </a:r>
            <a:endParaRPr b="0" lang="en-GB" sz="2000" spc="-1" strike="noStrike">
              <a:latin typeface="Arial"/>
            </a:endParaRPr>
          </a:p>
          <a:p>
            <a:pPr marL="379080" indent="-379080">
              <a:lnSpc>
                <a:spcPct val="90000"/>
              </a:lnSpc>
              <a:buNone/>
              <a:tabLst>
                <a:tab algn="l" pos="0"/>
              </a:tabLst>
            </a:pPr>
            <a:r>
              <a:rPr b="0" lang="en" sz="2000" spc="-1" strike="noStrike">
                <a:solidFill>
                  <a:srgbClr val="000000"/>
                </a:solidFill>
                <a:latin typeface="Courier New"/>
                <a:ea typeface="HG Mincho Light J"/>
              </a:rPr>
              <a:t>...</a:t>
            </a:r>
            <a:endParaRPr b="0" lang="en-GB" sz="2000" spc="-1" strike="noStrike">
              <a:latin typeface="Arial"/>
            </a:endParaRPr>
          </a:p>
          <a:p>
            <a:pPr marL="379080" indent="-379080">
              <a:lnSpc>
                <a:spcPct val="90000"/>
              </a:lnSpc>
              <a:buNone/>
              <a:tabLst>
                <a:tab algn="l" pos="0"/>
              </a:tabLst>
            </a:pPr>
            <a:r>
              <a:rPr b="0" lang="en" sz="2000" spc="-1" strike="noStrike">
                <a:solidFill>
                  <a:srgbClr val="000000"/>
                </a:solidFill>
                <a:latin typeface="Courier New"/>
                <a:ea typeface="HG Mincho Light J"/>
              </a:rPr>
              <a:t>if (some_condition) { /* need to grow table */</a:t>
            </a:r>
            <a:endParaRPr b="0" lang="en-GB" sz="2000" spc="-1" strike="noStrike">
              <a:latin typeface="Arial"/>
            </a:endParaRPr>
          </a:p>
          <a:p>
            <a:pPr marL="379080" indent="-379080">
              <a:lnSpc>
                <a:spcPct val="90000"/>
              </a:lnSpc>
              <a:buNone/>
              <a:tabLst>
                <a:tab algn="l" pos="0"/>
              </a:tabLst>
            </a:pPr>
            <a:r>
              <a:rPr b="0" lang="en" sz="2000" spc="-1" strike="noStrike">
                <a:solidFill>
                  <a:srgbClr val="000000"/>
                </a:solidFill>
                <a:latin typeface="Courier New"/>
                <a:ea typeface="HG Mincho Light J"/>
              </a:rPr>
              <a:t>count += count/2;</a:t>
            </a:r>
            <a:endParaRPr b="0" lang="en-GB" sz="2000" spc="-1" strike="noStrike">
              <a:latin typeface="Arial"/>
            </a:endParaRPr>
          </a:p>
          <a:p>
            <a:pPr marL="379080" indent="-379080">
              <a:lnSpc>
                <a:spcPct val="90000"/>
              </a:lnSpc>
              <a:buNone/>
              <a:tabLst>
                <a:tab algn="l" pos="0"/>
              </a:tabLst>
            </a:pPr>
            <a:r>
              <a:rPr b="0" lang="en" sz="2000" spc="-1" strike="noStrike">
                <a:solidFill>
                  <a:srgbClr val="000000"/>
                </a:solidFill>
                <a:latin typeface="Courier New"/>
                <a:ea typeface="HG Mincho Light J"/>
              </a:rPr>
              <a:t>p = (struct table *)realloc(table,count*sizeof(struct table));</a:t>
            </a:r>
            <a:endParaRPr b="0" lang="en-GB" sz="2000" spc="-1" strike="noStrike">
              <a:latin typeface="Arial"/>
            </a:endParaRPr>
          </a:p>
          <a:p>
            <a:pPr marL="379080" indent="-379080">
              <a:lnSpc>
                <a:spcPct val="90000"/>
              </a:lnSpc>
              <a:buNone/>
              <a:tabLst>
                <a:tab algn="l" pos="0"/>
              </a:tabLst>
            </a:pPr>
            <a:r>
              <a:rPr b="0" lang="en" sz="2000" spc="-1" strike="noStrike">
                <a:solidFill>
                  <a:srgbClr val="000000"/>
                </a:solidFill>
                <a:latin typeface="Courier New"/>
                <a:ea typeface="HG Mincho Light J"/>
              </a:rPr>
              <a:t>table = p;</a:t>
            </a:r>
            <a:endParaRPr b="0" lang="en-GB" sz="2000" spc="-1" strike="noStrike">
              <a:latin typeface="Arial"/>
            </a:endParaRPr>
          </a:p>
          <a:p>
            <a:pPr marL="379080" indent="-379080">
              <a:lnSpc>
                <a:spcPct val="90000"/>
              </a:lnSpc>
              <a:buNone/>
              <a:tabLst>
                <a:tab algn="l" pos="0"/>
              </a:tabLst>
            </a:pPr>
            <a:r>
              <a:rPr b="0" lang="en" sz="2000" spc="-1" strike="noStrike">
                <a:solidFill>
                  <a:srgbClr val="000000"/>
                </a:solidFill>
                <a:latin typeface="Courier New"/>
                <a:ea typeface="HG Mincho Light J"/>
              </a:rPr>
              <a:t>}</a:t>
            </a:r>
            <a:endParaRPr b="0" lang="en-GB" sz="2000" spc="-1" strike="noStrike">
              <a:latin typeface="Arial"/>
            </a:endParaRPr>
          </a:p>
          <a:p>
            <a:pPr marL="379080" indent="-379080">
              <a:lnSpc>
                <a:spcPct val="90000"/>
              </a:lnSpc>
              <a:buNone/>
              <a:tabLst>
                <a:tab algn="l" pos="0"/>
              </a:tabLst>
            </a:pPr>
            <a:endParaRPr b="0" lang="en-GB" sz="2000" spc="-1" strike="noStrike">
              <a:latin typeface="Arial"/>
            </a:endParaRPr>
          </a:p>
          <a:p>
            <a:pPr marL="379080" indent="-379080">
              <a:lnSpc>
                <a:spcPct val="90000"/>
              </a:lnSpc>
              <a:buNone/>
              <a:tabLst>
                <a:tab algn="l" pos="0"/>
              </a:tabLst>
            </a:pPr>
            <a:r>
              <a:rPr b="0" lang="en" sz="2000" spc="-1" strike="noStrike">
                <a:solidFill>
                  <a:srgbClr val="000000"/>
                </a:solidFill>
                <a:latin typeface="Courier New"/>
                <a:ea typeface="HG Mincho Light J"/>
              </a:rPr>
              <a:t>table[i].field = j; /* PROBLEM 1 goes away */</a:t>
            </a:r>
            <a:endParaRPr b="0" lang="en-GB" sz="2000" spc="-1" strike="noStrike">
              <a:latin typeface="Arial"/>
            </a:endParaRPr>
          </a:p>
          <a:p>
            <a:pPr marL="379080" indent="-379080">
              <a:lnSpc>
                <a:spcPct val="90000"/>
              </a:lnSpc>
              <a:buNone/>
              <a:tabLst>
                <a:tab algn="l" pos="0"/>
              </a:tabLst>
            </a:pPr>
            <a:r>
              <a:rPr b="0" lang="en" sz="2000" spc="-1" strike="noStrike">
                <a:solidFill>
                  <a:srgbClr val="000000"/>
                </a:solidFill>
                <a:latin typeface="Courier New"/>
                <a:ea typeface="HG Mincho Light J"/>
              </a:rPr>
              <a:t>other_routine(); /* Recursively calls us, modifies table */</a:t>
            </a:r>
            <a:endParaRPr b="0" lang="en-GB" sz="2000" spc="-1" strike="noStrike">
              <a:latin typeface="Arial"/>
            </a:endParaRPr>
          </a:p>
          <a:p>
            <a:pPr marL="379080" indent="-379080">
              <a:lnSpc>
                <a:spcPct val="90000"/>
              </a:lnSpc>
              <a:buNone/>
              <a:tabLst>
                <a:tab algn="l" pos="0"/>
              </a:tabLst>
            </a:pPr>
            <a:r>
              <a:rPr b="0" lang="en" sz="2000" spc="-1" strike="noStrike">
                <a:solidFill>
                  <a:srgbClr val="000000"/>
                </a:solidFill>
                <a:latin typeface="Courier New"/>
                <a:ea typeface="HG Mincho Light J"/>
              </a:rPr>
              <a:t>table[i].field = k; /* PROBLEM 2 goes away also */</a:t>
            </a:r>
            <a:endParaRPr b="0" lang="en-GB" sz="2000" spc="-1" strike="noStrike">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3" name="PlaceHolder 1"/>
          <p:cNvSpPr>
            <a:spLocks noGrp="1"/>
          </p:cNvSpPr>
          <p:nvPr>
            <p:ph type="title"/>
          </p:nvPr>
        </p:nvSpPr>
        <p:spPr>
          <a:xfrm>
            <a:off x="2514600" y="443520"/>
            <a:ext cx="566316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Example 4</a:t>
            </a:r>
            <a:endParaRPr b="0" lang="en-GB" sz="2400" spc="-1" strike="noStrike">
              <a:latin typeface="Arial"/>
            </a:endParaRPr>
          </a:p>
        </p:txBody>
      </p:sp>
      <p:sp>
        <p:nvSpPr>
          <p:cNvPr id="144" name="PlaceHolder 2"/>
          <p:cNvSpPr>
            <a:spLocks noGrp="1"/>
          </p:cNvSpPr>
          <p:nvPr>
            <p:ph/>
          </p:nvPr>
        </p:nvSpPr>
        <p:spPr>
          <a:xfrm>
            <a:off x="536040" y="1332000"/>
            <a:ext cx="9848160" cy="4053240"/>
          </a:xfrm>
          <a:prstGeom prst="rect">
            <a:avLst/>
          </a:prstGeom>
          <a:noFill/>
          <a:ln w="0">
            <a:noFill/>
          </a:ln>
        </p:spPr>
        <p:txBody>
          <a:bodyPr lIns="90000" rIns="90000" tIns="46800" bIns="46800" anchor="t">
            <a:noAutofit/>
          </a:bodyPr>
          <a:p>
            <a:pPr marL="379080" indent="-379080">
              <a:lnSpc>
                <a:spcPct val="90000"/>
              </a:lnSpc>
              <a:buNone/>
              <a:tabLst>
                <a:tab algn="l" pos="0"/>
              </a:tabLst>
            </a:pPr>
            <a:r>
              <a:rPr b="0" lang="en" sz="2000" spc="-1" strike="noStrike">
                <a:solidFill>
                  <a:srgbClr val="000000"/>
                </a:solidFill>
                <a:latin typeface="Courier New"/>
                <a:ea typeface="HG Mincho Light J"/>
              </a:rPr>
              <a:t>/* Simple implementation of calloc */</a:t>
            </a:r>
            <a:endParaRPr b="0" lang="en-GB" sz="2000" spc="-1" strike="noStrike">
              <a:latin typeface="Arial"/>
            </a:endParaRPr>
          </a:p>
          <a:p>
            <a:pPr marL="379080" indent="-379080">
              <a:lnSpc>
                <a:spcPct val="90000"/>
              </a:lnSpc>
              <a:buNone/>
              <a:tabLst>
                <a:tab algn="l" pos="0"/>
              </a:tabLst>
            </a:pPr>
            <a:endParaRPr b="0" lang="en-GB" sz="2000" spc="-1" strike="noStrike">
              <a:latin typeface="Arial"/>
            </a:endParaRPr>
          </a:p>
          <a:p>
            <a:pPr marL="379080" indent="-379080">
              <a:lnSpc>
                <a:spcPct val="90000"/>
              </a:lnSpc>
              <a:buNone/>
              <a:tabLst>
                <a:tab algn="l" pos="0"/>
              </a:tabLst>
            </a:pPr>
            <a:r>
              <a:rPr b="0" lang="en" sz="2000" spc="-1" strike="noStrike">
                <a:solidFill>
                  <a:srgbClr val="000000"/>
                </a:solidFill>
                <a:latin typeface="Courier New"/>
                <a:ea typeface="HG Mincho Light J"/>
              </a:rPr>
              <a:t>void *calloc(size_t nmemb, size_t size)</a:t>
            </a:r>
            <a:endParaRPr b="0" lang="en-GB" sz="2000" spc="-1" strike="noStrike">
              <a:latin typeface="Arial"/>
            </a:endParaRPr>
          </a:p>
          <a:p>
            <a:pPr marL="379080" indent="-379080">
              <a:lnSpc>
                <a:spcPct val="90000"/>
              </a:lnSpc>
              <a:buNone/>
              <a:tabLst>
                <a:tab algn="l" pos="0"/>
              </a:tabLst>
            </a:pPr>
            <a:r>
              <a:rPr b="0" lang="en" sz="2000" spc="-1" strike="noStrike">
                <a:solidFill>
                  <a:srgbClr val="000000"/>
                </a:solidFill>
                <a:latin typeface="Courier New"/>
                <a:ea typeface="HG Mincho Light J"/>
              </a:rPr>
              <a:t>{</a:t>
            </a:r>
            <a:endParaRPr b="0" lang="en-GB" sz="2000" spc="-1" strike="noStrike">
              <a:latin typeface="Arial"/>
            </a:endParaRPr>
          </a:p>
          <a:p>
            <a:pPr marL="379080" indent="-379080">
              <a:lnSpc>
                <a:spcPct val="90000"/>
              </a:lnSpc>
              <a:buNone/>
              <a:tabLst>
                <a:tab algn="l" pos="0"/>
              </a:tabLst>
            </a:pPr>
            <a:r>
              <a:rPr b="0" lang="en" sz="2000" spc="-1" strike="noStrike">
                <a:solidFill>
                  <a:srgbClr val="000000"/>
                </a:solidFill>
                <a:latin typeface="Courier New"/>
                <a:ea typeface="HG Mincho Light J"/>
              </a:rPr>
              <a:t>void *p;</a:t>
            </a:r>
            <a:endParaRPr b="0" lang="en-GB" sz="2000" spc="-1" strike="noStrike">
              <a:latin typeface="Arial"/>
            </a:endParaRPr>
          </a:p>
          <a:p>
            <a:pPr marL="379080" indent="-379080">
              <a:lnSpc>
                <a:spcPct val="90000"/>
              </a:lnSpc>
              <a:buNone/>
              <a:tabLst>
                <a:tab algn="l" pos="0"/>
              </a:tabLst>
            </a:pPr>
            <a:r>
              <a:rPr b="0" lang="en" sz="2000" spc="-1" strike="noStrike">
                <a:solidFill>
                  <a:srgbClr val="000000"/>
                </a:solidFill>
                <a:latin typeface="Courier New"/>
                <a:ea typeface="HG Mincho Light J"/>
              </a:rPr>
              <a:t>size_t total;</a:t>
            </a:r>
            <a:endParaRPr b="0" lang="en-GB" sz="2000" spc="-1" strike="noStrike">
              <a:latin typeface="Arial"/>
            </a:endParaRPr>
          </a:p>
          <a:p>
            <a:pPr marL="379080" indent="-379080">
              <a:lnSpc>
                <a:spcPct val="90000"/>
              </a:lnSpc>
              <a:buNone/>
              <a:tabLst>
                <a:tab algn="l" pos="0"/>
              </a:tabLst>
            </a:pPr>
            <a:endParaRPr b="0" lang="en-GB" sz="2000" spc="-1" strike="noStrike">
              <a:latin typeface="Arial"/>
            </a:endParaRPr>
          </a:p>
          <a:p>
            <a:pPr marL="379080" indent="-379080">
              <a:lnSpc>
                <a:spcPct val="90000"/>
              </a:lnSpc>
              <a:buNone/>
              <a:tabLst>
                <a:tab algn="l" pos="0"/>
              </a:tabLst>
            </a:pPr>
            <a:r>
              <a:rPr b="0" lang="en" sz="2000" spc="-1" strike="noStrike">
                <a:solidFill>
                  <a:srgbClr val="000000"/>
                </a:solidFill>
                <a:latin typeface="Courier New"/>
                <a:ea typeface="HG Mincho Light J"/>
              </a:rPr>
              <a:t>total = nmemb * size; // Compute size</a:t>
            </a:r>
            <a:endParaRPr b="0" lang="en-GB" sz="2000" spc="-1" strike="noStrike">
              <a:latin typeface="Arial"/>
            </a:endParaRPr>
          </a:p>
          <a:p>
            <a:pPr marL="379080" indent="-379080">
              <a:lnSpc>
                <a:spcPct val="90000"/>
              </a:lnSpc>
              <a:buNone/>
              <a:tabLst>
                <a:tab algn="l" pos="0"/>
              </a:tabLst>
            </a:pPr>
            <a:r>
              <a:rPr b="0" lang="en" sz="2000" spc="-1" strike="noStrike">
                <a:solidFill>
                  <a:srgbClr val="000000"/>
                </a:solidFill>
                <a:latin typeface="Courier New"/>
                <a:ea typeface="HG Mincho Light J"/>
              </a:rPr>
              <a:t>p = malloc(total); // Allocate the memory</a:t>
            </a:r>
            <a:endParaRPr b="0" lang="en-GB" sz="2000" spc="-1" strike="noStrike">
              <a:latin typeface="Arial"/>
            </a:endParaRPr>
          </a:p>
          <a:p>
            <a:pPr marL="379080" indent="-379080">
              <a:lnSpc>
                <a:spcPct val="90000"/>
              </a:lnSpc>
              <a:buNone/>
              <a:tabLst>
                <a:tab algn="l" pos="0"/>
              </a:tabLst>
            </a:pPr>
            <a:endParaRPr b="0" lang="en-GB" sz="2000" spc="-1" strike="noStrike">
              <a:latin typeface="Arial"/>
            </a:endParaRPr>
          </a:p>
          <a:p>
            <a:pPr marL="379080" indent="-379080">
              <a:lnSpc>
                <a:spcPct val="90000"/>
              </a:lnSpc>
              <a:buNone/>
              <a:tabLst>
                <a:tab algn="l" pos="0"/>
              </a:tabLst>
            </a:pPr>
            <a:r>
              <a:rPr b="0" lang="en" sz="2000" spc="-1" strike="noStrike">
                <a:solidFill>
                  <a:srgbClr val="000000"/>
                </a:solidFill>
                <a:latin typeface="Courier New"/>
                <a:ea typeface="HG Mincho Light J"/>
              </a:rPr>
              <a:t>if (p != NULL) // If it worked ...</a:t>
            </a:r>
            <a:endParaRPr b="0" lang="en-GB" sz="2000" spc="-1" strike="noStrike">
              <a:latin typeface="Arial"/>
            </a:endParaRPr>
          </a:p>
          <a:p>
            <a:pPr marL="379080" indent="-379080">
              <a:lnSpc>
                <a:spcPct val="90000"/>
              </a:lnSpc>
              <a:buNone/>
              <a:tabLst>
                <a:tab algn="l" pos="0"/>
              </a:tabLst>
            </a:pPr>
            <a:r>
              <a:rPr b="0" lang="en" sz="2000" spc="-1" strike="noStrike">
                <a:solidFill>
                  <a:srgbClr val="000000"/>
                </a:solidFill>
                <a:latin typeface="Courier New"/>
                <a:ea typeface="HG Mincho Light J"/>
              </a:rPr>
              <a:t>memset(p, '\0', total); // Fill it with zeros</a:t>
            </a:r>
            <a:endParaRPr b="0" lang="en-GB" sz="2000" spc="-1" strike="noStrike">
              <a:latin typeface="Arial"/>
            </a:endParaRPr>
          </a:p>
          <a:p>
            <a:pPr marL="379080" indent="-379080">
              <a:lnSpc>
                <a:spcPct val="90000"/>
              </a:lnSpc>
              <a:buNone/>
              <a:tabLst>
                <a:tab algn="l" pos="0"/>
              </a:tabLst>
            </a:pPr>
            <a:endParaRPr b="0" lang="en-GB" sz="2000" spc="-1" strike="noStrike">
              <a:latin typeface="Arial"/>
            </a:endParaRPr>
          </a:p>
          <a:p>
            <a:pPr marL="379080" indent="-379080">
              <a:lnSpc>
                <a:spcPct val="90000"/>
              </a:lnSpc>
              <a:buNone/>
              <a:tabLst>
                <a:tab algn="l" pos="0"/>
              </a:tabLst>
            </a:pPr>
            <a:r>
              <a:rPr b="0" lang="en" sz="2000" spc="-1" strike="noStrike">
                <a:solidFill>
                  <a:srgbClr val="000000"/>
                </a:solidFill>
                <a:latin typeface="Courier New"/>
                <a:ea typeface="HG Mincho Light J"/>
              </a:rPr>
              <a:t>return p; // Return value is NULL or pointer</a:t>
            </a:r>
            <a:endParaRPr b="0" lang="en-GB" sz="2000" spc="-1" strike="noStrike">
              <a:latin typeface="Arial"/>
            </a:endParaRPr>
          </a:p>
          <a:p>
            <a:pPr marL="379080" indent="-379080">
              <a:lnSpc>
                <a:spcPct val="90000"/>
              </a:lnSpc>
              <a:buNone/>
              <a:tabLst>
                <a:tab algn="l" pos="0"/>
              </a:tabLst>
            </a:pPr>
            <a:r>
              <a:rPr b="0" lang="en" sz="2000" spc="-1" strike="noStrike">
                <a:solidFill>
                  <a:srgbClr val="000000"/>
                </a:solidFill>
                <a:latin typeface="Courier New"/>
                <a:ea typeface="HG Mincho Light J"/>
              </a:rPr>
              <a:t>}</a:t>
            </a:r>
            <a:endParaRPr b="0" lang="en-GB" sz="2000" spc="-1" strike="noStrike">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5" name="PlaceHolder 1"/>
          <p:cNvSpPr>
            <a:spLocks noGrp="1"/>
          </p:cNvSpPr>
          <p:nvPr>
            <p:ph type="title"/>
          </p:nvPr>
        </p:nvSpPr>
        <p:spPr>
          <a:xfrm>
            <a:off x="1836720" y="551520"/>
            <a:ext cx="701964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400" spc="-1" strike="noStrike" u="sng">
                <a:solidFill>
                  <a:srgbClr val="000000"/>
                </a:solidFill>
                <a:uFillTx/>
                <a:latin typeface="Arial Black"/>
              </a:rPr>
              <a:t>GNU Coding Standards </a:t>
            </a:r>
            <a:r>
              <a:rPr b="0" lang="en" sz="2400" spc="-1" strike="noStrike" u="sng">
                <a:solidFill>
                  <a:srgbClr val="000000"/>
                </a:solidFill>
                <a:uFillTx/>
                <a:latin typeface="Arial"/>
              </a:rPr>
              <a:t>(by Richard Stallman)</a:t>
            </a:r>
            <a:endParaRPr b="0" lang="en-GB" sz="2400" spc="-1" strike="noStrike">
              <a:latin typeface="Arial"/>
            </a:endParaRPr>
          </a:p>
        </p:txBody>
      </p:sp>
      <p:sp>
        <p:nvSpPr>
          <p:cNvPr id="146" name="PlaceHolder 2"/>
          <p:cNvSpPr>
            <a:spLocks noGrp="1"/>
          </p:cNvSpPr>
          <p:nvPr>
            <p:ph/>
          </p:nvPr>
        </p:nvSpPr>
        <p:spPr>
          <a:xfrm>
            <a:off x="536040" y="1548000"/>
            <a:ext cx="9848160" cy="4689360"/>
          </a:xfrm>
          <a:prstGeom prst="rect">
            <a:avLst/>
          </a:prstGeom>
          <a:noFill/>
          <a:ln w="0">
            <a:noFill/>
          </a:ln>
        </p:spPr>
        <p:txBody>
          <a:bodyPr lIns="90000" rIns="90000" tIns="46800" bIns="46800" anchor="t">
            <a:noAutofit/>
          </a:bodyPr>
          <a:p>
            <a:pPr marL="379080" indent="-379080">
              <a:lnSpc>
                <a:spcPct val="100000"/>
              </a:lnSpc>
              <a:spcBef>
                <a:spcPts val="850"/>
              </a:spcBef>
              <a:spcAft>
                <a:spcPts val="850"/>
              </a:spcAft>
              <a:buNone/>
              <a:tabLst>
                <a:tab algn="l" pos="0"/>
              </a:tabLst>
            </a:pPr>
            <a:r>
              <a:rPr b="0" lang="en" sz="2200" spc="-1" strike="noStrike">
                <a:solidFill>
                  <a:srgbClr val="000000"/>
                </a:solidFill>
                <a:latin typeface="Arial"/>
                <a:ea typeface="HG Mincho Light J"/>
              </a:rPr>
              <a:t>Check every call to </a:t>
            </a:r>
            <a:r>
              <a:rPr b="1" lang="en" sz="2200" spc="-1" strike="noStrike">
                <a:solidFill>
                  <a:srgbClr val="000000"/>
                </a:solidFill>
                <a:latin typeface="Courier New"/>
                <a:ea typeface="HG Mincho Light J"/>
              </a:rPr>
              <a:t>malloc </a:t>
            </a:r>
            <a:r>
              <a:rPr b="0" lang="en" sz="2200" spc="-1" strike="noStrike">
                <a:solidFill>
                  <a:srgbClr val="000000"/>
                </a:solidFill>
                <a:latin typeface="Arial"/>
                <a:ea typeface="HG Mincho Light J"/>
              </a:rPr>
              <a:t>or </a:t>
            </a:r>
            <a:r>
              <a:rPr b="1" lang="en" sz="2200" spc="-1" strike="noStrike">
                <a:solidFill>
                  <a:srgbClr val="000000"/>
                </a:solidFill>
                <a:latin typeface="Courier New"/>
                <a:ea typeface="HG Mincho Light J"/>
              </a:rPr>
              <a:t>realloc </a:t>
            </a:r>
            <a:r>
              <a:rPr b="0" lang="en" sz="2200" spc="-1" strike="noStrike">
                <a:solidFill>
                  <a:srgbClr val="000000"/>
                </a:solidFill>
                <a:latin typeface="Arial"/>
                <a:ea typeface="HG Mincho Light J"/>
              </a:rPr>
              <a:t>to see if it returned zero. Check </a:t>
            </a:r>
            <a:r>
              <a:rPr b="1" lang="en" sz="2200" spc="-1" strike="noStrike">
                <a:solidFill>
                  <a:srgbClr val="000000"/>
                </a:solidFill>
                <a:latin typeface="Courier New"/>
                <a:ea typeface="HG Mincho Light J"/>
              </a:rPr>
              <a:t>realloc </a:t>
            </a:r>
            <a:r>
              <a:rPr b="0" lang="en" sz="2200" spc="-1" strike="noStrike">
                <a:solidFill>
                  <a:srgbClr val="000000"/>
                </a:solidFill>
                <a:latin typeface="Arial"/>
                <a:ea typeface="HG Mincho Light J"/>
              </a:rPr>
              <a:t>even if you are making the block smaller; in a system that rounds block sizes to a power of 2, </a:t>
            </a:r>
            <a:r>
              <a:rPr b="1" lang="en" sz="2200" spc="-1" strike="noStrike">
                <a:solidFill>
                  <a:srgbClr val="000000"/>
                </a:solidFill>
                <a:latin typeface="Courier New"/>
                <a:ea typeface="HG Mincho Light J"/>
              </a:rPr>
              <a:t>realloc </a:t>
            </a:r>
            <a:r>
              <a:rPr b="0" lang="en" sz="2200" spc="-1" strike="noStrike">
                <a:solidFill>
                  <a:srgbClr val="000000"/>
                </a:solidFill>
                <a:latin typeface="Arial"/>
                <a:ea typeface="HG Mincho Light J"/>
              </a:rPr>
              <a:t>may get a different block if you ask for less space.</a:t>
            </a:r>
            <a:endParaRPr b="0" lang="en-GB" sz="2200" spc="-1" strike="noStrike">
              <a:latin typeface="Arial"/>
            </a:endParaRPr>
          </a:p>
          <a:p>
            <a:pPr marL="379080" indent="-379080">
              <a:lnSpc>
                <a:spcPct val="100000"/>
              </a:lnSpc>
              <a:spcBef>
                <a:spcPts val="850"/>
              </a:spcBef>
              <a:spcAft>
                <a:spcPts val="850"/>
              </a:spcAft>
              <a:buNone/>
              <a:tabLst>
                <a:tab algn="l" pos="0"/>
              </a:tabLst>
            </a:pPr>
            <a:r>
              <a:rPr b="0" lang="en" sz="2200" spc="-1" strike="noStrike">
                <a:solidFill>
                  <a:srgbClr val="000000"/>
                </a:solidFill>
                <a:latin typeface="Arial"/>
                <a:ea typeface="HG Mincho Light J"/>
              </a:rPr>
              <a:t>On Unix, </a:t>
            </a:r>
            <a:r>
              <a:rPr b="1" lang="en" sz="2200" spc="-1" strike="noStrike">
                <a:solidFill>
                  <a:srgbClr val="000000"/>
                </a:solidFill>
                <a:latin typeface="Courier New"/>
                <a:ea typeface="HG Mincho Light J"/>
              </a:rPr>
              <a:t>realloc </a:t>
            </a:r>
            <a:r>
              <a:rPr b="0" lang="en" sz="2200" spc="-1" strike="noStrike">
                <a:solidFill>
                  <a:srgbClr val="000000"/>
                </a:solidFill>
                <a:latin typeface="Arial"/>
                <a:ea typeface="HG Mincho Light J"/>
              </a:rPr>
              <a:t>can destroy the storage block if it returns zero. GNU </a:t>
            </a:r>
            <a:r>
              <a:rPr b="1" lang="en" sz="2200" spc="-1" strike="noStrike">
                <a:solidFill>
                  <a:srgbClr val="000000"/>
                </a:solidFill>
                <a:latin typeface="Courier New"/>
                <a:ea typeface="HG Mincho Light J"/>
              </a:rPr>
              <a:t>realloc </a:t>
            </a:r>
            <a:r>
              <a:rPr b="0" lang="en" sz="2200" spc="-1" strike="noStrike">
                <a:solidFill>
                  <a:srgbClr val="000000"/>
                </a:solidFill>
                <a:latin typeface="Arial"/>
                <a:ea typeface="HG Mincho Light J"/>
              </a:rPr>
              <a:t>does not have this bug: if it fails, the original block is unchanged. Feel free to assume the bug is fixed. If you wish to run your program on Unix, and wish to avoid lossage in this case, you can use the GNU </a:t>
            </a:r>
            <a:r>
              <a:rPr b="1" lang="en" sz="2200" spc="-1" strike="noStrike">
                <a:solidFill>
                  <a:srgbClr val="000000"/>
                </a:solidFill>
                <a:latin typeface="Courier New"/>
                <a:ea typeface="HG Mincho Light J"/>
              </a:rPr>
              <a:t>malloc </a:t>
            </a:r>
            <a:r>
              <a:rPr b="0" lang="en" sz="2200" spc="-1" strike="noStrike">
                <a:solidFill>
                  <a:srgbClr val="000000"/>
                </a:solidFill>
                <a:latin typeface="Arial"/>
                <a:ea typeface="HG Mincho Light J"/>
              </a:rPr>
              <a:t>.</a:t>
            </a:r>
            <a:endParaRPr b="0" lang="en-GB" sz="2200" spc="-1" strike="noStrike">
              <a:latin typeface="Arial"/>
            </a:endParaRPr>
          </a:p>
          <a:p>
            <a:pPr marL="379080" indent="-379080">
              <a:lnSpc>
                <a:spcPct val="100000"/>
              </a:lnSpc>
              <a:spcBef>
                <a:spcPts val="850"/>
              </a:spcBef>
              <a:spcAft>
                <a:spcPts val="850"/>
              </a:spcAft>
              <a:buNone/>
              <a:tabLst>
                <a:tab algn="l" pos="0"/>
              </a:tabLst>
            </a:pPr>
            <a:r>
              <a:rPr b="0" lang="en" sz="2200" spc="-1" strike="noStrike">
                <a:solidFill>
                  <a:srgbClr val="000000"/>
                </a:solidFill>
                <a:latin typeface="Arial"/>
                <a:ea typeface="HG Mincho Light J"/>
              </a:rPr>
              <a:t>You must expect </a:t>
            </a:r>
            <a:r>
              <a:rPr b="1" lang="en" sz="2200" spc="-1" strike="noStrike">
                <a:solidFill>
                  <a:srgbClr val="000000"/>
                </a:solidFill>
                <a:latin typeface="Courier New"/>
                <a:ea typeface="HG Mincho Light J"/>
              </a:rPr>
              <a:t>free </a:t>
            </a:r>
            <a:r>
              <a:rPr b="0" lang="en" sz="2200" spc="-1" strike="noStrike">
                <a:solidFill>
                  <a:srgbClr val="000000"/>
                </a:solidFill>
                <a:latin typeface="Arial"/>
                <a:ea typeface="HG Mincho Light J"/>
              </a:rPr>
              <a:t>to alter the contents of the block that was freed. Anything you want to fetch from the block, you must fetch before calling </a:t>
            </a:r>
            <a:r>
              <a:rPr b="1" lang="en" sz="2200" spc="-1" strike="noStrike">
                <a:solidFill>
                  <a:srgbClr val="000000"/>
                </a:solidFill>
                <a:latin typeface="Courier New"/>
                <a:ea typeface="HG Mincho Light J"/>
              </a:rPr>
              <a:t>free </a:t>
            </a:r>
            <a:r>
              <a:rPr b="0" lang="en" sz="2200" spc="-1" strike="noStrike">
                <a:solidFill>
                  <a:srgbClr val="000000"/>
                </a:solidFill>
                <a:latin typeface="Arial"/>
                <a:ea typeface="HG Mincho Light J"/>
              </a:rPr>
              <a:t>.</a:t>
            </a:r>
            <a:endParaRPr b="0" lang="en-GB" sz="2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9" name="PlaceHolder 1"/>
          <p:cNvSpPr>
            <a:spLocks noGrp="1"/>
          </p:cNvSpPr>
          <p:nvPr>
            <p:ph type="title"/>
          </p:nvPr>
        </p:nvSpPr>
        <p:spPr>
          <a:xfrm>
            <a:off x="2439360" y="443520"/>
            <a:ext cx="581400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400" spc="-1" strike="noStrike" u="sng">
                <a:solidFill>
                  <a:srgbClr val="000000"/>
                </a:solidFill>
                <a:uFillTx/>
                <a:latin typeface="Arial Black"/>
              </a:rPr>
              <a:t>Memory layout of a process</a:t>
            </a:r>
            <a:endParaRPr b="0" lang="en-GB" sz="2400" spc="-1" strike="noStrike">
              <a:latin typeface="Arial"/>
            </a:endParaRPr>
          </a:p>
        </p:txBody>
      </p:sp>
      <p:sp>
        <p:nvSpPr>
          <p:cNvPr id="50" name=""/>
          <p:cNvSpPr/>
          <p:nvPr/>
        </p:nvSpPr>
        <p:spPr>
          <a:xfrm>
            <a:off x="3271320" y="1280880"/>
            <a:ext cx="4534200" cy="5110560"/>
          </a:xfrm>
          <a:prstGeom prst="rect">
            <a:avLst/>
          </a:prstGeom>
          <a:solidFill>
            <a:srgbClr val="00b8ff"/>
          </a:solidFill>
          <a:ln w="0">
            <a:solidFill>
              <a:srgbClr val="000000"/>
            </a:solidFill>
          </a:ln>
        </p:spPr>
        <p:style>
          <a:lnRef idx="0"/>
          <a:fillRef idx="0"/>
          <a:effectRef idx="0"/>
          <a:fontRef idx="minor"/>
        </p:style>
      </p:sp>
      <p:grpSp>
        <p:nvGrpSpPr>
          <p:cNvPr id="51" name=""/>
          <p:cNvGrpSpPr/>
          <p:nvPr/>
        </p:nvGrpSpPr>
        <p:grpSpPr>
          <a:xfrm>
            <a:off x="3268440" y="4143960"/>
            <a:ext cx="4527360" cy="2266560"/>
            <a:chOff x="3268440" y="4143960"/>
            <a:chExt cx="4527360" cy="2266560"/>
          </a:xfrm>
        </p:grpSpPr>
        <p:sp>
          <p:nvSpPr>
            <p:cNvPr id="52" name=""/>
            <p:cNvSpPr/>
            <p:nvPr/>
          </p:nvSpPr>
          <p:spPr>
            <a:xfrm>
              <a:off x="3268440" y="4143960"/>
              <a:ext cx="4527360" cy="498600"/>
            </a:xfrm>
            <a:prstGeom prst="rect">
              <a:avLst/>
            </a:prstGeom>
            <a:solidFill>
              <a:srgbClr val="c0c0c0"/>
            </a:solidFill>
            <a:ln w="0">
              <a:solidFill>
                <a:srgbClr val="000000"/>
              </a:solidFill>
            </a:ln>
          </p:spPr>
          <p:style>
            <a:lnRef idx="0"/>
            <a:fillRef idx="0"/>
            <a:effectRef idx="0"/>
            <a:fontRef idx="minor"/>
          </p:style>
          <p:txBody>
            <a:bodyPr lIns="0" rIns="0" tIns="0" bIns="0" anchor="ctr">
              <a:noAutofit/>
            </a:bodyPr>
            <a:p>
              <a:pPr algn="ct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1600" spc="-1" strike="noStrike">
                  <a:solidFill>
                    <a:srgbClr val="000000"/>
                  </a:solidFill>
                  <a:latin typeface="Arial"/>
                  <a:ea typeface="DejaVu Sans"/>
                </a:rPr>
                <a:t>heap</a:t>
              </a:r>
              <a:endParaRPr b="0" lang="en-GB" sz="1600" spc="-1" strike="noStrike">
                <a:latin typeface="Arial"/>
              </a:endParaRPr>
            </a:p>
          </p:txBody>
        </p:sp>
        <p:sp>
          <p:nvSpPr>
            <p:cNvPr id="53" name=""/>
            <p:cNvSpPr/>
            <p:nvPr/>
          </p:nvSpPr>
          <p:spPr>
            <a:xfrm>
              <a:off x="3268440" y="4641840"/>
              <a:ext cx="4527360" cy="641880"/>
            </a:xfrm>
            <a:prstGeom prst="rect">
              <a:avLst/>
            </a:prstGeom>
            <a:solidFill>
              <a:srgbClr val="c0c0c0"/>
            </a:solidFill>
            <a:ln w="0">
              <a:solidFill>
                <a:srgbClr val="000000"/>
              </a:solidFill>
            </a:ln>
          </p:spPr>
          <p:style>
            <a:lnRef idx="0"/>
            <a:fillRef idx="0"/>
            <a:effectRef idx="0"/>
            <a:fontRef idx="minor"/>
          </p:style>
          <p:txBody>
            <a:bodyPr lIns="0" rIns="0" tIns="0" bIns="0" anchor="ctr">
              <a:noAutofit/>
            </a:bodyPr>
            <a:p>
              <a:pPr algn="ct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1600" spc="-1" strike="noStrike">
                  <a:solidFill>
                    <a:srgbClr val="000000"/>
                  </a:solidFill>
                  <a:latin typeface="Arial"/>
                  <a:ea typeface="DejaVu Sans"/>
                </a:rPr>
                <a:t>uninitialized data</a:t>
              </a:r>
              <a:endParaRPr b="0" lang="en-GB" sz="1600" spc="-1" strike="noStrike">
                <a:latin typeface="Arial"/>
              </a:endParaRPr>
            </a:p>
            <a:p>
              <a:pPr algn="ct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1600" spc="-1" strike="noStrike">
                  <a:solidFill>
                    <a:srgbClr val="000000"/>
                  </a:solidFill>
                  <a:latin typeface="Arial"/>
                  <a:ea typeface="DejaVu Sans"/>
                </a:rPr>
                <a:t>(bss)</a:t>
              </a:r>
              <a:endParaRPr b="0" lang="en-GB" sz="1600" spc="-1" strike="noStrike">
                <a:latin typeface="Arial"/>
              </a:endParaRPr>
            </a:p>
          </p:txBody>
        </p:sp>
        <p:sp>
          <p:nvSpPr>
            <p:cNvPr id="54" name=""/>
            <p:cNvSpPr/>
            <p:nvPr/>
          </p:nvSpPr>
          <p:spPr>
            <a:xfrm>
              <a:off x="3268440" y="5283000"/>
              <a:ext cx="4527360" cy="467280"/>
            </a:xfrm>
            <a:prstGeom prst="rect">
              <a:avLst/>
            </a:prstGeom>
            <a:solidFill>
              <a:srgbClr val="c0c0c0"/>
            </a:solidFill>
            <a:ln w="0">
              <a:solidFill>
                <a:srgbClr val="000000"/>
              </a:solidFill>
            </a:ln>
          </p:spPr>
          <p:style>
            <a:lnRef idx="0"/>
            <a:fillRef idx="0"/>
            <a:effectRef idx="0"/>
            <a:fontRef idx="minor"/>
          </p:style>
          <p:txBody>
            <a:bodyPr lIns="0" rIns="0" tIns="0" bIns="0" anchor="ctr">
              <a:noAutofit/>
            </a:bodyPr>
            <a:p>
              <a:pPr algn="ct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1600" spc="-1" strike="noStrike">
                  <a:solidFill>
                    <a:srgbClr val="000000"/>
                  </a:solidFill>
                  <a:latin typeface="Arial"/>
                  <a:ea typeface="DejaVu Sans"/>
                </a:rPr>
                <a:t>initialized data</a:t>
              </a:r>
              <a:endParaRPr b="0" lang="en-GB" sz="1600" spc="-1" strike="noStrike">
                <a:latin typeface="Arial"/>
              </a:endParaRPr>
            </a:p>
          </p:txBody>
        </p:sp>
        <p:sp>
          <p:nvSpPr>
            <p:cNvPr id="55" name=""/>
            <p:cNvSpPr/>
            <p:nvPr/>
          </p:nvSpPr>
          <p:spPr>
            <a:xfrm>
              <a:off x="3268440" y="5749560"/>
              <a:ext cx="4527360" cy="660960"/>
            </a:xfrm>
            <a:prstGeom prst="rect">
              <a:avLst/>
            </a:prstGeom>
            <a:solidFill>
              <a:srgbClr val="c0c0c0"/>
            </a:solidFill>
            <a:ln w="0">
              <a:solidFill>
                <a:srgbClr val="000000"/>
              </a:solidFill>
            </a:ln>
          </p:spPr>
          <p:style>
            <a:lnRef idx="0"/>
            <a:fillRef idx="0"/>
            <a:effectRef idx="0"/>
            <a:fontRef idx="minor"/>
          </p:style>
          <p:txBody>
            <a:bodyPr lIns="0" rIns="0" tIns="0" bIns="0" anchor="ctr">
              <a:noAutofit/>
            </a:bodyPr>
            <a:p>
              <a:pPr algn="ct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1600" spc="-1" strike="noStrike">
                  <a:solidFill>
                    <a:srgbClr val="000000"/>
                  </a:solidFill>
                  <a:latin typeface="Arial"/>
                  <a:ea typeface="DejaVu Sans"/>
                </a:rPr>
                <a:t>text</a:t>
              </a:r>
              <a:endParaRPr b="0" lang="en-GB" sz="1600" spc="-1" strike="noStrike">
                <a:latin typeface="Arial"/>
              </a:endParaRPr>
            </a:p>
          </p:txBody>
        </p:sp>
      </p:grpSp>
      <p:sp>
        <p:nvSpPr>
          <p:cNvPr id="56" name=""/>
          <p:cNvSpPr/>
          <p:nvPr/>
        </p:nvSpPr>
        <p:spPr>
          <a:xfrm>
            <a:off x="5554440" y="3692880"/>
            <a:ext cx="360" cy="429840"/>
          </a:xfrm>
          <a:prstGeom prst="line">
            <a:avLst/>
          </a:prstGeom>
          <a:ln w="0">
            <a:solidFill>
              <a:srgbClr val="000000"/>
            </a:solidFill>
            <a:headEnd len="med" type="triangle" w="med"/>
          </a:ln>
        </p:spPr>
        <p:style>
          <a:lnRef idx="0"/>
          <a:fillRef idx="0"/>
          <a:effectRef idx="0"/>
          <a:fontRef idx="minor"/>
        </p:style>
      </p:sp>
      <p:sp>
        <p:nvSpPr>
          <p:cNvPr id="57" name=""/>
          <p:cNvSpPr/>
          <p:nvPr/>
        </p:nvSpPr>
        <p:spPr>
          <a:xfrm>
            <a:off x="2207880" y="6389640"/>
            <a:ext cx="1083240" cy="326880"/>
          </a:xfrm>
          <a:prstGeom prst="rect">
            <a:avLst/>
          </a:prstGeom>
          <a:noFill/>
          <a:ln w="0">
            <a:noFill/>
          </a:ln>
        </p:spPr>
        <p:style>
          <a:lnRef idx="0"/>
          <a:fillRef idx="0"/>
          <a:effectRef idx="0"/>
          <a:fontRef idx="minor"/>
        </p:style>
        <p:txBody>
          <a:bodyPr lIns="0" rIns="0" tIns="0" bIns="0" anchor="t">
            <a:noAutofit/>
          </a:bodyPr>
          <a:p>
            <a:pP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i="1" lang="en" sz="1600" spc="-1" strike="noStrike">
                <a:solidFill>
                  <a:srgbClr val="000000"/>
                </a:solidFill>
                <a:latin typeface="Arial"/>
                <a:ea typeface="DejaVu Sans"/>
              </a:rPr>
              <a:t>low address</a:t>
            </a:r>
            <a:endParaRPr b="0" lang="en-GB" sz="1600" spc="-1" strike="noStrike">
              <a:latin typeface="Arial"/>
            </a:endParaRPr>
          </a:p>
        </p:txBody>
      </p:sp>
      <p:sp>
        <p:nvSpPr>
          <p:cNvPr id="58" name=""/>
          <p:cNvSpPr/>
          <p:nvPr/>
        </p:nvSpPr>
        <p:spPr>
          <a:xfrm>
            <a:off x="907200" y="4811400"/>
            <a:ext cx="2271960" cy="330120"/>
          </a:xfrm>
          <a:prstGeom prst="rect">
            <a:avLst/>
          </a:prstGeom>
          <a:noFill/>
          <a:ln w="0">
            <a:noFill/>
          </a:ln>
        </p:spPr>
        <p:style>
          <a:lnRef idx="0"/>
          <a:fillRef idx="0"/>
          <a:effectRef idx="0"/>
          <a:fontRef idx="minor"/>
        </p:style>
        <p:txBody>
          <a:bodyPr lIns="0" rIns="0" tIns="0" bIns="0" anchor="t">
            <a:noAutofit/>
          </a:bodyPr>
          <a:p>
            <a:pPr algn="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1600" spc="-1" strike="noStrike">
                <a:solidFill>
                  <a:srgbClr val="000000"/>
                </a:solidFill>
                <a:latin typeface="Arial"/>
                <a:ea typeface="DejaVu Sans"/>
              </a:rPr>
              <a:t>initialized to zero by exec</a:t>
            </a:r>
            <a:endParaRPr b="0" lang="en-GB" sz="1600" spc="-1" strike="noStrike">
              <a:latin typeface="Arial"/>
            </a:endParaRPr>
          </a:p>
        </p:txBody>
      </p:sp>
      <p:grpSp>
        <p:nvGrpSpPr>
          <p:cNvPr id="59" name=""/>
          <p:cNvGrpSpPr/>
          <p:nvPr/>
        </p:nvGrpSpPr>
        <p:grpSpPr>
          <a:xfrm>
            <a:off x="3275280" y="1275120"/>
            <a:ext cx="4527360" cy="1481040"/>
            <a:chOff x="3275280" y="1275120"/>
            <a:chExt cx="4527360" cy="1481040"/>
          </a:xfrm>
        </p:grpSpPr>
        <p:sp>
          <p:nvSpPr>
            <p:cNvPr id="60" name=""/>
            <p:cNvSpPr/>
            <p:nvPr/>
          </p:nvSpPr>
          <p:spPr>
            <a:xfrm>
              <a:off x="3275280" y="1828440"/>
              <a:ext cx="4527360" cy="478080"/>
            </a:xfrm>
            <a:prstGeom prst="rect">
              <a:avLst/>
            </a:prstGeom>
            <a:solidFill>
              <a:srgbClr val="c0c0c0"/>
            </a:solidFill>
            <a:ln w="0">
              <a:solidFill>
                <a:srgbClr val="000000"/>
              </a:solidFill>
            </a:ln>
          </p:spPr>
          <p:style>
            <a:lnRef idx="0"/>
            <a:fillRef idx="0"/>
            <a:effectRef idx="0"/>
            <a:fontRef idx="minor"/>
          </p:style>
          <p:txBody>
            <a:bodyPr lIns="0" rIns="0" tIns="0" bIns="0" anchor="ctr">
              <a:noAutofit/>
            </a:bodyPr>
            <a:p>
              <a:pPr algn="ct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1600" spc="-1" strike="noStrike">
                  <a:solidFill>
                    <a:srgbClr val="000000"/>
                  </a:solidFill>
                  <a:latin typeface="Arial"/>
                  <a:ea typeface="DejaVu Sans"/>
                </a:rPr>
                <a:t>stack</a:t>
              </a:r>
              <a:endParaRPr b="0" lang="en-GB" sz="1600" spc="-1" strike="noStrike">
                <a:latin typeface="Arial"/>
              </a:endParaRPr>
            </a:p>
          </p:txBody>
        </p:sp>
        <p:sp>
          <p:nvSpPr>
            <p:cNvPr id="61" name=""/>
            <p:cNvSpPr/>
            <p:nvPr/>
          </p:nvSpPr>
          <p:spPr>
            <a:xfrm>
              <a:off x="5552280" y="2325960"/>
              <a:ext cx="360" cy="430200"/>
            </a:xfrm>
            <a:prstGeom prst="line">
              <a:avLst/>
            </a:prstGeom>
            <a:ln w="0">
              <a:solidFill>
                <a:srgbClr val="000000"/>
              </a:solidFill>
              <a:tailEnd len="med" type="triangle" w="med"/>
            </a:ln>
          </p:spPr>
          <p:style>
            <a:lnRef idx="0"/>
            <a:fillRef idx="0"/>
            <a:effectRef idx="0"/>
            <a:fontRef idx="minor"/>
          </p:style>
        </p:sp>
        <p:sp>
          <p:nvSpPr>
            <p:cNvPr id="62" name=""/>
            <p:cNvSpPr/>
            <p:nvPr/>
          </p:nvSpPr>
          <p:spPr>
            <a:xfrm>
              <a:off x="3275280" y="1275120"/>
              <a:ext cx="4527360" cy="572760"/>
            </a:xfrm>
            <a:prstGeom prst="rect">
              <a:avLst/>
            </a:prstGeom>
            <a:solidFill>
              <a:srgbClr val="c0c0c0"/>
            </a:solidFill>
            <a:ln w="0">
              <a:solidFill>
                <a:srgbClr val="000000"/>
              </a:solidFill>
            </a:ln>
          </p:spPr>
          <p:style>
            <a:lnRef idx="0"/>
            <a:fillRef idx="0"/>
            <a:effectRef idx="0"/>
            <a:fontRef idx="minor"/>
          </p:style>
          <p:txBody>
            <a:bodyPr lIns="0" rIns="0" tIns="0" bIns="0" anchor="ctr">
              <a:noAutofit/>
            </a:bodyPr>
            <a:p>
              <a:pPr algn="ct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1600" spc="-1" strike="noStrike">
                  <a:solidFill>
                    <a:srgbClr val="000000"/>
                  </a:solidFill>
                  <a:latin typeface="Arial"/>
                  <a:ea typeface="DejaVu Sans"/>
                </a:rPr>
                <a:t>Command line args + </a:t>
              </a:r>
              <a:br>
                <a:rPr sz="1600"/>
              </a:br>
              <a:r>
                <a:rPr b="0" lang="en" sz="1600" spc="-1" strike="noStrike">
                  <a:solidFill>
                    <a:srgbClr val="000000"/>
                  </a:solidFill>
                  <a:latin typeface="Arial"/>
                  <a:ea typeface="DejaVu Sans"/>
                </a:rPr>
                <a:t>environment variables</a:t>
              </a:r>
              <a:endParaRPr b="0" lang="en-GB" sz="1600" spc="-1" strike="noStrike">
                <a:latin typeface="Arial"/>
              </a:endParaRPr>
            </a:p>
          </p:txBody>
        </p:sp>
      </p:grpSp>
      <p:sp>
        <p:nvSpPr>
          <p:cNvPr id="63" name=""/>
          <p:cNvSpPr/>
          <p:nvPr/>
        </p:nvSpPr>
        <p:spPr>
          <a:xfrm>
            <a:off x="2095560" y="1058040"/>
            <a:ext cx="1162440" cy="326880"/>
          </a:xfrm>
          <a:prstGeom prst="rect">
            <a:avLst/>
          </a:prstGeom>
          <a:noFill/>
          <a:ln w="0">
            <a:noFill/>
          </a:ln>
        </p:spPr>
        <p:style>
          <a:lnRef idx="0"/>
          <a:fillRef idx="0"/>
          <a:effectRef idx="0"/>
          <a:fontRef idx="minor"/>
        </p:style>
        <p:txBody>
          <a:bodyPr lIns="0" rIns="0" tIns="0" bIns="0" anchor="t">
            <a:noAutofit/>
          </a:bodyPr>
          <a:p>
            <a:pP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i="1" lang="en" sz="1600" spc="-1" strike="noStrike">
                <a:solidFill>
                  <a:srgbClr val="000000"/>
                </a:solidFill>
                <a:latin typeface="Arial"/>
                <a:ea typeface="DejaVu Sans"/>
              </a:rPr>
              <a:t>high address</a:t>
            </a:r>
            <a:endParaRPr b="0" lang="en-GB" sz="1600" spc="-1" strike="noStrike">
              <a:latin typeface="Arial"/>
            </a:endParaRPr>
          </a:p>
        </p:txBody>
      </p:sp>
      <p:sp>
        <p:nvSpPr>
          <p:cNvPr id="64" name=""/>
          <p:cNvSpPr/>
          <p:nvPr/>
        </p:nvSpPr>
        <p:spPr>
          <a:xfrm>
            <a:off x="547200" y="5387400"/>
            <a:ext cx="2663640" cy="461880"/>
          </a:xfrm>
          <a:prstGeom prst="rect">
            <a:avLst/>
          </a:prstGeom>
          <a:noFill/>
          <a:ln w="0">
            <a:noFill/>
          </a:ln>
        </p:spPr>
        <p:style>
          <a:lnRef idx="0"/>
          <a:fillRef idx="0"/>
          <a:effectRef idx="0"/>
          <a:fontRef idx="minor"/>
        </p:style>
        <p:txBody>
          <a:bodyPr lIns="0" rIns="0" tIns="0" bIns="0" anchor="t">
            <a:noAutofit/>
          </a:bodyPr>
          <a:p>
            <a:pPr algn="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1600" spc="-1" strike="noStrike">
                <a:solidFill>
                  <a:srgbClr val="000000"/>
                </a:solidFill>
                <a:latin typeface="Arial"/>
                <a:ea typeface="DejaVu Sans"/>
              </a:rPr>
              <a:t>read from executable by exec</a:t>
            </a:r>
            <a:endParaRPr b="0" lang="en-GB" sz="1600" spc="-1" strike="noStrike">
              <a:latin typeface="Arial"/>
            </a:endParaRPr>
          </a:p>
        </p:txBody>
      </p:sp>
      <p:sp>
        <p:nvSpPr>
          <p:cNvPr id="65" name=""/>
          <p:cNvSpPr/>
          <p:nvPr/>
        </p:nvSpPr>
        <p:spPr>
          <a:xfrm>
            <a:off x="3271320" y="4131720"/>
            <a:ext cx="4516200" cy="360"/>
          </a:xfrm>
          <a:prstGeom prst="line">
            <a:avLst/>
          </a:prstGeom>
          <a:ln w="54720">
            <a:solidFill>
              <a:srgbClr val="000000"/>
            </a:solidFill>
            <a:custDash>
              <a:ds d="334000" sp="334000"/>
              <a:ds d="334000" sp="334000"/>
            </a:custDash>
            <a:round/>
          </a:ln>
        </p:spPr>
        <p:style>
          <a:lnRef idx="0"/>
          <a:fillRef idx="0"/>
          <a:effectRef idx="0"/>
          <a:fontRef idx="minor"/>
        </p:style>
      </p:sp>
      <p:sp>
        <p:nvSpPr>
          <p:cNvPr id="66" name=""/>
          <p:cNvSpPr/>
          <p:nvPr/>
        </p:nvSpPr>
        <p:spPr>
          <a:xfrm>
            <a:off x="1663200" y="4271400"/>
            <a:ext cx="1546560" cy="312120"/>
          </a:xfrm>
          <a:prstGeom prst="rect">
            <a:avLst/>
          </a:prstGeom>
          <a:noFill/>
          <a:ln w="0">
            <a:noFill/>
          </a:ln>
        </p:spPr>
        <p:style>
          <a:lnRef idx="0"/>
          <a:fillRef idx="0"/>
          <a:effectRef idx="0"/>
          <a:fontRef idx="minor"/>
        </p:style>
        <p:txBody>
          <a:bodyPr lIns="0" rIns="0" tIns="0" bIns="0" anchor="t">
            <a:noAutofit/>
          </a:bodyPr>
          <a:p>
            <a:pPr algn="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1600" spc="-1" strike="noStrike">
                <a:solidFill>
                  <a:srgbClr val="000000"/>
                </a:solidFill>
                <a:latin typeface="Arial"/>
                <a:ea typeface="DejaVu Sans"/>
              </a:rPr>
              <a:t>dynamic memory</a:t>
            </a:r>
            <a:endParaRPr b="0" lang="en-GB" sz="1600" spc="-1" strike="noStrike">
              <a:latin typeface="Arial"/>
            </a:endParaRPr>
          </a:p>
        </p:txBody>
      </p:sp>
      <p:sp>
        <p:nvSpPr>
          <p:cNvPr id="67" name=""/>
          <p:cNvSpPr/>
          <p:nvPr/>
        </p:nvSpPr>
        <p:spPr>
          <a:xfrm>
            <a:off x="1627200" y="1931400"/>
            <a:ext cx="1525320" cy="312120"/>
          </a:xfrm>
          <a:prstGeom prst="rect">
            <a:avLst/>
          </a:prstGeom>
          <a:noFill/>
          <a:ln w="0">
            <a:noFill/>
          </a:ln>
        </p:spPr>
        <p:style>
          <a:lnRef idx="0"/>
          <a:fillRef idx="0"/>
          <a:effectRef idx="0"/>
          <a:fontRef idx="minor"/>
        </p:style>
        <p:txBody>
          <a:bodyPr lIns="0" rIns="0" tIns="0" bIns="0" anchor="t">
            <a:noAutofit/>
          </a:bodyPr>
          <a:p>
            <a:pPr algn="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1600" spc="-1" strike="noStrike">
                <a:solidFill>
                  <a:srgbClr val="000000"/>
                </a:solidFill>
                <a:latin typeface="Arial"/>
                <a:ea typeface="DejaVu Sans"/>
              </a:rPr>
              <a:t>local memory</a:t>
            </a:r>
            <a:endParaRPr b="0" lang="en-GB" sz="1600" spc="-1" strike="noStrike">
              <a:latin typeface="Arial"/>
            </a:endParaRPr>
          </a:p>
        </p:txBody>
      </p:sp>
      <p:sp>
        <p:nvSpPr>
          <p:cNvPr id="68" name=""/>
          <p:cNvSpPr/>
          <p:nvPr/>
        </p:nvSpPr>
        <p:spPr>
          <a:xfrm>
            <a:off x="1663200" y="5963400"/>
            <a:ext cx="1525320" cy="312120"/>
          </a:xfrm>
          <a:prstGeom prst="rect">
            <a:avLst/>
          </a:prstGeom>
          <a:noFill/>
          <a:ln w="0">
            <a:noFill/>
          </a:ln>
        </p:spPr>
        <p:style>
          <a:lnRef idx="0"/>
          <a:fillRef idx="0"/>
          <a:effectRef idx="0"/>
          <a:fontRef idx="minor"/>
        </p:style>
        <p:txBody>
          <a:bodyPr lIns="0" rIns="0" tIns="0" bIns="0" anchor="t">
            <a:noAutofit/>
          </a:bodyPr>
          <a:p>
            <a:pPr algn="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1600" spc="-1" strike="noStrike">
                <a:solidFill>
                  <a:srgbClr val="000000"/>
                </a:solidFill>
                <a:latin typeface="Arial"/>
                <a:ea typeface="DejaVu Sans"/>
              </a:rPr>
              <a:t>binary code</a:t>
            </a:r>
            <a:endParaRPr b="0" lang="en-GB" sz="1600" spc="-1" strike="noStrike">
              <a:latin typeface="Arial"/>
            </a:endParaRPr>
          </a:p>
        </p:txBody>
      </p:sp>
      <p:sp>
        <p:nvSpPr>
          <p:cNvPr id="69" name=""/>
          <p:cNvSpPr/>
          <p:nvPr/>
        </p:nvSpPr>
        <p:spPr>
          <a:xfrm>
            <a:off x="3271680" y="2331720"/>
            <a:ext cx="4516200" cy="360"/>
          </a:xfrm>
          <a:prstGeom prst="line">
            <a:avLst/>
          </a:prstGeom>
          <a:ln w="54720">
            <a:solidFill>
              <a:srgbClr val="000000"/>
            </a:solidFill>
            <a:custDash>
              <a:ds d="334000" sp="334000"/>
              <a:ds d="334000" sp="334000"/>
            </a:custDash>
            <a:round/>
          </a:ln>
        </p:spPr>
        <p:style>
          <a:lnRef idx="0"/>
          <a:fillRef idx="0"/>
          <a:effectRef idx="0"/>
          <a:fontRef idx="minor"/>
        </p:style>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0" name="PlaceHolder 1"/>
          <p:cNvSpPr>
            <a:spLocks noGrp="1"/>
          </p:cNvSpPr>
          <p:nvPr>
            <p:ph type="title"/>
          </p:nvPr>
        </p:nvSpPr>
        <p:spPr>
          <a:xfrm>
            <a:off x="1466280" y="443520"/>
            <a:ext cx="776304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Observations </a:t>
            </a:r>
            <a:r>
              <a:rPr b="1" lang="en" sz="2400" spc="-1" strike="noStrike">
                <a:solidFill>
                  <a:srgbClr val="000000"/>
                </a:solidFill>
                <a:latin typeface="Arial Black"/>
              </a:rPr>
              <a:t>on process </a:t>
            </a:r>
            <a:r>
              <a:rPr b="1" lang="en" sz="2400" spc="-1" strike="noStrike">
                <a:solidFill>
                  <a:srgbClr val="000000"/>
                </a:solidFill>
                <a:latin typeface="Arial Black"/>
              </a:rPr>
              <a:t>memory (I)</a:t>
            </a:r>
            <a:endParaRPr b="0" lang="en-GB" sz="2400" spc="-1" strike="noStrike">
              <a:latin typeface="Arial"/>
            </a:endParaRPr>
          </a:p>
        </p:txBody>
      </p:sp>
      <p:sp>
        <p:nvSpPr>
          <p:cNvPr id="71" name="PlaceHolder 2"/>
          <p:cNvSpPr>
            <a:spLocks noGrp="1"/>
          </p:cNvSpPr>
          <p:nvPr>
            <p:ph/>
          </p:nvPr>
        </p:nvSpPr>
        <p:spPr>
          <a:xfrm>
            <a:off x="356040" y="1404720"/>
            <a:ext cx="9978120" cy="4933440"/>
          </a:xfrm>
          <a:prstGeom prst="rect">
            <a:avLst/>
          </a:prstGeom>
          <a:noFill/>
          <a:ln w="0">
            <a:noFill/>
          </a:ln>
        </p:spPr>
        <p:txBody>
          <a:bodyPr lIns="90000" rIns="90000" tIns="46800" bIns="46800" anchor="t">
            <a:noAutofit/>
          </a:bodyPr>
          <a:p>
            <a:pPr marL="374760" indent="-356760">
              <a:lnSpc>
                <a:spcPct val="100000"/>
              </a:lnSpc>
              <a:spcBef>
                <a:spcPts val="2449"/>
              </a:spcBef>
              <a:buNone/>
              <a:tabLst>
                <a:tab algn="l" pos="0"/>
              </a:tabLst>
            </a:pPr>
            <a:r>
              <a:rPr b="0" lang="en" sz="2000" spc="-1" strike="noStrike">
                <a:solidFill>
                  <a:srgbClr val="000000"/>
                </a:solidFill>
                <a:latin typeface="Arial"/>
              </a:rPr>
              <a:t>The format of a Linux executable is such that only variables initialized to a non-zero value take up space in the executable file on disk.</a:t>
            </a:r>
            <a:endParaRPr b="0" lang="en-GB" sz="2000" spc="-1" strike="noStrike">
              <a:latin typeface="Arial"/>
            </a:endParaRPr>
          </a:p>
          <a:p>
            <a:pPr marL="374760" indent="-356760">
              <a:lnSpc>
                <a:spcPct val="100000"/>
              </a:lnSpc>
              <a:spcBef>
                <a:spcPts val="2449"/>
              </a:spcBef>
              <a:buNone/>
              <a:tabLst>
                <a:tab algn="l" pos="0"/>
              </a:tabLst>
            </a:pPr>
            <a:r>
              <a:rPr b="0" lang="en" sz="2000" spc="-1" strike="noStrike">
                <a:solidFill>
                  <a:srgbClr val="000000"/>
                </a:solidFill>
                <a:latin typeface="Arial"/>
              </a:rPr>
              <a:t>When memory is allocated in the heap, the process's memory space grows (use </a:t>
            </a:r>
            <a:r>
              <a:rPr b="1" lang="en" sz="2000" spc="-1" strike="noStrike">
                <a:solidFill>
                  <a:srgbClr val="000000"/>
                </a:solidFill>
                <a:latin typeface="Courier New"/>
              </a:rPr>
              <a:t>ps command </a:t>
            </a:r>
            <a:r>
              <a:rPr b="0" lang="en" sz="2000" spc="-1" strike="noStrike">
                <a:solidFill>
                  <a:srgbClr val="000000"/>
                </a:solidFill>
                <a:latin typeface="Arial"/>
              </a:rPr>
              <a:t>to check).</a:t>
            </a:r>
            <a:endParaRPr b="0" lang="en-GB" sz="2000" spc="-1" strike="noStrike">
              <a:latin typeface="Arial"/>
            </a:endParaRPr>
          </a:p>
          <a:p>
            <a:pPr marL="374760" indent="-356760">
              <a:lnSpc>
                <a:spcPct val="100000"/>
              </a:lnSpc>
              <a:spcBef>
                <a:spcPts val="2449"/>
              </a:spcBef>
              <a:buNone/>
              <a:tabLst>
                <a:tab algn="l" pos="0"/>
              </a:tabLst>
            </a:pPr>
            <a:r>
              <a:rPr b="0" lang="en" sz="2000" spc="-1" strike="noStrike">
                <a:solidFill>
                  <a:srgbClr val="000000"/>
                </a:solidFill>
                <a:latin typeface="Arial"/>
              </a:rPr>
              <a:t>While it is possible to return released memory to the system and thus shrink the process's memory space, this is almost never implemented </a:t>
            </a:r>
            <a:r>
              <a:rPr b="0" lang="en" sz="2000" spc="-1" strike="noStrike">
                <a:latin typeface="Arial"/>
              </a:rPr>
              <a:t>(see further: </a:t>
            </a:r>
            <a:r>
              <a:rPr b="1" i="1" lang="en" sz="2000" spc="-1" strike="noStrike">
                <a:latin typeface="Courier New"/>
              </a:rPr>
              <a:t>malloc </a:t>
            </a:r>
            <a:r>
              <a:rPr b="0" i="1" lang="en" sz="2000" spc="-1" strike="noStrike">
                <a:latin typeface="Arial"/>
              </a:rPr>
              <a:t>pool </a:t>
            </a:r>
            <a:r>
              <a:rPr b="0" lang="en" sz="2000" spc="-1" strike="noStrike">
                <a:latin typeface="Arial"/>
              </a:rPr>
              <a:t>).</a:t>
            </a:r>
            <a:endParaRPr b="0" lang="en-GB" sz="2000" spc="-1" strike="noStrike">
              <a:latin typeface="Arial"/>
            </a:endParaRPr>
          </a:p>
          <a:p>
            <a:pPr marL="374760" indent="-356760">
              <a:lnSpc>
                <a:spcPct val="100000"/>
              </a:lnSpc>
              <a:spcBef>
                <a:spcPts val="2449"/>
              </a:spcBef>
              <a:buNone/>
              <a:tabLst>
                <a:tab algn="l" pos="0"/>
              </a:tabLst>
            </a:pPr>
            <a:r>
              <a:rPr b="0" lang="en" sz="2000" spc="-1" strike="noStrike">
                <a:solidFill>
                  <a:srgbClr val="000000"/>
                </a:solidFill>
                <a:latin typeface="Arial"/>
              </a:rPr>
              <a:t>The heap grows “upward,” meaning each new dynamic memory allocation gets a range with numerically larger addresses.</a:t>
            </a:r>
            <a:endParaRPr b="0" lang="en-GB" sz="2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2" name="PlaceHolder 1"/>
          <p:cNvSpPr>
            <a:spLocks noGrp="1"/>
          </p:cNvSpPr>
          <p:nvPr>
            <p:ph type="title"/>
          </p:nvPr>
        </p:nvSpPr>
        <p:spPr>
          <a:xfrm>
            <a:off x="1406880" y="443520"/>
            <a:ext cx="788184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Observations on process </a:t>
            </a:r>
            <a:r>
              <a:rPr b="1" lang="en" sz="2400" spc="-1" strike="noStrike">
                <a:solidFill>
                  <a:srgbClr val="000000"/>
                </a:solidFill>
                <a:latin typeface="Arial Black"/>
              </a:rPr>
              <a:t>memory (II)</a:t>
            </a:r>
            <a:endParaRPr b="0" lang="en-GB" sz="2400" spc="-1" strike="noStrike">
              <a:latin typeface="Arial"/>
            </a:endParaRPr>
          </a:p>
        </p:txBody>
      </p:sp>
      <p:sp>
        <p:nvSpPr>
          <p:cNvPr id="73" name="PlaceHolder 2"/>
          <p:cNvSpPr>
            <a:spLocks noGrp="1"/>
          </p:cNvSpPr>
          <p:nvPr>
            <p:ph/>
          </p:nvPr>
        </p:nvSpPr>
        <p:spPr>
          <a:xfrm>
            <a:off x="356040" y="1512720"/>
            <a:ext cx="9978120" cy="4227480"/>
          </a:xfrm>
          <a:prstGeom prst="rect">
            <a:avLst/>
          </a:prstGeom>
          <a:noFill/>
          <a:ln w="0">
            <a:noFill/>
          </a:ln>
        </p:spPr>
        <p:txBody>
          <a:bodyPr lIns="90000" rIns="90000" tIns="46800" bIns="46800" anchor="t">
            <a:noAutofit/>
          </a:bodyPr>
          <a:p>
            <a:pPr marL="374760" indent="-356760">
              <a:lnSpc>
                <a:spcPct val="100000"/>
              </a:lnSpc>
              <a:spcBef>
                <a:spcPts val="2449"/>
              </a:spcBef>
              <a:buNone/>
              <a:tabLst>
                <a:tab algn="l" pos="0"/>
              </a:tabLst>
            </a:pPr>
            <a:r>
              <a:rPr b="0" lang="en" sz="2000" spc="-1" strike="noStrike">
                <a:solidFill>
                  <a:srgbClr val="000000"/>
                </a:solidFill>
                <a:latin typeface="Arial"/>
              </a:rPr>
              <a:t>In the stack, in addition to the automatic (or local) variables, the parameters passed to the called function and its return value and the address where to resume execution are generally stored. This mechanism allows the execution of recursive calls.</a:t>
            </a:r>
            <a:endParaRPr b="0" lang="en-GB" sz="2000" spc="-1" strike="noStrike">
              <a:latin typeface="Arial"/>
            </a:endParaRPr>
          </a:p>
          <a:p>
            <a:pPr marL="374760" indent="-356760">
              <a:lnSpc>
                <a:spcPct val="100000"/>
              </a:lnSpc>
              <a:spcBef>
                <a:spcPts val="2449"/>
              </a:spcBef>
              <a:buNone/>
              <a:tabLst>
                <a:tab algn="l" pos="0"/>
              </a:tabLst>
            </a:pPr>
            <a:r>
              <a:rPr b="0" lang="en" sz="2000" spc="-1" strike="noStrike">
                <a:solidFill>
                  <a:srgbClr val="000000"/>
                </a:solidFill>
                <a:latin typeface="Arial"/>
              </a:rPr>
              <a:t>Variables on the stack disappear as soon as the containing function returns to the caller. The space will be reused for subsequent function calls.</a:t>
            </a:r>
            <a:endParaRPr b="0" lang="en-GB" sz="2000" spc="-1" strike="noStrike">
              <a:latin typeface="Arial"/>
            </a:endParaRPr>
          </a:p>
          <a:p>
            <a:pPr marL="374760" indent="-356760">
              <a:lnSpc>
                <a:spcPct val="100000"/>
              </a:lnSpc>
              <a:spcBef>
                <a:spcPts val="2449"/>
              </a:spcBef>
              <a:buNone/>
              <a:tabLst>
                <a:tab algn="l" pos="0"/>
              </a:tabLst>
            </a:pPr>
            <a:r>
              <a:rPr b="0" lang="en" sz="2000" spc="-1" strike="noStrike">
                <a:solidFill>
                  <a:srgbClr val="000000"/>
                </a:solidFill>
                <a:latin typeface="Arial"/>
              </a:rPr>
              <a:t>Typically the stack grows "downward", that is, towards numerically smaller addresses.</a:t>
            </a:r>
            <a:endParaRPr b="0" lang="en-GB" sz="2000" spc="-1" strike="noStrike">
              <a:latin typeface="Arial"/>
            </a:endParaRPr>
          </a:p>
          <a:p>
            <a:pPr marL="374760" indent="-356760">
              <a:lnSpc>
                <a:spcPct val="100000"/>
              </a:lnSpc>
              <a:spcBef>
                <a:spcPts val="2449"/>
              </a:spcBef>
              <a:buNone/>
              <a:tabLst>
                <a:tab algn="l" pos="0"/>
              </a:tabLst>
            </a:pPr>
            <a:r>
              <a:rPr b="0" lang="en" sz="2000" spc="-1" strike="noStrike">
                <a:solidFill>
                  <a:srgbClr val="000000"/>
                </a:solidFill>
                <a:latin typeface="Arial"/>
              </a:rPr>
              <a:t>Although it is theoretically possible for the stack and heap to overlap, the kernel prevents this situation.</a:t>
            </a:r>
            <a:endParaRPr b="0" lang="en-GB" sz="20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4" name="PlaceHolder 1"/>
          <p:cNvSpPr>
            <a:spLocks noGrp="1"/>
          </p:cNvSpPr>
          <p:nvPr>
            <p:ph type="title"/>
          </p:nvPr>
        </p:nvSpPr>
        <p:spPr>
          <a:xfrm>
            <a:off x="2494800" y="443520"/>
            <a:ext cx="570276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Courier New"/>
              </a:rPr>
              <a:t>size </a:t>
            </a:r>
            <a:r>
              <a:rPr b="1" lang="en" sz="2400" spc="-1" strike="noStrike">
                <a:solidFill>
                  <a:srgbClr val="000000"/>
                </a:solidFill>
                <a:latin typeface="Arial Black"/>
              </a:rPr>
              <a:t>command</a:t>
            </a:r>
            <a:endParaRPr b="0" lang="en-GB" sz="2400" spc="-1" strike="noStrike">
              <a:latin typeface="Arial"/>
            </a:endParaRPr>
          </a:p>
        </p:txBody>
      </p:sp>
      <p:sp>
        <p:nvSpPr>
          <p:cNvPr id="75" name="PlaceHolder 2"/>
          <p:cNvSpPr>
            <a:spLocks noGrp="1"/>
          </p:cNvSpPr>
          <p:nvPr>
            <p:ph/>
          </p:nvPr>
        </p:nvSpPr>
        <p:spPr>
          <a:xfrm>
            <a:off x="356040" y="936720"/>
            <a:ext cx="9978120" cy="6361920"/>
          </a:xfrm>
          <a:prstGeom prst="rect">
            <a:avLst/>
          </a:prstGeom>
          <a:noFill/>
          <a:ln w="0">
            <a:noFill/>
          </a:ln>
        </p:spPr>
        <p:txBody>
          <a:bodyPr lIns="90000" rIns="90000" tIns="46800" bIns="46800" anchor="t">
            <a:noAutofit/>
          </a:bodyPr>
          <a:p>
            <a:pPr marL="338400" indent="-320040">
              <a:lnSpc>
                <a:spcPts val="2625"/>
              </a:lnSpc>
              <a:spcBef>
                <a:spcPts val="1925"/>
              </a:spcBef>
              <a:buNone/>
              <a:tabLst>
                <a:tab algn="l" pos="0"/>
              </a:tabLst>
            </a:pPr>
            <a:r>
              <a:rPr b="0" lang="en" sz="2000" spc="-1" strike="noStrike">
                <a:solidFill>
                  <a:srgbClr val="000000"/>
                </a:solidFill>
                <a:latin typeface="Arial"/>
              </a:rPr>
              <a:t>The </a:t>
            </a:r>
            <a:r>
              <a:rPr b="1" lang="en" sz="2000" spc="-1" strike="noStrike">
                <a:solidFill>
                  <a:srgbClr val="000000"/>
                </a:solidFill>
                <a:latin typeface="Courier New"/>
              </a:rPr>
              <a:t>size command </a:t>
            </a:r>
            <a:r>
              <a:rPr b="0" lang="en" sz="2000" spc="-1" strike="noStrike">
                <a:solidFill>
                  <a:srgbClr val="000000"/>
                </a:solidFill>
                <a:latin typeface="Arial"/>
              </a:rPr>
              <a:t>reports the size of the </a:t>
            </a:r>
            <a:r>
              <a:rPr b="0" i="1" lang="en" sz="2000" spc="-1" strike="noStrike">
                <a:solidFill>
                  <a:srgbClr val="000000"/>
                </a:solidFill>
                <a:latin typeface="Arial"/>
              </a:rPr>
              <a:t>text </a:t>
            </a:r>
            <a:r>
              <a:rPr b="0" lang="en" sz="2000" spc="-1" strike="noStrike">
                <a:solidFill>
                  <a:srgbClr val="000000"/>
                </a:solidFill>
                <a:latin typeface="Arial"/>
              </a:rPr>
              <a:t>, </a:t>
            </a:r>
            <a:r>
              <a:rPr b="0" i="1" lang="en" sz="2000" spc="-1" strike="noStrike">
                <a:solidFill>
                  <a:srgbClr val="000000"/>
                </a:solidFill>
                <a:latin typeface="Arial"/>
              </a:rPr>
              <a:t>data </a:t>
            </a:r>
            <a:r>
              <a:rPr b="0" lang="en" sz="2000" spc="-1" strike="noStrike">
                <a:solidFill>
                  <a:srgbClr val="000000"/>
                </a:solidFill>
                <a:latin typeface="Arial"/>
              </a:rPr>
              <a:t>, and </a:t>
            </a:r>
            <a:r>
              <a:rPr b="0" i="1" lang="en" sz="2000" spc="-1" strike="noStrike">
                <a:solidFill>
                  <a:srgbClr val="000000"/>
                </a:solidFill>
                <a:latin typeface="Arial"/>
              </a:rPr>
              <a:t>bss segments </a:t>
            </a:r>
            <a:r>
              <a:rPr b="0" lang="en" sz="2000" spc="-1" strike="noStrike">
                <a:solidFill>
                  <a:srgbClr val="000000"/>
                </a:solidFill>
                <a:latin typeface="Arial"/>
              </a:rPr>
              <a:t>.</a:t>
            </a:r>
            <a:endParaRPr b="0" lang="en-GB" sz="2000" spc="-1" strike="noStrike">
              <a:latin typeface="Arial"/>
            </a:endParaRPr>
          </a:p>
          <a:p>
            <a:pPr marL="379080" indent="-379080">
              <a:lnSpc>
                <a:spcPts val="2625"/>
              </a:lnSpc>
              <a:buNone/>
              <a:tabLst>
                <a:tab algn="l" pos="0"/>
              </a:tabLst>
            </a:pPr>
            <a:r>
              <a:rPr b="1" lang="en" sz="1800" spc="-1" strike="noStrike">
                <a:solidFill>
                  <a:srgbClr val="000000"/>
                </a:solidFill>
                <a:latin typeface="Courier New"/>
                <a:ea typeface="HG Mincho Light J"/>
              </a:rPr>
              <a:t>$ls -l myprog</a:t>
            </a:r>
            <a:endParaRPr b="0" lang="en-GB" sz="1800" spc="-1" strike="noStrike">
              <a:latin typeface="Arial"/>
            </a:endParaRPr>
          </a:p>
          <a:p>
            <a:pPr marL="379080" indent="-379080">
              <a:lnSpc>
                <a:spcPts val="2353"/>
              </a:lnSpc>
              <a:buNone/>
              <a:tabLst>
                <a:tab algn="l" pos="0"/>
              </a:tabLst>
            </a:pPr>
            <a:r>
              <a:rPr b="1" lang="en" sz="1800" spc="-1" strike="noStrike">
                <a:solidFill>
                  <a:srgbClr val="000000"/>
                </a:solidFill>
                <a:latin typeface="Courier New"/>
                <a:ea typeface="HG Mincho Light J"/>
              </a:rPr>
              <a:t>-rwxr-xr-x 1 penguin birds 12320 Oct 24 16:45 myprog</a:t>
            </a:r>
            <a:endParaRPr b="0" lang="en-GB" sz="1800" spc="-1" strike="noStrike">
              <a:latin typeface="Arial"/>
            </a:endParaRPr>
          </a:p>
          <a:p>
            <a:pPr marL="379080" indent="-379080">
              <a:lnSpc>
                <a:spcPts val="2353"/>
              </a:lnSpc>
              <a:buNone/>
              <a:tabLst>
                <a:tab algn="l" pos="0"/>
              </a:tabLst>
            </a:pPr>
            <a:r>
              <a:rPr b="1" lang="en" sz="1800" spc="-1" strike="noStrike">
                <a:solidFill>
                  <a:srgbClr val="000000"/>
                </a:solidFill>
                <a:latin typeface="Courier New"/>
                <a:ea typeface="HG Mincho Light J"/>
              </a:rPr>
              <a:t>$size myprog</a:t>
            </a:r>
            <a:endParaRPr b="0" lang="en-GB" sz="1800" spc="-1" strike="noStrike">
              <a:latin typeface="Arial"/>
            </a:endParaRPr>
          </a:p>
          <a:p>
            <a:pPr marL="379080" indent="-379080">
              <a:lnSpc>
                <a:spcPts val="2353"/>
              </a:lnSpc>
              <a:buNone/>
              <a:tabLst>
                <a:tab algn="l" pos="0"/>
              </a:tabLst>
            </a:pPr>
            <a:r>
              <a:rPr b="1" lang="en" sz="1800" spc="-1" strike="noStrike">
                <a:solidFill>
                  <a:srgbClr val="000000"/>
                </a:solidFill>
                <a:latin typeface="Courier New"/>
                <a:ea typeface="HG Mincho Light J"/>
              </a:rPr>
              <a:t>text data bss dec hex filename</a:t>
            </a:r>
            <a:endParaRPr b="0" lang="en-GB" sz="1800" spc="-1" strike="noStrike">
              <a:latin typeface="Arial"/>
            </a:endParaRPr>
          </a:p>
          <a:p>
            <a:pPr marL="379080" indent="-379080">
              <a:lnSpc>
                <a:spcPts val="2353"/>
              </a:lnSpc>
              <a:buNone/>
              <a:tabLst>
                <a:tab algn="l" pos="0"/>
              </a:tabLst>
            </a:pPr>
            <a:r>
              <a:rPr b="1" lang="en" sz="1800" spc="-1" strike="noStrike">
                <a:solidFill>
                  <a:srgbClr val="000000"/>
                </a:solidFill>
                <a:latin typeface="Courier New"/>
                <a:ea typeface="HG Mincho Light J"/>
              </a:rPr>
              <a:t>1458 276 8 1742 6ce myprog</a:t>
            </a:r>
            <a:endParaRPr b="0" lang="en-GB" sz="1800" spc="-1" strike="noStrike">
              <a:latin typeface="Arial"/>
            </a:endParaRPr>
          </a:p>
          <a:p>
            <a:pPr marL="379080" indent="-379080">
              <a:lnSpc>
                <a:spcPts val="2353"/>
              </a:lnSpc>
              <a:buNone/>
              <a:tabLst>
                <a:tab algn="l" pos="0"/>
              </a:tabLst>
            </a:pPr>
            <a:r>
              <a:rPr b="1" lang="en" sz="1800" spc="-1" strike="noStrike">
                <a:solidFill>
                  <a:srgbClr val="000000"/>
                </a:solidFill>
                <a:latin typeface="Courier New"/>
                <a:ea typeface="HG Mincho Light J"/>
              </a:rPr>
              <a:t>$strip myprog</a:t>
            </a:r>
            <a:endParaRPr b="0" lang="en-GB" sz="1800" spc="-1" strike="noStrike">
              <a:latin typeface="Arial"/>
            </a:endParaRPr>
          </a:p>
          <a:p>
            <a:pPr marL="379080" indent="-379080">
              <a:lnSpc>
                <a:spcPts val="2353"/>
              </a:lnSpc>
              <a:buNone/>
              <a:tabLst>
                <a:tab algn="l" pos="0"/>
              </a:tabLst>
            </a:pPr>
            <a:r>
              <a:rPr b="1" lang="en" sz="1800" spc="-1" strike="noStrike">
                <a:solidFill>
                  <a:srgbClr val="000000"/>
                </a:solidFill>
                <a:latin typeface="Courier New"/>
                <a:ea typeface="HG Mincho Light J"/>
              </a:rPr>
              <a:t>$ls -l myprog</a:t>
            </a:r>
            <a:endParaRPr b="0" lang="en-GB" sz="1800" spc="-1" strike="noStrike">
              <a:latin typeface="Arial"/>
            </a:endParaRPr>
          </a:p>
          <a:p>
            <a:pPr marL="379080" indent="-379080">
              <a:lnSpc>
                <a:spcPts val="2353"/>
              </a:lnSpc>
              <a:buNone/>
              <a:tabLst>
                <a:tab algn="l" pos="0"/>
              </a:tabLst>
            </a:pPr>
            <a:r>
              <a:rPr b="1" lang="en" sz="1800" spc="-1" strike="noStrike">
                <a:solidFill>
                  <a:srgbClr val="000000"/>
                </a:solidFill>
                <a:latin typeface="Courier New"/>
                <a:ea typeface="HG Mincho Light J"/>
              </a:rPr>
              <a:t>-rwxr-xr-x 1 penguin birds 3480 Oct 24 16:50 myprog</a:t>
            </a:r>
            <a:endParaRPr b="0" lang="en-GB" sz="1800" spc="-1" strike="noStrike">
              <a:latin typeface="Arial"/>
            </a:endParaRPr>
          </a:p>
          <a:p>
            <a:pPr marL="379080" indent="-379080">
              <a:lnSpc>
                <a:spcPts val="2353"/>
              </a:lnSpc>
              <a:buNone/>
              <a:tabLst>
                <a:tab algn="l" pos="0"/>
              </a:tabLst>
            </a:pPr>
            <a:r>
              <a:rPr b="1" lang="en" sz="1800" spc="-1" strike="noStrike">
                <a:solidFill>
                  <a:srgbClr val="000000"/>
                </a:solidFill>
                <a:latin typeface="Courier New"/>
                <a:ea typeface="HG Mincho Light J"/>
              </a:rPr>
              <a:t>$size myprog</a:t>
            </a:r>
            <a:endParaRPr b="0" lang="en-GB" sz="1800" spc="-1" strike="noStrike">
              <a:latin typeface="Arial"/>
            </a:endParaRPr>
          </a:p>
          <a:p>
            <a:pPr marL="379080" indent="-379080">
              <a:lnSpc>
                <a:spcPts val="2353"/>
              </a:lnSpc>
              <a:buNone/>
              <a:tabLst>
                <a:tab algn="l" pos="0"/>
              </a:tabLst>
            </a:pPr>
            <a:r>
              <a:rPr b="1" lang="en" sz="1800" spc="-1" strike="noStrike">
                <a:solidFill>
                  <a:srgbClr val="000000"/>
                </a:solidFill>
                <a:latin typeface="Courier New"/>
                <a:ea typeface="HG Mincho Light J"/>
              </a:rPr>
              <a:t>text data bss dec hex filename</a:t>
            </a:r>
            <a:endParaRPr b="0" lang="en-GB" sz="1800" spc="-1" strike="noStrike">
              <a:latin typeface="Arial"/>
            </a:endParaRPr>
          </a:p>
          <a:p>
            <a:pPr marL="379080" indent="-379080">
              <a:lnSpc>
                <a:spcPts val="2353"/>
              </a:lnSpc>
              <a:buNone/>
              <a:tabLst>
                <a:tab algn="l" pos="0"/>
              </a:tabLst>
            </a:pPr>
            <a:r>
              <a:rPr b="1" lang="en" sz="1800" spc="-1" strike="noStrike">
                <a:solidFill>
                  <a:srgbClr val="000000"/>
                </a:solidFill>
                <a:latin typeface="Courier New"/>
                <a:ea typeface="HG Mincho Light J"/>
              </a:rPr>
              <a:t>1458 276 8 1742 6ce myprog</a:t>
            </a:r>
            <a:endParaRPr b="0" lang="en-GB" sz="1800" spc="-1" strike="noStrike">
              <a:latin typeface="Arial"/>
            </a:endParaRPr>
          </a:p>
          <a:p>
            <a:pPr marL="379080" indent="-379080">
              <a:lnSpc>
                <a:spcPts val="2625"/>
              </a:lnSpc>
              <a:buNone/>
              <a:tabLst>
                <a:tab algn="l" pos="0"/>
              </a:tabLst>
            </a:pPr>
            <a:endParaRPr b="0" lang="en-GB" sz="1800" spc="-1" strike="noStrike">
              <a:latin typeface="Arial"/>
            </a:endParaRPr>
          </a:p>
          <a:p>
            <a:pPr marL="320040" indent="-320040">
              <a:lnSpc>
                <a:spcPct val="100000"/>
              </a:lnSpc>
              <a:buNone/>
              <a:tabLst>
                <a:tab algn="l" pos="0"/>
              </a:tabLst>
            </a:pPr>
            <a:r>
              <a:rPr b="0" lang="en" sz="2000" spc="-1" strike="noStrike">
                <a:solidFill>
                  <a:srgbClr val="000000"/>
                </a:solidFill>
                <a:latin typeface="Arial"/>
                <a:ea typeface="HG Mincho Light J"/>
              </a:rPr>
              <a:t>In the example above, the difference between the size of the executable (12320 </a:t>
            </a:r>
            <a:r>
              <a:rPr b="0" lang="en" sz="2000" spc="-1" strike="noStrike">
                <a:solidFill>
                  <a:srgbClr val="000000"/>
                </a:solidFill>
                <a:latin typeface="Arial"/>
                <a:ea typeface="HG Mincho Light J"/>
              </a:rPr>
              <a:t>bytes) and that of what is actually loaded into memory (1742 bytes) is largely due </a:t>
            </a:r>
            <a:r>
              <a:rPr b="0" lang="en" sz="2000" spc="-1" strike="noStrike">
                <a:solidFill>
                  <a:srgbClr val="000000"/>
                </a:solidFill>
                <a:latin typeface="Arial"/>
                <a:ea typeface="HG Mincho Light J"/>
              </a:rPr>
              <a:t>to the symbol table, a list of program variable names and of functions. The </a:t>
            </a:r>
            <a:r>
              <a:rPr b="1" lang="en" sz="2000" spc="-1" strike="noStrike">
                <a:solidFill>
                  <a:srgbClr val="000000"/>
                </a:solidFill>
                <a:latin typeface="Courier New"/>
                <a:ea typeface="HG Mincho Light J"/>
              </a:rPr>
              <a:t>strip </a:t>
            </a:r>
            <a:r>
              <a:rPr b="0" lang="en" sz="2000" spc="-1" strike="noStrike">
                <a:solidFill>
                  <a:srgbClr val="000000"/>
                </a:solidFill>
                <a:latin typeface="Arial"/>
                <a:ea typeface="HG Mincho Light J"/>
              </a:rPr>
              <a:t>command removes the symbols, saving considerable disk space, but making the </a:t>
            </a:r>
            <a:r>
              <a:rPr b="0" lang="en" sz="2000" spc="-1" strike="noStrike">
                <a:solidFill>
                  <a:srgbClr val="000000"/>
                </a:solidFill>
                <a:latin typeface="Arial"/>
                <a:ea typeface="HG Mincho Light J"/>
              </a:rPr>
              <a:t>program impossible to debug. Even after removing the symbols, the file </a:t>
            </a:r>
            <a:r>
              <a:rPr b="0" lang="en" sz="2000" spc="-1" strike="noStrike">
                <a:latin typeface="Arial"/>
                <a:ea typeface="HG Mincho Light J"/>
              </a:rPr>
              <a:t>continues </a:t>
            </a:r>
            <a:r>
              <a:rPr b="0" lang="en" sz="2000" spc="-1" strike="noStrike">
                <a:latin typeface="Arial"/>
                <a:ea typeface="HG Mincho Light J"/>
              </a:rPr>
              <a:t>to have a </a:t>
            </a:r>
            <a:r>
              <a:rPr b="0" lang="en" sz="2000" spc="-1" strike="noStrike">
                <a:solidFill>
                  <a:srgbClr val="000000"/>
                </a:solidFill>
                <a:latin typeface="Arial"/>
                <a:ea typeface="HG Mincho Light J"/>
              </a:rPr>
              <a:t>larger size as it retains additional information about the program, such </a:t>
            </a:r>
            <a:r>
              <a:rPr b="0" lang="en" sz="2000" spc="-1" strike="noStrike">
                <a:solidFill>
                  <a:srgbClr val="000000"/>
                </a:solidFill>
                <a:latin typeface="Arial"/>
                <a:ea typeface="HG Mincho Light J"/>
              </a:rPr>
              <a:t>as which </a:t>
            </a:r>
            <a:r>
              <a:rPr b="0" i="1" lang="en" sz="2000" spc="-1" strike="noStrike">
                <a:solidFill>
                  <a:srgbClr val="000000"/>
                </a:solidFill>
                <a:latin typeface="Arial"/>
                <a:ea typeface="HG Mincho Light J"/>
              </a:rPr>
              <a:t>shared libraries </a:t>
            </a:r>
            <a:r>
              <a:rPr b="0" lang="en" sz="2000" spc="-1" strike="noStrike">
                <a:solidFill>
                  <a:srgbClr val="000000"/>
                </a:solidFill>
                <a:latin typeface="Arial"/>
                <a:ea typeface="HG Mincho Light J"/>
              </a:rPr>
              <a:t>to use.</a:t>
            </a:r>
            <a:endParaRPr b="0" lang="en-GB" sz="20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2514600" y="443520"/>
            <a:ext cx="566316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Memory allocation</a:t>
            </a:r>
            <a:endParaRPr b="0" lang="en-GB" sz="2400" spc="-1" strike="noStrike">
              <a:latin typeface="Arial"/>
            </a:endParaRPr>
          </a:p>
        </p:txBody>
      </p:sp>
      <p:sp>
        <p:nvSpPr>
          <p:cNvPr id="77" name="PlaceHolder 2"/>
          <p:cNvSpPr>
            <a:spLocks noGrp="1"/>
          </p:cNvSpPr>
          <p:nvPr>
            <p:ph/>
          </p:nvPr>
        </p:nvSpPr>
        <p:spPr>
          <a:xfrm>
            <a:off x="356040" y="1260000"/>
            <a:ext cx="9978120" cy="5591160"/>
          </a:xfrm>
          <a:prstGeom prst="rect">
            <a:avLst/>
          </a:prstGeom>
          <a:noFill/>
          <a:ln w="0">
            <a:noFill/>
          </a:ln>
        </p:spPr>
        <p:txBody>
          <a:bodyPr lIns="90000" rIns="90000" tIns="46800" bIns="46800" anchor="t">
            <a:noAutofit/>
          </a:bodyPr>
          <a:p>
            <a:pPr marL="379080" indent="-379080">
              <a:lnSpc>
                <a:spcPts val="2625"/>
              </a:lnSpc>
              <a:spcBef>
                <a:spcPts val="1925"/>
              </a:spcBef>
              <a:buNone/>
              <a:tabLst>
                <a:tab algn="l" pos="0"/>
              </a:tabLst>
            </a:pPr>
            <a:r>
              <a:rPr b="0" lang="en" sz="2200" spc="-1" strike="noStrike">
                <a:solidFill>
                  <a:srgbClr val="000000"/>
                </a:solidFill>
                <a:latin typeface="Arial"/>
              </a:rPr>
              <a:t>There are three functions specified by the ANSI C ( </a:t>
            </a:r>
            <a:r>
              <a:rPr b="1" lang="en" sz="2200" spc="-1" strike="noStrike">
                <a:solidFill>
                  <a:srgbClr val="000000"/>
                </a:solidFill>
                <a:latin typeface="Arial"/>
              </a:rPr>
              <a:t>standard C library </a:t>
            </a:r>
            <a:r>
              <a:rPr b="0" lang="en" sz="2200" spc="-1" strike="noStrike">
                <a:solidFill>
                  <a:srgbClr val="000000"/>
                </a:solidFill>
                <a:latin typeface="Arial"/>
              </a:rPr>
              <a:t>) for memory allocation: </a:t>
            </a:r>
            <a:r>
              <a:rPr b="1" lang="en" sz="2200" spc="-1" strike="noStrike">
                <a:solidFill>
                  <a:srgbClr val="000000"/>
                </a:solidFill>
                <a:latin typeface="Courier New"/>
              </a:rPr>
              <a:t>malloc, calloc, realloc.</a:t>
            </a:r>
            <a:endParaRPr b="0" lang="en-GB" sz="2200" spc="-1" strike="noStrike">
              <a:latin typeface="Arial"/>
            </a:endParaRPr>
          </a:p>
          <a:p>
            <a:pPr marL="379080" indent="-379080">
              <a:lnSpc>
                <a:spcPts val="2625"/>
              </a:lnSpc>
              <a:spcBef>
                <a:spcPts val="2098"/>
              </a:spcBef>
              <a:buNone/>
              <a:tabLst>
                <a:tab algn="l" pos="0"/>
              </a:tabLst>
            </a:pPr>
            <a:r>
              <a:rPr b="0" lang="en" sz="2200" spc="-1" strike="noStrike">
                <a:solidFill>
                  <a:srgbClr val="000000"/>
                </a:solidFill>
                <a:latin typeface="Arial"/>
              </a:rPr>
              <a:t>They are implemented via the underlying </a:t>
            </a:r>
            <a:r>
              <a:rPr b="1" lang="en" sz="2200" spc="-1" strike="noStrike">
                <a:solidFill>
                  <a:srgbClr val="000000"/>
                </a:solidFill>
                <a:latin typeface="Arial"/>
              </a:rPr>
              <a:t>system call</a:t>
            </a:r>
            <a:r>
              <a:rPr b="0" lang="en" sz="2200" spc="-1" strike="noStrike">
                <a:solidFill>
                  <a:srgbClr val="000000"/>
                </a:solidFill>
                <a:latin typeface="Arial"/>
              </a:rPr>
              <a:t> </a:t>
            </a:r>
            <a:r>
              <a:rPr b="1" lang="en" sz="2200" spc="-1" strike="noStrike">
                <a:solidFill>
                  <a:srgbClr val="000000"/>
                </a:solidFill>
                <a:latin typeface="Courier New"/>
              </a:rPr>
              <a:t>sbrk.</a:t>
            </a:r>
            <a:endParaRPr b="0" lang="en-GB" sz="2200" spc="-1" strike="noStrike">
              <a:latin typeface="Arial"/>
            </a:endParaRPr>
          </a:p>
          <a:p>
            <a:pPr marL="379080" indent="-379080">
              <a:lnSpc>
                <a:spcPts val="2625"/>
              </a:lnSpc>
              <a:spcBef>
                <a:spcPts val="1925"/>
              </a:spcBef>
              <a:buNone/>
              <a:tabLst>
                <a:tab algn="l" pos="0"/>
              </a:tabLst>
            </a:pPr>
            <a:r>
              <a:rPr b="0" lang="en" sz="2200" spc="-1" strike="noStrike">
                <a:solidFill>
                  <a:srgbClr val="000000"/>
                </a:solidFill>
                <a:latin typeface="Arial"/>
              </a:rPr>
              <a:t>The </a:t>
            </a:r>
            <a:r>
              <a:rPr b="1" lang="en" sz="2200" spc="-1" strike="noStrike">
                <a:solidFill>
                  <a:srgbClr val="000000"/>
                </a:solidFill>
                <a:latin typeface="Courier New"/>
              </a:rPr>
              <a:t>sbrk system call</a:t>
            </a:r>
            <a:r>
              <a:rPr b="0" lang="en" sz="2200" spc="-1" strike="noStrike">
                <a:solidFill>
                  <a:srgbClr val="000000"/>
                </a:solidFill>
                <a:latin typeface="Arial"/>
              </a:rPr>
              <a:t> </a:t>
            </a:r>
            <a:r>
              <a:rPr b="0" lang="en" sz="2200" spc="-1" strike="noStrike">
                <a:latin typeface="Arial"/>
              </a:rPr>
              <a:t>it is not generally called directly from the application because </a:t>
            </a:r>
            <a:r>
              <a:rPr b="0" lang="en" sz="2200" spc="-1" strike="noStrike">
                <a:solidFill>
                  <a:srgbClr val="000000"/>
                </a:solidFill>
                <a:latin typeface="Arial"/>
              </a:rPr>
              <a:t>:</a:t>
            </a:r>
            <a:endParaRPr b="0" lang="en-GB" sz="2200" spc="-1" strike="noStrike">
              <a:latin typeface="Arial"/>
            </a:endParaRPr>
          </a:p>
          <a:p>
            <a:pPr marL="950760" indent="-379440">
              <a:lnSpc>
                <a:spcPct val="118000"/>
              </a:lnSpc>
              <a:spcBef>
                <a:spcPts val="1100"/>
              </a:spcBef>
              <a:buNone/>
              <a:tabLst>
                <a:tab algn="l" pos="0"/>
              </a:tabLst>
            </a:pPr>
            <a:r>
              <a:rPr b="0" lang="en" sz="2200" spc="-1" strike="noStrike">
                <a:solidFill>
                  <a:srgbClr val="000000"/>
                </a:solidFill>
                <a:latin typeface="Arial"/>
              </a:rPr>
              <a:t>it is not a general-purpose memory allocation function</a:t>
            </a:r>
            <a:endParaRPr b="0" lang="en-GB" sz="2200" spc="-1" strike="noStrike">
              <a:latin typeface="Arial"/>
            </a:endParaRPr>
          </a:p>
          <a:p>
            <a:pPr marL="950760" indent="-379440">
              <a:lnSpc>
                <a:spcPct val="118000"/>
              </a:lnSpc>
              <a:spcBef>
                <a:spcPts val="1100"/>
              </a:spcBef>
              <a:buNone/>
              <a:tabLst>
                <a:tab algn="l" pos="0"/>
              </a:tabLst>
            </a:pPr>
            <a:r>
              <a:rPr b="0" lang="en" sz="2200" spc="-1" strike="noStrike">
                <a:solidFill>
                  <a:srgbClr val="000000"/>
                </a:solidFill>
                <a:latin typeface="Arial"/>
              </a:rPr>
              <a:t>its only job is to increase or decrease the memory space associated with a process (the </a:t>
            </a:r>
            <a:r>
              <a:rPr b="0" i="1" lang="en" sz="2200" spc="-1" strike="noStrike">
                <a:solidFill>
                  <a:srgbClr val="000000"/>
                </a:solidFill>
                <a:latin typeface="Arial"/>
              </a:rPr>
              <a:t>heap segment </a:t>
            </a:r>
            <a:r>
              <a:rPr b="0" lang="en" sz="2200" spc="-1" strike="noStrike">
                <a:solidFill>
                  <a:srgbClr val="000000"/>
                </a:solidFill>
                <a:latin typeface="Arial"/>
              </a:rPr>
              <a:t>).</a:t>
            </a:r>
            <a:endParaRPr b="0" lang="en-GB" sz="2200" spc="-1" strike="noStrike">
              <a:latin typeface="Arial"/>
            </a:endParaRPr>
          </a:p>
          <a:p>
            <a:pPr marL="379080" indent="-379080">
              <a:lnSpc>
                <a:spcPts val="2625"/>
              </a:lnSpc>
              <a:spcBef>
                <a:spcPts val="2098"/>
              </a:spcBef>
              <a:buNone/>
              <a:tabLst>
                <a:tab algn="l" pos="0"/>
              </a:tabLst>
            </a:pPr>
            <a:r>
              <a:rPr b="0" lang="en" sz="2200" spc="-1" strike="noStrike">
                <a:solidFill>
                  <a:srgbClr val="000000"/>
                </a:solidFill>
                <a:latin typeface="Arial"/>
              </a:rPr>
              <a:t>Many implementations allocate slightly more memory than is required to maintain some useful information such as size of the allocated block, pointer to the next block, etc.</a:t>
            </a:r>
            <a:endParaRPr b="0" lang="en-GB" sz="2200" spc="-1" strike="noStrike">
              <a:latin typeface="Arial"/>
            </a:endParaRPr>
          </a:p>
          <a:p>
            <a:pPr marL="379080" indent="-379080">
              <a:lnSpc>
                <a:spcPts val="2625"/>
              </a:lnSpc>
              <a:spcBef>
                <a:spcPts val="2098"/>
              </a:spcBef>
              <a:buNone/>
              <a:tabLst>
                <a:tab algn="l" pos="0"/>
              </a:tabLst>
            </a:pPr>
            <a:r>
              <a:rPr b="0" lang="en" sz="2200" spc="-1" strike="noStrike">
                <a:solidFill>
                  <a:srgbClr val="000000"/>
                </a:solidFill>
                <a:latin typeface="Arial"/>
              </a:rPr>
              <a:t>It is possible to replace the </a:t>
            </a:r>
            <a:r>
              <a:rPr b="1" lang="en" sz="2200" spc="-1" strike="noStrike">
                <a:solidFill>
                  <a:srgbClr val="000000"/>
                </a:solidFill>
                <a:latin typeface="Courier New"/>
              </a:rPr>
              <a:t>malloc </a:t>
            </a:r>
            <a:r>
              <a:rPr b="0" lang="en" sz="2200" spc="-1" strike="noStrike">
                <a:solidFill>
                  <a:srgbClr val="000000"/>
                </a:solidFill>
                <a:latin typeface="Arial"/>
              </a:rPr>
              <a:t>with your own allocation mechanism.</a:t>
            </a:r>
            <a:endParaRPr b="0" lang="en-GB" sz="2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8" name="PlaceHolder 1"/>
          <p:cNvSpPr>
            <a:spLocks noGrp="1"/>
          </p:cNvSpPr>
          <p:nvPr>
            <p:ph type="title"/>
          </p:nvPr>
        </p:nvSpPr>
        <p:spPr>
          <a:xfrm>
            <a:off x="2160000" y="515520"/>
            <a:ext cx="683928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400" spc="-1" strike="noStrike">
                <a:solidFill>
                  <a:srgbClr val="000000"/>
                </a:solidFill>
                <a:latin typeface="Arial Black"/>
              </a:rPr>
              <a:t>Relationship between </a:t>
            </a:r>
            <a:r>
              <a:rPr b="1" lang="en" sz="2400" spc="-1" strike="noStrike">
                <a:solidFill>
                  <a:srgbClr val="000000"/>
                </a:solidFill>
                <a:latin typeface="Courier New"/>
              </a:rPr>
              <a:t>malloc </a:t>
            </a:r>
            <a:r>
              <a:rPr b="0" lang="en" sz="2400" spc="-1" strike="noStrike">
                <a:solidFill>
                  <a:srgbClr val="000000"/>
                </a:solidFill>
                <a:latin typeface="Arial Black"/>
              </a:rPr>
              <a:t>and </a:t>
            </a:r>
            <a:r>
              <a:rPr b="1" lang="en" sz="2400" spc="-1" strike="noStrike">
                <a:solidFill>
                  <a:srgbClr val="000000"/>
                </a:solidFill>
                <a:latin typeface="Courier New"/>
              </a:rPr>
              <a:t>(s)brk</a:t>
            </a:r>
            <a:endParaRPr b="0" lang="en-GB" sz="2400" spc="-1" strike="noStrike">
              <a:latin typeface="Arial"/>
            </a:endParaRPr>
          </a:p>
        </p:txBody>
      </p:sp>
      <p:grpSp>
        <p:nvGrpSpPr>
          <p:cNvPr id="79" name=""/>
          <p:cNvGrpSpPr/>
          <p:nvPr/>
        </p:nvGrpSpPr>
        <p:grpSpPr>
          <a:xfrm>
            <a:off x="3652560" y="2748600"/>
            <a:ext cx="3206520" cy="993600"/>
            <a:chOff x="3652560" y="2748600"/>
            <a:chExt cx="3206520" cy="993600"/>
          </a:xfrm>
        </p:grpSpPr>
        <p:sp>
          <p:nvSpPr>
            <p:cNvPr id="80" name=""/>
            <p:cNvSpPr/>
            <p:nvPr/>
          </p:nvSpPr>
          <p:spPr>
            <a:xfrm>
              <a:off x="3652560" y="2783880"/>
              <a:ext cx="3206520" cy="922680"/>
            </a:xfrm>
            <a:prstGeom prst="rect">
              <a:avLst/>
            </a:prstGeom>
            <a:noFill/>
            <a:ln w="25560">
              <a:solidFill>
                <a:srgbClr val="000000"/>
              </a:solidFill>
              <a:round/>
            </a:ln>
          </p:spPr>
          <p:style>
            <a:lnRef idx="0"/>
            <a:fillRef idx="0"/>
            <a:effectRef idx="0"/>
            <a:fontRef idx="minor"/>
          </p:style>
        </p:sp>
        <p:sp>
          <p:nvSpPr>
            <p:cNvPr id="81" name=""/>
            <p:cNvSpPr/>
            <p:nvPr/>
          </p:nvSpPr>
          <p:spPr>
            <a:xfrm>
              <a:off x="3652560" y="2748600"/>
              <a:ext cx="3206520" cy="993600"/>
            </a:xfrm>
            <a:prstGeom prst="rect">
              <a:avLst/>
            </a:prstGeom>
            <a:noFill/>
            <a:ln w="0">
              <a:noFill/>
            </a:ln>
          </p:spPr>
          <p:style>
            <a:lnRef idx="0"/>
            <a:fillRef idx="0"/>
            <a:effectRef idx="0"/>
            <a:fontRef idx="minor"/>
          </p:style>
          <p:txBody>
            <a:bodyPr lIns="90000" rIns="90000" tIns="46800" bIns="46800" anchor="ctr">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400" spc="-1" strike="noStrike">
                  <a:solidFill>
                    <a:srgbClr val="000000"/>
                  </a:solidFill>
                  <a:latin typeface="Comic Sans MS"/>
                  <a:ea typeface="DejaVu Sans"/>
                </a:rPr>
                <a:t>memory allocation</a:t>
              </a:r>
              <a:endParaRPr b="0" lang="en-GB" sz="2400" spc="-1" strike="noStrike">
                <a:latin typeface="Arial"/>
              </a:endParaRPr>
            </a:p>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400" spc="-1" strike="noStrike">
                  <a:solidFill>
                    <a:srgbClr val="000000"/>
                  </a:solidFill>
                  <a:latin typeface="Comic Sans MS"/>
                  <a:ea typeface="DejaVu Sans"/>
                </a:rPr>
                <a:t>function </a:t>
              </a:r>
              <a:r>
                <a:rPr b="1" lang="en" sz="2400" spc="-1" strike="noStrike">
                  <a:solidFill>
                    <a:srgbClr val="000000"/>
                  </a:solidFill>
                  <a:latin typeface="Courier New"/>
                  <a:ea typeface="DejaVu Sans"/>
                </a:rPr>
                <a:t>malloc</a:t>
              </a:r>
              <a:endParaRPr b="0" lang="en-GB" sz="2400" spc="-1" strike="noStrike">
                <a:latin typeface="Arial"/>
              </a:endParaRPr>
            </a:p>
          </p:txBody>
        </p:sp>
      </p:grpSp>
      <p:grpSp>
        <p:nvGrpSpPr>
          <p:cNvPr id="82" name=""/>
          <p:cNvGrpSpPr/>
          <p:nvPr/>
        </p:nvGrpSpPr>
        <p:grpSpPr>
          <a:xfrm>
            <a:off x="3652560" y="1329840"/>
            <a:ext cx="3206520" cy="974880"/>
            <a:chOff x="3652560" y="1329840"/>
            <a:chExt cx="3206520" cy="974880"/>
          </a:xfrm>
        </p:grpSpPr>
        <p:sp>
          <p:nvSpPr>
            <p:cNvPr id="83" name=""/>
            <p:cNvSpPr/>
            <p:nvPr/>
          </p:nvSpPr>
          <p:spPr>
            <a:xfrm>
              <a:off x="3652560" y="1355760"/>
              <a:ext cx="3206520" cy="923040"/>
            </a:xfrm>
            <a:prstGeom prst="rect">
              <a:avLst/>
            </a:prstGeom>
            <a:noFill/>
            <a:ln w="25560">
              <a:solidFill>
                <a:srgbClr val="000000"/>
              </a:solidFill>
              <a:round/>
            </a:ln>
          </p:spPr>
          <p:style>
            <a:lnRef idx="0"/>
            <a:fillRef idx="0"/>
            <a:effectRef idx="0"/>
            <a:fontRef idx="minor"/>
          </p:style>
        </p:sp>
        <p:sp>
          <p:nvSpPr>
            <p:cNvPr id="84" name=""/>
            <p:cNvSpPr/>
            <p:nvPr/>
          </p:nvSpPr>
          <p:spPr>
            <a:xfrm>
              <a:off x="3652560" y="1329840"/>
              <a:ext cx="3206520" cy="974880"/>
            </a:xfrm>
            <a:prstGeom prst="rect">
              <a:avLst/>
            </a:prstGeom>
            <a:noFill/>
            <a:ln w="0">
              <a:noFill/>
            </a:ln>
          </p:spPr>
          <p:style>
            <a:lnRef idx="0"/>
            <a:fillRef idx="0"/>
            <a:effectRef idx="0"/>
            <a:fontRef idx="minor"/>
          </p:style>
          <p:txBody>
            <a:bodyPr lIns="90000" rIns="90000" tIns="46800" bIns="46800" anchor="ctr">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400" spc="-1" strike="noStrike">
                  <a:solidFill>
                    <a:srgbClr val="000000"/>
                  </a:solidFill>
                  <a:latin typeface="Comic Sans MS"/>
                  <a:ea typeface="DejaVu Sans"/>
                </a:rPr>
                <a:t>application </a:t>
              </a:r>
              <a:br>
                <a:rPr sz="2400"/>
              </a:br>
              <a:r>
                <a:rPr b="0" lang="en" sz="2400" spc="-1" strike="noStrike">
                  <a:solidFill>
                    <a:srgbClr val="000000"/>
                  </a:solidFill>
                  <a:latin typeface="Comic Sans MS"/>
                  <a:ea typeface="DejaVu Sans"/>
                </a:rPr>
                <a:t>code</a:t>
              </a:r>
              <a:endParaRPr b="0" lang="en-GB" sz="2400" spc="-1" strike="noStrike">
                <a:latin typeface="Arial"/>
              </a:endParaRPr>
            </a:p>
          </p:txBody>
        </p:sp>
      </p:grpSp>
      <p:sp>
        <p:nvSpPr>
          <p:cNvPr id="85" name=""/>
          <p:cNvSpPr/>
          <p:nvPr/>
        </p:nvSpPr>
        <p:spPr>
          <a:xfrm>
            <a:off x="5256360" y="2305800"/>
            <a:ext cx="360" cy="442080"/>
          </a:xfrm>
          <a:prstGeom prst="bentConnector3">
            <a:avLst>
              <a:gd name="adj1" fmla="val 50000"/>
            </a:avLst>
          </a:prstGeom>
          <a:noFill/>
          <a:ln w="25560">
            <a:solidFill>
              <a:srgbClr val="000000"/>
            </a:solidFill>
            <a:round/>
            <a:headEnd len="med" type="triangle" w="med"/>
            <a:tailEnd len="med" type="triangle" w="med"/>
          </a:ln>
        </p:spPr>
        <p:style>
          <a:lnRef idx="0"/>
          <a:fillRef idx="0"/>
          <a:effectRef idx="0"/>
          <a:fontRef idx="minor"/>
        </p:style>
      </p:sp>
      <p:sp>
        <p:nvSpPr>
          <p:cNvPr id="86" name=""/>
          <p:cNvSpPr/>
          <p:nvPr/>
        </p:nvSpPr>
        <p:spPr>
          <a:xfrm>
            <a:off x="3385440" y="1265760"/>
            <a:ext cx="3741120" cy="3971880"/>
          </a:xfrm>
          <a:prstGeom prst="rect">
            <a:avLst/>
          </a:prstGeom>
          <a:noFill/>
          <a:ln w="25560">
            <a:solidFill>
              <a:srgbClr val="000000"/>
            </a:solidFill>
            <a:custDash>
              <a:ds d="157000" sp="126000"/>
            </a:custDash>
            <a:round/>
          </a:ln>
        </p:spPr>
        <p:style>
          <a:lnRef idx="0"/>
          <a:fillRef idx="0"/>
          <a:effectRef idx="0"/>
          <a:fontRef idx="minor"/>
        </p:style>
      </p:sp>
      <p:grpSp>
        <p:nvGrpSpPr>
          <p:cNvPr id="87" name=""/>
          <p:cNvGrpSpPr/>
          <p:nvPr/>
        </p:nvGrpSpPr>
        <p:grpSpPr>
          <a:xfrm>
            <a:off x="3652560" y="5776200"/>
            <a:ext cx="3206520" cy="579240"/>
            <a:chOff x="3652560" y="5776200"/>
            <a:chExt cx="3206520" cy="579240"/>
          </a:xfrm>
        </p:grpSpPr>
        <p:sp>
          <p:nvSpPr>
            <p:cNvPr id="88" name=""/>
            <p:cNvSpPr/>
            <p:nvPr/>
          </p:nvSpPr>
          <p:spPr>
            <a:xfrm>
              <a:off x="3652560" y="5855760"/>
              <a:ext cx="3206520" cy="419400"/>
            </a:xfrm>
            <a:prstGeom prst="rect">
              <a:avLst/>
            </a:prstGeom>
            <a:noFill/>
            <a:ln w="25560">
              <a:solidFill>
                <a:srgbClr val="000000"/>
              </a:solidFill>
              <a:round/>
            </a:ln>
          </p:spPr>
          <p:style>
            <a:lnRef idx="0"/>
            <a:fillRef idx="0"/>
            <a:effectRef idx="0"/>
            <a:fontRef idx="minor"/>
          </p:style>
        </p:sp>
        <p:sp>
          <p:nvSpPr>
            <p:cNvPr id="89" name=""/>
            <p:cNvSpPr/>
            <p:nvPr/>
          </p:nvSpPr>
          <p:spPr>
            <a:xfrm>
              <a:off x="3652560" y="5776200"/>
              <a:ext cx="3206520" cy="579240"/>
            </a:xfrm>
            <a:prstGeom prst="rect">
              <a:avLst/>
            </a:prstGeom>
            <a:noFill/>
            <a:ln w="0">
              <a:noFill/>
            </a:ln>
          </p:spPr>
          <p:style>
            <a:lnRef idx="0"/>
            <a:fillRef idx="0"/>
            <a:effectRef idx="0"/>
            <a:fontRef idx="minor"/>
          </p:style>
          <p:txBody>
            <a:bodyPr lIns="90000" rIns="90000" tIns="46800" bIns="46800" anchor="ctr">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400" spc="-1" strike="noStrike">
                  <a:solidFill>
                    <a:srgbClr val="000000"/>
                  </a:solidFill>
                  <a:latin typeface="Comic Sans MS"/>
                  <a:ea typeface="DejaVu Sans"/>
                </a:rPr>
                <a:t>brk</a:t>
              </a:r>
              <a:endParaRPr b="0" lang="en-GB" sz="2400" spc="-1" strike="noStrike">
                <a:latin typeface="Arial"/>
              </a:endParaRPr>
            </a:p>
          </p:txBody>
        </p:sp>
      </p:grpSp>
      <p:sp>
        <p:nvSpPr>
          <p:cNvPr id="90" name=""/>
          <p:cNvSpPr/>
          <p:nvPr/>
        </p:nvSpPr>
        <p:spPr>
          <a:xfrm>
            <a:off x="3385440" y="5798160"/>
            <a:ext cx="3741120" cy="1184760"/>
          </a:xfrm>
          <a:prstGeom prst="rect">
            <a:avLst/>
          </a:prstGeom>
          <a:noFill/>
          <a:ln w="25560">
            <a:solidFill>
              <a:srgbClr val="000000"/>
            </a:solidFill>
            <a:custDash>
              <a:ds d="157000" sp="126000"/>
            </a:custDash>
            <a:round/>
          </a:ln>
        </p:spPr>
        <p:style>
          <a:lnRef idx="0"/>
          <a:fillRef idx="0"/>
          <a:effectRef idx="0"/>
          <a:fontRef idx="minor"/>
        </p:style>
      </p:sp>
      <p:sp>
        <p:nvSpPr>
          <p:cNvPr id="91" name=""/>
          <p:cNvSpPr/>
          <p:nvPr/>
        </p:nvSpPr>
        <p:spPr>
          <a:xfrm>
            <a:off x="1032480" y="1243080"/>
            <a:ext cx="2317320" cy="601920"/>
          </a:xfrm>
          <a:prstGeom prst="rect">
            <a:avLst/>
          </a:prstGeom>
          <a:noFill/>
          <a:ln w="0">
            <a:noFill/>
          </a:ln>
        </p:spPr>
        <p:style>
          <a:lnRef idx="0"/>
          <a:fillRef idx="0"/>
          <a:effectRef idx="0"/>
          <a:fontRef idx="minor"/>
        </p:style>
        <p:txBody>
          <a:bodyPr lIns="90000" rIns="90000" tIns="46800" bIns="46800" anchor="t">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650" spc="-1" strike="noStrike">
                <a:solidFill>
                  <a:srgbClr val="000000"/>
                </a:solidFill>
                <a:latin typeface="Comic Sans MS"/>
                <a:ea typeface="DejaVu Sans"/>
              </a:rPr>
              <a:t>user process</a:t>
            </a:r>
            <a:endParaRPr b="0" lang="en-GB" sz="2650" spc="-1" strike="noStrike">
              <a:latin typeface="Arial"/>
            </a:endParaRPr>
          </a:p>
        </p:txBody>
      </p:sp>
      <p:sp>
        <p:nvSpPr>
          <p:cNvPr id="92" name=""/>
          <p:cNvSpPr/>
          <p:nvPr/>
        </p:nvSpPr>
        <p:spPr>
          <a:xfrm>
            <a:off x="2085840" y="5753520"/>
            <a:ext cx="1253880" cy="601920"/>
          </a:xfrm>
          <a:prstGeom prst="rect">
            <a:avLst/>
          </a:prstGeom>
          <a:noFill/>
          <a:ln w="0">
            <a:noFill/>
          </a:ln>
        </p:spPr>
        <p:style>
          <a:lnRef idx="0"/>
          <a:fillRef idx="0"/>
          <a:effectRef idx="0"/>
          <a:fontRef idx="minor"/>
        </p:style>
        <p:txBody>
          <a:bodyPr lIns="90000" rIns="90000" tIns="46800" bIns="46800" anchor="t">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650" spc="-1" strike="noStrike">
                <a:solidFill>
                  <a:srgbClr val="000000"/>
                </a:solidFill>
                <a:latin typeface="Comic Sans MS"/>
                <a:ea typeface="DejaVu Sans"/>
              </a:rPr>
              <a:t>kernel</a:t>
            </a:r>
            <a:endParaRPr b="0" lang="en-GB" sz="2650" spc="-1" strike="noStrike">
              <a:latin typeface="Arial"/>
            </a:endParaRPr>
          </a:p>
        </p:txBody>
      </p:sp>
      <p:sp>
        <p:nvSpPr>
          <p:cNvPr id="93" name=""/>
          <p:cNvSpPr/>
          <p:nvPr/>
        </p:nvSpPr>
        <p:spPr>
          <a:xfrm>
            <a:off x="5256360" y="5238720"/>
            <a:ext cx="360" cy="558720"/>
          </a:xfrm>
          <a:prstGeom prst="bentConnector3">
            <a:avLst>
              <a:gd name="adj1" fmla="val 50000"/>
            </a:avLst>
          </a:prstGeom>
          <a:noFill/>
          <a:ln w="25560">
            <a:solidFill>
              <a:srgbClr val="000000"/>
            </a:solidFill>
            <a:round/>
            <a:headEnd len="med" type="triangle" w="med"/>
            <a:tailEnd len="med" type="triangle" w="med"/>
          </a:ln>
        </p:spPr>
        <p:style>
          <a:lnRef idx="0"/>
          <a:fillRef idx="0"/>
          <a:effectRef idx="0"/>
          <a:fontRef idx="minor"/>
        </p:style>
      </p:sp>
      <p:grpSp>
        <p:nvGrpSpPr>
          <p:cNvPr id="94" name=""/>
          <p:cNvGrpSpPr/>
          <p:nvPr/>
        </p:nvGrpSpPr>
        <p:grpSpPr>
          <a:xfrm>
            <a:off x="3617280" y="4318200"/>
            <a:ext cx="3264480" cy="862560"/>
            <a:chOff x="3617280" y="4318200"/>
            <a:chExt cx="3264480" cy="862560"/>
          </a:xfrm>
        </p:grpSpPr>
        <p:sp>
          <p:nvSpPr>
            <p:cNvPr id="95" name=""/>
            <p:cNvSpPr/>
            <p:nvPr/>
          </p:nvSpPr>
          <p:spPr>
            <a:xfrm>
              <a:off x="3675240" y="4369320"/>
              <a:ext cx="3206520" cy="811440"/>
            </a:xfrm>
            <a:prstGeom prst="rect">
              <a:avLst/>
            </a:prstGeom>
            <a:noFill/>
            <a:ln w="25560">
              <a:solidFill>
                <a:srgbClr val="000000"/>
              </a:solidFill>
              <a:round/>
            </a:ln>
          </p:spPr>
          <p:style>
            <a:lnRef idx="0"/>
            <a:fillRef idx="0"/>
            <a:effectRef idx="0"/>
            <a:fontRef idx="minor"/>
          </p:style>
        </p:sp>
        <p:sp>
          <p:nvSpPr>
            <p:cNvPr id="96" name=""/>
            <p:cNvSpPr/>
            <p:nvPr/>
          </p:nvSpPr>
          <p:spPr>
            <a:xfrm>
              <a:off x="3617280" y="4318200"/>
              <a:ext cx="3206520" cy="858600"/>
            </a:xfrm>
            <a:prstGeom prst="rect">
              <a:avLst/>
            </a:prstGeom>
            <a:noFill/>
            <a:ln w="0">
              <a:noFill/>
            </a:ln>
          </p:spPr>
          <p:style>
            <a:lnRef idx="0"/>
            <a:fillRef idx="0"/>
            <a:effectRef idx="0"/>
            <a:fontRef idx="minor"/>
          </p:style>
          <p:txBody>
            <a:bodyPr lIns="90000" rIns="90000" tIns="46800" bIns="46800" anchor="ctr">
              <a:noAutofit/>
            </a:bodyPr>
            <a:p>
              <a:pPr algn="ctr">
                <a:lnSpc>
                  <a:spcPct val="80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400" spc="-1" strike="noStrike">
                  <a:solidFill>
                    <a:srgbClr val="000000"/>
                  </a:solidFill>
                  <a:latin typeface="Comic Sans MS"/>
                  <a:ea typeface="DejaVu Sans"/>
                </a:rPr>
                <a:t>sbrk</a:t>
              </a:r>
              <a:endParaRPr b="0" lang="en-GB" sz="2400" spc="-1" strike="noStrike">
                <a:latin typeface="Arial"/>
              </a:endParaRPr>
            </a:p>
            <a:p>
              <a:pPr algn="ctr">
                <a:lnSpc>
                  <a:spcPct val="80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400" spc="-1" strike="noStrike">
                  <a:solidFill>
                    <a:srgbClr val="000000"/>
                  </a:solidFill>
                  <a:latin typeface="Comic Sans MS"/>
                  <a:ea typeface="DejaVu Sans"/>
                </a:rPr>
                <a:t>(wrapper of brk)</a:t>
              </a:r>
              <a:endParaRPr b="0" lang="en-GB" sz="2400" spc="-1" strike="noStrike">
                <a:latin typeface="Arial"/>
              </a:endParaRPr>
            </a:p>
          </p:txBody>
        </p:sp>
      </p:grpSp>
      <p:sp>
        <p:nvSpPr>
          <p:cNvPr id="97" name=""/>
          <p:cNvSpPr/>
          <p:nvPr/>
        </p:nvSpPr>
        <p:spPr>
          <a:xfrm flipH="1">
            <a:off x="5249160" y="3709800"/>
            <a:ext cx="5760" cy="607680"/>
          </a:xfrm>
          <a:prstGeom prst="bentConnector3">
            <a:avLst>
              <a:gd name="adj1" fmla="val 50000"/>
            </a:avLst>
          </a:prstGeom>
          <a:noFill/>
          <a:ln w="25560">
            <a:solidFill>
              <a:srgbClr val="000000"/>
            </a:solidFill>
            <a:round/>
            <a:headEnd len="med" type="triangle" w="med"/>
            <a:tailEnd len="med" type="triangle" w="med"/>
          </a:ln>
        </p:spPr>
        <p:style>
          <a:lnRef idx="0"/>
          <a:fillRef idx="0"/>
          <a:effectRef idx="0"/>
          <a:fontRef idx="minor"/>
        </p:style>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8" name="PlaceHolder 1"/>
          <p:cNvSpPr>
            <a:spLocks noGrp="1"/>
          </p:cNvSpPr>
          <p:nvPr>
            <p:ph type="title"/>
          </p:nvPr>
        </p:nvSpPr>
        <p:spPr>
          <a:xfrm>
            <a:off x="2514600" y="443520"/>
            <a:ext cx="566316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Memory release</a:t>
            </a:r>
            <a:endParaRPr b="0" lang="en-GB" sz="2400" spc="-1" strike="noStrike">
              <a:latin typeface="Arial"/>
            </a:endParaRPr>
          </a:p>
        </p:txBody>
      </p:sp>
      <p:sp>
        <p:nvSpPr>
          <p:cNvPr id="99" name="PlaceHolder 2"/>
          <p:cNvSpPr>
            <a:spLocks noGrp="1"/>
          </p:cNvSpPr>
          <p:nvPr>
            <p:ph/>
          </p:nvPr>
        </p:nvSpPr>
        <p:spPr>
          <a:xfrm>
            <a:off x="356040" y="1260000"/>
            <a:ext cx="9978120" cy="5446800"/>
          </a:xfrm>
          <a:prstGeom prst="rect">
            <a:avLst/>
          </a:prstGeom>
          <a:noFill/>
          <a:ln w="0">
            <a:noFill/>
          </a:ln>
        </p:spPr>
        <p:txBody>
          <a:bodyPr lIns="90000" rIns="90000" tIns="46800" bIns="46800" anchor="t">
            <a:noAutofit/>
          </a:bodyPr>
          <a:p>
            <a:pPr marL="379080" indent="-379080">
              <a:lnSpc>
                <a:spcPts val="2625"/>
              </a:lnSpc>
              <a:spcBef>
                <a:spcPts val="1925"/>
              </a:spcBef>
              <a:buNone/>
              <a:tabLst>
                <a:tab algn="l" pos="0"/>
              </a:tabLst>
            </a:pPr>
            <a:r>
              <a:rPr b="0" lang="en" sz="2200" spc="-1" strike="noStrike">
                <a:solidFill>
                  <a:srgbClr val="000000"/>
                </a:solidFill>
                <a:latin typeface="Arial"/>
              </a:rPr>
              <a:t>When you no longer intend to refer to the allocated memory segment, you must release it using the </a:t>
            </a:r>
            <a:r>
              <a:rPr b="1" lang="en" sz="2200" spc="-1" strike="noStrike">
                <a:solidFill>
                  <a:srgbClr val="000000"/>
                </a:solidFill>
                <a:latin typeface="Courier New"/>
              </a:rPr>
              <a:t>free function.</a:t>
            </a:r>
            <a:endParaRPr b="0" lang="en-GB" sz="2200" spc="-1" strike="noStrike">
              <a:latin typeface="Arial"/>
            </a:endParaRPr>
          </a:p>
          <a:p>
            <a:pPr marL="379080" indent="-379080">
              <a:lnSpc>
                <a:spcPts val="2625"/>
              </a:lnSpc>
              <a:spcBef>
                <a:spcPts val="2098"/>
              </a:spcBef>
              <a:buNone/>
              <a:tabLst>
                <a:tab algn="l" pos="0"/>
              </a:tabLst>
            </a:pPr>
            <a:r>
              <a:rPr b="0" lang="en" sz="2200" spc="-1" strike="noStrike">
                <a:solidFill>
                  <a:srgbClr val="000000"/>
                </a:solidFill>
                <a:latin typeface="Arial"/>
              </a:rPr>
              <a:t>Normally released memory is not returned to the kernel, i.e. the process does not decrease its size in memory; in fact, the released space is kept available for any future memory allocation requests ( </a:t>
            </a:r>
            <a:r>
              <a:rPr b="1" i="1" lang="en" sz="2200" spc="-1" strike="noStrike">
                <a:solidFill>
                  <a:srgbClr val="000000"/>
                </a:solidFill>
                <a:latin typeface="Courier New"/>
              </a:rPr>
              <a:t>malloc</a:t>
            </a:r>
            <a:r>
              <a:rPr b="0" lang="en" sz="2200" spc="-1" strike="noStrike">
                <a:solidFill>
                  <a:srgbClr val="000000"/>
                </a:solidFill>
                <a:latin typeface="Arial"/>
              </a:rPr>
              <a:t> </a:t>
            </a:r>
            <a:r>
              <a:rPr b="0" i="1" lang="en" sz="2200" spc="-1" strike="noStrike">
                <a:solidFill>
                  <a:srgbClr val="000000"/>
                </a:solidFill>
                <a:latin typeface="Arial"/>
              </a:rPr>
              <a:t>pool </a:t>
            </a:r>
            <a:r>
              <a:rPr b="0" lang="en" sz="2200" spc="-1" strike="noStrike">
                <a:solidFill>
                  <a:srgbClr val="000000"/>
                </a:solidFill>
                <a:latin typeface="Arial"/>
              </a:rPr>
              <a:t>).</a:t>
            </a:r>
            <a:endParaRPr b="0" lang="en-GB" sz="2200" spc="-1" strike="noStrike">
              <a:latin typeface="Arial"/>
            </a:endParaRPr>
          </a:p>
          <a:p>
            <a:pPr marL="379080" indent="-379080">
              <a:lnSpc>
                <a:spcPts val="2625"/>
              </a:lnSpc>
              <a:spcBef>
                <a:spcPts val="2098"/>
              </a:spcBef>
              <a:buNone/>
              <a:tabLst>
                <a:tab algn="l" pos="0"/>
              </a:tabLst>
            </a:pPr>
            <a:r>
              <a:rPr b="0" lang="en" sz="2200" spc="-1" strike="noStrike">
                <a:solidFill>
                  <a:srgbClr val="000000"/>
                </a:solidFill>
                <a:latin typeface="Arial"/>
              </a:rPr>
              <a:t>If a process does not release the blocks allocated via </a:t>
            </a:r>
            <a:r>
              <a:rPr b="1" lang="en" sz="2200" spc="-1" strike="noStrike">
                <a:solidFill>
                  <a:srgbClr val="000000"/>
                </a:solidFill>
                <a:latin typeface="Courier New"/>
              </a:rPr>
              <a:t>malloc </a:t>
            </a:r>
            <a:r>
              <a:rPr b="0" lang="en" sz="2200" spc="-1" strike="noStrike">
                <a:solidFill>
                  <a:srgbClr val="000000"/>
                </a:solidFill>
                <a:latin typeface="Arial"/>
              </a:rPr>
              <a:t>(or similar), </a:t>
            </a:r>
            <a:br>
              <a:rPr sz="2200"/>
            </a:br>
            <a:r>
              <a:rPr b="0" lang="en" sz="2200" spc="-1" strike="noStrike">
                <a:solidFill>
                  <a:srgbClr val="000000"/>
                </a:solidFill>
                <a:latin typeface="Arial"/>
              </a:rPr>
              <a:t>memory usage grows, generating </a:t>
            </a:r>
            <a:r>
              <a:rPr b="0" i="1" lang="en" sz="2200" spc="-1" strike="noStrike">
                <a:solidFill>
                  <a:srgbClr val="000000"/>
                </a:solidFill>
                <a:latin typeface="Arial"/>
              </a:rPr>
              <a:t>memory leakage </a:t>
            </a:r>
            <a:r>
              <a:rPr b="0" lang="en" sz="2200" spc="-1" strike="noStrike">
                <a:solidFill>
                  <a:srgbClr val="000000"/>
                </a:solidFill>
                <a:latin typeface="Arial"/>
              </a:rPr>
              <a:t>, i.e. an uncontrolled increase in memory usage by a process.</a:t>
            </a:r>
            <a:endParaRPr b="0" lang="en-GB" sz="2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2409</TotalTime>
  <Application>LibreOffice/7.3.7.2$Linux_X86_64 LibreOffice_project/30$Build-2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2003-09-08T07:38:59Z</dcterms:created>
  <dc:creator>Alberto Montresor</dc:creator>
  <dc:description/>
  <dc:language>it-IT</dc:language>
  <cp:lastModifiedBy/>
  <cp:lastPrinted>2003-09-29T10:50:11Z</cp:lastPrinted>
  <dcterms:modified xsi:type="dcterms:W3CDTF">2023-10-26T19:38:48Z</dcterms:modified>
  <cp:revision>339</cp:revision>
  <dc:subject/>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fo 1">
    <vt:lpwstr/>
  </property>
  <property fmtid="{D5CDD505-2E9C-101B-9397-08002B2CF9AE}" pid="3" name="Info 2">
    <vt:lpwstr/>
  </property>
  <property fmtid="{D5CDD505-2E9C-101B-9397-08002B2CF9AE}" pid="4" name="Info 3">
    <vt:lpwstr/>
  </property>
  <property fmtid="{D5CDD505-2E9C-101B-9397-08002B2CF9AE}" pid="5" name="Info 4">
    <vt:lpwstr/>
  </property>
</Properties>
</file>