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107.xml.rels" ContentType="application/vnd.openxmlformats-package.relationships+xml"/>
  <Override PartName="/ppt/notesSlides/_rels/notesSlide97.xml.rels" ContentType="application/vnd.openxmlformats-package.relationships+xml"/>
  <Override PartName="/ppt/notesSlides/notesSlide97.xml" ContentType="application/vnd.openxmlformats-officedocument.presentationml.notesSlide+xml"/>
  <Override PartName="/ppt/notesSlides/notesSlide107.xml" ContentType="application/vnd.openxmlformats-officedocument.presentationml.notesSlide+xml"/>
  <Override PartName="/ppt/_rels/presentation.xml.rels" ContentType="application/vnd.openxmlformats-package.relationships+xml"/>
  <Override PartName="/ppt/media/image9.gif" ContentType="image/gif"/>
  <Override PartName="/ppt/media/image8.gif" ContentType="image/gif"/>
  <Override PartName="/ppt/media/image16.png" ContentType="image/png"/>
  <Override PartName="/ppt/media/image7.gif" ContentType="image/gif"/>
  <Override PartName="/ppt/media/image1.gif" ContentType="image/gif"/>
  <Override PartName="/ppt/media/image2.gif" ContentType="image/gif"/>
  <Override PartName="/ppt/media/image3.gif" ContentType="image/gif"/>
  <Override PartName="/ppt/media/image4.gif" ContentType="image/gif"/>
  <Override PartName="/ppt/media/image5.gif" ContentType="image/gif"/>
  <Override PartName="/ppt/media/image13.png" ContentType="image/png"/>
  <Override PartName="/ppt/media/image10.gif" ContentType="image/gif"/>
  <Override PartName="/ppt/media/image6.gif" ContentType="image/gif"/>
  <Override PartName="/ppt/media/image14.png" ContentType="image/png"/>
  <Override PartName="/ppt/media/image11.gif" ContentType="image/gif"/>
  <Override PartName="/ppt/media/image12.gif" ContentType="image/gif"/>
  <Override PartName="/ppt/media/image15.png" ContentType="image/png"/>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56.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_rels/slide18.xml.rels" ContentType="application/vnd.openxmlformats-package.relationships+xml"/>
  <Override PartName="/ppt/slides/_rels/slide22.xml.rels" ContentType="application/vnd.openxmlformats-package.relationships+xml"/>
  <Override PartName="/ppt/slides/_rels/slide57.xml.rels" ContentType="application/vnd.openxmlformats-package.relationships+xml"/>
  <Override PartName="/ppt/slides/_rels/slide6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9.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17.xml.rels" ContentType="application/vnd.openxmlformats-package.relationships+xml"/>
  <Override PartName="/ppt/slides/_rels/slide21.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3.xml.rels" ContentType="application/vnd.openxmlformats-package.relationships+xml"/>
  <Override PartName="/ppt/slides/_rels/slide64.xml.rels" ContentType="application/vnd.openxmlformats-package.relationships+xml"/>
  <Override PartName="/ppt/slides/_rels/slide88.xml.rels" ContentType="application/vnd.openxmlformats-package.relationships+xml"/>
  <Override PartName="/ppt/slides/_rels/slide73.xml.rels" ContentType="application/vnd.openxmlformats-package.relationships+xml"/>
  <Override PartName="/ppt/slides/_rels/slide69.xml.rels" ContentType="application/vnd.openxmlformats-package.relationships+xml"/>
  <Override PartName="/ppt/slides/_rels/slide95.xml.rels" ContentType="application/vnd.openxmlformats-package.relationships+xml"/>
  <Override PartName="/ppt/slides/_rels/slide79.xml.rels" ContentType="application/vnd.openxmlformats-package.relationships+xml"/>
  <Override PartName="/ppt/slides/_rels/slide83.xml.rels" ContentType="application/vnd.openxmlformats-package.relationships+xml"/>
  <Override PartName="/ppt/slides/_rels/slide30.xml.rels" ContentType="application/vnd.openxmlformats-package.relationships+xml"/>
  <Override PartName="/ppt/slides/_rels/slide96.xml.rels" ContentType="application/vnd.openxmlformats-package.relationships+xml"/>
  <Override PartName="/ppt/slides/_rels/slide8.xml.rels" ContentType="application/vnd.openxmlformats-package.relationships+xml"/>
  <Override PartName="/ppt/slides/_rels/slide43.xml.rels" ContentType="application/vnd.openxmlformats-package.relationships+xml"/>
  <Override PartName="/ppt/slides/_rels/slide97.xml.rels" ContentType="application/vnd.openxmlformats-package.relationships+xml"/>
  <Override PartName="/ppt/slides/_rels/slide9.xml.rels" ContentType="application/vnd.openxmlformats-package.relationships+xml"/>
  <Override PartName="/ppt/slides/_rels/slide44.xml.rels" ContentType="application/vnd.openxmlformats-package.relationships+xml"/>
  <Override PartName="/ppt/slides/_rels/slide104.xml.rels" ContentType="application/vnd.openxmlformats-package.relationships+xml"/>
  <Override PartName="/ppt/slides/_rels/slide74.xml.rels" ContentType="application/vnd.openxmlformats-package.relationships+xml"/>
  <Override PartName="/ppt/slides/_rels/slide90.xml.rels" ContentType="application/vnd.openxmlformats-package.relationships+xml"/>
  <Override PartName="/ppt/slides/_rels/slide98.xml.rels" ContentType="application/vnd.openxmlformats-package.relationships+xml"/>
  <Override PartName="/ppt/slides/_rels/slide45.xml.rels" ContentType="application/vnd.openxmlformats-package.relationships+xml"/>
  <Override PartName="/ppt/slides/_rels/slide105.xml.rels" ContentType="application/vnd.openxmlformats-package.relationships+xml"/>
  <Override PartName="/ppt/slides/_rels/slide75.xml.rels" ContentType="application/vnd.openxmlformats-package.relationships+xml"/>
  <Override PartName="/ppt/slides/_rels/slide84.xml.rels" ContentType="application/vnd.openxmlformats-package.relationships+xml"/>
  <Override PartName="/ppt/slides/_rels/slide31.xml.rels" ContentType="application/vnd.openxmlformats-package.relationships+xml"/>
  <Override PartName="/ppt/slides/_rels/slide91.xml.rels" ContentType="application/vnd.openxmlformats-package.relationships+xml"/>
  <Override PartName="/ppt/slides/_rels/slide99.xml.rels" ContentType="application/vnd.openxmlformats-package.relationships+xml"/>
  <Override PartName="/ppt/slides/_rels/slide50.xml.rels" ContentType="application/vnd.openxmlformats-package.relationships+xml"/>
  <Override PartName="/ppt/slides/_rels/slide106.xml.rels" ContentType="application/vnd.openxmlformats-package.relationships+xml"/>
  <Override PartName="/ppt/slides/_rels/slide76.xml.rels" ContentType="application/vnd.openxmlformats-package.relationships+xml"/>
  <Override PartName="/ppt/slides/_rels/slide107.xml.rels" ContentType="application/vnd.openxmlformats-package.relationships+xml"/>
  <Override PartName="/ppt/slides/_rels/slide92.xml.rels" ContentType="application/vnd.openxmlformats-package.relationships+xml"/>
  <Override PartName="/ppt/slides/_rels/slide41.xml.rels" ContentType="application/vnd.openxmlformats-package.relationships+xml"/>
  <Override PartName="/ppt/slides/_rels/slide6.xml.rels" ContentType="application/vnd.openxmlformats-package.relationships+xml"/>
  <Override PartName="/ppt/slides/_rels/slide49.xml.rels" ContentType="application/vnd.openxmlformats-package.relationships+xml"/>
  <Override PartName="/ppt/slides/_rels/slide34.xml.rels" ContentType="application/vnd.openxmlformats-package.relationships+xml"/>
  <Override PartName="/ppt/slides/_rels/slide7.xml.rels" ContentType="application/vnd.openxmlformats-package.relationships+xml"/>
  <Override PartName="/ppt/slides/_rels/slide42.xml.rels" ContentType="application/vnd.openxmlformats-package.relationships+xml"/>
  <Override PartName="/ppt/slides/_rels/slide35.xml.rels" ContentType="application/vnd.openxmlformats-package.relationships+xml"/>
  <Override PartName="/ppt/slides/_rels/slide51.xml.rels" ContentType="application/vnd.openxmlformats-package.relationships+xml"/>
  <Override PartName="/ppt/slides/_rels/slide47.xml.rels" ContentType="application/vnd.openxmlformats-package.relationships+xml"/>
  <Override PartName="/ppt/slides/_rels/slide54.xml.rels" ContentType="application/vnd.openxmlformats-package.relationships+xml"/>
  <Override PartName="/ppt/slides/_rels/slide4.xml.rels" ContentType="application/vnd.openxmlformats-package.relationships+xml"/>
  <Override PartName="/ppt/slides/_rels/slide63.xml.rels" ContentType="application/vnd.openxmlformats-package.relationships+xml"/>
  <Override PartName="/ppt/slides/_rels/slide15.xml.rels" ContentType="application/vnd.openxmlformats-package.relationships+xml"/>
  <Override PartName="/ppt/slides/_rels/slide39.xml.rels" ContentType="application/vnd.openxmlformats-package.relationships+xml"/>
  <Override PartName="/ppt/slides/_rels/slide80.xml.rels" ContentType="application/vnd.openxmlformats-package.relationships+xml"/>
  <Override PartName="/ppt/slides/_rels/slide102.xml.rels" ContentType="application/vnd.openxmlformats-package.relationships+xml"/>
  <Override PartName="/ppt/slides/_rels/slide11.xml.rels" ContentType="application/vnd.openxmlformats-package.relationships+xml"/>
  <Override PartName="/ppt/slides/_rels/slide101.xml.rels" ContentType="application/vnd.openxmlformats-package.relationships+xml"/>
  <Override PartName="/ppt/slides/_rels/slide78.xml.rels" ContentType="application/vnd.openxmlformats-package.relationships+xml"/>
  <Override PartName="/ppt/slides/_rels/slide94.xml.rels" ContentType="application/vnd.openxmlformats-package.relationships+xml"/>
  <Override PartName="/ppt/slides/_rels/slide48.xml.rels" ContentType="application/vnd.openxmlformats-package.relationships+xml"/>
  <Override PartName="/ppt/slides/_rels/slide55.xml.rels" ContentType="application/vnd.openxmlformats-package.relationships+xml"/>
  <Override PartName="/ppt/slides/_rels/slide5.xml.rels" ContentType="application/vnd.openxmlformats-package.relationships+xml"/>
  <Override PartName="/ppt/slides/_rels/slide40.xml.rels" ContentType="application/vnd.openxmlformats-package.relationships+xml"/>
  <Override PartName="/ppt/slides/_rels/slide81.xml.rels" ContentType="application/vnd.openxmlformats-package.relationships+xml"/>
  <Override PartName="/ppt/slides/_rels/slide65.xml.rels" ContentType="application/vnd.openxmlformats-package.relationships+xml"/>
  <Override PartName="/ppt/slides/_rels/slide103.xml.rels" ContentType="application/vnd.openxmlformats-package.relationships+xml"/>
  <Override PartName="/ppt/slides/_rels/slide58.xml.rels" ContentType="application/vnd.openxmlformats-package.relationships+xml"/>
  <Override PartName="/ppt/slides/_rels/slide12.xml.rels" ContentType="application/vnd.openxmlformats-package.relationships+xml"/>
  <Override PartName="/ppt/slides/_rels/slide53.xml.rels" ContentType="application/vnd.openxmlformats-package.relationships+xml"/>
  <Override PartName="/ppt/slides/_rels/slide46.xml.rels" ContentType="application/vnd.openxmlformats-package.relationships+xml"/>
  <Override PartName="/ppt/slides/_rels/slide62.xml.rels" ContentType="application/vnd.openxmlformats-package.relationships+xml"/>
  <Override PartName="/ppt/slides/_rels/slide72.xml.rels" ContentType="application/vnd.openxmlformats-package.relationships+xml"/>
  <Override PartName="/ppt/slides/_rels/slide68.xml.rels" ContentType="application/vnd.openxmlformats-package.relationships+xml"/>
  <Override PartName="/ppt/slides/_rels/slide52.xml.rels" ContentType="application/vnd.openxmlformats-package.relationships+xml"/>
  <Override PartName="/ppt/slides/_rels/slide13.xml.rels" ContentType="application/vnd.openxmlformats-package.relationships+xml"/>
  <Override PartName="/ppt/slides/_rels/slide38.xml.rels" ContentType="application/vnd.openxmlformats-package.relationships+xml"/>
  <Override PartName="/ppt/slides/_rels/slide89.xml.rels" ContentType="application/vnd.openxmlformats-package.relationships+xml"/>
  <Override PartName="/ppt/slides/_rels/slide14.xml.rels" ContentType="application/vnd.openxmlformats-package.relationships+xml"/>
  <Override PartName="/ppt/slides/_rels/slide37.xml.rels" ContentType="application/vnd.openxmlformats-package.relationships+xml"/>
  <Override PartName="/ppt/slides/_rels/slide87.xml.rels" ContentType="application/vnd.openxmlformats-package.relationships+xml"/>
  <Override PartName="/ppt/slides/_rels/slide3.xml.rels" ContentType="application/vnd.openxmlformats-package.relationships+xml"/>
  <Override PartName="/ppt/slides/_rels/slide36.xml.rels" ContentType="application/vnd.openxmlformats-package.relationships+xml"/>
  <Override PartName="/ppt/slides/_rels/slide108.xml.rels" ContentType="application/vnd.openxmlformats-package.relationships+xml"/>
  <Override PartName="/ppt/slides/_rels/slide70.xml.rels" ContentType="application/vnd.openxmlformats-package.relationships+xml"/>
  <Override PartName="/ppt/slides/_rels/slide100.xml.rels" ContentType="application/vnd.openxmlformats-package.relationships+xml"/>
  <Override PartName="/ppt/slides/_rels/slide77.xml.rels" ContentType="application/vnd.openxmlformats-package.relationships+xml"/>
  <Override PartName="/ppt/slides/_rels/slide67.xml.rels" ContentType="application/vnd.openxmlformats-package.relationships+xml"/>
  <Override PartName="/ppt/slides/_rels/slide71.xml.rels" ContentType="application/vnd.openxmlformats-package.relationships+xml"/>
  <Override PartName="/ppt/slides/_rels/slide2.xml.rels" ContentType="application/vnd.openxmlformats-package.relationships+xml"/>
  <Override PartName="/ppt/slides/_rels/slide86.xml.rels" ContentType="application/vnd.openxmlformats-package.relationships+xml"/>
  <Override PartName="/ppt/slides/_rels/slide93.xml.rels" ContentType="application/vnd.openxmlformats-package.relationships+xml"/>
  <Override PartName="/ppt/slides/_rels/slide66.xml.rels" ContentType="application/vnd.openxmlformats-package.relationships+xml"/>
  <Override PartName="/ppt/slides/_rels/slide56.xml.rels" ContentType="application/vnd.openxmlformats-package.relationships+xml"/>
  <Override PartName="/ppt/slides/_rels/slide60.xml.rels" ContentType="application/vnd.openxmlformats-package.relationships+xml"/>
  <Override PartName="/ppt/slides/_rels/slide82.xml.rels" ContentType="application/vnd.openxmlformats-package.relationships+xml"/>
  <Override PartName="/ppt/slides/_rels/slide59.xml.rels" ContentType="application/vnd.openxmlformats-package.relationships+xml"/>
  <Override PartName="/ppt/slides/_rels/slide10.xml.rels" ContentType="application/vnd.openxmlformats-package.relationships+xml"/>
  <Override PartName="/ppt/slides/_rels/slide85.xml.rels" ContentType="application/vnd.openxmlformats-package.relationships+xml"/>
  <Override PartName="/ppt/slides/_rels/slide1.xml.rels" ContentType="application/vnd.openxmlformats-package.relationships+xml"/>
  <Override PartName="/ppt/slides/_rels/slide32.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49.xml" ContentType="application/vnd.openxmlformats-officedocument.presentationml.slide+xml"/>
  <Override PartName="/ppt/slides/slide102.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4.xml" ContentType="application/vnd.openxmlformats-officedocument.presentationml.slide+xml"/>
  <Override PartName="/ppt/slides/slide9.xml" ContentType="application/vnd.openxmlformats-officedocument.presentationml.slide+xml"/>
  <Override PartName="/ppt/slides/slide16.xml" ContentType="application/vnd.openxmlformats-officedocument.presentationml.slide+xml"/>
  <Override PartName="/ppt/slides/slide81.xml" ContentType="application/vnd.openxmlformats-officedocument.presentationml.slide+xml"/>
  <Override PartName="/ppt/slides/slide48.xml" ContentType="application/vnd.openxmlformats-officedocument.presentationml.slide+xml"/>
  <Override PartName="/ppt/slides/slide101.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43.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80.xml" ContentType="application/vnd.openxmlformats-officedocument.presentationml.slide+xml"/>
  <Override PartName="/ppt/slides/slide47.xml" ContentType="application/vnd.openxmlformats-officedocument.presentationml.slide+xml"/>
  <Override PartName="/ppt/slides/slide100.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42.xml" ContentType="application/vnd.openxmlformats-officedocument.presentationml.slide+xml"/>
  <Override PartName="/ppt/slides/slide7.xml" ContentType="application/vnd.openxmlformats-officedocument.presentationml.slide+xml"/>
  <Override PartName="/ppt/slides/slide14.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2.xml" ContentType="application/vnd.openxmlformats-officedocument.presentationml.slide+xml"/>
  <Override PartName="/ppt/slides/slide108.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70.xml" ContentType="application/vnd.openxmlformats-officedocument.presentationml.slide+xml"/>
  <Override PartName="/ppt/slides/slide69.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85.xml" ContentType="application/vnd.openxmlformats-officedocument.presentationml.slide+xml"/>
  <Override PartName="/ppt/slides/slide106.xml" ContentType="application/vnd.openxmlformats-officedocument.presentationml.slide+xml"/>
  <Override PartName="/ppt/slides/slide98.xml" ContentType="application/vnd.openxmlformats-officedocument.presentationml.slide+xml"/>
  <Override PartName="/ppt/slides/slide61.xml" ContentType="application/vnd.openxmlformats-officedocument.presentationml.slide+xml"/>
  <Override PartName="/ppt/slides/slide89.xml" ContentType="application/vnd.openxmlformats-officedocument.presentationml.slide+xml"/>
  <Override PartName="/ppt/slides/slide105.xml" ContentType="application/vnd.openxmlformats-officedocument.presentationml.slide+xml"/>
  <Override PartName="/ppt/slides/slide97.xml" ContentType="application/vnd.openxmlformats-officedocument.presentationml.slide+xml"/>
  <Override PartName="/ppt/slides/slide60.xml" ContentType="application/vnd.openxmlformats-officedocument.presentationml.slide+xml"/>
  <Override PartName="/ppt/slides/slide88.xml" ContentType="application/vnd.openxmlformats-officedocument.presentationml.slide+xml"/>
  <Override PartName="/ppt/slides/slide79.xml" ContentType="application/vnd.openxmlformats-officedocument.presentationml.slide+xml"/>
  <Override PartName="/ppt/slides/slide104.xml" ContentType="application/vnd.openxmlformats-officedocument.presentationml.slide+xml"/>
  <Override PartName="/ppt/slides/slide96.xml" ContentType="application/vnd.openxmlformats-officedocument.presentationml.slide+xml"/>
  <Override PartName="/ppt/slides/slide99.xml" ContentType="application/vnd.openxmlformats-officedocument.presentationml.slide+xml"/>
  <Override PartName="/ppt/slides/slide62.xml" ContentType="application/vnd.openxmlformats-officedocument.presentationml.slide+xml"/>
  <Override PartName="/ppt/slides/slide1.xml" ContentType="application/vnd.openxmlformats-officedocument.presentationml.slide+xml"/>
  <Override PartName="/ppt/slides/slide107.xml" ContentType="application/vnd.openxmlformats-officedocument.presentationml.slide+xml"/>
  <Override PartName="/ppt/slides/slide87.xml" ContentType="application/vnd.openxmlformats-officedocument.presentationml.slide+xml"/>
  <Override PartName="/ppt/slides/slide78.xml" ContentType="application/vnd.openxmlformats-officedocument.presentationml.slide+xml"/>
  <Override PartName="/ppt/slides/slide103.xml" ContentType="application/vnd.openxmlformats-officedocument.presentationml.slide+xml"/>
  <Override PartName="/ppt/slides/slide95.xml" ContentType="application/vnd.openxmlformats-officedocument.presentationml.slide+xml"/>
  <Override PartName="/ppt/slides/slide86.xml" ContentType="application/vnd.openxmlformats-officedocument.presentationml.slide+xml"/>
  <Override PartName="/ppt/slides/slide64.xml" ContentType="application/vnd.openxmlformats-officedocument.presentationml.slide+xml"/>
  <Override PartName="/ppt/slides/slide63.xml" ContentType="application/vnd.openxmlformats-officedocument.presentationml.slide+xml"/>
  <Override PartName="/ppt/slides/slide29.xml" ContentType="application/vnd.openxmlformats-officedocument.presentationml.slide+xml"/>
  <Override PartName="/ppt/slides/slide94.xml" ContentType="application/vnd.openxmlformats-officedocument.presentationml.slide+xml"/>
  <Override PartName="/ppt/slides/slide28.xml" ContentType="application/vnd.openxmlformats-officedocument.presentationml.slide+xml"/>
  <Override PartName="/ppt/slides/slide93.xml" ContentType="application/vnd.openxmlformats-officedocument.presentationml.slide+xml"/>
  <Override PartName="/ppt/slides/slide92.xml" ContentType="application/vnd.openxmlformats-officedocument.presentationml.slide+xml"/>
  <Override PartName="/ppt/slides/slide27.xml" ContentType="application/vnd.openxmlformats-officedocument.presentationml.slide+xml"/>
  <Override PartName="/ppt/slides/slide91.xml" ContentType="application/vnd.openxmlformats-officedocument.presentationml.slide+xml"/>
  <Override PartName="/ppt/slides/slide26.xml" ContentType="application/vnd.openxmlformats-officedocument.presentationml.slide+xml"/>
  <Override PartName="/ppt/slides/slide90.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59.xml" ContentType="application/vnd.openxmlformats-officedocument.presentationml.slide+xml"/>
  <Override PartName="/ppt/slides/slide21.xml" ContentType="application/vnd.openxmlformats-officedocument.presentationml.slide+xml"/>
  <Override PartName="/ppt/slides/slide58.xml" ContentType="application/vnd.openxmlformats-officedocument.presentationml.slide+xml"/>
  <Override PartName="/ppt/slides/slide19.xml" ContentType="application/vnd.openxmlformats-officedocument.presentationml.slide+xml"/>
  <Override PartName="/ppt/slides/slide84.xml" ContentType="application/vnd.openxmlformats-officedocument.presentationml.slide+xml"/>
  <Override PartName="/ppt/slides/slide20.xml" ContentType="application/vnd.openxmlformats-officedocument.presentationml.slide+xml"/>
  <Override PartName="/ppt/slides/slide57.xml" ContentType="application/vnd.openxmlformats-officedocument.presentationml.slide+xml"/>
  <Override PartName="/ppt/slides/slide18.xml" ContentType="application/vnd.openxmlformats-officedocument.presentationml.slide+xml"/>
  <Override PartName="/ppt/slides/slide83.xml" ContentType="application/vnd.openxmlformats-officedocument.presentationml.slide+xml"/>
  <Override PartName="/ppt/slides/slide17.xml" ContentType="application/vnd.openxmlformats-officedocument.presentationml.slide+xml"/>
  <Override PartName="/ppt/slides/slide8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 id="290" r:id="rId44"/>
    <p:sldId id="291" r:id="rId45"/>
    <p:sldId id="292" r:id="rId46"/>
    <p:sldId id="293" r:id="rId47"/>
    <p:sldId id="294" r:id="rId48"/>
    <p:sldId id="295" r:id="rId49"/>
    <p:sldId id="296" r:id="rId50"/>
    <p:sldId id="297" r:id="rId51"/>
    <p:sldId id="298" r:id="rId52"/>
    <p:sldId id="299" r:id="rId53"/>
    <p:sldId id="300" r:id="rId54"/>
    <p:sldId id="301" r:id="rId55"/>
    <p:sldId id="302" r:id="rId56"/>
    <p:sldId id="303" r:id="rId57"/>
    <p:sldId id="304" r:id="rId58"/>
    <p:sldId id="305" r:id="rId59"/>
    <p:sldId id="306" r:id="rId60"/>
    <p:sldId id="307" r:id="rId61"/>
    <p:sldId id="308" r:id="rId62"/>
    <p:sldId id="309" r:id="rId63"/>
    <p:sldId id="310" r:id="rId64"/>
    <p:sldId id="311" r:id="rId65"/>
    <p:sldId id="312" r:id="rId66"/>
    <p:sldId id="313" r:id="rId67"/>
    <p:sldId id="314" r:id="rId68"/>
    <p:sldId id="315" r:id="rId69"/>
    <p:sldId id="316" r:id="rId70"/>
    <p:sldId id="317" r:id="rId71"/>
    <p:sldId id="318" r:id="rId72"/>
    <p:sldId id="319" r:id="rId73"/>
    <p:sldId id="320" r:id="rId74"/>
    <p:sldId id="321" r:id="rId75"/>
    <p:sldId id="322" r:id="rId76"/>
    <p:sldId id="323" r:id="rId77"/>
    <p:sldId id="324" r:id="rId78"/>
    <p:sldId id="325" r:id="rId79"/>
    <p:sldId id="326" r:id="rId80"/>
    <p:sldId id="327" r:id="rId81"/>
    <p:sldId id="328" r:id="rId82"/>
    <p:sldId id="329" r:id="rId83"/>
    <p:sldId id="330" r:id="rId84"/>
    <p:sldId id="331" r:id="rId85"/>
    <p:sldId id="332" r:id="rId86"/>
    <p:sldId id="333" r:id="rId87"/>
    <p:sldId id="334" r:id="rId88"/>
    <p:sldId id="335" r:id="rId89"/>
    <p:sldId id="336" r:id="rId90"/>
    <p:sldId id="337" r:id="rId91"/>
    <p:sldId id="338" r:id="rId92"/>
    <p:sldId id="339" r:id="rId93"/>
    <p:sldId id="340" r:id="rId94"/>
    <p:sldId id="341" r:id="rId95"/>
    <p:sldId id="342" r:id="rId96"/>
    <p:sldId id="343" r:id="rId97"/>
    <p:sldId id="344" r:id="rId98"/>
    <p:sldId id="345" r:id="rId99"/>
    <p:sldId id="346" r:id="rId100"/>
    <p:sldId id="347" r:id="rId101"/>
    <p:sldId id="348" r:id="rId102"/>
    <p:sldId id="349" r:id="rId103"/>
    <p:sldId id="350" r:id="rId104"/>
    <p:sldId id="351" r:id="rId105"/>
    <p:sldId id="352" r:id="rId106"/>
    <p:sldId id="353" r:id="rId107"/>
    <p:sldId id="354" r:id="rId108"/>
    <p:sldId id="355" r:id="rId109"/>
    <p:sldId id="356" r:id="rId110"/>
    <p:sldId id="357" r:id="rId111"/>
    <p:sldId id="358" r:id="rId112"/>
    <p:sldId id="359" r:id="rId113"/>
    <p:sldId id="360" r:id="rId114"/>
    <p:sldId id="361" r:id="rId115"/>
    <p:sldId id="362" r:id="rId116"/>
    <p:sldId id="363" r:id="rId117"/>
  </p:sldIdLst>
  <p:sldSz cx="10083800" cy="7556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slide" Target="slides/slide16.xml"/><Relationship Id="rId26" Type="http://schemas.openxmlformats.org/officeDocument/2006/relationships/slide" Target="slides/slide17.xml"/><Relationship Id="rId27" Type="http://schemas.openxmlformats.org/officeDocument/2006/relationships/slide" Target="slides/slide18.xml"/><Relationship Id="rId28" Type="http://schemas.openxmlformats.org/officeDocument/2006/relationships/slide" Target="slides/slide19.xml"/><Relationship Id="rId29" Type="http://schemas.openxmlformats.org/officeDocument/2006/relationships/slide" Target="slides/slide20.xml"/><Relationship Id="rId30" Type="http://schemas.openxmlformats.org/officeDocument/2006/relationships/slide" Target="slides/slide21.xml"/><Relationship Id="rId31" Type="http://schemas.openxmlformats.org/officeDocument/2006/relationships/slide" Target="slides/slide22.xml"/><Relationship Id="rId32" Type="http://schemas.openxmlformats.org/officeDocument/2006/relationships/slide" Target="slides/slide23.xml"/><Relationship Id="rId33" Type="http://schemas.openxmlformats.org/officeDocument/2006/relationships/slide" Target="slides/slide24.xml"/><Relationship Id="rId34" Type="http://schemas.openxmlformats.org/officeDocument/2006/relationships/slide" Target="slides/slide25.xml"/><Relationship Id="rId35" Type="http://schemas.openxmlformats.org/officeDocument/2006/relationships/slide" Target="slides/slide26.xml"/><Relationship Id="rId36" Type="http://schemas.openxmlformats.org/officeDocument/2006/relationships/slide" Target="slides/slide27.xml"/><Relationship Id="rId37" Type="http://schemas.openxmlformats.org/officeDocument/2006/relationships/slide" Target="slides/slide28.xml"/><Relationship Id="rId38" Type="http://schemas.openxmlformats.org/officeDocument/2006/relationships/slide" Target="slides/slide29.xml"/><Relationship Id="rId39" Type="http://schemas.openxmlformats.org/officeDocument/2006/relationships/slide" Target="slides/slide30.xml"/><Relationship Id="rId40" Type="http://schemas.openxmlformats.org/officeDocument/2006/relationships/slide" Target="slides/slide31.xml"/><Relationship Id="rId41" Type="http://schemas.openxmlformats.org/officeDocument/2006/relationships/slide" Target="slides/slide32.xml"/><Relationship Id="rId42" Type="http://schemas.openxmlformats.org/officeDocument/2006/relationships/slide" Target="slides/slide33.xml"/><Relationship Id="rId43" Type="http://schemas.openxmlformats.org/officeDocument/2006/relationships/slide" Target="slides/slide34.xml"/><Relationship Id="rId44" Type="http://schemas.openxmlformats.org/officeDocument/2006/relationships/slide" Target="slides/slide35.xml"/><Relationship Id="rId45" Type="http://schemas.openxmlformats.org/officeDocument/2006/relationships/slide" Target="slides/slide36.xml"/><Relationship Id="rId46" Type="http://schemas.openxmlformats.org/officeDocument/2006/relationships/slide" Target="slides/slide37.xml"/><Relationship Id="rId47" Type="http://schemas.openxmlformats.org/officeDocument/2006/relationships/slide" Target="slides/slide38.xml"/><Relationship Id="rId48" Type="http://schemas.openxmlformats.org/officeDocument/2006/relationships/slide" Target="slides/slide39.xml"/><Relationship Id="rId49" Type="http://schemas.openxmlformats.org/officeDocument/2006/relationships/slide" Target="slides/slide40.xml"/><Relationship Id="rId50" Type="http://schemas.openxmlformats.org/officeDocument/2006/relationships/slide" Target="slides/slide41.xml"/><Relationship Id="rId51" Type="http://schemas.openxmlformats.org/officeDocument/2006/relationships/slide" Target="slides/slide42.xml"/><Relationship Id="rId52" Type="http://schemas.openxmlformats.org/officeDocument/2006/relationships/slide" Target="slides/slide43.xml"/><Relationship Id="rId53" Type="http://schemas.openxmlformats.org/officeDocument/2006/relationships/slide" Target="slides/slide44.xml"/><Relationship Id="rId54" Type="http://schemas.openxmlformats.org/officeDocument/2006/relationships/slide" Target="slides/slide45.xml"/><Relationship Id="rId55" Type="http://schemas.openxmlformats.org/officeDocument/2006/relationships/slide" Target="slides/slide46.xml"/><Relationship Id="rId56" Type="http://schemas.openxmlformats.org/officeDocument/2006/relationships/slide" Target="slides/slide47.xml"/><Relationship Id="rId57" Type="http://schemas.openxmlformats.org/officeDocument/2006/relationships/slide" Target="slides/slide48.xml"/><Relationship Id="rId58" Type="http://schemas.openxmlformats.org/officeDocument/2006/relationships/slide" Target="slides/slide49.xml"/><Relationship Id="rId59" Type="http://schemas.openxmlformats.org/officeDocument/2006/relationships/slide" Target="slides/slide50.xml"/><Relationship Id="rId60" Type="http://schemas.openxmlformats.org/officeDocument/2006/relationships/slide" Target="slides/slide51.xml"/><Relationship Id="rId61" Type="http://schemas.openxmlformats.org/officeDocument/2006/relationships/slide" Target="slides/slide52.xml"/><Relationship Id="rId62" Type="http://schemas.openxmlformats.org/officeDocument/2006/relationships/slide" Target="slides/slide53.xml"/><Relationship Id="rId63" Type="http://schemas.openxmlformats.org/officeDocument/2006/relationships/slide" Target="slides/slide54.xml"/><Relationship Id="rId64" Type="http://schemas.openxmlformats.org/officeDocument/2006/relationships/slide" Target="slides/slide55.xml"/><Relationship Id="rId65" Type="http://schemas.openxmlformats.org/officeDocument/2006/relationships/slide" Target="slides/slide56.xml"/><Relationship Id="rId66" Type="http://schemas.openxmlformats.org/officeDocument/2006/relationships/slide" Target="slides/slide57.xml"/><Relationship Id="rId67" Type="http://schemas.openxmlformats.org/officeDocument/2006/relationships/slide" Target="slides/slide58.xml"/><Relationship Id="rId68" Type="http://schemas.openxmlformats.org/officeDocument/2006/relationships/slide" Target="slides/slide59.xml"/><Relationship Id="rId69" Type="http://schemas.openxmlformats.org/officeDocument/2006/relationships/slide" Target="slides/slide60.xml"/><Relationship Id="rId70" Type="http://schemas.openxmlformats.org/officeDocument/2006/relationships/slide" Target="slides/slide61.xml"/><Relationship Id="rId71" Type="http://schemas.openxmlformats.org/officeDocument/2006/relationships/slide" Target="slides/slide62.xml"/><Relationship Id="rId72" Type="http://schemas.openxmlformats.org/officeDocument/2006/relationships/slide" Target="slides/slide63.xml"/><Relationship Id="rId73" Type="http://schemas.openxmlformats.org/officeDocument/2006/relationships/slide" Target="slides/slide64.xml"/><Relationship Id="rId74" Type="http://schemas.openxmlformats.org/officeDocument/2006/relationships/slide" Target="slides/slide65.xml"/><Relationship Id="rId75" Type="http://schemas.openxmlformats.org/officeDocument/2006/relationships/slide" Target="slides/slide66.xml"/><Relationship Id="rId76" Type="http://schemas.openxmlformats.org/officeDocument/2006/relationships/slide" Target="slides/slide67.xml"/><Relationship Id="rId77" Type="http://schemas.openxmlformats.org/officeDocument/2006/relationships/slide" Target="slides/slide68.xml"/><Relationship Id="rId78" Type="http://schemas.openxmlformats.org/officeDocument/2006/relationships/slide" Target="slides/slide69.xml"/><Relationship Id="rId79" Type="http://schemas.openxmlformats.org/officeDocument/2006/relationships/slide" Target="slides/slide70.xml"/><Relationship Id="rId80" Type="http://schemas.openxmlformats.org/officeDocument/2006/relationships/slide" Target="slides/slide71.xml"/><Relationship Id="rId81" Type="http://schemas.openxmlformats.org/officeDocument/2006/relationships/slide" Target="slides/slide72.xml"/><Relationship Id="rId82" Type="http://schemas.openxmlformats.org/officeDocument/2006/relationships/slide" Target="slides/slide73.xml"/><Relationship Id="rId83" Type="http://schemas.openxmlformats.org/officeDocument/2006/relationships/slide" Target="slides/slide74.xml"/><Relationship Id="rId84" Type="http://schemas.openxmlformats.org/officeDocument/2006/relationships/slide" Target="slides/slide75.xml"/><Relationship Id="rId85" Type="http://schemas.openxmlformats.org/officeDocument/2006/relationships/slide" Target="slides/slide76.xml"/><Relationship Id="rId86" Type="http://schemas.openxmlformats.org/officeDocument/2006/relationships/slide" Target="slides/slide77.xml"/><Relationship Id="rId87" Type="http://schemas.openxmlformats.org/officeDocument/2006/relationships/slide" Target="slides/slide78.xml"/><Relationship Id="rId88" Type="http://schemas.openxmlformats.org/officeDocument/2006/relationships/slide" Target="slides/slide79.xml"/><Relationship Id="rId89" Type="http://schemas.openxmlformats.org/officeDocument/2006/relationships/slide" Target="slides/slide80.xml"/><Relationship Id="rId90" Type="http://schemas.openxmlformats.org/officeDocument/2006/relationships/slide" Target="slides/slide81.xml"/><Relationship Id="rId91" Type="http://schemas.openxmlformats.org/officeDocument/2006/relationships/slide" Target="slides/slide82.xml"/><Relationship Id="rId92" Type="http://schemas.openxmlformats.org/officeDocument/2006/relationships/slide" Target="slides/slide83.xml"/><Relationship Id="rId93" Type="http://schemas.openxmlformats.org/officeDocument/2006/relationships/slide" Target="slides/slide84.xml"/><Relationship Id="rId94" Type="http://schemas.openxmlformats.org/officeDocument/2006/relationships/slide" Target="slides/slide85.xml"/><Relationship Id="rId95" Type="http://schemas.openxmlformats.org/officeDocument/2006/relationships/slide" Target="slides/slide86.xml"/><Relationship Id="rId96" Type="http://schemas.openxmlformats.org/officeDocument/2006/relationships/slide" Target="slides/slide87.xml"/><Relationship Id="rId97" Type="http://schemas.openxmlformats.org/officeDocument/2006/relationships/slide" Target="slides/slide88.xml"/><Relationship Id="rId98" Type="http://schemas.openxmlformats.org/officeDocument/2006/relationships/slide" Target="slides/slide89.xml"/><Relationship Id="rId99" Type="http://schemas.openxmlformats.org/officeDocument/2006/relationships/slide" Target="slides/slide90.xml"/><Relationship Id="rId100" Type="http://schemas.openxmlformats.org/officeDocument/2006/relationships/slide" Target="slides/slide91.xml"/><Relationship Id="rId101" Type="http://schemas.openxmlformats.org/officeDocument/2006/relationships/slide" Target="slides/slide92.xml"/><Relationship Id="rId102" Type="http://schemas.openxmlformats.org/officeDocument/2006/relationships/slide" Target="slides/slide93.xml"/><Relationship Id="rId103" Type="http://schemas.openxmlformats.org/officeDocument/2006/relationships/slide" Target="slides/slide94.xml"/><Relationship Id="rId104" Type="http://schemas.openxmlformats.org/officeDocument/2006/relationships/slide" Target="slides/slide95.xml"/><Relationship Id="rId105" Type="http://schemas.openxmlformats.org/officeDocument/2006/relationships/slide" Target="slides/slide96.xml"/><Relationship Id="rId106" Type="http://schemas.openxmlformats.org/officeDocument/2006/relationships/slide" Target="slides/slide97.xml"/><Relationship Id="rId107" Type="http://schemas.openxmlformats.org/officeDocument/2006/relationships/slide" Target="slides/slide98.xml"/><Relationship Id="rId108" Type="http://schemas.openxmlformats.org/officeDocument/2006/relationships/slide" Target="slides/slide99.xml"/><Relationship Id="rId109" Type="http://schemas.openxmlformats.org/officeDocument/2006/relationships/slide" Target="slides/slide100.xml"/><Relationship Id="rId110" Type="http://schemas.openxmlformats.org/officeDocument/2006/relationships/slide" Target="slides/slide101.xml"/><Relationship Id="rId111" Type="http://schemas.openxmlformats.org/officeDocument/2006/relationships/slide" Target="slides/slide102.xml"/><Relationship Id="rId112" Type="http://schemas.openxmlformats.org/officeDocument/2006/relationships/slide" Target="slides/slide103.xml"/><Relationship Id="rId113" Type="http://schemas.openxmlformats.org/officeDocument/2006/relationships/slide" Target="slides/slide104.xml"/><Relationship Id="rId114" Type="http://schemas.openxmlformats.org/officeDocument/2006/relationships/slide" Target="slides/slide105.xml"/><Relationship Id="rId115" Type="http://schemas.openxmlformats.org/officeDocument/2006/relationships/slide" Target="slides/slide106.xml"/><Relationship Id="rId116" Type="http://schemas.openxmlformats.org/officeDocument/2006/relationships/slide" Target="slides/slide107.xml"/><Relationship Id="rId117" Type="http://schemas.openxmlformats.org/officeDocument/2006/relationships/slide" Target="slides/slide108.xml"/><Relationship Id="rId118"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en-GB" sz="4400" spc="-1" strike="noStrike">
                <a:latin typeface="Arial"/>
              </a:rPr>
              <a:t>Click to move the slide</a:t>
            </a:r>
            <a:endParaRPr b="0" lang="en-GB" sz="4400" spc="-1" strike="noStrike">
              <a:latin typeface="Arial"/>
            </a:endParaRPr>
          </a:p>
        </p:txBody>
      </p:sp>
      <p:sp>
        <p:nvSpPr>
          <p:cNvPr id="311"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en-GB" sz="2000" spc="-1" strike="noStrike">
                <a:latin typeface="Arial"/>
              </a:rPr>
              <a:t>Click to edit the notes format</a:t>
            </a:r>
            <a:endParaRPr b="0" lang="en-GB" sz="2000" spc="-1" strike="noStrike">
              <a:latin typeface="Arial"/>
            </a:endParaRPr>
          </a:p>
        </p:txBody>
      </p:sp>
      <p:sp>
        <p:nvSpPr>
          <p:cNvPr id="312"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en-GB" sz="1400" spc="-1" strike="noStrike">
                <a:latin typeface="Times New Roman"/>
              </a:rPr>
              <a:t>&lt;header&gt;</a:t>
            </a:r>
            <a:endParaRPr b="0" lang="en-GB" sz="1400" spc="-1" strike="noStrike">
              <a:latin typeface="Times New Roman"/>
            </a:endParaRPr>
          </a:p>
        </p:txBody>
      </p:sp>
      <p:sp>
        <p:nvSpPr>
          <p:cNvPr id="313" name="PlaceHolder 4"/>
          <p:cNvSpPr>
            <a:spLocks noGrp="1"/>
          </p:cNvSpPr>
          <p:nvPr>
            <p:ph type="dt" idx="3"/>
          </p:nvPr>
        </p:nvSpPr>
        <p:spPr>
          <a:xfrm>
            <a:off x="4278960" y="0"/>
            <a:ext cx="3280680" cy="534240"/>
          </a:xfrm>
          <a:prstGeom prst="rect">
            <a:avLst/>
          </a:prstGeom>
          <a:noFill/>
          <a:ln w="0">
            <a:noFill/>
          </a:ln>
        </p:spPr>
        <p:txBody>
          <a:bodyPr lIns="0" rIns="0" tIns="0" bIns="0" anchor="t">
            <a:noAutofit/>
          </a:bodyPr>
          <a:lstStyle>
            <a:lvl1pPr algn="r">
              <a:buNone/>
              <a:defRPr b="0" lang="en-GB" sz="1400" spc="-1" strike="noStrike">
                <a:latin typeface="Times New Roman"/>
              </a:defRPr>
            </a:lvl1pPr>
          </a:lstStyle>
          <a:p>
            <a:pPr algn="r">
              <a:buNone/>
            </a:pPr>
            <a:r>
              <a:rPr b="0" lang="en-GB" sz="1400" spc="-1" strike="noStrike">
                <a:latin typeface="Times New Roman"/>
              </a:rPr>
              <a:t>&lt;date/time&gt;</a:t>
            </a:r>
            <a:endParaRPr b="0" lang="en-GB" sz="1400" spc="-1" strike="noStrike">
              <a:latin typeface="Times New Roman"/>
            </a:endParaRPr>
          </a:p>
        </p:txBody>
      </p:sp>
      <p:sp>
        <p:nvSpPr>
          <p:cNvPr id="314" name="PlaceHolder 5"/>
          <p:cNvSpPr>
            <a:spLocks noGrp="1"/>
          </p:cNvSpPr>
          <p:nvPr>
            <p:ph type="ftr" idx="4"/>
          </p:nvPr>
        </p:nvSpPr>
        <p:spPr>
          <a:xfrm>
            <a:off x="0" y="10157400"/>
            <a:ext cx="3280680" cy="534240"/>
          </a:xfrm>
          <a:prstGeom prst="rect">
            <a:avLst/>
          </a:prstGeom>
          <a:noFill/>
          <a:ln w="0">
            <a:noFill/>
          </a:ln>
        </p:spPr>
        <p:txBody>
          <a:bodyPr lIns="0" rIns="0" tIns="0" bIns="0" anchor="b">
            <a:noAutofit/>
          </a:bodyPr>
          <a:lstStyle>
            <a:lvl1pPr>
              <a:defRPr b="0" lang="en-GB" sz="1400" spc="-1" strike="noStrike">
                <a:latin typeface="Times New Roman"/>
              </a:defRPr>
            </a:lvl1pPr>
          </a:lstStyle>
          <a:p>
            <a:r>
              <a:rPr b="0" lang="en-GB" sz="1400" spc="-1" strike="noStrike">
                <a:latin typeface="Times New Roman"/>
              </a:rPr>
              <a:t>&lt;footer&gt;</a:t>
            </a:r>
            <a:endParaRPr b="0" lang="en-GB" sz="1400" spc="-1" strike="noStrike">
              <a:latin typeface="Times New Roman"/>
            </a:endParaRPr>
          </a:p>
        </p:txBody>
      </p:sp>
      <p:sp>
        <p:nvSpPr>
          <p:cNvPr id="315" name="PlaceHolder 6"/>
          <p:cNvSpPr>
            <a:spLocks noGrp="1"/>
          </p:cNvSpPr>
          <p:nvPr>
            <p:ph type="sldNum" idx="5"/>
          </p:nvPr>
        </p:nvSpPr>
        <p:spPr>
          <a:xfrm>
            <a:off x="4278960" y="10157400"/>
            <a:ext cx="3280680" cy="534240"/>
          </a:xfrm>
          <a:prstGeom prst="rect">
            <a:avLst/>
          </a:prstGeom>
          <a:noFill/>
          <a:ln w="0">
            <a:noFill/>
          </a:ln>
        </p:spPr>
        <p:txBody>
          <a:bodyPr lIns="0" rIns="0" tIns="0" bIns="0" anchor="b">
            <a:noAutofit/>
          </a:bodyPr>
          <a:lstStyle>
            <a:lvl1pPr algn="r">
              <a:buNone/>
              <a:defRPr b="0" lang="en-GB" sz="1400" spc="-1" strike="noStrike">
                <a:latin typeface="Times New Roman"/>
              </a:defRPr>
            </a:lvl1pPr>
          </a:lstStyle>
          <a:p>
            <a:pPr algn="r">
              <a:buNone/>
            </a:pPr>
            <a:fld id="{DFA2DCF1-7375-4F3A-8FAC-A9E8DD27F954}" type="slidenum">
              <a:rPr b="0" lang="en-GB" sz="1400" spc="-1" strike="noStrike">
                <a:latin typeface="Times New Roman"/>
              </a:rPr>
              <a:t>&lt;number&gt;</a:t>
            </a:fld>
            <a:endParaRPr b="0" lang="en-GB"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07.xml.rels><?xml version="1.0" encoding="UTF-8"?>
<Relationships xmlns="http://schemas.openxmlformats.org/package/2006/relationships"><Relationship Id="rId1" Type="http://schemas.openxmlformats.org/officeDocument/2006/relationships/slide" Target="../slides/slide107.xml"/><Relationship Id="rId2" Type="http://schemas.openxmlformats.org/officeDocument/2006/relationships/notesMaster" Target="../notesMasters/notesMaster1.xml"/>
</Relationships>
</file>

<file path=ppt/notesSlides/_rels/notesSlide97.xml.rels><?xml version="1.0" encoding="UTF-8"?>
<Relationships xmlns="http://schemas.openxmlformats.org/package/2006/relationships"><Relationship Id="rId1" Type="http://schemas.openxmlformats.org/officeDocument/2006/relationships/slide" Target="../slides/slide97.xml"/><Relationship Id="rId2" Type="http://schemas.openxmlformats.org/officeDocument/2006/relationships/notesMaster" Target="../notesMasters/notesMaster1.xml"/>
</Relationships>
</file>

<file path=ppt/notesSlides/notesSlide10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9" name="PlaceHolder 1"/>
          <p:cNvSpPr>
            <a:spLocks noGrp="1"/>
          </p:cNvSpPr>
          <p:nvPr>
            <p:ph type="sldImg"/>
          </p:nvPr>
        </p:nvSpPr>
        <p:spPr>
          <a:xfrm>
            <a:off x="1158120" y="808920"/>
            <a:ext cx="5245560" cy="3994560"/>
          </a:xfrm>
          <a:prstGeom prst="rect">
            <a:avLst/>
          </a:prstGeom>
          <a:ln w="0">
            <a:noFill/>
          </a:ln>
        </p:spPr>
      </p:sp>
      <p:sp>
        <p:nvSpPr>
          <p:cNvPr id="820" name="PlaceHolder 2"/>
          <p:cNvSpPr>
            <a:spLocks noGrp="1"/>
          </p:cNvSpPr>
          <p:nvPr>
            <p:ph type="body"/>
          </p:nvPr>
        </p:nvSpPr>
        <p:spPr>
          <a:xfrm>
            <a:off x="1008360" y="5079240"/>
            <a:ext cx="5542560" cy="4811040"/>
          </a:xfrm>
          <a:prstGeom prst="rect">
            <a:avLst/>
          </a:prstGeom>
          <a:noFill/>
          <a:ln w="0">
            <a:noFill/>
          </a:ln>
        </p:spPr>
        <p:txBody>
          <a:bodyPr lIns="93600" rIns="93600" tIns="46800" bIns="46800" anchor="t">
            <a:noAutofit/>
          </a:bodyPr>
          <a:p>
            <a:pPr marL="216000" indent="-216000">
              <a:lnSpc>
                <a:spcPct val="100000"/>
              </a:lnSpc>
              <a:spcBef>
                <a:spcPts val="601"/>
              </a:spcBef>
              <a:buClr>
                <a:srgbClr val="000000"/>
              </a:buClr>
              <a:buSzPct val="45000"/>
              <a:buFont typeface="Wingdings" charset="2"/>
              <a:buChar char=""/>
              <a:tabLst>
                <a:tab algn="l" pos="0"/>
                <a:tab algn="l" pos="955800"/>
                <a:tab algn="l" pos="1911240"/>
                <a:tab algn="l" pos="2867040"/>
                <a:tab algn="l" pos="3822840"/>
                <a:tab algn="l" pos="4778280"/>
                <a:tab algn="l" pos="5734080"/>
                <a:tab algn="l" pos="6689880"/>
                <a:tab algn="l" pos="7645320"/>
                <a:tab algn="l" pos="8601120"/>
                <a:tab algn="l" pos="9556920"/>
                <a:tab algn="l" pos="10512360"/>
              </a:tabLst>
            </a:pPr>
            <a:r>
              <a:rPr b="0" lang="en-GB" sz="2300" spc="-1" strike="noStrike">
                <a:latin typeface="Arial"/>
              </a:rPr>
              <a:t>C/S = Client/Server </a:t>
            </a:r>
            <a:endParaRPr b="0" lang="en-GB" sz="2300" spc="-1" strike="noStrike">
              <a:latin typeface="Arial"/>
            </a:endParaRPr>
          </a:p>
        </p:txBody>
      </p:sp>
    </p:spTree>
  </p:cSld>
</p:notes>
</file>

<file path=ppt/notesSlides/notesSlide9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5" name=""/>
          <p:cNvSpPr/>
          <p:nvPr/>
        </p:nvSpPr>
        <p:spPr>
          <a:xfrm>
            <a:off x="4286880" y="10158120"/>
            <a:ext cx="3274560" cy="535680"/>
          </a:xfrm>
          <a:prstGeom prst="rect">
            <a:avLst/>
          </a:prstGeom>
          <a:noFill/>
          <a:ln w="0">
            <a:noFill/>
          </a:ln>
        </p:spPr>
        <p:style>
          <a:lnRef idx="0"/>
          <a:fillRef idx="0"/>
          <a:effectRef idx="0"/>
          <a:fontRef idx="minor"/>
        </p:style>
        <p:txBody>
          <a:bodyPr lIns="19080" rIns="19080" tIns="0" bIns="0" anchor="b">
            <a:noAutofit/>
          </a:bodyPr>
          <a:p>
            <a:pPr algn="r">
              <a:lnSpc>
                <a:spcPct val="100000"/>
              </a:lnSpc>
              <a:buNone/>
              <a:tabLst>
                <a:tab algn="l" pos="0"/>
                <a:tab algn="l" pos="977760"/>
                <a:tab algn="l" pos="1955880"/>
                <a:tab algn="l" pos="2933640"/>
                <a:tab algn="l" pos="3911760"/>
                <a:tab algn="l" pos="4889520"/>
                <a:tab algn="l" pos="5867280"/>
                <a:tab algn="l" pos="6845400"/>
                <a:tab algn="l" pos="7823160"/>
                <a:tab algn="l" pos="8801280"/>
                <a:tab algn="l" pos="9779040"/>
                <a:tab algn="l" pos="10756800"/>
              </a:tabLst>
            </a:pPr>
            <a:fld id="{AEC5CBD8-75AF-4314-B29C-D77A15A36E88}" type="slidenum">
              <a:rPr b="0" i="1" lang="en-US" sz="1100" spc="-1" strike="noStrike">
                <a:solidFill>
                  <a:srgbClr val="000000"/>
                </a:solidFill>
                <a:latin typeface="Times New Roman"/>
              </a:rPr>
              <a:t>&lt;number&gt;</a:t>
            </a:fld>
            <a:endParaRPr b="0" lang="en-GB" sz="1100" spc="-1" strike="noStrike">
              <a:latin typeface="Arial"/>
            </a:endParaRPr>
          </a:p>
        </p:txBody>
      </p:sp>
      <p:sp>
        <p:nvSpPr>
          <p:cNvPr id="816" name=""/>
          <p:cNvSpPr/>
          <p:nvPr/>
        </p:nvSpPr>
        <p:spPr>
          <a:xfrm>
            <a:off x="-1800" y="10158120"/>
            <a:ext cx="3274560" cy="535680"/>
          </a:xfrm>
          <a:prstGeom prst="rect">
            <a:avLst/>
          </a:prstGeom>
          <a:noFill/>
          <a:ln w="0">
            <a:noFill/>
          </a:ln>
        </p:spPr>
        <p:style>
          <a:lnRef idx="0"/>
          <a:fillRef idx="0"/>
          <a:effectRef idx="0"/>
          <a:fontRef idx="minor"/>
        </p:style>
        <p:txBody>
          <a:bodyPr lIns="19080" rIns="19080" tIns="0" bIns="0" anchor="b">
            <a:noAutofit/>
          </a:bodyPr>
          <a:p>
            <a:pPr>
              <a:lnSpc>
                <a:spcPct val="100000"/>
              </a:lnSpc>
              <a:buNone/>
              <a:tabLst>
                <a:tab algn="l" pos="0"/>
                <a:tab algn="l" pos="977760"/>
                <a:tab algn="l" pos="1955880"/>
                <a:tab algn="l" pos="2933640"/>
                <a:tab algn="l" pos="3911760"/>
                <a:tab algn="l" pos="4889520"/>
                <a:tab algn="l" pos="5867280"/>
                <a:tab algn="l" pos="6845400"/>
                <a:tab algn="l" pos="7823160"/>
                <a:tab algn="l" pos="8801280"/>
                <a:tab algn="l" pos="9779040"/>
                <a:tab algn="l" pos="10756800"/>
              </a:tabLst>
            </a:pPr>
            <a:r>
              <a:rPr b="0" i="1" lang="en-US" sz="1100" spc="-1" strike="noStrike">
                <a:solidFill>
                  <a:srgbClr val="000000"/>
                </a:solidFill>
                <a:latin typeface="Times New Roman"/>
              </a:rPr>
              <a:t>&lt;footer&gt;</a:t>
            </a:r>
            <a:endParaRPr b="0" lang="en-GB" sz="1100" spc="-1" strike="noStrike">
              <a:latin typeface="Arial"/>
            </a:endParaRPr>
          </a:p>
        </p:txBody>
      </p:sp>
      <p:sp>
        <p:nvSpPr>
          <p:cNvPr id="817" name="PlaceHolder 1"/>
          <p:cNvSpPr>
            <a:spLocks noGrp="1"/>
          </p:cNvSpPr>
          <p:nvPr>
            <p:ph type="sldImg"/>
          </p:nvPr>
        </p:nvSpPr>
        <p:spPr>
          <a:xfrm>
            <a:off x="1145880" y="801720"/>
            <a:ext cx="5266440" cy="4009680"/>
          </a:xfrm>
          <a:prstGeom prst="rect">
            <a:avLst/>
          </a:prstGeom>
          <a:ln w="0">
            <a:noFill/>
          </a:ln>
        </p:spPr>
      </p:sp>
      <p:sp>
        <p:nvSpPr>
          <p:cNvPr id="818" name="PlaceHolder 2"/>
          <p:cNvSpPr>
            <a:spLocks noGrp="1"/>
          </p:cNvSpPr>
          <p:nvPr>
            <p:ph type="body"/>
          </p:nvPr>
        </p:nvSpPr>
        <p:spPr>
          <a:xfrm>
            <a:off x="1006560" y="5079240"/>
            <a:ext cx="5546520" cy="4811040"/>
          </a:xfrm>
          <a:prstGeom prst="rect">
            <a:avLst/>
          </a:prstGeom>
          <a:noFill/>
          <a:ln w="0">
            <a:noFill/>
          </a:ln>
        </p:spPr>
        <p:txBody>
          <a:bodyPr lIns="92880" rIns="92880" tIns="46440" bIns="46440" anchor="t">
            <a:noAutofit/>
          </a:bodyPr>
          <a:p>
            <a:pPr marL="216000" indent="-216000">
              <a:lnSpc>
                <a:spcPct val="100000"/>
              </a:lnSpc>
              <a:spcBef>
                <a:spcPts val="751"/>
              </a:spcBef>
              <a:buNone/>
              <a:tabLst>
                <a:tab algn="l" pos="0"/>
              </a:tabLst>
            </a:pPr>
            <a:r>
              <a:rPr b="0" lang="en-US" sz="2300" spc="-1" strike="noStrike">
                <a:solidFill>
                  <a:srgbClr val="3333cc"/>
                </a:solidFill>
                <a:latin typeface="Arial"/>
              </a:rPr>
              <a:t>Source Port Number -- </a:t>
            </a:r>
            <a:r>
              <a:rPr b="0" lang="en-US" sz="2300" spc="-1" strike="noStrike">
                <a:solidFill>
                  <a:srgbClr val="000000"/>
                </a:solidFill>
                <a:latin typeface="Arial"/>
              </a:rPr>
              <a:t>Port number.</a:t>
            </a:r>
            <a:endParaRPr b="0" lang="en-GB" sz="2300" spc="-1" strike="noStrike">
              <a:latin typeface="Arial"/>
            </a:endParaRPr>
          </a:p>
          <a:p>
            <a:pPr marL="216000" indent="-216000">
              <a:lnSpc>
                <a:spcPct val="100000"/>
              </a:lnSpc>
              <a:spcBef>
                <a:spcPts val="751"/>
              </a:spcBef>
              <a:buNone/>
              <a:tabLst>
                <a:tab algn="l" pos="0"/>
              </a:tabLst>
            </a:pPr>
            <a:r>
              <a:rPr b="0" lang="en-US" sz="2300" spc="-1" strike="noStrike">
                <a:solidFill>
                  <a:srgbClr val="3333cc"/>
                </a:solidFill>
                <a:latin typeface="Arial"/>
              </a:rPr>
              <a:t>Destination Port Number</a:t>
            </a:r>
            <a:r>
              <a:rPr b="0" lang="en-US" sz="2300" spc="-1" strike="noStrike">
                <a:latin typeface="Arial"/>
              </a:rPr>
              <a:t> -- Port number.</a:t>
            </a:r>
            <a:endParaRPr b="0" lang="en-GB" sz="2300" spc="-1" strike="noStrike">
              <a:latin typeface="Arial"/>
            </a:endParaRPr>
          </a:p>
          <a:p>
            <a:pPr marL="216000" indent="-216000">
              <a:lnSpc>
                <a:spcPct val="100000"/>
              </a:lnSpc>
              <a:spcBef>
                <a:spcPts val="751"/>
              </a:spcBef>
              <a:buNone/>
              <a:tabLst>
                <a:tab algn="l" pos="0"/>
              </a:tabLst>
            </a:pPr>
            <a:r>
              <a:rPr b="0" lang="en-US" sz="2300" spc="-1" strike="noStrike">
                <a:solidFill>
                  <a:srgbClr val="3333cc"/>
                </a:solidFill>
                <a:latin typeface="Arial"/>
              </a:rPr>
              <a:t>Sequence Number</a:t>
            </a:r>
            <a:r>
              <a:rPr b="0" lang="en-US" sz="2300" spc="-1" strike="noStrike">
                <a:solidFill>
                  <a:srgbClr val="000000"/>
                </a:solidFill>
                <a:latin typeface="Arial"/>
              </a:rPr>
              <a:t> -- Indicates the first numbered byte in the current segment being sent.</a:t>
            </a:r>
            <a:endParaRPr b="0" lang="en-GB" sz="2300" spc="-1" strike="noStrike">
              <a:latin typeface="Arial"/>
            </a:endParaRPr>
          </a:p>
          <a:p>
            <a:pPr marL="216000" indent="-216000">
              <a:lnSpc>
                <a:spcPct val="100000"/>
              </a:lnSpc>
              <a:spcBef>
                <a:spcPts val="751"/>
              </a:spcBef>
              <a:buNone/>
              <a:tabLst>
                <a:tab algn="l" pos="0"/>
              </a:tabLst>
            </a:pPr>
            <a:r>
              <a:rPr b="0" lang="en-US" sz="2300" spc="-1" strike="noStrike">
                <a:solidFill>
                  <a:srgbClr val="3333cc"/>
                </a:solidFill>
                <a:latin typeface="Arial"/>
              </a:rPr>
              <a:t>Acknowledgement</a:t>
            </a:r>
            <a:r>
              <a:rPr b="0" lang="en-US" sz="2300" spc="-1" strike="noStrike">
                <a:solidFill>
                  <a:srgbClr val="000000"/>
                </a:solidFill>
                <a:latin typeface="Arial"/>
              </a:rPr>
              <a:t>  -- Used by the receiver to indicate the sequence number of the next byte of data expected to be received.</a:t>
            </a:r>
            <a:endParaRPr b="0" lang="en-GB" sz="2300" spc="-1" strike="noStrike">
              <a:latin typeface="Arial"/>
            </a:endParaRPr>
          </a:p>
          <a:p>
            <a:pPr marL="216000" indent="-216000">
              <a:lnSpc>
                <a:spcPct val="100000"/>
              </a:lnSpc>
              <a:spcBef>
                <a:spcPts val="751"/>
              </a:spcBef>
              <a:buNone/>
              <a:tabLst>
                <a:tab algn="l" pos="0"/>
              </a:tabLst>
            </a:pPr>
            <a:r>
              <a:rPr b="0" lang="en-US" sz="2300" spc="-1" strike="noStrike">
                <a:solidFill>
                  <a:srgbClr val="3333cc"/>
                </a:solidFill>
                <a:latin typeface="Arial"/>
              </a:rPr>
              <a:t>Hdr Len -- </a:t>
            </a:r>
            <a:r>
              <a:rPr b="0" lang="en-US" sz="2300" spc="-1" strike="noStrike">
                <a:latin typeface="Arial"/>
              </a:rPr>
              <a:t>The length of the header in 32 bit words (4 bytes)</a:t>
            </a:r>
            <a:endParaRPr b="0" lang="en-GB" sz="2300" spc="-1" strike="noStrike">
              <a:latin typeface="Arial"/>
            </a:endParaRPr>
          </a:p>
          <a:p>
            <a:pPr marL="216000" indent="-216000">
              <a:lnSpc>
                <a:spcPct val="100000"/>
              </a:lnSpc>
              <a:spcBef>
                <a:spcPts val="751"/>
              </a:spcBef>
              <a:buNone/>
              <a:tabLst>
                <a:tab algn="l" pos="0"/>
              </a:tabLst>
            </a:pPr>
            <a:r>
              <a:rPr b="0" lang="en-US" sz="2300" spc="-1" strike="noStrike">
                <a:solidFill>
                  <a:srgbClr val="3333cc"/>
                </a:solidFill>
                <a:latin typeface="Arial"/>
              </a:rPr>
              <a:t>Flags</a:t>
            </a:r>
            <a:r>
              <a:rPr b="0" lang="en-US" sz="2300" spc="-1" strike="noStrike">
                <a:latin typeface="Arial"/>
              </a:rPr>
              <a:t> -- Various bits that indicate special status of the  segment (ACK, Urgent, PUSH, etc).</a:t>
            </a:r>
            <a:endParaRPr b="0" lang="en-GB" sz="2300" spc="-1" strike="noStrike">
              <a:latin typeface="Arial"/>
            </a:endParaRPr>
          </a:p>
          <a:p>
            <a:pPr marL="216000" indent="-216000">
              <a:lnSpc>
                <a:spcPct val="100000"/>
              </a:lnSpc>
              <a:spcBef>
                <a:spcPts val="751"/>
              </a:spcBef>
              <a:buNone/>
              <a:tabLst>
                <a:tab algn="l" pos="0"/>
              </a:tabLst>
            </a:pPr>
            <a:r>
              <a:rPr b="0" lang="en-US" sz="2300" spc="-1" strike="noStrike">
                <a:solidFill>
                  <a:srgbClr val="3333cc"/>
                </a:solidFill>
                <a:latin typeface="Arial"/>
              </a:rPr>
              <a:t>Window</a:t>
            </a:r>
            <a:r>
              <a:rPr b="0" lang="en-US" sz="2300" spc="-1" strike="noStrike">
                <a:solidFill>
                  <a:srgbClr val="000000"/>
                </a:solidFill>
                <a:latin typeface="Arial"/>
              </a:rPr>
              <a:t> -- Number of bytes the sender is willing to accept. Begins with the acknowledgement number.</a:t>
            </a:r>
            <a:endParaRPr b="0" lang="en-GB" sz="2300" spc="-1" strike="noStrike">
              <a:latin typeface="Arial"/>
            </a:endParaRPr>
          </a:p>
          <a:p>
            <a:pPr marL="216000" indent="-216000">
              <a:lnSpc>
                <a:spcPct val="100000"/>
              </a:lnSpc>
              <a:spcBef>
                <a:spcPts val="751"/>
              </a:spcBef>
              <a:buNone/>
              <a:tabLst>
                <a:tab algn="l" pos="0"/>
              </a:tabLst>
            </a:pPr>
            <a:r>
              <a:rPr b="0" lang="en-US" sz="2300" spc="-1" strike="noStrike">
                <a:solidFill>
                  <a:srgbClr val="3333cc"/>
                </a:solidFill>
                <a:latin typeface="Arial"/>
              </a:rPr>
              <a:t>Checksum</a:t>
            </a:r>
            <a:r>
              <a:rPr b="0" lang="en-US" sz="2300" spc="-1" strike="noStrike">
                <a:latin typeface="Arial"/>
              </a:rPr>
              <a:t> -- Numeric calculation to ensure packet is not corrupt.</a:t>
            </a:r>
            <a:endParaRPr b="0" lang="en-GB" sz="2300" spc="-1" strike="noStrike">
              <a:latin typeface="Arial"/>
            </a:endParaRPr>
          </a:p>
          <a:p>
            <a:pPr marL="216000" indent="-216000">
              <a:lnSpc>
                <a:spcPct val="100000"/>
              </a:lnSpc>
              <a:spcBef>
                <a:spcPts val="751"/>
              </a:spcBef>
              <a:buNone/>
              <a:tabLst>
                <a:tab algn="l" pos="0"/>
              </a:tabLst>
            </a:pPr>
            <a:r>
              <a:rPr b="0" lang="en-US" sz="2300" spc="-1" strike="noStrike">
                <a:solidFill>
                  <a:srgbClr val="3333cc"/>
                </a:solidFill>
                <a:latin typeface="Arial"/>
              </a:rPr>
              <a:t>Urgent Pointer</a:t>
            </a:r>
            <a:r>
              <a:rPr b="0" lang="en-US" sz="2300" spc="-1" strike="noStrike">
                <a:latin typeface="Arial"/>
              </a:rPr>
              <a:t> -- Points to the first byte beyond urgent data which is always at the beginning of the segment.</a:t>
            </a:r>
            <a:endParaRPr b="0" lang="en-GB" sz="2300" spc="-1" strike="noStrike">
              <a:latin typeface="Arial"/>
            </a:endParaRPr>
          </a:p>
          <a:p>
            <a:pPr marL="216000" indent="-216000">
              <a:lnSpc>
                <a:spcPct val="100000"/>
              </a:lnSpc>
              <a:spcBef>
                <a:spcPts val="751"/>
              </a:spcBef>
              <a:buNone/>
              <a:tabLst>
                <a:tab algn="l" pos="0"/>
              </a:tabLst>
            </a:pPr>
            <a:r>
              <a:rPr b="0" lang="en-US" sz="2300" spc="-1" strike="noStrike">
                <a:solidFill>
                  <a:srgbClr val="3333cc"/>
                </a:solidFill>
                <a:latin typeface="Arial"/>
              </a:rPr>
              <a:t>Options</a:t>
            </a:r>
            <a:r>
              <a:rPr b="0" lang="en-US" sz="2300" spc="-1" strike="noStrike">
                <a:latin typeface="Arial"/>
              </a:rPr>
              <a:t> -- Various information that is optionally used, but must be accommodated by any TCP implementation.</a:t>
            </a:r>
            <a:endParaRPr b="0" lang="en-GB" sz="23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1" name="PlaceHolder 2"/>
          <p:cNvSpPr>
            <a:spLocks noGrp="1"/>
          </p:cNvSpPr>
          <p:nvPr>
            <p:ph/>
          </p:nvPr>
        </p:nvSpPr>
        <p:spPr>
          <a:xfrm>
            <a:off x="504000" y="1767960"/>
            <a:ext cx="9074880" cy="2090160"/>
          </a:xfrm>
          <a:prstGeom prst="rect">
            <a:avLst/>
          </a:prstGeom>
          <a:noFill/>
          <a:ln w="0">
            <a:noFill/>
          </a:ln>
        </p:spPr>
        <p:txBody>
          <a:bodyPr lIns="0" rIns="0" tIns="0" bIns="0" anchor="t">
            <a:normAutofit/>
          </a:bodyPr>
          <a:p>
            <a:endParaRPr b="0" lang="en-GB" sz="3200" spc="-1" strike="noStrike">
              <a:latin typeface="Arial"/>
            </a:endParaRPr>
          </a:p>
        </p:txBody>
      </p:sp>
      <p:sp>
        <p:nvSpPr>
          <p:cNvPr id="32" name="PlaceHolder 3"/>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4"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35"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36"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37" name="PlaceHolder 5"/>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9" name="PlaceHolder 2"/>
          <p:cNvSpPr>
            <a:spLocks noGrp="1"/>
          </p:cNvSpPr>
          <p:nvPr>
            <p:ph/>
          </p:nvPr>
        </p:nvSpPr>
        <p:spPr>
          <a:xfrm>
            <a:off x="50400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40" name="PlaceHolder 3"/>
          <p:cNvSpPr>
            <a:spLocks noGrp="1"/>
          </p:cNvSpPr>
          <p:nvPr>
            <p:ph/>
          </p:nvPr>
        </p:nvSpPr>
        <p:spPr>
          <a:xfrm>
            <a:off x="357228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41" name="PlaceHolder 4"/>
          <p:cNvSpPr>
            <a:spLocks noGrp="1"/>
          </p:cNvSpPr>
          <p:nvPr>
            <p:ph/>
          </p:nvPr>
        </p:nvSpPr>
        <p:spPr>
          <a:xfrm>
            <a:off x="664056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42" name="PlaceHolder 5"/>
          <p:cNvSpPr>
            <a:spLocks noGrp="1"/>
          </p:cNvSpPr>
          <p:nvPr>
            <p:ph/>
          </p:nvPr>
        </p:nvSpPr>
        <p:spPr>
          <a:xfrm>
            <a:off x="50400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43" name="PlaceHolder 6"/>
          <p:cNvSpPr>
            <a:spLocks noGrp="1"/>
          </p:cNvSpPr>
          <p:nvPr>
            <p:ph/>
          </p:nvPr>
        </p:nvSpPr>
        <p:spPr>
          <a:xfrm>
            <a:off x="357228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44" name="PlaceHolder 7"/>
          <p:cNvSpPr>
            <a:spLocks noGrp="1"/>
          </p:cNvSpPr>
          <p:nvPr>
            <p:ph/>
          </p:nvPr>
        </p:nvSpPr>
        <p:spPr>
          <a:xfrm>
            <a:off x="664056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55" name="PlaceHolder 2"/>
          <p:cNvSpPr>
            <a:spLocks noGrp="1"/>
          </p:cNvSpPr>
          <p:nvPr>
            <p:ph type="subTitle"/>
          </p:nvPr>
        </p:nvSpPr>
        <p:spPr>
          <a:xfrm>
            <a:off x="504000" y="1767960"/>
            <a:ext cx="9074880" cy="438228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57" name="PlaceHolder 2"/>
          <p:cNvSpPr>
            <a:spLocks noGrp="1"/>
          </p:cNvSpPr>
          <p:nvPr>
            <p:ph/>
          </p:nvPr>
        </p:nvSpPr>
        <p:spPr>
          <a:xfrm>
            <a:off x="504000" y="1767960"/>
            <a:ext cx="9074880" cy="43822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59"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60"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504000" y="301320"/>
            <a:ext cx="9074880" cy="584856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64"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65"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66"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0" name="PlaceHolder 2"/>
          <p:cNvSpPr>
            <a:spLocks noGrp="1"/>
          </p:cNvSpPr>
          <p:nvPr>
            <p:ph type="subTitle"/>
          </p:nvPr>
        </p:nvSpPr>
        <p:spPr>
          <a:xfrm>
            <a:off x="504000" y="1767960"/>
            <a:ext cx="9074880" cy="438228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68"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69"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70" name="PlaceHolder 4"/>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72"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73"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74" name="PlaceHolder 4"/>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76" name="PlaceHolder 2"/>
          <p:cNvSpPr>
            <a:spLocks noGrp="1"/>
          </p:cNvSpPr>
          <p:nvPr>
            <p:ph/>
          </p:nvPr>
        </p:nvSpPr>
        <p:spPr>
          <a:xfrm>
            <a:off x="504000" y="1767960"/>
            <a:ext cx="9074880" cy="2090160"/>
          </a:xfrm>
          <a:prstGeom prst="rect">
            <a:avLst/>
          </a:prstGeom>
          <a:noFill/>
          <a:ln w="0">
            <a:noFill/>
          </a:ln>
        </p:spPr>
        <p:txBody>
          <a:bodyPr lIns="0" rIns="0" tIns="0" bIns="0" anchor="t">
            <a:normAutofit/>
          </a:bodyPr>
          <a:p>
            <a:endParaRPr b="0" lang="en-GB" sz="3200" spc="-1" strike="noStrike">
              <a:latin typeface="Arial"/>
            </a:endParaRPr>
          </a:p>
        </p:txBody>
      </p:sp>
      <p:sp>
        <p:nvSpPr>
          <p:cNvPr id="77" name="PlaceHolder 3"/>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79"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80"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81"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82" name="PlaceHolder 5"/>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84" name="PlaceHolder 2"/>
          <p:cNvSpPr>
            <a:spLocks noGrp="1"/>
          </p:cNvSpPr>
          <p:nvPr>
            <p:ph/>
          </p:nvPr>
        </p:nvSpPr>
        <p:spPr>
          <a:xfrm>
            <a:off x="50400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85" name="PlaceHolder 3"/>
          <p:cNvSpPr>
            <a:spLocks noGrp="1"/>
          </p:cNvSpPr>
          <p:nvPr>
            <p:ph/>
          </p:nvPr>
        </p:nvSpPr>
        <p:spPr>
          <a:xfrm>
            <a:off x="357228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86" name="PlaceHolder 4"/>
          <p:cNvSpPr>
            <a:spLocks noGrp="1"/>
          </p:cNvSpPr>
          <p:nvPr>
            <p:ph/>
          </p:nvPr>
        </p:nvSpPr>
        <p:spPr>
          <a:xfrm>
            <a:off x="664056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87" name="PlaceHolder 5"/>
          <p:cNvSpPr>
            <a:spLocks noGrp="1"/>
          </p:cNvSpPr>
          <p:nvPr>
            <p:ph/>
          </p:nvPr>
        </p:nvSpPr>
        <p:spPr>
          <a:xfrm>
            <a:off x="50400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88" name="PlaceHolder 6"/>
          <p:cNvSpPr>
            <a:spLocks noGrp="1"/>
          </p:cNvSpPr>
          <p:nvPr>
            <p:ph/>
          </p:nvPr>
        </p:nvSpPr>
        <p:spPr>
          <a:xfrm>
            <a:off x="357228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89" name="PlaceHolder 7"/>
          <p:cNvSpPr>
            <a:spLocks noGrp="1"/>
          </p:cNvSpPr>
          <p:nvPr>
            <p:ph/>
          </p:nvPr>
        </p:nvSpPr>
        <p:spPr>
          <a:xfrm>
            <a:off x="664056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00" name="PlaceHolder 2"/>
          <p:cNvSpPr>
            <a:spLocks noGrp="1"/>
          </p:cNvSpPr>
          <p:nvPr>
            <p:ph type="subTitle"/>
          </p:nvPr>
        </p:nvSpPr>
        <p:spPr>
          <a:xfrm>
            <a:off x="504000" y="1767960"/>
            <a:ext cx="9074880" cy="438228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02" name="PlaceHolder 2"/>
          <p:cNvSpPr>
            <a:spLocks noGrp="1"/>
          </p:cNvSpPr>
          <p:nvPr>
            <p:ph/>
          </p:nvPr>
        </p:nvSpPr>
        <p:spPr>
          <a:xfrm>
            <a:off x="504000" y="1767960"/>
            <a:ext cx="9074880" cy="43822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04"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105"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6"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2" name="PlaceHolder 2"/>
          <p:cNvSpPr>
            <a:spLocks noGrp="1"/>
          </p:cNvSpPr>
          <p:nvPr>
            <p:ph/>
          </p:nvPr>
        </p:nvSpPr>
        <p:spPr>
          <a:xfrm>
            <a:off x="504000" y="1767960"/>
            <a:ext cx="9074880" cy="43822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7" name="PlaceHolder 1"/>
          <p:cNvSpPr>
            <a:spLocks noGrp="1"/>
          </p:cNvSpPr>
          <p:nvPr>
            <p:ph type="subTitle"/>
          </p:nvPr>
        </p:nvSpPr>
        <p:spPr>
          <a:xfrm>
            <a:off x="504000" y="301320"/>
            <a:ext cx="9074880" cy="584856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09"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10"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111"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13"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114"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15" name="PlaceHolder 4"/>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17"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18"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19" name="PlaceHolder 4"/>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21" name="PlaceHolder 2"/>
          <p:cNvSpPr>
            <a:spLocks noGrp="1"/>
          </p:cNvSpPr>
          <p:nvPr>
            <p:ph/>
          </p:nvPr>
        </p:nvSpPr>
        <p:spPr>
          <a:xfrm>
            <a:off x="504000" y="1767960"/>
            <a:ext cx="907488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22" name="PlaceHolder 3"/>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24"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25"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26"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27" name="PlaceHolder 5"/>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2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29" name="PlaceHolder 2"/>
          <p:cNvSpPr>
            <a:spLocks noGrp="1"/>
          </p:cNvSpPr>
          <p:nvPr>
            <p:ph/>
          </p:nvPr>
        </p:nvSpPr>
        <p:spPr>
          <a:xfrm>
            <a:off x="50400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30" name="PlaceHolder 3"/>
          <p:cNvSpPr>
            <a:spLocks noGrp="1"/>
          </p:cNvSpPr>
          <p:nvPr>
            <p:ph/>
          </p:nvPr>
        </p:nvSpPr>
        <p:spPr>
          <a:xfrm>
            <a:off x="357228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31" name="PlaceHolder 4"/>
          <p:cNvSpPr>
            <a:spLocks noGrp="1"/>
          </p:cNvSpPr>
          <p:nvPr>
            <p:ph/>
          </p:nvPr>
        </p:nvSpPr>
        <p:spPr>
          <a:xfrm>
            <a:off x="664056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32" name="PlaceHolder 5"/>
          <p:cNvSpPr>
            <a:spLocks noGrp="1"/>
          </p:cNvSpPr>
          <p:nvPr>
            <p:ph/>
          </p:nvPr>
        </p:nvSpPr>
        <p:spPr>
          <a:xfrm>
            <a:off x="50400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33" name="PlaceHolder 6"/>
          <p:cNvSpPr>
            <a:spLocks noGrp="1"/>
          </p:cNvSpPr>
          <p:nvPr>
            <p:ph/>
          </p:nvPr>
        </p:nvSpPr>
        <p:spPr>
          <a:xfrm>
            <a:off x="357228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34" name="PlaceHolder 7"/>
          <p:cNvSpPr>
            <a:spLocks noGrp="1"/>
          </p:cNvSpPr>
          <p:nvPr>
            <p:ph/>
          </p:nvPr>
        </p:nvSpPr>
        <p:spPr>
          <a:xfrm>
            <a:off x="664056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dt" idx="2"/>
          </p:nvPr>
        </p:nvSpPr>
        <p:spPr/>
        <p:txBody>
          <a:bodyPr/>
          <a:p>
            <a:r>
              <a:rPr lang="en-GB"/>
              <a:t/>
            </a:r>
          </a:p>
        </p:txBody>
      </p:sp>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9"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40" name="PlaceHolder 2"/>
          <p:cNvSpPr>
            <a:spLocks noGrp="1"/>
          </p:cNvSpPr>
          <p:nvPr>
            <p:ph type="subTitle"/>
          </p:nvPr>
        </p:nvSpPr>
        <p:spPr>
          <a:xfrm>
            <a:off x="504000" y="1767960"/>
            <a:ext cx="9074880" cy="4382280"/>
          </a:xfrm>
          <a:prstGeom prst="rect">
            <a:avLst/>
          </a:prstGeom>
          <a:noFill/>
          <a:ln w="0">
            <a:noFill/>
          </a:ln>
        </p:spPr>
        <p:txBody>
          <a:bodyPr lIns="0" rIns="0" tIns="0" bIns="0" anchor="ctr">
            <a:noAutofit/>
          </a:bodyPr>
          <a:p>
            <a:pPr algn="ctr">
              <a:buNone/>
            </a:pPr>
            <a:endParaRPr b="0" lang="en-GB"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dt" idx="2"/>
          </p:nvPr>
        </p:nvSpPr>
        <p:spPr/>
        <p:txBody>
          <a:bodyPr/>
          <a:p>
            <a:r>
              <a:rPr lang="en-GB"/>
              <a:t/>
            </a: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42" name="PlaceHolder 2"/>
          <p:cNvSpPr>
            <a:spLocks noGrp="1"/>
          </p:cNvSpPr>
          <p:nvPr>
            <p:ph/>
          </p:nvPr>
        </p:nvSpPr>
        <p:spPr>
          <a:xfrm>
            <a:off x="504000" y="1767960"/>
            <a:ext cx="9074880" cy="4382280"/>
          </a:xfrm>
          <a:prstGeom prst="rect">
            <a:avLst/>
          </a:prstGeom>
          <a:noFill/>
          <a:ln w="0">
            <a:noFill/>
          </a:ln>
        </p:spPr>
        <p:txBody>
          <a:bodyPr lIns="0" rIns="0" tIns="0" bIns="0" anchor="t">
            <a:normAutofit/>
          </a:bodyPr>
          <a:p>
            <a:endParaRPr b="0" lang="en-GB" sz="3200" spc="-1" strike="noStrike">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dt" idx="2"/>
          </p:nvPr>
        </p:nvSpPr>
        <p:spPr/>
        <p:txBody>
          <a:bodyPr/>
          <a:p>
            <a:r>
              <a:rPr lang="en-GB"/>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4"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15"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44"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145"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dt" idx="2"/>
          </p:nvPr>
        </p:nvSpPr>
        <p:spPr/>
        <p:txBody>
          <a:bodyPr/>
          <a:p>
            <a:r>
              <a:rPr lang="en-GB"/>
              <a:t/>
            </a: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6"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dt" idx="2"/>
          </p:nvPr>
        </p:nvSpPr>
        <p:spPr/>
        <p:txBody>
          <a:bodyPr/>
          <a:p>
            <a:r>
              <a:rPr lang="en-GB"/>
              <a:t/>
            </a: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7" name="PlaceHolder 1"/>
          <p:cNvSpPr>
            <a:spLocks noGrp="1"/>
          </p:cNvSpPr>
          <p:nvPr>
            <p:ph type="subTitle"/>
          </p:nvPr>
        </p:nvSpPr>
        <p:spPr>
          <a:xfrm>
            <a:off x="504000" y="301320"/>
            <a:ext cx="9074880" cy="5848560"/>
          </a:xfrm>
          <a:prstGeom prst="rect">
            <a:avLst/>
          </a:prstGeom>
          <a:noFill/>
          <a:ln w="0">
            <a:noFill/>
          </a:ln>
        </p:spPr>
        <p:txBody>
          <a:bodyPr lIns="0" rIns="0" tIns="0" bIns="0" anchor="ctr">
            <a:noAutofit/>
          </a:bodyPr>
          <a:p>
            <a:pPr algn="ctr">
              <a:buNone/>
            </a:pPr>
            <a:endParaRPr b="0" lang="en-GB" sz="3200" spc="-1" strike="noStrike">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dt" idx="2"/>
          </p:nvPr>
        </p:nvSpPr>
        <p:spPr/>
        <p:txBody>
          <a:bodyPr/>
          <a:p>
            <a:r>
              <a:rPr lang="en-GB"/>
              <a:t/>
            </a: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49"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50"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151"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dt" idx="2"/>
          </p:nvPr>
        </p:nvSpPr>
        <p:spPr/>
        <p:txBody>
          <a:bodyPr/>
          <a:p>
            <a:r>
              <a:rPr lang="en-GB"/>
              <a:t/>
            </a: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53"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154"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55" name="PlaceHolder 4"/>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dt" idx="2"/>
          </p:nvPr>
        </p:nvSpPr>
        <p:spPr/>
        <p:txBody>
          <a:bodyPr/>
          <a:p>
            <a:r>
              <a:rPr lang="en-GB"/>
              <a:t/>
            </a: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57"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58"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59" name="PlaceHolder 4"/>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dt" idx="2"/>
          </p:nvPr>
        </p:nvSpPr>
        <p:spPr/>
        <p:txBody>
          <a:bodyPr/>
          <a:p>
            <a:r>
              <a:rPr lang="en-GB"/>
              <a:t/>
            </a: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0"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61" name="PlaceHolder 2"/>
          <p:cNvSpPr>
            <a:spLocks noGrp="1"/>
          </p:cNvSpPr>
          <p:nvPr>
            <p:ph/>
          </p:nvPr>
        </p:nvSpPr>
        <p:spPr>
          <a:xfrm>
            <a:off x="504000" y="1767960"/>
            <a:ext cx="907488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62" name="PlaceHolder 3"/>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dt" idx="2"/>
          </p:nvPr>
        </p:nvSpPr>
        <p:spPr/>
        <p:txBody>
          <a:bodyPr/>
          <a:p>
            <a:r>
              <a:rPr lang="en-GB"/>
              <a:t/>
            </a: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64"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65"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66"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67" name="PlaceHolder 5"/>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dt" idx="2"/>
          </p:nvPr>
        </p:nvSpPr>
        <p:spPr/>
        <p:txBody>
          <a:bodyPr/>
          <a:p>
            <a:r>
              <a:rPr lang="en-GB"/>
              <a:t/>
            </a: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69" name="PlaceHolder 2"/>
          <p:cNvSpPr>
            <a:spLocks noGrp="1"/>
          </p:cNvSpPr>
          <p:nvPr>
            <p:ph/>
          </p:nvPr>
        </p:nvSpPr>
        <p:spPr>
          <a:xfrm>
            <a:off x="50400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70" name="PlaceHolder 3"/>
          <p:cNvSpPr>
            <a:spLocks noGrp="1"/>
          </p:cNvSpPr>
          <p:nvPr>
            <p:ph/>
          </p:nvPr>
        </p:nvSpPr>
        <p:spPr>
          <a:xfrm>
            <a:off x="357228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71" name="PlaceHolder 4"/>
          <p:cNvSpPr>
            <a:spLocks noGrp="1"/>
          </p:cNvSpPr>
          <p:nvPr>
            <p:ph/>
          </p:nvPr>
        </p:nvSpPr>
        <p:spPr>
          <a:xfrm>
            <a:off x="664056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72" name="PlaceHolder 5"/>
          <p:cNvSpPr>
            <a:spLocks noGrp="1"/>
          </p:cNvSpPr>
          <p:nvPr>
            <p:ph/>
          </p:nvPr>
        </p:nvSpPr>
        <p:spPr>
          <a:xfrm>
            <a:off x="50400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73" name="PlaceHolder 6"/>
          <p:cNvSpPr>
            <a:spLocks noGrp="1"/>
          </p:cNvSpPr>
          <p:nvPr>
            <p:ph/>
          </p:nvPr>
        </p:nvSpPr>
        <p:spPr>
          <a:xfrm>
            <a:off x="357228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74" name="PlaceHolder 7"/>
          <p:cNvSpPr>
            <a:spLocks noGrp="1"/>
          </p:cNvSpPr>
          <p:nvPr>
            <p:ph/>
          </p:nvPr>
        </p:nvSpPr>
        <p:spPr>
          <a:xfrm>
            <a:off x="664056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dt" idx="2"/>
          </p:nvPr>
        </p:nvSpPr>
        <p:spPr/>
        <p:txBody>
          <a:bodyPr/>
          <a:p>
            <a:r>
              <a:rPr lang="en-GB"/>
              <a:t/>
            </a: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84"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85" name="PlaceHolder 2"/>
          <p:cNvSpPr>
            <a:spLocks noGrp="1"/>
          </p:cNvSpPr>
          <p:nvPr>
            <p:ph type="subTitle"/>
          </p:nvPr>
        </p:nvSpPr>
        <p:spPr>
          <a:xfrm>
            <a:off x="504000" y="1767960"/>
            <a:ext cx="9074880" cy="438228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87" name="PlaceHolder 2"/>
          <p:cNvSpPr>
            <a:spLocks noGrp="1"/>
          </p:cNvSpPr>
          <p:nvPr>
            <p:ph/>
          </p:nvPr>
        </p:nvSpPr>
        <p:spPr>
          <a:xfrm>
            <a:off x="504000" y="1767960"/>
            <a:ext cx="9074880" cy="43822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8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89"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190"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91"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92" name="PlaceHolder 1"/>
          <p:cNvSpPr>
            <a:spLocks noGrp="1"/>
          </p:cNvSpPr>
          <p:nvPr>
            <p:ph type="subTitle"/>
          </p:nvPr>
        </p:nvSpPr>
        <p:spPr>
          <a:xfrm>
            <a:off x="504000" y="301320"/>
            <a:ext cx="9074880" cy="584856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94"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195"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196"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98"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199"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00" name="PlaceHolder 4"/>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1"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02"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03"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04" name="PlaceHolder 4"/>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05"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06" name="PlaceHolder 2"/>
          <p:cNvSpPr>
            <a:spLocks noGrp="1"/>
          </p:cNvSpPr>
          <p:nvPr>
            <p:ph/>
          </p:nvPr>
        </p:nvSpPr>
        <p:spPr>
          <a:xfrm>
            <a:off x="504000" y="1767960"/>
            <a:ext cx="907488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07" name="PlaceHolder 3"/>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09"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10"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11"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12" name="PlaceHolder 5"/>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504000" y="301320"/>
            <a:ext cx="9074880" cy="584856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1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14" name="PlaceHolder 2"/>
          <p:cNvSpPr>
            <a:spLocks noGrp="1"/>
          </p:cNvSpPr>
          <p:nvPr>
            <p:ph/>
          </p:nvPr>
        </p:nvSpPr>
        <p:spPr>
          <a:xfrm>
            <a:off x="50400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15" name="PlaceHolder 3"/>
          <p:cNvSpPr>
            <a:spLocks noGrp="1"/>
          </p:cNvSpPr>
          <p:nvPr>
            <p:ph/>
          </p:nvPr>
        </p:nvSpPr>
        <p:spPr>
          <a:xfrm>
            <a:off x="357228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16" name="PlaceHolder 4"/>
          <p:cNvSpPr>
            <a:spLocks noGrp="1"/>
          </p:cNvSpPr>
          <p:nvPr>
            <p:ph/>
          </p:nvPr>
        </p:nvSpPr>
        <p:spPr>
          <a:xfrm>
            <a:off x="664056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17" name="PlaceHolder 5"/>
          <p:cNvSpPr>
            <a:spLocks noGrp="1"/>
          </p:cNvSpPr>
          <p:nvPr>
            <p:ph/>
          </p:nvPr>
        </p:nvSpPr>
        <p:spPr>
          <a:xfrm>
            <a:off x="50400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18" name="PlaceHolder 6"/>
          <p:cNvSpPr>
            <a:spLocks noGrp="1"/>
          </p:cNvSpPr>
          <p:nvPr>
            <p:ph/>
          </p:nvPr>
        </p:nvSpPr>
        <p:spPr>
          <a:xfrm>
            <a:off x="357228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19" name="PlaceHolder 7"/>
          <p:cNvSpPr>
            <a:spLocks noGrp="1"/>
          </p:cNvSpPr>
          <p:nvPr>
            <p:ph/>
          </p:nvPr>
        </p:nvSpPr>
        <p:spPr>
          <a:xfrm>
            <a:off x="664056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29"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30" name="PlaceHolder 2"/>
          <p:cNvSpPr>
            <a:spLocks noGrp="1"/>
          </p:cNvSpPr>
          <p:nvPr>
            <p:ph type="subTitle"/>
          </p:nvPr>
        </p:nvSpPr>
        <p:spPr>
          <a:xfrm>
            <a:off x="504000" y="1767960"/>
            <a:ext cx="9074880" cy="438228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31"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32" name="PlaceHolder 2"/>
          <p:cNvSpPr>
            <a:spLocks noGrp="1"/>
          </p:cNvSpPr>
          <p:nvPr>
            <p:ph/>
          </p:nvPr>
        </p:nvSpPr>
        <p:spPr>
          <a:xfrm>
            <a:off x="504000" y="1767960"/>
            <a:ext cx="9074880" cy="43822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34"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235"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36"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37" name="PlaceHolder 1"/>
          <p:cNvSpPr>
            <a:spLocks noGrp="1"/>
          </p:cNvSpPr>
          <p:nvPr>
            <p:ph type="subTitle"/>
          </p:nvPr>
        </p:nvSpPr>
        <p:spPr>
          <a:xfrm>
            <a:off x="504000" y="301320"/>
            <a:ext cx="9074880" cy="584856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3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39"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40"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241"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43"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244"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45" name="PlaceHolder 4"/>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6"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47"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48"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49" name="PlaceHolder 4"/>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9"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0"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21"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51" name="PlaceHolder 2"/>
          <p:cNvSpPr>
            <a:spLocks noGrp="1"/>
          </p:cNvSpPr>
          <p:nvPr>
            <p:ph/>
          </p:nvPr>
        </p:nvSpPr>
        <p:spPr>
          <a:xfrm>
            <a:off x="504000" y="1767960"/>
            <a:ext cx="907488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52" name="PlaceHolder 3"/>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54"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55"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56"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57" name="PlaceHolder 5"/>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59" name="PlaceHolder 2"/>
          <p:cNvSpPr>
            <a:spLocks noGrp="1"/>
          </p:cNvSpPr>
          <p:nvPr>
            <p:ph/>
          </p:nvPr>
        </p:nvSpPr>
        <p:spPr>
          <a:xfrm>
            <a:off x="50400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60" name="PlaceHolder 3"/>
          <p:cNvSpPr>
            <a:spLocks noGrp="1"/>
          </p:cNvSpPr>
          <p:nvPr>
            <p:ph/>
          </p:nvPr>
        </p:nvSpPr>
        <p:spPr>
          <a:xfrm>
            <a:off x="357228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61" name="PlaceHolder 4"/>
          <p:cNvSpPr>
            <a:spLocks noGrp="1"/>
          </p:cNvSpPr>
          <p:nvPr>
            <p:ph/>
          </p:nvPr>
        </p:nvSpPr>
        <p:spPr>
          <a:xfrm>
            <a:off x="664056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62" name="PlaceHolder 5"/>
          <p:cNvSpPr>
            <a:spLocks noGrp="1"/>
          </p:cNvSpPr>
          <p:nvPr>
            <p:ph/>
          </p:nvPr>
        </p:nvSpPr>
        <p:spPr>
          <a:xfrm>
            <a:off x="50400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63" name="PlaceHolder 6"/>
          <p:cNvSpPr>
            <a:spLocks noGrp="1"/>
          </p:cNvSpPr>
          <p:nvPr>
            <p:ph/>
          </p:nvPr>
        </p:nvSpPr>
        <p:spPr>
          <a:xfrm>
            <a:off x="357228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64" name="PlaceHolder 7"/>
          <p:cNvSpPr>
            <a:spLocks noGrp="1"/>
          </p:cNvSpPr>
          <p:nvPr>
            <p:ph/>
          </p:nvPr>
        </p:nvSpPr>
        <p:spPr>
          <a:xfrm>
            <a:off x="664056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74"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75" name="PlaceHolder 2"/>
          <p:cNvSpPr>
            <a:spLocks noGrp="1"/>
          </p:cNvSpPr>
          <p:nvPr>
            <p:ph type="subTitle"/>
          </p:nvPr>
        </p:nvSpPr>
        <p:spPr>
          <a:xfrm>
            <a:off x="504000" y="1767960"/>
            <a:ext cx="9074880" cy="438228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76"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77" name="PlaceHolder 2"/>
          <p:cNvSpPr>
            <a:spLocks noGrp="1"/>
          </p:cNvSpPr>
          <p:nvPr>
            <p:ph/>
          </p:nvPr>
        </p:nvSpPr>
        <p:spPr>
          <a:xfrm>
            <a:off x="504000" y="1767960"/>
            <a:ext cx="9074880" cy="43822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7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79"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280"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81"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82" name="PlaceHolder 1"/>
          <p:cNvSpPr>
            <a:spLocks noGrp="1"/>
          </p:cNvSpPr>
          <p:nvPr>
            <p:ph type="subTitle"/>
          </p:nvPr>
        </p:nvSpPr>
        <p:spPr>
          <a:xfrm>
            <a:off x="504000" y="301320"/>
            <a:ext cx="9074880" cy="584856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8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84"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85" name="PlaceHolder 3"/>
          <p:cNvSpPr>
            <a:spLocks noGrp="1"/>
          </p:cNvSpPr>
          <p:nvPr>
            <p:ph/>
          </p:nvPr>
        </p:nvSpPr>
        <p:spPr>
          <a:xfrm>
            <a:off x="515412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286"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3"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24"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5" name="PlaceHolder 4"/>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87"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88" name="PlaceHolder 2"/>
          <p:cNvSpPr>
            <a:spLocks noGrp="1"/>
          </p:cNvSpPr>
          <p:nvPr>
            <p:ph/>
          </p:nvPr>
        </p:nvSpPr>
        <p:spPr>
          <a:xfrm>
            <a:off x="504000" y="1767960"/>
            <a:ext cx="4428360" cy="4382280"/>
          </a:xfrm>
          <a:prstGeom prst="rect">
            <a:avLst/>
          </a:prstGeom>
          <a:noFill/>
          <a:ln w="0">
            <a:noFill/>
          </a:ln>
        </p:spPr>
        <p:txBody>
          <a:bodyPr lIns="0" rIns="0" tIns="0" bIns="0" anchor="t">
            <a:normAutofit/>
          </a:bodyPr>
          <a:p>
            <a:endParaRPr b="0" lang="en-GB" sz="3200" spc="-1" strike="noStrike">
              <a:latin typeface="Arial"/>
            </a:endParaRPr>
          </a:p>
        </p:txBody>
      </p:sp>
      <p:sp>
        <p:nvSpPr>
          <p:cNvPr id="289"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90" name="PlaceHolder 4"/>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92"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93"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94" name="PlaceHolder 4"/>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95"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96" name="PlaceHolder 2"/>
          <p:cNvSpPr>
            <a:spLocks noGrp="1"/>
          </p:cNvSpPr>
          <p:nvPr>
            <p:ph/>
          </p:nvPr>
        </p:nvSpPr>
        <p:spPr>
          <a:xfrm>
            <a:off x="504000" y="1767960"/>
            <a:ext cx="907488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97" name="PlaceHolder 3"/>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8"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99"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300"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301" name="PlaceHolder 4"/>
          <p:cNvSpPr>
            <a:spLocks noGrp="1"/>
          </p:cNvSpPr>
          <p:nvPr>
            <p:ph/>
          </p:nvPr>
        </p:nvSpPr>
        <p:spPr>
          <a:xfrm>
            <a:off x="50400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302" name="PlaceHolder 5"/>
          <p:cNvSpPr>
            <a:spLocks noGrp="1"/>
          </p:cNvSpPr>
          <p:nvPr>
            <p:ph/>
          </p:nvPr>
        </p:nvSpPr>
        <p:spPr>
          <a:xfrm>
            <a:off x="5154120" y="4057200"/>
            <a:ext cx="44283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03"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04" name="PlaceHolder 2"/>
          <p:cNvSpPr>
            <a:spLocks noGrp="1"/>
          </p:cNvSpPr>
          <p:nvPr>
            <p:ph/>
          </p:nvPr>
        </p:nvSpPr>
        <p:spPr>
          <a:xfrm>
            <a:off x="50400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305" name="PlaceHolder 3"/>
          <p:cNvSpPr>
            <a:spLocks noGrp="1"/>
          </p:cNvSpPr>
          <p:nvPr>
            <p:ph/>
          </p:nvPr>
        </p:nvSpPr>
        <p:spPr>
          <a:xfrm>
            <a:off x="357228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306" name="PlaceHolder 4"/>
          <p:cNvSpPr>
            <a:spLocks noGrp="1"/>
          </p:cNvSpPr>
          <p:nvPr>
            <p:ph/>
          </p:nvPr>
        </p:nvSpPr>
        <p:spPr>
          <a:xfrm>
            <a:off x="6640560" y="176796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307" name="PlaceHolder 5"/>
          <p:cNvSpPr>
            <a:spLocks noGrp="1"/>
          </p:cNvSpPr>
          <p:nvPr>
            <p:ph/>
          </p:nvPr>
        </p:nvSpPr>
        <p:spPr>
          <a:xfrm>
            <a:off x="50400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308" name="PlaceHolder 6"/>
          <p:cNvSpPr>
            <a:spLocks noGrp="1"/>
          </p:cNvSpPr>
          <p:nvPr>
            <p:ph/>
          </p:nvPr>
        </p:nvSpPr>
        <p:spPr>
          <a:xfrm>
            <a:off x="357228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309" name="PlaceHolder 7"/>
          <p:cNvSpPr>
            <a:spLocks noGrp="1"/>
          </p:cNvSpPr>
          <p:nvPr>
            <p:ph/>
          </p:nvPr>
        </p:nvSpPr>
        <p:spPr>
          <a:xfrm>
            <a:off x="6640560" y="4057200"/>
            <a:ext cx="292176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7" name="PlaceHolder 2"/>
          <p:cNvSpPr>
            <a:spLocks noGrp="1"/>
          </p:cNvSpPr>
          <p:nvPr>
            <p:ph/>
          </p:nvPr>
        </p:nvSpPr>
        <p:spPr>
          <a:xfrm>
            <a:off x="50400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8" name="PlaceHolder 3"/>
          <p:cNvSpPr>
            <a:spLocks noGrp="1"/>
          </p:cNvSpPr>
          <p:nvPr>
            <p:ph/>
          </p:nvPr>
        </p:nvSpPr>
        <p:spPr>
          <a:xfrm>
            <a:off x="5154120" y="1767960"/>
            <a:ext cx="4428360" cy="2090160"/>
          </a:xfrm>
          <a:prstGeom prst="rect">
            <a:avLst/>
          </a:prstGeom>
          <a:noFill/>
          <a:ln w="0">
            <a:noFill/>
          </a:ln>
        </p:spPr>
        <p:txBody>
          <a:bodyPr lIns="0" rIns="0" tIns="0" bIns="0" anchor="t">
            <a:normAutofit/>
          </a:bodyPr>
          <a:p>
            <a:endParaRPr b="0" lang="en-GB" sz="3200" spc="-1" strike="noStrike">
              <a:latin typeface="Arial"/>
            </a:endParaRPr>
          </a:p>
        </p:txBody>
      </p:sp>
      <p:sp>
        <p:nvSpPr>
          <p:cNvPr id="29" name="PlaceHolder 4"/>
          <p:cNvSpPr>
            <a:spLocks noGrp="1"/>
          </p:cNvSpPr>
          <p:nvPr>
            <p:ph/>
          </p:nvPr>
        </p:nvSpPr>
        <p:spPr>
          <a:xfrm>
            <a:off x="504000" y="4057200"/>
            <a:ext cx="9074880" cy="209016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gif"/><Relationship Id="rId3" Type="http://schemas.openxmlformats.org/officeDocument/2006/relationships/image" Target="../media/image2.gif"/><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3.gif"/><Relationship Id="rId3" Type="http://schemas.openxmlformats.org/officeDocument/2006/relationships/image" Target="../media/image4.gif"/><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slideLayout" Target="../slideLayouts/slideLayout22.xml"/><Relationship Id="rId14" Type="http://schemas.openxmlformats.org/officeDocument/2006/relationships/slideLayout" Target="../slideLayouts/slideLayout23.xml"/><Relationship Id="rId15"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5.gif"/><Relationship Id="rId3" Type="http://schemas.openxmlformats.org/officeDocument/2006/relationships/image" Target="../media/image6.gif"/><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 Id="rId9" Type="http://schemas.openxmlformats.org/officeDocument/2006/relationships/slideLayout" Target="../slideLayouts/slideLayout30.xml"/><Relationship Id="rId10" Type="http://schemas.openxmlformats.org/officeDocument/2006/relationships/slideLayout" Target="../slideLayouts/slideLayout31.xml"/><Relationship Id="rId11" Type="http://schemas.openxmlformats.org/officeDocument/2006/relationships/slideLayout" Target="../slideLayouts/slideLayout32.xml"/><Relationship Id="rId12" Type="http://schemas.openxmlformats.org/officeDocument/2006/relationships/slideLayout" Target="../slideLayouts/slideLayout33.xml"/><Relationship Id="rId13" Type="http://schemas.openxmlformats.org/officeDocument/2006/relationships/slideLayout" Target="../slideLayouts/slideLayout34.xml"/><Relationship Id="rId14" Type="http://schemas.openxmlformats.org/officeDocument/2006/relationships/slideLayout" Target="../slideLayouts/slideLayout35.xml"/><Relationship Id="rId15"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image" Target="../media/image7.gif"/><Relationship Id="rId3" Type="http://schemas.openxmlformats.org/officeDocument/2006/relationships/image" Target="../media/image8.gif"/><Relationship Id="rId4" Type="http://schemas.openxmlformats.org/officeDocument/2006/relationships/slideLayout" Target="../slideLayouts/slideLayout49.xml"/><Relationship Id="rId5" Type="http://schemas.openxmlformats.org/officeDocument/2006/relationships/slideLayout" Target="../slideLayouts/slideLayout50.xml"/><Relationship Id="rId6" Type="http://schemas.openxmlformats.org/officeDocument/2006/relationships/slideLayout" Target="../slideLayouts/slideLayout51.xml"/><Relationship Id="rId7" Type="http://schemas.openxmlformats.org/officeDocument/2006/relationships/slideLayout" Target="../slideLayouts/slideLayout52.xml"/><Relationship Id="rId8" Type="http://schemas.openxmlformats.org/officeDocument/2006/relationships/slideLayout" Target="../slideLayouts/slideLayout53.xml"/><Relationship Id="rId9" Type="http://schemas.openxmlformats.org/officeDocument/2006/relationships/slideLayout" Target="../slideLayouts/slideLayout54.xml"/><Relationship Id="rId10" Type="http://schemas.openxmlformats.org/officeDocument/2006/relationships/slideLayout" Target="../slideLayouts/slideLayout55.xml"/><Relationship Id="rId11" Type="http://schemas.openxmlformats.org/officeDocument/2006/relationships/slideLayout" Target="../slideLayouts/slideLayout56.xml"/><Relationship Id="rId12" Type="http://schemas.openxmlformats.org/officeDocument/2006/relationships/slideLayout" Target="../slideLayouts/slideLayout57.xml"/><Relationship Id="rId13" Type="http://schemas.openxmlformats.org/officeDocument/2006/relationships/slideLayout" Target="../slideLayouts/slideLayout58.xml"/><Relationship Id="rId14" Type="http://schemas.openxmlformats.org/officeDocument/2006/relationships/slideLayout" Target="../slideLayouts/slideLayout59.xml"/><Relationship Id="rId15"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image" Target="../media/image9.gif"/><Relationship Id="rId3" Type="http://schemas.openxmlformats.org/officeDocument/2006/relationships/image" Target="../media/image10.gif"/><Relationship Id="rId4" Type="http://schemas.openxmlformats.org/officeDocument/2006/relationships/slideLayout" Target="../slideLayouts/slideLayout61.xml"/><Relationship Id="rId5" Type="http://schemas.openxmlformats.org/officeDocument/2006/relationships/slideLayout" Target="../slideLayouts/slideLayout62.xml"/><Relationship Id="rId6" Type="http://schemas.openxmlformats.org/officeDocument/2006/relationships/slideLayout" Target="../slideLayouts/slideLayout63.xml"/><Relationship Id="rId7" Type="http://schemas.openxmlformats.org/officeDocument/2006/relationships/slideLayout" Target="../slideLayouts/slideLayout64.xml"/><Relationship Id="rId8" Type="http://schemas.openxmlformats.org/officeDocument/2006/relationships/slideLayout" Target="../slideLayouts/slideLayout65.xml"/><Relationship Id="rId9" Type="http://schemas.openxmlformats.org/officeDocument/2006/relationships/slideLayout" Target="../slideLayouts/slideLayout66.xml"/><Relationship Id="rId10" Type="http://schemas.openxmlformats.org/officeDocument/2006/relationships/slideLayout" Target="../slideLayouts/slideLayout67.xml"/><Relationship Id="rId11" Type="http://schemas.openxmlformats.org/officeDocument/2006/relationships/slideLayout" Target="../slideLayouts/slideLayout68.xml"/><Relationship Id="rId12" Type="http://schemas.openxmlformats.org/officeDocument/2006/relationships/slideLayout" Target="../slideLayouts/slideLayout69.xml"/><Relationship Id="rId13" Type="http://schemas.openxmlformats.org/officeDocument/2006/relationships/slideLayout" Target="../slideLayouts/slideLayout70.xml"/><Relationship Id="rId14" Type="http://schemas.openxmlformats.org/officeDocument/2006/relationships/slideLayout" Target="../slideLayouts/slideLayout71.xml"/><Relationship Id="rId15"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image" Target="../media/image11.gif"/><Relationship Id="rId3" Type="http://schemas.openxmlformats.org/officeDocument/2006/relationships/image" Target="../media/image12.gif"/><Relationship Id="rId4" Type="http://schemas.openxmlformats.org/officeDocument/2006/relationships/slideLayout" Target="../slideLayouts/slideLayout73.xml"/><Relationship Id="rId5" Type="http://schemas.openxmlformats.org/officeDocument/2006/relationships/slideLayout" Target="../slideLayouts/slideLayout74.xml"/><Relationship Id="rId6" Type="http://schemas.openxmlformats.org/officeDocument/2006/relationships/slideLayout" Target="../slideLayouts/slideLayout75.xml"/><Relationship Id="rId7" Type="http://schemas.openxmlformats.org/officeDocument/2006/relationships/slideLayout" Target="../slideLayouts/slideLayout76.xml"/><Relationship Id="rId8" Type="http://schemas.openxmlformats.org/officeDocument/2006/relationships/slideLayout" Target="../slideLayouts/slideLayout77.xml"/><Relationship Id="rId9" Type="http://schemas.openxmlformats.org/officeDocument/2006/relationships/slideLayout" Target="../slideLayouts/slideLayout78.xml"/><Relationship Id="rId10" Type="http://schemas.openxmlformats.org/officeDocument/2006/relationships/slideLayout" Target="../slideLayouts/slideLayout79.xml"/><Relationship Id="rId11" Type="http://schemas.openxmlformats.org/officeDocument/2006/relationships/slideLayout" Target="../slideLayouts/slideLayout80.xml"/><Relationship Id="rId12" Type="http://schemas.openxmlformats.org/officeDocument/2006/relationships/slideLayout" Target="../slideLayouts/slideLayout81.xml"/><Relationship Id="rId13" Type="http://schemas.openxmlformats.org/officeDocument/2006/relationships/slideLayout" Target="../slideLayouts/slideLayout82.xml"/><Relationship Id="rId14" Type="http://schemas.openxmlformats.org/officeDocument/2006/relationships/slideLayout" Target="../slideLayouts/slideLayout83.xml"/><Relationship Id="rId15"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
          <p:cNvSpPr/>
          <p:nvPr/>
        </p:nvSpPr>
        <p:spPr>
          <a:xfrm>
            <a:off x="9180000" y="94680"/>
            <a:ext cx="1062720" cy="35640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spcBef>
                <a:spcPts val="1123"/>
              </a:spcBef>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fld id="{FED13468-96AE-4A6C-9A9D-0604B0666437}" type="slidenum">
              <a:rPr b="0" lang="en-GB" sz="1400" spc="-1" strike="noStrike">
                <a:solidFill>
                  <a:srgbClr val="000000"/>
                </a:solidFill>
                <a:latin typeface="Arial"/>
                <a:ea typeface="DejaVu Sans"/>
              </a:rPr>
              <a:t>&lt;number&gt;</a:t>
            </a:fld>
            <a:endParaRPr b="0" lang="en-GB" sz="1400" spc="-1" strike="noStrike">
              <a:latin typeface="Arial"/>
            </a:endParaRPr>
          </a:p>
        </p:txBody>
      </p:sp>
      <p:sp>
        <p:nvSpPr>
          <p:cNvPr id="1" name=""/>
          <p:cNvSpPr/>
          <p:nvPr/>
        </p:nvSpPr>
        <p:spPr>
          <a:xfrm>
            <a:off x="7985520" y="7253640"/>
            <a:ext cx="209628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200" spc="-1" strike="noStrike">
                <a:solidFill>
                  <a:srgbClr val="dc2300"/>
                </a:solidFill>
                <a:latin typeface="Arial"/>
                <a:ea typeface="Times New Roman"/>
              </a:rPr>
              <a:t>© 2023-2024 F. Pedullà</a:t>
            </a:r>
            <a:endParaRPr b="0" lang="en-GB" sz="1200" spc="-1" strike="noStrike">
              <a:latin typeface="Arial"/>
            </a:endParaRPr>
          </a:p>
        </p:txBody>
      </p:sp>
      <p:sp>
        <p:nvSpPr>
          <p:cNvPr id="2" name=""/>
          <p:cNvSpPr/>
          <p:nvPr/>
        </p:nvSpPr>
        <p:spPr>
          <a:xfrm>
            <a:off x="-385560" y="7253640"/>
            <a:ext cx="204588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i="1" lang="en-GB" sz="1200" spc="-1" strike="noStrike">
                <a:solidFill>
                  <a:srgbClr val="dc2300"/>
                </a:solidFill>
                <a:latin typeface="Arial"/>
                <a:ea typeface="Times New Roman"/>
              </a:rPr>
              <a:t>AY 2023-2024</a:t>
            </a:r>
            <a:endParaRPr b="0" lang="en-GB" sz="1200" spc="-1" strike="noStrike">
              <a:latin typeface="Arial"/>
            </a:endParaRPr>
          </a:p>
        </p:txBody>
      </p:sp>
      <p:sp>
        <p:nvSpPr>
          <p:cNvPr id="3" name=""/>
          <p:cNvSpPr/>
          <p:nvPr/>
        </p:nvSpPr>
        <p:spPr>
          <a:xfrm>
            <a:off x="3378960" y="59760"/>
            <a:ext cx="274680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GB" sz="1800" spc="-1" strike="noStrike">
                <a:solidFill>
                  <a:srgbClr val="dc2300"/>
                </a:solidFill>
                <a:latin typeface="Arial"/>
                <a:ea typeface="Times New Roman"/>
              </a:rPr>
              <a:t>Sockets</a:t>
            </a:r>
            <a:endParaRPr b="0" lang="en-GB" sz="1800" spc="-1" strike="noStrike">
              <a:latin typeface="Arial"/>
            </a:endParaRPr>
          </a:p>
        </p:txBody>
      </p:sp>
      <p:sp>
        <p:nvSpPr>
          <p:cNvPr id="4" name=""/>
          <p:cNvSpPr/>
          <p:nvPr/>
        </p:nvSpPr>
        <p:spPr>
          <a:xfrm>
            <a:off x="120600" y="107640"/>
            <a:ext cx="77760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400" spc="-1" strike="noStrike">
                <a:solidFill>
                  <a:srgbClr val="dc2300"/>
                </a:solidFill>
                <a:latin typeface="Arial"/>
                <a:ea typeface="Times New Roman"/>
              </a:rPr>
              <a:t>CS&amp;P</a:t>
            </a:r>
            <a:endParaRPr b="0" lang="en-GB" sz="1400" spc="-1" strike="noStrike">
              <a:latin typeface="Arial"/>
            </a:endParaRPr>
          </a:p>
        </p:txBody>
      </p:sp>
      <p:pic>
        <p:nvPicPr>
          <p:cNvPr id="5" name="" descr=""/>
          <p:cNvPicPr/>
          <p:nvPr/>
        </p:nvPicPr>
        <p:blipFill>
          <a:blip r:embed="rId2"/>
          <a:stretch/>
        </p:blipFill>
        <p:spPr>
          <a:xfrm>
            <a:off x="66600" y="356040"/>
            <a:ext cx="9889920" cy="75600"/>
          </a:xfrm>
          <a:prstGeom prst="rect">
            <a:avLst/>
          </a:prstGeom>
          <a:ln w="0">
            <a:noFill/>
          </a:ln>
        </p:spPr>
      </p:pic>
      <p:pic>
        <p:nvPicPr>
          <p:cNvPr id="6" name="" descr=""/>
          <p:cNvPicPr/>
          <p:nvPr/>
        </p:nvPicPr>
        <p:blipFill>
          <a:blip r:embed="rId3"/>
          <a:stretch/>
        </p:blipFill>
        <p:spPr>
          <a:xfrm>
            <a:off x="77760" y="7222320"/>
            <a:ext cx="9889920" cy="40320"/>
          </a:xfrm>
          <a:prstGeom prst="rect">
            <a:avLst/>
          </a:prstGeom>
          <a:ln w="0">
            <a:noFill/>
          </a:ln>
        </p:spPr>
      </p:pic>
      <p:sp>
        <p:nvSpPr>
          <p:cNvPr id="7"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r>
              <a:rPr b="0" lang="en-GB" sz="4400" spc="-1" strike="noStrike">
                <a:latin typeface="Arial"/>
              </a:rPr>
              <a:t>Click to edit the title text format</a:t>
            </a:r>
            <a:endParaRPr b="0" lang="en-GB" sz="4400" spc="-1" strike="noStrike">
              <a:latin typeface="Arial"/>
            </a:endParaRPr>
          </a:p>
        </p:txBody>
      </p:sp>
      <p:sp>
        <p:nvSpPr>
          <p:cNvPr id="8" name="PlaceHolder 2"/>
          <p:cNvSpPr>
            <a:spLocks noGrp="1"/>
          </p:cNvSpPr>
          <p:nvPr>
            <p:ph type="body"/>
          </p:nvPr>
        </p:nvSpPr>
        <p:spPr>
          <a:xfrm>
            <a:off x="504000" y="1767960"/>
            <a:ext cx="9074880" cy="4382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5" name=""/>
          <p:cNvSpPr/>
          <p:nvPr/>
        </p:nvSpPr>
        <p:spPr>
          <a:xfrm>
            <a:off x="9180000" y="94680"/>
            <a:ext cx="1062720" cy="35640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spcBef>
                <a:spcPts val="1123"/>
              </a:spcBef>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fld id="{217002C1-6F9F-4B55-88CC-A79560408B5E}" type="slidenum">
              <a:rPr b="0" lang="en-GB" sz="1400" spc="-1" strike="noStrike">
                <a:solidFill>
                  <a:srgbClr val="000000"/>
                </a:solidFill>
                <a:latin typeface="Arial"/>
                <a:ea typeface="DejaVu Sans"/>
              </a:rPr>
              <a:t>&lt;number&gt;</a:t>
            </a:fld>
            <a:endParaRPr b="0" lang="en-GB" sz="1400" spc="-1" strike="noStrike">
              <a:latin typeface="Arial"/>
            </a:endParaRPr>
          </a:p>
        </p:txBody>
      </p:sp>
      <p:sp>
        <p:nvSpPr>
          <p:cNvPr id="46" name=""/>
          <p:cNvSpPr/>
          <p:nvPr/>
        </p:nvSpPr>
        <p:spPr>
          <a:xfrm>
            <a:off x="7985520" y="7253640"/>
            <a:ext cx="209628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200" spc="-1" strike="noStrike">
                <a:solidFill>
                  <a:srgbClr val="dc2300"/>
                </a:solidFill>
                <a:latin typeface="Arial"/>
                <a:ea typeface="Times New Roman"/>
              </a:rPr>
              <a:t>© 2023-2024 F. Pedullà</a:t>
            </a:r>
            <a:endParaRPr b="0" lang="en-GB" sz="1200" spc="-1" strike="noStrike">
              <a:latin typeface="Arial"/>
            </a:endParaRPr>
          </a:p>
        </p:txBody>
      </p:sp>
      <p:sp>
        <p:nvSpPr>
          <p:cNvPr id="47" name=""/>
          <p:cNvSpPr/>
          <p:nvPr/>
        </p:nvSpPr>
        <p:spPr>
          <a:xfrm>
            <a:off x="-385560" y="7253640"/>
            <a:ext cx="204588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i="1" lang="en-GB" sz="1200" spc="-1" strike="noStrike">
                <a:solidFill>
                  <a:srgbClr val="dc2300"/>
                </a:solidFill>
                <a:latin typeface="Arial"/>
                <a:ea typeface="Times New Roman"/>
              </a:rPr>
              <a:t>AY 2023-2024</a:t>
            </a:r>
            <a:endParaRPr b="0" lang="en-GB" sz="1200" spc="-1" strike="noStrike">
              <a:latin typeface="Arial"/>
            </a:endParaRPr>
          </a:p>
        </p:txBody>
      </p:sp>
      <p:sp>
        <p:nvSpPr>
          <p:cNvPr id="48" name=""/>
          <p:cNvSpPr/>
          <p:nvPr/>
        </p:nvSpPr>
        <p:spPr>
          <a:xfrm>
            <a:off x="3378960" y="59760"/>
            <a:ext cx="274680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GB" sz="1800" spc="-1" strike="noStrike">
                <a:solidFill>
                  <a:srgbClr val="dc2300"/>
                </a:solidFill>
                <a:latin typeface="Arial"/>
                <a:ea typeface="Times New Roman"/>
              </a:rPr>
              <a:t>Sockets</a:t>
            </a:r>
            <a:endParaRPr b="0" lang="en-GB" sz="1800" spc="-1" strike="noStrike">
              <a:latin typeface="Arial"/>
            </a:endParaRPr>
          </a:p>
        </p:txBody>
      </p:sp>
      <p:sp>
        <p:nvSpPr>
          <p:cNvPr id="49" name=""/>
          <p:cNvSpPr/>
          <p:nvPr/>
        </p:nvSpPr>
        <p:spPr>
          <a:xfrm>
            <a:off x="120600" y="107640"/>
            <a:ext cx="77760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400" spc="-1" strike="noStrike">
                <a:solidFill>
                  <a:srgbClr val="dc2300"/>
                </a:solidFill>
                <a:latin typeface="Arial"/>
                <a:ea typeface="Times New Roman"/>
              </a:rPr>
              <a:t>CS&amp;P</a:t>
            </a:r>
            <a:endParaRPr b="0" lang="en-GB" sz="1400" spc="-1" strike="noStrike">
              <a:latin typeface="Arial"/>
            </a:endParaRPr>
          </a:p>
        </p:txBody>
      </p:sp>
      <p:pic>
        <p:nvPicPr>
          <p:cNvPr id="50" name="" descr=""/>
          <p:cNvPicPr/>
          <p:nvPr/>
        </p:nvPicPr>
        <p:blipFill>
          <a:blip r:embed="rId2"/>
          <a:stretch/>
        </p:blipFill>
        <p:spPr>
          <a:xfrm>
            <a:off x="66600" y="356040"/>
            <a:ext cx="9889920" cy="75600"/>
          </a:xfrm>
          <a:prstGeom prst="rect">
            <a:avLst/>
          </a:prstGeom>
          <a:ln w="0">
            <a:noFill/>
          </a:ln>
        </p:spPr>
      </p:pic>
      <p:pic>
        <p:nvPicPr>
          <p:cNvPr id="51" name="" descr=""/>
          <p:cNvPicPr/>
          <p:nvPr/>
        </p:nvPicPr>
        <p:blipFill>
          <a:blip r:embed="rId3"/>
          <a:stretch/>
        </p:blipFill>
        <p:spPr>
          <a:xfrm>
            <a:off x="77760" y="7222320"/>
            <a:ext cx="9889920" cy="40320"/>
          </a:xfrm>
          <a:prstGeom prst="rect">
            <a:avLst/>
          </a:prstGeom>
          <a:ln w="0">
            <a:noFill/>
          </a:ln>
        </p:spPr>
      </p:pic>
      <p:sp>
        <p:nvSpPr>
          <p:cNvPr id="52"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r>
              <a:rPr b="0" lang="en-GB" sz="4400" spc="-1" strike="noStrike">
                <a:latin typeface="Arial"/>
              </a:rPr>
              <a:t>Click to edit the title text format</a:t>
            </a:r>
            <a:endParaRPr b="0" lang="en-GB" sz="4400" spc="-1" strike="noStrike">
              <a:latin typeface="Arial"/>
            </a:endParaRPr>
          </a:p>
        </p:txBody>
      </p:sp>
      <p:sp>
        <p:nvSpPr>
          <p:cNvPr id="53" name="PlaceHolder 2"/>
          <p:cNvSpPr>
            <a:spLocks noGrp="1"/>
          </p:cNvSpPr>
          <p:nvPr>
            <p:ph type="body"/>
          </p:nvPr>
        </p:nvSpPr>
        <p:spPr>
          <a:xfrm>
            <a:off x="504000" y="1767960"/>
            <a:ext cx="9074880" cy="4382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0" name=""/>
          <p:cNvSpPr/>
          <p:nvPr/>
        </p:nvSpPr>
        <p:spPr>
          <a:xfrm>
            <a:off x="10165680" y="95040"/>
            <a:ext cx="874800" cy="318600"/>
          </a:xfrm>
          <a:prstGeom prst="rect">
            <a:avLst/>
          </a:prstGeom>
          <a:noFill/>
          <a:ln w="0">
            <a:noFill/>
          </a:ln>
        </p:spPr>
        <p:style>
          <a:lnRef idx="0"/>
          <a:fillRef idx="0"/>
          <a:effectRef idx="0"/>
          <a:fontRef idx="minor"/>
        </p:style>
        <p:txBody>
          <a:bodyPr lIns="90000" rIns="90000" tIns="46800" bIns="46800" anchor="t">
            <a:noAutofit/>
          </a:bodyPr>
          <a:p>
            <a:pPr>
              <a:lnSpc>
                <a:spcPct val="101000"/>
              </a:lnSpc>
              <a:spcBef>
                <a:spcPts val="1123"/>
              </a:spcBef>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fld id="{99760F89-8004-4149-A615-3DD58599D76F}" type="slidenum">
              <a:rPr b="0" lang="en-GB" sz="1200" spc="-1" strike="noStrike">
                <a:solidFill>
                  <a:srgbClr val="000000"/>
                </a:solidFill>
                <a:latin typeface="Arial"/>
                <a:ea typeface="DejaVu Sans"/>
              </a:rPr>
              <a:t>&lt;number&gt;</a:t>
            </a:fld>
            <a:endParaRPr b="0" lang="en-GB" sz="1200" spc="-1" strike="noStrike">
              <a:latin typeface="Arial"/>
            </a:endParaRPr>
          </a:p>
        </p:txBody>
      </p:sp>
      <p:sp>
        <p:nvSpPr>
          <p:cNvPr id="91" name=""/>
          <p:cNvSpPr/>
          <p:nvPr/>
        </p:nvSpPr>
        <p:spPr>
          <a:xfrm>
            <a:off x="8646840" y="7256880"/>
            <a:ext cx="2043000" cy="30060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200" spc="-1" strike="noStrike">
                <a:solidFill>
                  <a:srgbClr val="dc2300"/>
                </a:solidFill>
                <a:latin typeface="Arial"/>
                <a:ea typeface="Times New Roman"/>
              </a:rPr>
              <a:t>© 2023-2024 F. Pedullà</a:t>
            </a:r>
            <a:endParaRPr b="0" lang="en-GB" sz="1200" spc="-1" strike="noStrike">
              <a:latin typeface="Arial"/>
            </a:endParaRPr>
          </a:p>
        </p:txBody>
      </p:sp>
      <p:sp>
        <p:nvSpPr>
          <p:cNvPr id="92" name=""/>
          <p:cNvSpPr/>
          <p:nvPr/>
        </p:nvSpPr>
        <p:spPr>
          <a:xfrm>
            <a:off x="-408960" y="7256880"/>
            <a:ext cx="2169720" cy="30060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i="1" lang="en-GB" sz="1200" spc="-1" strike="noStrike">
                <a:solidFill>
                  <a:srgbClr val="dc2300"/>
                </a:solidFill>
                <a:latin typeface="Arial"/>
                <a:ea typeface="Times New Roman"/>
              </a:rPr>
              <a:t>AY 2023-2024</a:t>
            </a:r>
            <a:endParaRPr b="0" lang="en-GB" sz="1200" spc="-1" strike="noStrike">
              <a:latin typeface="Arial"/>
            </a:endParaRPr>
          </a:p>
        </p:txBody>
      </p:sp>
      <p:sp>
        <p:nvSpPr>
          <p:cNvPr id="93" name=""/>
          <p:cNvSpPr/>
          <p:nvPr/>
        </p:nvSpPr>
        <p:spPr>
          <a:xfrm>
            <a:off x="3798720" y="60120"/>
            <a:ext cx="2912760" cy="30060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GB" sz="1800" spc="-1" strike="noStrike">
                <a:solidFill>
                  <a:srgbClr val="dc2300"/>
                </a:solidFill>
                <a:latin typeface="Arial"/>
                <a:ea typeface="Times New Roman"/>
              </a:rPr>
              <a:t>Pipe and FIFO</a:t>
            </a:r>
            <a:endParaRPr b="0" lang="en-GB" sz="1800" spc="-1" strike="noStrike">
              <a:latin typeface="Arial"/>
            </a:endParaRPr>
          </a:p>
        </p:txBody>
      </p:sp>
      <p:sp>
        <p:nvSpPr>
          <p:cNvPr id="94" name=""/>
          <p:cNvSpPr/>
          <p:nvPr/>
        </p:nvSpPr>
        <p:spPr>
          <a:xfrm>
            <a:off x="56160" y="108000"/>
            <a:ext cx="695520" cy="30060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400" spc="-1" strike="noStrike">
                <a:solidFill>
                  <a:srgbClr val="dc2300"/>
                </a:solidFill>
                <a:latin typeface="Arial"/>
                <a:ea typeface="Times New Roman"/>
              </a:rPr>
              <a:t>CS&amp;P</a:t>
            </a:r>
            <a:endParaRPr b="0" lang="en-GB" sz="1400" spc="-1" strike="noStrike">
              <a:latin typeface="Arial"/>
            </a:endParaRPr>
          </a:p>
        </p:txBody>
      </p:sp>
      <p:pic>
        <p:nvPicPr>
          <p:cNvPr id="95" name="" descr=""/>
          <p:cNvPicPr/>
          <p:nvPr/>
        </p:nvPicPr>
        <p:blipFill>
          <a:blip r:embed="rId2"/>
          <a:stretch/>
        </p:blipFill>
        <p:spPr>
          <a:xfrm>
            <a:off x="70920" y="428400"/>
            <a:ext cx="10486440" cy="75960"/>
          </a:xfrm>
          <a:prstGeom prst="rect">
            <a:avLst/>
          </a:prstGeom>
          <a:ln w="0">
            <a:noFill/>
          </a:ln>
        </p:spPr>
      </p:pic>
      <p:pic>
        <p:nvPicPr>
          <p:cNvPr id="96" name="" descr=""/>
          <p:cNvPicPr/>
          <p:nvPr/>
        </p:nvPicPr>
        <p:blipFill>
          <a:blip r:embed="rId3"/>
          <a:stretch/>
        </p:blipFill>
        <p:spPr>
          <a:xfrm>
            <a:off x="82800" y="7225560"/>
            <a:ext cx="10486440" cy="40680"/>
          </a:xfrm>
          <a:prstGeom prst="rect">
            <a:avLst/>
          </a:prstGeom>
          <a:ln w="0">
            <a:noFill/>
          </a:ln>
        </p:spPr>
      </p:pic>
      <p:sp>
        <p:nvSpPr>
          <p:cNvPr id="97"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r>
              <a:rPr b="0" lang="en-GB" sz="4400" spc="-1" strike="noStrike">
                <a:latin typeface="Arial"/>
              </a:rPr>
              <a:t>Click to edit the title text format</a:t>
            </a:r>
            <a:endParaRPr b="0" lang="en-GB" sz="4400" spc="-1" strike="noStrike">
              <a:latin typeface="Arial"/>
            </a:endParaRPr>
          </a:p>
        </p:txBody>
      </p:sp>
      <p:sp>
        <p:nvSpPr>
          <p:cNvPr id="98" name="PlaceHolder 2"/>
          <p:cNvSpPr>
            <a:spLocks noGrp="1"/>
          </p:cNvSpPr>
          <p:nvPr>
            <p:ph type="body"/>
          </p:nvPr>
        </p:nvSpPr>
        <p:spPr>
          <a:xfrm>
            <a:off x="504000" y="1767960"/>
            <a:ext cx="9074880" cy="4382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5" name="PlaceHolder 1"/>
          <p:cNvSpPr>
            <a:spLocks noGrp="1"/>
          </p:cNvSpPr>
          <p:nvPr>
            <p:ph type="title"/>
          </p:nvPr>
        </p:nvSpPr>
        <p:spPr>
          <a:xfrm>
            <a:off x="504000" y="301320"/>
            <a:ext cx="9074160" cy="1260720"/>
          </a:xfrm>
          <a:prstGeom prst="rect">
            <a:avLst/>
          </a:prstGeom>
          <a:noFill/>
          <a:ln w="0">
            <a:noFill/>
          </a:ln>
        </p:spPr>
        <p:txBody>
          <a:bodyPr lIns="0" rIns="0" tIns="0" bIns="0" anchor="ctr">
            <a:noAutofit/>
          </a:bodyPr>
          <a:p>
            <a:r>
              <a:rPr b="0" lang="en-GB" sz="1800" spc="-1" strike="noStrike">
                <a:latin typeface="Arial"/>
              </a:rPr>
              <a:t>Click to edit the title text format</a:t>
            </a:r>
            <a:endParaRPr b="0" lang="en-GB" sz="1800" spc="-1" strike="noStrike">
              <a:latin typeface="Arial"/>
            </a:endParaRPr>
          </a:p>
        </p:txBody>
      </p:sp>
      <p:sp>
        <p:nvSpPr>
          <p:cNvPr id="136" name="PlaceHolder 2"/>
          <p:cNvSpPr>
            <a:spLocks noGrp="1"/>
          </p:cNvSpPr>
          <p:nvPr>
            <p:ph type="body"/>
          </p:nvPr>
        </p:nvSpPr>
        <p:spPr>
          <a:xfrm>
            <a:off x="504000" y="1767960"/>
            <a:ext cx="9074160" cy="43815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GB" sz="1800" spc="-1" strike="noStrike">
                <a:latin typeface="Arial"/>
              </a:rPr>
              <a:t>Click to edit the outline text format</a:t>
            </a:r>
            <a:endParaRPr b="0" lang="en-GB" sz="1800" spc="-1" strike="noStrike">
              <a:latin typeface="Arial"/>
            </a:endParaRPr>
          </a:p>
          <a:p>
            <a:pPr lvl="1" marL="864000" indent="-324000">
              <a:spcBef>
                <a:spcPts val="1134"/>
              </a:spcBef>
              <a:buClr>
                <a:srgbClr val="000000"/>
              </a:buClr>
              <a:buSzPct val="75000"/>
              <a:buFont typeface="Symbol" charset="2"/>
              <a:buChar char=""/>
            </a:pPr>
            <a:r>
              <a:rPr b="0" lang="en-GB" sz="1800" spc="-1" strike="noStrike">
                <a:latin typeface="Arial"/>
              </a:rPr>
              <a:t>Second Outline Level</a:t>
            </a:r>
            <a:endParaRPr b="0" lang="en-GB" sz="1800" spc="-1" strike="noStrike">
              <a:latin typeface="Arial"/>
            </a:endParaRPr>
          </a:p>
          <a:p>
            <a:pPr lvl="2" marL="1296000" indent="-288000">
              <a:spcBef>
                <a:spcPts val="850"/>
              </a:spcBef>
              <a:buClr>
                <a:srgbClr val="000000"/>
              </a:buClr>
              <a:buSzPct val="45000"/>
              <a:buFont typeface="Wingdings" charset="2"/>
              <a:buChar char=""/>
            </a:pPr>
            <a:r>
              <a:rPr b="0" lang="en-GB" sz="1800" spc="-1" strike="noStrike">
                <a:latin typeface="Arial"/>
              </a:rPr>
              <a:t>Third Outline Level</a:t>
            </a:r>
            <a:endParaRPr b="0" lang="en-GB" sz="1800" spc="-1" strike="noStrike">
              <a:latin typeface="Arial"/>
            </a:endParaRPr>
          </a:p>
          <a:p>
            <a:pPr lvl="3" marL="1728000" indent="-216000">
              <a:spcBef>
                <a:spcPts val="567"/>
              </a:spcBef>
              <a:buClr>
                <a:srgbClr val="000000"/>
              </a:buClr>
              <a:buSzPct val="75000"/>
              <a:buFont typeface="Symbol" charset="2"/>
              <a:buChar char=""/>
            </a:pPr>
            <a:r>
              <a:rPr b="0" lang="en-GB" sz="1800" spc="-1" strike="noStrike">
                <a:latin typeface="Arial"/>
              </a:rPr>
              <a:t>Fourth Outline Level</a:t>
            </a:r>
            <a:endParaRPr b="0" lang="en-GB" sz="1800" spc="-1" strike="noStrike">
              <a:latin typeface="Arial"/>
            </a:endParaRPr>
          </a:p>
          <a:p>
            <a:pPr lvl="4" marL="2160000" indent="-216000">
              <a:spcBef>
                <a:spcPts val="283"/>
              </a:spcBef>
              <a:buClr>
                <a:srgbClr val="000000"/>
              </a:buClr>
              <a:buSzPct val="45000"/>
              <a:buFont typeface="Wingdings" charset="2"/>
              <a:buChar char=""/>
            </a:pPr>
            <a:r>
              <a:rPr b="0" lang="en-GB" sz="1800" spc="-1" strike="noStrike">
                <a:latin typeface="Arial"/>
              </a:rPr>
              <a:t>Fifth Outline Level</a:t>
            </a:r>
            <a:endParaRPr b="0" lang="en-GB" sz="1800" spc="-1" strike="noStrike">
              <a:latin typeface="Arial"/>
            </a:endParaRPr>
          </a:p>
          <a:p>
            <a:pPr lvl="5" marL="2592000" indent="-216000">
              <a:spcBef>
                <a:spcPts val="283"/>
              </a:spcBef>
              <a:buClr>
                <a:srgbClr val="000000"/>
              </a:buClr>
              <a:buSzPct val="45000"/>
              <a:buFont typeface="Wingdings" charset="2"/>
              <a:buChar char=""/>
            </a:pPr>
            <a:r>
              <a:rPr b="0" lang="en-GB" sz="1800" spc="-1" strike="noStrike">
                <a:latin typeface="Arial"/>
              </a:rPr>
              <a:t>Sixth Outline Level</a:t>
            </a:r>
            <a:endParaRPr b="0" lang="en-GB" sz="1800" spc="-1" strike="noStrike">
              <a:latin typeface="Arial"/>
            </a:endParaRPr>
          </a:p>
          <a:p>
            <a:pPr lvl="6" marL="3024000" indent="-216000">
              <a:spcBef>
                <a:spcPts val="283"/>
              </a:spcBef>
              <a:buClr>
                <a:srgbClr val="000000"/>
              </a:buClr>
              <a:buSzPct val="45000"/>
              <a:buFont typeface="Wingdings" charset="2"/>
              <a:buChar char=""/>
            </a:pPr>
            <a:r>
              <a:rPr b="0" lang="en-GB" sz="1800" spc="-1" strike="noStrike">
                <a:latin typeface="Arial"/>
              </a:rPr>
              <a:t>Seventh Outline Level</a:t>
            </a:r>
            <a:endParaRPr b="0" lang="en-GB" sz="1800" spc="-1" strike="noStrike">
              <a:latin typeface="Arial"/>
            </a:endParaRPr>
          </a:p>
        </p:txBody>
      </p:sp>
      <p:sp>
        <p:nvSpPr>
          <p:cNvPr id="137" name="PlaceHolder 3"/>
          <p:cNvSpPr>
            <a:spLocks noGrp="1"/>
          </p:cNvSpPr>
          <p:nvPr>
            <p:ph type="ftr" idx="1"/>
          </p:nvPr>
        </p:nvSpPr>
        <p:spPr>
          <a:xfrm>
            <a:off x="3441240" y="6884640"/>
            <a:ext cx="3200400" cy="502920"/>
          </a:xfrm>
          <a:prstGeom prst="rect">
            <a:avLst/>
          </a:prstGeom>
          <a:noFill/>
          <a:ln w="0">
            <a:noFill/>
          </a:ln>
        </p:spPr>
        <p:txBody>
          <a:bodyPr lIns="92160" rIns="92160" tIns="46080" bIns="46080" anchor="ctr">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700" spc="-1" strike="noStrike">
                <a:latin typeface="Arial"/>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700" spc="-1" strike="noStrike">
                <a:latin typeface="Arial"/>
              </a:rPr>
              <a:t>&lt;footer&gt;</a:t>
            </a:r>
            <a:endParaRPr b="0" lang="en-GB" sz="700" spc="-1" strike="noStrike">
              <a:latin typeface="Times New Roman"/>
            </a:endParaRPr>
          </a:p>
        </p:txBody>
      </p:sp>
      <p:sp>
        <p:nvSpPr>
          <p:cNvPr id="138" name="PlaceHolder 4"/>
          <p:cNvSpPr>
            <a:spLocks noGrp="1"/>
          </p:cNvSpPr>
          <p:nvPr>
            <p:ph type="dt" idx="2"/>
          </p:nvPr>
        </p:nvSpPr>
        <p:spPr>
          <a:xfrm>
            <a:off x="719640" y="6884640"/>
            <a:ext cx="2160000" cy="502920"/>
          </a:xfrm>
          <a:prstGeom prst="rect">
            <a:avLst/>
          </a:prstGeom>
          <a:noFill/>
          <a:ln w="0">
            <a:noFill/>
          </a:ln>
        </p:spPr>
        <p:txBody>
          <a:bodyPr lIns="92160" rIns="92160" tIns="46080" bIns="46080" anchor="ctr">
            <a:noAutofit/>
          </a:bodyPr>
          <a:lstStyle>
            <a:lvl1pPr>
              <a:defRPr b="0" lang="en-GB" sz="1400" spc="-1" strike="noStrike">
                <a:latin typeface="Times New Roman"/>
              </a:defRPr>
            </a:lvl1pPr>
          </a:lstStyle>
          <a:p>
            <a:r>
              <a:rPr b="0" lang="en-GB" sz="1400" spc="-1" strike="noStrike">
                <a:latin typeface="Times New Roman"/>
              </a:rPr>
              <a:t>&lt;date/time&gt;</a:t>
            </a:r>
            <a:endParaRPr b="0" lang="en-GB"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5" name=""/>
          <p:cNvSpPr/>
          <p:nvPr/>
        </p:nvSpPr>
        <p:spPr>
          <a:xfrm>
            <a:off x="9180000" y="94680"/>
            <a:ext cx="1062720" cy="35640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spcBef>
                <a:spcPts val="1123"/>
              </a:spcBef>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fld id="{51585D3D-789E-47BD-8C10-EDB743F1E815}" type="slidenum">
              <a:rPr b="0" lang="en-GB" sz="1400" spc="-1" strike="noStrike">
                <a:solidFill>
                  <a:srgbClr val="000000"/>
                </a:solidFill>
                <a:latin typeface="Arial"/>
                <a:ea typeface="DejaVu Sans"/>
              </a:rPr>
              <a:t>&lt;number&gt;</a:t>
            </a:fld>
            <a:endParaRPr b="0" lang="en-GB" sz="1400" spc="-1" strike="noStrike">
              <a:latin typeface="Arial"/>
            </a:endParaRPr>
          </a:p>
        </p:txBody>
      </p:sp>
      <p:sp>
        <p:nvSpPr>
          <p:cNvPr id="176" name=""/>
          <p:cNvSpPr/>
          <p:nvPr/>
        </p:nvSpPr>
        <p:spPr>
          <a:xfrm>
            <a:off x="7985520" y="7253640"/>
            <a:ext cx="209628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200" spc="-1" strike="noStrike">
                <a:solidFill>
                  <a:srgbClr val="dc2300"/>
                </a:solidFill>
                <a:latin typeface="Arial"/>
                <a:ea typeface="Times New Roman"/>
              </a:rPr>
              <a:t>© 2023-2024 F. Pedullà</a:t>
            </a:r>
            <a:endParaRPr b="0" lang="en-GB" sz="1200" spc="-1" strike="noStrike">
              <a:latin typeface="Arial"/>
            </a:endParaRPr>
          </a:p>
        </p:txBody>
      </p:sp>
      <p:sp>
        <p:nvSpPr>
          <p:cNvPr id="177" name=""/>
          <p:cNvSpPr/>
          <p:nvPr/>
        </p:nvSpPr>
        <p:spPr>
          <a:xfrm>
            <a:off x="-385560" y="7253640"/>
            <a:ext cx="204588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i="1" lang="en-GB" sz="1200" spc="-1" strike="noStrike">
                <a:solidFill>
                  <a:srgbClr val="dc2300"/>
                </a:solidFill>
                <a:latin typeface="Arial"/>
                <a:ea typeface="Times New Roman"/>
              </a:rPr>
              <a:t>AY 2023-2024</a:t>
            </a:r>
            <a:endParaRPr b="0" lang="en-GB" sz="1200" spc="-1" strike="noStrike">
              <a:latin typeface="Arial"/>
            </a:endParaRPr>
          </a:p>
        </p:txBody>
      </p:sp>
      <p:sp>
        <p:nvSpPr>
          <p:cNvPr id="178" name=""/>
          <p:cNvSpPr/>
          <p:nvPr/>
        </p:nvSpPr>
        <p:spPr>
          <a:xfrm>
            <a:off x="3378960" y="59760"/>
            <a:ext cx="274680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GB" sz="1800" spc="-1" strike="noStrike">
                <a:solidFill>
                  <a:srgbClr val="dc2300"/>
                </a:solidFill>
                <a:latin typeface="Arial"/>
                <a:ea typeface="Times New Roman"/>
              </a:rPr>
              <a:t>Sockets</a:t>
            </a:r>
            <a:endParaRPr b="0" lang="en-GB" sz="1800" spc="-1" strike="noStrike">
              <a:latin typeface="Arial"/>
            </a:endParaRPr>
          </a:p>
        </p:txBody>
      </p:sp>
      <p:sp>
        <p:nvSpPr>
          <p:cNvPr id="179" name=""/>
          <p:cNvSpPr/>
          <p:nvPr/>
        </p:nvSpPr>
        <p:spPr>
          <a:xfrm>
            <a:off x="120600" y="107640"/>
            <a:ext cx="77760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400" spc="-1" strike="noStrike">
                <a:solidFill>
                  <a:srgbClr val="dc2300"/>
                </a:solidFill>
                <a:latin typeface="Arial"/>
                <a:ea typeface="Times New Roman"/>
              </a:rPr>
              <a:t>CS&amp;P</a:t>
            </a:r>
            <a:endParaRPr b="0" lang="en-GB" sz="1400" spc="-1" strike="noStrike">
              <a:latin typeface="Arial"/>
            </a:endParaRPr>
          </a:p>
        </p:txBody>
      </p:sp>
      <p:pic>
        <p:nvPicPr>
          <p:cNvPr id="180" name="" descr=""/>
          <p:cNvPicPr/>
          <p:nvPr/>
        </p:nvPicPr>
        <p:blipFill>
          <a:blip r:embed="rId2"/>
          <a:stretch/>
        </p:blipFill>
        <p:spPr>
          <a:xfrm>
            <a:off x="66600" y="356040"/>
            <a:ext cx="9889920" cy="75600"/>
          </a:xfrm>
          <a:prstGeom prst="rect">
            <a:avLst/>
          </a:prstGeom>
          <a:ln w="0">
            <a:noFill/>
          </a:ln>
        </p:spPr>
      </p:pic>
      <p:pic>
        <p:nvPicPr>
          <p:cNvPr id="181" name="" descr=""/>
          <p:cNvPicPr/>
          <p:nvPr/>
        </p:nvPicPr>
        <p:blipFill>
          <a:blip r:embed="rId3"/>
          <a:stretch/>
        </p:blipFill>
        <p:spPr>
          <a:xfrm>
            <a:off x="77760" y="7222320"/>
            <a:ext cx="9889920" cy="40320"/>
          </a:xfrm>
          <a:prstGeom prst="rect">
            <a:avLst/>
          </a:prstGeom>
          <a:ln w="0">
            <a:noFill/>
          </a:ln>
        </p:spPr>
      </p:pic>
      <p:sp>
        <p:nvSpPr>
          <p:cNvPr id="182"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r>
              <a:rPr b="0" lang="en-GB" sz="4400" spc="-1" strike="noStrike">
                <a:latin typeface="Arial"/>
              </a:rPr>
              <a:t>Click to edit the title text format</a:t>
            </a:r>
            <a:endParaRPr b="0" lang="en-GB" sz="4400" spc="-1" strike="noStrike">
              <a:latin typeface="Arial"/>
            </a:endParaRPr>
          </a:p>
        </p:txBody>
      </p:sp>
      <p:sp>
        <p:nvSpPr>
          <p:cNvPr id="183" name="PlaceHolder 2"/>
          <p:cNvSpPr>
            <a:spLocks noGrp="1"/>
          </p:cNvSpPr>
          <p:nvPr>
            <p:ph type="body"/>
          </p:nvPr>
        </p:nvSpPr>
        <p:spPr>
          <a:xfrm>
            <a:off x="504000" y="1767960"/>
            <a:ext cx="9074880" cy="4382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0" name=""/>
          <p:cNvSpPr/>
          <p:nvPr/>
        </p:nvSpPr>
        <p:spPr>
          <a:xfrm>
            <a:off x="9180000" y="94680"/>
            <a:ext cx="1062720" cy="35640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spcBef>
                <a:spcPts val="1123"/>
              </a:spcBef>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fld id="{F6DDB960-9418-4853-ACB9-8D5DCBAB8A25}" type="slidenum">
              <a:rPr b="0" lang="en-GB" sz="1400" spc="-1" strike="noStrike">
                <a:solidFill>
                  <a:srgbClr val="000000"/>
                </a:solidFill>
                <a:latin typeface="Arial"/>
                <a:ea typeface="DejaVu Sans"/>
              </a:rPr>
              <a:t>&lt;number&gt;</a:t>
            </a:fld>
            <a:endParaRPr b="0" lang="en-GB" sz="1400" spc="-1" strike="noStrike">
              <a:latin typeface="Arial"/>
            </a:endParaRPr>
          </a:p>
        </p:txBody>
      </p:sp>
      <p:sp>
        <p:nvSpPr>
          <p:cNvPr id="221" name=""/>
          <p:cNvSpPr/>
          <p:nvPr/>
        </p:nvSpPr>
        <p:spPr>
          <a:xfrm>
            <a:off x="7985520" y="7253640"/>
            <a:ext cx="209628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200" spc="-1" strike="noStrike">
                <a:solidFill>
                  <a:srgbClr val="dc2300"/>
                </a:solidFill>
                <a:latin typeface="Arial"/>
                <a:ea typeface="Times New Roman"/>
              </a:rPr>
              <a:t>© 2023-2024 F. Pedullà</a:t>
            </a:r>
            <a:endParaRPr b="0" lang="en-GB" sz="1200" spc="-1" strike="noStrike">
              <a:latin typeface="Arial"/>
            </a:endParaRPr>
          </a:p>
        </p:txBody>
      </p:sp>
      <p:sp>
        <p:nvSpPr>
          <p:cNvPr id="222" name=""/>
          <p:cNvSpPr/>
          <p:nvPr/>
        </p:nvSpPr>
        <p:spPr>
          <a:xfrm>
            <a:off x="-385560" y="7253640"/>
            <a:ext cx="204588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i="1" lang="en-GB" sz="1200" spc="-1" strike="noStrike">
                <a:solidFill>
                  <a:srgbClr val="dc2300"/>
                </a:solidFill>
                <a:latin typeface="Arial"/>
                <a:ea typeface="Times New Roman"/>
              </a:rPr>
              <a:t>AY 2023-2024</a:t>
            </a:r>
            <a:endParaRPr b="0" lang="en-GB" sz="1200" spc="-1" strike="noStrike">
              <a:latin typeface="Arial"/>
            </a:endParaRPr>
          </a:p>
        </p:txBody>
      </p:sp>
      <p:sp>
        <p:nvSpPr>
          <p:cNvPr id="223" name=""/>
          <p:cNvSpPr/>
          <p:nvPr/>
        </p:nvSpPr>
        <p:spPr>
          <a:xfrm>
            <a:off x="3378960" y="59760"/>
            <a:ext cx="274680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GB" sz="1800" spc="-1" strike="noStrike">
                <a:solidFill>
                  <a:srgbClr val="dc2300"/>
                </a:solidFill>
                <a:latin typeface="Arial"/>
                <a:ea typeface="Times New Roman"/>
              </a:rPr>
              <a:t>Sockets</a:t>
            </a:r>
            <a:endParaRPr b="0" lang="en-GB" sz="1800" spc="-1" strike="noStrike">
              <a:latin typeface="Arial"/>
            </a:endParaRPr>
          </a:p>
        </p:txBody>
      </p:sp>
      <p:sp>
        <p:nvSpPr>
          <p:cNvPr id="224" name=""/>
          <p:cNvSpPr/>
          <p:nvPr/>
        </p:nvSpPr>
        <p:spPr>
          <a:xfrm>
            <a:off x="120600" y="107640"/>
            <a:ext cx="77760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400" spc="-1" strike="noStrike">
                <a:solidFill>
                  <a:srgbClr val="dc2300"/>
                </a:solidFill>
                <a:latin typeface="Arial"/>
                <a:ea typeface="Times New Roman"/>
              </a:rPr>
              <a:t>CS&amp;P</a:t>
            </a:r>
            <a:endParaRPr b="0" lang="en-GB" sz="1400" spc="-1" strike="noStrike">
              <a:latin typeface="Arial"/>
            </a:endParaRPr>
          </a:p>
        </p:txBody>
      </p:sp>
      <p:pic>
        <p:nvPicPr>
          <p:cNvPr id="225" name="" descr=""/>
          <p:cNvPicPr/>
          <p:nvPr/>
        </p:nvPicPr>
        <p:blipFill>
          <a:blip r:embed="rId2"/>
          <a:stretch/>
        </p:blipFill>
        <p:spPr>
          <a:xfrm>
            <a:off x="66600" y="356040"/>
            <a:ext cx="9889920" cy="75600"/>
          </a:xfrm>
          <a:prstGeom prst="rect">
            <a:avLst/>
          </a:prstGeom>
          <a:ln w="0">
            <a:noFill/>
          </a:ln>
        </p:spPr>
      </p:pic>
      <p:pic>
        <p:nvPicPr>
          <p:cNvPr id="226" name="" descr=""/>
          <p:cNvPicPr/>
          <p:nvPr/>
        </p:nvPicPr>
        <p:blipFill>
          <a:blip r:embed="rId3"/>
          <a:stretch/>
        </p:blipFill>
        <p:spPr>
          <a:xfrm>
            <a:off x="77760" y="7222320"/>
            <a:ext cx="9889920" cy="40320"/>
          </a:xfrm>
          <a:prstGeom prst="rect">
            <a:avLst/>
          </a:prstGeom>
          <a:ln w="0">
            <a:noFill/>
          </a:ln>
        </p:spPr>
      </p:pic>
      <p:sp>
        <p:nvSpPr>
          <p:cNvPr id="227" name="PlaceHolder 1"/>
          <p:cNvSpPr>
            <a:spLocks noGrp="1"/>
          </p:cNvSpPr>
          <p:nvPr>
            <p:ph type="title"/>
          </p:nvPr>
        </p:nvSpPr>
        <p:spPr>
          <a:xfrm>
            <a:off x="504000" y="301320"/>
            <a:ext cx="9074880" cy="1261440"/>
          </a:xfrm>
          <a:prstGeom prst="rect">
            <a:avLst/>
          </a:prstGeom>
          <a:noFill/>
          <a:ln w="0">
            <a:noFill/>
          </a:ln>
        </p:spPr>
        <p:txBody>
          <a:bodyPr lIns="0" rIns="0" tIns="0" bIns="0" anchor="ctr">
            <a:noAutofit/>
          </a:bodyPr>
          <a:p>
            <a:pPr algn="ctr">
              <a:buNone/>
            </a:pPr>
            <a:r>
              <a:rPr b="0" lang="en-GB" sz="4400" spc="-1" strike="noStrike">
                <a:latin typeface="Arial"/>
              </a:rPr>
              <a:t>Click to edit the title text format</a:t>
            </a:r>
            <a:endParaRPr b="0" lang="en-GB" sz="4400" spc="-1" strike="noStrike">
              <a:latin typeface="Arial"/>
            </a:endParaRPr>
          </a:p>
        </p:txBody>
      </p:sp>
      <p:sp>
        <p:nvSpPr>
          <p:cNvPr id="228" name="PlaceHolder 2"/>
          <p:cNvSpPr>
            <a:spLocks noGrp="1"/>
          </p:cNvSpPr>
          <p:nvPr>
            <p:ph type="body"/>
          </p:nvPr>
        </p:nvSpPr>
        <p:spPr>
          <a:xfrm>
            <a:off x="504000" y="1767960"/>
            <a:ext cx="9074880" cy="4382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65" name=""/>
          <p:cNvSpPr/>
          <p:nvPr/>
        </p:nvSpPr>
        <p:spPr>
          <a:xfrm>
            <a:off x="9180000" y="94680"/>
            <a:ext cx="1062720" cy="35640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spcBef>
                <a:spcPts val="1123"/>
              </a:spcBef>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fld id="{DABC2D8A-7C6B-4339-8AD5-EF36D2A65CB2}" type="slidenum">
              <a:rPr b="0" lang="en-GB" sz="1400" spc="-1" strike="noStrike">
                <a:solidFill>
                  <a:srgbClr val="000000"/>
                </a:solidFill>
                <a:latin typeface="Arial"/>
                <a:ea typeface="DejaVu Sans"/>
              </a:rPr>
              <a:t>&lt;number&gt;</a:t>
            </a:fld>
            <a:endParaRPr b="0" lang="en-GB" sz="1400" spc="-1" strike="noStrike">
              <a:latin typeface="Arial"/>
            </a:endParaRPr>
          </a:p>
        </p:txBody>
      </p:sp>
      <p:sp>
        <p:nvSpPr>
          <p:cNvPr id="266" name=""/>
          <p:cNvSpPr/>
          <p:nvPr/>
        </p:nvSpPr>
        <p:spPr>
          <a:xfrm>
            <a:off x="7985520" y="7253640"/>
            <a:ext cx="209628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200" spc="-1" strike="noStrike">
                <a:solidFill>
                  <a:srgbClr val="dc2300"/>
                </a:solidFill>
                <a:latin typeface="Arial"/>
                <a:ea typeface="Times New Roman"/>
              </a:rPr>
              <a:t>© 2023-2024 F. Pedullà</a:t>
            </a:r>
            <a:endParaRPr b="0" lang="en-GB" sz="1200" spc="-1" strike="noStrike">
              <a:latin typeface="Arial"/>
            </a:endParaRPr>
          </a:p>
        </p:txBody>
      </p:sp>
      <p:sp>
        <p:nvSpPr>
          <p:cNvPr id="267" name=""/>
          <p:cNvSpPr/>
          <p:nvPr/>
        </p:nvSpPr>
        <p:spPr>
          <a:xfrm>
            <a:off x="-385560" y="7253640"/>
            <a:ext cx="204588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i="1" lang="en-GB" sz="1200" spc="-1" strike="noStrike">
                <a:solidFill>
                  <a:srgbClr val="dc2300"/>
                </a:solidFill>
                <a:latin typeface="Arial"/>
                <a:ea typeface="Times New Roman"/>
              </a:rPr>
              <a:t>AY 2023-2024</a:t>
            </a:r>
            <a:endParaRPr b="0" lang="en-GB" sz="1200" spc="-1" strike="noStrike">
              <a:latin typeface="Arial"/>
            </a:endParaRPr>
          </a:p>
        </p:txBody>
      </p:sp>
      <p:sp>
        <p:nvSpPr>
          <p:cNvPr id="268" name=""/>
          <p:cNvSpPr/>
          <p:nvPr/>
        </p:nvSpPr>
        <p:spPr>
          <a:xfrm>
            <a:off x="3378960" y="59760"/>
            <a:ext cx="274680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GB" sz="1800" spc="-1" strike="noStrike">
                <a:solidFill>
                  <a:srgbClr val="dc2300"/>
                </a:solidFill>
                <a:latin typeface="Arial"/>
                <a:ea typeface="Times New Roman"/>
              </a:rPr>
              <a:t>Sockets</a:t>
            </a:r>
            <a:endParaRPr b="0" lang="en-GB" sz="1800" spc="-1" strike="noStrike">
              <a:latin typeface="Arial"/>
            </a:endParaRPr>
          </a:p>
        </p:txBody>
      </p:sp>
      <p:sp>
        <p:nvSpPr>
          <p:cNvPr id="269" name=""/>
          <p:cNvSpPr/>
          <p:nvPr/>
        </p:nvSpPr>
        <p:spPr>
          <a:xfrm>
            <a:off x="120600" y="107640"/>
            <a:ext cx="777600" cy="3002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400" spc="-1" strike="noStrike">
                <a:solidFill>
                  <a:srgbClr val="dc2300"/>
                </a:solidFill>
                <a:latin typeface="Arial"/>
                <a:ea typeface="Times New Roman"/>
              </a:rPr>
              <a:t>CS&amp;P</a:t>
            </a:r>
            <a:endParaRPr b="0" lang="en-GB" sz="1400" spc="-1" strike="noStrike">
              <a:latin typeface="Arial"/>
            </a:endParaRPr>
          </a:p>
        </p:txBody>
      </p:sp>
      <p:pic>
        <p:nvPicPr>
          <p:cNvPr id="270" name="" descr=""/>
          <p:cNvPicPr/>
          <p:nvPr/>
        </p:nvPicPr>
        <p:blipFill>
          <a:blip r:embed="rId2"/>
          <a:stretch/>
        </p:blipFill>
        <p:spPr>
          <a:xfrm>
            <a:off x="66600" y="356040"/>
            <a:ext cx="9889920" cy="75600"/>
          </a:xfrm>
          <a:prstGeom prst="rect">
            <a:avLst/>
          </a:prstGeom>
          <a:ln w="0">
            <a:noFill/>
          </a:ln>
        </p:spPr>
      </p:pic>
      <p:pic>
        <p:nvPicPr>
          <p:cNvPr id="271" name="" descr=""/>
          <p:cNvPicPr/>
          <p:nvPr/>
        </p:nvPicPr>
        <p:blipFill>
          <a:blip r:embed="rId3"/>
          <a:stretch/>
        </p:blipFill>
        <p:spPr>
          <a:xfrm>
            <a:off x="77760" y="7222320"/>
            <a:ext cx="9889920" cy="40320"/>
          </a:xfrm>
          <a:prstGeom prst="rect">
            <a:avLst/>
          </a:prstGeom>
          <a:ln w="0">
            <a:noFill/>
          </a:ln>
        </p:spPr>
      </p:pic>
      <p:sp>
        <p:nvSpPr>
          <p:cNvPr id="272" name="PlaceHolder 1"/>
          <p:cNvSpPr>
            <a:spLocks noGrp="1"/>
          </p:cNvSpPr>
          <p:nvPr>
            <p:ph type="title"/>
          </p:nvPr>
        </p:nvSpPr>
        <p:spPr>
          <a:xfrm>
            <a:off x="504000" y="301320"/>
            <a:ext cx="9074160" cy="1260720"/>
          </a:xfrm>
          <a:prstGeom prst="rect">
            <a:avLst/>
          </a:prstGeom>
          <a:noFill/>
          <a:ln w="0">
            <a:noFill/>
          </a:ln>
        </p:spPr>
        <p:txBody>
          <a:bodyPr lIns="0" rIns="0" tIns="0" bIns="0" anchor="ctr">
            <a:noAutofit/>
          </a:bodyPr>
          <a:p>
            <a:r>
              <a:rPr b="0" lang="en-GB" sz="1800" spc="-1" strike="noStrike">
                <a:latin typeface="Arial"/>
              </a:rPr>
              <a:t>Click to edit the title text format</a:t>
            </a:r>
            <a:endParaRPr b="0" lang="en-GB" sz="1800" spc="-1" strike="noStrike">
              <a:latin typeface="Arial"/>
            </a:endParaRPr>
          </a:p>
        </p:txBody>
      </p:sp>
      <p:sp>
        <p:nvSpPr>
          <p:cNvPr id="273" name="PlaceHolder 2"/>
          <p:cNvSpPr>
            <a:spLocks noGrp="1"/>
          </p:cNvSpPr>
          <p:nvPr>
            <p:ph type="body"/>
          </p:nvPr>
        </p:nvSpPr>
        <p:spPr>
          <a:xfrm>
            <a:off x="504000" y="1767960"/>
            <a:ext cx="9074880" cy="4382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Lst>
</p:sldMaster>
</file>

<file path=ppt/slides/_rels/slide1.xml.rels><?xml version="1.0" encoding="UTF-8"?>
<Relationships xmlns="http://schemas.openxmlformats.org/package/2006/relationships"><Relationship Id="rId1" Type="http://schemas.openxmlformats.org/officeDocument/2006/relationships/hyperlink" Target="http://www.gnu.org/licenses/fdl.html#TOC1" TargetMode="External"/><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0.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01.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02.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0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0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0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0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07.xml.rels><?xml version="1.0" encoding="UTF-8"?>
<Relationships xmlns="http://schemas.openxmlformats.org/package/2006/relationships"><Relationship Id="rId1" Type="http://schemas.openxmlformats.org/officeDocument/2006/relationships/slideLayout" Target="../slideLayouts/slideLayout61.xml"/><Relationship Id="rId2" Type="http://schemas.openxmlformats.org/officeDocument/2006/relationships/notesSlide" Target="../notesSlides/notesSlide107.xml"/>
</Relationships>
</file>

<file path=ppt/slides/_rels/slide108.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1.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5.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1.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13.xml"/>
</Relationships>
</file>

<file path=ppt/slides/_rels/slide5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78.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79.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0.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1.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7.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8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89.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0.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91.xml.rels><?xml version="1.0" encoding="UTF-8"?>
<Relationships xmlns="http://schemas.openxmlformats.org/package/2006/relationships"><Relationship Id="rId1" Type="http://schemas.openxmlformats.org/officeDocument/2006/relationships/slideLayout" Target="../slideLayouts/slideLayout77.xml"/>
</Relationships>
</file>

<file path=ppt/slides/_rels/slide92.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9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9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9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96.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97.xml.rels><?xml version="1.0" encoding="UTF-8"?>
<Relationships xmlns="http://schemas.openxmlformats.org/package/2006/relationships"><Relationship Id="rId1" Type="http://schemas.openxmlformats.org/officeDocument/2006/relationships/slideLayout" Target="../slideLayouts/slideLayout77.xml"/><Relationship Id="rId2" Type="http://schemas.openxmlformats.org/officeDocument/2006/relationships/notesSlide" Target="../notesSlides/notesSlide97.xml"/>
</Relationships>
</file>

<file path=ppt/slides/_rels/slide98.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99.xml.rels><?xml version="1.0" encoding="UTF-8"?>
<Relationships xmlns="http://schemas.openxmlformats.org/package/2006/relationships"><Relationship Id="rId1" Type="http://schemas.openxmlformats.org/officeDocument/2006/relationships/slideLayout" Target="../slideLayouts/slideLayout6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16" name=""/>
          <p:cNvSpPr/>
          <p:nvPr/>
        </p:nvSpPr>
        <p:spPr>
          <a:xfrm>
            <a:off x="977400" y="1217160"/>
            <a:ext cx="8096400" cy="4403160"/>
          </a:xfrm>
          <a:prstGeom prst="rect">
            <a:avLst/>
          </a:prstGeom>
          <a:solidFill>
            <a:srgbClr val="ffffff"/>
          </a:solidFill>
          <a:ln w="0">
            <a:solidFill>
              <a:srgbClr val="000000"/>
            </a:solidFill>
          </a:ln>
          <a:effectLst>
            <a:outerShdw blurRad="0" dir="2700000" dist="152225" rotWithShape="0">
              <a:srgbClr val="808080"/>
            </a:outerShdw>
          </a:effectLst>
        </p:spPr>
        <p:style>
          <a:lnRef idx="0"/>
          <a:fillRef idx="0"/>
          <a:effectRef idx="0"/>
          <a:fontRef idx="minor"/>
        </p:style>
        <p:txBody>
          <a:bodyPr lIns="0" rIns="0" tIns="0" bIns="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3200" spc="-1" strike="noStrike">
                <a:solidFill>
                  <a:srgbClr val="000000"/>
                </a:solidFill>
                <a:latin typeface="Arial"/>
                <a:ea typeface="HG Mincho Light J"/>
              </a:rPr>
              <a:t>Module 10 </a:t>
            </a:r>
            <a:br>
              <a:rPr sz="3200"/>
            </a:br>
            <a:r>
              <a:rPr b="1" lang="en" sz="3200" spc="-1" strike="noStrike">
                <a:solidFill>
                  <a:srgbClr val="000000"/>
                </a:solidFill>
                <a:latin typeface="Arial"/>
                <a:ea typeface="HG Mincho Light J"/>
              </a:rPr>
              <a:t>Socket Programming</a:t>
            </a:r>
            <a:endParaRPr b="0" lang="en-GB" sz="32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800" spc="-1" strike="noStrike">
                <a:solidFill>
                  <a:srgbClr val="000000"/>
                </a:solidFill>
                <a:latin typeface="Arial"/>
                <a:ea typeface="HG Mincho Light J"/>
              </a:rPr>
              <a:t>Computer Systems &amp; Programming</a:t>
            </a:r>
            <a:endParaRPr b="0" lang="en-GB" sz="18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800" spc="-1" strike="noStrike">
                <a:solidFill>
                  <a:srgbClr val="000000"/>
                </a:solidFill>
                <a:latin typeface="Arial"/>
                <a:ea typeface="HG Mincho Light J"/>
              </a:rPr>
              <a:t>Academic Year 2023-2024</a:t>
            </a:r>
            <a:endParaRPr b="0" lang="en-GB" sz="18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134360"/>
                <a:tab algn="l" pos="10332720"/>
                <a:tab algn="l" pos="10782000"/>
              </a:tabLst>
            </a:pPr>
            <a:endParaRPr b="0" lang="en-GB" sz="18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p:txBody>
      </p:sp>
      <p:sp>
        <p:nvSpPr>
          <p:cNvPr id="317" name=""/>
          <p:cNvSpPr/>
          <p:nvPr/>
        </p:nvSpPr>
        <p:spPr>
          <a:xfrm>
            <a:off x="156600" y="6067080"/>
            <a:ext cx="9700920" cy="897840"/>
          </a:xfrm>
          <a:prstGeom prst="rect">
            <a:avLst/>
          </a:prstGeom>
          <a:noFill/>
          <a:ln w="0">
            <a:noFill/>
          </a:ln>
        </p:spPr>
        <p:style>
          <a:lnRef idx="0"/>
          <a:fillRef idx="0"/>
          <a:effectRef idx="0"/>
          <a:fontRef idx="minor"/>
        </p:style>
        <p:txBody>
          <a:bodyPr lIns="0" rIns="0" tIns="0" bIns="0" anchor="t">
            <a:noAutofit/>
          </a:bodyPr>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Copyright © 2023-2024 Francesco Pedullà, Giorgio Richelli</a:t>
            </a:r>
            <a:endParaRPr b="0" lang="en-GB" sz="1000" spc="-1" strike="noStrike">
              <a:latin typeface="Arial"/>
            </a:endParaRPr>
          </a:p>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Copyright © 2005-2007 Francesco Pedullà, Massimo Verola</a:t>
            </a:r>
            <a:endParaRPr b="0" lang="en-GB" sz="1000" spc="-1" strike="noStrike">
              <a:latin typeface="Arial"/>
            </a:endParaRPr>
          </a:p>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Copyright © 2001-2005 Renzo Davoli, Alberto Montresor (University of Bologna)</a:t>
            </a:r>
            <a:endParaRPr b="0" lang="en-GB" sz="1000" spc="-1" strike="noStrike">
              <a:latin typeface="Arial"/>
            </a:endParaRPr>
          </a:p>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Permission is granted to copy, distribute and/or modify this document under the terms of the GNU Free Documentation License, Version 1.2 or any later version published by the Free Software Foundation; </a:t>
            </a:r>
            <a:br>
              <a:rPr sz="1000"/>
            </a:br>
            <a:r>
              <a:rPr b="1" lang="en" sz="1000" spc="-1" strike="noStrike">
                <a:solidFill>
                  <a:srgbClr val="000000"/>
                </a:solidFill>
                <a:latin typeface="Courier New"/>
                <a:ea typeface="Times New Roman"/>
              </a:rPr>
              <a:t>with no Invariant Sections, no Front-Cover Texts, and no Back-Cover Texts. </a:t>
            </a:r>
            <a:br>
              <a:rPr sz="1000"/>
            </a:br>
            <a:r>
              <a:rPr b="1" lang="en" sz="1000" spc="-1" strike="noStrike">
                <a:solidFill>
                  <a:srgbClr val="000000"/>
                </a:solidFill>
                <a:latin typeface="Courier New"/>
                <a:ea typeface="Times New Roman"/>
              </a:rPr>
              <a:t>A copy of the license can be found at: </a:t>
            </a:r>
            <a:r>
              <a:rPr b="1" lang="en" sz="1000" spc="-1" strike="noStrike" u="sng">
                <a:solidFill>
                  <a:srgbClr val="0000ff"/>
                </a:solidFill>
                <a:uFillTx/>
                <a:latin typeface="Courier New"/>
                <a:ea typeface="Times New Roman"/>
                <a:hlinkClick r:id="rId1"/>
              </a:rPr>
              <a:t>http://www.gnu.org/licenses/fdl.html#TOC1</a:t>
            </a:r>
            <a:r>
              <a:rPr b="1" lang="en" sz="1000" spc="-1" strike="noStrike">
                <a:solidFill>
                  <a:srgbClr val="000000"/>
                </a:solidFill>
                <a:latin typeface="Courier New"/>
                <a:ea typeface="Times New Roman"/>
              </a:rPr>
              <a:t> </a:t>
            </a:r>
            <a:endParaRPr b="0" lang="en-GB" sz="10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PlaceHolder 1"/>
          <p:cNvSpPr>
            <a:spLocks noGrp="1"/>
          </p:cNvSpPr>
          <p:nvPr>
            <p:ph type="title"/>
          </p:nvPr>
        </p:nvSpPr>
        <p:spPr>
          <a:xfrm>
            <a:off x="504000" y="555120"/>
            <a:ext cx="8458560" cy="1272600"/>
          </a:xfrm>
          <a:prstGeom prst="rect">
            <a:avLst/>
          </a:prstGeom>
          <a:noFill/>
          <a:ln w="0">
            <a:noFill/>
          </a:ln>
        </p:spPr>
        <p:txBody>
          <a:bodyPr lIns="0" rIns="0" tIns="12600" bIns="0" anchor="t">
            <a:noAutofit/>
          </a:bodyPr>
          <a:p>
            <a:pPr marL="1130400">
              <a:lnSpc>
                <a:spcPct val="100000"/>
              </a:lnSpc>
              <a:spcBef>
                <a:spcPts val="99"/>
              </a:spcBef>
              <a:buNone/>
            </a:pPr>
            <a:r>
              <a:rPr b="1" lang="en-GB" sz="4400" spc="-12" strike="noStrike">
                <a:solidFill>
                  <a:srgbClr val="000000"/>
                </a:solidFill>
                <a:latin typeface="Arial"/>
              </a:rPr>
              <a:t>Types: </a:t>
            </a:r>
            <a:r>
              <a:rPr b="1" lang="en-GB" sz="4400" spc="-1" strike="noStrike">
                <a:solidFill>
                  <a:srgbClr val="000000"/>
                </a:solidFill>
                <a:latin typeface="Arial"/>
              </a:rPr>
              <a:t>Datagram</a:t>
            </a:r>
            <a:r>
              <a:rPr b="1" lang="en-GB" sz="4400" spc="-111" strike="noStrike">
                <a:solidFill>
                  <a:srgbClr val="000000"/>
                </a:solidFill>
                <a:latin typeface="Arial"/>
              </a:rPr>
              <a:t> </a:t>
            </a:r>
            <a:r>
              <a:rPr b="1" lang="en-GB" sz="4400" spc="-12" strike="noStrike">
                <a:solidFill>
                  <a:srgbClr val="000000"/>
                </a:solidFill>
                <a:latin typeface="Arial"/>
              </a:rPr>
              <a:t>Sockets</a:t>
            </a:r>
            <a:endParaRPr b="0" lang="en-GB" sz="4400" spc="-1" strike="noStrike">
              <a:latin typeface="Arial"/>
            </a:endParaRPr>
          </a:p>
        </p:txBody>
      </p:sp>
      <p:sp>
        <p:nvSpPr>
          <p:cNvPr id="339" name="object 4"/>
          <p:cNvSpPr/>
          <p:nvPr/>
        </p:nvSpPr>
        <p:spPr>
          <a:xfrm>
            <a:off x="923400" y="1718280"/>
            <a:ext cx="8629920" cy="4509000"/>
          </a:xfrm>
          <a:prstGeom prst="rect">
            <a:avLst/>
          </a:prstGeom>
          <a:noFill/>
          <a:ln w="0">
            <a:noFill/>
          </a:ln>
        </p:spPr>
        <p:style>
          <a:lnRef idx="0"/>
          <a:fillRef idx="0"/>
          <a:effectRef idx="0"/>
          <a:fontRef idx="minor"/>
        </p:style>
        <p:txBody>
          <a:bodyPr lIns="0" rIns="0" tIns="54000" bIns="0" anchor="t">
            <a:spAutoFit/>
          </a:bodyPr>
          <a:p>
            <a:pPr marL="12600">
              <a:lnSpc>
                <a:spcPts val="3589"/>
              </a:lnSpc>
              <a:spcBef>
                <a:spcPts val="425"/>
              </a:spcBef>
              <a:buNone/>
            </a:pPr>
            <a:r>
              <a:rPr b="0" lang="en-GB" sz="3200" spc="-1" strike="noStrike">
                <a:solidFill>
                  <a:srgbClr val="000000"/>
                </a:solidFill>
                <a:latin typeface="Arial"/>
                <a:ea typeface="DejaVu Sans"/>
              </a:rPr>
              <a:t>A </a:t>
            </a:r>
            <a:r>
              <a:rPr b="0" i="1" lang="en-GB" sz="3200" spc="-1" strike="noStrike" u="sng">
                <a:solidFill>
                  <a:srgbClr val="000000"/>
                </a:solidFill>
                <a:uFill>
                  <a:solidFill>
                    <a:srgbClr val="000000"/>
                  </a:solidFill>
                </a:uFill>
                <a:latin typeface="Arial"/>
                <a:ea typeface="DejaVu Sans"/>
              </a:rPr>
              <a:t>datagram socket</a:t>
            </a:r>
            <a:r>
              <a:rPr b="0" i="1" lang="en-GB" sz="3200" spc="-1" strike="noStrike">
                <a:solidFill>
                  <a:srgbClr val="000000"/>
                </a:solidFill>
                <a:latin typeface="Arial"/>
                <a:ea typeface="DejaVu Sans"/>
              </a:rPr>
              <a:t> </a:t>
            </a:r>
            <a:r>
              <a:rPr b="0" lang="en-GB" sz="3200" spc="-1" strike="noStrike">
                <a:solidFill>
                  <a:srgbClr val="000000"/>
                </a:solidFill>
                <a:latin typeface="Arial"/>
                <a:ea typeface="DejaVu Sans"/>
              </a:rPr>
              <a:t>supports</a:t>
            </a:r>
            <a:r>
              <a:rPr b="0" lang="en-GB" sz="3200" spc="-7" strike="noStrike">
                <a:solidFill>
                  <a:srgbClr val="000000"/>
                </a:solidFill>
                <a:latin typeface="Arial"/>
                <a:ea typeface="DejaVu Sans"/>
              </a:rPr>
              <a:t> </a:t>
            </a:r>
            <a:r>
              <a:rPr b="0" i="1" lang="en-GB" sz="3200" spc="-1" strike="noStrike" u="sng">
                <a:solidFill>
                  <a:srgbClr val="000000"/>
                </a:solidFill>
                <a:uFill>
                  <a:solidFill>
                    <a:srgbClr val="000000"/>
                  </a:solidFill>
                </a:uFill>
                <a:latin typeface="Arial"/>
                <a:ea typeface="DejaVu Sans"/>
              </a:rPr>
              <a:t>bidirectional</a:t>
            </a:r>
            <a:r>
              <a:rPr b="0" i="1" lang="en-GB" sz="3200" spc="-1" strike="noStrike">
                <a:solidFill>
                  <a:srgbClr val="000000"/>
                </a:solidFill>
                <a:latin typeface="Arial"/>
                <a:ea typeface="DejaVu Sans"/>
              </a:rPr>
              <a:t> </a:t>
            </a:r>
            <a:r>
              <a:rPr b="0" lang="en-GB" sz="3200" spc="-21" strike="noStrike">
                <a:solidFill>
                  <a:srgbClr val="000000"/>
                </a:solidFill>
                <a:latin typeface="Arial"/>
                <a:ea typeface="DejaVu Sans"/>
              </a:rPr>
              <a:t>flow </a:t>
            </a:r>
            <a:r>
              <a:rPr b="0" lang="en-GB" sz="3200" spc="-1" strike="noStrike">
                <a:solidFill>
                  <a:srgbClr val="000000"/>
                </a:solidFill>
                <a:latin typeface="Arial"/>
                <a:ea typeface="DejaVu Sans"/>
              </a:rPr>
              <a:t>of</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data which is</a:t>
            </a:r>
            <a:r>
              <a:rPr b="0" lang="en-GB" sz="3200" spc="-12" strike="noStrike">
                <a:solidFill>
                  <a:srgbClr val="000000"/>
                </a:solidFill>
                <a:latin typeface="Arial"/>
                <a:ea typeface="DejaVu Sans"/>
              </a:rPr>
              <a:t> </a:t>
            </a:r>
            <a:r>
              <a:rPr b="0" i="1" lang="en-GB" sz="3200" spc="-1" strike="noStrike" u="sng">
                <a:solidFill>
                  <a:srgbClr val="000000"/>
                </a:solidFill>
                <a:uFill>
                  <a:solidFill>
                    <a:srgbClr val="000000"/>
                  </a:solidFill>
                </a:uFill>
                <a:latin typeface="Arial"/>
                <a:ea typeface="DejaVu Sans"/>
              </a:rPr>
              <a:t>not promised</a:t>
            </a:r>
            <a:r>
              <a:rPr b="0" i="1" lang="en-GB" sz="3200" spc="-12" strike="noStrike" u="sng">
                <a:solidFill>
                  <a:srgbClr val="000000"/>
                </a:solidFill>
                <a:uFill>
                  <a:solidFill>
                    <a:srgbClr val="000000"/>
                  </a:solidFill>
                </a:uFill>
                <a:latin typeface="Arial"/>
                <a:ea typeface="DejaVu Sans"/>
              </a:rPr>
              <a:t> </a:t>
            </a:r>
            <a:r>
              <a:rPr b="0" i="1" lang="en-GB" sz="3200" spc="-1" strike="noStrike" u="sng">
                <a:solidFill>
                  <a:srgbClr val="000000"/>
                </a:solidFill>
                <a:uFill>
                  <a:solidFill>
                    <a:srgbClr val="000000"/>
                  </a:solidFill>
                </a:uFill>
                <a:latin typeface="Arial"/>
                <a:ea typeface="DejaVu Sans"/>
              </a:rPr>
              <a:t>to</a:t>
            </a:r>
            <a:r>
              <a:rPr b="0" i="1" lang="en-GB" sz="3200" spc="-12" strike="noStrike" u="sng">
                <a:solidFill>
                  <a:srgbClr val="000000"/>
                </a:solidFill>
                <a:uFill>
                  <a:solidFill>
                    <a:srgbClr val="000000"/>
                  </a:solidFill>
                </a:uFill>
                <a:latin typeface="Arial"/>
                <a:ea typeface="DejaVu Sans"/>
              </a:rPr>
              <a:t> </a:t>
            </a:r>
            <a:r>
              <a:rPr b="0" i="1" lang="en-GB" sz="3200" spc="-1" strike="noStrike" u="sng">
                <a:solidFill>
                  <a:srgbClr val="000000"/>
                </a:solidFill>
                <a:uFill>
                  <a:solidFill>
                    <a:srgbClr val="000000"/>
                  </a:solidFill>
                </a:uFill>
                <a:latin typeface="Arial"/>
                <a:ea typeface="DejaVu Sans"/>
              </a:rPr>
              <a:t>be </a:t>
            </a:r>
            <a:r>
              <a:rPr b="0" i="1" lang="en-GB" sz="3200" spc="-12" strike="noStrike" u="sng">
                <a:solidFill>
                  <a:srgbClr val="000000"/>
                </a:solidFill>
                <a:uFill>
                  <a:solidFill>
                    <a:srgbClr val="000000"/>
                  </a:solidFill>
                </a:uFill>
                <a:latin typeface="Arial"/>
                <a:ea typeface="DejaVu Sans"/>
              </a:rPr>
              <a:t>sequenced,</a:t>
            </a:r>
            <a:r>
              <a:rPr b="0" i="1" lang="en-GB" sz="3200" spc="-12" strike="noStrike">
                <a:solidFill>
                  <a:srgbClr val="000000"/>
                </a:solidFill>
                <a:latin typeface="Arial"/>
                <a:ea typeface="DejaVu Sans"/>
              </a:rPr>
              <a:t> </a:t>
            </a:r>
            <a:r>
              <a:rPr b="0" i="1" lang="en-GB" sz="3200" spc="-1" strike="noStrike" u="sng">
                <a:solidFill>
                  <a:srgbClr val="000000"/>
                </a:solidFill>
                <a:uFill>
                  <a:solidFill>
                    <a:srgbClr val="000000"/>
                  </a:solidFill>
                </a:uFill>
                <a:latin typeface="Arial"/>
                <a:ea typeface="DejaVu Sans"/>
              </a:rPr>
              <a:t>reliable,</a:t>
            </a:r>
            <a:r>
              <a:rPr b="0" i="1" lang="en-GB" sz="3200" spc="-15" strike="noStrike" u="sng">
                <a:solidFill>
                  <a:srgbClr val="000000"/>
                </a:solidFill>
                <a:uFill>
                  <a:solidFill>
                    <a:srgbClr val="000000"/>
                  </a:solidFill>
                </a:uFill>
                <a:latin typeface="Arial"/>
                <a:ea typeface="DejaVu Sans"/>
              </a:rPr>
              <a:t> </a:t>
            </a:r>
            <a:r>
              <a:rPr b="0" i="1" lang="en-GB" sz="3200" spc="-1" strike="noStrike" u="sng">
                <a:solidFill>
                  <a:srgbClr val="000000"/>
                </a:solidFill>
                <a:uFill>
                  <a:solidFill>
                    <a:srgbClr val="000000"/>
                  </a:solidFill>
                </a:uFill>
                <a:latin typeface="Arial"/>
                <a:ea typeface="DejaVu Sans"/>
              </a:rPr>
              <a:t>or</a:t>
            </a:r>
            <a:r>
              <a:rPr b="0" i="1" lang="en-GB" sz="3200" spc="-12" strike="noStrike" u="sng">
                <a:solidFill>
                  <a:srgbClr val="000000"/>
                </a:solidFill>
                <a:uFill>
                  <a:solidFill>
                    <a:srgbClr val="000000"/>
                  </a:solidFill>
                </a:uFill>
                <a:latin typeface="Arial"/>
                <a:ea typeface="DejaVu Sans"/>
              </a:rPr>
              <a:t> unduplicated</a:t>
            </a:r>
            <a:r>
              <a:rPr b="0" lang="en-GB" sz="3200" spc="-12" strike="noStrike">
                <a:solidFill>
                  <a:srgbClr val="000000"/>
                </a:solidFill>
                <a:latin typeface="Arial"/>
                <a:ea typeface="DejaVu Sans"/>
              </a:rPr>
              <a:t>.</a:t>
            </a:r>
            <a:endParaRPr b="0" lang="en-GB" sz="3200" spc="-1" strike="noStrike">
              <a:latin typeface="Arial"/>
            </a:endParaRPr>
          </a:p>
          <a:p>
            <a:pPr marL="12600">
              <a:lnSpc>
                <a:spcPct val="93000"/>
              </a:lnSpc>
              <a:spcBef>
                <a:spcPts val="1344"/>
              </a:spcBef>
              <a:buNone/>
            </a:pPr>
            <a:r>
              <a:rPr b="0" lang="en-GB" sz="3200" spc="-1" strike="noStrike">
                <a:solidFill>
                  <a:srgbClr val="000000"/>
                </a:solidFill>
                <a:latin typeface="Arial"/>
                <a:ea typeface="DejaVu Sans"/>
              </a:rPr>
              <a:t>Messages may be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dropped, duplicated,</a:t>
            </a:r>
            <a:r>
              <a:rPr b="0" lang="en-GB" sz="3200" spc="4" strike="noStrike">
                <a:solidFill>
                  <a:srgbClr val="000000"/>
                </a:solidFill>
                <a:latin typeface="Arial"/>
                <a:ea typeface="DejaVu Sans"/>
              </a:rPr>
              <a:t> </a:t>
            </a:r>
            <a:r>
              <a:rPr b="0" lang="en-GB" sz="3200" spc="-21" strike="noStrike">
                <a:solidFill>
                  <a:srgbClr val="000000"/>
                </a:solidFill>
                <a:latin typeface="Arial"/>
                <a:ea typeface="DejaVu Sans"/>
              </a:rPr>
              <a:t>and, </a:t>
            </a:r>
            <a:r>
              <a:rPr b="0" lang="en-GB" sz="3200" spc="-1" strike="noStrike">
                <a:solidFill>
                  <a:srgbClr val="000000"/>
                </a:solidFill>
                <a:latin typeface="Arial"/>
                <a:ea typeface="DejaVu Sans"/>
              </a:rPr>
              <a:t>possibly, delivered</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in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an order different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from </a:t>
            </a:r>
            <a:r>
              <a:rPr b="0" lang="en-GB" sz="3200" spc="-26" strike="noStrike">
                <a:solidFill>
                  <a:srgbClr val="000000"/>
                </a:solidFill>
                <a:latin typeface="Arial"/>
                <a:ea typeface="DejaVu Sans"/>
              </a:rPr>
              <a:t>the </a:t>
            </a:r>
            <a:r>
              <a:rPr b="0" lang="en-GB" sz="3200" spc="-1" strike="noStrike">
                <a:solidFill>
                  <a:srgbClr val="000000"/>
                </a:solidFill>
                <a:latin typeface="Arial"/>
                <a:ea typeface="DejaVu Sans"/>
              </a:rPr>
              <a:t>order in</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which they</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were was </a:t>
            </a:r>
            <a:r>
              <a:rPr b="0" lang="en-GB" sz="3200" spc="-12" strike="noStrike">
                <a:solidFill>
                  <a:srgbClr val="000000"/>
                </a:solidFill>
                <a:latin typeface="Arial"/>
                <a:ea typeface="DejaVu Sans"/>
              </a:rPr>
              <a:t>sent.</a:t>
            </a:r>
            <a:endParaRPr b="0" lang="en-GB" sz="3200" spc="-1" strike="noStrike">
              <a:latin typeface="Arial"/>
            </a:endParaRPr>
          </a:p>
          <a:p>
            <a:pPr marL="12600">
              <a:lnSpc>
                <a:spcPts val="3589"/>
              </a:lnSpc>
              <a:spcBef>
                <a:spcPts val="1500"/>
              </a:spcBef>
              <a:buNone/>
            </a:pPr>
            <a:r>
              <a:rPr b="0" lang="en-GB" sz="3200" spc="-1" strike="noStrike">
                <a:solidFill>
                  <a:srgbClr val="000000"/>
                </a:solidFill>
                <a:latin typeface="Arial"/>
                <a:ea typeface="DejaVu Sans"/>
              </a:rPr>
              <a:t>An important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characteristic of a</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datagram </a:t>
            </a:r>
            <a:r>
              <a:rPr b="0" lang="en-GB" sz="3200" spc="-1" strike="noStrike">
                <a:solidFill>
                  <a:srgbClr val="000000"/>
                </a:solidFill>
                <a:latin typeface="Arial"/>
                <a:ea typeface="DejaVu Sans"/>
              </a:rPr>
              <a:t>socket is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that </a:t>
            </a:r>
            <a:r>
              <a:rPr b="0" i="1" lang="en-GB" sz="3200" spc="-1" strike="noStrike" u="sng">
                <a:solidFill>
                  <a:srgbClr val="000000"/>
                </a:solidFill>
                <a:uFill>
                  <a:solidFill>
                    <a:srgbClr val="000000"/>
                  </a:solidFill>
                </a:uFill>
                <a:latin typeface="Arial"/>
                <a:ea typeface="DejaVu Sans"/>
              </a:rPr>
              <a:t>record</a:t>
            </a:r>
            <a:r>
              <a:rPr b="0" i="1" lang="en-GB" sz="3200" spc="-7" strike="noStrike" u="sng">
                <a:solidFill>
                  <a:srgbClr val="000000"/>
                </a:solidFill>
                <a:uFill>
                  <a:solidFill>
                    <a:srgbClr val="000000"/>
                  </a:solidFill>
                </a:uFill>
                <a:latin typeface="Arial"/>
                <a:ea typeface="DejaVu Sans"/>
              </a:rPr>
              <a:t> </a:t>
            </a:r>
            <a:r>
              <a:rPr b="0" i="1" lang="en-GB" sz="3200" spc="-1" strike="noStrike" u="sng">
                <a:solidFill>
                  <a:srgbClr val="000000"/>
                </a:solidFill>
                <a:uFill>
                  <a:solidFill>
                    <a:srgbClr val="000000"/>
                  </a:solidFill>
                </a:uFill>
                <a:latin typeface="Arial"/>
                <a:ea typeface="DejaVu Sans"/>
              </a:rPr>
              <a:t>boundaries</a:t>
            </a:r>
            <a:r>
              <a:rPr b="0" i="1" lang="en-GB" sz="3200" spc="4" strike="noStrike" u="sng">
                <a:solidFill>
                  <a:srgbClr val="000000"/>
                </a:solidFill>
                <a:uFill>
                  <a:solidFill>
                    <a:srgbClr val="000000"/>
                  </a:solidFill>
                </a:uFill>
                <a:latin typeface="Arial"/>
                <a:ea typeface="DejaVu Sans"/>
              </a:rPr>
              <a:t> </a:t>
            </a:r>
            <a:r>
              <a:rPr b="0" i="1" lang="en-GB" sz="3200" spc="-1" strike="noStrike" u="sng">
                <a:solidFill>
                  <a:srgbClr val="000000"/>
                </a:solidFill>
                <a:uFill>
                  <a:solidFill>
                    <a:srgbClr val="000000"/>
                  </a:solidFill>
                </a:uFill>
                <a:latin typeface="Arial"/>
                <a:ea typeface="DejaVu Sans"/>
              </a:rPr>
              <a:t>in data </a:t>
            </a:r>
            <a:r>
              <a:rPr b="0" i="1" lang="en-GB" sz="3200" spc="-26" strike="noStrike" u="sng">
                <a:solidFill>
                  <a:srgbClr val="000000"/>
                </a:solidFill>
                <a:uFill>
                  <a:solidFill>
                    <a:srgbClr val="000000"/>
                  </a:solidFill>
                </a:uFill>
                <a:latin typeface="Arial"/>
                <a:ea typeface="DejaVu Sans"/>
              </a:rPr>
              <a:t>are</a:t>
            </a:r>
            <a:r>
              <a:rPr b="0" i="1" lang="en-GB" sz="3200" spc="-26" strike="noStrike">
                <a:solidFill>
                  <a:srgbClr val="000000"/>
                </a:solidFill>
                <a:latin typeface="Arial"/>
                <a:ea typeface="DejaVu Sans"/>
              </a:rPr>
              <a:t> </a:t>
            </a:r>
            <a:r>
              <a:rPr b="0" i="1" lang="en-GB" sz="3200" spc="-12" strike="noStrike" u="sng">
                <a:solidFill>
                  <a:srgbClr val="000000"/>
                </a:solidFill>
                <a:uFill>
                  <a:solidFill>
                    <a:srgbClr val="000000"/>
                  </a:solidFill>
                </a:uFill>
                <a:latin typeface="Arial"/>
                <a:ea typeface="DejaVu Sans"/>
              </a:rPr>
              <a:t>preserved</a:t>
            </a:r>
            <a:r>
              <a:rPr b="0" lang="en-GB" sz="3200" spc="-12" strike="noStrike">
                <a:solidFill>
                  <a:srgbClr val="000000"/>
                </a:solidFill>
                <a:latin typeface="Arial"/>
                <a:ea typeface="DejaVu Sans"/>
              </a:rPr>
              <a:t>.</a:t>
            </a:r>
            <a:endParaRPr b="0" lang="en-GB" sz="3200" spc="-1" strike="noStrike">
              <a:latin typeface="Arial"/>
            </a:endParaRPr>
          </a:p>
        </p:txBody>
      </p:sp>
    </p:spTree>
  </p:cSld>
  <p:transition>
    <p:dissolve/>
  </p:transition>
</p:sld>
</file>

<file path=ppt/slides/slide10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27" name="PlaceHolder 1"/>
          <p:cNvSpPr>
            <a:spLocks noGrp="1"/>
          </p:cNvSpPr>
          <p:nvPr>
            <p:ph type="title"/>
          </p:nvPr>
        </p:nvSpPr>
        <p:spPr>
          <a:xfrm>
            <a:off x="146880" y="503640"/>
            <a:ext cx="9239760" cy="835920"/>
          </a:xfrm>
          <a:prstGeom prst="rect">
            <a:avLst/>
          </a:prstGeom>
          <a:noFill/>
          <a:ln w="0">
            <a:noFill/>
          </a:ln>
        </p:spPr>
        <p:txBody>
          <a:bodyPr lIns="87480" rIns="87480" tIns="44280" bIns="44280" anchor="t">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TCP 3-Way Handshake  </a:t>
            </a:r>
            <a:endParaRPr b="0" lang="en-GB" sz="2800" spc="-1" strike="noStrike">
              <a:latin typeface="Arial"/>
            </a:endParaRPr>
          </a:p>
        </p:txBody>
      </p:sp>
      <p:sp>
        <p:nvSpPr>
          <p:cNvPr id="728" name="PlaceHolder 2"/>
          <p:cNvSpPr>
            <a:spLocks noGrp="1"/>
          </p:cNvSpPr>
          <p:nvPr>
            <p:ph/>
          </p:nvPr>
        </p:nvSpPr>
        <p:spPr>
          <a:xfrm>
            <a:off x="239400" y="1367280"/>
            <a:ext cx="9362880" cy="5496840"/>
          </a:xfrm>
          <a:prstGeom prst="rect">
            <a:avLst/>
          </a:prstGeom>
          <a:noFill/>
          <a:ln w="0">
            <a:noFill/>
          </a:ln>
        </p:spPr>
        <p:txBody>
          <a:bodyPr lIns="96840" rIns="96840" tIns="47520" bIns="47520" anchor="t">
            <a:normAutofit fontScale="78000"/>
          </a:bodyPr>
          <a:p>
            <a:pPr marL="432000" indent="-324000">
              <a:lnSpc>
                <a:spcPct val="80000"/>
              </a:lnSpc>
              <a:spcBef>
                <a:spcPts val="75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3200" spc="-1" strike="noStrike">
                <a:latin typeface="Arial"/>
              </a:rPr>
              <a:t>A client starts by sending a SYN segment with the following information:</a:t>
            </a:r>
            <a:endParaRPr b="0" lang="en-GB" sz="3200" spc="-1" strike="noStrike">
              <a:latin typeface="Arial"/>
            </a:endParaRPr>
          </a:p>
          <a:p>
            <a:pPr lvl="1" marL="864000" indent="-324000">
              <a:lnSpc>
                <a:spcPct val="8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800" spc="-1" strike="noStrike">
                <a:latin typeface="Arial"/>
              </a:rPr>
              <a:t>Client’s SN (generated pseudo-randomly) = X</a:t>
            </a:r>
            <a:endParaRPr b="0" lang="en-GB" sz="2800" spc="-1" strike="noStrike">
              <a:latin typeface="Arial"/>
            </a:endParaRPr>
          </a:p>
          <a:p>
            <a:pPr lvl="1" marL="864000" indent="-324000">
              <a:lnSpc>
                <a:spcPct val="8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800" spc="-1" strike="noStrike">
                <a:latin typeface="Arial"/>
              </a:rPr>
              <a:t>Maximum Receive Window for client.</a:t>
            </a:r>
            <a:endParaRPr b="0" lang="en-GB" sz="2800" spc="-1" strike="noStrike">
              <a:latin typeface="Arial"/>
            </a:endParaRPr>
          </a:p>
          <a:p>
            <a:pPr lvl="1" marL="864000" indent="-324000">
              <a:lnSpc>
                <a:spcPct val="8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800" spc="-1" strike="noStrike">
                <a:latin typeface="Arial"/>
              </a:rPr>
              <a:t>Only TCP headers</a:t>
            </a:r>
            <a:endParaRPr b="0" lang="en-GB" sz="2800" spc="-1" strike="noStrike">
              <a:latin typeface="Arial"/>
            </a:endParaRPr>
          </a:p>
          <a:p>
            <a:pPr marL="432000" indent="-324000">
              <a:lnSpc>
                <a:spcPct val="80000"/>
              </a:lnSpc>
              <a:spcBef>
                <a:spcPts val="75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3200" spc="-1" strike="noStrike">
                <a:latin typeface="Arial"/>
              </a:rPr>
              <a:t>When a waiting server sees a new connection request, the server sends back a SYN segment with:</a:t>
            </a:r>
            <a:endParaRPr b="0" lang="en-GB" sz="3200" spc="-1" strike="noStrike">
              <a:latin typeface="Arial"/>
            </a:endParaRPr>
          </a:p>
          <a:p>
            <a:pPr lvl="1" marL="864000" indent="-324000">
              <a:lnSpc>
                <a:spcPct val="8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800" spc="-1" strike="noStrike">
                <a:latin typeface="Arial"/>
              </a:rPr>
              <a:t>Server’s SN (generated pseudo-randomly) = Y</a:t>
            </a:r>
            <a:endParaRPr b="0" lang="en-GB" sz="2800" spc="-1" strike="noStrike">
              <a:latin typeface="Arial"/>
            </a:endParaRPr>
          </a:p>
          <a:p>
            <a:pPr lvl="1" marL="864000" indent="-324000">
              <a:lnSpc>
                <a:spcPct val="8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800" spc="-1" strike="noStrike">
                <a:latin typeface="Arial"/>
              </a:rPr>
              <a:t>Acknowledgement Number is Client SN+1 = X+1</a:t>
            </a:r>
            <a:endParaRPr b="0" lang="en-GB" sz="2800" spc="-1" strike="noStrike">
              <a:latin typeface="Arial"/>
            </a:endParaRPr>
          </a:p>
          <a:p>
            <a:pPr lvl="1" marL="864000" indent="-324000">
              <a:lnSpc>
                <a:spcPct val="8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800" spc="-1" strike="noStrike">
                <a:latin typeface="Arial"/>
              </a:rPr>
              <a:t>Maximum Receive Window for server.</a:t>
            </a:r>
            <a:endParaRPr b="0" lang="en-GB" sz="2800" spc="-1" strike="noStrike">
              <a:latin typeface="Arial"/>
            </a:endParaRPr>
          </a:p>
          <a:p>
            <a:pPr lvl="1" marL="864000" indent="-324000">
              <a:lnSpc>
                <a:spcPct val="8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800" spc="-1" strike="noStrike">
                <a:latin typeface="Arial"/>
              </a:rPr>
              <a:t>Only TCP headers</a:t>
            </a:r>
            <a:endParaRPr b="0" lang="en-GB" sz="2800" spc="-1" strike="noStrike">
              <a:latin typeface="Arial"/>
            </a:endParaRPr>
          </a:p>
          <a:p>
            <a:pPr marL="432000" indent="-324000">
              <a:lnSpc>
                <a:spcPct val="80000"/>
              </a:lnSpc>
              <a:spcBef>
                <a:spcPts val="75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3200" spc="-1" strike="noStrike">
                <a:latin typeface="Arial"/>
              </a:rPr>
              <a:t>When the Server’s SYN is received, the client sends back an ACK with:</a:t>
            </a:r>
            <a:endParaRPr b="0" lang="en-GB" sz="3200" spc="-1" strike="noStrike">
              <a:latin typeface="Arial"/>
            </a:endParaRPr>
          </a:p>
          <a:p>
            <a:pPr lvl="1" marL="864000" indent="-324000">
              <a:lnSpc>
                <a:spcPct val="8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800" spc="-1" strike="noStrike">
                <a:latin typeface="Arial"/>
              </a:rPr>
              <a:t>Acknowledgement Number is Server’s SN+1 = Y+1</a:t>
            </a:r>
            <a:endParaRPr b="0" lang="en-GB" sz="2800" spc="-1" strike="noStrike">
              <a:latin typeface="Arial"/>
            </a:endParaRPr>
          </a:p>
          <a:p>
            <a:pPr marL="239760" indent="-239760">
              <a:lnSpc>
                <a:spcPct val="80000"/>
              </a:lnSpc>
              <a:spcBef>
                <a:spcPts val="751"/>
              </a:spcBef>
              <a:buNone/>
              <a:tabLst>
                <a:tab algn="l" pos="0"/>
              </a:tabLst>
            </a:pPr>
            <a:endParaRPr b="0" lang="en-GB" sz="3200" spc="-1" strike="noStrike">
              <a:latin typeface="Arial"/>
            </a:endParaRPr>
          </a:p>
          <a:p>
            <a:pPr marL="432000" indent="-324000">
              <a:lnSpc>
                <a:spcPct val="80000"/>
              </a:lnSpc>
              <a:spcBef>
                <a:spcPts val="90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i="1" lang="en-GB" sz="2400" spc="-1" strike="noStrike">
                <a:solidFill>
                  <a:srgbClr val="0000ff"/>
                </a:solidFill>
                <a:latin typeface="Arial"/>
              </a:rPr>
              <a:t>Why 3-way?</a:t>
            </a:r>
            <a:endParaRPr b="0" lang="en-GB" sz="2400" spc="-1" strike="noStrike">
              <a:latin typeface="Arial"/>
            </a:endParaRPr>
          </a:p>
          <a:p>
            <a:pPr>
              <a:lnSpc>
                <a:spcPct val="80000"/>
              </a:lnSpc>
              <a:spcBef>
                <a:spcPts val="901"/>
              </a:spcBef>
              <a:buNone/>
              <a:tabLst>
                <a:tab algn="l" pos="960480"/>
                <a:tab algn="l" pos="1920960"/>
                <a:tab algn="l" pos="2881440"/>
                <a:tab algn="l" pos="3841920"/>
                <a:tab algn="l" pos="4802040"/>
                <a:tab algn="l" pos="5762520"/>
                <a:tab algn="l" pos="6723000"/>
                <a:tab algn="l" pos="7683480"/>
                <a:tab algn="l" pos="8643960"/>
                <a:tab algn="l" pos="9604440"/>
                <a:tab algn="l" pos="10564920"/>
              </a:tabLst>
            </a:pPr>
            <a:endParaRPr b="0" lang="en-GB" sz="2400" spc="-1" strike="noStrike">
              <a:latin typeface="Arial"/>
            </a:endParaRPr>
          </a:p>
        </p:txBody>
      </p:sp>
      <p:sp>
        <p:nvSpPr>
          <p:cNvPr id="729" name=""/>
          <p:cNvSpPr/>
          <p:nvPr/>
        </p:nvSpPr>
        <p:spPr>
          <a:xfrm>
            <a:off x="9123480" y="1451160"/>
            <a:ext cx="502920" cy="503280"/>
          </a:xfrm>
          <a:prstGeom prst="ellipse">
            <a:avLst/>
          </a:prstGeom>
          <a:solidFill>
            <a:srgbClr val="0000ff"/>
          </a:solidFill>
          <a:ln w="38160">
            <a:solidFill>
              <a:srgbClr val="000000"/>
            </a:solidFill>
            <a:miter/>
          </a:ln>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979" spc="-1" strike="noStrike">
                <a:solidFill>
                  <a:srgbClr val="ffffff"/>
                </a:solidFill>
                <a:latin typeface="Arial"/>
                <a:ea typeface="DejaVu Sans"/>
              </a:rPr>
              <a:t>1</a:t>
            </a:r>
            <a:endParaRPr b="0" lang="en-GB" sz="1979" spc="-1" strike="noStrike">
              <a:latin typeface="Arial"/>
            </a:endParaRPr>
          </a:p>
        </p:txBody>
      </p:sp>
      <p:sp>
        <p:nvSpPr>
          <p:cNvPr id="730" name=""/>
          <p:cNvSpPr/>
          <p:nvPr/>
        </p:nvSpPr>
        <p:spPr>
          <a:xfrm>
            <a:off x="9203760" y="3718080"/>
            <a:ext cx="502560" cy="503280"/>
          </a:xfrm>
          <a:prstGeom prst="ellipse">
            <a:avLst/>
          </a:prstGeom>
          <a:solidFill>
            <a:srgbClr val="0000ff"/>
          </a:solidFill>
          <a:ln w="38160">
            <a:solidFill>
              <a:srgbClr val="000000"/>
            </a:solidFill>
            <a:miter/>
          </a:ln>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979" spc="-1" strike="noStrike">
                <a:solidFill>
                  <a:srgbClr val="ffffff"/>
                </a:solidFill>
                <a:latin typeface="Arial"/>
                <a:ea typeface="DejaVu Sans"/>
              </a:rPr>
              <a:t>2</a:t>
            </a:r>
            <a:endParaRPr b="0" lang="en-GB" sz="1979" spc="-1" strike="noStrike">
              <a:latin typeface="Arial"/>
            </a:endParaRPr>
          </a:p>
        </p:txBody>
      </p:sp>
      <p:sp>
        <p:nvSpPr>
          <p:cNvPr id="731" name=""/>
          <p:cNvSpPr/>
          <p:nvPr/>
        </p:nvSpPr>
        <p:spPr>
          <a:xfrm>
            <a:off x="9258480" y="5901120"/>
            <a:ext cx="504360" cy="503280"/>
          </a:xfrm>
          <a:prstGeom prst="ellipse">
            <a:avLst/>
          </a:prstGeom>
          <a:solidFill>
            <a:srgbClr val="0000ff"/>
          </a:solidFill>
          <a:ln w="38160">
            <a:solidFill>
              <a:srgbClr val="000000"/>
            </a:solidFill>
            <a:miter/>
          </a:ln>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979" spc="-1" strike="noStrike">
                <a:solidFill>
                  <a:srgbClr val="ffffff"/>
                </a:solidFill>
                <a:latin typeface="Arial"/>
                <a:ea typeface="DejaVu Sans"/>
              </a:rPr>
              <a:t>3</a:t>
            </a:r>
            <a:endParaRPr b="0" lang="en-GB" sz="1979" spc="-1" strike="noStrike">
              <a:latin typeface="Arial"/>
            </a:endParaRPr>
          </a:p>
        </p:txBody>
      </p:sp>
    </p:spTree>
  </p:cSld>
  <mc:AlternateContent>
    <mc:Choice Requires="p14">
      <p:transition spd="slow" p14:dur="2000"/>
    </mc:Choice>
    <mc:Fallback>
      <p:transition spd="slow"/>
    </mc:Fallback>
  </mc:AlternateContent>
</p:sld>
</file>

<file path=ppt/slides/slide10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32" name="PlaceHolder 1"/>
          <p:cNvSpPr>
            <a:spLocks noGrp="1"/>
          </p:cNvSpPr>
          <p:nvPr>
            <p:ph type="title"/>
          </p:nvPr>
        </p:nvSpPr>
        <p:spPr>
          <a:xfrm>
            <a:off x="362880" y="539640"/>
            <a:ext cx="9239760" cy="835920"/>
          </a:xfrm>
          <a:prstGeom prst="rect">
            <a:avLst/>
          </a:prstGeom>
          <a:noFill/>
          <a:ln w="0">
            <a:noFill/>
          </a:ln>
        </p:spPr>
        <p:txBody>
          <a:bodyPr lIns="87480" rIns="87480" tIns="44280" bIns="44280" anchor="t">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TCP Data and ACK</a:t>
            </a:r>
            <a:endParaRPr b="0" lang="en-GB" sz="2800" spc="-1" strike="noStrike">
              <a:latin typeface="Arial"/>
            </a:endParaRPr>
          </a:p>
        </p:txBody>
      </p:sp>
      <p:sp>
        <p:nvSpPr>
          <p:cNvPr id="733" name="PlaceHolder 2"/>
          <p:cNvSpPr>
            <a:spLocks noGrp="1"/>
          </p:cNvSpPr>
          <p:nvPr>
            <p:ph/>
          </p:nvPr>
        </p:nvSpPr>
        <p:spPr>
          <a:xfrm>
            <a:off x="239400" y="1348560"/>
            <a:ext cx="9362880" cy="5496840"/>
          </a:xfrm>
          <a:prstGeom prst="rect">
            <a:avLst/>
          </a:prstGeom>
          <a:noFill/>
          <a:ln w="0">
            <a:noFill/>
          </a:ln>
        </p:spPr>
        <p:txBody>
          <a:bodyPr lIns="96840" rIns="96840" tIns="47520" bIns="47520" anchor="t">
            <a:normAutofit/>
          </a:bodyPr>
          <a:p>
            <a:pPr marL="343080" indent="-343080">
              <a:lnSpc>
                <a:spcPct val="100000"/>
              </a:lnSpc>
              <a:spcBef>
                <a:spcPts val="90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Once the connection is established, data can be sent. </a:t>
            </a:r>
            <a:endParaRPr b="0" lang="en-GB" sz="2400" spc="-1" strike="noStrike">
              <a:latin typeface="Arial"/>
            </a:endParaRPr>
          </a:p>
          <a:p>
            <a:pPr marL="343080" indent="-343080">
              <a:lnSpc>
                <a:spcPct val="100000"/>
              </a:lnSpc>
              <a:spcBef>
                <a:spcPts val="90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Each data segment includes a sequence number identifying the first byte in the segment.</a:t>
            </a:r>
            <a:endParaRPr b="0" lang="en-GB" sz="2400" spc="-1" strike="noStrike">
              <a:latin typeface="Arial"/>
            </a:endParaRPr>
          </a:p>
          <a:p>
            <a:pPr marL="343080" indent="-343080">
              <a:lnSpc>
                <a:spcPct val="100000"/>
              </a:lnSpc>
              <a:spcBef>
                <a:spcPts val="90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Each segment (data or empty) includes an acknowledgement number indicating what data has been received.</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0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34" name="PlaceHolder 1"/>
          <p:cNvSpPr>
            <a:spLocks noGrp="1"/>
          </p:cNvSpPr>
          <p:nvPr>
            <p:ph type="title"/>
          </p:nvPr>
        </p:nvSpPr>
        <p:spPr>
          <a:xfrm>
            <a:off x="399960" y="470880"/>
            <a:ext cx="8569440" cy="594000"/>
          </a:xfrm>
          <a:prstGeom prst="rect">
            <a:avLst/>
          </a:prstGeom>
          <a:noFill/>
          <a:ln w="0">
            <a:noFill/>
          </a:ln>
        </p:spPr>
        <p:txBody>
          <a:bodyPr lIns="90360" rIns="90360" tIns="44280" bIns="44280" anchor="ctr">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TCP</a:t>
            </a:r>
            <a:endParaRPr b="0" lang="en-GB" sz="2800" spc="-1" strike="noStrike">
              <a:latin typeface="Arial"/>
            </a:endParaRPr>
          </a:p>
        </p:txBody>
      </p:sp>
      <p:sp>
        <p:nvSpPr>
          <p:cNvPr id="735" name="PlaceHolder 2"/>
          <p:cNvSpPr>
            <a:spLocks noGrp="1"/>
          </p:cNvSpPr>
          <p:nvPr>
            <p:ph/>
          </p:nvPr>
        </p:nvSpPr>
        <p:spPr>
          <a:xfrm>
            <a:off x="320040" y="1019520"/>
            <a:ext cx="9522720" cy="6610680"/>
          </a:xfrm>
          <a:prstGeom prst="rect">
            <a:avLst/>
          </a:prstGeom>
          <a:noFill/>
          <a:ln w="0">
            <a:noFill/>
          </a:ln>
        </p:spPr>
        <p:txBody>
          <a:bodyPr lIns="90360" rIns="90360" tIns="44280" bIns="44280" anchor="t">
            <a:normAutofit/>
          </a:bodyPr>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200" spc="-1" strike="noStrike">
                <a:latin typeface="Arial"/>
              </a:rPr>
              <a:t>Reliable Byte-Stream </a:t>
            </a:r>
            <a:endParaRPr b="0" lang="en-GB" sz="22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200" spc="-1" strike="noStrike">
                <a:latin typeface="Arial"/>
              </a:rPr>
              <a:t>Connection-oriented</a:t>
            </a:r>
            <a:endParaRPr b="0" lang="en-GB" sz="22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200" spc="-1" strike="noStrike">
                <a:latin typeface="Arial"/>
              </a:rPr>
              <a:t>Byte-stream</a:t>
            </a:r>
            <a:endParaRPr b="0" lang="en-GB" sz="22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200" spc="-1" strike="noStrike">
                <a:latin typeface="Arial"/>
              </a:rPr>
              <a:t>sending process writes some number of bytes</a:t>
            </a:r>
            <a:endParaRPr b="0" lang="en-GB" sz="22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200" spc="-1" strike="noStrike">
                <a:latin typeface="Arial"/>
              </a:rPr>
              <a:t>TCP breaks into </a:t>
            </a:r>
            <a:r>
              <a:rPr b="0" i="1" lang="en-GB" sz="2200" spc="-1" strike="noStrike">
                <a:latin typeface="Arial"/>
              </a:rPr>
              <a:t>segments</a:t>
            </a:r>
            <a:r>
              <a:rPr b="0" lang="en-GB" sz="2200" spc="-1" strike="noStrike">
                <a:latin typeface="Arial"/>
              </a:rPr>
              <a:t> and sends via IP</a:t>
            </a:r>
            <a:endParaRPr b="0" lang="en-GB" sz="22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200" spc="-1" strike="noStrike">
                <a:latin typeface="Arial"/>
              </a:rPr>
              <a:t>receiving process reads some number of bytes</a:t>
            </a:r>
            <a:endParaRPr b="0" lang="en-GB" sz="2200" spc="-1" strike="noStrike">
              <a:latin typeface="Arial"/>
            </a:endParaRPr>
          </a:p>
          <a:p>
            <a:pPr marL="743040" indent="-285840">
              <a:lnSpc>
                <a:spcPct val="100000"/>
              </a:lnSpc>
              <a:spcBef>
                <a:spcPts val="751"/>
              </a:spcBef>
              <a:buNone/>
              <a:tabLst>
                <a:tab algn="l" pos="0"/>
              </a:tabLst>
            </a:pPr>
            <a:endParaRPr b="0" lang="en-GB" sz="2200" spc="-1" strike="noStrike">
              <a:latin typeface="Arial"/>
            </a:endParaRPr>
          </a:p>
          <a:p>
            <a:pPr marL="743040" indent="-285840">
              <a:lnSpc>
                <a:spcPct val="100000"/>
              </a:lnSpc>
              <a:spcBef>
                <a:spcPts val="751"/>
              </a:spcBef>
              <a:buNone/>
              <a:tabLst>
                <a:tab algn="l" pos="0"/>
              </a:tabLst>
            </a:pPr>
            <a:endParaRPr b="0" lang="en-GB" sz="2200" spc="-1" strike="noStrike">
              <a:latin typeface="Arial"/>
            </a:endParaRPr>
          </a:p>
          <a:p>
            <a:pPr marL="743040" indent="-285840">
              <a:lnSpc>
                <a:spcPct val="100000"/>
              </a:lnSpc>
              <a:spcBef>
                <a:spcPts val="751"/>
              </a:spcBef>
              <a:buNone/>
              <a:tabLst>
                <a:tab algn="l" pos="0"/>
              </a:tabLst>
            </a:pPr>
            <a:r>
              <a:rPr b="0" lang="en-GB" sz="2200" spc="-1" strike="noStrike">
                <a:latin typeface="Arial"/>
              </a:rPr>
              <a:t> </a:t>
            </a:r>
            <a:endParaRPr b="0" lang="en-GB" sz="2200" spc="-1" strike="noStrike">
              <a:latin typeface="Arial"/>
            </a:endParaRPr>
          </a:p>
          <a:p>
            <a:pPr marL="743040" indent="-285840">
              <a:lnSpc>
                <a:spcPct val="100000"/>
              </a:lnSpc>
              <a:spcBef>
                <a:spcPts val="751"/>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200" spc="-1" strike="noStrike">
              <a:latin typeface="Arial"/>
            </a:endParaRPr>
          </a:p>
          <a:p>
            <a:pPr marL="743040" indent="-285840">
              <a:lnSpc>
                <a:spcPct val="100000"/>
              </a:lnSpc>
              <a:spcBef>
                <a:spcPts val="751"/>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2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200" spc="-1" strike="noStrike">
                <a:latin typeface="Arial"/>
              </a:rPr>
              <a:t>Full duplex</a:t>
            </a:r>
            <a:endParaRPr b="0" lang="en-GB" sz="22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200" spc="-1" strike="noStrike">
                <a:latin typeface="Arial"/>
              </a:rPr>
              <a:t>Flow control: keep sender from overrunning receiver</a:t>
            </a:r>
            <a:endParaRPr b="0" lang="en-GB" sz="22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200" spc="-1" strike="noStrike">
                <a:latin typeface="Arial"/>
              </a:rPr>
              <a:t>Congestion control: keep sender from overrunning network</a:t>
            </a:r>
            <a:endParaRPr b="0" lang="en-GB" sz="2200" spc="-1" strike="noStrike">
              <a:latin typeface="Arial"/>
            </a:endParaRPr>
          </a:p>
        </p:txBody>
      </p:sp>
      <p:grpSp>
        <p:nvGrpSpPr>
          <p:cNvPr id="736" name=""/>
          <p:cNvGrpSpPr/>
          <p:nvPr/>
        </p:nvGrpSpPr>
        <p:grpSpPr>
          <a:xfrm>
            <a:off x="2356920" y="3690000"/>
            <a:ext cx="7208640" cy="2455920"/>
            <a:chOff x="2356920" y="3690000"/>
            <a:chExt cx="7208640" cy="2455920"/>
          </a:xfrm>
        </p:grpSpPr>
        <p:sp>
          <p:nvSpPr>
            <p:cNvPr id="737" name=""/>
            <p:cNvSpPr/>
            <p:nvPr/>
          </p:nvSpPr>
          <p:spPr>
            <a:xfrm>
              <a:off x="3965400" y="5693760"/>
              <a:ext cx="1120680" cy="158760"/>
            </a:xfrm>
            <a:custGeom>
              <a:avLst/>
              <a:gdLst/>
              <a:ahLst/>
              <a:rect l="l" t="t" r="r" b="b"/>
              <a:pathLst>
                <a:path w="591" h="150">
                  <a:moveTo>
                    <a:pt x="591" y="150"/>
                  </a:moveTo>
                  <a:lnTo>
                    <a:pt x="591" y="0"/>
                  </a:lnTo>
                  <a:lnTo>
                    <a:pt x="0" y="0"/>
                  </a:lnTo>
                  <a:lnTo>
                    <a:pt x="0" y="150"/>
                  </a:lnTo>
                  <a:lnTo>
                    <a:pt x="591" y="150"/>
                  </a:lnTo>
                  <a:lnTo>
                    <a:pt x="591" y="150"/>
                  </a:lnTo>
                  <a:close/>
                </a:path>
              </a:pathLst>
            </a:custGeom>
            <a:solidFill>
              <a:srgbClr val="ccffff"/>
            </a:solidFill>
            <a:ln w="0">
              <a:noFill/>
            </a:ln>
          </p:spPr>
          <p:style>
            <a:lnRef idx="0"/>
            <a:fillRef idx="0"/>
            <a:effectRef idx="0"/>
            <a:fontRef idx="minor"/>
          </p:style>
        </p:sp>
        <p:sp>
          <p:nvSpPr>
            <p:cNvPr id="738" name=""/>
            <p:cNvSpPr/>
            <p:nvPr/>
          </p:nvSpPr>
          <p:spPr>
            <a:xfrm>
              <a:off x="3965400" y="5693760"/>
              <a:ext cx="1120680" cy="158760"/>
            </a:xfrm>
            <a:custGeom>
              <a:avLst/>
              <a:gdLst/>
              <a:ahLst/>
              <a:rect l="l" t="t" r="r" b="b"/>
              <a:pathLst>
                <a:path w="591" h="150">
                  <a:moveTo>
                    <a:pt x="591" y="150"/>
                  </a:moveTo>
                  <a:lnTo>
                    <a:pt x="591" y="0"/>
                  </a:lnTo>
                  <a:lnTo>
                    <a:pt x="0" y="0"/>
                  </a:lnTo>
                  <a:lnTo>
                    <a:pt x="0" y="150"/>
                  </a:lnTo>
                  <a:lnTo>
                    <a:pt x="591" y="150"/>
                  </a:lnTo>
                  <a:lnTo>
                    <a:pt x="591" y="150"/>
                  </a:lnTo>
                </a:path>
              </a:pathLst>
            </a:custGeom>
            <a:noFill/>
            <a:ln w="12600">
              <a:solidFill>
                <a:srgbClr val="000000"/>
              </a:solidFill>
              <a:round/>
            </a:ln>
          </p:spPr>
          <p:style>
            <a:lnRef idx="0"/>
            <a:fillRef idx="0"/>
            <a:effectRef idx="0"/>
            <a:fontRef idx="minor"/>
          </p:style>
        </p:sp>
        <p:sp>
          <p:nvSpPr>
            <p:cNvPr id="739" name=""/>
            <p:cNvSpPr/>
            <p:nvPr/>
          </p:nvSpPr>
          <p:spPr>
            <a:xfrm>
              <a:off x="5320080" y="5693760"/>
              <a:ext cx="1120320" cy="158760"/>
            </a:xfrm>
            <a:custGeom>
              <a:avLst/>
              <a:gdLst/>
              <a:ahLst/>
              <a:rect l="l" t="t" r="r" b="b"/>
              <a:pathLst>
                <a:path w="591" h="150">
                  <a:moveTo>
                    <a:pt x="591" y="150"/>
                  </a:moveTo>
                  <a:lnTo>
                    <a:pt x="591" y="0"/>
                  </a:lnTo>
                  <a:lnTo>
                    <a:pt x="0" y="0"/>
                  </a:lnTo>
                  <a:lnTo>
                    <a:pt x="0" y="150"/>
                  </a:lnTo>
                  <a:lnTo>
                    <a:pt x="591" y="150"/>
                  </a:lnTo>
                  <a:lnTo>
                    <a:pt x="591" y="150"/>
                  </a:lnTo>
                  <a:close/>
                </a:path>
              </a:pathLst>
            </a:custGeom>
            <a:solidFill>
              <a:srgbClr val="ccffff"/>
            </a:solidFill>
            <a:ln w="0">
              <a:noFill/>
            </a:ln>
          </p:spPr>
          <p:style>
            <a:lnRef idx="0"/>
            <a:fillRef idx="0"/>
            <a:effectRef idx="0"/>
            <a:fontRef idx="minor"/>
          </p:style>
        </p:sp>
        <p:sp>
          <p:nvSpPr>
            <p:cNvPr id="740" name=""/>
            <p:cNvSpPr/>
            <p:nvPr/>
          </p:nvSpPr>
          <p:spPr>
            <a:xfrm>
              <a:off x="5320080" y="5693760"/>
              <a:ext cx="1120320" cy="158760"/>
            </a:xfrm>
            <a:custGeom>
              <a:avLst/>
              <a:gdLst/>
              <a:ahLst/>
              <a:rect l="l" t="t" r="r" b="b"/>
              <a:pathLst>
                <a:path w="591" h="150">
                  <a:moveTo>
                    <a:pt x="591" y="150"/>
                  </a:moveTo>
                  <a:lnTo>
                    <a:pt x="591" y="0"/>
                  </a:lnTo>
                  <a:lnTo>
                    <a:pt x="0" y="0"/>
                  </a:lnTo>
                  <a:lnTo>
                    <a:pt x="0" y="150"/>
                  </a:lnTo>
                  <a:lnTo>
                    <a:pt x="591" y="150"/>
                  </a:lnTo>
                  <a:lnTo>
                    <a:pt x="591" y="150"/>
                  </a:lnTo>
                </a:path>
              </a:pathLst>
            </a:custGeom>
            <a:noFill/>
            <a:ln w="12600">
              <a:solidFill>
                <a:srgbClr val="000000"/>
              </a:solidFill>
              <a:round/>
            </a:ln>
          </p:spPr>
          <p:style>
            <a:lnRef idx="0"/>
            <a:fillRef idx="0"/>
            <a:effectRef idx="0"/>
            <a:fontRef idx="minor"/>
          </p:style>
        </p:sp>
        <p:sp>
          <p:nvSpPr>
            <p:cNvPr id="741" name=""/>
            <p:cNvSpPr/>
            <p:nvPr/>
          </p:nvSpPr>
          <p:spPr>
            <a:xfrm>
              <a:off x="6849000" y="5693760"/>
              <a:ext cx="1120320" cy="158760"/>
            </a:xfrm>
            <a:custGeom>
              <a:avLst/>
              <a:gdLst/>
              <a:ahLst/>
              <a:rect l="l" t="t" r="r" b="b"/>
              <a:pathLst>
                <a:path w="591" h="150">
                  <a:moveTo>
                    <a:pt x="588" y="150"/>
                  </a:moveTo>
                  <a:lnTo>
                    <a:pt x="591" y="0"/>
                  </a:lnTo>
                  <a:lnTo>
                    <a:pt x="0" y="0"/>
                  </a:lnTo>
                  <a:lnTo>
                    <a:pt x="0" y="150"/>
                  </a:lnTo>
                  <a:lnTo>
                    <a:pt x="591" y="150"/>
                  </a:lnTo>
                  <a:lnTo>
                    <a:pt x="591" y="150"/>
                  </a:lnTo>
                  <a:lnTo>
                    <a:pt x="588" y="150"/>
                  </a:lnTo>
                  <a:close/>
                </a:path>
              </a:pathLst>
            </a:custGeom>
            <a:solidFill>
              <a:srgbClr val="ccffff"/>
            </a:solidFill>
            <a:ln w="0">
              <a:noFill/>
            </a:ln>
          </p:spPr>
          <p:style>
            <a:lnRef idx="0"/>
            <a:fillRef idx="0"/>
            <a:effectRef idx="0"/>
            <a:fontRef idx="minor"/>
          </p:style>
        </p:sp>
        <p:sp>
          <p:nvSpPr>
            <p:cNvPr id="742" name=""/>
            <p:cNvSpPr/>
            <p:nvPr/>
          </p:nvSpPr>
          <p:spPr>
            <a:xfrm>
              <a:off x="6849000" y="5693760"/>
              <a:ext cx="1120320" cy="158760"/>
            </a:xfrm>
            <a:custGeom>
              <a:avLst/>
              <a:gdLst/>
              <a:ahLst/>
              <a:rect l="l" t="t" r="r" b="b"/>
              <a:pathLst>
                <a:path w="591" h="150">
                  <a:moveTo>
                    <a:pt x="588" y="150"/>
                  </a:moveTo>
                  <a:lnTo>
                    <a:pt x="591" y="0"/>
                  </a:lnTo>
                  <a:lnTo>
                    <a:pt x="0" y="0"/>
                  </a:lnTo>
                  <a:lnTo>
                    <a:pt x="0" y="150"/>
                  </a:lnTo>
                  <a:lnTo>
                    <a:pt x="591" y="150"/>
                  </a:lnTo>
                  <a:lnTo>
                    <a:pt x="591" y="150"/>
                  </a:lnTo>
                </a:path>
              </a:pathLst>
            </a:custGeom>
            <a:noFill/>
            <a:ln w="12600">
              <a:solidFill>
                <a:srgbClr val="000000"/>
              </a:solidFill>
              <a:round/>
            </a:ln>
          </p:spPr>
          <p:style>
            <a:lnRef idx="0"/>
            <a:fillRef idx="0"/>
            <a:effectRef idx="0"/>
            <a:fontRef idx="minor"/>
          </p:style>
        </p:sp>
        <p:sp>
          <p:nvSpPr>
            <p:cNvPr id="743" name=""/>
            <p:cNvSpPr/>
            <p:nvPr/>
          </p:nvSpPr>
          <p:spPr>
            <a:xfrm>
              <a:off x="2522520" y="3809160"/>
              <a:ext cx="146016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Application process</a:t>
              </a:r>
              <a:endParaRPr b="0" lang="en-GB" sz="1200" spc="-1" strike="noStrike">
                <a:latin typeface="Arial"/>
              </a:endParaRPr>
            </a:p>
          </p:txBody>
        </p:sp>
        <p:sp>
          <p:nvSpPr>
            <p:cNvPr id="744" name=""/>
            <p:cNvSpPr/>
            <p:nvPr/>
          </p:nvSpPr>
          <p:spPr>
            <a:xfrm>
              <a:off x="4579920" y="4282560"/>
              <a:ext cx="14328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W</a:t>
              </a:r>
              <a:endParaRPr b="0" lang="en-GB" sz="1200" spc="-1" strike="noStrike">
                <a:latin typeface="Arial"/>
              </a:endParaRPr>
            </a:p>
          </p:txBody>
        </p:sp>
        <p:sp>
          <p:nvSpPr>
            <p:cNvPr id="745" name=""/>
            <p:cNvSpPr/>
            <p:nvPr/>
          </p:nvSpPr>
          <p:spPr>
            <a:xfrm>
              <a:off x="4799520" y="4282560"/>
              <a:ext cx="23760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rite</a:t>
              </a:r>
              <a:endParaRPr b="0" lang="en-GB" sz="1200" spc="-1" strike="noStrike">
                <a:latin typeface="Arial"/>
              </a:endParaRPr>
            </a:p>
          </p:txBody>
        </p:sp>
        <p:sp>
          <p:nvSpPr>
            <p:cNvPr id="746" name=""/>
            <p:cNvSpPr/>
            <p:nvPr/>
          </p:nvSpPr>
          <p:spPr>
            <a:xfrm>
              <a:off x="4584240" y="4447800"/>
              <a:ext cx="39924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bytes</a:t>
              </a:r>
              <a:endParaRPr b="0" lang="en-GB" sz="1200" spc="-1" strike="noStrike">
                <a:latin typeface="Arial"/>
              </a:endParaRPr>
            </a:p>
          </p:txBody>
        </p:sp>
        <p:sp>
          <p:nvSpPr>
            <p:cNvPr id="747" name=""/>
            <p:cNvSpPr/>
            <p:nvPr/>
          </p:nvSpPr>
          <p:spPr>
            <a:xfrm>
              <a:off x="3317400" y="4884840"/>
              <a:ext cx="30492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TCP</a:t>
              </a:r>
              <a:endParaRPr b="0" lang="en-GB" sz="1200" spc="-1" strike="noStrike">
                <a:latin typeface="Arial"/>
              </a:endParaRPr>
            </a:p>
          </p:txBody>
        </p:sp>
        <p:sp>
          <p:nvSpPr>
            <p:cNvPr id="748" name=""/>
            <p:cNvSpPr/>
            <p:nvPr/>
          </p:nvSpPr>
          <p:spPr>
            <a:xfrm>
              <a:off x="2988360" y="5101200"/>
              <a:ext cx="84744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Send buffer</a:t>
              </a:r>
              <a:endParaRPr b="0" lang="en-GB" sz="1200" spc="-1" strike="noStrike">
                <a:latin typeface="Arial"/>
              </a:endParaRPr>
            </a:p>
          </p:txBody>
        </p:sp>
        <p:sp>
          <p:nvSpPr>
            <p:cNvPr id="749" name=""/>
            <p:cNvSpPr/>
            <p:nvPr/>
          </p:nvSpPr>
          <p:spPr>
            <a:xfrm>
              <a:off x="4090320" y="5681880"/>
              <a:ext cx="64476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Segment</a:t>
              </a:r>
              <a:endParaRPr b="0" lang="en-GB" sz="1200" spc="-1" strike="noStrike">
                <a:latin typeface="Arial"/>
              </a:endParaRPr>
            </a:p>
          </p:txBody>
        </p:sp>
        <p:sp>
          <p:nvSpPr>
            <p:cNvPr id="750" name=""/>
            <p:cNvSpPr/>
            <p:nvPr/>
          </p:nvSpPr>
          <p:spPr>
            <a:xfrm>
              <a:off x="2356920" y="3690000"/>
              <a:ext cx="2308320" cy="415800"/>
            </a:xfrm>
            <a:custGeom>
              <a:avLst/>
              <a:gdLst/>
              <a:ahLst/>
              <a:rect l="l" t="t" r="r" b="b"/>
              <a:pathLst>
                <a:path w="1217" h="391">
                  <a:moveTo>
                    <a:pt x="606" y="391"/>
                  </a:moveTo>
                  <a:lnTo>
                    <a:pt x="687" y="391"/>
                  </a:lnTo>
                  <a:lnTo>
                    <a:pt x="771" y="383"/>
                  </a:lnTo>
                  <a:lnTo>
                    <a:pt x="852" y="372"/>
                  </a:lnTo>
                  <a:lnTo>
                    <a:pt x="933" y="360"/>
                  </a:lnTo>
                  <a:lnTo>
                    <a:pt x="1009" y="341"/>
                  </a:lnTo>
                  <a:lnTo>
                    <a:pt x="1075" y="318"/>
                  </a:lnTo>
                  <a:lnTo>
                    <a:pt x="1132" y="295"/>
                  </a:lnTo>
                  <a:lnTo>
                    <a:pt x="1178" y="264"/>
                  </a:lnTo>
                  <a:lnTo>
                    <a:pt x="1205" y="234"/>
                  </a:lnTo>
                  <a:lnTo>
                    <a:pt x="1217" y="199"/>
                  </a:lnTo>
                  <a:lnTo>
                    <a:pt x="1205" y="165"/>
                  </a:lnTo>
                  <a:lnTo>
                    <a:pt x="1178" y="134"/>
                  </a:lnTo>
                  <a:lnTo>
                    <a:pt x="1132" y="103"/>
                  </a:lnTo>
                  <a:lnTo>
                    <a:pt x="1075" y="76"/>
                  </a:lnTo>
                  <a:lnTo>
                    <a:pt x="1009" y="57"/>
                  </a:lnTo>
                  <a:lnTo>
                    <a:pt x="933" y="38"/>
                  </a:lnTo>
                  <a:lnTo>
                    <a:pt x="852" y="23"/>
                  </a:lnTo>
                  <a:lnTo>
                    <a:pt x="771" y="11"/>
                  </a:lnTo>
                  <a:lnTo>
                    <a:pt x="687" y="3"/>
                  </a:lnTo>
                  <a:lnTo>
                    <a:pt x="606" y="0"/>
                  </a:lnTo>
                  <a:lnTo>
                    <a:pt x="526" y="3"/>
                  </a:lnTo>
                  <a:lnTo>
                    <a:pt x="445" y="11"/>
                  </a:lnTo>
                  <a:lnTo>
                    <a:pt x="361" y="23"/>
                  </a:lnTo>
                  <a:lnTo>
                    <a:pt x="280" y="38"/>
                  </a:lnTo>
                  <a:lnTo>
                    <a:pt x="207" y="57"/>
                  </a:lnTo>
                  <a:lnTo>
                    <a:pt x="138" y="76"/>
                  </a:lnTo>
                  <a:lnTo>
                    <a:pt x="80" y="103"/>
                  </a:lnTo>
                  <a:lnTo>
                    <a:pt x="38" y="134"/>
                  </a:lnTo>
                  <a:lnTo>
                    <a:pt x="11" y="165"/>
                  </a:lnTo>
                  <a:lnTo>
                    <a:pt x="0" y="199"/>
                  </a:lnTo>
                  <a:lnTo>
                    <a:pt x="11" y="234"/>
                  </a:lnTo>
                  <a:lnTo>
                    <a:pt x="38" y="264"/>
                  </a:lnTo>
                  <a:lnTo>
                    <a:pt x="80" y="295"/>
                  </a:lnTo>
                  <a:lnTo>
                    <a:pt x="138" y="318"/>
                  </a:lnTo>
                  <a:lnTo>
                    <a:pt x="207" y="341"/>
                  </a:lnTo>
                  <a:lnTo>
                    <a:pt x="280" y="360"/>
                  </a:lnTo>
                  <a:lnTo>
                    <a:pt x="361" y="372"/>
                  </a:lnTo>
                  <a:lnTo>
                    <a:pt x="445" y="383"/>
                  </a:lnTo>
                  <a:lnTo>
                    <a:pt x="526" y="391"/>
                  </a:lnTo>
                  <a:lnTo>
                    <a:pt x="606" y="391"/>
                  </a:lnTo>
                  <a:lnTo>
                    <a:pt x="606" y="391"/>
                  </a:lnTo>
                </a:path>
              </a:pathLst>
            </a:custGeom>
            <a:noFill/>
            <a:ln w="12600">
              <a:solidFill>
                <a:srgbClr val="000000"/>
              </a:solidFill>
              <a:round/>
            </a:ln>
          </p:spPr>
          <p:style>
            <a:lnRef idx="0"/>
            <a:fillRef idx="0"/>
            <a:effectRef idx="0"/>
            <a:fontRef idx="minor"/>
          </p:style>
        </p:sp>
        <p:sp>
          <p:nvSpPr>
            <p:cNvPr id="751" name=""/>
            <p:cNvSpPr/>
            <p:nvPr/>
          </p:nvSpPr>
          <p:spPr>
            <a:xfrm>
              <a:off x="3659760" y="4168440"/>
              <a:ext cx="494280" cy="101520"/>
            </a:xfrm>
            <a:custGeom>
              <a:avLst/>
              <a:gdLst/>
              <a:ahLst/>
              <a:rect l="l" t="t" r="r" b="b"/>
              <a:pathLst>
                <a:path w="261" h="96">
                  <a:moveTo>
                    <a:pt x="261" y="92"/>
                  </a:moveTo>
                  <a:lnTo>
                    <a:pt x="261" y="0"/>
                  </a:lnTo>
                  <a:lnTo>
                    <a:pt x="0" y="0"/>
                  </a:lnTo>
                  <a:lnTo>
                    <a:pt x="0" y="96"/>
                  </a:lnTo>
                  <a:lnTo>
                    <a:pt x="261" y="96"/>
                  </a:lnTo>
                  <a:lnTo>
                    <a:pt x="261" y="96"/>
                  </a:lnTo>
                </a:path>
              </a:pathLst>
            </a:custGeom>
            <a:noFill/>
            <a:ln w="12600">
              <a:solidFill>
                <a:srgbClr val="000000"/>
              </a:solidFill>
              <a:round/>
            </a:ln>
          </p:spPr>
          <p:style>
            <a:lnRef idx="0"/>
            <a:fillRef idx="0"/>
            <a:effectRef idx="0"/>
            <a:fontRef idx="minor"/>
          </p:style>
        </p:sp>
        <p:sp>
          <p:nvSpPr>
            <p:cNvPr id="752" name=""/>
            <p:cNvSpPr/>
            <p:nvPr/>
          </p:nvSpPr>
          <p:spPr>
            <a:xfrm>
              <a:off x="3659760" y="4671720"/>
              <a:ext cx="340920" cy="101160"/>
            </a:xfrm>
            <a:custGeom>
              <a:avLst/>
              <a:gdLst/>
              <a:ahLst/>
              <a:rect l="l" t="t" r="r" b="b"/>
              <a:pathLst>
                <a:path w="180" h="96">
                  <a:moveTo>
                    <a:pt x="180" y="96"/>
                  </a:moveTo>
                  <a:lnTo>
                    <a:pt x="180" y="0"/>
                  </a:lnTo>
                  <a:lnTo>
                    <a:pt x="0" y="0"/>
                  </a:lnTo>
                  <a:lnTo>
                    <a:pt x="0" y="96"/>
                  </a:lnTo>
                  <a:lnTo>
                    <a:pt x="180" y="96"/>
                  </a:lnTo>
                  <a:lnTo>
                    <a:pt x="180" y="96"/>
                  </a:lnTo>
                </a:path>
              </a:pathLst>
            </a:custGeom>
            <a:noFill/>
            <a:ln w="12600">
              <a:solidFill>
                <a:srgbClr val="000000"/>
              </a:solidFill>
              <a:round/>
            </a:ln>
          </p:spPr>
          <p:style>
            <a:lnRef idx="0"/>
            <a:fillRef idx="0"/>
            <a:effectRef idx="0"/>
            <a:fontRef idx="minor"/>
          </p:style>
        </p:sp>
        <p:sp>
          <p:nvSpPr>
            <p:cNvPr id="753" name=""/>
            <p:cNvSpPr/>
            <p:nvPr/>
          </p:nvSpPr>
          <p:spPr>
            <a:xfrm>
              <a:off x="8560800" y="4671720"/>
              <a:ext cx="342720" cy="101160"/>
            </a:xfrm>
            <a:custGeom>
              <a:avLst/>
              <a:gdLst/>
              <a:ahLst/>
              <a:rect l="l" t="t" r="r" b="b"/>
              <a:pathLst>
                <a:path w="181" h="96">
                  <a:moveTo>
                    <a:pt x="181" y="96"/>
                  </a:moveTo>
                  <a:lnTo>
                    <a:pt x="181" y="0"/>
                  </a:lnTo>
                  <a:lnTo>
                    <a:pt x="0" y="0"/>
                  </a:lnTo>
                  <a:lnTo>
                    <a:pt x="0" y="96"/>
                  </a:lnTo>
                  <a:lnTo>
                    <a:pt x="181" y="96"/>
                  </a:lnTo>
                  <a:lnTo>
                    <a:pt x="181" y="96"/>
                  </a:lnTo>
                </a:path>
              </a:pathLst>
            </a:custGeom>
            <a:noFill/>
            <a:ln w="12600">
              <a:solidFill>
                <a:srgbClr val="000000"/>
              </a:solidFill>
              <a:round/>
            </a:ln>
          </p:spPr>
          <p:style>
            <a:lnRef idx="0"/>
            <a:fillRef idx="0"/>
            <a:effectRef idx="0"/>
            <a:fontRef idx="minor"/>
          </p:style>
        </p:sp>
        <p:sp>
          <p:nvSpPr>
            <p:cNvPr id="754" name=""/>
            <p:cNvSpPr/>
            <p:nvPr/>
          </p:nvSpPr>
          <p:spPr>
            <a:xfrm>
              <a:off x="8560800" y="4168440"/>
              <a:ext cx="342720" cy="101520"/>
            </a:xfrm>
            <a:custGeom>
              <a:avLst/>
              <a:gdLst/>
              <a:ahLst/>
              <a:rect l="l" t="t" r="r" b="b"/>
              <a:pathLst>
                <a:path w="181" h="96">
                  <a:moveTo>
                    <a:pt x="181" y="96"/>
                  </a:moveTo>
                  <a:lnTo>
                    <a:pt x="181" y="0"/>
                  </a:lnTo>
                  <a:lnTo>
                    <a:pt x="0" y="0"/>
                  </a:lnTo>
                  <a:lnTo>
                    <a:pt x="0" y="96"/>
                  </a:lnTo>
                  <a:lnTo>
                    <a:pt x="181" y="96"/>
                  </a:lnTo>
                  <a:lnTo>
                    <a:pt x="181" y="96"/>
                  </a:lnTo>
                </a:path>
              </a:pathLst>
            </a:custGeom>
            <a:noFill/>
            <a:ln w="12600">
              <a:solidFill>
                <a:srgbClr val="000000"/>
              </a:solidFill>
              <a:round/>
            </a:ln>
          </p:spPr>
          <p:style>
            <a:lnRef idx="0"/>
            <a:fillRef idx="0"/>
            <a:effectRef idx="0"/>
            <a:fontRef idx="minor"/>
          </p:style>
        </p:sp>
        <p:sp>
          <p:nvSpPr>
            <p:cNvPr id="755" name=""/>
            <p:cNvSpPr/>
            <p:nvPr/>
          </p:nvSpPr>
          <p:spPr>
            <a:xfrm>
              <a:off x="8560800" y="4306680"/>
              <a:ext cx="342720" cy="101520"/>
            </a:xfrm>
            <a:custGeom>
              <a:avLst/>
              <a:gdLst/>
              <a:ahLst/>
              <a:rect l="l" t="t" r="r" b="b"/>
              <a:pathLst>
                <a:path w="181" h="96">
                  <a:moveTo>
                    <a:pt x="181" y="92"/>
                  </a:moveTo>
                  <a:lnTo>
                    <a:pt x="181" y="0"/>
                  </a:lnTo>
                  <a:lnTo>
                    <a:pt x="0" y="0"/>
                  </a:lnTo>
                  <a:lnTo>
                    <a:pt x="0" y="96"/>
                  </a:lnTo>
                  <a:lnTo>
                    <a:pt x="181" y="96"/>
                  </a:lnTo>
                  <a:lnTo>
                    <a:pt x="181" y="96"/>
                  </a:lnTo>
                </a:path>
              </a:pathLst>
            </a:custGeom>
            <a:noFill/>
            <a:ln w="12600">
              <a:solidFill>
                <a:srgbClr val="000000"/>
              </a:solidFill>
              <a:round/>
            </a:ln>
          </p:spPr>
          <p:style>
            <a:lnRef idx="0"/>
            <a:fillRef idx="0"/>
            <a:effectRef idx="0"/>
            <a:fontRef idx="minor"/>
          </p:style>
        </p:sp>
        <p:sp>
          <p:nvSpPr>
            <p:cNvPr id="756" name=""/>
            <p:cNvSpPr/>
            <p:nvPr/>
          </p:nvSpPr>
          <p:spPr>
            <a:xfrm>
              <a:off x="3659760" y="4302720"/>
              <a:ext cx="756360" cy="101160"/>
            </a:xfrm>
            <a:custGeom>
              <a:avLst/>
              <a:gdLst/>
              <a:ahLst/>
              <a:rect l="l" t="t" r="r" b="b"/>
              <a:pathLst>
                <a:path w="399" h="96">
                  <a:moveTo>
                    <a:pt x="399" y="96"/>
                  </a:moveTo>
                  <a:lnTo>
                    <a:pt x="399" y="0"/>
                  </a:lnTo>
                  <a:lnTo>
                    <a:pt x="0" y="0"/>
                  </a:lnTo>
                  <a:lnTo>
                    <a:pt x="0" y="96"/>
                  </a:lnTo>
                  <a:lnTo>
                    <a:pt x="399" y="96"/>
                  </a:lnTo>
                  <a:lnTo>
                    <a:pt x="399" y="96"/>
                  </a:lnTo>
                </a:path>
              </a:pathLst>
            </a:custGeom>
            <a:noFill/>
            <a:ln w="12600">
              <a:solidFill>
                <a:srgbClr val="000000"/>
              </a:solidFill>
              <a:round/>
            </a:ln>
          </p:spPr>
          <p:style>
            <a:lnRef idx="0"/>
            <a:fillRef idx="0"/>
            <a:effectRef idx="0"/>
            <a:fontRef idx="minor"/>
          </p:style>
        </p:sp>
        <p:sp>
          <p:nvSpPr>
            <p:cNvPr id="757" name=""/>
            <p:cNvSpPr/>
            <p:nvPr/>
          </p:nvSpPr>
          <p:spPr>
            <a:xfrm>
              <a:off x="2677320" y="4830480"/>
              <a:ext cx="1731240" cy="490320"/>
            </a:xfrm>
            <a:custGeom>
              <a:avLst/>
              <a:gdLst/>
              <a:ahLst/>
              <a:rect l="l" t="t" r="r" b="b"/>
              <a:pathLst>
                <a:path w="913" h="461">
                  <a:moveTo>
                    <a:pt x="909" y="457"/>
                  </a:moveTo>
                  <a:lnTo>
                    <a:pt x="913" y="0"/>
                  </a:lnTo>
                  <a:lnTo>
                    <a:pt x="0" y="0"/>
                  </a:lnTo>
                  <a:lnTo>
                    <a:pt x="0" y="461"/>
                  </a:lnTo>
                  <a:lnTo>
                    <a:pt x="913" y="461"/>
                  </a:lnTo>
                  <a:lnTo>
                    <a:pt x="913" y="461"/>
                  </a:lnTo>
                </a:path>
              </a:pathLst>
            </a:custGeom>
            <a:noFill/>
            <a:ln w="12600">
              <a:solidFill>
                <a:srgbClr val="000000"/>
              </a:solidFill>
              <a:round/>
            </a:ln>
          </p:spPr>
          <p:style>
            <a:lnRef idx="0"/>
            <a:fillRef idx="0"/>
            <a:effectRef idx="0"/>
            <a:fontRef idx="minor"/>
          </p:style>
        </p:sp>
        <p:sp>
          <p:nvSpPr>
            <p:cNvPr id="758" name=""/>
            <p:cNvSpPr/>
            <p:nvPr/>
          </p:nvSpPr>
          <p:spPr>
            <a:xfrm>
              <a:off x="5445720" y="5681880"/>
              <a:ext cx="64476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Segment</a:t>
              </a:r>
              <a:endParaRPr b="0" lang="en-GB" sz="1200" spc="-1" strike="noStrike">
                <a:latin typeface="Arial"/>
              </a:endParaRPr>
            </a:p>
          </p:txBody>
        </p:sp>
        <p:sp>
          <p:nvSpPr>
            <p:cNvPr id="759" name=""/>
            <p:cNvSpPr/>
            <p:nvPr/>
          </p:nvSpPr>
          <p:spPr>
            <a:xfrm>
              <a:off x="6966720" y="5681880"/>
              <a:ext cx="64476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Segment</a:t>
              </a:r>
              <a:endParaRPr b="0" lang="en-GB" sz="1200" spc="-1" strike="noStrike">
                <a:latin typeface="Arial"/>
              </a:endParaRPr>
            </a:p>
          </p:txBody>
        </p:sp>
        <p:sp>
          <p:nvSpPr>
            <p:cNvPr id="760" name=""/>
            <p:cNvSpPr/>
            <p:nvPr/>
          </p:nvSpPr>
          <p:spPr>
            <a:xfrm>
              <a:off x="5045400" y="5963760"/>
              <a:ext cx="9288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T</a:t>
              </a:r>
              <a:endParaRPr b="0" lang="en-GB" sz="1200" spc="-1" strike="noStrike">
                <a:latin typeface="Arial"/>
              </a:endParaRPr>
            </a:p>
          </p:txBody>
        </p:sp>
        <p:sp>
          <p:nvSpPr>
            <p:cNvPr id="761" name=""/>
            <p:cNvSpPr/>
            <p:nvPr/>
          </p:nvSpPr>
          <p:spPr>
            <a:xfrm>
              <a:off x="5203440" y="5963760"/>
              <a:ext cx="130752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ransmit segments</a:t>
              </a:r>
              <a:endParaRPr b="0" lang="en-GB" sz="1200" spc="-1" strike="noStrike">
                <a:latin typeface="Arial"/>
              </a:endParaRPr>
            </a:p>
          </p:txBody>
        </p:sp>
        <p:sp>
          <p:nvSpPr>
            <p:cNvPr id="762" name=""/>
            <p:cNvSpPr/>
            <p:nvPr/>
          </p:nvSpPr>
          <p:spPr>
            <a:xfrm>
              <a:off x="3537000" y="5317560"/>
              <a:ext cx="4892040" cy="608400"/>
            </a:xfrm>
            <a:custGeom>
              <a:avLst/>
              <a:gdLst/>
              <a:ahLst/>
              <a:rect l="l" t="t" r="r" b="b"/>
              <a:pathLst>
                <a:path w="2579" h="572">
                  <a:moveTo>
                    <a:pt x="0" y="0"/>
                  </a:moveTo>
                  <a:lnTo>
                    <a:pt x="0" y="572"/>
                  </a:lnTo>
                  <a:lnTo>
                    <a:pt x="2579" y="572"/>
                  </a:lnTo>
                  <a:lnTo>
                    <a:pt x="2579" y="92"/>
                  </a:lnTo>
                </a:path>
              </a:pathLst>
            </a:custGeom>
            <a:noFill/>
            <a:ln w="12600">
              <a:solidFill>
                <a:srgbClr val="000000"/>
              </a:solidFill>
              <a:round/>
            </a:ln>
          </p:spPr>
          <p:style>
            <a:lnRef idx="0"/>
            <a:fillRef idx="0"/>
            <a:effectRef idx="0"/>
            <a:fontRef idx="minor"/>
          </p:style>
        </p:sp>
        <p:sp>
          <p:nvSpPr>
            <p:cNvPr id="763" name=""/>
            <p:cNvSpPr/>
            <p:nvPr/>
          </p:nvSpPr>
          <p:spPr>
            <a:xfrm>
              <a:off x="8386200" y="5326200"/>
              <a:ext cx="86040" cy="88920"/>
            </a:xfrm>
            <a:custGeom>
              <a:avLst/>
              <a:gdLst/>
              <a:ahLst/>
              <a:rect l="l" t="t" r="r" b="b"/>
              <a:pathLst>
                <a:path w="46" h="84">
                  <a:moveTo>
                    <a:pt x="46" y="84"/>
                  </a:moveTo>
                  <a:lnTo>
                    <a:pt x="23" y="0"/>
                  </a:lnTo>
                  <a:lnTo>
                    <a:pt x="0" y="84"/>
                  </a:lnTo>
                  <a:lnTo>
                    <a:pt x="46" y="84"/>
                  </a:lnTo>
                  <a:lnTo>
                    <a:pt x="46" y="84"/>
                  </a:lnTo>
                  <a:close/>
                </a:path>
              </a:pathLst>
            </a:custGeom>
            <a:solidFill>
              <a:srgbClr val="000000"/>
            </a:solidFill>
            <a:ln w="0">
              <a:noFill/>
            </a:ln>
          </p:spPr>
          <p:style>
            <a:lnRef idx="0"/>
            <a:fillRef idx="0"/>
            <a:effectRef idx="0"/>
            <a:fontRef idx="minor"/>
          </p:style>
        </p:sp>
        <p:sp>
          <p:nvSpPr>
            <p:cNvPr id="764" name=""/>
            <p:cNvSpPr/>
            <p:nvPr/>
          </p:nvSpPr>
          <p:spPr>
            <a:xfrm>
              <a:off x="3537000" y="4106520"/>
              <a:ext cx="1440" cy="638640"/>
            </a:xfrm>
            <a:prstGeom prst="line">
              <a:avLst/>
            </a:prstGeom>
            <a:ln w="12600">
              <a:solidFill>
                <a:srgbClr val="000000"/>
              </a:solidFill>
              <a:miter/>
            </a:ln>
          </p:spPr>
          <p:style>
            <a:lnRef idx="0"/>
            <a:fillRef idx="0"/>
            <a:effectRef idx="0"/>
            <a:fontRef idx="minor"/>
          </p:style>
        </p:sp>
        <p:sp>
          <p:nvSpPr>
            <p:cNvPr id="765" name=""/>
            <p:cNvSpPr/>
            <p:nvPr/>
          </p:nvSpPr>
          <p:spPr>
            <a:xfrm>
              <a:off x="3493080" y="4727880"/>
              <a:ext cx="91800" cy="94320"/>
            </a:xfrm>
            <a:custGeom>
              <a:avLst/>
              <a:gdLst/>
              <a:ahLst/>
              <a:rect l="l" t="t" r="r" b="b"/>
              <a:pathLst>
                <a:path w="49" h="89">
                  <a:moveTo>
                    <a:pt x="0" y="0"/>
                  </a:moveTo>
                  <a:lnTo>
                    <a:pt x="26" y="89"/>
                  </a:lnTo>
                  <a:lnTo>
                    <a:pt x="49" y="0"/>
                  </a:lnTo>
                  <a:lnTo>
                    <a:pt x="0" y="0"/>
                  </a:lnTo>
                  <a:lnTo>
                    <a:pt x="0" y="0"/>
                  </a:lnTo>
                  <a:close/>
                </a:path>
              </a:pathLst>
            </a:custGeom>
            <a:solidFill>
              <a:srgbClr val="000000"/>
            </a:solidFill>
            <a:ln w="0">
              <a:noFill/>
            </a:ln>
          </p:spPr>
          <p:style>
            <a:lnRef idx="0"/>
            <a:fillRef idx="0"/>
            <a:effectRef idx="0"/>
            <a:fontRef idx="minor"/>
          </p:style>
        </p:sp>
        <p:sp>
          <p:nvSpPr>
            <p:cNvPr id="766" name=""/>
            <p:cNvSpPr/>
            <p:nvPr/>
          </p:nvSpPr>
          <p:spPr>
            <a:xfrm>
              <a:off x="7423200" y="3809160"/>
              <a:ext cx="146016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Application process</a:t>
              </a:r>
              <a:endParaRPr b="0" lang="en-GB" sz="1200" spc="-1" strike="noStrike">
                <a:latin typeface="Arial"/>
              </a:endParaRPr>
            </a:p>
          </p:txBody>
        </p:sp>
        <p:sp>
          <p:nvSpPr>
            <p:cNvPr id="767" name=""/>
            <p:cNvSpPr/>
            <p:nvPr/>
          </p:nvSpPr>
          <p:spPr>
            <a:xfrm>
              <a:off x="9105120" y="4282560"/>
              <a:ext cx="37332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Read</a:t>
              </a:r>
              <a:endParaRPr b="0" lang="en-GB" sz="1200" spc="-1" strike="noStrike">
                <a:latin typeface="Arial"/>
              </a:endParaRPr>
            </a:p>
          </p:txBody>
        </p:sp>
        <p:sp>
          <p:nvSpPr>
            <p:cNvPr id="768" name=""/>
            <p:cNvSpPr/>
            <p:nvPr/>
          </p:nvSpPr>
          <p:spPr>
            <a:xfrm>
              <a:off x="9105480" y="4447800"/>
              <a:ext cx="39924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bytes</a:t>
              </a:r>
              <a:endParaRPr b="0" lang="en-GB" sz="1200" spc="-1" strike="noStrike">
                <a:latin typeface="Arial"/>
              </a:endParaRPr>
            </a:p>
          </p:txBody>
        </p:sp>
        <p:sp>
          <p:nvSpPr>
            <p:cNvPr id="769" name=""/>
            <p:cNvSpPr/>
            <p:nvPr/>
          </p:nvSpPr>
          <p:spPr>
            <a:xfrm>
              <a:off x="8217000" y="4882680"/>
              <a:ext cx="30492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TCP</a:t>
              </a:r>
              <a:endParaRPr b="0" lang="en-GB" sz="1200" spc="-1" strike="noStrike">
                <a:latin typeface="Arial"/>
              </a:endParaRPr>
            </a:p>
          </p:txBody>
        </p:sp>
        <p:sp>
          <p:nvSpPr>
            <p:cNvPr id="770" name=""/>
            <p:cNvSpPr/>
            <p:nvPr/>
          </p:nvSpPr>
          <p:spPr>
            <a:xfrm>
              <a:off x="7754400" y="5101200"/>
              <a:ext cx="105300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Receive buffer</a:t>
              </a:r>
              <a:endParaRPr b="0" lang="en-GB" sz="1200" spc="-1" strike="noStrike">
                <a:latin typeface="Arial"/>
              </a:endParaRPr>
            </a:p>
          </p:txBody>
        </p:sp>
        <p:sp>
          <p:nvSpPr>
            <p:cNvPr id="771" name=""/>
            <p:cNvSpPr/>
            <p:nvPr/>
          </p:nvSpPr>
          <p:spPr>
            <a:xfrm>
              <a:off x="7257240" y="3690000"/>
              <a:ext cx="2308320" cy="415800"/>
            </a:xfrm>
            <a:custGeom>
              <a:avLst/>
              <a:gdLst/>
              <a:ahLst/>
              <a:rect l="l" t="t" r="r" b="b"/>
              <a:pathLst>
                <a:path w="1217" h="391">
                  <a:moveTo>
                    <a:pt x="607" y="391"/>
                  </a:moveTo>
                  <a:lnTo>
                    <a:pt x="687" y="391"/>
                  </a:lnTo>
                  <a:lnTo>
                    <a:pt x="772" y="383"/>
                  </a:lnTo>
                  <a:lnTo>
                    <a:pt x="852" y="372"/>
                  </a:lnTo>
                  <a:lnTo>
                    <a:pt x="933" y="360"/>
                  </a:lnTo>
                  <a:lnTo>
                    <a:pt x="1010" y="341"/>
                  </a:lnTo>
                  <a:lnTo>
                    <a:pt x="1075" y="318"/>
                  </a:lnTo>
                  <a:lnTo>
                    <a:pt x="1133" y="295"/>
                  </a:lnTo>
                  <a:lnTo>
                    <a:pt x="1179" y="264"/>
                  </a:lnTo>
                  <a:lnTo>
                    <a:pt x="1206" y="234"/>
                  </a:lnTo>
                  <a:lnTo>
                    <a:pt x="1217" y="199"/>
                  </a:lnTo>
                  <a:lnTo>
                    <a:pt x="1206" y="165"/>
                  </a:lnTo>
                  <a:lnTo>
                    <a:pt x="1179" y="134"/>
                  </a:lnTo>
                  <a:lnTo>
                    <a:pt x="1133" y="103"/>
                  </a:lnTo>
                  <a:lnTo>
                    <a:pt x="1075" y="76"/>
                  </a:lnTo>
                  <a:lnTo>
                    <a:pt x="1010" y="57"/>
                  </a:lnTo>
                  <a:lnTo>
                    <a:pt x="933" y="38"/>
                  </a:lnTo>
                  <a:lnTo>
                    <a:pt x="852" y="23"/>
                  </a:lnTo>
                  <a:lnTo>
                    <a:pt x="772" y="11"/>
                  </a:lnTo>
                  <a:lnTo>
                    <a:pt x="687" y="3"/>
                  </a:lnTo>
                  <a:lnTo>
                    <a:pt x="607" y="0"/>
                  </a:lnTo>
                  <a:lnTo>
                    <a:pt x="526" y="3"/>
                  </a:lnTo>
                  <a:lnTo>
                    <a:pt x="445" y="11"/>
                  </a:lnTo>
                  <a:lnTo>
                    <a:pt x="361" y="23"/>
                  </a:lnTo>
                  <a:lnTo>
                    <a:pt x="280" y="38"/>
                  </a:lnTo>
                  <a:lnTo>
                    <a:pt x="207" y="57"/>
                  </a:lnTo>
                  <a:lnTo>
                    <a:pt x="138" y="76"/>
                  </a:lnTo>
                  <a:lnTo>
                    <a:pt x="81" y="103"/>
                  </a:lnTo>
                  <a:lnTo>
                    <a:pt x="39" y="134"/>
                  </a:lnTo>
                  <a:lnTo>
                    <a:pt x="8" y="165"/>
                  </a:lnTo>
                  <a:lnTo>
                    <a:pt x="0" y="199"/>
                  </a:lnTo>
                  <a:lnTo>
                    <a:pt x="8" y="234"/>
                  </a:lnTo>
                  <a:lnTo>
                    <a:pt x="39" y="264"/>
                  </a:lnTo>
                  <a:lnTo>
                    <a:pt x="81" y="295"/>
                  </a:lnTo>
                  <a:lnTo>
                    <a:pt x="138" y="318"/>
                  </a:lnTo>
                  <a:lnTo>
                    <a:pt x="207" y="341"/>
                  </a:lnTo>
                  <a:lnTo>
                    <a:pt x="280" y="360"/>
                  </a:lnTo>
                  <a:lnTo>
                    <a:pt x="361" y="372"/>
                  </a:lnTo>
                  <a:lnTo>
                    <a:pt x="445" y="383"/>
                  </a:lnTo>
                  <a:lnTo>
                    <a:pt x="526" y="391"/>
                  </a:lnTo>
                  <a:lnTo>
                    <a:pt x="607" y="391"/>
                  </a:lnTo>
                  <a:lnTo>
                    <a:pt x="607" y="391"/>
                  </a:lnTo>
                </a:path>
              </a:pathLst>
            </a:custGeom>
            <a:noFill/>
            <a:ln w="12600">
              <a:solidFill>
                <a:srgbClr val="000000"/>
              </a:solidFill>
              <a:round/>
            </a:ln>
          </p:spPr>
          <p:style>
            <a:lnRef idx="0"/>
            <a:fillRef idx="0"/>
            <a:effectRef idx="0"/>
            <a:fontRef idx="minor"/>
          </p:style>
        </p:sp>
        <p:sp>
          <p:nvSpPr>
            <p:cNvPr id="772" name=""/>
            <p:cNvSpPr/>
            <p:nvPr/>
          </p:nvSpPr>
          <p:spPr>
            <a:xfrm>
              <a:off x="7490880" y="4830480"/>
              <a:ext cx="1907280" cy="490320"/>
            </a:xfrm>
            <a:custGeom>
              <a:avLst/>
              <a:gdLst/>
              <a:ahLst/>
              <a:rect l="l" t="t" r="r" b="b"/>
              <a:pathLst>
                <a:path w="1006" h="461">
                  <a:moveTo>
                    <a:pt x="1006" y="457"/>
                  </a:moveTo>
                  <a:lnTo>
                    <a:pt x="1006" y="0"/>
                  </a:lnTo>
                  <a:lnTo>
                    <a:pt x="0" y="0"/>
                  </a:lnTo>
                  <a:lnTo>
                    <a:pt x="0" y="461"/>
                  </a:lnTo>
                  <a:lnTo>
                    <a:pt x="1006" y="461"/>
                  </a:lnTo>
                  <a:lnTo>
                    <a:pt x="1006" y="461"/>
                  </a:lnTo>
                </a:path>
              </a:pathLst>
            </a:custGeom>
            <a:noFill/>
            <a:ln w="12600">
              <a:solidFill>
                <a:srgbClr val="000000"/>
              </a:solidFill>
              <a:round/>
            </a:ln>
          </p:spPr>
          <p:style>
            <a:lnRef idx="0"/>
            <a:fillRef idx="0"/>
            <a:effectRef idx="0"/>
            <a:fontRef idx="minor"/>
          </p:style>
        </p:sp>
        <p:sp>
          <p:nvSpPr>
            <p:cNvPr id="773" name=""/>
            <p:cNvSpPr/>
            <p:nvPr/>
          </p:nvSpPr>
          <p:spPr>
            <a:xfrm>
              <a:off x="7606440" y="5096880"/>
              <a:ext cx="1681920" cy="159120"/>
            </a:xfrm>
            <a:custGeom>
              <a:avLst/>
              <a:gdLst/>
              <a:ahLst/>
              <a:rect l="l" t="t" r="r" b="b"/>
              <a:pathLst>
                <a:path w="887" h="150">
                  <a:moveTo>
                    <a:pt x="887" y="150"/>
                  </a:moveTo>
                  <a:lnTo>
                    <a:pt x="887" y="0"/>
                  </a:lnTo>
                  <a:lnTo>
                    <a:pt x="0" y="0"/>
                  </a:lnTo>
                  <a:lnTo>
                    <a:pt x="0" y="150"/>
                  </a:lnTo>
                  <a:lnTo>
                    <a:pt x="887" y="150"/>
                  </a:lnTo>
                  <a:lnTo>
                    <a:pt x="887" y="150"/>
                  </a:lnTo>
                </a:path>
              </a:pathLst>
            </a:custGeom>
            <a:noFill/>
            <a:ln w="12600">
              <a:solidFill>
                <a:srgbClr val="000000"/>
              </a:solidFill>
              <a:round/>
            </a:ln>
          </p:spPr>
          <p:style>
            <a:lnRef idx="0"/>
            <a:fillRef idx="0"/>
            <a:effectRef idx="0"/>
            <a:fontRef idx="minor"/>
          </p:style>
        </p:sp>
        <p:sp>
          <p:nvSpPr>
            <p:cNvPr id="774" name=""/>
            <p:cNvSpPr/>
            <p:nvPr/>
          </p:nvSpPr>
          <p:spPr>
            <a:xfrm>
              <a:off x="2792880" y="5096880"/>
              <a:ext cx="1499760" cy="159120"/>
            </a:xfrm>
            <a:custGeom>
              <a:avLst/>
              <a:gdLst/>
              <a:ahLst/>
              <a:rect l="l" t="t" r="r" b="b"/>
              <a:pathLst>
                <a:path w="791" h="150">
                  <a:moveTo>
                    <a:pt x="787" y="150"/>
                  </a:moveTo>
                  <a:lnTo>
                    <a:pt x="791" y="0"/>
                  </a:lnTo>
                  <a:lnTo>
                    <a:pt x="0" y="0"/>
                  </a:lnTo>
                  <a:lnTo>
                    <a:pt x="0" y="150"/>
                  </a:lnTo>
                  <a:lnTo>
                    <a:pt x="791" y="150"/>
                  </a:lnTo>
                  <a:lnTo>
                    <a:pt x="791" y="150"/>
                  </a:lnTo>
                </a:path>
              </a:pathLst>
            </a:custGeom>
            <a:noFill/>
            <a:ln w="12600">
              <a:solidFill>
                <a:srgbClr val="000000"/>
              </a:solidFill>
              <a:round/>
            </a:ln>
          </p:spPr>
          <p:style>
            <a:lnRef idx="0"/>
            <a:fillRef idx="0"/>
            <a:effectRef idx="0"/>
            <a:fontRef idx="minor"/>
          </p:style>
        </p:sp>
        <p:sp>
          <p:nvSpPr>
            <p:cNvPr id="775" name=""/>
            <p:cNvSpPr/>
            <p:nvPr/>
          </p:nvSpPr>
          <p:spPr>
            <a:xfrm flipV="1">
              <a:off x="8429760" y="4184280"/>
              <a:ext cx="1800" cy="645840"/>
            </a:xfrm>
            <a:prstGeom prst="line">
              <a:avLst/>
            </a:prstGeom>
            <a:ln w="12600">
              <a:solidFill>
                <a:srgbClr val="000000"/>
              </a:solidFill>
              <a:miter/>
            </a:ln>
          </p:spPr>
          <p:style>
            <a:lnRef idx="0"/>
            <a:fillRef idx="0"/>
            <a:effectRef idx="0"/>
            <a:fontRef idx="minor"/>
          </p:style>
        </p:sp>
        <p:sp>
          <p:nvSpPr>
            <p:cNvPr id="776" name=""/>
            <p:cNvSpPr/>
            <p:nvPr/>
          </p:nvSpPr>
          <p:spPr>
            <a:xfrm>
              <a:off x="8386200" y="4106520"/>
              <a:ext cx="86040" cy="93240"/>
            </a:xfrm>
            <a:custGeom>
              <a:avLst/>
              <a:gdLst/>
              <a:ahLst/>
              <a:rect l="l" t="t" r="r" b="b"/>
              <a:pathLst>
                <a:path w="46" h="88">
                  <a:moveTo>
                    <a:pt x="46" y="88"/>
                  </a:moveTo>
                  <a:lnTo>
                    <a:pt x="23" y="0"/>
                  </a:lnTo>
                  <a:lnTo>
                    <a:pt x="0" y="88"/>
                  </a:lnTo>
                  <a:lnTo>
                    <a:pt x="46" y="88"/>
                  </a:lnTo>
                  <a:lnTo>
                    <a:pt x="46" y="88"/>
                  </a:lnTo>
                  <a:close/>
                </a:path>
              </a:pathLst>
            </a:custGeom>
            <a:solidFill>
              <a:srgbClr val="000000"/>
            </a:solidFill>
            <a:ln w="0">
              <a:noFill/>
            </a:ln>
          </p:spPr>
          <p:style>
            <a:lnRef idx="0"/>
            <a:fillRef idx="0"/>
            <a:effectRef idx="0"/>
            <a:fontRef idx="minor"/>
          </p:style>
        </p:sp>
        <p:sp>
          <p:nvSpPr>
            <p:cNvPr id="777" name=""/>
            <p:cNvSpPr/>
            <p:nvPr/>
          </p:nvSpPr>
          <p:spPr>
            <a:xfrm>
              <a:off x="6473160" y="5602320"/>
              <a:ext cx="15228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a:t>
              </a:r>
              <a:endParaRPr b="0" lang="en-GB" sz="1200" spc="-1" strike="noStrike">
                <a:latin typeface="Arial"/>
              </a:endParaRPr>
            </a:p>
          </p:txBody>
        </p:sp>
        <p:sp>
          <p:nvSpPr>
            <p:cNvPr id="778" name=""/>
            <p:cNvSpPr/>
            <p:nvPr/>
          </p:nvSpPr>
          <p:spPr>
            <a:xfrm>
              <a:off x="6733440" y="5602320"/>
              <a:ext cx="360" cy="199440"/>
            </a:xfrm>
            <a:prstGeom prst="rect">
              <a:avLst/>
            </a:prstGeom>
            <a:noFill/>
            <a:ln w="0">
              <a:noFill/>
            </a:ln>
          </p:spPr>
          <p:style>
            <a:lnRef idx="0"/>
            <a:fillRef idx="0"/>
            <a:effectRef idx="0"/>
            <a:fontRef idx="minor"/>
          </p:style>
        </p:sp>
        <p:sp>
          <p:nvSpPr>
            <p:cNvPr id="779" name=""/>
            <p:cNvSpPr/>
            <p:nvPr/>
          </p:nvSpPr>
          <p:spPr>
            <a:xfrm rot="16200000">
              <a:off x="3551760" y="4447080"/>
              <a:ext cx="15228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a:t>
              </a:r>
              <a:endParaRPr b="0" lang="en-GB" sz="1200" spc="-1" strike="noStrike">
                <a:latin typeface="Arial"/>
              </a:endParaRPr>
            </a:p>
          </p:txBody>
        </p:sp>
        <p:sp>
          <p:nvSpPr>
            <p:cNvPr id="780" name=""/>
            <p:cNvSpPr/>
            <p:nvPr/>
          </p:nvSpPr>
          <p:spPr>
            <a:xfrm rot="16200000">
              <a:off x="3432600" y="4341600"/>
              <a:ext cx="200880" cy="360"/>
            </a:xfrm>
            <a:prstGeom prst="rect">
              <a:avLst/>
            </a:prstGeom>
            <a:noFill/>
            <a:ln w="0">
              <a:noFill/>
            </a:ln>
          </p:spPr>
          <p:style>
            <a:lnRef idx="0"/>
            <a:fillRef idx="0"/>
            <a:effectRef idx="0"/>
            <a:fontRef idx="minor"/>
          </p:style>
        </p:sp>
        <p:sp>
          <p:nvSpPr>
            <p:cNvPr id="781" name=""/>
            <p:cNvSpPr/>
            <p:nvPr/>
          </p:nvSpPr>
          <p:spPr>
            <a:xfrm rot="16200000">
              <a:off x="8456040" y="4447080"/>
              <a:ext cx="15228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a:t>
              </a:r>
              <a:endParaRPr b="0" lang="en-GB" sz="1200" spc="-1" strike="noStrike">
                <a:latin typeface="Arial"/>
              </a:endParaRPr>
            </a:p>
          </p:txBody>
        </p:sp>
        <p:sp>
          <p:nvSpPr>
            <p:cNvPr id="782" name=""/>
            <p:cNvSpPr/>
            <p:nvPr/>
          </p:nvSpPr>
          <p:spPr>
            <a:xfrm rot="16200000">
              <a:off x="8335080" y="4341600"/>
              <a:ext cx="200880" cy="360"/>
            </a:xfrm>
            <a:prstGeom prst="rect">
              <a:avLst/>
            </a:prstGeom>
            <a:noFill/>
            <a:ln w="0">
              <a:noFill/>
            </a:ln>
          </p:spPr>
          <p:style>
            <a:lnRef idx="0"/>
            <a:fillRef idx="0"/>
            <a:effectRef idx="0"/>
            <a:fontRef idx="minor"/>
          </p:style>
        </p:sp>
      </p:grpSp>
    </p:spTree>
  </p:cSld>
  <mc:AlternateContent>
    <mc:Choice Requires="p14">
      <p:transition spd="slow" p14:dur="2000"/>
    </mc:Choice>
    <mc:Fallback>
      <p:transition spd="slow"/>
    </mc:Fallback>
  </mc:AlternateContent>
</p:sld>
</file>

<file path=ppt/slides/slide10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83" name="PlaceHolder 1"/>
          <p:cNvSpPr>
            <a:spLocks noGrp="1"/>
          </p:cNvSpPr>
          <p:nvPr>
            <p:ph type="title"/>
          </p:nvPr>
        </p:nvSpPr>
        <p:spPr>
          <a:xfrm>
            <a:off x="182880" y="467640"/>
            <a:ext cx="9239760" cy="835920"/>
          </a:xfrm>
          <a:prstGeom prst="rect">
            <a:avLst/>
          </a:prstGeom>
          <a:noFill/>
          <a:ln w="0">
            <a:noFill/>
          </a:ln>
        </p:spPr>
        <p:txBody>
          <a:bodyPr lIns="87480" rIns="87480" tIns="44280" bIns="44280" anchor="t">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TCP Buffering - I</a:t>
            </a:r>
            <a:endParaRPr b="0" lang="en-GB" sz="2800" spc="-1" strike="noStrike">
              <a:latin typeface="Arial"/>
            </a:endParaRPr>
          </a:p>
        </p:txBody>
      </p:sp>
      <p:sp>
        <p:nvSpPr>
          <p:cNvPr id="784" name="PlaceHolder 2"/>
          <p:cNvSpPr>
            <a:spLocks noGrp="1"/>
          </p:cNvSpPr>
          <p:nvPr>
            <p:ph/>
          </p:nvPr>
        </p:nvSpPr>
        <p:spPr>
          <a:xfrm>
            <a:off x="239760" y="1259280"/>
            <a:ext cx="9603000" cy="5496840"/>
          </a:xfrm>
          <a:prstGeom prst="rect">
            <a:avLst/>
          </a:prstGeom>
          <a:noFill/>
          <a:ln w="0">
            <a:noFill/>
          </a:ln>
        </p:spPr>
        <p:txBody>
          <a:bodyPr lIns="96840" rIns="96840" tIns="47520" bIns="47520" anchor="t">
            <a:normAutofit/>
          </a:bodyPr>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The TCP layer doesn’t know when the application will ask for any received data.</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TCP buffers incoming data so it’s ready when we ask for it.</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Client and server allocate buffers to hold incoming and outgoing data</a:t>
            </a:r>
            <a:endParaRPr b="0" lang="en-GB" sz="24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The TCP layer does this.</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Client and server announce with every ACK how much buffer space remains (the Window field in a TCP segment).</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Most TCP implementations will accept out-of-order segments (if there is room in the buffer).</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Once the missing segments arrive, a single ACK can be sent for the whole thing.</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0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85" name="PlaceHolder 1"/>
          <p:cNvSpPr>
            <a:spLocks noGrp="1"/>
          </p:cNvSpPr>
          <p:nvPr>
            <p:ph/>
          </p:nvPr>
        </p:nvSpPr>
        <p:spPr>
          <a:xfrm>
            <a:off x="239400" y="1271160"/>
            <a:ext cx="9362880" cy="5496480"/>
          </a:xfrm>
          <a:prstGeom prst="rect">
            <a:avLst/>
          </a:prstGeom>
          <a:noFill/>
          <a:ln w="0">
            <a:noFill/>
          </a:ln>
        </p:spPr>
        <p:txBody>
          <a:bodyPr lIns="96840" rIns="96840" tIns="47520" bIns="47520" anchor="t">
            <a:normAutofit/>
          </a:bodyPr>
          <a:p>
            <a:pPr marL="432000" indent="-324000">
              <a:lnSpc>
                <a:spcPct val="100000"/>
              </a:lnSpc>
              <a:spcBef>
                <a:spcPts val="90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400" spc="-1" strike="noStrike">
                <a:latin typeface="Arial"/>
              </a:rPr>
              <a:t>Send Buffers</a:t>
            </a:r>
            <a:endParaRPr b="0" lang="en-GB" sz="2400" spc="-1" strike="noStrike">
              <a:latin typeface="Arial"/>
            </a:endParaRPr>
          </a:p>
          <a:p>
            <a:pPr lvl="1" marL="864000" indent="-324000">
              <a:lnSpc>
                <a:spcPct val="10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400" spc="-1" strike="noStrike">
                <a:latin typeface="Arial"/>
              </a:rPr>
              <a:t>The application gives the TCP layer some data to send.</a:t>
            </a:r>
            <a:endParaRPr b="0" lang="en-GB" sz="2400" spc="-1" strike="noStrike">
              <a:latin typeface="Arial"/>
            </a:endParaRPr>
          </a:p>
          <a:p>
            <a:pPr lvl="1" marL="864000" indent="-324000">
              <a:lnSpc>
                <a:spcPct val="10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400" spc="-1" strike="noStrike">
                <a:latin typeface="Arial"/>
              </a:rPr>
              <a:t>The data is put in a send buffer, where it stays until the data is ACK’d.</a:t>
            </a:r>
            <a:endParaRPr b="0" lang="en-GB" sz="2400" spc="-1" strike="noStrike">
              <a:latin typeface="Arial"/>
            </a:endParaRPr>
          </a:p>
          <a:p>
            <a:pPr lvl="1" marL="864000" indent="-324000">
              <a:lnSpc>
                <a:spcPct val="10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400" spc="-1" strike="noStrike">
                <a:latin typeface="Arial"/>
              </a:rPr>
              <a:t>The TCP layer won’t accept data from the application unless (or until) there is buffer space.</a:t>
            </a:r>
            <a:endParaRPr b="0" lang="en-GB" sz="2400" spc="-1" strike="noStrike">
              <a:latin typeface="Arial"/>
            </a:endParaRPr>
          </a:p>
          <a:p>
            <a:pPr marL="432000" indent="-324000">
              <a:lnSpc>
                <a:spcPct val="100000"/>
              </a:lnSpc>
              <a:spcBef>
                <a:spcPts val="90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400" spc="-1" strike="noStrike">
                <a:latin typeface="Arial"/>
              </a:rPr>
              <a:t>ACK</a:t>
            </a:r>
            <a:endParaRPr b="0" lang="en-GB" sz="2400" spc="-1" strike="noStrike">
              <a:latin typeface="Arial"/>
            </a:endParaRPr>
          </a:p>
          <a:p>
            <a:pPr lvl="1" marL="864000" indent="-324000">
              <a:lnSpc>
                <a:spcPct val="10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400" spc="-1" strike="noStrike">
                <a:latin typeface="Arial"/>
              </a:rPr>
              <a:t>A receiver doesn’t have to ACK every segment (it can ACK many segments with a single ACK segment).</a:t>
            </a:r>
            <a:endParaRPr b="0" lang="en-GB" sz="2400" spc="-1" strike="noStrike">
              <a:latin typeface="Arial"/>
            </a:endParaRPr>
          </a:p>
          <a:p>
            <a:pPr lvl="1" marL="864000" indent="-324000">
              <a:lnSpc>
                <a:spcPct val="10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400" spc="-1" strike="noStrike">
                <a:latin typeface="Arial"/>
              </a:rPr>
              <a:t>Each ACK can also contain outgoing data (piggybacking).</a:t>
            </a:r>
            <a:endParaRPr b="0" lang="en-GB" sz="2400" spc="-1" strike="noStrike">
              <a:latin typeface="Arial"/>
            </a:endParaRPr>
          </a:p>
          <a:p>
            <a:pPr lvl="1" marL="864000" indent="-324000">
              <a:lnSpc>
                <a:spcPct val="10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400" spc="-1" strike="noStrike">
                <a:latin typeface="Arial"/>
              </a:rPr>
              <a:t>If a sender doesn’t get an ACK after some time limit it resends the data.</a:t>
            </a:r>
            <a:endParaRPr b="0" lang="en-GB" sz="2400" spc="-1" strike="noStrike">
              <a:latin typeface="Arial"/>
            </a:endParaRPr>
          </a:p>
          <a:p>
            <a:pPr>
              <a:lnSpc>
                <a:spcPct val="100000"/>
              </a:lnSpc>
              <a:spcBef>
                <a:spcPts val="1417"/>
              </a:spcBef>
              <a:buNone/>
              <a:tabLst>
                <a:tab algn="l" pos="960480"/>
                <a:tab algn="l" pos="1920960"/>
                <a:tab algn="l" pos="2881440"/>
                <a:tab algn="l" pos="3841920"/>
                <a:tab algn="l" pos="4802040"/>
                <a:tab algn="l" pos="5762520"/>
                <a:tab algn="l" pos="6723000"/>
                <a:tab algn="l" pos="7683480"/>
                <a:tab algn="l" pos="8643960"/>
                <a:tab algn="l" pos="9604440"/>
                <a:tab algn="l" pos="10564920"/>
              </a:tabLst>
            </a:pPr>
            <a:endParaRPr b="0" lang="en-GB" sz="2400" spc="-1" strike="noStrike">
              <a:latin typeface="Arial"/>
            </a:endParaRPr>
          </a:p>
        </p:txBody>
      </p:sp>
      <p:sp>
        <p:nvSpPr>
          <p:cNvPr id="786" name=""/>
          <p:cNvSpPr/>
          <p:nvPr/>
        </p:nvSpPr>
        <p:spPr>
          <a:xfrm>
            <a:off x="146880" y="467640"/>
            <a:ext cx="9239760" cy="835920"/>
          </a:xfrm>
          <a:prstGeom prst="rect">
            <a:avLst/>
          </a:prstGeom>
          <a:noFill/>
          <a:ln w="0">
            <a:noFill/>
          </a:ln>
        </p:spPr>
        <p:style>
          <a:lnRef idx="0"/>
          <a:fillRef idx="0"/>
          <a:effectRef idx="0"/>
          <a:fontRef idx="minor"/>
        </p:style>
        <p:txBody>
          <a:bodyPr lIns="87480" rIns="87480" tIns="44280" bIns="44280" anchor="t">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solidFill>
                  <a:srgbClr val="000000"/>
                </a:solidFill>
                <a:latin typeface="Arial"/>
                <a:ea typeface="DejaVu Sans"/>
              </a:rPr>
              <a:t>TCP Buffering - II</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10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87" name="PlaceHolder 1"/>
          <p:cNvSpPr>
            <a:spLocks noGrp="1"/>
          </p:cNvSpPr>
          <p:nvPr>
            <p:ph type="title"/>
          </p:nvPr>
        </p:nvSpPr>
        <p:spPr>
          <a:xfrm>
            <a:off x="110880" y="503640"/>
            <a:ext cx="9239760" cy="835920"/>
          </a:xfrm>
          <a:prstGeom prst="rect">
            <a:avLst/>
          </a:prstGeom>
          <a:noFill/>
          <a:ln w="0">
            <a:noFill/>
          </a:ln>
        </p:spPr>
        <p:txBody>
          <a:bodyPr lIns="87480" rIns="87480" tIns="44280" bIns="44280" anchor="t">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TCP Termination - I</a:t>
            </a:r>
            <a:endParaRPr b="0" lang="en-GB" sz="2800" spc="-1" strike="noStrike">
              <a:latin typeface="Arial"/>
            </a:endParaRPr>
          </a:p>
        </p:txBody>
      </p:sp>
      <p:sp>
        <p:nvSpPr>
          <p:cNvPr id="788" name="PlaceHolder 2"/>
          <p:cNvSpPr>
            <a:spLocks noGrp="1"/>
          </p:cNvSpPr>
          <p:nvPr>
            <p:ph/>
          </p:nvPr>
        </p:nvSpPr>
        <p:spPr>
          <a:xfrm>
            <a:off x="239400" y="1348560"/>
            <a:ext cx="9362880" cy="5496840"/>
          </a:xfrm>
          <a:prstGeom prst="rect">
            <a:avLst/>
          </a:prstGeom>
          <a:noFill/>
          <a:ln w="0">
            <a:noFill/>
          </a:ln>
        </p:spPr>
        <p:txBody>
          <a:bodyPr lIns="96840" rIns="96840" tIns="47520" bIns="47520" anchor="t">
            <a:normAutofit/>
          </a:bodyPr>
          <a:p>
            <a:pPr marL="432000" indent="-324000">
              <a:lnSpc>
                <a:spcPct val="100000"/>
              </a:lnSpc>
              <a:spcBef>
                <a:spcPts val="90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400" spc="-1" strike="noStrike">
                <a:latin typeface="Arial"/>
              </a:rPr>
              <a:t>The TCP layer can send a RST segment that terminates a connection if something is wrong.</a:t>
            </a:r>
            <a:endParaRPr b="0" lang="en-GB" sz="2400" spc="-1" strike="noStrike">
              <a:latin typeface="Arial"/>
            </a:endParaRPr>
          </a:p>
          <a:p>
            <a:pPr marL="432000" indent="-324000">
              <a:lnSpc>
                <a:spcPct val="100000"/>
              </a:lnSpc>
              <a:spcBef>
                <a:spcPts val="90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400" spc="-1" strike="noStrike">
                <a:latin typeface="Arial"/>
              </a:rPr>
              <a:t>Usually the application tells TCP to terminate the connection gracefully with a FIN segment.</a:t>
            </a:r>
            <a:endParaRPr b="0" lang="en-GB" sz="2400" spc="-1" strike="noStrike">
              <a:latin typeface="Arial"/>
            </a:endParaRPr>
          </a:p>
          <a:p>
            <a:pPr marL="432000" indent="-324000">
              <a:lnSpc>
                <a:spcPct val="100000"/>
              </a:lnSpc>
              <a:spcBef>
                <a:spcPts val="90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400" spc="-1" strike="noStrike">
                <a:latin typeface="Arial"/>
              </a:rPr>
              <a:t>FIN</a:t>
            </a:r>
            <a:endParaRPr b="0" lang="en-GB" sz="2400" spc="-1" strike="noStrike">
              <a:latin typeface="Arial"/>
            </a:endParaRPr>
          </a:p>
          <a:p>
            <a:pPr lvl="1" marL="864000" indent="-324000">
              <a:lnSpc>
                <a:spcPct val="10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800" spc="-1" strike="noStrike">
                <a:latin typeface="Arial"/>
              </a:rPr>
              <a:t>Either end of the connection can initiate termination.</a:t>
            </a:r>
            <a:endParaRPr b="0" lang="en-GB" sz="2800" spc="-1" strike="noStrike">
              <a:latin typeface="Arial"/>
            </a:endParaRPr>
          </a:p>
          <a:p>
            <a:pPr lvl="1" marL="864000" indent="-324000">
              <a:lnSpc>
                <a:spcPct val="10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800" spc="-1" strike="noStrike">
                <a:latin typeface="Arial"/>
              </a:rPr>
              <a:t>A FIN is sent, which means the application is done sending data.</a:t>
            </a:r>
            <a:endParaRPr b="0" lang="en-GB" sz="2800" spc="-1" strike="noStrike">
              <a:latin typeface="Arial"/>
            </a:endParaRPr>
          </a:p>
          <a:p>
            <a:pPr lvl="1" marL="864000" indent="-324000">
              <a:lnSpc>
                <a:spcPct val="10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800" spc="-1" strike="noStrike">
                <a:latin typeface="Arial"/>
              </a:rPr>
              <a:t>The FIN is ACK’d.</a:t>
            </a:r>
            <a:endParaRPr b="0" lang="en-GB" sz="2800" spc="-1" strike="noStrike">
              <a:latin typeface="Arial"/>
            </a:endParaRPr>
          </a:p>
          <a:p>
            <a:pPr lvl="1" marL="864000" indent="-324000">
              <a:lnSpc>
                <a:spcPct val="10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800" spc="-1" strike="noStrike">
                <a:latin typeface="Arial"/>
              </a:rPr>
              <a:t>The other end must now send a FIN.</a:t>
            </a:r>
            <a:endParaRPr b="0" lang="en-GB" sz="2800" spc="-1" strike="noStrike">
              <a:latin typeface="Arial"/>
            </a:endParaRPr>
          </a:p>
          <a:p>
            <a:pPr lvl="1" marL="864000" indent="-324000">
              <a:lnSpc>
                <a:spcPct val="100000"/>
              </a:lnSpc>
              <a:spcBef>
                <a:spcPts val="751"/>
              </a:spcBef>
              <a:buClr>
                <a:srgbClr val="000000"/>
              </a:buClr>
              <a:buSzPct val="75000"/>
              <a:buFont typeface="Symbo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US" sz="2800" spc="-1" strike="noStrike">
                <a:latin typeface="Arial"/>
              </a:rPr>
              <a:t>That FIN must be ACK’d.</a:t>
            </a:r>
            <a:endParaRPr b="0" lang="en-GB" sz="2800" spc="-1" strike="noStrike">
              <a:latin typeface="Arial"/>
            </a:endParaRPr>
          </a:p>
          <a:p>
            <a:pPr>
              <a:lnSpc>
                <a:spcPct val="100000"/>
              </a:lnSpc>
              <a:spcBef>
                <a:spcPts val="1417"/>
              </a:spcBef>
              <a:buNone/>
              <a:tabLst>
                <a:tab algn="l" pos="960480"/>
                <a:tab algn="l" pos="1920960"/>
                <a:tab algn="l" pos="2881440"/>
                <a:tab algn="l" pos="3841920"/>
                <a:tab algn="l" pos="4802040"/>
                <a:tab algn="l" pos="5762520"/>
                <a:tab algn="l" pos="6723000"/>
                <a:tab algn="l" pos="7683480"/>
                <a:tab algn="l" pos="8643960"/>
                <a:tab algn="l" pos="9604440"/>
                <a:tab algn="l" pos="10564920"/>
              </a:tabLst>
            </a:pP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10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89" name=""/>
          <p:cNvSpPr/>
          <p:nvPr/>
        </p:nvSpPr>
        <p:spPr>
          <a:xfrm>
            <a:off x="1260360" y="1762920"/>
            <a:ext cx="7059600" cy="1007280"/>
          </a:xfrm>
          <a:prstGeom prst="line">
            <a:avLst/>
          </a:prstGeom>
          <a:ln w="76320">
            <a:solidFill>
              <a:srgbClr val="000000"/>
            </a:solidFill>
            <a:miter/>
            <a:tailEnd len="med" type="triangle" w="med"/>
          </a:ln>
        </p:spPr>
        <p:style>
          <a:lnRef idx="0"/>
          <a:fillRef idx="0"/>
          <a:effectRef idx="0"/>
          <a:fontRef idx="minor"/>
        </p:style>
      </p:sp>
      <p:sp>
        <p:nvSpPr>
          <p:cNvPr id="790" name=""/>
          <p:cNvSpPr/>
          <p:nvPr/>
        </p:nvSpPr>
        <p:spPr>
          <a:xfrm>
            <a:off x="3278160" y="1678680"/>
            <a:ext cx="3023640" cy="1006920"/>
          </a:xfrm>
          <a:prstGeom prst="rect">
            <a:avLst/>
          </a:prstGeom>
          <a:solidFill>
            <a:srgbClr val="ffffff"/>
          </a:solidFill>
          <a:ln w="38160">
            <a:solidFill>
              <a:srgbClr val="000000"/>
            </a:solidFill>
            <a:miter/>
          </a:ln>
          <a:effectLst>
            <a:outerShdw blurRad="0" dir="2700000" dist="107932" rotWithShape="0">
              <a:srgbClr val="cecece"/>
            </a:outerShdw>
          </a:effectLst>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FIN</a:t>
            </a:r>
            <a:endParaRPr b="0" lang="en-GB" sz="2000" spc="-1" strike="noStrike">
              <a:latin typeface="Arial"/>
            </a:endParaRPr>
          </a:p>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SN=</a:t>
            </a:r>
            <a:r>
              <a:rPr b="1" i="1" lang="en-GB" sz="2000" spc="-1" strike="noStrike">
                <a:solidFill>
                  <a:srgbClr val="000000"/>
                </a:solidFill>
                <a:latin typeface="Arial"/>
                <a:ea typeface="DejaVu Sans"/>
              </a:rPr>
              <a:t>X</a:t>
            </a:r>
            <a:endParaRPr b="0" lang="en-GB" sz="2000" spc="-1" strike="noStrike">
              <a:latin typeface="Arial"/>
            </a:endParaRPr>
          </a:p>
        </p:txBody>
      </p:sp>
      <p:sp>
        <p:nvSpPr>
          <p:cNvPr id="791" name=""/>
          <p:cNvSpPr/>
          <p:nvPr/>
        </p:nvSpPr>
        <p:spPr>
          <a:xfrm>
            <a:off x="760320" y="939240"/>
            <a:ext cx="817200" cy="398160"/>
          </a:xfrm>
          <a:custGeom>
            <a:avLst/>
            <a:gdLst/>
            <a:ahLst/>
            <a:rect l="l" t="t" r="r" b="b"/>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wrap="none" lIns="90000" rIns="90000" tIns="46800" bIns="4680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App1</a:t>
            </a:r>
            <a:endParaRPr b="0" lang="en-GB" sz="2000" spc="-1" strike="noStrike">
              <a:latin typeface="Arial"/>
            </a:endParaRPr>
          </a:p>
        </p:txBody>
      </p:sp>
      <p:sp>
        <p:nvSpPr>
          <p:cNvPr id="792" name=""/>
          <p:cNvSpPr/>
          <p:nvPr/>
        </p:nvSpPr>
        <p:spPr>
          <a:xfrm>
            <a:off x="8319960" y="1595160"/>
            <a:ext cx="360" cy="5541480"/>
          </a:xfrm>
          <a:prstGeom prst="line">
            <a:avLst/>
          </a:prstGeom>
          <a:ln w="38160">
            <a:solidFill>
              <a:srgbClr val="000000"/>
            </a:solidFill>
            <a:prstDash val="sysDot"/>
            <a:miter/>
          </a:ln>
        </p:spPr>
        <p:style>
          <a:lnRef idx="0"/>
          <a:fillRef idx="0"/>
          <a:effectRef idx="0"/>
          <a:fontRef idx="minor"/>
        </p:style>
      </p:sp>
      <p:sp>
        <p:nvSpPr>
          <p:cNvPr id="793" name=""/>
          <p:cNvSpPr/>
          <p:nvPr/>
        </p:nvSpPr>
        <p:spPr>
          <a:xfrm>
            <a:off x="7668360" y="918000"/>
            <a:ext cx="817200" cy="398160"/>
          </a:xfrm>
          <a:custGeom>
            <a:avLst/>
            <a:gdLst/>
            <a:ahLst/>
            <a:rect l="l" t="t" r="r" b="b"/>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wrap="none" lIns="90000" rIns="90000" tIns="46800" bIns="4680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App2</a:t>
            </a:r>
            <a:endParaRPr b="0" lang="en-GB" sz="2000" spc="-1" strike="noStrike">
              <a:latin typeface="Arial"/>
            </a:endParaRPr>
          </a:p>
        </p:txBody>
      </p:sp>
      <p:sp>
        <p:nvSpPr>
          <p:cNvPr id="794" name=""/>
          <p:cNvSpPr/>
          <p:nvPr/>
        </p:nvSpPr>
        <p:spPr>
          <a:xfrm flipH="1">
            <a:off x="1260000" y="3022560"/>
            <a:ext cx="7059600" cy="1007280"/>
          </a:xfrm>
          <a:prstGeom prst="line">
            <a:avLst/>
          </a:prstGeom>
          <a:ln w="76320">
            <a:solidFill>
              <a:srgbClr val="000000"/>
            </a:solidFill>
            <a:miter/>
            <a:tailEnd len="med" type="triangle" w="med"/>
          </a:ln>
        </p:spPr>
        <p:style>
          <a:lnRef idx="0"/>
          <a:fillRef idx="0"/>
          <a:effectRef idx="0"/>
          <a:fontRef idx="minor"/>
        </p:style>
      </p:sp>
      <p:sp>
        <p:nvSpPr>
          <p:cNvPr id="795" name=""/>
          <p:cNvSpPr/>
          <p:nvPr/>
        </p:nvSpPr>
        <p:spPr>
          <a:xfrm>
            <a:off x="1260360" y="5960880"/>
            <a:ext cx="7059600" cy="1007280"/>
          </a:xfrm>
          <a:prstGeom prst="line">
            <a:avLst/>
          </a:prstGeom>
          <a:ln w="76320">
            <a:solidFill>
              <a:srgbClr val="000000"/>
            </a:solidFill>
            <a:miter/>
            <a:tailEnd len="med" type="triangle" w="med"/>
          </a:ln>
        </p:spPr>
        <p:style>
          <a:lnRef idx="0"/>
          <a:fillRef idx="0"/>
          <a:effectRef idx="0"/>
          <a:fontRef idx="minor"/>
        </p:style>
      </p:sp>
      <p:sp>
        <p:nvSpPr>
          <p:cNvPr id="796" name=""/>
          <p:cNvSpPr/>
          <p:nvPr/>
        </p:nvSpPr>
        <p:spPr>
          <a:xfrm>
            <a:off x="3278160" y="3064320"/>
            <a:ext cx="3023640" cy="1006920"/>
          </a:xfrm>
          <a:prstGeom prst="rect">
            <a:avLst/>
          </a:prstGeom>
          <a:solidFill>
            <a:srgbClr val="ffffff"/>
          </a:solidFill>
          <a:ln w="38160">
            <a:solidFill>
              <a:srgbClr val="000000"/>
            </a:solidFill>
            <a:miter/>
          </a:ln>
          <a:effectLst>
            <a:outerShdw blurRad="0" dir="2700000" dist="107932" rotWithShape="0">
              <a:srgbClr val="cecece"/>
            </a:outerShdw>
          </a:effectLst>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ACK=</a:t>
            </a:r>
            <a:r>
              <a:rPr b="1" i="1" lang="en-GB" sz="2000" spc="-1" strike="noStrike">
                <a:solidFill>
                  <a:srgbClr val="000000"/>
                </a:solidFill>
                <a:latin typeface="Arial"/>
                <a:ea typeface="DejaVu Sans"/>
              </a:rPr>
              <a:t>X</a:t>
            </a:r>
            <a:r>
              <a:rPr b="1" lang="en-GB" sz="2000" spc="-1" strike="noStrike">
                <a:solidFill>
                  <a:srgbClr val="000000"/>
                </a:solidFill>
                <a:latin typeface="Arial"/>
                <a:ea typeface="DejaVu Sans"/>
              </a:rPr>
              <a:t>+1</a:t>
            </a:r>
            <a:endParaRPr b="0" lang="en-GB" sz="2000" spc="-1" strike="noStrike">
              <a:latin typeface="Arial"/>
            </a:endParaRPr>
          </a:p>
        </p:txBody>
      </p:sp>
      <p:sp>
        <p:nvSpPr>
          <p:cNvPr id="797" name=""/>
          <p:cNvSpPr/>
          <p:nvPr/>
        </p:nvSpPr>
        <p:spPr>
          <a:xfrm>
            <a:off x="3278160" y="6129000"/>
            <a:ext cx="3023640" cy="1006920"/>
          </a:xfrm>
          <a:prstGeom prst="rect">
            <a:avLst/>
          </a:prstGeom>
          <a:solidFill>
            <a:srgbClr val="ffffff"/>
          </a:solidFill>
          <a:ln w="38160">
            <a:solidFill>
              <a:srgbClr val="000000"/>
            </a:solidFill>
            <a:miter/>
          </a:ln>
          <a:effectLst>
            <a:outerShdw blurRad="0" dir="2700000" dist="107932" rotWithShape="0">
              <a:srgbClr val="cecece"/>
            </a:outerShdw>
          </a:effectLst>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ACK=</a:t>
            </a:r>
            <a:r>
              <a:rPr b="1" i="1" lang="en-GB" sz="2000" spc="-1" strike="noStrike">
                <a:solidFill>
                  <a:srgbClr val="000000"/>
                </a:solidFill>
                <a:latin typeface="Arial"/>
                <a:ea typeface="DejaVu Sans"/>
              </a:rPr>
              <a:t>Y</a:t>
            </a:r>
            <a:r>
              <a:rPr b="1" lang="en-GB" sz="2000" spc="-1" strike="noStrike">
                <a:solidFill>
                  <a:srgbClr val="000000"/>
                </a:solidFill>
                <a:latin typeface="Arial"/>
                <a:ea typeface="DejaVu Sans"/>
              </a:rPr>
              <a:t>+1</a:t>
            </a:r>
            <a:endParaRPr b="0" lang="en-GB" sz="2000" spc="-1" strike="noStrike">
              <a:latin typeface="Arial"/>
            </a:endParaRPr>
          </a:p>
        </p:txBody>
      </p:sp>
      <p:sp>
        <p:nvSpPr>
          <p:cNvPr id="798" name=""/>
          <p:cNvSpPr/>
          <p:nvPr/>
        </p:nvSpPr>
        <p:spPr>
          <a:xfrm>
            <a:off x="5630760" y="1762920"/>
            <a:ext cx="502560" cy="503280"/>
          </a:xfrm>
          <a:prstGeom prst="ellipse">
            <a:avLst/>
          </a:prstGeom>
          <a:solidFill>
            <a:srgbClr val="0000ff"/>
          </a:solidFill>
          <a:ln w="38160">
            <a:solidFill>
              <a:srgbClr val="000000"/>
            </a:solidFill>
            <a:miter/>
          </a:ln>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ffffff"/>
                </a:solidFill>
                <a:latin typeface="Arial"/>
                <a:ea typeface="DejaVu Sans"/>
              </a:rPr>
              <a:t>1</a:t>
            </a:r>
            <a:endParaRPr b="0" lang="en-GB" sz="2000" spc="-1" strike="noStrike">
              <a:latin typeface="Arial"/>
            </a:endParaRPr>
          </a:p>
        </p:txBody>
      </p:sp>
      <p:sp>
        <p:nvSpPr>
          <p:cNvPr id="799" name=""/>
          <p:cNvSpPr/>
          <p:nvPr/>
        </p:nvSpPr>
        <p:spPr>
          <a:xfrm>
            <a:off x="5630760" y="3106440"/>
            <a:ext cx="502560" cy="503280"/>
          </a:xfrm>
          <a:prstGeom prst="ellipse">
            <a:avLst/>
          </a:prstGeom>
          <a:solidFill>
            <a:srgbClr val="0000ff"/>
          </a:solidFill>
          <a:ln w="38160">
            <a:solidFill>
              <a:srgbClr val="000000"/>
            </a:solidFill>
            <a:miter/>
          </a:ln>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ffffff"/>
                </a:solidFill>
                <a:latin typeface="Arial"/>
                <a:ea typeface="DejaVu Sans"/>
              </a:rPr>
              <a:t>2</a:t>
            </a:r>
            <a:endParaRPr b="0" lang="en-GB" sz="2000" spc="-1" strike="noStrike">
              <a:latin typeface="Arial"/>
            </a:endParaRPr>
          </a:p>
        </p:txBody>
      </p:sp>
      <p:sp>
        <p:nvSpPr>
          <p:cNvPr id="800" name=""/>
          <p:cNvSpPr/>
          <p:nvPr/>
        </p:nvSpPr>
        <p:spPr>
          <a:xfrm>
            <a:off x="5713920" y="6212520"/>
            <a:ext cx="504360" cy="503280"/>
          </a:xfrm>
          <a:prstGeom prst="ellipse">
            <a:avLst/>
          </a:prstGeom>
          <a:solidFill>
            <a:srgbClr val="0000ff"/>
          </a:solidFill>
          <a:ln w="38160">
            <a:solidFill>
              <a:srgbClr val="000000"/>
            </a:solidFill>
            <a:miter/>
          </a:ln>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ffffff"/>
                </a:solidFill>
                <a:latin typeface="Arial"/>
                <a:ea typeface="DejaVu Sans"/>
              </a:rPr>
              <a:t>4</a:t>
            </a:r>
            <a:endParaRPr b="0" lang="en-GB" sz="2000" spc="-1" strike="noStrike">
              <a:latin typeface="Arial"/>
            </a:endParaRPr>
          </a:p>
        </p:txBody>
      </p:sp>
      <p:sp>
        <p:nvSpPr>
          <p:cNvPr id="801" name=""/>
          <p:cNvSpPr/>
          <p:nvPr/>
        </p:nvSpPr>
        <p:spPr>
          <a:xfrm flipH="1">
            <a:off x="1260000" y="4659840"/>
            <a:ext cx="7059600" cy="1007280"/>
          </a:xfrm>
          <a:prstGeom prst="line">
            <a:avLst/>
          </a:prstGeom>
          <a:ln w="76320">
            <a:solidFill>
              <a:srgbClr val="000000"/>
            </a:solidFill>
            <a:miter/>
            <a:tailEnd len="med" type="triangle" w="med"/>
          </a:ln>
        </p:spPr>
        <p:style>
          <a:lnRef idx="0"/>
          <a:fillRef idx="0"/>
          <a:effectRef idx="0"/>
          <a:fontRef idx="minor"/>
        </p:style>
      </p:sp>
      <p:sp>
        <p:nvSpPr>
          <p:cNvPr id="802" name=""/>
          <p:cNvSpPr/>
          <p:nvPr/>
        </p:nvSpPr>
        <p:spPr>
          <a:xfrm>
            <a:off x="3278160" y="4701240"/>
            <a:ext cx="3023640" cy="1006920"/>
          </a:xfrm>
          <a:prstGeom prst="rect">
            <a:avLst/>
          </a:prstGeom>
          <a:solidFill>
            <a:srgbClr val="ffffff"/>
          </a:solidFill>
          <a:ln w="38160">
            <a:solidFill>
              <a:srgbClr val="000000"/>
            </a:solidFill>
            <a:miter/>
          </a:ln>
          <a:effectLst>
            <a:outerShdw blurRad="0" dir="2700000" dist="107932" rotWithShape="0">
              <a:srgbClr val="cecece"/>
            </a:outerShdw>
          </a:effectLst>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FIN</a:t>
            </a:r>
            <a:endParaRPr b="0" lang="en-GB" sz="2000" spc="-1" strike="noStrike">
              <a:latin typeface="Arial"/>
            </a:endParaRPr>
          </a:p>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SN=</a:t>
            </a:r>
            <a:r>
              <a:rPr b="1" i="1" lang="en-GB" sz="2000" spc="-1" strike="noStrike">
                <a:solidFill>
                  <a:srgbClr val="000000"/>
                </a:solidFill>
                <a:latin typeface="Arial"/>
                <a:ea typeface="DejaVu Sans"/>
              </a:rPr>
              <a:t>Y</a:t>
            </a:r>
            <a:endParaRPr b="0" lang="en-GB" sz="2000" spc="-1" strike="noStrike">
              <a:latin typeface="Arial"/>
            </a:endParaRPr>
          </a:p>
        </p:txBody>
      </p:sp>
      <p:sp>
        <p:nvSpPr>
          <p:cNvPr id="803" name=""/>
          <p:cNvSpPr/>
          <p:nvPr/>
        </p:nvSpPr>
        <p:spPr>
          <a:xfrm>
            <a:off x="5630760" y="4743360"/>
            <a:ext cx="502560" cy="503280"/>
          </a:xfrm>
          <a:prstGeom prst="ellipse">
            <a:avLst/>
          </a:prstGeom>
          <a:solidFill>
            <a:srgbClr val="0000ff"/>
          </a:solidFill>
          <a:ln w="38160">
            <a:solidFill>
              <a:srgbClr val="000000"/>
            </a:solidFill>
            <a:miter/>
          </a:ln>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ffffff"/>
                </a:solidFill>
                <a:latin typeface="Arial"/>
                <a:ea typeface="DejaVu Sans"/>
              </a:rPr>
              <a:t>3</a:t>
            </a:r>
            <a:endParaRPr b="0" lang="en-GB" sz="2000" spc="-1" strike="noStrike">
              <a:latin typeface="Arial"/>
            </a:endParaRPr>
          </a:p>
        </p:txBody>
      </p:sp>
      <p:sp>
        <p:nvSpPr>
          <p:cNvPr id="804" name=""/>
          <p:cNvSpPr/>
          <p:nvPr/>
        </p:nvSpPr>
        <p:spPr>
          <a:xfrm rot="16200000">
            <a:off x="4680360" y="4359600"/>
            <a:ext cx="390240" cy="398160"/>
          </a:xfrm>
          <a:custGeom>
            <a:avLst/>
            <a:gdLst/>
            <a:ahLst/>
            <a:rect l="l" t="t" r="r" b="b"/>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wrap="none" lIns="90000" rIns="90000" tIns="46800" bIns="4680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a:t>
            </a:r>
            <a:endParaRPr b="0" lang="en-GB" sz="2000" spc="-1" strike="noStrike">
              <a:latin typeface="Arial"/>
            </a:endParaRPr>
          </a:p>
        </p:txBody>
      </p:sp>
      <p:sp>
        <p:nvSpPr>
          <p:cNvPr id="805" name=""/>
          <p:cNvSpPr/>
          <p:nvPr/>
        </p:nvSpPr>
        <p:spPr>
          <a:xfrm>
            <a:off x="8319960" y="1595160"/>
            <a:ext cx="360" cy="2266920"/>
          </a:xfrm>
          <a:prstGeom prst="line">
            <a:avLst/>
          </a:prstGeom>
          <a:ln w="38160">
            <a:solidFill>
              <a:srgbClr val="000000"/>
            </a:solidFill>
            <a:miter/>
          </a:ln>
        </p:spPr>
        <p:style>
          <a:lnRef idx="0"/>
          <a:fillRef idx="0"/>
          <a:effectRef idx="0"/>
          <a:fontRef idx="minor"/>
        </p:style>
      </p:sp>
      <p:sp>
        <p:nvSpPr>
          <p:cNvPr id="806" name=""/>
          <p:cNvSpPr/>
          <p:nvPr/>
        </p:nvSpPr>
        <p:spPr>
          <a:xfrm>
            <a:off x="8319960" y="4533840"/>
            <a:ext cx="360" cy="2602800"/>
          </a:xfrm>
          <a:prstGeom prst="line">
            <a:avLst/>
          </a:prstGeom>
          <a:ln w="38160">
            <a:solidFill>
              <a:srgbClr val="000000"/>
            </a:solidFill>
            <a:miter/>
          </a:ln>
        </p:spPr>
        <p:style>
          <a:lnRef idx="0"/>
          <a:fillRef idx="0"/>
          <a:effectRef idx="0"/>
          <a:fontRef idx="minor"/>
        </p:style>
      </p:sp>
      <p:sp>
        <p:nvSpPr>
          <p:cNvPr id="807" name=""/>
          <p:cNvSpPr/>
          <p:nvPr/>
        </p:nvSpPr>
        <p:spPr>
          <a:xfrm>
            <a:off x="1260360" y="1511280"/>
            <a:ext cx="360" cy="5541480"/>
          </a:xfrm>
          <a:prstGeom prst="line">
            <a:avLst/>
          </a:prstGeom>
          <a:ln w="38160">
            <a:solidFill>
              <a:srgbClr val="000000"/>
            </a:solidFill>
            <a:prstDash val="sysDot"/>
            <a:miter/>
          </a:ln>
        </p:spPr>
        <p:style>
          <a:lnRef idx="0"/>
          <a:fillRef idx="0"/>
          <a:effectRef idx="0"/>
          <a:fontRef idx="minor"/>
        </p:style>
      </p:sp>
      <p:sp>
        <p:nvSpPr>
          <p:cNvPr id="808" name=""/>
          <p:cNvSpPr/>
          <p:nvPr/>
        </p:nvSpPr>
        <p:spPr>
          <a:xfrm>
            <a:off x="1260360" y="1511280"/>
            <a:ext cx="360" cy="2518920"/>
          </a:xfrm>
          <a:prstGeom prst="line">
            <a:avLst/>
          </a:prstGeom>
          <a:ln w="38160">
            <a:solidFill>
              <a:srgbClr val="000000"/>
            </a:solidFill>
            <a:miter/>
          </a:ln>
        </p:spPr>
        <p:style>
          <a:lnRef idx="0"/>
          <a:fillRef idx="0"/>
          <a:effectRef idx="0"/>
          <a:fontRef idx="minor"/>
        </p:style>
      </p:sp>
      <p:sp>
        <p:nvSpPr>
          <p:cNvPr id="809" name=""/>
          <p:cNvSpPr/>
          <p:nvPr/>
        </p:nvSpPr>
        <p:spPr>
          <a:xfrm>
            <a:off x="1260360" y="4785480"/>
            <a:ext cx="360" cy="2266920"/>
          </a:xfrm>
          <a:prstGeom prst="line">
            <a:avLst/>
          </a:prstGeom>
          <a:ln w="38160">
            <a:solidFill>
              <a:srgbClr val="000000"/>
            </a:solidFill>
            <a:miter/>
          </a:ln>
        </p:spPr>
        <p:style>
          <a:lnRef idx="0"/>
          <a:fillRef idx="0"/>
          <a:effectRef idx="0"/>
          <a:fontRef idx="minor"/>
        </p:style>
      </p:sp>
      <p:sp>
        <p:nvSpPr>
          <p:cNvPr id="810" name=""/>
          <p:cNvSpPr/>
          <p:nvPr/>
        </p:nvSpPr>
        <p:spPr>
          <a:xfrm>
            <a:off x="110880" y="503640"/>
            <a:ext cx="9239760" cy="835920"/>
          </a:xfrm>
          <a:prstGeom prst="rect">
            <a:avLst/>
          </a:prstGeom>
          <a:noFill/>
          <a:ln w="0">
            <a:noFill/>
          </a:ln>
        </p:spPr>
        <p:style>
          <a:lnRef idx="0"/>
          <a:fillRef idx="0"/>
          <a:effectRef idx="0"/>
          <a:fontRef idx="minor"/>
        </p:style>
        <p:txBody>
          <a:bodyPr lIns="87480" rIns="87480" tIns="44280" bIns="44280" anchor="t">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solidFill>
                  <a:srgbClr val="000000"/>
                </a:solidFill>
                <a:latin typeface="Arial"/>
                <a:ea typeface="DejaVu Sans"/>
              </a:rPr>
              <a:t>TCP Termination - II</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10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11" name="PlaceHolder 1"/>
          <p:cNvSpPr>
            <a:spLocks noGrp="1"/>
          </p:cNvSpPr>
          <p:nvPr>
            <p:ph type="title"/>
          </p:nvPr>
        </p:nvSpPr>
        <p:spPr>
          <a:xfrm>
            <a:off x="427320" y="228240"/>
            <a:ext cx="8571240" cy="880560"/>
          </a:xfrm>
          <a:prstGeom prst="rect">
            <a:avLst/>
          </a:prstGeom>
          <a:noFill/>
          <a:ln w="0">
            <a:noFill/>
          </a:ln>
        </p:spPr>
        <p:txBody>
          <a:bodyPr lIns="92160" rIns="92160" tIns="46080" bIns="46080" anchor="b">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Stream Sockets</a:t>
            </a:r>
            <a:endParaRPr b="0" lang="en-GB" sz="2800" spc="-1" strike="noStrike">
              <a:latin typeface="Arial"/>
            </a:endParaRPr>
          </a:p>
        </p:txBody>
      </p:sp>
      <p:sp>
        <p:nvSpPr>
          <p:cNvPr id="812" name="PlaceHolder 2"/>
          <p:cNvSpPr>
            <a:spLocks noGrp="1"/>
          </p:cNvSpPr>
          <p:nvPr>
            <p:ph/>
          </p:nvPr>
        </p:nvSpPr>
        <p:spPr>
          <a:xfrm>
            <a:off x="559800" y="1339920"/>
            <a:ext cx="8991000" cy="5918760"/>
          </a:xfrm>
          <a:prstGeom prst="rect">
            <a:avLst/>
          </a:prstGeom>
          <a:noFill/>
          <a:ln w="0">
            <a:noFill/>
          </a:ln>
        </p:spPr>
        <p:txBody>
          <a:bodyPr lIns="92160" rIns="92160" tIns="46080" bIns="46080" anchor="t">
            <a:normAutofit/>
          </a:bodyPr>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Connection-Based, i.e., socket addresses established before sending messages between C/S</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Address Domain: AF_UNIX (UNIX pathname) or AF_INET (host+port)</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Virtual Circuit i.e., Data Transmitted sequentially in a reliable and non-duplicated manner</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Default Protocol Interface is TCP</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Checks order, sequence, duplicates</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No boundaries are imposed on data (its a stream of bytes)</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Slower than UDP</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Requires more program overhead</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0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13" name="PlaceHolder 1"/>
          <p:cNvSpPr>
            <a:spLocks noGrp="1"/>
          </p:cNvSpPr>
          <p:nvPr>
            <p:ph type="title"/>
          </p:nvPr>
        </p:nvSpPr>
        <p:spPr>
          <a:xfrm>
            <a:off x="383760" y="276120"/>
            <a:ext cx="8570880" cy="817920"/>
          </a:xfrm>
          <a:prstGeom prst="rect">
            <a:avLst/>
          </a:prstGeom>
          <a:noFill/>
          <a:ln w="0">
            <a:noFill/>
          </a:ln>
        </p:spPr>
        <p:txBody>
          <a:bodyPr lIns="92160" rIns="92160" tIns="46080" bIns="46080" anchor="b">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Datagram Sockets</a:t>
            </a:r>
            <a:endParaRPr b="0" lang="en-GB" sz="2800" spc="-1" strike="noStrike">
              <a:latin typeface="Arial"/>
            </a:endParaRPr>
          </a:p>
        </p:txBody>
      </p:sp>
      <p:sp>
        <p:nvSpPr>
          <p:cNvPr id="814" name="PlaceHolder 2"/>
          <p:cNvSpPr>
            <a:spLocks noGrp="1"/>
          </p:cNvSpPr>
          <p:nvPr>
            <p:ph/>
          </p:nvPr>
        </p:nvSpPr>
        <p:spPr>
          <a:xfrm>
            <a:off x="684720" y="1475280"/>
            <a:ext cx="8569440" cy="5456520"/>
          </a:xfrm>
          <a:prstGeom prst="rect">
            <a:avLst/>
          </a:prstGeom>
          <a:noFill/>
          <a:ln w="0">
            <a:noFill/>
          </a:ln>
        </p:spPr>
        <p:txBody>
          <a:bodyPr lIns="92160" rIns="92160" tIns="46080" bIns="46080" anchor="t">
            <a:normAutofit/>
          </a:bodyPr>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pc="-1" strike="noStrike">
                <a:latin typeface="Arial"/>
              </a:rPr>
              <a:t>Connectionless sockets, i.e., C/S addresses are passed along with each message sent from one process to another</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pc="-1" strike="noStrike">
                <a:latin typeface="Arial"/>
              </a:rPr>
              <a:t>Peer-to-Peer Communication</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pc="-1" strike="noStrike">
                <a:latin typeface="Arial"/>
              </a:rPr>
              <a:t>Provides an interface to the UDP datagram services</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pc="-1" strike="noStrike">
                <a:latin typeface="Arial"/>
              </a:rPr>
              <a:t>Handles network transmission as independent packets</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pc="-1" strike="noStrike">
                <a:latin typeface="Arial"/>
              </a:rPr>
              <a:t>Provides no guarantees, although it does include a checksum</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pc="-1" strike="noStrike">
                <a:latin typeface="Arial"/>
              </a:rPr>
              <a:t>Does not detect duplicates</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pc="-1" strike="noStrike">
                <a:latin typeface="Arial"/>
              </a:rPr>
              <a:t>Does not determine sequence</a:t>
            </a:r>
            <a:endParaRPr b="0" lang="en-GB" sz="24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400" spc="-1" strike="noStrike">
                <a:latin typeface="Arial"/>
              </a:rPr>
              <a:t>ie information can be lost, wrong order or duplicated</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PlaceHolder 1"/>
          <p:cNvSpPr>
            <a:spLocks noGrp="1"/>
          </p:cNvSpPr>
          <p:nvPr>
            <p:ph type="title"/>
          </p:nvPr>
        </p:nvSpPr>
        <p:spPr>
          <a:xfrm>
            <a:off x="1908000" y="555120"/>
            <a:ext cx="6118560" cy="1351800"/>
          </a:xfrm>
          <a:prstGeom prst="rect">
            <a:avLst/>
          </a:prstGeom>
          <a:noFill/>
          <a:ln w="0">
            <a:noFill/>
          </a:ln>
        </p:spPr>
        <p:txBody>
          <a:bodyPr lIns="0" rIns="0" tIns="12600" bIns="0" anchor="t">
            <a:noAutofit/>
          </a:bodyPr>
          <a:p>
            <a:pPr marL="12600">
              <a:lnSpc>
                <a:spcPct val="100000"/>
              </a:lnSpc>
              <a:spcBef>
                <a:spcPts val="99"/>
              </a:spcBef>
              <a:buNone/>
              <a:tabLst>
                <a:tab algn="l" pos="1285920"/>
              </a:tabLst>
            </a:pPr>
            <a:r>
              <a:rPr b="1" lang="en-GB" sz="4400" spc="-12" strike="noStrike">
                <a:solidFill>
                  <a:srgbClr val="000000"/>
                </a:solidFill>
                <a:latin typeface="Arial"/>
              </a:rPr>
              <a:t>Types: </a:t>
            </a:r>
            <a:r>
              <a:rPr b="1" lang="en-GB" sz="4400" spc="-26" strike="noStrike">
                <a:solidFill>
                  <a:srgbClr val="000000"/>
                </a:solidFill>
                <a:latin typeface="Arial"/>
              </a:rPr>
              <a:t>Raw</a:t>
            </a:r>
            <a:r>
              <a:rPr b="1" lang="en-GB" sz="4400" spc="-1" strike="noStrike">
                <a:solidFill>
                  <a:srgbClr val="000000"/>
                </a:solidFill>
                <a:latin typeface="Arial"/>
              </a:rPr>
              <a:t> </a:t>
            </a:r>
            <a:r>
              <a:rPr b="1" lang="en-GB" sz="4400" spc="-12" strike="noStrike">
                <a:solidFill>
                  <a:srgbClr val="000000"/>
                </a:solidFill>
                <a:latin typeface="Arial"/>
              </a:rPr>
              <a:t>Sockets</a:t>
            </a:r>
            <a:endParaRPr b="0" lang="en-GB" sz="4400" spc="-1" strike="noStrike">
              <a:latin typeface="Arial"/>
            </a:endParaRPr>
          </a:p>
        </p:txBody>
      </p:sp>
      <p:sp>
        <p:nvSpPr>
          <p:cNvPr id="341" name="object 4"/>
          <p:cNvSpPr/>
          <p:nvPr/>
        </p:nvSpPr>
        <p:spPr>
          <a:xfrm>
            <a:off x="648000" y="1718280"/>
            <a:ext cx="9039960" cy="4623480"/>
          </a:xfrm>
          <a:prstGeom prst="rect">
            <a:avLst/>
          </a:prstGeom>
          <a:noFill/>
          <a:ln w="0">
            <a:noFill/>
          </a:ln>
        </p:spPr>
        <p:style>
          <a:lnRef idx="0"/>
          <a:fillRef idx="0"/>
          <a:effectRef idx="0"/>
          <a:fontRef idx="minor"/>
        </p:style>
        <p:txBody>
          <a:bodyPr lIns="0" rIns="0" tIns="54000" bIns="0" anchor="t">
            <a:spAutoFit/>
          </a:bodyPr>
          <a:p>
            <a:pPr marL="12600" algn="just">
              <a:lnSpc>
                <a:spcPts val="3589"/>
              </a:lnSpc>
              <a:spcBef>
                <a:spcPts val="425"/>
              </a:spcBef>
              <a:buNone/>
            </a:pPr>
            <a:r>
              <a:rPr b="0" lang="en-GB" sz="3200" spc="-1" strike="noStrike">
                <a:solidFill>
                  <a:srgbClr val="000000"/>
                </a:solidFill>
                <a:latin typeface="Arial"/>
                <a:ea typeface="DejaVu Sans"/>
              </a:rPr>
              <a:t>A </a:t>
            </a:r>
            <a:r>
              <a:rPr b="0" i="1" lang="en-GB" sz="3200" spc="-1" strike="noStrike" u="sng">
                <a:solidFill>
                  <a:srgbClr val="000000"/>
                </a:solidFill>
                <a:uFill>
                  <a:solidFill>
                    <a:srgbClr val="000000"/>
                  </a:solidFill>
                </a:uFill>
                <a:latin typeface="Arial"/>
                <a:ea typeface="DejaVu Sans"/>
              </a:rPr>
              <a:t>raw socket</a:t>
            </a:r>
            <a:r>
              <a:rPr b="0" i="1" lang="en-GB" sz="3200" spc="-1" strike="noStrike">
                <a:solidFill>
                  <a:srgbClr val="000000"/>
                </a:solidFill>
                <a:latin typeface="Arial"/>
                <a:ea typeface="DejaVu Sans"/>
              </a:rPr>
              <a:t> </a:t>
            </a:r>
            <a:r>
              <a:rPr b="0" lang="en-GB" sz="3200" spc="-1" strike="noStrike">
                <a:solidFill>
                  <a:srgbClr val="000000"/>
                </a:solidFill>
                <a:latin typeface="Arial"/>
                <a:ea typeface="DejaVu Sans"/>
              </a:rPr>
              <a:t>provides users </a:t>
            </a:r>
            <a:r>
              <a:rPr b="0" i="1" lang="en-GB" sz="3200" spc="-1" strike="noStrike" u="sng">
                <a:solidFill>
                  <a:srgbClr val="000000"/>
                </a:solidFill>
                <a:uFill>
                  <a:solidFill>
                    <a:srgbClr val="000000"/>
                  </a:solidFill>
                </a:uFill>
                <a:latin typeface="Arial"/>
                <a:ea typeface="DejaVu Sans"/>
              </a:rPr>
              <a:t>access to </a:t>
            </a:r>
            <a:r>
              <a:rPr b="0" i="1" lang="en-GB" sz="3200" spc="-26" strike="noStrike" u="sng">
                <a:solidFill>
                  <a:srgbClr val="000000"/>
                </a:solidFill>
                <a:uFill>
                  <a:solidFill>
                    <a:srgbClr val="000000"/>
                  </a:solidFill>
                </a:uFill>
                <a:latin typeface="Arial"/>
                <a:ea typeface="DejaVu Sans"/>
              </a:rPr>
              <a:t>the</a:t>
            </a:r>
            <a:r>
              <a:rPr b="0" i="1" lang="en-GB" sz="3200" spc="-26" strike="noStrike">
                <a:solidFill>
                  <a:srgbClr val="000000"/>
                </a:solidFill>
                <a:latin typeface="Arial"/>
                <a:ea typeface="DejaVu Sans"/>
              </a:rPr>
              <a:t> </a:t>
            </a:r>
            <a:r>
              <a:rPr b="0" i="1" lang="en-GB" sz="3200" spc="-1" strike="noStrike" u="sng">
                <a:solidFill>
                  <a:srgbClr val="000000"/>
                </a:solidFill>
                <a:uFill>
                  <a:solidFill>
                    <a:srgbClr val="000000"/>
                  </a:solidFill>
                </a:uFill>
                <a:latin typeface="Arial"/>
                <a:ea typeface="DejaVu Sans"/>
              </a:rPr>
              <a:t>underlying</a:t>
            </a:r>
            <a:r>
              <a:rPr b="0" i="1" lang="en-GB" sz="3200" spc="-26" strike="noStrike" u="sng">
                <a:solidFill>
                  <a:srgbClr val="000000"/>
                </a:solidFill>
                <a:uFill>
                  <a:solidFill>
                    <a:srgbClr val="000000"/>
                  </a:solidFill>
                </a:uFill>
                <a:latin typeface="Arial"/>
                <a:ea typeface="DejaVu Sans"/>
              </a:rPr>
              <a:t> </a:t>
            </a:r>
            <a:r>
              <a:rPr b="0" i="1" lang="en-GB" sz="3200" spc="-1" strike="noStrike" u="sng">
                <a:solidFill>
                  <a:srgbClr val="000000"/>
                </a:solidFill>
                <a:uFill>
                  <a:solidFill>
                    <a:srgbClr val="000000"/>
                  </a:solidFill>
                </a:uFill>
                <a:latin typeface="Arial"/>
                <a:ea typeface="DejaVu Sans"/>
              </a:rPr>
              <a:t>communication</a:t>
            </a:r>
            <a:r>
              <a:rPr b="0" i="1" lang="en-GB" sz="3200" spc="-21" strike="noStrike" u="sng">
                <a:solidFill>
                  <a:srgbClr val="000000"/>
                </a:solidFill>
                <a:uFill>
                  <a:solidFill>
                    <a:srgbClr val="000000"/>
                  </a:solidFill>
                </a:uFill>
                <a:latin typeface="Arial"/>
                <a:ea typeface="DejaVu Sans"/>
              </a:rPr>
              <a:t> </a:t>
            </a:r>
            <a:r>
              <a:rPr b="0" i="1" lang="en-GB" sz="3200" spc="-1" strike="noStrike" u="sng">
                <a:solidFill>
                  <a:srgbClr val="000000"/>
                </a:solidFill>
                <a:uFill>
                  <a:solidFill>
                    <a:srgbClr val="000000"/>
                  </a:solidFill>
                </a:uFill>
                <a:latin typeface="Arial"/>
                <a:ea typeface="DejaVu Sans"/>
              </a:rPr>
              <a:t>protocols</a:t>
            </a:r>
            <a:r>
              <a:rPr b="0" i="1" lang="en-GB" sz="3200" spc="-21" strike="noStrike">
                <a:solidFill>
                  <a:srgbClr val="000000"/>
                </a:solidFill>
                <a:latin typeface="Arial"/>
                <a:ea typeface="DejaVu Sans"/>
              </a:rPr>
              <a:t> </a:t>
            </a:r>
            <a:r>
              <a:rPr b="0" lang="en-GB" sz="3200" spc="-12" strike="noStrike">
                <a:solidFill>
                  <a:srgbClr val="000000"/>
                </a:solidFill>
                <a:latin typeface="Arial"/>
                <a:ea typeface="DejaVu Sans"/>
              </a:rPr>
              <a:t>which </a:t>
            </a:r>
            <a:r>
              <a:rPr b="0" lang="en-GB" sz="3200" spc="-1" strike="noStrike">
                <a:solidFill>
                  <a:srgbClr val="000000"/>
                </a:solidFill>
                <a:latin typeface="Arial"/>
                <a:ea typeface="DejaVu Sans"/>
              </a:rPr>
              <a:t>support socket</a:t>
            </a:r>
            <a:r>
              <a:rPr b="0" lang="en-GB" sz="3200" spc="18" strike="noStrike">
                <a:solidFill>
                  <a:srgbClr val="000000"/>
                </a:solidFill>
                <a:latin typeface="Arial"/>
                <a:ea typeface="DejaVu Sans"/>
              </a:rPr>
              <a:t> </a:t>
            </a:r>
            <a:r>
              <a:rPr b="0" lang="en-GB" sz="3200" spc="-12" strike="noStrike">
                <a:solidFill>
                  <a:srgbClr val="000000"/>
                </a:solidFill>
                <a:latin typeface="Arial"/>
                <a:ea typeface="DejaVu Sans"/>
              </a:rPr>
              <a:t>abstractions.</a:t>
            </a:r>
            <a:endParaRPr b="0" lang="en-GB" sz="3200" spc="-1" strike="noStrike">
              <a:latin typeface="Arial"/>
            </a:endParaRPr>
          </a:p>
          <a:p>
            <a:pPr marL="12600">
              <a:lnSpc>
                <a:spcPct val="100000"/>
              </a:lnSpc>
              <a:spcBef>
                <a:spcPts val="1094"/>
              </a:spcBef>
              <a:buNone/>
            </a:pPr>
            <a:r>
              <a:rPr b="0" lang="en-GB" sz="3200" spc="-1" strike="noStrike">
                <a:solidFill>
                  <a:srgbClr val="000000"/>
                </a:solidFill>
                <a:latin typeface="Arial"/>
                <a:ea typeface="DejaVu Sans"/>
              </a:rPr>
              <a:t>These sockets are </a:t>
            </a:r>
            <a:r>
              <a:rPr b="0" i="1" lang="en-GB" sz="3200" spc="-1" strike="noStrike" u="sng">
                <a:solidFill>
                  <a:srgbClr val="000000"/>
                </a:solidFill>
                <a:uFill>
                  <a:solidFill>
                    <a:srgbClr val="000000"/>
                  </a:solidFill>
                </a:uFill>
                <a:latin typeface="Arial"/>
                <a:ea typeface="DejaVu Sans"/>
              </a:rPr>
              <a:t>normally datagram </a:t>
            </a:r>
            <a:r>
              <a:rPr b="0" i="1" lang="en-GB" sz="3200" spc="-12" strike="noStrike" u="sng">
                <a:solidFill>
                  <a:srgbClr val="000000"/>
                </a:solidFill>
                <a:uFill>
                  <a:solidFill>
                    <a:srgbClr val="000000"/>
                  </a:solidFill>
                </a:uFill>
                <a:latin typeface="Arial"/>
                <a:ea typeface="DejaVu Sans"/>
              </a:rPr>
              <a:t>oriented</a:t>
            </a:r>
            <a:r>
              <a:rPr b="0" lang="en-GB" sz="3200" spc="-12" strike="noStrike">
                <a:solidFill>
                  <a:srgbClr val="000000"/>
                </a:solidFill>
                <a:latin typeface="Arial"/>
                <a:ea typeface="DejaVu Sans"/>
              </a:rPr>
              <a:t>, n</a:t>
            </a:r>
            <a:r>
              <a:rPr b="0" lang="en-GB" sz="3200" spc="-1" strike="noStrike">
                <a:solidFill>
                  <a:srgbClr val="000000"/>
                </a:solidFill>
                <a:latin typeface="Arial"/>
                <a:ea typeface="DejaVu Sans"/>
              </a:rPr>
              <a:t>ot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intended for the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general user</a:t>
            </a:r>
            <a:endParaRPr b="0" lang="en-GB" sz="3200" spc="-1" strike="noStrike">
              <a:latin typeface="Arial"/>
            </a:endParaRPr>
          </a:p>
          <a:p>
            <a:pPr marL="12600">
              <a:lnSpc>
                <a:spcPct val="100000"/>
              </a:lnSpc>
              <a:spcBef>
                <a:spcPts val="1094"/>
              </a:spcBef>
              <a:buNone/>
            </a:pPr>
            <a:r>
              <a:rPr b="0" lang="en-GB" sz="3200" spc="-1" strike="noStrike">
                <a:solidFill>
                  <a:srgbClr val="000000"/>
                </a:solidFill>
                <a:latin typeface="Arial"/>
                <a:ea typeface="DejaVu Sans"/>
              </a:rPr>
              <a:t>They</a:t>
            </a:r>
            <a:r>
              <a:rPr b="0" lang="en-GB" sz="3200" spc="9" strike="noStrike">
                <a:solidFill>
                  <a:srgbClr val="000000"/>
                </a:solidFill>
                <a:latin typeface="Arial"/>
                <a:ea typeface="DejaVu Sans"/>
              </a:rPr>
              <a:t> </a:t>
            </a:r>
            <a:r>
              <a:rPr b="0" lang="en-GB" sz="3200" spc="-21" strike="noStrike">
                <a:solidFill>
                  <a:srgbClr val="000000"/>
                </a:solidFill>
                <a:latin typeface="Arial"/>
                <a:ea typeface="DejaVu Sans"/>
              </a:rPr>
              <a:t>have </a:t>
            </a:r>
            <a:r>
              <a:rPr b="0" lang="en-GB" sz="3200" spc="-1" strike="noStrike">
                <a:solidFill>
                  <a:srgbClr val="000000"/>
                </a:solidFill>
                <a:latin typeface="Arial"/>
                <a:ea typeface="DejaVu Sans"/>
              </a:rPr>
              <a:t>been</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provided mainly</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for</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those interested </a:t>
            </a:r>
            <a:r>
              <a:rPr b="0" lang="en-GB" sz="3200" spc="-26" strike="noStrike">
                <a:solidFill>
                  <a:srgbClr val="000000"/>
                </a:solidFill>
                <a:latin typeface="Arial"/>
                <a:ea typeface="DejaVu Sans"/>
              </a:rPr>
              <a:t>in </a:t>
            </a:r>
            <a:r>
              <a:rPr b="0" lang="en-GB" sz="3200" spc="-1" strike="noStrike">
                <a:solidFill>
                  <a:srgbClr val="000000"/>
                </a:solidFill>
                <a:latin typeface="Arial"/>
                <a:ea typeface="DejaVu Sans"/>
              </a:rPr>
              <a:t>developing</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new</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communication</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protocols, or</a:t>
            </a:r>
            <a:r>
              <a:rPr b="0" lang="en-GB" sz="3200" spc="4" strike="noStrike">
                <a:solidFill>
                  <a:srgbClr val="000000"/>
                </a:solidFill>
                <a:latin typeface="Arial"/>
                <a:ea typeface="DejaVu Sans"/>
              </a:rPr>
              <a:t> </a:t>
            </a:r>
            <a:r>
              <a:rPr b="0" lang="en-GB" sz="3200" spc="-26" strike="noStrike">
                <a:solidFill>
                  <a:srgbClr val="000000"/>
                </a:solidFill>
                <a:latin typeface="Arial"/>
                <a:ea typeface="DejaVu Sans"/>
              </a:rPr>
              <a:t>for </a:t>
            </a:r>
            <a:r>
              <a:rPr b="0" lang="en-GB" sz="3200" spc="-1" strike="noStrike">
                <a:solidFill>
                  <a:srgbClr val="000000"/>
                </a:solidFill>
                <a:latin typeface="Arial"/>
                <a:ea typeface="DejaVu Sans"/>
              </a:rPr>
              <a:t>gaining</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access to some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of the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more </a:t>
            </a:r>
            <a:r>
              <a:rPr b="0" lang="en-GB" sz="3200" spc="-12" strike="noStrike">
                <a:solidFill>
                  <a:srgbClr val="000000"/>
                </a:solidFill>
                <a:latin typeface="Arial"/>
                <a:ea typeface="DejaVu Sans"/>
              </a:rPr>
              <a:t>esoteric </a:t>
            </a:r>
            <a:r>
              <a:rPr b="0" lang="en-GB" sz="3200" spc="-1" strike="noStrike">
                <a:solidFill>
                  <a:srgbClr val="000000"/>
                </a:solidFill>
                <a:latin typeface="Arial"/>
                <a:ea typeface="DejaVu Sans"/>
              </a:rPr>
              <a:t>facilities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of an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existing</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protocol.</a:t>
            </a:r>
            <a:endParaRPr b="0" lang="en-GB" sz="3200" spc="-1" strike="noStrike">
              <a:latin typeface="Arial"/>
            </a:endParaRPr>
          </a:p>
        </p:txBody>
      </p:sp>
    </p:spTree>
  </p:cSld>
  <p:transition>
    <p:dissolve/>
  </p:transition>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PlaceHolder 1"/>
          <p:cNvSpPr>
            <a:spLocks noGrp="1"/>
          </p:cNvSpPr>
          <p:nvPr>
            <p:ph type="title"/>
          </p:nvPr>
        </p:nvSpPr>
        <p:spPr>
          <a:xfrm>
            <a:off x="1044000" y="555120"/>
            <a:ext cx="7392600" cy="1351800"/>
          </a:xfrm>
          <a:prstGeom prst="rect">
            <a:avLst/>
          </a:prstGeom>
          <a:noFill/>
          <a:ln w="0">
            <a:noFill/>
          </a:ln>
        </p:spPr>
        <p:txBody>
          <a:bodyPr lIns="0" rIns="0" tIns="12600" bIns="0" anchor="t">
            <a:noAutofit/>
          </a:bodyPr>
          <a:p>
            <a:pPr marL="12600">
              <a:lnSpc>
                <a:spcPct val="100000"/>
              </a:lnSpc>
              <a:spcBef>
                <a:spcPts val="99"/>
              </a:spcBef>
              <a:buNone/>
            </a:pPr>
            <a:r>
              <a:rPr b="1" lang="en-GB" sz="4400" spc="-12" strike="noStrike">
                <a:solidFill>
                  <a:srgbClr val="000000"/>
                </a:solidFill>
                <a:latin typeface="Arial"/>
              </a:rPr>
              <a:t>Types:</a:t>
            </a:r>
            <a:br>
              <a:rPr sz="4400"/>
            </a:br>
            <a:r>
              <a:rPr b="1" lang="en-GB" sz="4400" spc="-1" strike="noStrike">
                <a:solidFill>
                  <a:srgbClr val="000000"/>
                </a:solidFill>
                <a:latin typeface="Arial"/>
              </a:rPr>
              <a:t>Sequenced</a:t>
            </a:r>
            <a:r>
              <a:rPr b="1" lang="en-GB" sz="4400" spc="-157" strike="noStrike">
                <a:solidFill>
                  <a:srgbClr val="000000"/>
                </a:solidFill>
                <a:latin typeface="Arial"/>
              </a:rPr>
              <a:t> </a:t>
            </a:r>
            <a:r>
              <a:rPr b="1" lang="en-GB" sz="4400" spc="-1" strike="noStrike">
                <a:solidFill>
                  <a:srgbClr val="000000"/>
                </a:solidFill>
                <a:latin typeface="Arial"/>
              </a:rPr>
              <a:t>Packet</a:t>
            </a:r>
            <a:r>
              <a:rPr b="1" lang="en-GB" sz="4400" spc="-157" strike="noStrike">
                <a:solidFill>
                  <a:srgbClr val="000000"/>
                </a:solidFill>
                <a:latin typeface="Arial"/>
              </a:rPr>
              <a:t> </a:t>
            </a:r>
            <a:r>
              <a:rPr b="1" lang="en-GB" sz="4400" spc="-12" strike="noStrike">
                <a:solidFill>
                  <a:srgbClr val="000000"/>
                </a:solidFill>
                <a:latin typeface="Arial"/>
              </a:rPr>
              <a:t>Sockets</a:t>
            </a:r>
            <a:endParaRPr b="0" lang="en-GB" sz="4400" spc="-1" strike="noStrike">
              <a:latin typeface="Arial"/>
            </a:endParaRPr>
          </a:p>
        </p:txBody>
      </p:sp>
      <p:sp>
        <p:nvSpPr>
          <p:cNvPr id="343" name="PlaceHolder 2"/>
          <p:cNvSpPr>
            <a:spLocks noGrp="1"/>
          </p:cNvSpPr>
          <p:nvPr>
            <p:ph/>
          </p:nvPr>
        </p:nvSpPr>
        <p:spPr>
          <a:xfrm>
            <a:off x="897840" y="2266920"/>
            <a:ext cx="8619120" cy="4551840"/>
          </a:xfrm>
          <a:prstGeom prst="rect">
            <a:avLst/>
          </a:prstGeom>
          <a:noFill/>
          <a:ln w="0">
            <a:noFill/>
          </a:ln>
        </p:spPr>
        <p:txBody>
          <a:bodyPr lIns="0" rIns="0" tIns="261360" bIns="0" anchor="t">
            <a:noAutofit/>
          </a:bodyPr>
          <a:p>
            <a:pPr marL="38160">
              <a:lnSpc>
                <a:spcPts val="3589"/>
              </a:lnSpc>
              <a:spcBef>
                <a:spcPts val="425"/>
              </a:spcBef>
              <a:buNone/>
            </a:pPr>
            <a:r>
              <a:rPr b="0" lang="en-GB" sz="3200" spc="-1" strike="noStrike">
                <a:solidFill>
                  <a:srgbClr val="000000"/>
                </a:solidFill>
                <a:latin typeface="Arial"/>
              </a:rPr>
              <a:t>A sequenced packet</a:t>
            </a:r>
            <a:r>
              <a:rPr b="0" lang="en-GB" sz="3200" spc="4" strike="noStrike">
                <a:solidFill>
                  <a:srgbClr val="000000"/>
                </a:solidFill>
                <a:latin typeface="Arial"/>
              </a:rPr>
              <a:t> </a:t>
            </a:r>
            <a:r>
              <a:rPr b="0" lang="en-GB" sz="3200" spc="-1" strike="noStrike">
                <a:solidFill>
                  <a:srgbClr val="000000"/>
                </a:solidFill>
                <a:latin typeface="Arial"/>
              </a:rPr>
              <a:t>socket is similar to</a:t>
            </a:r>
            <a:r>
              <a:rPr b="0" lang="en-GB" sz="3200" spc="4" strike="noStrike">
                <a:solidFill>
                  <a:srgbClr val="000000"/>
                </a:solidFill>
                <a:latin typeface="Arial"/>
              </a:rPr>
              <a:t> </a:t>
            </a:r>
            <a:r>
              <a:rPr b="0" lang="en-GB" sz="3200" spc="-52" strike="noStrike">
                <a:solidFill>
                  <a:srgbClr val="000000"/>
                </a:solidFill>
                <a:latin typeface="Arial"/>
              </a:rPr>
              <a:t>a </a:t>
            </a:r>
            <a:r>
              <a:rPr b="0" lang="en-GB" sz="3200" spc="-1" strike="noStrike">
                <a:solidFill>
                  <a:srgbClr val="000000"/>
                </a:solidFill>
                <a:latin typeface="Arial"/>
              </a:rPr>
              <a:t>stream</a:t>
            </a:r>
            <a:r>
              <a:rPr b="0" lang="en-GB" sz="3200" spc="9" strike="noStrike">
                <a:solidFill>
                  <a:srgbClr val="000000"/>
                </a:solidFill>
                <a:latin typeface="Arial"/>
              </a:rPr>
              <a:t> </a:t>
            </a:r>
            <a:r>
              <a:rPr b="0" lang="en-GB" sz="3200" spc="-1" strike="noStrike">
                <a:solidFill>
                  <a:srgbClr val="000000"/>
                </a:solidFill>
                <a:latin typeface="Arial"/>
              </a:rPr>
              <a:t>socket,</a:t>
            </a:r>
            <a:r>
              <a:rPr b="0" lang="en-GB" sz="3200" spc="4" strike="noStrike">
                <a:solidFill>
                  <a:srgbClr val="000000"/>
                </a:solidFill>
                <a:latin typeface="Arial"/>
              </a:rPr>
              <a:t> </a:t>
            </a:r>
            <a:r>
              <a:rPr b="0" lang="en-GB" sz="3200" spc="-1" strike="noStrike">
                <a:solidFill>
                  <a:srgbClr val="000000"/>
                </a:solidFill>
                <a:latin typeface="Arial"/>
              </a:rPr>
              <a:t>with</a:t>
            </a:r>
            <a:r>
              <a:rPr b="0" lang="en-GB" sz="3200" spc="15" strike="noStrike">
                <a:solidFill>
                  <a:srgbClr val="000000"/>
                </a:solidFill>
                <a:latin typeface="Arial"/>
              </a:rPr>
              <a:t> </a:t>
            </a:r>
            <a:r>
              <a:rPr b="0" lang="en-GB" sz="3200" spc="-1" strike="noStrike">
                <a:solidFill>
                  <a:srgbClr val="000000"/>
                </a:solidFill>
                <a:latin typeface="Arial"/>
              </a:rPr>
              <a:t>the</a:t>
            </a:r>
            <a:r>
              <a:rPr b="0" lang="en-GB" sz="3200" spc="9" strike="noStrike">
                <a:solidFill>
                  <a:srgbClr val="000000"/>
                </a:solidFill>
                <a:latin typeface="Arial"/>
              </a:rPr>
              <a:t> </a:t>
            </a:r>
            <a:r>
              <a:rPr b="0" lang="en-GB" sz="3200" spc="-1" strike="noStrike">
                <a:solidFill>
                  <a:srgbClr val="000000"/>
                </a:solidFill>
                <a:latin typeface="Arial"/>
              </a:rPr>
              <a:t>exception</a:t>
            </a:r>
            <a:r>
              <a:rPr b="0" lang="en-GB" sz="3200" spc="4" strike="noStrike">
                <a:solidFill>
                  <a:srgbClr val="000000"/>
                </a:solidFill>
                <a:latin typeface="Arial"/>
              </a:rPr>
              <a:t> </a:t>
            </a:r>
            <a:r>
              <a:rPr b="0" lang="en-GB" sz="3200" spc="-1" strike="noStrike">
                <a:solidFill>
                  <a:srgbClr val="000000"/>
                </a:solidFill>
                <a:latin typeface="Arial"/>
              </a:rPr>
              <a:t>that</a:t>
            </a:r>
            <a:r>
              <a:rPr b="0" lang="en-GB" sz="3200" spc="15" strike="noStrike">
                <a:solidFill>
                  <a:srgbClr val="000000"/>
                </a:solidFill>
                <a:latin typeface="Arial"/>
              </a:rPr>
              <a:t> </a:t>
            </a:r>
            <a:r>
              <a:rPr b="0" lang="en-GB" sz="3200" spc="-12" strike="noStrike">
                <a:solidFill>
                  <a:srgbClr val="000000"/>
                </a:solidFill>
                <a:latin typeface="Arial"/>
              </a:rPr>
              <a:t>r</a:t>
            </a:r>
            <a:r>
              <a:rPr b="0" lang="en-GB" sz="3200" spc="-12" strike="noStrike" u="sng">
                <a:solidFill>
                  <a:srgbClr val="000000"/>
                </a:solidFill>
                <a:uFillTx/>
                <a:latin typeface="Arial"/>
              </a:rPr>
              <a:t>ecord </a:t>
            </a:r>
            <a:r>
              <a:rPr b="0" lang="en-GB" sz="3200" spc="-1" strike="noStrike" u="sng">
                <a:solidFill>
                  <a:srgbClr val="000000"/>
                </a:solidFill>
                <a:uFillTx/>
                <a:latin typeface="Arial"/>
              </a:rPr>
              <a:t>boundaries are </a:t>
            </a:r>
            <a:r>
              <a:rPr b="0" lang="en-GB" sz="3200" spc="-12" strike="noStrike" u="sng">
                <a:solidFill>
                  <a:srgbClr val="000000"/>
                </a:solidFill>
                <a:uFillTx/>
                <a:latin typeface="Arial"/>
              </a:rPr>
              <a:t>preserved</a:t>
            </a:r>
            <a:r>
              <a:rPr b="0" lang="en-GB" sz="3200" spc="-12" strike="noStrike">
                <a:solidFill>
                  <a:srgbClr val="000000"/>
                </a:solidFill>
                <a:latin typeface="Arial"/>
              </a:rPr>
              <a:t>.</a:t>
            </a:r>
            <a:endParaRPr b="0" lang="en-GB" sz="3200" spc="-1" strike="noStrike">
              <a:latin typeface="Arial"/>
            </a:endParaRPr>
          </a:p>
          <a:p>
            <a:pPr marL="38160">
              <a:lnSpc>
                <a:spcPts val="3580"/>
              </a:lnSpc>
              <a:spcBef>
                <a:spcPts val="1429"/>
              </a:spcBef>
              <a:buNone/>
            </a:pPr>
            <a:r>
              <a:rPr b="0" lang="en-GB" sz="3200" spc="-1" strike="noStrike">
                <a:solidFill>
                  <a:srgbClr val="000000"/>
                </a:solidFill>
                <a:latin typeface="Arial"/>
              </a:rPr>
              <a:t>This interface</a:t>
            </a:r>
            <a:r>
              <a:rPr b="0" lang="en-GB" sz="3200" spc="4" strike="noStrike">
                <a:solidFill>
                  <a:srgbClr val="000000"/>
                </a:solidFill>
                <a:latin typeface="Arial"/>
              </a:rPr>
              <a:t> </a:t>
            </a:r>
            <a:r>
              <a:rPr b="0" lang="en-GB" sz="3200" spc="-1" strike="noStrike">
                <a:solidFill>
                  <a:srgbClr val="000000"/>
                </a:solidFill>
                <a:latin typeface="Arial"/>
              </a:rPr>
              <a:t>is provided only as part</a:t>
            </a:r>
            <a:r>
              <a:rPr b="0" lang="en-GB" sz="3200" spc="9" strike="noStrike">
                <a:solidFill>
                  <a:srgbClr val="000000"/>
                </a:solidFill>
                <a:latin typeface="Arial"/>
              </a:rPr>
              <a:t> </a:t>
            </a:r>
            <a:r>
              <a:rPr b="0" lang="en-GB" sz="3200" spc="-1" strike="noStrike">
                <a:solidFill>
                  <a:srgbClr val="000000"/>
                </a:solidFill>
                <a:latin typeface="Arial"/>
              </a:rPr>
              <a:t>of the</a:t>
            </a:r>
            <a:r>
              <a:rPr b="0" lang="en-GB" sz="3200" spc="4" strike="noStrike">
                <a:solidFill>
                  <a:srgbClr val="000000"/>
                </a:solidFill>
                <a:latin typeface="Arial"/>
              </a:rPr>
              <a:t> </a:t>
            </a:r>
            <a:r>
              <a:rPr b="0" lang="en-GB" sz="3200" spc="-26" strike="noStrike">
                <a:solidFill>
                  <a:srgbClr val="000000"/>
                </a:solidFill>
                <a:latin typeface="Arial"/>
              </a:rPr>
              <a:t>NS </a:t>
            </a:r>
            <a:r>
              <a:rPr b="0" lang="en-GB" sz="3200" spc="-1" strike="noStrike">
                <a:solidFill>
                  <a:srgbClr val="000000"/>
                </a:solidFill>
                <a:latin typeface="Arial"/>
              </a:rPr>
              <a:t>socket</a:t>
            </a:r>
            <a:r>
              <a:rPr b="0" lang="en-GB" sz="3200" spc="4" strike="noStrike">
                <a:solidFill>
                  <a:srgbClr val="000000"/>
                </a:solidFill>
                <a:latin typeface="Arial"/>
              </a:rPr>
              <a:t> </a:t>
            </a:r>
            <a:r>
              <a:rPr b="0" lang="en-GB" sz="3200" spc="-12" strike="noStrike">
                <a:solidFill>
                  <a:srgbClr val="000000"/>
                </a:solidFill>
                <a:latin typeface="Arial"/>
              </a:rPr>
              <a:t>abstraction.</a:t>
            </a:r>
            <a:endParaRPr b="0" lang="en-GB" sz="3200" spc="-1" strike="noStrike">
              <a:latin typeface="Arial"/>
            </a:endParaRPr>
          </a:p>
        </p:txBody>
      </p:sp>
    </p:spTree>
  </p:cSld>
  <p:transition>
    <p:dissolve/>
  </p:transition>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PlaceHolder 1"/>
          <p:cNvSpPr>
            <a:spLocks noGrp="1"/>
          </p:cNvSpPr>
          <p:nvPr>
            <p:ph type="title"/>
          </p:nvPr>
        </p:nvSpPr>
        <p:spPr>
          <a:xfrm>
            <a:off x="1321200" y="555120"/>
            <a:ext cx="6863400" cy="1272600"/>
          </a:xfrm>
          <a:prstGeom prst="rect">
            <a:avLst/>
          </a:prstGeom>
          <a:noFill/>
          <a:ln w="0">
            <a:noFill/>
          </a:ln>
        </p:spPr>
        <p:txBody>
          <a:bodyPr lIns="0" rIns="0" tIns="12600" bIns="0" anchor="t">
            <a:noAutofit/>
          </a:bodyPr>
          <a:p>
            <a:pPr marL="1210320">
              <a:lnSpc>
                <a:spcPct val="100000"/>
              </a:lnSpc>
              <a:spcBef>
                <a:spcPts val="99"/>
              </a:spcBef>
              <a:buNone/>
            </a:pPr>
            <a:r>
              <a:rPr b="1" lang="en-GB" sz="4400" spc="-1" strike="noStrike">
                <a:solidFill>
                  <a:srgbClr val="000000"/>
                </a:solidFill>
                <a:latin typeface="Arial"/>
              </a:rPr>
              <a:t>Socket</a:t>
            </a:r>
            <a:r>
              <a:rPr b="1" lang="en-GB" sz="4400" spc="-72" strike="noStrike">
                <a:solidFill>
                  <a:srgbClr val="000000"/>
                </a:solidFill>
                <a:latin typeface="Arial"/>
              </a:rPr>
              <a:t> </a:t>
            </a:r>
            <a:r>
              <a:rPr b="1" lang="en-GB" sz="4400" spc="-1" strike="noStrike">
                <a:solidFill>
                  <a:srgbClr val="000000"/>
                </a:solidFill>
                <a:latin typeface="Arial"/>
              </a:rPr>
              <a:t>Calls</a:t>
            </a:r>
            <a:r>
              <a:rPr b="1" lang="en-GB" sz="4400" spc="-66" strike="noStrike">
                <a:solidFill>
                  <a:srgbClr val="000000"/>
                </a:solidFill>
                <a:latin typeface="Arial"/>
              </a:rPr>
              <a:t> </a:t>
            </a:r>
            <a:r>
              <a:rPr b="1" lang="en-GB" sz="4400" spc="-21" strike="noStrike">
                <a:solidFill>
                  <a:srgbClr val="000000"/>
                </a:solidFill>
                <a:latin typeface="Arial"/>
              </a:rPr>
              <a:t>Flow</a:t>
            </a:r>
            <a:endParaRPr b="0" lang="en-GB" sz="4400" spc="-1" strike="noStrike">
              <a:latin typeface="Arial"/>
            </a:endParaRPr>
          </a:p>
        </p:txBody>
      </p:sp>
      <p:pic>
        <p:nvPicPr>
          <p:cNvPr id="345" name="object 2" descr=""/>
          <p:cNvPicPr/>
          <p:nvPr/>
        </p:nvPicPr>
        <p:blipFill>
          <a:blip r:embed="rId1"/>
          <a:stretch/>
        </p:blipFill>
        <p:spPr>
          <a:xfrm>
            <a:off x="3339000" y="1689480"/>
            <a:ext cx="3045600" cy="5171040"/>
          </a:xfrm>
          <a:prstGeom prst="rect">
            <a:avLst/>
          </a:prstGeom>
          <a:ln w="0">
            <a:noFill/>
          </a:ln>
        </p:spPr>
      </p:pic>
    </p:spTree>
  </p:cSld>
  <p:transition>
    <p:dissolve/>
  </p:transition>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PlaceHolder 1"/>
          <p:cNvSpPr>
            <a:spLocks noGrp="1"/>
          </p:cNvSpPr>
          <p:nvPr>
            <p:ph type="title"/>
          </p:nvPr>
        </p:nvSpPr>
        <p:spPr>
          <a:xfrm>
            <a:off x="1321200" y="555120"/>
            <a:ext cx="6863400" cy="1272600"/>
          </a:xfrm>
          <a:prstGeom prst="rect">
            <a:avLst/>
          </a:prstGeom>
          <a:noFill/>
          <a:ln w="0">
            <a:noFill/>
          </a:ln>
        </p:spPr>
        <p:txBody>
          <a:bodyPr lIns="0" rIns="0" tIns="12600" bIns="0" anchor="t">
            <a:noAutofit/>
          </a:bodyPr>
          <a:p>
            <a:pPr marL="1442880">
              <a:lnSpc>
                <a:spcPct val="100000"/>
              </a:lnSpc>
              <a:spcBef>
                <a:spcPts val="99"/>
              </a:spcBef>
              <a:buNone/>
            </a:pPr>
            <a:r>
              <a:rPr b="1" lang="en-GB" sz="4400" spc="-1" strike="noStrike">
                <a:solidFill>
                  <a:srgbClr val="000000"/>
                </a:solidFill>
                <a:latin typeface="Arial"/>
              </a:rPr>
              <a:t>Socket</a:t>
            </a:r>
            <a:r>
              <a:rPr b="1" lang="en-GB" sz="4400" spc="-106" strike="noStrike">
                <a:solidFill>
                  <a:srgbClr val="000000"/>
                </a:solidFill>
                <a:latin typeface="Arial"/>
              </a:rPr>
              <a:t> </a:t>
            </a:r>
            <a:r>
              <a:rPr b="1" lang="en-GB" sz="4400" spc="-12" strike="noStrike">
                <a:solidFill>
                  <a:srgbClr val="000000"/>
                </a:solidFill>
                <a:latin typeface="Arial"/>
              </a:rPr>
              <a:t>Creation - I</a:t>
            </a:r>
            <a:endParaRPr b="0" lang="en-GB" sz="4400" spc="-1" strike="noStrike">
              <a:latin typeface="Arial"/>
            </a:endParaRPr>
          </a:p>
        </p:txBody>
      </p:sp>
      <p:sp>
        <p:nvSpPr>
          <p:cNvPr id="347" name="object 3"/>
          <p:cNvSpPr/>
          <p:nvPr/>
        </p:nvSpPr>
        <p:spPr>
          <a:xfrm>
            <a:off x="599400" y="1693080"/>
            <a:ext cx="8558280" cy="438840"/>
          </a:xfrm>
          <a:prstGeom prst="rect">
            <a:avLst/>
          </a:prstGeom>
          <a:noFill/>
          <a:ln w="0">
            <a:noFill/>
          </a:ln>
        </p:spPr>
        <p:style>
          <a:lnRef idx="0"/>
          <a:fillRef idx="0"/>
          <a:effectRef idx="0"/>
          <a:fontRef idx="minor"/>
        </p:style>
        <p:txBody>
          <a:bodyPr lIns="0" rIns="0" tIns="12600" bIns="0" anchor="t">
            <a:spAutoFit/>
          </a:bodyPr>
          <a:p>
            <a:pPr marL="12600">
              <a:lnSpc>
                <a:spcPct val="100000"/>
              </a:lnSpc>
              <a:spcBef>
                <a:spcPts val="99"/>
              </a:spcBef>
              <a:buNone/>
            </a:pPr>
            <a:r>
              <a:rPr b="0" lang="en-GB" sz="2800" spc="-1" strike="noStrike">
                <a:solidFill>
                  <a:srgbClr val="000000"/>
                </a:solidFill>
                <a:latin typeface="Bitstream Vera Sans Mono"/>
                <a:ea typeface="DejaVu Sans"/>
              </a:rPr>
              <a:t>s</a:t>
            </a:r>
            <a:r>
              <a:rPr b="0" lang="en-GB" sz="2800" spc="-131"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a:t>
            </a:r>
            <a:r>
              <a:rPr b="0" lang="en-GB" sz="2800" spc="-126"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socket(domain,</a:t>
            </a:r>
            <a:r>
              <a:rPr b="0" lang="en-GB" sz="2800" spc="-131"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type,</a:t>
            </a:r>
            <a:r>
              <a:rPr b="0" lang="en-GB" sz="2800" spc="-126" strike="noStrike">
                <a:solidFill>
                  <a:srgbClr val="000000"/>
                </a:solidFill>
                <a:latin typeface="Bitstream Vera Sans Mono"/>
                <a:ea typeface="DejaVu Sans"/>
              </a:rPr>
              <a:t> </a:t>
            </a:r>
            <a:r>
              <a:rPr b="0" lang="en-GB" sz="2800" spc="-12" strike="noStrike">
                <a:solidFill>
                  <a:srgbClr val="000000"/>
                </a:solidFill>
                <a:latin typeface="Bitstream Vera Sans Mono"/>
                <a:ea typeface="DejaVu Sans"/>
              </a:rPr>
              <a:t>protocol);</a:t>
            </a:r>
            <a:endParaRPr b="0" lang="en-GB" sz="2800" spc="-1" strike="noStrike">
              <a:latin typeface="Arial"/>
            </a:endParaRPr>
          </a:p>
        </p:txBody>
      </p:sp>
      <p:sp>
        <p:nvSpPr>
          <p:cNvPr id="348" name="object 6"/>
          <p:cNvSpPr/>
          <p:nvPr/>
        </p:nvSpPr>
        <p:spPr>
          <a:xfrm>
            <a:off x="599400" y="2430360"/>
            <a:ext cx="8732880" cy="3639960"/>
          </a:xfrm>
          <a:prstGeom prst="rect">
            <a:avLst/>
          </a:prstGeom>
          <a:noFill/>
          <a:ln w="0">
            <a:noFill/>
          </a:ln>
        </p:spPr>
        <p:style>
          <a:lnRef idx="0"/>
          <a:fillRef idx="0"/>
          <a:effectRef idx="0"/>
          <a:fontRef idx="minor"/>
        </p:style>
        <p:txBody>
          <a:bodyPr lIns="0" rIns="0" tIns="54000" bIns="0" anchor="t">
            <a:spAutoFit/>
          </a:bodyPr>
          <a:p>
            <a:pPr>
              <a:lnSpc>
                <a:spcPts val="3589"/>
              </a:lnSpc>
              <a:spcBef>
                <a:spcPts val="992"/>
              </a:spcBef>
              <a:spcAft>
                <a:spcPts val="567"/>
              </a:spcAft>
              <a:buNone/>
              <a:tabLst>
                <a:tab algn="l" pos="336600"/>
              </a:tabLst>
            </a:pPr>
            <a:r>
              <a:rPr b="0" lang="en-GB" sz="3200" spc="-1" strike="noStrike">
                <a:solidFill>
                  <a:srgbClr val="000000"/>
                </a:solidFill>
                <a:latin typeface="Arial"/>
                <a:ea typeface="DejaVu Sans"/>
              </a:rPr>
              <a:t>Creates a socket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in the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specified domain and </a:t>
            </a:r>
            <a:r>
              <a:rPr b="0" lang="en-GB" sz="3200" spc="-26" strike="noStrike">
                <a:solidFill>
                  <a:srgbClr val="000000"/>
                </a:solidFill>
                <a:latin typeface="Arial"/>
                <a:ea typeface="DejaVu Sans"/>
              </a:rPr>
              <a:t>of </a:t>
            </a:r>
            <a:r>
              <a:rPr b="0" lang="en-GB" sz="3200" spc="-1" strike="noStrike">
                <a:solidFill>
                  <a:srgbClr val="000000"/>
                </a:solidFill>
                <a:latin typeface="Arial"/>
                <a:ea typeface="DejaVu Sans"/>
              </a:rPr>
              <a:t>the specified </a:t>
            </a:r>
            <a:r>
              <a:rPr b="0" lang="en-GB" sz="3200" spc="-21" strike="noStrike">
                <a:solidFill>
                  <a:srgbClr val="000000"/>
                </a:solidFill>
                <a:latin typeface="Arial"/>
                <a:ea typeface="DejaVu Sans"/>
              </a:rPr>
              <a:t>type.</a:t>
            </a:r>
            <a:endParaRPr b="0" lang="en-GB" sz="3200" spc="-1" strike="noStrike">
              <a:latin typeface="Arial"/>
            </a:endParaRPr>
          </a:p>
          <a:p>
            <a:pPr>
              <a:lnSpc>
                <a:spcPts val="3589"/>
              </a:lnSpc>
              <a:spcBef>
                <a:spcPts val="992"/>
              </a:spcBef>
              <a:spcAft>
                <a:spcPts val="567"/>
              </a:spcAft>
              <a:buNone/>
              <a:tabLst>
                <a:tab algn="l" pos="336600"/>
              </a:tabLst>
            </a:pPr>
            <a:r>
              <a:rPr b="0" lang="en-GB" sz="3200" spc="-1" strike="noStrike">
                <a:solidFill>
                  <a:srgbClr val="000000"/>
                </a:solidFill>
                <a:latin typeface="Arial"/>
                <a:ea typeface="DejaVu Sans"/>
              </a:rPr>
              <a:t>A particular protocol</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may also be </a:t>
            </a:r>
            <a:r>
              <a:rPr b="0" lang="en-GB" sz="3200" spc="-12" strike="noStrike">
                <a:solidFill>
                  <a:srgbClr val="000000"/>
                </a:solidFill>
                <a:latin typeface="Arial"/>
                <a:ea typeface="DejaVu Sans"/>
              </a:rPr>
              <a:t>requested.</a:t>
            </a:r>
            <a:endParaRPr b="0" lang="en-GB" sz="3200" spc="-1" strike="noStrike">
              <a:latin typeface="Arial"/>
            </a:endParaRPr>
          </a:p>
          <a:p>
            <a:pPr>
              <a:lnSpc>
                <a:spcPts val="3589"/>
              </a:lnSpc>
              <a:spcBef>
                <a:spcPts val="992"/>
              </a:spcBef>
              <a:spcAft>
                <a:spcPts val="567"/>
              </a:spcAft>
              <a:buNone/>
              <a:tabLst>
                <a:tab algn="l" pos="336600"/>
              </a:tabLst>
            </a:pPr>
            <a:r>
              <a:rPr b="0" lang="en-GB" sz="3200" spc="-1" strike="noStrike">
                <a:solidFill>
                  <a:srgbClr val="000000"/>
                </a:solidFill>
                <a:latin typeface="Arial"/>
                <a:ea typeface="DejaVu Sans"/>
              </a:rPr>
              <a:t>If</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the protocol is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left unspecified (a value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of</a:t>
            </a:r>
            <a:r>
              <a:rPr b="0" lang="en-GB" sz="3200" spc="-7" strike="noStrike">
                <a:solidFill>
                  <a:srgbClr val="000000"/>
                </a:solidFill>
                <a:latin typeface="Arial"/>
                <a:ea typeface="DejaVu Sans"/>
              </a:rPr>
              <a:t> </a:t>
            </a:r>
            <a:r>
              <a:rPr b="0" lang="en-GB" sz="3200" spc="-26" strike="noStrike">
                <a:solidFill>
                  <a:srgbClr val="000000"/>
                </a:solidFill>
                <a:latin typeface="Arial"/>
                <a:ea typeface="DejaVu Sans"/>
              </a:rPr>
              <a:t>0), </a:t>
            </a:r>
            <a:r>
              <a:rPr b="0" lang="en-GB" sz="3200" spc="-1" strike="noStrike">
                <a:solidFill>
                  <a:srgbClr val="000000"/>
                </a:solidFill>
                <a:latin typeface="Arial"/>
                <a:ea typeface="DejaVu Sans"/>
              </a:rPr>
              <a:t>the system will select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an appropriate </a:t>
            </a:r>
            <a:r>
              <a:rPr b="0" lang="en-GB" sz="3200" spc="-12" strike="noStrike">
                <a:solidFill>
                  <a:srgbClr val="000000"/>
                </a:solidFill>
                <a:latin typeface="Arial"/>
                <a:ea typeface="DejaVu Sans"/>
              </a:rPr>
              <a:t>protocol. </a:t>
            </a:r>
            <a:r>
              <a:rPr b="0" lang="en-GB" sz="3200" spc="-1" strike="noStrike">
                <a:solidFill>
                  <a:srgbClr val="000000"/>
                </a:solidFill>
                <a:latin typeface="Arial"/>
                <a:ea typeface="DejaVu Sans"/>
              </a:rPr>
              <a:t>from those protocols which</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comprise</a:t>
            </a:r>
            <a:r>
              <a:rPr b="0" lang="en-GB" sz="3200" spc="4" strike="noStrike">
                <a:solidFill>
                  <a:srgbClr val="000000"/>
                </a:solidFill>
                <a:latin typeface="Arial"/>
                <a:ea typeface="DejaVu Sans"/>
              </a:rPr>
              <a:t> </a:t>
            </a:r>
            <a:r>
              <a:rPr b="0" lang="en-GB" sz="3200" spc="-26" strike="noStrike">
                <a:solidFill>
                  <a:srgbClr val="000000"/>
                </a:solidFill>
                <a:latin typeface="Arial"/>
                <a:ea typeface="DejaVu Sans"/>
              </a:rPr>
              <a:t>the </a:t>
            </a:r>
            <a:r>
              <a:rPr b="0" lang="en-GB" sz="3200" spc="-1" strike="noStrike">
                <a:solidFill>
                  <a:srgbClr val="000000"/>
                </a:solidFill>
                <a:latin typeface="Arial"/>
                <a:ea typeface="DejaVu Sans"/>
              </a:rPr>
              <a:t>communication</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domain</a:t>
            </a:r>
            <a:endParaRPr b="0" lang="en-GB" sz="3200" spc="-1" strike="noStrike">
              <a:latin typeface="Arial"/>
            </a:endParaRPr>
          </a:p>
        </p:txBody>
      </p:sp>
    </p:spTree>
  </p:cSld>
  <p:transition>
    <p:dissolve/>
  </p:transition>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9" name="PlaceHolder 1"/>
          <p:cNvSpPr>
            <a:spLocks noGrp="1"/>
          </p:cNvSpPr>
          <p:nvPr>
            <p:ph type="title"/>
          </p:nvPr>
        </p:nvSpPr>
        <p:spPr>
          <a:xfrm>
            <a:off x="1285200" y="555120"/>
            <a:ext cx="6863400" cy="1272600"/>
          </a:xfrm>
          <a:prstGeom prst="rect">
            <a:avLst/>
          </a:prstGeom>
          <a:noFill/>
          <a:ln w="0">
            <a:noFill/>
          </a:ln>
        </p:spPr>
        <p:txBody>
          <a:bodyPr lIns="0" rIns="0" tIns="12600" bIns="0" anchor="t">
            <a:noAutofit/>
          </a:bodyPr>
          <a:p>
            <a:pPr marL="1442880">
              <a:lnSpc>
                <a:spcPct val="100000"/>
              </a:lnSpc>
              <a:spcBef>
                <a:spcPts val="99"/>
              </a:spcBef>
              <a:buNone/>
            </a:pPr>
            <a:r>
              <a:rPr b="1" lang="en-GB" sz="4400" spc="-1" strike="noStrike">
                <a:solidFill>
                  <a:srgbClr val="000000"/>
                </a:solidFill>
                <a:latin typeface="Arial"/>
              </a:rPr>
              <a:t>Socket</a:t>
            </a:r>
            <a:r>
              <a:rPr b="1" lang="en-GB" sz="4400" spc="-106" strike="noStrike">
                <a:solidFill>
                  <a:srgbClr val="000000"/>
                </a:solidFill>
                <a:latin typeface="Arial"/>
              </a:rPr>
              <a:t> </a:t>
            </a:r>
            <a:r>
              <a:rPr b="1" lang="en-GB" sz="4400" spc="-12" strike="noStrike">
                <a:solidFill>
                  <a:srgbClr val="000000"/>
                </a:solidFill>
                <a:latin typeface="Arial"/>
              </a:rPr>
              <a:t>Creation - II</a:t>
            </a:r>
            <a:endParaRPr b="0" lang="en-GB" sz="4400" spc="-1" strike="noStrike">
              <a:latin typeface="Arial"/>
            </a:endParaRPr>
          </a:p>
        </p:txBody>
      </p:sp>
      <p:sp>
        <p:nvSpPr>
          <p:cNvPr id="350" name="object 3"/>
          <p:cNvSpPr/>
          <p:nvPr/>
        </p:nvSpPr>
        <p:spPr>
          <a:xfrm>
            <a:off x="574200" y="1515240"/>
            <a:ext cx="8609040" cy="2878200"/>
          </a:xfrm>
          <a:prstGeom prst="rect">
            <a:avLst/>
          </a:prstGeom>
          <a:noFill/>
          <a:ln w="0">
            <a:noFill/>
          </a:ln>
        </p:spPr>
        <p:style>
          <a:lnRef idx="0"/>
          <a:fillRef idx="0"/>
          <a:effectRef idx="0"/>
          <a:fontRef idx="minor"/>
        </p:style>
        <p:txBody>
          <a:bodyPr lIns="0" rIns="0" tIns="190440" bIns="0" anchor="t">
            <a:spAutoFit/>
          </a:bodyPr>
          <a:p>
            <a:pPr marL="38160">
              <a:lnSpc>
                <a:spcPct val="100000"/>
              </a:lnSpc>
              <a:spcBef>
                <a:spcPts val="1500"/>
              </a:spcBef>
              <a:buNone/>
            </a:pPr>
            <a:r>
              <a:rPr b="0" lang="en-GB" sz="2800" spc="-1" strike="noStrike">
                <a:solidFill>
                  <a:srgbClr val="000000"/>
                </a:solidFill>
                <a:latin typeface="Bitstream Vera Sans Mono"/>
                <a:ea typeface="DejaVu Sans"/>
              </a:rPr>
              <a:t>s</a:t>
            </a:r>
            <a:r>
              <a:rPr b="0" lang="en-GB" sz="2800" spc="-131"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a:t>
            </a:r>
            <a:r>
              <a:rPr b="0" lang="en-GB" sz="2800" spc="-126"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socket(domain,</a:t>
            </a:r>
            <a:r>
              <a:rPr b="0" lang="en-GB" sz="2800" spc="-131"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type,</a:t>
            </a:r>
            <a:r>
              <a:rPr b="0" lang="en-GB" sz="2800" spc="-126" strike="noStrike">
                <a:solidFill>
                  <a:srgbClr val="000000"/>
                </a:solidFill>
                <a:latin typeface="Bitstream Vera Sans Mono"/>
                <a:ea typeface="DejaVu Sans"/>
              </a:rPr>
              <a:t> </a:t>
            </a:r>
            <a:r>
              <a:rPr b="0" lang="en-GB" sz="2800" spc="-12" strike="noStrike">
                <a:solidFill>
                  <a:srgbClr val="000000"/>
                </a:solidFill>
                <a:latin typeface="Bitstream Vera Sans Mono"/>
                <a:ea typeface="DejaVu Sans"/>
              </a:rPr>
              <a:t>protocol);</a:t>
            </a:r>
            <a:endParaRPr b="0" lang="en-GB" sz="2800" spc="-1" strike="noStrike">
              <a:latin typeface="Arial"/>
            </a:endParaRPr>
          </a:p>
          <a:p>
            <a:pPr marL="38160">
              <a:lnSpc>
                <a:spcPts val="3589"/>
              </a:lnSpc>
              <a:spcBef>
                <a:spcPts val="1726"/>
              </a:spcBef>
              <a:buNone/>
              <a:tabLst>
                <a:tab algn="l" pos="361800"/>
              </a:tabLst>
            </a:pPr>
            <a:endParaRPr b="0" lang="en-GB" sz="3200" spc="-1" strike="noStrike">
              <a:latin typeface="Arial"/>
            </a:endParaRPr>
          </a:p>
          <a:p>
            <a:pPr marL="38160">
              <a:lnSpc>
                <a:spcPts val="3589"/>
              </a:lnSpc>
              <a:spcBef>
                <a:spcPts val="1726"/>
              </a:spcBef>
              <a:buNone/>
              <a:tabLst>
                <a:tab algn="l" pos="361800"/>
              </a:tabLst>
            </a:pPr>
            <a:r>
              <a:rPr b="0" lang="en-GB" sz="3200" spc="-1" strike="noStrike">
                <a:solidFill>
                  <a:srgbClr val="000000"/>
                </a:solidFill>
                <a:latin typeface="Arial"/>
                <a:ea typeface="DejaVu Sans"/>
              </a:rPr>
              <a:t>The user is returned a descriptor (a </a:t>
            </a:r>
            <a:r>
              <a:rPr b="0" lang="en-GB" sz="3200" spc="-12" strike="noStrike">
                <a:solidFill>
                  <a:srgbClr val="000000"/>
                </a:solidFill>
                <a:latin typeface="Arial"/>
                <a:ea typeface="DejaVu Sans"/>
              </a:rPr>
              <a:t>small </a:t>
            </a:r>
            <a:r>
              <a:rPr b="0" lang="en-GB" sz="3200" spc="-1" strike="noStrike">
                <a:solidFill>
                  <a:srgbClr val="000000"/>
                </a:solidFill>
                <a:latin typeface="Arial"/>
                <a:ea typeface="DejaVu Sans"/>
              </a:rPr>
              <a:t>integer number) which may be used in </a:t>
            </a:r>
            <a:r>
              <a:rPr b="0" lang="en-GB" sz="3200" spc="-12" strike="noStrike">
                <a:solidFill>
                  <a:srgbClr val="000000"/>
                </a:solidFill>
                <a:latin typeface="Arial"/>
                <a:ea typeface="DejaVu Sans"/>
              </a:rPr>
              <a:t>later </a:t>
            </a:r>
            <a:r>
              <a:rPr b="0" lang="en-GB" sz="3200" spc="-1" strike="noStrike">
                <a:solidFill>
                  <a:srgbClr val="000000"/>
                </a:solidFill>
                <a:latin typeface="Arial"/>
                <a:ea typeface="DejaVu Sans"/>
              </a:rPr>
              <a:t>system calls which operate on </a:t>
            </a:r>
            <a:r>
              <a:rPr b="0" lang="en-GB" sz="3200" spc="-12" strike="noStrike">
                <a:solidFill>
                  <a:srgbClr val="000000"/>
                </a:solidFill>
                <a:latin typeface="Arial"/>
                <a:ea typeface="DejaVu Sans"/>
              </a:rPr>
              <a:t>sockets.</a:t>
            </a:r>
            <a:endParaRPr b="0" lang="en-GB" sz="3200" spc="-1" strike="noStrike">
              <a:latin typeface="Arial"/>
            </a:endParaRPr>
          </a:p>
        </p:txBody>
      </p:sp>
    </p:spTree>
  </p:cSld>
  <p:transition>
    <p:dissolve/>
  </p:transition>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1" name="PlaceHolder 1"/>
          <p:cNvSpPr>
            <a:spLocks noGrp="1"/>
          </p:cNvSpPr>
          <p:nvPr>
            <p:ph type="title"/>
          </p:nvPr>
        </p:nvSpPr>
        <p:spPr>
          <a:xfrm>
            <a:off x="1285200" y="555120"/>
            <a:ext cx="6863400" cy="1272600"/>
          </a:xfrm>
          <a:prstGeom prst="rect">
            <a:avLst/>
          </a:prstGeom>
          <a:noFill/>
          <a:ln w="0">
            <a:noFill/>
          </a:ln>
        </p:spPr>
        <p:txBody>
          <a:bodyPr lIns="0" rIns="0" tIns="12600" bIns="0" anchor="t">
            <a:noAutofit/>
          </a:bodyPr>
          <a:p>
            <a:pPr marL="1442880">
              <a:lnSpc>
                <a:spcPct val="100000"/>
              </a:lnSpc>
              <a:spcBef>
                <a:spcPts val="99"/>
              </a:spcBef>
              <a:buNone/>
            </a:pPr>
            <a:r>
              <a:rPr b="1" lang="en-GB" sz="4400" spc="-1" strike="noStrike">
                <a:solidFill>
                  <a:srgbClr val="000000"/>
                </a:solidFill>
                <a:latin typeface="Arial"/>
              </a:rPr>
              <a:t>Socket</a:t>
            </a:r>
            <a:r>
              <a:rPr b="1" lang="en-GB" sz="4400" spc="-106" strike="noStrike">
                <a:solidFill>
                  <a:srgbClr val="000000"/>
                </a:solidFill>
                <a:latin typeface="Arial"/>
              </a:rPr>
              <a:t> </a:t>
            </a:r>
            <a:r>
              <a:rPr b="1" lang="en-GB" sz="4400" spc="-12" strike="noStrike">
                <a:solidFill>
                  <a:srgbClr val="000000"/>
                </a:solidFill>
                <a:latin typeface="Arial"/>
              </a:rPr>
              <a:t>Creation - III</a:t>
            </a:r>
            <a:endParaRPr b="0" lang="en-GB" sz="4400" spc="-1" strike="noStrike">
              <a:latin typeface="Arial"/>
            </a:endParaRPr>
          </a:p>
        </p:txBody>
      </p:sp>
      <p:sp>
        <p:nvSpPr>
          <p:cNvPr id="352" name="object 3"/>
          <p:cNvSpPr/>
          <p:nvPr/>
        </p:nvSpPr>
        <p:spPr>
          <a:xfrm>
            <a:off x="599400" y="1585080"/>
            <a:ext cx="8558280" cy="438840"/>
          </a:xfrm>
          <a:prstGeom prst="rect">
            <a:avLst/>
          </a:prstGeom>
          <a:noFill/>
          <a:ln w="0">
            <a:noFill/>
          </a:ln>
        </p:spPr>
        <p:style>
          <a:lnRef idx="0"/>
          <a:fillRef idx="0"/>
          <a:effectRef idx="0"/>
          <a:fontRef idx="minor"/>
        </p:style>
        <p:txBody>
          <a:bodyPr lIns="0" rIns="0" tIns="12600" bIns="0" anchor="t">
            <a:spAutoFit/>
          </a:bodyPr>
          <a:p>
            <a:pPr marL="12600">
              <a:lnSpc>
                <a:spcPct val="100000"/>
              </a:lnSpc>
              <a:spcBef>
                <a:spcPts val="99"/>
              </a:spcBef>
              <a:buNone/>
            </a:pPr>
            <a:r>
              <a:rPr b="0" lang="en-GB" sz="2800" spc="-1" strike="noStrike">
                <a:solidFill>
                  <a:srgbClr val="000000"/>
                </a:solidFill>
                <a:latin typeface="Bitstream Vera Sans Mono"/>
                <a:ea typeface="DejaVu Sans"/>
              </a:rPr>
              <a:t>s</a:t>
            </a:r>
            <a:r>
              <a:rPr b="0" lang="en-GB" sz="2800" spc="-131"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a:t>
            </a:r>
            <a:r>
              <a:rPr b="0" lang="en-GB" sz="2800" spc="-126"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socket(domain,</a:t>
            </a:r>
            <a:r>
              <a:rPr b="0" lang="en-GB" sz="2800" spc="-131"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type,</a:t>
            </a:r>
            <a:r>
              <a:rPr b="0" lang="en-GB" sz="2800" spc="-126" strike="noStrike">
                <a:solidFill>
                  <a:srgbClr val="000000"/>
                </a:solidFill>
                <a:latin typeface="Bitstream Vera Sans Mono"/>
                <a:ea typeface="DejaVu Sans"/>
              </a:rPr>
              <a:t> </a:t>
            </a:r>
            <a:r>
              <a:rPr b="0" lang="en-GB" sz="2800" spc="-12" strike="noStrike">
                <a:solidFill>
                  <a:srgbClr val="000000"/>
                </a:solidFill>
                <a:latin typeface="Bitstream Vera Sans Mono"/>
                <a:ea typeface="DejaVu Sans"/>
              </a:rPr>
              <a:t>protocol);</a:t>
            </a:r>
            <a:endParaRPr b="0" lang="en-GB" sz="2800" spc="-1" strike="noStrike">
              <a:latin typeface="Arial"/>
            </a:endParaRPr>
          </a:p>
        </p:txBody>
      </p:sp>
      <p:sp>
        <p:nvSpPr>
          <p:cNvPr id="353" name="object 4"/>
          <p:cNvSpPr/>
          <p:nvPr/>
        </p:nvSpPr>
        <p:spPr>
          <a:xfrm>
            <a:off x="599400" y="4753440"/>
            <a:ext cx="161640" cy="232200"/>
          </a:xfrm>
          <a:prstGeom prst="rect">
            <a:avLst/>
          </a:prstGeom>
          <a:noFill/>
          <a:ln w="0">
            <a:noFill/>
          </a:ln>
        </p:spPr>
        <p:style>
          <a:lnRef idx="0"/>
          <a:fillRef idx="0"/>
          <a:effectRef idx="0"/>
          <a:fontRef idx="minor"/>
        </p:style>
        <p:txBody>
          <a:bodyPr lIns="0" rIns="0" tIns="11520" bIns="0" anchor="t">
            <a:spAutoFit/>
          </a:bodyPr>
          <a:p>
            <a:pPr marL="12600">
              <a:lnSpc>
                <a:spcPct val="100000"/>
              </a:lnSpc>
              <a:spcBef>
                <a:spcPts val="91"/>
              </a:spcBef>
              <a:buNone/>
            </a:pPr>
            <a:r>
              <a:rPr b="0" lang="en-GB" sz="1450" spc="143" strike="noStrike">
                <a:solidFill>
                  <a:srgbClr val="000000"/>
                </a:solidFill>
                <a:latin typeface="Arial"/>
                <a:ea typeface="DejaVu Sans"/>
              </a:rPr>
              <a:t>●</a:t>
            </a:r>
            <a:endParaRPr b="0" lang="en-GB" sz="1450" spc="-1" strike="noStrike">
              <a:latin typeface="Arial"/>
            </a:endParaRPr>
          </a:p>
        </p:txBody>
      </p:sp>
      <p:sp>
        <p:nvSpPr>
          <p:cNvPr id="354" name="object 5"/>
          <p:cNvSpPr/>
          <p:nvPr/>
        </p:nvSpPr>
        <p:spPr>
          <a:xfrm>
            <a:off x="646200" y="2004120"/>
            <a:ext cx="6593040" cy="5129640"/>
          </a:xfrm>
          <a:prstGeom prst="rect">
            <a:avLst/>
          </a:prstGeom>
          <a:noFill/>
          <a:ln w="0">
            <a:noFill/>
          </a:ln>
        </p:spPr>
        <p:style>
          <a:lnRef idx="0"/>
          <a:fillRef idx="0"/>
          <a:effectRef idx="0"/>
          <a:fontRef idx="minor"/>
        </p:style>
        <p:txBody>
          <a:bodyPr lIns="0" rIns="0" tIns="186840" bIns="0" anchor="t">
            <a:spAutoFit/>
          </a:bodyPr>
          <a:p>
            <a:pPr marL="361440" indent="-323280">
              <a:lnSpc>
                <a:spcPct val="100000"/>
              </a:lnSpc>
              <a:spcBef>
                <a:spcPts val="1471"/>
              </a:spcBef>
              <a:buClr>
                <a:srgbClr val="000000"/>
              </a:buClr>
              <a:buSzPct val="45000"/>
              <a:buFont typeface="Wingdings" charset="2"/>
              <a:buChar char=""/>
              <a:tabLst>
                <a:tab algn="l" pos="361440"/>
              </a:tabLst>
            </a:pPr>
            <a:r>
              <a:rPr b="0" lang="en-GB" sz="3200" spc="-1" strike="noStrike">
                <a:solidFill>
                  <a:srgbClr val="000000"/>
                </a:solidFill>
                <a:latin typeface="Arial"/>
                <a:ea typeface="DejaVu Sans"/>
              </a:rPr>
              <a:t>The domain is specified as one</a:t>
            </a:r>
            <a:r>
              <a:rPr b="0" lang="en-GB" sz="3200" spc="4" strike="noStrike">
                <a:solidFill>
                  <a:srgbClr val="000000"/>
                </a:solidFill>
                <a:latin typeface="Arial"/>
                <a:ea typeface="DejaVu Sans"/>
              </a:rPr>
              <a:t> </a:t>
            </a:r>
            <a:r>
              <a:rPr b="0" lang="en-GB" sz="3200" spc="-26" strike="noStrike">
                <a:solidFill>
                  <a:srgbClr val="000000"/>
                </a:solidFill>
                <a:latin typeface="Arial"/>
                <a:ea typeface="DejaVu Sans"/>
              </a:rPr>
              <a:t>of:</a:t>
            </a:r>
            <a:endParaRPr b="0" lang="en-GB" sz="3200" spc="-1" strike="noStrike">
              <a:latin typeface="Arial"/>
            </a:endParaRPr>
          </a:p>
          <a:p>
            <a:pPr lvl="1" marL="793080" indent="-287640">
              <a:lnSpc>
                <a:spcPct val="100000"/>
              </a:lnSpc>
              <a:spcBef>
                <a:spcPts val="1199"/>
              </a:spcBef>
              <a:buClr>
                <a:srgbClr val="000000"/>
              </a:buClr>
              <a:buSzPct val="75000"/>
              <a:buFont typeface="Wingdings" charset="2"/>
              <a:buChar char=""/>
              <a:tabLst>
                <a:tab algn="l" pos="793080"/>
              </a:tabLst>
            </a:pPr>
            <a:r>
              <a:rPr b="0" lang="en-GB" sz="2800" spc="-1" strike="noStrike">
                <a:solidFill>
                  <a:srgbClr val="000000"/>
                </a:solidFill>
                <a:latin typeface="Arial"/>
                <a:ea typeface="DejaVu Sans"/>
              </a:rPr>
              <a:t>AF_UNIX</a:t>
            </a:r>
            <a:r>
              <a:rPr b="0" lang="en-GB" sz="2800" spc="-114" strike="noStrike">
                <a:solidFill>
                  <a:srgbClr val="000000"/>
                </a:solidFill>
                <a:latin typeface="Arial"/>
                <a:ea typeface="DejaVu Sans"/>
              </a:rPr>
              <a:t> </a:t>
            </a:r>
            <a:r>
              <a:rPr b="0" lang="en-GB" sz="2800" spc="-1" strike="noStrike">
                <a:solidFill>
                  <a:srgbClr val="000000"/>
                </a:solidFill>
                <a:latin typeface="Arial"/>
                <a:ea typeface="DejaVu Sans"/>
              </a:rPr>
              <a:t>(Unix</a:t>
            </a:r>
            <a:r>
              <a:rPr b="0" lang="en-GB" sz="2800" spc="-100" strike="noStrike">
                <a:solidFill>
                  <a:srgbClr val="000000"/>
                </a:solidFill>
                <a:latin typeface="Arial"/>
                <a:ea typeface="DejaVu Sans"/>
              </a:rPr>
              <a:t> </a:t>
            </a:r>
            <a:r>
              <a:rPr b="0" lang="en-GB" sz="2800" spc="-12" strike="noStrike">
                <a:solidFill>
                  <a:srgbClr val="000000"/>
                </a:solidFill>
                <a:latin typeface="Arial"/>
                <a:ea typeface="DejaVu Sans"/>
              </a:rPr>
              <a:t>Domain)</a:t>
            </a:r>
            <a:endParaRPr b="0" lang="en-GB" sz="2800" spc="-1" strike="noStrike">
              <a:latin typeface="Arial"/>
            </a:endParaRPr>
          </a:p>
          <a:p>
            <a:pPr lvl="1" marL="793080" indent="-287640">
              <a:lnSpc>
                <a:spcPct val="100000"/>
              </a:lnSpc>
              <a:spcBef>
                <a:spcPts val="890"/>
              </a:spcBef>
              <a:buClr>
                <a:srgbClr val="000000"/>
              </a:buClr>
              <a:buSzPct val="75000"/>
              <a:buFont typeface="Wingdings" charset="2"/>
              <a:buChar char=""/>
              <a:tabLst>
                <a:tab algn="l" pos="793080"/>
              </a:tabLst>
            </a:pPr>
            <a:r>
              <a:rPr b="0" lang="en-GB" sz="2800" spc="-1" strike="noStrike">
                <a:solidFill>
                  <a:srgbClr val="000000"/>
                </a:solidFill>
                <a:latin typeface="Arial"/>
                <a:ea typeface="DejaVu Sans"/>
              </a:rPr>
              <a:t>AF_INET</a:t>
            </a:r>
            <a:r>
              <a:rPr b="0" lang="en-GB" sz="2800" spc="-126" strike="noStrike">
                <a:solidFill>
                  <a:srgbClr val="000000"/>
                </a:solidFill>
                <a:latin typeface="Arial"/>
                <a:ea typeface="DejaVu Sans"/>
              </a:rPr>
              <a:t> </a:t>
            </a:r>
            <a:r>
              <a:rPr b="0" lang="en-GB" sz="2800" spc="-1" strike="noStrike">
                <a:solidFill>
                  <a:srgbClr val="000000"/>
                </a:solidFill>
                <a:latin typeface="Arial"/>
                <a:ea typeface="DejaVu Sans"/>
              </a:rPr>
              <a:t>(Internet</a:t>
            </a:r>
            <a:r>
              <a:rPr b="0" lang="en-GB" sz="2800" spc="-120" strike="noStrike">
                <a:solidFill>
                  <a:srgbClr val="000000"/>
                </a:solidFill>
                <a:latin typeface="Arial"/>
                <a:ea typeface="DejaVu Sans"/>
              </a:rPr>
              <a:t> </a:t>
            </a:r>
            <a:r>
              <a:rPr b="0" lang="en-GB" sz="2800" spc="-12" strike="noStrike">
                <a:solidFill>
                  <a:srgbClr val="000000"/>
                </a:solidFill>
                <a:latin typeface="Arial"/>
                <a:ea typeface="DejaVu Sans"/>
              </a:rPr>
              <a:t>Domain)</a:t>
            </a:r>
            <a:endParaRPr b="0" lang="en-GB" sz="2800" spc="-1" strike="noStrike">
              <a:latin typeface="Arial"/>
            </a:endParaRPr>
          </a:p>
          <a:p>
            <a:pPr lvl="1" marL="793080" indent="-287640">
              <a:lnSpc>
                <a:spcPct val="100000"/>
              </a:lnSpc>
              <a:spcBef>
                <a:spcPts val="901"/>
              </a:spcBef>
              <a:buClr>
                <a:srgbClr val="000000"/>
              </a:buClr>
              <a:buSzPct val="75000"/>
              <a:buFont typeface="Wingdings" charset="2"/>
              <a:buChar char=""/>
              <a:tabLst>
                <a:tab algn="l" pos="793080"/>
              </a:tabLst>
            </a:pPr>
            <a:r>
              <a:rPr b="0" lang="en-GB" sz="2800" spc="-1" strike="noStrike">
                <a:solidFill>
                  <a:srgbClr val="000000"/>
                </a:solidFill>
                <a:latin typeface="Arial"/>
                <a:ea typeface="DejaVu Sans"/>
              </a:rPr>
              <a:t>AF_NS</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(NS</a:t>
            </a:r>
            <a:r>
              <a:rPr b="0" lang="en-GB" sz="2800" spc="-75" strike="noStrike">
                <a:solidFill>
                  <a:srgbClr val="000000"/>
                </a:solidFill>
                <a:latin typeface="Arial"/>
                <a:ea typeface="DejaVu Sans"/>
              </a:rPr>
              <a:t> </a:t>
            </a:r>
            <a:r>
              <a:rPr b="0" lang="en-GB" sz="2800" spc="-12" strike="noStrike">
                <a:solidFill>
                  <a:srgbClr val="000000"/>
                </a:solidFill>
                <a:latin typeface="Arial"/>
                <a:ea typeface="DejaVu Sans"/>
              </a:rPr>
              <a:t>Domain)</a:t>
            </a:r>
            <a:endParaRPr b="0" lang="en-GB" sz="2800" spc="-1" strike="noStrike">
              <a:latin typeface="Arial"/>
            </a:endParaRPr>
          </a:p>
          <a:p>
            <a:pPr marL="474480">
              <a:lnSpc>
                <a:spcPct val="100000"/>
              </a:lnSpc>
              <a:spcBef>
                <a:spcPts val="870"/>
              </a:spcBef>
              <a:buNone/>
              <a:tabLst>
                <a:tab algn="l" pos="793080"/>
              </a:tabLst>
            </a:pPr>
            <a:r>
              <a:rPr b="0" lang="en-GB" sz="3200" spc="-1" strike="noStrike">
                <a:solidFill>
                  <a:srgbClr val="000000"/>
                </a:solidFill>
                <a:latin typeface="Arial"/>
                <a:ea typeface="DejaVu Sans"/>
              </a:rPr>
              <a:t>The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socket</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types </a:t>
            </a:r>
            <a:r>
              <a:rPr b="0" lang="en-GB" sz="3200" spc="-21" strike="noStrike">
                <a:solidFill>
                  <a:srgbClr val="000000"/>
                </a:solidFill>
                <a:latin typeface="Arial"/>
                <a:ea typeface="DejaVu Sans"/>
              </a:rPr>
              <a:t>are:</a:t>
            </a:r>
            <a:endParaRPr b="0" lang="en-GB" sz="3200" spc="-1" strike="noStrike">
              <a:latin typeface="Arial"/>
            </a:endParaRPr>
          </a:p>
          <a:p>
            <a:pPr lvl="1" marL="793080" indent="-287640">
              <a:lnSpc>
                <a:spcPct val="100000"/>
              </a:lnSpc>
              <a:spcBef>
                <a:spcPts val="1191"/>
              </a:spcBef>
              <a:buClr>
                <a:srgbClr val="000000"/>
              </a:buClr>
              <a:buSzPct val="75000"/>
              <a:buFont typeface="Wingdings" charset="2"/>
              <a:buChar char=""/>
              <a:tabLst>
                <a:tab algn="l" pos="793080"/>
              </a:tabLst>
            </a:pPr>
            <a:r>
              <a:rPr b="0" lang="en-GB" sz="2800" spc="-12" strike="noStrike">
                <a:solidFill>
                  <a:srgbClr val="000000"/>
                </a:solidFill>
                <a:latin typeface="Arial"/>
                <a:ea typeface="DejaVu Sans"/>
              </a:rPr>
              <a:t>SOCK_STREAM</a:t>
            </a:r>
            <a:endParaRPr b="0" lang="en-GB" sz="2800" spc="-1" strike="noStrike">
              <a:latin typeface="Arial"/>
            </a:endParaRPr>
          </a:p>
          <a:p>
            <a:pPr lvl="1" marL="793080" indent="-287640">
              <a:lnSpc>
                <a:spcPct val="100000"/>
              </a:lnSpc>
              <a:spcBef>
                <a:spcPts val="890"/>
              </a:spcBef>
              <a:buClr>
                <a:srgbClr val="000000"/>
              </a:buClr>
              <a:buSzPct val="75000"/>
              <a:buFont typeface="Wingdings" charset="2"/>
              <a:buChar char=""/>
              <a:tabLst>
                <a:tab algn="l" pos="793080"/>
              </a:tabLst>
            </a:pPr>
            <a:r>
              <a:rPr b="0" lang="en-GB" sz="2800" spc="-12" strike="noStrike">
                <a:solidFill>
                  <a:srgbClr val="000000"/>
                </a:solidFill>
                <a:latin typeface="Arial"/>
                <a:ea typeface="DejaVu Sans"/>
              </a:rPr>
              <a:t>SOCK_DGRAM</a:t>
            </a:r>
            <a:endParaRPr b="0" lang="en-GB" sz="2800" spc="-1" strike="noStrike">
              <a:latin typeface="Arial"/>
            </a:endParaRPr>
          </a:p>
          <a:p>
            <a:pPr lvl="1" marL="793080" indent="-287640">
              <a:lnSpc>
                <a:spcPct val="100000"/>
              </a:lnSpc>
              <a:spcBef>
                <a:spcPts val="901"/>
              </a:spcBef>
              <a:buClr>
                <a:srgbClr val="000000"/>
              </a:buClr>
              <a:buSzPct val="75000"/>
              <a:buFont typeface="Wingdings" charset="2"/>
              <a:buChar char=""/>
              <a:tabLst>
                <a:tab algn="l" pos="793080"/>
              </a:tabLst>
            </a:pPr>
            <a:r>
              <a:rPr b="0" lang="en-GB" sz="2800" spc="-12" strike="noStrike">
                <a:solidFill>
                  <a:srgbClr val="000000"/>
                </a:solidFill>
                <a:latin typeface="Arial"/>
                <a:ea typeface="DejaVu Sans"/>
              </a:rPr>
              <a:t>SOCK_RAW</a:t>
            </a:r>
            <a:endParaRPr b="0" lang="en-GB" sz="2800" spc="-1" strike="noStrike">
              <a:latin typeface="Arial"/>
            </a:endParaRPr>
          </a:p>
          <a:p>
            <a:pPr lvl="1" marL="793080" indent="-287640">
              <a:lnSpc>
                <a:spcPct val="100000"/>
              </a:lnSpc>
              <a:spcBef>
                <a:spcPts val="890"/>
              </a:spcBef>
              <a:buClr>
                <a:srgbClr val="000000"/>
              </a:buClr>
              <a:buSzPct val="75000"/>
              <a:buFont typeface="Wingdings" charset="2"/>
              <a:buChar char=""/>
              <a:tabLst>
                <a:tab algn="l" pos="793080"/>
              </a:tabLst>
            </a:pPr>
            <a:r>
              <a:rPr b="0" lang="en-GB" sz="2800" spc="-12" strike="noStrike">
                <a:solidFill>
                  <a:srgbClr val="000000"/>
                </a:solidFill>
                <a:latin typeface="Arial"/>
                <a:ea typeface="DejaVu Sans"/>
              </a:rPr>
              <a:t>SOCK_SEQPACKET</a:t>
            </a:r>
            <a:endParaRPr b="0" lang="en-GB" sz="2800" spc="-1" strike="noStrike">
              <a:latin typeface="Arial"/>
            </a:endParaRPr>
          </a:p>
        </p:txBody>
      </p:sp>
    </p:spTree>
  </p:cSld>
  <p:transition>
    <p:dissolve/>
  </p:transition>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PlaceHolder 1"/>
          <p:cNvSpPr>
            <a:spLocks noGrp="1"/>
          </p:cNvSpPr>
          <p:nvPr>
            <p:ph type="title"/>
          </p:nvPr>
        </p:nvSpPr>
        <p:spPr>
          <a:xfrm>
            <a:off x="1609200" y="555120"/>
            <a:ext cx="6863400" cy="1272600"/>
          </a:xfrm>
          <a:prstGeom prst="rect">
            <a:avLst/>
          </a:prstGeom>
          <a:noFill/>
          <a:ln w="0">
            <a:noFill/>
          </a:ln>
        </p:spPr>
        <p:txBody>
          <a:bodyPr lIns="0" rIns="0" tIns="12600" bIns="0" anchor="t">
            <a:noAutofit/>
          </a:bodyPr>
          <a:p>
            <a:pPr marL="2202120">
              <a:lnSpc>
                <a:spcPct val="100000"/>
              </a:lnSpc>
              <a:spcBef>
                <a:spcPts val="99"/>
              </a:spcBef>
              <a:buNone/>
            </a:pPr>
            <a:r>
              <a:rPr b="1" lang="en-GB" sz="4400" spc="-12" strike="noStrike">
                <a:solidFill>
                  <a:srgbClr val="000000"/>
                </a:solidFill>
                <a:latin typeface="Arial"/>
              </a:rPr>
              <a:t>Examples</a:t>
            </a:r>
            <a:endParaRPr b="0" lang="en-GB" sz="4400" spc="-1" strike="noStrike">
              <a:latin typeface="Arial"/>
            </a:endParaRPr>
          </a:p>
        </p:txBody>
      </p:sp>
      <p:sp>
        <p:nvSpPr>
          <p:cNvPr id="356" name="object 3"/>
          <p:cNvSpPr/>
          <p:nvPr/>
        </p:nvSpPr>
        <p:spPr>
          <a:xfrm>
            <a:off x="633240" y="1659240"/>
            <a:ext cx="8901720" cy="1831680"/>
          </a:xfrm>
          <a:prstGeom prst="rect">
            <a:avLst/>
          </a:prstGeom>
          <a:noFill/>
          <a:ln w="0">
            <a:noFill/>
          </a:ln>
        </p:spPr>
        <p:style>
          <a:lnRef idx="0"/>
          <a:fillRef idx="0"/>
          <a:effectRef idx="0"/>
          <a:fontRef idx="minor"/>
        </p:style>
        <p:txBody>
          <a:bodyPr lIns="0" rIns="0" tIns="190440" bIns="0" anchor="t">
            <a:spAutoFit/>
          </a:bodyPr>
          <a:p>
            <a:pPr marL="50760">
              <a:lnSpc>
                <a:spcPct val="100000"/>
              </a:lnSpc>
              <a:spcBef>
                <a:spcPts val="1500"/>
              </a:spcBef>
              <a:buNone/>
            </a:pPr>
            <a:r>
              <a:rPr b="0" lang="en-GB" sz="2800" spc="-1" strike="noStrike">
                <a:solidFill>
                  <a:srgbClr val="000000"/>
                </a:solidFill>
                <a:latin typeface="Bitstream Vera Sans Mono"/>
                <a:ea typeface="DejaVu Sans"/>
              </a:rPr>
              <a:t>s</a:t>
            </a:r>
            <a:r>
              <a:rPr b="0" lang="en-GB" sz="2800" spc="-182"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a:t>
            </a:r>
            <a:r>
              <a:rPr b="0" lang="en-GB" sz="2800" spc="-177"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socket(AF_INET,</a:t>
            </a:r>
            <a:r>
              <a:rPr b="0" lang="en-GB" sz="2800" spc="-177"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SOCK_STREAM,</a:t>
            </a:r>
            <a:r>
              <a:rPr b="0" lang="en-GB" sz="2800" spc="-177" strike="noStrike">
                <a:solidFill>
                  <a:srgbClr val="000000"/>
                </a:solidFill>
                <a:latin typeface="Bitstream Vera Sans Mono"/>
                <a:ea typeface="DejaVu Sans"/>
              </a:rPr>
              <a:t> </a:t>
            </a:r>
            <a:r>
              <a:rPr b="0" lang="en-GB" sz="2800" spc="-26" strike="noStrike">
                <a:solidFill>
                  <a:srgbClr val="000000"/>
                </a:solidFill>
                <a:latin typeface="Bitstream Vera Sans Mono"/>
                <a:ea typeface="DejaVu Sans"/>
              </a:rPr>
              <a:t>0);</a:t>
            </a:r>
            <a:endParaRPr b="0" lang="en-GB" sz="2800" spc="-1" strike="noStrike">
              <a:latin typeface="Arial"/>
            </a:endParaRPr>
          </a:p>
          <a:p>
            <a:pPr marL="50760">
              <a:lnSpc>
                <a:spcPct val="100000"/>
              </a:lnSpc>
              <a:spcBef>
                <a:spcPts val="1400"/>
              </a:spcBef>
              <a:buNone/>
              <a:tabLst>
                <a:tab algn="l" pos="374040"/>
              </a:tabLst>
            </a:pPr>
            <a:r>
              <a:rPr b="0" lang="en-GB" sz="3200" spc="-1" strike="noStrike">
                <a:solidFill>
                  <a:srgbClr val="000000"/>
                </a:solidFill>
                <a:latin typeface="Arial"/>
                <a:ea typeface="DejaVu Sans"/>
              </a:rPr>
              <a:t>Creates a</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stream</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socket</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in the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Internet </a:t>
            </a:r>
            <a:r>
              <a:rPr b="0" lang="en-GB" sz="3200" spc="-12" strike="noStrike">
                <a:solidFill>
                  <a:srgbClr val="000000"/>
                </a:solidFill>
                <a:latin typeface="Arial"/>
                <a:ea typeface="DejaVu Sans"/>
              </a:rPr>
              <a:t>domain</a:t>
            </a:r>
            <a:endParaRPr b="0" lang="en-GB" sz="3200" spc="-1" strike="noStrike">
              <a:latin typeface="Arial"/>
            </a:endParaRPr>
          </a:p>
          <a:p>
            <a:pPr marL="50760">
              <a:lnSpc>
                <a:spcPct val="100000"/>
              </a:lnSpc>
              <a:spcBef>
                <a:spcPts val="969"/>
              </a:spcBef>
              <a:buNone/>
              <a:tabLst>
                <a:tab algn="l" pos="374040"/>
              </a:tabLst>
            </a:pPr>
            <a:r>
              <a:rPr b="0" lang="en-GB" sz="2800" spc="-1" strike="noStrike">
                <a:solidFill>
                  <a:srgbClr val="000000"/>
                </a:solidFill>
                <a:latin typeface="Bitstream Vera Sans Mono"/>
                <a:ea typeface="DejaVu Sans"/>
              </a:rPr>
              <a:t>s</a:t>
            </a:r>
            <a:r>
              <a:rPr b="0" lang="en-GB" sz="2800" spc="-171"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a:t>
            </a:r>
            <a:r>
              <a:rPr b="0" lang="en-GB" sz="2800" spc="-171"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socket(AF_UNIX,</a:t>
            </a:r>
            <a:r>
              <a:rPr b="0" lang="en-GB" sz="2800" spc="-171"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SOCK_DGRAM,</a:t>
            </a:r>
            <a:r>
              <a:rPr b="0" lang="en-GB" sz="2800" spc="-171" strike="noStrike">
                <a:solidFill>
                  <a:srgbClr val="000000"/>
                </a:solidFill>
                <a:latin typeface="Bitstream Vera Sans Mono"/>
                <a:ea typeface="DejaVu Sans"/>
              </a:rPr>
              <a:t> </a:t>
            </a:r>
            <a:r>
              <a:rPr b="0" lang="en-GB" sz="2800" spc="-26" strike="noStrike">
                <a:solidFill>
                  <a:srgbClr val="000000"/>
                </a:solidFill>
                <a:latin typeface="Bitstream Vera Sans Mono"/>
                <a:ea typeface="DejaVu Sans"/>
              </a:rPr>
              <a:t>0);</a:t>
            </a:r>
            <a:endParaRPr b="0" lang="en-GB" sz="2800" spc="-1" strike="noStrike">
              <a:latin typeface="Arial"/>
            </a:endParaRPr>
          </a:p>
        </p:txBody>
      </p:sp>
      <p:sp>
        <p:nvSpPr>
          <p:cNvPr id="357" name="object 5"/>
          <p:cNvSpPr/>
          <p:nvPr/>
        </p:nvSpPr>
        <p:spPr>
          <a:xfrm>
            <a:off x="599400" y="3634920"/>
            <a:ext cx="8840880" cy="2458440"/>
          </a:xfrm>
          <a:prstGeom prst="rect">
            <a:avLst/>
          </a:prstGeom>
          <a:noFill/>
          <a:ln w="0">
            <a:noFill/>
          </a:ln>
        </p:spPr>
        <p:style>
          <a:lnRef idx="0"/>
          <a:fillRef idx="0"/>
          <a:effectRef idx="0"/>
          <a:fontRef idx="minor"/>
        </p:style>
        <p:txBody>
          <a:bodyPr lIns="0" rIns="0" tIns="54000" bIns="0" anchor="t">
            <a:spAutoFit/>
          </a:bodyPr>
          <a:p>
            <a:pPr>
              <a:lnSpc>
                <a:spcPts val="3589"/>
              </a:lnSpc>
              <a:spcBef>
                <a:spcPts val="709"/>
              </a:spcBef>
              <a:spcAft>
                <a:spcPts val="283"/>
              </a:spcAft>
              <a:buNone/>
              <a:tabLst>
                <a:tab algn="l" pos="336600"/>
              </a:tabLst>
            </a:pPr>
            <a:r>
              <a:rPr b="0" lang="en-GB" sz="3200" spc="-1" strike="noStrike">
                <a:solidFill>
                  <a:srgbClr val="000000"/>
                </a:solidFill>
                <a:latin typeface="Arial"/>
                <a:ea typeface="DejaVu Sans"/>
              </a:rPr>
              <a:t>Creates a</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datagram</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socket</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for on-machine</a:t>
            </a:r>
            <a:r>
              <a:rPr b="0" lang="en-GB" sz="3200" spc="9" strike="noStrike">
                <a:solidFill>
                  <a:srgbClr val="000000"/>
                </a:solidFill>
                <a:latin typeface="Arial"/>
                <a:ea typeface="DejaVu Sans"/>
              </a:rPr>
              <a:t> </a:t>
            </a:r>
            <a:r>
              <a:rPr b="0" lang="en-GB" sz="3200" spc="-26" strike="noStrike">
                <a:solidFill>
                  <a:srgbClr val="000000"/>
                </a:solidFill>
                <a:latin typeface="Arial"/>
                <a:ea typeface="DejaVu Sans"/>
              </a:rPr>
              <a:t>use </a:t>
            </a:r>
            <a:r>
              <a:rPr b="0" lang="en-GB" sz="3200" spc="-1" strike="noStrike">
                <a:solidFill>
                  <a:srgbClr val="000000"/>
                </a:solidFill>
                <a:latin typeface="Arial"/>
                <a:ea typeface="DejaVu Sans"/>
              </a:rPr>
              <a:t>(Unix</a:t>
            </a:r>
            <a:r>
              <a:rPr b="0" lang="en-GB" sz="3200" spc="-15" strike="noStrike">
                <a:solidFill>
                  <a:srgbClr val="000000"/>
                </a:solidFill>
                <a:latin typeface="Arial"/>
                <a:ea typeface="DejaVu Sans"/>
              </a:rPr>
              <a:t> </a:t>
            </a:r>
            <a:r>
              <a:rPr b="0" lang="en-GB" sz="3200" spc="-12" strike="noStrike">
                <a:solidFill>
                  <a:srgbClr val="000000"/>
                </a:solidFill>
                <a:latin typeface="Arial"/>
                <a:ea typeface="DejaVu Sans"/>
              </a:rPr>
              <a:t>Domain)</a:t>
            </a:r>
            <a:endParaRPr b="0" lang="en-GB" sz="3200" spc="-1" strike="noStrike">
              <a:latin typeface="Arial"/>
            </a:endParaRPr>
          </a:p>
          <a:p>
            <a:pPr>
              <a:lnSpc>
                <a:spcPts val="3589"/>
              </a:lnSpc>
              <a:spcBef>
                <a:spcPts val="709"/>
              </a:spcBef>
              <a:spcAft>
                <a:spcPts val="283"/>
              </a:spcAft>
              <a:buNone/>
              <a:tabLst>
                <a:tab algn="l" pos="336600"/>
              </a:tabLst>
            </a:pPr>
            <a:r>
              <a:rPr b="0" lang="en-GB" sz="3200" spc="-1" strike="noStrike">
                <a:solidFill>
                  <a:srgbClr val="000000"/>
                </a:solidFill>
                <a:latin typeface="Arial"/>
                <a:ea typeface="DejaVu Sans"/>
              </a:rPr>
              <a:t>The default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protocol (last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argument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to</a:t>
            </a:r>
            <a:r>
              <a:rPr b="0" lang="en-GB" sz="3200" spc="4" strike="noStrike">
                <a:solidFill>
                  <a:srgbClr val="000000"/>
                </a:solidFill>
                <a:latin typeface="Arial"/>
                <a:ea typeface="DejaVu Sans"/>
              </a:rPr>
              <a:t> </a:t>
            </a:r>
            <a:r>
              <a:rPr b="0" lang="en-GB" sz="3200" spc="-26" strike="noStrike">
                <a:solidFill>
                  <a:srgbClr val="000000"/>
                </a:solidFill>
                <a:latin typeface="Arial"/>
                <a:ea typeface="DejaVu Sans"/>
              </a:rPr>
              <a:t>the </a:t>
            </a:r>
            <a:r>
              <a:rPr b="0" lang="en-GB" sz="3200" spc="-1" strike="noStrike">
                <a:solidFill>
                  <a:srgbClr val="000000"/>
                </a:solidFill>
                <a:latin typeface="Arial"/>
                <a:ea typeface="DejaVu Sans"/>
              </a:rPr>
              <a:t>socket call</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is </a:t>
            </a:r>
            <a:r>
              <a:rPr b="1" lang="en-GB" sz="3200" spc="-1" strike="noStrike">
                <a:solidFill>
                  <a:srgbClr val="000000"/>
                </a:solidFill>
                <a:latin typeface="Arial"/>
                <a:ea typeface="DejaVu Sans"/>
              </a:rPr>
              <a:t>0</a:t>
            </a:r>
            <a:r>
              <a:rPr b="0" lang="en-GB" sz="3200" spc="-1" strike="noStrike">
                <a:solidFill>
                  <a:srgbClr val="000000"/>
                </a:solidFill>
                <a:latin typeface="Arial"/>
                <a:ea typeface="DejaVu Sans"/>
              </a:rPr>
              <a:t>) should</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be correct for </a:t>
            </a:r>
            <a:r>
              <a:rPr b="0" lang="en-GB" sz="3200" spc="-12" strike="noStrike">
                <a:solidFill>
                  <a:srgbClr val="000000"/>
                </a:solidFill>
                <a:latin typeface="Arial"/>
                <a:ea typeface="DejaVu Sans"/>
              </a:rPr>
              <a:t>almost </a:t>
            </a:r>
            <a:r>
              <a:rPr b="0" lang="en-GB" sz="3200" spc="-1" strike="noStrike">
                <a:solidFill>
                  <a:srgbClr val="000000"/>
                </a:solidFill>
                <a:latin typeface="Arial"/>
                <a:ea typeface="DejaVu Sans"/>
              </a:rPr>
              <a:t>every</a:t>
            </a:r>
            <a:r>
              <a:rPr b="0" lang="en-GB" sz="3200" spc="15" strike="noStrike">
                <a:solidFill>
                  <a:srgbClr val="000000"/>
                </a:solidFill>
                <a:latin typeface="Arial"/>
                <a:ea typeface="DejaVu Sans"/>
              </a:rPr>
              <a:t> </a:t>
            </a:r>
            <a:r>
              <a:rPr b="0" lang="en-GB" sz="3200" spc="-12" strike="noStrike">
                <a:solidFill>
                  <a:srgbClr val="000000"/>
                </a:solidFill>
                <a:latin typeface="Arial"/>
                <a:ea typeface="DejaVu Sans"/>
              </a:rPr>
              <a:t>situation</a:t>
            </a:r>
            <a:endParaRPr b="0" lang="en-GB" sz="3200" spc="-1" strike="noStrike">
              <a:latin typeface="Arial"/>
            </a:endParaRPr>
          </a:p>
        </p:txBody>
      </p:sp>
    </p:spTree>
  </p:cSld>
  <p:transition>
    <p:dissolve/>
  </p:transition>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8" name="PlaceHolder 1"/>
          <p:cNvSpPr>
            <a:spLocks noGrp="1"/>
          </p:cNvSpPr>
          <p:nvPr>
            <p:ph type="title"/>
          </p:nvPr>
        </p:nvSpPr>
        <p:spPr>
          <a:xfrm>
            <a:off x="1321200" y="555120"/>
            <a:ext cx="6863400" cy="1272600"/>
          </a:xfrm>
          <a:prstGeom prst="rect">
            <a:avLst/>
          </a:prstGeom>
          <a:noFill/>
          <a:ln w="0">
            <a:noFill/>
          </a:ln>
        </p:spPr>
        <p:txBody>
          <a:bodyPr lIns="0" rIns="0" tIns="12600" bIns="0" anchor="t">
            <a:noAutofit/>
          </a:bodyPr>
          <a:p>
            <a:pPr marL="1612800">
              <a:lnSpc>
                <a:spcPct val="100000"/>
              </a:lnSpc>
              <a:spcBef>
                <a:spcPts val="99"/>
              </a:spcBef>
              <a:buNone/>
            </a:pPr>
            <a:r>
              <a:rPr b="1" lang="en-GB" sz="4400" spc="-1" strike="noStrike">
                <a:solidFill>
                  <a:srgbClr val="000000"/>
                </a:solidFill>
                <a:latin typeface="Arial"/>
              </a:rPr>
              <a:t>Socket</a:t>
            </a:r>
            <a:r>
              <a:rPr b="1" lang="en-GB" sz="4400" spc="-106" strike="noStrike">
                <a:solidFill>
                  <a:srgbClr val="000000"/>
                </a:solidFill>
                <a:latin typeface="Arial"/>
              </a:rPr>
              <a:t> </a:t>
            </a:r>
            <a:r>
              <a:rPr b="1" lang="en-GB" sz="4400" spc="-12" strike="noStrike">
                <a:solidFill>
                  <a:srgbClr val="000000"/>
                </a:solidFill>
                <a:latin typeface="Arial"/>
              </a:rPr>
              <a:t>Names - I</a:t>
            </a:r>
            <a:endParaRPr b="0" lang="en-GB" sz="4400" spc="-1" strike="noStrike">
              <a:latin typeface="Arial"/>
            </a:endParaRPr>
          </a:p>
        </p:txBody>
      </p:sp>
      <p:sp>
        <p:nvSpPr>
          <p:cNvPr id="359" name="object 4"/>
          <p:cNvSpPr/>
          <p:nvPr/>
        </p:nvSpPr>
        <p:spPr>
          <a:xfrm>
            <a:off x="923400" y="1461600"/>
            <a:ext cx="8584200" cy="5297760"/>
          </a:xfrm>
          <a:prstGeom prst="rect">
            <a:avLst/>
          </a:prstGeom>
          <a:noFill/>
          <a:ln w="0">
            <a:noFill/>
          </a:ln>
        </p:spPr>
        <p:style>
          <a:lnRef idx="0"/>
          <a:fillRef idx="0"/>
          <a:effectRef idx="0"/>
          <a:fontRef idx="minor"/>
        </p:style>
        <p:txBody>
          <a:bodyPr lIns="0" rIns="0" tIns="161280" bIns="0" anchor="t">
            <a:spAutoFit/>
          </a:bodyPr>
          <a:p>
            <a:pPr marL="12600">
              <a:lnSpc>
                <a:spcPct val="100000"/>
              </a:lnSpc>
              <a:spcBef>
                <a:spcPts val="1270"/>
              </a:spcBef>
              <a:buNone/>
            </a:pPr>
            <a:r>
              <a:rPr b="0" lang="en-GB" sz="3200" spc="-1" strike="noStrike">
                <a:solidFill>
                  <a:srgbClr val="000000"/>
                </a:solidFill>
                <a:latin typeface="Arial"/>
                <a:ea typeface="DejaVu Sans"/>
              </a:rPr>
              <a:t>A</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socket is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created</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without a </a:t>
            </a:r>
            <a:r>
              <a:rPr b="0" lang="en-GB" sz="3200" spc="-12" strike="noStrike">
                <a:solidFill>
                  <a:srgbClr val="000000"/>
                </a:solidFill>
                <a:latin typeface="Arial"/>
                <a:ea typeface="DejaVu Sans"/>
              </a:rPr>
              <a:t>name.</a:t>
            </a:r>
            <a:endParaRPr b="0" lang="en-GB" sz="3200" spc="-1" strike="noStrike">
              <a:latin typeface="Arial"/>
            </a:endParaRPr>
          </a:p>
          <a:p>
            <a:pPr marL="12600">
              <a:lnSpc>
                <a:spcPts val="3589"/>
              </a:lnSpc>
              <a:spcBef>
                <a:spcPts val="1494"/>
              </a:spcBef>
              <a:buNone/>
            </a:pPr>
            <a:r>
              <a:rPr b="0" lang="en-GB" sz="3200" spc="-1" strike="noStrike">
                <a:solidFill>
                  <a:srgbClr val="000000"/>
                </a:solidFill>
                <a:latin typeface="Arial"/>
                <a:ea typeface="DejaVu Sans"/>
              </a:rPr>
              <a:t>Until a name is bound</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to a socket, </a:t>
            </a:r>
            <a:r>
              <a:rPr b="0" lang="en-GB" sz="3200" spc="-12" strike="noStrike">
                <a:solidFill>
                  <a:srgbClr val="000000"/>
                </a:solidFill>
                <a:latin typeface="Arial"/>
                <a:ea typeface="DejaVu Sans"/>
              </a:rPr>
              <a:t>processes </a:t>
            </a:r>
            <a:r>
              <a:rPr b="0" lang="en-GB" sz="3200" spc="-1" strike="noStrike">
                <a:solidFill>
                  <a:srgbClr val="000000"/>
                </a:solidFill>
                <a:latin typeface="Arial"/>
                <a:ea typeface="DejaVu Sans"/>
              </a:rPr>
              <a:t>have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no way to</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reference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it and, </a:t>
            </a:r>
            <a:r>
              <a:rPr b="0" lang="en-GB" sz="3200" spc="-12" strike="noStrike">
                <a:solidFill>
                  <a:srgbClr val="000000"/>
                </a:solidFill>
                <a:latin typeface="Arial"/>
                <a:ea typeface="DejaVu Sans"/>
              </a:rPr>
              <a:t>consequently, </a:t>
            </a:r>
            <a:r>
              <a:rPr b="0" lang="en-GB" sz="3200" spc="-1" strike="noStrike">
                <a:solidFill>
                  <a:srgbClr val="000000"/>
                </a:solidFill>
                <a:latin typeface="Arial"/>
                <a:ea typeface="DejaVu Sans"/>
              </a:rPr>
              <a:t>no messages may</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be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received on </a:t>
            </a:r>
            <a:r>
              <a:rPr b="0" lang="en-GB" sz="3200" spc="-26" strike="noStrike">
                <a:solidFill>
                  <a:srgbClr val="000000"/>
                </a:solidFill>
                <a:latin typeface="Arial"/>
                <a:ea typeface="DejaVu Sans"/>
              </a:rPr>
              <a:t>it.</a:t>
            </a:r>
            <a:endParaRPr b="0" lang="en-GB" sz="3200" spc="-1" strike="noStrike">
              <a:latin typeface="Arial"/>
            </a:endParaRPr>
          </a:p>
          <a:p>
            <a:pPr marL="12600">
              <a:lnSpc>
                <a:spcPts val="3589"/>
              </a:lnSpc>
              <a:spcBef>
                <a:spcPts val="1409"/>
              </a:spcBef>
              <a:buNone/>
            </a:pPr>
            <a:r>
              <a:rPr b="0" lang="en-GB" sz="3200" spc="-1" strike="noStrike">
                <a:solidFill>
                  <a:srgbClr val="000000"/>
                </a:solidFill>
                <a:latin typeface="Arial"/>
                <a:ea typeface="DejaVu Sans"/>
              </a:rPr>
              <a:t>Communicating</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processes are bound by</a:t>
            </a:r>
            <a:r>
              <a:rPr b="0" lang="en-GB" sz="3200" spc="4" strike="noStrike">
                <a:solidFill>
                  <a:srgbClr val="000000"/>
                </a:solidFill>
                <a:latin typeface="Arial"/>
                <a:ea typeface="DejaVu Sans"/>
              </a:rPr>
              <a:t> </a:t>
            </a:r>
            <a:r>
              <a:rPr b="0" lang="en-GB" sz="3200" spc="-26" strike="noStrike">
                <a:solidFill>
                  <a:srgbClr val="000000"/>
                </a:solidFill>
                <a:latin typeface="Arial"/>
                <a:ea typeface="DejaVu Sans"/>
              </a:rPr>
              <a:t>an </a:t>
            </a:r>
            <a:r>
              <a:rPr b="0" lang="en-GB" sz="3200" spc="-1" strike="noStrike">
                <a:solidFill>
                  <a:srgbClr val="000000"/>
                </a:solidFill>
                <a:latin typeface="Arial"/>
                <a:ea typeface="DejaVu Sans"/>
              </a:rPr>
              <a:t>association.</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In the Internet (and NS) </a:t>
            </a:r>
            <a:r>
              <a:rPr b="0" lang="en-GB" sz="3200" spc="-12" strike="noStrike">
                <a:solidFill>
                  <a:srgbClr val="000000"/>
                </a:solidFill>
                <a:latin typeface="Arial"/>
                <a:ea typeface="DejaVu Sans"/>
              </a:rPr>
              <a:t>domains, </a:t>
            </a:r>
            <a:r>
              <a:rPr b="0" lang="en-GB" sz="3200" spc="-1" strike="noStrike">
                <a:solidFill>
                  <a:srgbClr val="000000"/>
                </a:solidFill>
                <a:latin typeface="Arial"/>
                <a:ea typeface="DejaVu Sans"/>
              </a:rPr>
              <a:t>an association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is composed of local and </a:t>
            </a:r>
            <a:r>
              <a:rPr b="0" lang="en-GB" sz="3200" spc="-12" strike="noStrike">
                <a:solidFill>
                  <a:srgbClr val="000000"/>
                </a:solidFill>
                <a:latin typeface="Arial"/>
                <a:ea typeface="DejaVu Sans"/>
              </a:rPr>
              <a:t>foreign </a:t>
            </a:r>
            <a:r>
              <a:rPr b="0" lang="en-GB" sz="3200" spc="-1" strike="noStrike">
                <a:solidFill>
                  <a:srgbClr val="000000"/>
                </a:solidFill>
                <a:latin typeface="Arial"/>
                <a:ea typeface="DejaVu Sans"/>
              </a:rPr>
              <a:t>addresses, and local</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and foreign </a:t>
            </a:r>
            <a:r>
              <a:rPr b="0" lang="en-GB" sz="3200" spc="-12" strike="noStrike">
                <a:solidFill>
                  <a:srgbClr val="000000"/>
                </a:solidFill>
                <a:latin typeface="Arial"/>
                <a:ea typeface="DejaVu Sans"/>
              </a:rPr>
              <a:t>ports.</a:t>
            </a:r>
            <a:endParaRPr b="0" lang="en-GB" sz="3200" spc="-1" strike="noStrike">
              <a:latin typeface="Arial"/>
            </a:endParaRPr>
          </a:p>
          <a:p>
            <a:pPr marL="12600">
              <a:lnSpc>
                <a:spcPts val="3589"/>
              </a:lnSpc>
              <a:spcBef>
                <a:spcPts val="1409"/>
              </a:spcBef>
              <a:buNone/>
            </a:pPr>
            <a:r>
              <a:rPr b="0" lang="en-GB" sz="3200" spc="-1" strike="noStrike">
                <a:solidFill>
                  <a:srgbClr val="000000"/>
                </a:solidFill>
                <a:latin typeface="Arial"/>
                <a:ea typeface="DejaVu Sans"/>
              </a:rPr>
              <a:t>In the UNIX</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domain,</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an association </a:t>
            </a:r>
            <a:r>
              <a:rPr b="0" lang="en-GB" sz="3200" spc="-26" strike="noStrike">
                <a:solidFill>
                  <a:srgbClr val="000000"/>
                </a:solidFill>
                <a:latin typeface="Arial"/>
                <a:ea typeface="DejaVu Sans"/>
              </a:rPr>
              <a:t>is </a:t>
            </a:r>
            <a:r>
              <a:rPr b="0" lang="en-GB" sz="3200" spc="-1" strike="noStrike">
                <a:solidFill>
                  <a:srgbClr val="000000"/>
                </a:solidFill>
                <a:latin typeface="Arial"/>
                <a:ea typeface="DejaVu Sans"/>
              </a:rPr>
              <a:t>composed of local and foreign</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path </a:t>
            </a:r>
            <a:r>
              <a:rPr b="0" lang="en-GB" sz="3200" spc="-12" strike="noStrike">
                <a:solidFill>
                  <a:srgbClr val="000000"/>
                </a:solidFill>
                <a:latin typeface="Arial"/>
                <a:ea typeface="DejaVu Sans"/>
              </a:rPr>
              <a:t>names.</a:t>
            </a:r>
            <a:endParaRPr b="0" lang="en-GB" sz="3200" spc="-1" strike="noStrike">
              <a:latin typeface="Arial"/>
            </a:endParaRPr>
          </a:p>
        </p:txBody>
      </p:sp>
    </p:spTree>
  </p:cSld>
  <p:transition>
    <p:dissolve/>
  </p:transition>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0" name="PlaceHolder 1"/>
          <p:cNvSpPr>
            <a:spLocks noGrp="1"/>
          </p:cNvSpPr>
          <p:nvPr>
            <p:ph type="title"/>
          </p:nvPr>
        </p:nvSpPr>
        <p:spPr>
          <a:xfrm>
            <a:off x="1321200" y="555120"/>
            <a:ext cx="6863400" cy="1272600"/>
          </a:xfrm>
          <a:prstGeom prst="rect">
            <a:avLst/>
          </a:prstGeom>
          <a:noFill/>
          <a:ln w="0">
            <a:noFill/>
          </a:ln>
        </p:spPr>
        <p:txBody>
          <a:bodyPr lIns="0" rIns="0" tIns="12600" bIns="0" anchor="t">
            <a:noAutofit/>
          </a:bodyPr>
          <a:p>
            <a:pPr marL="1612800">
              <a:lnSpc>
                <a:spcPct val="100000"/>
              </a:lnSpc>
              <a:spcBef>
                <a:spcPts val="99"/>
              </a:spcBef>
              <a:buNone/>
            </a:pPr>
            <a:r>
              <a:rPr b="1" lang="en-GB" sz="4400" spc="-1" strike="noStrike">
                <a:solidFill>
                  <a:srgbClr val="000000"/>
                </a:solidFill>
                <a:latin typeface="Arial"/>
              </a:rPr>
              <a:t>Socket</a:t>
            </a:r>
            <a:r>
              <a:rPr b="1" lang="en-GB" sz="4400" spc="-106" strike="noStrike">
                <a:solidFill>
                  <a:srgbClr val="000000"/>
                </a:solidFill>
                <a:latin typeface="Arial"/>
              </a:rPr>
              <a:t> </a:t>
            </a:r>
            <a:r>
              <a:rPr b="1" lang="en-GB" sz="4400" spc="-12" strike="noStrike">
                <a:solidFill>
                  <a:srgbClr val="000000"/>
                </a:solidFill>
                <a:latin typeface="Arial"/>
              </a:rPr>
              <a:t>Names - II</a:t>
            </a:r>
            <a:endParaRPr b="0" lang="en-GB" sz="4400" spc="-1" strike="noStrike">
              <a:latin typeface="Arial"/>
            </a:endParaRPr>
          </a:p>
        </p:txBody>
      </p:sp>
      <p:sp>
        <p:nvSpPr>
          <p:cNvPr id="361" name="PlaceHolder 2"/>
          <p:cNvSpPr>
            <a:spLocks noGrp="1"/>
          </p:cNvSpPr>
          <p:nvPr>
            <p:ph/>
          </p:nvPr>
        </p:nvSpPr>
        <p:spPr>
          <a:xfrm>
            <a:off x="897840" y="1618920"/>
            <a:ext cx="8619120" cy="4551840"/>
          </a:xfrm>
          <a:prstGeom prst="rect">
            <a:avLst/>
          </a:prstGeom>
          <a:noFill/>
          <a:ln w="0">
            <a:noFill/>
          </a:ln>
        </p:spPr>
        <p:txBody>
          <a:bodyPr lIns="0" rIns="0" tIns="261360" bIns="0" anchor="t">
            <a:noAutofit/>
          </a:bodyPr>
          <a:p>
            <a:pPr marL="38160">
              <a:lnSpc>
                <a:spcPts val="3589"/>
              </a:lnSpc>
              <a:spcBef>
                <a:spcPts val="425"/>
              </a:spcBef>
              <a:buNone/>
            </a:pPr>
            <a:r>
              <a:rPr b="0" lang="en-GB" sz="3200" spc="-1" strike="noStrike">
                <a:solidFill>
                  <a:srgbClr val="000000"/>
                </a:solidFill>
                <a:latin typeface="Arial"/>
              </a:rPr>
              <a:t>In the</a:t>
            </a:r>
            <a:r>
              <a:rPr b="0" lang="en-GB" sz="3200" spc="15" strike="noStrike">
                <a:solidFill>
                  <a:srgbClr val="000000"/>
                </a:solidFill>
                <a:latin typeface="Arial"/>
              </a:rPr>
              <a:t> </a:t>
            </a:r>
            <a:r>
              <a:rPr b="0" lang="en-GB" sz="3200" spc="-1" strike="noStrike">
                <a:solidFill>
                  <a:srgbClr val="000000"/>
                </a:solidFill>
                <a:latin typeface="Arial"/>
              </a:rPr>
              <a:t>Internet</a:t>
            </a:r>
            <a:r>
              <a:rPr b="0" lang="en-GB" sz="3200" spc="4" strike="noStrike">
                <a:solidFill>
                  <a:srgbClr val="000000"/>
                </a:solidFill>
                <a:latin typeface="Arial"/>
              </a:rPr>
              <a:t> </a:t>
            </a:r>
            <a:r>
              <a:rPr b="0" lang="en-GB" sz="3200" spc="-1" strike="noStrike">
                <a:solidFill>
                  <a:srgbClr val="000000"/>
                </a:solidFill>
                <a:latin typeface="Arial"/>
              </a:rPr>
              <a:t>domain</a:t>
            </a:r>
            <a:r>
              <a:rPr b="0" lang="en-GB" sz="3200" spc="15" strike="noStrike">
                <a:solidFill>
                  <a:srgbClr val="000000"/>
                </a:solidFill>
                <a:latin typeface="Arial"/>
              </a:rPr>
              <a:t> </a:t>
            </a:r>
            <a:r>
              <a:rPr b="0" lang="en-GB" sz="3200" spc="-1" strike="noStrike">
                <a:solidFill>
                  <a:srgbClr val="000000"/>
                </a:solidFill>
                <a:latin typeface="Arial"/>
              </a:rPr>
              <a:t>there</a:t>
            </a:r>
            <a:r>
              <a:rPr b="0" lang="en-GB" sz="3200" spc="15" strike="noStrike">
                <a:solidFill>
                  <a:srgbClr val="000000"/>
                </a:solidFill>
                <a:latin typeface="Arial"/>
              </a:rPr>
              <a:t> </a:t>
            </a:r>
            <a:r>
              <a:rPr b="0" lang="en-GB" sz="3200" spc="-1" strike="noStrike">
                <a:solidFill>
                  <a:srgbClr val="000000"/>
                </a:solidFill>
                <a:latin typeface="Arial"/>
              </a:rPr>
              <a:t>may</a:t>
            </a:r>
            <a:r>
              <a:rPr b="0" lang="en-GB" sz="3200" spc="15" strike="noStrike">
                <a:solidFill>
                  <a:srgbClr val="000000"/>
                </a:solidFill>
                <a:latin typeface="Arial"/>
              </a:rPr>
              <a:t> </a:t>
            </a:r>
            <a:r>
              <a:rPr b="0" lang="en-GB" sz="3200" spc="-1" strike="noStrike">
                <a:solidFill>
                  <a:srgbClr val="000000"/>
                </a:solidFill>
                <a:latin typeface="Arial"/>
              </a:rPr>
              <a:t>never</a:t>
            </a:r>
            <a:r>
              <a:rPr b="0" lang="en-GB" sz="3200" spc="9" strike="noStrike">
                <a:solidFill>
                  <a:srgbClr val="000000"/>
                </a:solidFill>
                <a:latin typeface="Arial"/>
              </a:rPr>
              <a:t> </a:t>
            </a:r>
            <a:r>
              <a:rPr b="0" lang="en-GB" sz="3200" spc="-26" strike="noStrike">
                <a:solidFill>
                  <a:srgbClr val="000000"/>
                </a:solidFill>
                <a:latin typeface="Arial"/>
              </a:rPr>
              <a:t>be </a:t>
            </a:r>
            <a:r>
              <a:rPr b="0" lang="en-GB" sz="3200" spc="-1" strike="noStrike">
                <a:solidFill>
                  <a:srgbClr val="000000"/>
                </a:solidFill>
                <a:latin typeface="Arial"/>
              </a:rPr>
              <a:t>duplicate </a:t>
            </a:r>
            <a:r>
              <a:rPr b="0" i="1" lang="en-GB" sz="3200" spc="-1" strike="noStrike">
                <a:solidFill>
                  <a:srgbClr val="000000"/>
                </a:solidFill>
                <a:latin typeface="Arial"/>
              </a:rPr>
              <a:t>&lt;protocol,</a:t>
            </a:r>
            <a:r>
              <a:rPr b="0" i="1" lang="en-GB" sz="3200" spc="-21" strike="noStrike">
                <a:solidFill>
                  <a:srgbClr val="000000"/>
                </a:solidFill>
                <a:latin typeface="Arial"/>
              </a:rPr>
              <a:t> </a:t>
            </a:r>
            <a:r>
              <a:rPr b="0" i="1" lang="en-GB" sz="3200" spc="-1" strike="noStrike">
                <a:solidFill>
                  <a:srgbClr val="000000"/>
                </a:solidFill>
                <a:latin typeface="Arial"/>
              </a:rPr>
              <a:t>local</a:t>
            </a:r>
            <a:r>
              <a:rPr b="0" i="1" lang="en-GB" sz="3200" spc="-12" strike="noStrike">
                <a:solidFill>
                  <a:srgbClr val="000000"/>
                </a:solidFill>
                <a:latin typeface="Arial"/>
              </a:rPr>
              <a:t> </a:t>
            </a:r>
            <a:r>
              <a:rPr b="0" i="1" lang="en-GB" sz="3200" spc="-1" strike="noStrike">
                <a:solidFill>
                  <a:srgbClr val="000000"/>
                </a:solidFill>
                <a:latin typeface="Arial"/>
              </a:rPr>
              <a:t>address,</a:t>
            </a:r>
            <a:r>
              <a:rPr b="0" i="1" lang="en-GB" sz="3200" spc="-7" strike="noStrike">
                <a:solidFill>
                  <a:srgbClr val="000000"/>
                </a:solidFill>
                <a:latin typeface="Arial"/>
              </a:rPr>
              <a:t> </a:t>
            </a:r>
            <a:r>
              <a:rPr b="0" i="1" lang="en-GB" sz="3200" spc="-1" strike="noStrike">
                <a:solidFill>
                  <a:srgbClr val="000000"/>
                </a:solidFill>
                <a:latin typeface="Arial"/>
              </a:rPr>
              <a:t>local</a:t>
            </a:r>
            <a:r>
              <a:rPr b="0" i="1" lang="en-GB" sz="3200" spc="-21" strike="noStrike">
                <a:solidFill>
                  <a:srgbClr val="000000"/>
                </a:solidFill>
                <a:latin typeface="Arial"/>
              </a:rPr>
              <a:t> </a:t>
            </a:r>
            <a:r>
              <a:rPr b="0" i="1" lang="en-GB" sz="3200" spc="-12" strike="noStrike">
                <a:solidFill>
                  <a:srgbClr val="000000"/>
                </a:solidFill>
                <a:latin typeface="Arial"/>
              </a:rPr>
              <a:t>port, </a:t>
            </a:r>
            <a:r>
              <a:rPr b="0" i="1" lang="en-GB" sz="3200" spc="-1" strike="noStrike">
                <a:solidFill>
                  <a:srgbClr val="000000"/>
                </a:solidFill>
                <a:latin typeface="Arial"/>
              </a:rPr>
              <a:t>foreign</a:t>
            </a:r>
            <a:r>
              <a:rPr b="0" i="1" lang="en-GB" sz="3200" spc="-21" strike="noStrike">
                <a:solidFill>
                  <a:srgbClr val="000000"/>
                </a:solidFill>
                <a:latin typeface="Arial"/>
              </a:rPr>
              <a:t> </a:t>
            </a:r>
            <a:r>
              <a:rPr b="0" i="1" lang="en-GB" sz="3200" spc="-1" strike="noStrike">
                <a:solidFill>
                  <a:srgbClr val="000000"/>
                </a:solidFill>
                <a:latin typeface="Arial"/>
              </a:rPr>
              <a:t>address,</a:t>
            </a:r>
            <a:r>
              <a:rPr b="0" i="1" lang="en-GB" sz="3200" spc="-7" strike="noStrike">
                <a:solidFill>
                  <a:srgbClr val="000000"/>
                </a:solidFill>
                <a:latin typeface="Arial"/>
              </a:rPr>
              <a:t> </a:t>
            </a:r>
            <a:r>
              <a:rPr b="0" i="1" lang="en-GB" sz="3200" spc="-1" strike="noStrike">
                <a:solidFill>
                  <a:srgbClr val="000000"/>
                </a:solidFill>
                <a:latin typeface="Arial"/>
              </a:rPr>
              <a:t>foreign</a:t>
            </a:r>
            <a:r>
              <a:rPr b="0" i="1" lang="en-GB" sz="3200" spc="-7" strike="noStrike">
                <a:solidFill>
                  <a:srgbClr val="000000"/>
                </a:solidFill>
                <a:latin typeface="Arial"/>
              </a:rPr>
              <a:t> </a:t>
            </a:r>
            <a:r>
              <a:rPr b="0" i="1" lang="en-GB" sz="3200" spc="-1" strike="noStrike">
                <a:solidFill>
                  <a:srgbClr val="000000"/>
                </a:solidFill>
                <a:latin typeface="Arial"/>
              </a:rPr>
              <a:t>port&gt;</a:t>
            </a:r>
            <a:r>
              <a:rPr b="0" i="1" lang="en-GB" sz="3200" spc="-7" strike="noStrike">
                <a:solidFill>
                  <a:srgbClr val="000000"/>
                </a:solidFill>
                <a:latin typeface="Arial"/>
              </a:rPr>
              <a:t> </a:t>
            </a:r>
            <a:r>
              <a:rPr b="0" lang="en-GB" sz="3200" spc="-12" strike="noStrike">
                <a:solidFill>
                  <a:srgbClr val="000000"/>
                </a:solidFill>
                <a:latin typeface="Arial"/>
              </a:rPr>
              <a:t>tuples.</a:t>
            </a:r>
            <a:endParaRPr b="0" lang="en-GB" sz="3200" spc="-1" strike="noStrike">
              <a:latin typeface="Arial"/>
            </a:endParaRPr>
          </a:p>
          <a:p>
            <a:pPr marL="38160">
              <a:lnSpc>
                <a:spcPct val="93000"/>
              </a:lnSpc>
              <a:spcBef>
                <a:spcPts val="1344"/>
              </a:spcBef>
              <a:buNone/>
            </a:pPr>
            <a:r>
              <a:rPr b="0" lang="en-GB" sz="3200" spc="-1" strike="noStrike">
                <a:solidFill>
                  <a:srgbClr val="000000"/>
                </a:solidFill>
                <a:latin typeface="Arial"/>
              </a:rPr>
              <a:t>UNIX</a:t>
            </a:r>
            <a:r>
              <a:rPr b="0" lang="en-GB" sz="3200" spc="-12" strike="noStrike">
                <a:solidFill>
                  <a:srgbClr val="000000"/>
                </a:solidFill>
                <a:latin typeface="Arial"/>
              </a:rPr>
              <a:t> </a:t>
            </a:r>
            <a:r>
              <a:rPr b="0" lang="en-GB" sz="3200" spc="-1" strike="noStrike">
                <a:solidFill>
                  <a:srgbClr val="000000"/>
                </a:solidFill>
                <a:latin typeface="Arial"/>
              </a:rPr>
              <a:t>domain sockets need</a:t>
            </a:r>
            <a:r>
              <a:rPr b="0" lang="en-GB" sz="3200" spc="-15" strike="noStrike">
                <a:solidFill>
                  <a:srgbClr val="000000"/>
                </a:solidFill>
                <a:latin typeface="Arial"/>
              </a:rPr>
              <a:t> </a:t>
            </a:r>
            <a:r>
              <a:rPr b="0" lang="en-GB" sz="3200" spc="-1" strike="noStrike">
                <a:solidFill>
                  <a:srgbClr val="000000"/>
                </a:solidFill>
                <a:latin typeface="Arial"/>
              </a:rPr>
              <a:t>not always</a:t>
            </a:r>
            <a:r>
              <a:rPr b="0" lang="en-GB" sz="3200" spc="-12" strike="noStrike">
                <a:solidFill>
                  <a:srgbClr val="000000"/>
                </a:solidFill>
                <a:latin typeface="Arial"/>
              </a:rPr>
              <a:t> </a:t>
            </a:r>
            <a:r>
              <a:rPr b="0" lang="en-GB" sz="3200" spc="-26" strike="noStrike">
                <a:solidFill>
                  <a:srgbClr val="000000"/>
                </a:solidFill>
                <a:latin typeface="Arial"/>
              </a:rPr>
              <a:t>be </a:t>
            </a:r>
            <a:r>
              <a:rPr b="0" lang="en-GB" sz="3200" spc="-1" strike="noStrike">
                <a:solidFill>
                  <a:srgbClr val="000000"/>
                </a:solidFill>
                <a:latin typeface="Arial"/>
              </a:rPr>
              <a:t>bound</a:t>
            </a:r>
            <a:r>
              <a:rPr b="0" lang="en-GB" sz="3200" spc="-7" strike="noStrike">
                <a:solidFill>
                  <a:srgbClr val="000000"/>
                </a:solidFill>
                <a:latin typeface="Arial"/>
              </a:rPr>
              <a:t> </a:t>
            </a:r>
            <a:r>
              <a:rPr b="0" lang="en-GB" sz="3200" spc="-1" strike="noStrike">
                <a:solidFill>
                  <a:srgbClr val="000000"/>
                </a:solidFill>
                <a:latin typeface="Arial"/>
              </a:rPr>
              <a:t>to</a:t>
            </a:r>
            <a:r>
              <a:rPr b="0" lang="en-GB" sz="3200" spc="4" strike="noStrike">
                <a:solidFill>
                  <a:srgbClr val="000000"/>
                </a:solidFill>
                <a:latin typeface="Arial"/>
              </a:rPr>
              <a:t> </a:t>
            </a:r>
            <a:r>
              <a:rPr b="0" lang="en-GB" sz="3200" spc="-1" strike="noStrike">
                <a:solidFill>
                  <a:srgbClr val="000000"/>
                </a:solidFill>
                <a:latin typeface="Arial"/>
              </a:rPr>
              <a:t>a name, but when</a:t>
            </a:r>
            <a:r>
              <a:rPr b="0" lang="en-GB" sz="3200" spc="4" strike="noStrike">
                <a:solidFill>
                  <a:srgbClr val="000000"/>
                </a:solidFill>
                <a:latin typeface="Arial"/>
              </a:rPr>
              <a:t> </a:t>
            </a:r>
            <a:r>
              <a:rPr b="0" lang="en-GB" sz="3200" spc="-1" strike="noStrike">
                <a:solidFill>
                  <a:srgbClr val="000000"/>
                </a:solidFill>
                <a:latin typeface="Arial"/>
              </a:rPr>
              <a:t>bound</a:t>
            </a:r>
            <a:r>
              <a:rPr b="0" lang="en-GB" sz="3200" spc="-7" strike="noStrike">
                <a:solidFill>
                  <a:srgbClr val="000000"/>
                </a:solidFill>
                <a:latin typeface="Arial"/>
              </a:rPr>
              <a:t> </a:t>
            </a:r>
            <a:r>
              <a:rPr b="0" lang="en-GB" sz="3200" spc="-1" strike="noStrike">
                <a:solidFill>
                  <a:srgbClr val="000000"/>
                </a:solidFill>
                <a:latin typeface="Arial"/>
              </a:rPr>
              <a:t>there</a:t>
            </a:r>
            <a:r>
              <a:rPr b="0" lang="en-GB" sz="3200" spc="4" strike="noStrike">
                <a:solidFill>
                  <a:srgbClr val="000000"/>
                </a:solidFill>
                <a:latin typeface="Arial"/>
              </a:rPr>
              <a:t> </a:t>
            </a:r>
            <a:r>
              <a:rPr b="0" lang="en-GB" sz="3200" spc="-26" strike="noStrike">
                <a:solidFill>
                  <a:srgbClr val="000000"/>
                </a:solidFill>
                <a:latin typeface="Arial"/>
              </a:rPr>
              <a:t>may </a:t>
            </a:r>
            <a:r>
              <a:rPr b="0" lang="en-GB" sz="3200" spc="-1" strike="noStrike">
                <a:solidFill>
                  <a:srgbClr val="000000"/>
                </a:solidFill>
                <a:latin typeface="Arial"/>
              </a:rPr>
              <a:t>never</a:t>
            </a:r>
            <a:r>
              <a:rPr b="0" lang="en-GB" sz="3200" spc="-7" strike="noStrike">
                <a:solidFill>
                  <a:srgbClr val="000000"/>
                </a:solidFill>
                <a:latin typeface="Arial"/>
              </a:rPr>
              <a:t> </a:t>
            </a:r>
            <a:r>
              <a:rPr b="0" lang="en-GB" sz="3200" spc="-1" strike="noStrike">
                <a:solidFill>
                  <a:srgbClr val="000000"/>
                </a:solidFill>
                <a:latin typeface="Arial"/>
              </a:rPr>
              <a:t>be duplicate </a:t>
            </a:r>
            <a:r>
              <a:rPr b="0" i="1" lang="en-GB" sz="3200" spc="-1" strike="noStrike">
                <a:solidFill>
                  <a:srgbClr val="000000"/>
                </a:solidFill>
                <a:latin typeface="Arial"/>
              </a:rPr>
              <a:t>&lt;protocol,</a:t>
            </a:r>
            <a:r>
              <a:rPr b="0" i="1" lang="en-GB" sz="3200" spc="-15" strike="noStrike">
                <a:solidFill>
                  <a:srgbClr val="000000"/>
                </a:solidFill>
                <a:latin typeface="Arial"/>
              </a:rPr>
              <a:t> </a:t>
            </a:r>
            <a:r>
              <a:rPr b="0" i="1" lang="en-GB" sz="3200" spc="-1" strike="noStrike">
                <a:solidFill>
                  <a:srgbClr val="000000"/>
                </a:solidFill>
                <a:latin typeface="Arial"/>
              </a:rPr>
              <a:t>local</a:t>
            </a:r>
            <a:r>
              <a:rPr b="0" i="1" lang="en-GB" sz="3200" spc="-7" strike="noStrike">
                <a:solidFill>
                  <a:srgbClr val="000000"/>
                </a:solidFill>
                <a:latin typeface="Arial"/>
              </a:rPr>
              <a:t> </a:t>
            </a:r>
            <a:r>
              <a:rPr b="0" i="1" lang="en-GB" sz="3200" spc="-12" strike="noStrike">
                <a:solidFill>
                  <a:srgbClr val="000000"/>
                </a:solidFill>
                <a:latin typeface="Arial"/>
              </a:rPr>
              <a:t>pathname, </a:t>
            </a:r>
            <a:r>
              <a:rPr b="0" i="1" lang="en-GB" sz="3200" spc="-1" strike="noStrike">
                <a:solidFill>
                  <a:srgbClr val="000000"/>
                </a:solidFill>
                <a:latin typeface="Arial"/>
              </a:rPr>
              <a:t>foreign</a:t>
            </a:r>
            <a:r>
              <a:rPr b="0" i="1" lang="en-GB" sz="3200" spc="-15" strike="noStrike">
                <a:solidFill>
                  <a:srgbClr val="000000"/>
                </a:solidFill>
                <a:latin typeface="Arial"/>
              </a:rPr>
              <a:t> </a:t>
            </a:r>
            <a:r>
              <a:rPr b="0" i="1" lang="en-GB" sz="3200" spc="-1" strike="noStrike">
                <a:solidFill>
                  <a:srgbClr val="000000"/>
                </a:solidFill>
                <a:latin typeface="Arial"/>
              </a:rPr>
              <a:t>pathname&gt; </a:t>
            </a:r>
            <a:r>
              <a:rPr b="0" lang="en-GB" sz="3200" spc="-12" strike="noStrike">
                <a:solidFill>
                  <a:srgbClr val="000000"/>
                </a:solidFill>
                <a:latin typeface="Arial"/>
              </a:rPr>
              <a:t>tuples.</a:t>
            </a:r>
            <a:endParaRPr b="0" lang="en-GB" sz="3200" spc="-1" strike="noStrike">
              <a:latin typeface="Arial"/>
            </a:endParaRPr>
          </a:p>
        </p:txBody>
      </p:sp>
    </p:spTree>
  </p:cSld>
  <p:transition>
    <p:dissolve/>
  </p:transition>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8" name="PlaceHolder 1"/>
          <p:cNvSpPr>
            <a:spLocks noGrp="1"/>
          </p:cNvSpPr>
          <p:nvPr>
            <p:ph type="title"/>
          </p:nvPr>
        </p:nvSpPr>
        <p:spPr>
          <a:xfrm>
            <a:off x="1069200" y="555120"/>
            <a:ext cx="6863400" cy="1272600"/>
          </a:xfrm>
          <a:prstGeom prst="rect">
            <a:avLst/>
          </a:prstGeom>
          <a:noFill/>
          <a:ln w="0">
            <a:noFill/>
          </a:ln>
        </p:spPr>
        <p:txBody>
          <a:bodyPr lIns="0" rIns="0" tIns="12600" bIns="0" anchor="t">
            <a:noAutofit/>
          </a:bodyPr>
          <a:p>
            <a:pPr marL="2435760">
              <a:lnSpc>
                <a:spcPct val="100000"/>
              </a:lnSpc>
              <a:spcBef>
                <a:spcPts val="99"/>
              </a:spcBef>
              <a:buNone/>
            </a:pPr>
            <a:r>
              <a:rPr b="1" lang="en-GB" sz="4400" spc="-12" strike="noStrike">
                <a:solidFill>
                  <a:srgbClr val="000000"/>
                </a:solidFill>
                <a:latin typeface="Arial"/>
              </a:rPr>
              <a:t>Basic Ideas</a:t>
            </a:r>
            <a:endParaRPr b="0" lang="en-GB" sz="4400" spc="-1" strike="noStrike">
              <a:latin typeface="Arial"/>
            </a:endParaRPr>
          </a:p>
        </p:txBody>
      </p:sp>
      <p:sp>
        <p:nvSpPr>
          <p:cNvPr id="319" name="object 4"/>
          <p:cNvSpPr/>
          <p:nvPr/>
        </p:nvSpPr>
        <p:spPr>
          <a:xfrm>
            <a:off x="897840" y="1328040"/>
            <a:ext cx="8080200" cy="5325840"/>
          </a:xfrm>
          <a:prstGeom prst="rect">
            <a:avLst/>
          </a:prstGeom>
          <a:noFill/>
          <a:ln w="0">
            <a:noFill/>
          </a:ln>
        </p:spPr>
        <p:style>
          <a:lnRef idx="0"/>
          <a:fillRef idx="0"/>
          <a:effectRef idx="0"/>
          <a:fontRef idx="minor"/>
        </p:style>
        <p:txBody>
          <a:bodyPr lIns="0" rIns="0" tIns="186840" bIns="0" anchor="t">
            <a:spAutoFit/>
          </a:bodyPr>
          <a:p>
            <a:pPr marL="38160">
              <a:lnSpc>
                <a:spcPct val="100000"/>
              </a:lnSpc>
              <a:spcBef>
                <a:spcPts val="1471"/>
              </a:spcBef>
              <a:buNone/>
            </a:pPr>
            <a:r>
              <a:rPr b="0" lang="en-GB" sz="3200" spc="-1" strike="noStrike">
                <a:solidFill>
                  <a:srgbClr val="000000"/>
                </a:solidFill>
                <a:latin typeface="Arial"/>
                <a:ea typeface="DejaVu Sans"/>
              </a:rPr>
              <a:t>File</a:t>
            </a:r>
            <a:r>
              <a:rPr b="0" lang="en-GB" sz="3200" spc="-12" strike="noStrike">
                <a:solidFill>
                  <a:srgbClr val="000000"/>
                </a:solidFill>
                <a:latin typeface="Arial"/>
                <a:ea typeface="DejaVu Sans"/>
              </a:rPr>
              <a:t> </a:t>
            </a:r>
            <a:r>
              <a:rPr b="0" lang="en-GB" sz="3200" spc="-21" strike="noStrike">
                <a:solidFill>
                  <a:srgbClr val="000000"/>
                </a:solidFill>
                <a:latin typeface="Arial"/>
                <a:ea typeface="DejaVu Sans"/>
              </a:rPr>
              <a:t>I/O:</a:t>
            </a:r>
            <a:endParaRPr b="0" lang="en-GB" sz="3200" spc="-1" strike="noStrike">
              <a:latin typeface="Arial"/>
            </a:endParaRPr>
          </a:p>
          <a:p>
            <a:pPr marL="469440" indent="-288360">
              <a:lnSpc>
                <a:spcPct val="100000"/>
              </a:lnSpc>
              <a:spcBef>
                <a:spcPts val="1199"/>
              </a:spcBef>
              <a:buClr>
                <a:srgbClr val="000000"/>
              </a:buClr>
              <a:buSzPct val="75000"/>
              <a:buFont typeface="Wingdings" charset="2"/>
              <a:buChar char=""/>
              <a:tabLst>
                <a:tab algn="l" pos="469440"/>
              </a:tabLst>
            </a:pPr>
            <a:r>
              <a:rPr b="0" lang="en-GB" sz="2800" spc="-1" strike="noStrike">
                <a:solidFill>
                  <a:srgbClr val="000000"/>
                </a:solidFill>
                <a:latin typeface="Arial"/>
                <a:ea typeface="DejaVu Sans"/>
              </a:rPr>
              <a:t>open,</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close,</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read,</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write,</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seek,</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fcntl,</a:t>
            </a:r>
            <a:r>
              <a:rPr b="0" lang="en-GB" sz="2800" spc="-66" strike="noStrike">
                <a:solidFill>
                  <a:srgbClr val="000000"/>
                </a:solidFill>
                <a:latin typeface="Arial"/>
                <a:ea typeface="DejaVu Sans"/>
              </a:rPr>
              <a:t> </a:t>
            </a:r>
            <a:r>
              <a:rPr b="0" lang="en-GB" sz="2800" spc="-26" strike="noStrike">
                <a:solidFill>
                  <a:srgbClr val="000000"/>
                </a:solidFill>
                <a:latin typeface="Arial"/>
                <a:ea typeface="DejaVu Sans"/>
              </a:rPr>
              <a:t>...</a:t>
            </a:r>
            <a:endParaRPr b="0" lang="en-GB" sz="2800" spc="-1" strike="noStrike">
              <a:latin typeface="Arial"/>
            </a:endParaRPr>
          </a:p>
          <a:p>
            <a:pPr marL="38160">
              <a:lnSpc>
                <a:spcPct val="100000"/>
              </a:lnSpc>
              <a:spcBef>
                <a:spcPts val="859"/>
              </a:spcBef>
              <a:buNone/>
              <a:tabLst>
                <a:tab algn="l" pos="469440"/>
              </a:tabLst>
            </a:pPr>
            <a:r>
              <a:rPr b="0" lang="en-GB" sz="3200" spc="-1" strike="noStrike">
                <a:solidFill>
                  <a:srgbClr val="000000"/>
                </a:solidFill>
                <a:latin typeface="Arial"/>
                <a:ea typeface="DejaVu Sans"/>
              </a:rPr>
              <a:t>Network</a:t>
            </a:r>
            <a:r>
              <a:rPr b="0" lang="en-GB" sz="3200" spc="-32" strike="noStrike">
                <a:solidFill>
                  <a:srgbClr val="000000"/>
                </a:solidFill>
                <a:latin typeface="Arial"/>
                <a:ea typeface="DejaVu Sans"/>
              </a:rPr>
              <a:t> </a:t>
            </a:r>
            <a:r>
              <a:rPr b="0" lang="en-GB" sz="3200" spc="-12" strike="noStrike">
                <a:solidFill>
                  <a:srgbClr val="000000"/>
                </a:solidFill>
                <a:latin typeface="Arial"/>
                <a:ea typeface="DejaVu Sans"/>
              </a:rPr>
              <a:t>communication:</a:t>
            </a:r>
            <a:endParaRPr b="0" lang="en-GB" sz="3200" spc="-1" strike="noStrike">
              <a:latin typeface="Arial"/>
            </a:endParaRPr>
          </a:p>
          <a:p>
            <a:pPr marL="38160" indent="-288360">
              <a:lnSpc>
                <a:spcPct val="100000"/>
              </a:lnSpc>
              <a:spcBef>
                <a:spcPts val="859"/>
              </a:spcBef>
              <a:buClr>
                <a:srgbClr val="000000"/>
              </a:buClr>
              <a:buFont typeface="Wingdings" charset="2"/>
              <a:buChar char=""/>
              <a:tabLst>
                <a:tab algn="l" pos="469440"/>
              </a:tabLst>
            </a:pPr>
            <a:r>
              <a:rPr b="0" lang="en-GB" sz="2800" spc="-1" strike="noStrike">
                <a:solidFill>
                  <a:srgbClr val="000000"/>
                </a:solidFill>
                <a:latin typeface="Arial"/>
                <a:ea typeface="DejaVu Sans"/>
              </a:rPr>
              <a:t>developers</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extended</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set</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of</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file</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descriptors</a:t>
            </a:r>
            <a:r>
              <a:rPr b="0" lang="en-GB" sz="2800" spc="-72" strike="noStrike">
                <a:solidFill>
                  <a:srgbClr val="000000"/>
                </a:solidFill>
                <a:latin typeface="Arial"/>
                <a:ea typeface="DejaVu Sans"/>
              </a:rPr>
              <a:t> </a:t>
            </a:r>
            <a:r>
              <a:rPr b="0" lang="en-GB" sz="2800" spc="-26" strike="noStrike">
                <a:solidFill>
                  <a:srgbClr val="000000"/>
                </a:solidFill>
                <a:latin typeface="Arial"/>
                <a:ea typeface="DejaVu Sans"/>
              </a:rPr>
              <a:t>to </a:t>
            </a:r>
            <a:r>
              <a:rPr b="0" lang="en-GB" sz="2800" spc="-1" strike="noStrike">
                <a:solidFill>
                  <a:srgbClr val="000000"/>
                </a:solidFill>
                <a:latin typeface="Arial"/>
                <a:ea typeface="DejaVu Sans"/>
              </a:rPr>
              <a:t>include</a:t>
            </a:r>
            <a:r>
              <a:rPr b="0" lang="en-GB" sz="2800" spc="-120" strike="noStrike">
                <a:solidFill>
                  <a:srgbClr val="000000"/>
                </a:solidFill>
                <a:latin typeface="Arial"/>
                <a:ea typeface="DejaVu Sans"/>
              </a:rPr>
              <a:t> </a:t>
            </a:r>
            <a:r>
              <a:rPr b="0" lang="en-GB" sz="2800" spc="-1" strike="noStrike">
                <a:solidFill>
                  <a:srgbClr val="000000"/>
                </a:solidFill>
                <a:latin typeface="Arial"/>
                <a:ea typeface="DejaVu Sans"/>
              </a:rPr>
              <a:t>network</a:t>
            </a:r>
            <a:r>
              <a:rPr b="0" lang="en-GB" sz="2800" spc="-114" strike="noStrike">
                <a:solidFill>
                  <a:srgbClr val="000000"/>
                </a:solidFill>
                <a:latin typeface="Arial"/>
                <a:ea typeface="DejaVu Sans"/>
              </a:rPr>
              <a:t> </a:t>
            </a:r>
            <a:r>
              <a:rPr b="0" lang="en-GB" sz="2800" spc="-12" strike="noStrike">
                <a:solidFill>
                  <a:srgbClr val="000000"/>
                </a:solidFill>
                <a:latin typeface="Arial"/>
                <a:ea typeface="DejaVu Sans"/>
              </a:rPr>
              <a:t>connections.</a:t>
            </a:r>
            <a:endParaRPr b="0" lang="en-GB" sz="2800" spc="-1" strike="noStrike">
              <a:latin typeface="Arial"/>
            </a:endParaRPr>
          </a:p>
          <a:p>
            <a:pPr marL="38160" indent="-288360">
              <a:lnSpc>
                <a:spcPct val="100000"/>
              </a:lnSpc>
              <a:spcBef>
                <a:spcPts val="859"/>
              </a:spcBef>
              <a:buClr>
                <a:srgbClr val="000000"/>
              </a:buClr>
              <a:buFont typeface="Wingdings" charset="2"/>
              <a:buChar char=""/>
              <a:tabLst>
                <a:tab algn="l" pos="469440"/>
              </a:tabLst>
            </a:pPr>
            <a:r>
              <a:rPr b="0" lang="en-GB" sz="2800" spc="-1" strike="noStrike">
                <a:solidFill>
                  <a:srgbClr val="000000"/>
                </a:solidFill>
                <a:latin typeface="Arial"/>
                <a:ea typeface="DejaVu Sans"/>
              </a:rPr>
              <a:t>extended</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read/write</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work</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on</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these</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new</a:t>
            </a:r>
            <a:r>
              <a:rPr b="0" lang="en-GB" sz="2800" spc="-80" strike="noStrike">
                <a:solidFill>
                  <a:srgbClr val="000000"/>
                </a:solidFill>
                <a:latin typeface="Arial"/>
                <a:ea typeface="DejaVu Sans"/>
              </a:rPr>
              <a:t> </a:t>
            </a:r>
            <a:r>
              <a:rPr b="0" lang="en-GB" sz="2800" spc="-21" strike="noStrike">
                <a:solidFill>
                  <a:srgbClr val="000000"/>
                </a:solidFill>
                <a:latin typeface="Arial"/>
                <a:ea typeface="DejaVu Sans"/>
              </a:rPr>
              <a:t>file </a:t>
            </a:r>
            <a:r>
              <a:rPr b="0" lang="en-GB" sz="2800" spc="-12" strike="noStrike">
                <a:solidFill>
                  <a:srgbClr val="000000"/>
                </a:solidFill>
                <a:latin typeface="Arial"/>
                <a:ea typeface="DejaVu Sans"/>
              </a:rPr>
              <a:t>descriptors.</a:t>
            </a:r>
            <a:endParaRPr b="0" lang="en-GB" sz="2800" spc="-1" strike="noStrike">
              <a:latin typeface="Arial"/>
            </a:endParaRPr>
          </a:p>
          <a:p>
            <a:pPr marL="38160" indent="-288360">
              <a:lnSpc>
                <a:spcPct val="100000"/>
              </a:lnSpc>
              <a:spcBef>
                <a:spcPts val="859"/>
              </a:spcBef>
              <a:buClr>
                <a:srgbClr val="000000"/>
              </a:buClr>
              <a:buFont typeface="Wingdings" charset="2"/>
              <a:buChar char=""/>
              <a:tabLst>
                <a:tab algn="l" pos="469440"/>
              </a:tabLst>
            </a:pPr>
            <a:r>
              <a:rPr b="0" lang="en-GB" sz="2800" spc="-1" strike="noStrike">
                <a:solidFill>
                  <a:srgbClr val="000000"/>
                </a:solidFill>
                <a:latin typeface="Arial"/>
                <a:ea typeface="DejaVu Sans"/>
              </a:rPr>
              <a:t>but</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other</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required</a:t>
            </a:r>
            <a:r>
              <a:rPr b="0" lang="en-GB" sz="2800" spc="-86" strike="noStrike">
                <a:solidFill>
                  <a:srgbClr val="000000"/>
                </a:solidFill>
                <a:latin typeface="Arial"/>
                <a:ea typeface="DejaVu Sans"/>
              </a:rPr>
              <a:t> </a:t>
            </a:r>
            <a:r>
              <a:rPr b="0" lang="en-GB" sz="2800" spc="-1" strike="noStrike">
                <a:solidFill>
                  <a:srgbClr val="000000"/>
                </a:solidFill>
                <a:latin typeface="Arial"/>
                <a:ea typeface="DejaVu Sans"/>
              </a:rPr>
              <a:t>functionality</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did</a:t>
            </a:r>
            <a:r>
              <a:rPr b="0" lang="en-GB" sz="2800" spc="-97" strike="noStrike">
                <a:solidFill>
                  <a:srgbClr val="000000"/>
                </a:solidFill>
                <a:latin typeface="Arial"/>
                <a:ea typeface="DejaVu Sans"/>
              </a:rPr>
              <a:t> </a:t>
            </a:r>
            <a:r>
              <a:rPr b="0" lang="en-GB" sz="2800" spc="-1" strike="noStrike">
                <a:solidFill>
                  <a:srgbClr val="000000"/>
                </a:solidFill>
                <a:latin typeface="Arial"/>
                <a:ea typeface="DejaVu Sans"/>
              </a:rPr>
              <a:t>not</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fit</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into</a:t>
            </a:r>
            <a:r>
              <a:rPr b="0" lang="en-GB" sz="2800" spc="-86" strike="noStrike">
                <a:solidFill>
                  <a:srgbClr val="000000"/>
                </a:solidFill>
                <a:latin typeface="Arial"/>
                <a:ea typeface="DejaVu Sans"/>
              </a:rPr>
              <a:t> </a:t>
            </a:r>
            <a:r>
              <a:rPr b="0" lang="en-GB" sz="2800" spc="-26" strike="noStrike">
                <a:solidFill>
                  <a:srgbClr val="000000"/>
                </a:solidFill>
                <a:latin typeface="Arial"/>
                <a:ea typeface="DejaVu Sans"/>
              </a:rPr>
              <a:t>the </a:t>
            </a:r>
            <a:r>
              <a:rPr b="0" lang="en-GB" sz="2800" spc="-32" strike="noStrike">
                <a:solidFill>
                  <a:srgbClr val="000000"/>
                </a:solidFill>
                <a:latin typeface="Arial"/>
                <a:ea typeface="DejaVu Sans"/>
              </a:rPr>
              <a:t>‘openread-</a:t>
            </a:r>
            <a:r>
              <a:rPr b="0" lang="en-GB" sz="2800" spc="-26" strike="noStrike">
                <a:solidFill>
                  <a:srgbClr val="000000"/>
                </a:solidFill>
                <a:latin typeface="Arial"/>
                <a:ea typeface="DejaVu Sans"/>
              </a:rPr>
              <a:t>write-</a:t>
            </a:r>
            <a:r>
              <a:rPr b="0" lang="en-GB" sz="2800" spc="-1" strike="noStrike">
                <a:solidFill>
                  <a:srgbClr val="000000"/>
                </a:solidFill>
                <a:latin typeface="Arial"/>
                <a:ea typeface="DejaVu Sans"/>
              </a:rPr>
              <a:t>close’</a:t>
            </a:r>
            <a:r>
              <a:rPr b="0" lang="en-GB" sz="2800" spc="83" strike="noStrike">
                <a:solidFill>
                  <a:srgbClr val="000000"/>
                </a:solidFill>
                <a:latin typeface="Arial"/>
                <a:ea typeface="DejaVu Sans"/>
              </a:rPr>
              <a:t> </a:t>
            </a:r>
            <a:r>
              <a:rPr b="0" lang="en-GB" sz="2800" spc="-12" strike="noStrike">
                <a:solidFill>
                  <a:srgbClr val="000000"/>
                </a:solidFill>
                <a:latin typeface="Arial"/>
                <a:ea typeface="DejaVu Sans"/>
              </a:rPr>
              <a:t>paradigm.</a:t>
            </a:r>
            <a:endParaRPr b="0" lang="en-GB" sz="2800" spc="-1" strike="noStrike">
              <a:latin typeface="Arial"/>
            </a:endParaRPr>
          </a:p>
          <a:p>
            <a:pPr marL="150480">
              <a:lnSpc>
                <a:spcPct val="100000"/>
              </a:lnSpc>
              <a:spcBef>
                <a:spcPts val="805"/>
              </a:spcBef>
              <a:buNone/>
              <a:tabLst>
                <a:tab algn="l" pos="469800"/>
              </a:tabLst>
            </a:pPr>
            <a:r>
              <a:rPr b="0" lang="en-GB" sz="3200" spc="-12" strike="noStrike">
                <a:solidFill>
                  <a:srgbClr val="000000"/>
                </a:solidFill>
                <a:latin typeface="Arial"/>
                <a:ea typeface="DejaVu Sans"/>
              </a:rPr>
              <a:t>-</a:t>
            </a:r>
            <a:r>
              <a:rPr b="0" lang="en-GB" sz="3200" spc="-1" strike="noStrike">
                <a:solidFill>
                  <a:srgbClr val="000000"/>
                </a:solidFill>
                <a:latin typeface="Arial"/>
                <a:ea typeface="DejaVu Sans"/>
              </a:rPr>
              <a:t>&gt;</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Socket </a:t>
            </a:r>
            <a:r>
              <a:rPr b="0" lang="en-GB" sz="3200" spc="-26" strike="noStrike">
                <a:solidFill>
                  <a:srgbClr val="000000"/>
                </a:solidFill>
                <a:latin typeface="Arial"/>
                <a:ea typeface="DejaVu Sans"/>
              </a:rPr>
              <a:t>API</a:t>
            </a:r>
            <a:endParaRPr b="0" lang="en-GB" sz="3200" spc="-1" strike="noStrike">
              <a:latin typeface="Arial"/>
            </a:endParaRPr>
          </a:p>
        </p:txBody>
      </p:sp>
    </p:spTree>
  </p:cSld>
  <p:transition>
    <p:dissolve/>
  </p:transition>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2" name="PlaceHolder 1"/>
          <p:cNvSpPr>
            <a:spLocks noGrp="1"/>
          </p:cNvSpPr>
          <p:nvPr>
            <p:ph type="title"/>
          </p:nvPr>
        </p:nvSpPr>
        <p:spPr>
          <a:xfrm>
            <a:off x="1321200" y="555120"/>
            <a:ext cx="6863400" cy="1272600"/>
          </a:xfrm>
          <a:prstGeom prst="rect">
            <a:avLst/>
          </a:prstGeom>
          <a:noFill/>
          <a:ln w="0">
            <a:noFill/>
          </a:ln>
        </p:spPr>
        <p:txBody>
          <a:bodyPr lIns="0" rIns="0" tIns="12600" bIns="0" anchor="t">
            <a:noAutofit/>
          </a:bodyPr>
          <a:p>
            <a:pPr marL="1532160">
              <a:lnSpc>
                <a:spcPct val="100000"/>
              </a:lnSpc>
              <a:spcBef>
                <a:spcPts val="99"/>
              </a:spcBef>
              <a:buNone/>
            </a:pPr>
            <a:r>
              <a:rPr b="1" lang="en-GB" sz="4400" spc="-1" strike="noStrike">
                <a:solidFill>
                  <a:srgbClr val="000000"/>
                </a:solidFill>
                <a:latin typeface="Arial"/>
              </a:rPr>
              <a:t>Binding</a:t>
            </a:r>
            <a:r>
              <a:rPr b="1" lang="en-GB" sz="4400" spc="-114" strike="noStrike">
                <a:solidFill>
                  <a:srgbClr val="000000"/>
                </a:solidFill>
                <a:latin typeface="Arial"/>
              </a:rPr>
              <a:t> </a:t>
            </a:r>
            <a:r>
              <a:rPr b="1" lang="en-GB" sz="4400" spc="-21" strike="noStrike">
                <a:solidFill>
                  <a:srgbClr val="000000"/>
                </a:solidFill>
                <a:latin typeface="Arial"/>
              </a:rPr>
              <a:t>Names -</a:t>
            </a:r>
            <a:r>
              <a:rPr b="1" i="1" lang="en-GB" sz="4400" spc="-21" strike="noStrike">
                <a:solidFill>
                  <a:srgbClr val="000000"/>
                </a:solidFill>
                <a:latin typeface="Arial"/>
              </a:rPr>
              <a:t> </a:t>
            </a:r>
            <a:r>
              <a:rPr b="1" lang="en-GB" sz="4400" spc="-21" strike="noStrike">
                <a:solidFill>
                  <a:srgbClr val="000000"/>
                </a:solidFill>
                <a:latin typeface="Arial"/>
              </a:rPr>
              <a:t>I</a:t>
            </a:r>
            <a:endParaRPr b="0" lang="en-GB" sz="4400" spc="-1" strike="noStrike">
              <a:latin typeface="Arial"/>
            </a:endParaRPr>
          </a:p>
        </p:txBody>
      </p:sp>
      <p:sp>
        <p:nvSpPr>
          <p:cNvPr id="363" name="object 3"/>
          <p:cNvSpPr/>
          <p:nvPr/>
        </p:nvSpPr>
        <p:spPr>
          <a:xfrm>
            <a:off x="599400" y="1693080"/>
            <a:ext cx="5632200" cy="438840"/>
          </a:xfrm>
          <a:prstGeom prst="rect">
            <a:avLst/>
          </a:prstGeom>
          <a:noFill/>
          <a:ln w="0">
            <a:noFill/>
          </a:ln>
        </p:spPr>
        <p:style>
          <a:lnRef idx="0"/>
          <a:fillRef idx="0"/>
          <a:effectRef idx="0"/>
          <a:fontRef idx="minor"/>
        </p:style>
        <p:txBody>
          <a:bodyPr lIns="0" rIns="0" tIns="12600" bIns="0" anchor="t">
            <a:spAutoFit/>
          </a:bodyPr>
          <a:p>
            <a:pPr marL="12600">
              <a:lnSpc>
                <a:spcPct val="100000"/>
              </a:lnSpc>
              <a:spcBef>
                <a:spcPts val="99"/>
              </a:spcBef>
              <a:buNone/>
            </a:pPr>
            <a:r>
              <a:rPr b="0" lang="en-GB" sz="2800" spc="-1" strike="noStrike">
                <a:solidFill>
                  <a:srgbClr val="000000"/>
                </a:solidFill>
                <a:latin typeface="Bitstream Vera Sans Mono"/>
                <a:ea typeface="DejaVu Sans"/>
              </a:rPr>
              <a:t>bind(s,</a:t>
            </a:r>
            <a:r>
              <a:rPr b="0" lang="en-GB" sz="2800" spc="-151"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name,</a:t>
            </a:r>
            <a:r>
              <a:rPr b="0" lang="en-GB" sz="2800" spc="-145" strike="noStrike">
                <a:solidFill>
                  <a:srgbClr val="000000"/>
                </a:solidFill>
                <a:latin typeface="Bitstream Vera Sans Mono"/>
                <a:ea typeface="DejaVu Sans"/>
              </a:rPr>
              <a:t> </a:t>
            </a:r>
            <a:r>
              <a:rPr b="0" lang="en-GB" sz="2800" spc="-12" strike="noStrike">
                <a:solidFill>
                  <a:srgbClr val="000000"/>
                </a:solidFill>
                <a:latin typeface="Bitstream Vera Sans Mono"/>
                <a:ea typeface="DejaVu Sans"/>
              </a:rPr>
              <a:t>namelen);</a:t>
            </a:r>
            <a:endParaRPr b="0" lang="en-GB" sz="2800" spc="-1" strike="noStrike">
              <a:latin typeface="Arial"/>
            </a:endParaRPr>
          </a:p>
        </p:txBody>
      </p:sp>
      <p:sp>
        <p:nvSpPr>
          <p:cNvPr id="364" name="object 6"/>
          <p:cNvSpPr/>
          <p:nvPr/>
        </p:nvSpPr>
        <p:spPr>
          <a:xfrm>
            <a:off x="599400" y="2358360"/>
            <a:ext cx="8924760" cy="3495960"/>
          </a:xfrm>
          <a:prstGeom prst="rect">
            <a:avLst/>
          </a:prstGeom>
          <a:noFill/>
          <a:ln w="0">
            <a:noFill/>
          </a:ln>
        </p:spPr>
        <p:style>
          <a:lnRef idx="0"/>
          <a:fillRef idx="0"/>
          <a:effectRef idx="0"/>
          <a:fontRef idx="minor"/>
        </p:style>
        <p:txBody>
          <a:bodyPr lIns="0" rIns="0" tIns="54000" bIns="0" anchor="t">
            <a:spAutoFit/>
          </a:bodyPr>
          <a:p>
            <a:pPr>
              <a:lnSpc>
                <a:spcPts val="3589"/>
              </a:lnSpc>
              <a:spcBef>
                <a:spcPts val="709"/>
              </a:spcBef>
              <a:spcAft>
                <a:spcPts val="283"/>
              </a:spcAft>
              <a:buNone/>
              <a:tabLst>
                <a:tab algn="l" pos="336600"/>
              </a:tabLst>
            </a:pPr>
            <a:r>
              <a:rPr b="0" lang="en-GB" sz="3200" spc="-1" strike="noStrike">
                <a:solidFill>
                  <a:srgbClr val="000000"/>
                </a:solidFill>
                <a:latin typeface="Arial"/>
                <a:ea typeface="DejaVu Sans"/>
              </a:rPr>
              <a:t>The</a:t>
            </a:r>
            <a:r>
              <a:rPr b="0" lang="en-GB" sz="3200" spc="-7" strike="noStrike">
                <a:solidFill>
                  <a:srgbClr val="000000"/>
                </a:solidFill>
                <a:latin typeface="Arial"/>
                <a:ea typeface="DejaVu Sans"/>
              </a:rPr>
              <a:t> </a:t>
            </a:r>
            <a:r>
              <a:rPr b="0" i="1" lang="en-GB" sz="3200" spc="-1" strike="noStrike" u="sng">
                <a:solidFill>
                  <a:srgbClr val="000000"/>
                </a:solidFill>
                <a:uFill>
                  <a:solidFill>
                    <a:srgbClr val="000000"/>
                  </a:solidFill>
                </a:uFill>
                <a:latin typeface="Arial"/>
                <a:ea typeface="DejaVu Sans"/>
              </a:rPr>
              <a:t>bind()</a:t>
            </a:r>
            <a:r>
              <a:rPr b="0" i="1" lang="en-GB" sz="3200" spc="-7" strike="noStrike">
                <a:solidFill>
                  <a:srgbClr val="000000"/>
                </a:solidFill>
                <a:latin typeface="Arial"/>
                <a:ea typeface="DejaVu Sans"/>
              </a:rPr>
              <a:t> </a:t>
            </a:r>
            <a:r>
              <a:rPr b="0" lang="en-GB" sz="3200" spc="-1" strike="noStrike">
                <a:solidFill>
                  <a:srgbClr val="000000"/>
                </a:solidFill>
                <a:latin typeface="Arial"/>
                <a:ea typeface="DejaVu Sans"/>
              </a:rPr>
              <a:t>system call</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allows</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a process </a:t>
            </a:r>
            <a:r>
              <a:rPr b="0" lang="en-GB" sz="3200" spc="-26" strike="noStrike">
                <a:solidFill>
                  <a:srgbClr val="000000"/>
                </a:solidFill>
                <a:latin typeface="Arial"/>
                <a:ea typeface="DejaVu Sans"/>
              </a:rPr>
              <a:t>to </a:t>
            </a:r>
            <a:r>
              <a:rPr b="0" lang="en-GB" sz="3200" spc="-1" strike="noStrike">
                <a:solidFill>
                  <a:srgbClr val="000000"/>
                </a:solidFill>
                <a:latin typeface="Arial"/>
                <a:ea typeface="DejaVu Sans"/>
              </a:rPr>
              <a:t>specify half of an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association,</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&lt;local </a:t>
            </a:r>
            <a:r>
              <a:rPr b="0" lang="en-GB" sz="3200" spc="-12" strike="noStrike">
                <a:solidFill>
                  <a:srgbClr val="000000"/>
                </a:solidFill>
                <a:latin typeface="Arial"/>
                <a:ea typeface="DejaVu Sans"/>
              </a:rPr>
              <a:t>address, </a:t>
            </a:r>
            <a:r>
              <a:rPr b="0" lang="en-GB" sz="3200" spc="-1" strike="noStrike">
                <a:solidFill>
                  <a:srgbClr val="000000"/>
                </a:solidFill>
                <a:latin typeface="Arial"/>
                <a:ea typeface="DejaVu Sans"/>
              </a:rPr>
              <a:t>local</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port&gt; (or</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&lt;local</a:t>
            </a:r>
            <a:r>
              <a:rPr b="0" lang="en-GB" sz="3200" spc="-12" strike="noStrike">
                <a:solidFill>
                  <a:srgbClr val="000000"/>
                </a:solidFill>
                <a:latin typeface="Arial"/>
                <a:ea typeface="DejaVu Sans"/>
              </a:rPr>
              <a:t> pathname&gt;).</a:t>
            </a:r>
            <a:endParaRPr b="0" lang="en-GB" sz="3200" spc="-1" strike="noStrike">
              <a:latin typeface="Arial"/>
            </a:endParaRPr>
          </a:p>
          <a:p>
            <a:pPr>
              <a:lnSpc>
                <a:spcPts val="3589"/>
              </a:lnSpc>
              <a:spcBef>
                <a:spcPts val="709"/>
              </a:spcBef>
              <a:spcAft>
                <a:spcPts val="283"/>
              </a:spcAft>
              <a:buNone/>
              <a:tabLst>
                <a:tab algn="l" pos="336600"/>
              </a:tabLst>
            </a:pPr>
            <a:r>
              <a:rPr b="0" lang="en-GB" sz="3200" spc="-1" strike="noStrike">
                <a:solidFill>
                  <a:srgbClr val="000000"/>
                </a:solidFill>
                <a:latin typeface="Arial"/>
                <a:ea typeface="DejaVu Sans"/>
              </a:rPr>
              <a:t>The </a:t>
            </a:r>
            <a:r>
              <a:rPr b="0" i="1" lang="en-GB" sz="3200" spc="-1" strike="noStrike" u="sng">
                <a:solidFill>
                  <a:srgbClr val="000000"/>
                </a:solidFill>
                <a:uFill>
                  <a:solidFill>
                    <a:srgbClr val="000000"/>
                  </a:solidFill>
                </a:uFill>
                <a:latin typeface="Arial"/>
                <a:ea typeface="DejaVu Sans"/>
              </a:rPr>
              <a:t>connect()</a:t>
            </a:r>
            <a:r>
              <a:rPr b="0" i="1" lang="en-GB" sz="3200" spc="4" strike="noStrike">
                <a:solidFill>
                  <a:srgbClr val="000000"/>
                </a:solidFill>
                <a:latin typeface="Arial"/>
                <a:ea typeface="DejaVu Sans"/>
              </a:rPr>
              <a:t> </a:t>
            </a:r>
            <a:r>
              <a:rPr b="0" lang="en-GB" sz="3200" spc="-1" strike="noStrike">
                <a:solidFill>
                  <a:srgbClr val="000000"/>
                </a:solidFill>
                <a:latin typeface="Arial"/>
                <a:ea typeface="DejaVu Sans"/>
              </a:rPr>
              <a:t>and </a:t>
            </a:r>
            <a:r>
              <a:rPr b="0" i="1" lang="en-GB" sz="3200" spc="-1" strike="noStrike" u="sng">
                <a:solidFill>
                  <a:srgbClr val="000000"/>
                </a:solidFill>
                <a:uFill>
                  <a:solidFill>
                    <a:srgbClr val="000000"/>
                  </a:solidFill>
                </a:uFill>
                <a:latin typeface="Arial"/>
                <a:ea typeface="DejaVu Sans"/>
              </a:rPr>
              <a:t>accept()</a:t>
            </a:r>
            <a:r>
              <a:rPr b="0" i="1" lang="en-GB" sz="3200" spc="4" strike="noStrike">
                <a:solidFill>
                  <a:srgbClr val="000000"/>
                </a:solidFill>
                <a:latin typeface="Arial"/>
                <a:ea typeface="DejaVu Sans"/>
              </a:rPr>
              <a:t> </a:t>
            </a:r>
            <a:r>
              <a:rPr b="0" lang="en-GB" sz="3200" spc="-1" strike="noStrike">
                <a:solidFill>
                  <a:srgbClr val="000000"/>
                </a:solidFill>
                <a:latin typeface="Arial"/>
                <a:ea typeface="DejaVu Sans"/>
              </a:rPr>
              <a:t>primitives are</a:t>
            </a:r>
            <a:r>
              <a:rPr b="0" lang="en-GB" sz="3200" spc="4" strike="noStrike">
                <a:solidFill>
                  <a:srgbClr val="000000"/>
                </a:solidFill>
                <a:latin typeface="Arial"/>
                <a:ea typeface="DejaVu Sans"/>
              </a:rPr>
              <a:t> </a:t>
            </a:r>
            <a:r>
              <a:rPr b="0" lang="en-GB" sz="3200" spc="-21" strike="noStrike">
                <a:solidFill>
                  <a:srgbClr val="000000"/>
                </a:solidFill>
                <a:latin typeface="Arial"/>
                <a:ea typeface="DejaVu Sans"/>
              </a:rPr>
              <a:t>used </a:t>
            </a:r>
            <a:r>
              <a:rPr b="0" lang="en-GB" sz="3200" spc="-1" strike="noStrike">
                <a:solidFill>
                  <a:srgbClr val="000000"/>
                </a:solidFill>
                <a:latin typeface="Arial"/>
                <a:ea typeface="DejaVu Sans"/>
              </a:rPr>
              <a:t>to</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complete a</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socket’s </a:t>
            </a:r>
            <a:r>
              <a:rPr b="0" lang="en-GB" sz="3200" spc="-12" strike="noStrike">
                <a:solidFill>
                  <a:srgbClr val="000000"/>
                </a:solidFill>
                <a:latin typeface="Arial"/>
                <a:ea typeface="DejaVu Sans"/>
              </a:rPr>
              <a:t>association.</a:t>
            </a:r>
            <a:endParaRPr b="0" lang="en-GB" sz="3200" spc="-1" strike="noStrike">
              <a:latin typeface="Arial"/>
            </a:endParaRPr>
          </a:p>
          <a:p>
            <a:pPr>
              <a:lnSpc>
                <a:spcPts val="3589"/>
              </a:lnSpc>
              <a:spcBef>
                <a:spcPts val="709"/>
              </a:spcBef>
              <a:spcAft>
                <a:spcPts val="283"/>
              </a:spcAft>
              <a:buNone/>
              <a:tabLst>
                <a:tab algn="l" pos="336600"/>
              </a:tabLst>
            </a:pPr>
            <a:r>
              <a:rPr b="0" lang="en-GB" sz="3200" spc="-1" strike="noStrike">
                <a:solidFill>
                  <a:srgbClr val="000000"/>
                </a:solidFill>
                <a:latin typeface="Arial"/>
                <a:ea typeface="DejaVu Sans"/>
              </a:rPr>
              <a:t>The </a:t>
            </a:r>
            <a:r>
              <a:rPr b="0" i="1" lang="en-GB" sz="3200" spc="-1" strike="noStrike">
                <a:solidFill>
                  <a:srgbClr val="000000"/>
                </a:solidFill>
                <a:latin typeface="Arial"/>
                <a:ea typeface="DejaVu Sans"/>
              </a:rPr>
              <a:t>bound</a:t>
            </a:r>
            <a:r>
              <a:rPr b="0" i="1" lang="en-GB" sz="3200" spc="-7" strike="noStrike">
                <a:solidFill>
                  <a:srgbClr val="000000"/>
                </a:solidFill>
                <a:latin typeface="Arial"/>
                <a:ea typeface="DejaVu Sans"/>
              </a:rPr>
              <a:t> </a:t>
            </a:r>
            <a:r>
              <a:rPr b="0" i="1" lang="en-GB" sz="3200" spc="-1" strike="noStrike">
                <a:solidFill>
                  <a:srgbClr val="000000"/>
                </a:solidFill>
                <a:latin typeface="Arial"/>
                <a:ea typeface="DejaVu Sans"/>
              </a:rPr>
              <a:t>name </a:t>
            </a:r>
            <a:r>
              <a:rPr b="0" lang="en-GB" sz="3200" spc="-1" strike="noStrike">
                <a:solidFill>
                  <a:srgbClr val="000000"/>
                </a:solidFill>
                <a:latin typeface="Arial"/>
                <a:ea typeface="DejaVu Sans"/>
              </a:rPr>
              <a:t>is a </a:t>
            </a:r>
            <a:r>
              <a:rPr b="0" i="1" lang="en-GB" sz="3200" spc="-1" strike="noStrike" u="sng">
                <a:solidFill>
                  <a:srgbClr val="000000"/>
                </a:solidFill>
                <a:uFill>
                  <a:solidFill>
                    <a:srgbClr val="000000"/>
                  </a:solidFill>
                </a:uFill>
                <a:latin typeface="Arial"/>
                <a:ea typeface="DejaVu Sans"/>
              </a:rPr>
              <a:t>variable length byte </a:t>
            </a:r>
            <a:r>
              <a:rPr b="0" i="1" lang="en-GB" sz="3200" spc="-12" strike="noStrike" u="sng">
                <a:solidFill>
                  <a:srgbClr val="000000"/>
                </a:solidFill>
                <a:uFill>
                  <a:solidFill>
                    <a:srgbClr val="000000"/>
                  </a:solidFill>
                </a:uFill>
                <a:latin typeface="Arial"/>
                <a:ea typeface="DejaVu Sans"/>
              </a:rPr>
              <a:t>string</a:t>
            </a:r>
            <a:r>
              <a:rPr b="0" i="1" lang="en-GB" sz="3200" spc="-12" strike="noStrike">
                <a:solidFill>
                  <a:srgbClr val="000000"/>
                </a:solidFill>
                <a:latin typeface="Arial"/>
                <a:ea typeface="DejaVu Sans"/>
              </a:rPr>
              <a:t> </a:t>
            </a:r>
            <a:r>
              <a:rPr b="0" lang="en-GB" sz="3200" spc="-1" strike="noStrike">
                <a:solidFill>
                  <a:srgbClr val="000000"/>
                </a:solidFill>
                <a:latin typeface="Arial"/>
                <a:ea typeface="DejaVu Sans"/>
              </a:rPr>
              <a:t>which</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is interpreted by the</a:t>
            </a:r>
            <a:r>
              <a:rPr b="0" lang="en-GB" sz="3200" spc="9" strike="noStrike">
                <a:solidFill>
                  <a:srgbClr val="000000"/>
                </a:solidFill>
                <a:latin typeface="Arial"/>
                <a:ea typeface="DejaVu Sans"/>
              </a:rPr>
              <a:t> </a:t>
            </a:r>
            <a:r>
              <a:rPr b="0" lang="en-GB" sz="3200" spc="-12" strike="noStrike">
                <a:solidFill>
                  <a:srgbClr val="000000"/>
                </a:solidFill>
                <a:latin typeface="Arial"/>
                <a:ea typeface="DejaVu Sans"/>
              </a:rPr>
              <a:t>supporting protocol(s).</a:t>
            </a:r>
            <a:endParaRPr b="0" lang="en-GB" sz="3200" spc="-1" strike="noStrike">
              <a:latin typeface="Arial"/>
            </a:endParaRPr>
          </a:p>
        </p:txBody>
      </p:sp>
    </p:spTree>
  </p:cSld>
  <p:transition>
    <p:dissolve/>
  </p:transition>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PlaceHolder 1"/>
          <p:cNvSpPr>
            <a:spLocks noGrp="1"/>
          </p:cNvSpPr>
          <p:nvPr>
            <p:ph type="title"/>
          </p:nvPr>
        </p:nvSpPr>
        <p:spPr>
          <a:xfrm>
            <a:off x="1321200" y="555120"/>
            <a:ext cx="6863400" cy="1272600"/>
          </a:xfrm>
          <a:prstGeom prst="rect">
            <a:avLst/>
          </a:prstGeom>
          <a:noFill/>
          <a:ln w="0">
            <a:noFill/>
          </a:ln>
        </p:spPr>
        <p:txBody>
          <a:bodyPr lIns="0" rIns="0" tIns="12600" bIns="0" anchor="t">
            <a:noAutofit/>
          </a:bodyPr>
          <a:p>
            <a:pPr marL="1532160">
              <a:lnSpc>
                <a:spcPct val="100000"/>
              </a:lnSpc>
              <a:spcBef>
                <a:spcPts val="99"/>
              </a:spcBef>
              <a:buNone/>
            </a:pPr>
            <a:r>
              <a:rPr b="1" lang="en-GB" sz="4400" spc="-1" strike="noStrike">
                <a:solidFill>
                  <a:srgbClr val="000000"/>
                </a:solidFill>
                <a:latin typeface="Arial"/>
              </a:rPr>
              <a:t>Binding</a:t>
            </a:r>
            <a:r>
              <a:rPr b="1" lang="en-GB" sz="4400" spc="-114" strike="noStrike">
                <a:solidFill>
                  <a:srgbClr val="000000"/>
                </a:solidFill>
                <a:latin typeface="Arial"/>
              </a:rPr>
              <a:t> </a:t>
            </a:r>
            <a:r>
              <a:rPr b="1" lang="en-GB" sz="4400" spc="-21" strike="noStrike">
                <a:solidFill>
                  <a:srgbClr val="000000"/>
                </a:solidFill>
                <a:latin typeface="Arial"/>
              </a:rPr>
              <a:t>Names - II</a:t>
            </a:r>
            <a:endParaRPr b="0" lang="en-GB" sz="4400" spc="-1" strike="noStrike">
              <a:latin typeface="Arial"/>
            </a:endParaRPr>
          </a:p>
        </p:txBody>
      </p:sp>
      <p:sp>
        <p:nvSpPr>
          <p:cNvPr id="366" name="PlaceHolder 2"/>
          <p:cNvSpPr>
            <a:spLocks noGrp="1"/>
          </p:cNvSpPr>
          <p:nvPr>
            <p:ph/>
          </p:nvPr>
        </p:nvSpPr>
        <p:spPr>
          <a:xfrm>
            <a:off x="897840" y="1582920"/>
            <a:ext cx="8619120" cy="4551840"/>
          </a:xfrm>
          <a:prstGeom prst="rect">
            <a:avLst/>
          </a:prstGeom>
          <a:noFill/>
          <a:ln w="0">
            <a:noFill/>
          </a:ln>
        </p:spPr>
        <p:txBody>
          <a:bodyPr lIns="0" rIns="0" tIns="261360" bIns="0" anchor="t">
            <a:noAutofit/>
          </a:bodyPr>
          <a:p>
            <a:pPr marL="38160">
              <a:lnSpc>
                <a:spcPts val="3589"/>
              </a:lnSpc>
              <a:spcBef>
                <a:spcPts val="425"/>
              </a:spcBef>
              <a:buNone/>
            </a:pPr>
            <a:r>
              <a:rPr b="0" lang="en-GB" sz="3200" spc="-1" strike="noStrike">
                <a:solidFill>
                  <a:srgbClr val="000000"/>
                </a:solidFill>
                <a:latin typeface="Arial"/>
              </a:rPr>
              <a:t>In</a:t>
            </a:r>
            <a:r>
              <a:rPr b="0" lang="en-GB" sz="3200" spc="4" strike="noStrike">
                <a:solidFill>
                  <a:srgbClr val="000000"/>
                </a:solidFill>
                <a:latin typeface="Arial"/>
              </a:rPr>
              <a:t> </a:t>
            </a:r>
            <a:r>
              <a:rPr b="0" lang="en-GB" sz="3200" spc="-1" strike="noStrike">
                <a:solidFill>
                  <a:srgbClr val="000000"/>
                </a:solidFill>
                <a:latin typeface="Arial"/>
              </a:rPr>
              <a:t>the</a:t>
            </a:r>
            <a:r>
              <a:rPr b="0" lang="en-GB" sz="3200" spc="18" strike="noStrike">
                <a:solidFill>
                  <a:srgbClr val="000000"/>
                </a:solidFill>
                <a:latin typeface="Arial"/>
              </a:rPr>
              <a:t> </a:t>
            </a:r>
            <a:r>
              <a:rPr b="0" lang="en-GB" sz="3200" spc="-1" strike="noStrike">
                <a:solidFill>
                  <a:srgbClr val="000000"/>
                </a:solidFill>
                <a:latin typeface="Arial"/>
              </a:rPr>
              <a:t>Internet</a:t>
            </a:r>
            <a:r>
              <a:rPr b="0" lang="en-GB" sz="3200" spc="4" strike="noStrike">
                <a:solidFill>
                  <a:srgbClr val="000000"/>
                </a:solidFill>
                <a:latin typeface="Arial"/>
              </a:rPr>
              <a:t> </a:t>
            </a:r>
            <a:r>
              <a:rPr b="0" lang="en-GB" sz="3200" spc="-1" strike="noStrike">
                <a:solidFill>
                  <a:srgbClr val="000000"/>
                </a:solidFill>
                <a:latin typeface="Arial"/>
              </a:rPr>
              <a:t>domain</a:t>
            </a:r>
            <a:r>
              <a:rPr b="0" lang="en-GB" sz="3200" spc="18" strike="noStrike">
                <a:solidFill>
                  <a:srgbClr val="000000"/>
                </a:solidFill>
                <a:latin typeface="Arial"/>
              </a:rPr>
              <a:t> </a:t>
            </a:r>
            <a:r>
              <a:rPr b="0" lang="en-GB" sz="3200" spc="-1" strike="noStrike">
                <a:solidFill>
                  <a:srgbClr val="000000"/>
                </a:solidFill>
                <a:latin typeface="Arial"/>
              </a:rPr>
              <a:t>names contain</a:t>
            </a:r>
            <a:r>
              <a:rPr b="0" lang="en-GB" sz="3200" spc="18" strike="noStrike">
                <a:solidFill>
                  <a:srgbClr val="000000"/>
                </a:solidFill>
                <a:latin typeface="Arial"/>
              </a:rPr>
              <a:t> </a:t>
            </a:r>
            <a:r>
              <a:rPr b="0" lang="en-GB" sz="3200" spc="-26" strike="noStrike">
                <a:solidFill>
                  <a:srgbClr val="000000"/>
                </a:solidFill>
                <a:latin typeface="Arial"/>
              </a:rPr>
              <a:t>an </a:t>
            </a:r>
            <a:r>
              <a:rPr b="0" lang="en-GB" sz="3200" spc="-1" strike="noStrike">
                <a:solidFill>
                  <a:srgbClr val="000000"/>
                </a:solidFill>
                <a:latin typeface="Arial"/>
              </a:rPr>
              <a:t>Internet address and port</a:t>
            </a:r>
            <a:r>
              <a:rPr b="0" lang="en-GB" sz="3200" spc="9" strike="noStrike">
                <a:solidFill>
                  <a:srgbClr val="000000"/>
                </a:solidFill>
                <a:latin typeface="Arial"/>
              </a:rPr>
              <a:t> </a:t>
            </a:r>
            <a:r>
              <a:rPr b="0" lang="en-GB" sz="3200" spc="-12" strike="noStrike">
                <a:solidFill>
                  <a:srgbClr val="000000"/>
                </a:solidFill>
                <a:latin typeface="Arial"/>
              </a:rPr>
              <a:t>number.</a:t>
            </a:r>
            <a:endParaRPr b="0" lang="en-GB" sz="3200" spc="-1" strike="noStrike">
              <a:latin typeface="Arial"/>
            </a:endParaRPr>
          </a:p>
          <a:p>
            <a:pPr marL="38160">
              <a:lnSpc>
                <a:spcPts val="3589"/>
              </a:lnSpc>
              <a:spcBef>
                <a:spcPts val="1420"/>
              </a:spcBef>
              <a:buNone/>
            </a:pPr>
            <a:r>
              <a:rPr b="0" lang="en-GB" sz="3200" spc="-1" strike="noStrike">
                <a:solidFill>
                  <a:srgbClr val="000000"/>
                </a:solidFill>
                <a:latin typeface="Arial"/>
              </a:rPr>
              <a:t>In the UNIX</a:t>
            </a:r>
            <a:r>
              <a:rPr b="0" lang="en-GB" sz="3200" spc="-7" strike="noStrike">
                <a:solidFill>
                  <a:srgbClr val="000000"/>
                </a:solidFill>
                <a:latin typeface="Arial"/>
              </a:rPr>
              <a:t> </a:t>
            </a:r>
            <a:r>
              <a:rPr b="0" lang="en-GB" sz="3200" spc="-1" strike="noStrike">
                <a:solidFill>
                  <a:srgbClr val="000000"/>
                </a:solidFill>
                <a:latin typeface="Arial"/>
              </a:rPr>
              <a:t>domain,</a:t>
            </a:r>
            <a:r>
              <a:rPr b="0" lang="en-GB" sz="3200" spc="-7" strike="noStrike">
                <a:solidFill>
                  <a:srgbClr val="000000"/>
                </a:solidFill>
                <a:latin typeface="Arial"/>
              </a:rPr>
              <a:t> </a:t>
            </a:r>
            <a:r>
              <a:rPr b="0" lang="en-GB" sz="3200" spc="-1" strike="noStrike">
                <a:solidFill>
                  <a:srgbClr val="000000"/>
                </a:solidFill>
                <a:latin typeface="Arial"/>
              </a:rPr>
              <a:t>names contain a </a:t>
            </a:r>
            <a:r>
              <a:rPr b="0" lang="en-GB" sz="3200" spc="-21" strike="noStrike">
                <a:solidFill>
                  <a:srgbClr val="000000"/>
                </a:solidFill>
                <a:latin typeface="Arial"/>
              </a:rPr>
              <a:t>path </a:t>
            </a:r>
            <a:r>
              <a:rPr b="0" lang="en-GB" sz="3200" spc="-1" strike="noStrike">
                <a:solidFill>
                  <a:srgbClr val="000000"/>
                </a:solidFill>
                <a:latin typeface="Arial"/>
              </a:rPr>
              <a:t>name and a family, which is</a:t>
            </a:r>
            <a:r>
              <a:rPr b="0" lang="en-GB" sz="3200" spc="-7" strike="noStrike">
                <a:solidFill>
                  <a:srgbClr val="000000"/>
                </a:solidFill>
                <a:latin typeface="Arial"/>
              </a:rPr>
              <a:t> </a:t>
            </a:r>
            <a:r>
              <a:rPr b="0" lang="en-GB" sz="3200" spc="-1" strike="noStrike">
                <a:solidFill>
                  <a:srgbClr val="000000"/>
                </a:solidFill>
                <a:latin typeface="Arial"/>
              </a:rPr>
              <a:t>always </a:t>
            </a:r>
            <a:r>
              <a:rPr b="0" lang="en-GB" sz="3200" spc="-12" strike="noStrike">
                <a:solidFill>
                  <a:srgbClr val="000000"/>
                </a:solidFill>
                <a:latin typeface="Arial"/>
              </a:rPr>
              <a:t>AF_UNIX.</a:t>
            </a:r>
            <a:endParaRPr b="0" lang="en-GB" sz="3200" spc="-1" strike="noStrike">
              <a:latin typeface="Arial"/>
            </a:endParaRPr>
          </a:p>
        </p:txBody>
      </p:sp>
    </p:spTree>
  </p:cSld>
  <p:transition>
    <p:dissolve/>
  </p:transition>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7" name="PlaceHolder 1"/>
          <p:cNvSpPr>
            <a:spLocks noGrp="1"/>
          </p:cNvSpPr>
          <p:nvPr>
            <p:ph type="title"/>
          </p:nvPr>
        </p:nvSpPr>
        <p:spPr>
          <a:xfrm>
            <a:off x="1609200" y="555120"/>
            <a:ext cx="6863400" cy="1272600"/>
          </a:xfrm>
          <a:prstGeom prst="rect">
            <a:avLst/>
          </a:prstGeom>
          <a:noFill/>
          <a:ln w="0">
            <a:noFill/>
          </a:ln>
        </p:spPr>
        <p:txBody>
          <a:bodyPr lIns="0" rIns="0" tIns="12600" bIns="0" anchor="t">
            <a:noAutofit/>
          </a:bodyPr>
          <a:p>
            <a:pPr marL="2343240">
              <a:lnSpc>
                <a:spcPct val="100000"/>
              </a:lnSpc>
              <a:spcBef>
                <a:spcPts val="99"/>
              </a:spcBef>
              <a:buNone/>
            </a:pPr>
            <a:r>
              <a:rPr b="1" lang="en-GB" sz="4400" spc="-12" strike="noStrike">
                <a:solidFill>
                  <a:srgbClr val="000000"/>
                </a:solidFill>
                <a:latin typeface="Arial"/>
              </a:rPr>
              <a:t>Example</a:t>
            </a:r>
            <a:endParaRPr b="0" lang="en-GB" sz="4400" spc="-1" strike="noStrike">
              <a:latin typeface="Arial"/>
            </a:endParaRPr>
          </a:p>
        </p:txBody>
      </p:sp>
      <p:sp>
        <p:nvSpPr>
          <p:cNvPr id="368" name="object 3"/>
          <p:cNvSpPr/>
          <p:nvPr/>
        </p:nvSpPr>
        <p:spPr>
          <a:xfrm>
            <a:off x="684000" y="1657440"/>
            <a:ext cx="9322200" cy="4559760"/>
          </a:xfrm>
          <a:prstGeom prst="rect">
            <a:avLst/>
          </a:prstGeom>
          <a:noFill/>
          <a:ln w="0">
            <a:noFill/>
          </a:ln>
        </p:spPr>
        <p:style>
          <a:lnRef idx="0"/>
          <a:fillRef idx="0"/>
          <a:effectRef idx="0"/>
          <a:fontRef idx="minor"/>
        </p:style>
        <p:txBody>
          <a:bodyPr lIns="0" rIns="0" tIns="172800" bIns="0" anchor="t">
            <a:spAutoFit/>
          </a:bodyPr>
          <a:p>
            <a:pPr marL="12600">
              <a:lnSpc>
                <a:spcPct val="100000"/>
              </a:lnSpc>
              <a:spcBef>
                <a:spcPts val="1361"/>
              </a:spcBef>
              <a:buNone/>
            </a:pPr>
            <a:r>
              <a:rPr b="0" lang="en-GB" sz="2400" spc="-1" strike="noStrike">
                <a:solidFill>
                  <a:srgbClr val="000000"/>
                </a:solidFill>
                <a:latin typeface="Courier New"/>
                <a:ea typeface="DejaVu Sans"/>
              </a:rPr>
              <a:t>#include</a:t>
            </a:r>
            <a:r>
              <a:rPr b="0" lang="en-GB" sz="2400" spc="-41" strike="noStrike">
                <a:solidFill>
                  <a:srgbClr val="000000"/>
                </a:solidFill>
                <a:latin typeface="Courier New"/>
                <a:ea typeface="DejaVu Sans"/>
              </a:rPr>
              <a:t> </a:t>
            </a:r>
            <a:r>
              <a:rPr b="0" lang="en-GB" sz="2400" spc="-12" strike="noStrike">
                <a:solidFill>
                  <a:srgbClr val="000000"/>
                </a:solidFill>
                <a:latin typeface="Courier New"/>
                <a:ea typeface="DejaVu Sans"/>
              </a:rPr>
              <a:t>&lt;sys/un.h&gt;</a:t>
            </a:r>
            <a:endParaRPr b="0" lang="en-GB" sz="2400" spc="-1" strike="noStrike">
              <a:latin typeface="Arial"/>
            </a:endParaRPr>
          </a:p>
          <a:p>
            <a:pPr marL="12600">
              <a:lnSpc>
                <a:spcPct val="100000"/>
              </a:lnSpc>
              <a:spcBef>
                <a:spcPts val="1261"/>
              </a:spcBef>
              <a:buNone/>
            </a:pPr>
            <a:r>
              <a:rPr b="0" lang="en-GB" sz="2400" spc="-26" strike="noStrike">
                <a:solidFill>
                  <a:srgbClr val="000000"/>
                </a:solidFill>
                <a:latin typeface="Courier New"/>
                <a:ea typeface="DejaVu Sans"/>
              </a:rPr>
              <a:t>...</a:t>
            </a:r>
            <a:endParaRPr b="0" lang="en-GB" sz="2400" spc="-1" strike="noStrike">
              <a:latin typeface="Arial"/>
            </a:endParaRPr>
          </a:p>
          <a:p>
            <a:pPr marL="12600">
              <a:lnSpc>
                <a:spcPct val="100000"/>
              </a:lnSpc>
              <a:spcBef>
                <a:spcPts val="1261"/>
              </a:spcBef>
              <a:buNone/>
            </a:pPr>
            <a:r>
              <a:rPr b="0" lang="en-GB" sz="2400" spc="-1" strike="noStrike">
                <a:solidFill>
                  <a:srgbClr val="000000"/>
                </a:solidFill>
                <a:latin typeface="Courier New"/>
                <a:ea typeface="DejaVu Sans"/>
              </a:rPr>
              <a:t>struct</a:t>
            </a:r>
            <a:r>
              <a:rPr b="0" lang="en-GB" sz="2400" spc="-55" strike="noStrike">
                <a:solidFill>
                  <a:srgbClr val="000000"/>
                </a:solidFill>
                <a:latin typeface="Courier New"/>
                <a:ea typeface="DejaVu Sans"/>
              </a:rPr>
              <a:t> </a:t>
            </a:r>
            <a:r>
              <a:rPr b="0" lang="en-GB" sz="2400" spc="-1" strike="noStrike">
                <a:solidFill>
                  <a:srgbClr val="000000"/>
                </a:solidFill>
                <a:latin typeface="Courier New"/>
                <a:ea typeface="DejaVu Sans"/>
              </a:rPr>
              <a:t>sockaddr_un</a:t>
            </a:r>
            <a:r>
              <a:rPr b="0" lang="en-GB" sz="2400" spc="-41" strike="noStrike">
                <a:solidFill>
                  <a:srgbClr val="000000"/>
                </a:solidFill>
                <a:latin typeface="Courier New"/>
                <a:ea typeface="DejaVu Sans"/>
              </a:rPr>
              <a:t> </a:t>
            </a:r>
            <a:r>
              <a:rPr b="0" lang="en-GB" sz="2400" spc="-12" strike="noStrike">
                <a:solidFill>
                  <a:srgbClr val="000000"/>
                </a:solidFill>
                <a:latin typeface="Courier New"/>
                <a:ea typeface="DejaVu Sans"/>
              </a:rPr>
              <a:t>addr;</a:t>
            </a:r>
            <a:endParaRPr b="0" lang="en-GB" sz="2400" spc="-1" strike="noStrike">
              <a:latin typeface="Arial"/>
            </a:endParaRPr>
          </a:p>
          <a:p>
            <a:pPr marL="12600">
              <a:lnSpc>
                <a:spcPct val="100000"/>
              </a:lnSpc>
              <a:spcBef>
                <a:spcPts val="1261"/>
              </a:spcBef>
              <a:buNone/>
            </a:pPr>
            <a:r>
              <a:rPr b="0" lang="en-GB" sz="2400" spc="-26" strike="noStrike">
                <a:solidFill>
                  <a:srgbClr val="000000"/>
                </a:solidFill>
                <a:latin typeface="Courier New"/>
                <a:ea typeface="DejaVu Sans"/>
              </a:rPr>
              <a:t>...</a:t>
            </a:r>
            <a:endParaRPr b="0" lang="en-GB" sz="2400" spc="-1" strike="noStrike">
              <a:latin typeface="Arial"/>
            </a:endParaRPr>
          </a:p>
          <a:p>
            <a:pPr marL="12600">
              <a:lnSpc>
                <a:spcPct val="143000"/>
              </a:lnSpc>
              <a:buNone/>
            </a:pPr>
            <a:r>
              <a:rPr b="0" lang="en-GB" sz="2400" spc="-1" strike="noStrike">
                <a:solidFill>
                  <a:srgbClr val="000000"/>
                </a:solidFill>
                <a:latin typeface="Courier New"/>
                <a:ea typeface="DejaVu Sans"/>
              </a:rPr>
              <a:t>strcpy(addr.sun_path,</a:t>
            </a:r>
            <a:r>
              <a:rPr b="0" lang="en-GB" sz="2400" spc="-114" strike="noStrike">
                <a:solidFill>
                  <a:srgbClr val="000000"/>
                </a:solidFill>
                <a:latin typeface="Courier New"/>
                <a:ea typeface="DejaVu Sans"/>
              </a:rPr>
              <a:t> </a:t>
            </a:r>
            <a:r>
              <a:rPr b="0" lang="en-GB" sz="2400" spc="-12" strike="noStrike">
                <a:solidFill>
                  <a:srgbClr val="000000"/>
                </a:solidFill>
                <a:latin typeface="Courier New"/>
                <a:ea typeface="DejaVu Sans"/>
              </a:rPr>
              <a:t>"/tmp/foo"); </a:t>
            </a:r>
            <a:r>
              <a:rPr b="0" lang="en-GB" sz="2400" spc="-1" strike="noStrike">
                <a:solidFill>
                  <a:srgbClr val="000000"/>
                </a:solidFill>
                <a:latin typeface="Courier New"/>
                <a:ea typeface="DejaVu Sans"/>
              </a:rPr>
              <a:t>addr.sun_family</a:t>
            </a:r>
            <a:r>
              <a:rPr b="0" lang="en-GB" sz="2400" spc="-52" strike="noStrike">
                <a:solidFill>
                  <a:srgbClr val="000000"/>
                </a:solidFill>
                <a:latin typeface="Courier New"/>
                <a:ea typeface="DejaVu Sans"/>
              </a:rPr>
              <a:t> </a:t>
            </a:r>
            <a:r>
              <a:rPr b="0" lang="en-GB" sz="2400" spc="-1" strike="noStrike">
                <a:solidFill>
                  <a:srgbClr val="000000"/>
                </a:solidFill>
                <a:latin typeface="Courier New"/>
                <a:ea typeface="DejaVu Sans"/>
              </a:rPr>
              <a:t>=</a:t>
            </a:r>
            <a:r>
              <a:rPr b="0" lang="en-GB" sz="2400" spc="-41" strike="noStrike">
                <a:solidFill>
                  <a:srgbClr val="000000"/>
                </a:solidFill>
                <a:latin typeface="Courier New"/>
                <a:ea typeface="DejaVu Sans"/>
              </a:rPr>
              <a:t> </a:t>
            </a:r>
            <a:r>
              <a:rPr b="0" lang="en-GB" sz="2400" spc="-12" strike="noStrike">
                <a:solidFill>
                  <a:srgbClr val="000000"/>
                </a:solidFill>
                <a:latin typeface="Courier New"/>
                <a:ea typeface="DejaVu Sans"/>
              </a:rPr>
              <a:t>AF_UNIX;</a:t>
            </a:r>
            <a:endParaRPr b="0" lang="en-GB" sz="2400" spc="-1" strike="noStrike">
              <a:latin typeface="Arial"/>
            </a:endParaRPr>
          </a:p>
          <a:p>
            <a:pPr marL="1250280" indent="-1238400">
              <a:lnSpc>
                <a:spcPts val="2730"/>
              </a:lnSpc>
              <a:spcBef>
                <a:spcPts val="1474"/>
              </a:spcBef>
              <a:buNone/>
              <a:tabLst>
                <a:tab algn="l" pos="0"/>
              </a:tabLst>
            </a:pPr>
            <a:r>
              <a:rPr b="0" lang="en-GB" sz="2400" spc="-1" strike="noStrike">
                <a:solidFill>
                  <a:srgbClr val="000000"/>
                </a:solidFill>
                <a:latin typeface="Courier New"/>
                <a:ea typeface="DejaVu Sans"/>
              </a:rPr>
              <a:t>len</a:t>
            </a:r>
            <a:r>
              <a:rPr b="0" lang="en-GB" sz="2400" spc="-55" strike="noStrike">
                <a:solidFill>
                  <a:srgbClr val="000000"/>
                </a:solidFill>
                <a:latin typeface="Courier New"/>
                <a:ea typeface="DejaVu Sans"/>
              </a:rPr>
              <a:t> </a:t>
            </a:r>
            <a:r>
              <a:rPr b="0" lang="en-GB" sz="2400" spc="-1" strike="noStrike">
                <a:solidFill>
                  <a:srgbClr val="000000"/>
                </a:solidFill>
                <a:latin typeface="Courier New"/>
                <a:ea typeface="DejaVu Sans"/>
              </a:rPr>
              <a:t>=</a:t>
            </a:r>
            <a:r>
              <a:rPr b="0" lang="en-GB" sz="2400" spc="-41" strike="noStrike">
                <a:solidFill>
                  <a:srgbClr val="000000"/>
                </a:solidFill>
                <a:latin typeface="Courier New"/>
                <a:ea typeface="DejaVu Sans"/>
              </a:rPr>
              <a:t> </a:t>
            </a:r>
            <a:r>
              <a:rPr b="0" lang="en-GB" sz="2400" spc="-1" strike="noStrike">
                <a:solidFill>
                  <a:srgbClr val="000000"/>
                </a:solidFill>
                <a:latin typeface="Courier New"/>
                <a:ea typeface="DejaVu Sans"/>
              </a:rPr>
              <a:t>strlen(addr.sun_path)</a:t>
            </a:r>
            <a:r>
              <a:rPr b="0" lang="en-GB" sz="2400" spc="-41" strike="noStrike">
                <a:solidFill>
                  <a:srgbClr val="000000"/>
                </a:solidFill>
                <a:latin typeface="Courier New"/>
                <a:ea typeface="DejaVu Sans"/>
              </a:rPr>
              <a:t> </a:t>
            </a:r>
            <a:r>
              <a:rPr b="0" lang="en-GB" sz="2400" spc="-52" strike="noStrike">
                <a:solidFill>
                  <a:srgbClr val="000000"/>
                </a:solidFill>
                <a:latin typeface="Courier New"/>
                <a:ea typeface="DejaVu Sans"/>
              </a:rPr>
              <a:t>+ </a:t>
            </a:r>
            <a:r>
              <a:rPr b="0" lang="en-GB" sz="2400" spc="-1" strike="noStrike">
                <a:solidFill>
                  <a:srgbClr val="000000"/>
                </a:solidFill>
                <a:latin typeface="Courier New"/>
                <a:ea typeface="DejaVu Sans"/>
              </a:rPr>
              <a:t>sizeof</a:t>
            </a:r>
            <a:r>
              <a:rPr b="0" lang="en-GB" sz="2400" spc="-12" strike="noStrike">
                <a:solidFill>
                  <a:srgbClr val="000000"/>
                </a:solidFill>
                <a:latin typeface="Courier New"/>
                <a:ea typeface="DejaVu Sans"/>
              </a:rPr>
              <a:t>(addr.sun_family)</a:t>
            </a:r>
            <a:endParaRPr b="0" lang="en-GB" sz="2400" spc="-1" strike="noStrike">
              <a:latin typeface="Arial"/>
            </a:endParaRPr>
          </a:p>
          <a:p>
            <a:pPr marL="12600" indent="-1238400">
              <a:lnSpc>
                <a:spcPct val="100000"/>
              </a:lnSpc>
              <a:spcBef>
                <a:spcPts val="1196"/>
              </a:spcBef>
              <a:buNone/>
              <a:tabLst>
                <a:tab algn="l" pos="0"/>
              </a:tabLst>
            </a:pPr>
            <a:r>
              <a:rPr b="0" lang="en-GB" sz="2400" spc="-1" strike="noStrike">
                <a:solidFill>
                  <a:srgbClr val="000000"/>
                </a:solidFill>
                <a:latin typeface="Courier New"/>
                <a:ea typeface="DejaVu Sans"/>
              </a:rPr>
              <a:t>bind(s,</a:t>
            </a:r>
            <a:r>
              <a:rPr b="0" lang="en-GB" sz="2400" spc="-32" strike="noStrike">
                <a:solidFill>
                  <a:srgbClr val="000000"/>
                </a:solidFill>
                <a:latin typeface="Courier New"/>
                <a:ea typeface="DejaVu Sans"/>
              </a:rPr>
              <a:t> </a:t>
            </a:r>
            <a:r>
              <a:rPr b="0" lang="en-GB" sz="2400" spc="-1" strike="noStrike">
                <a:solidFill>
                  <a:srgbClr val="000000"/>
                </a:solidFill>
                <a:latin typeface="Courier New"/>
                <a:ea typeface="DejaVu Sans"/>
              </a:rPr>
              <a:t>(struct</a:t>
            </a:r>
            <a:r>
              <a:rPr b="0" lang="en-GB" sz="2400" spc="-32" strike="noStrike">
                <a:solidFill>
                  <a:srgbClr val="000000"/>
                </a:solidFill>
                <a:latin typeface="Courier New"/>
                <a:ea typeface="DejaVu Sans"/>
              </a:rPr>
              <a:t> </a:t>
            </a:r>
            <a:r>
              <a:rPr b="0" lang="en-GB" sz="2400" spc="-1" strike="noStrike">
                <a:solidFill>
                  <a:srgbClr val="000000"/>
                </a:solidFill>
                <a:latin typeface="Courier New"/>
                <a:ea typeface="DejaVu Sans"/>
              </a:rPr>
              <a:t>sockaddr</a:t>
            </a:r>
            <a:r>
              <a:rPr b="0" lang="en-GB" sz="2400" spc="-32" strike="noStrike">
                <a:solidFill>
                  <a:srgbClr val="000000"/>
                </a:solidFill>
                <a:latin typeface="Courier New"/>
                <a:ea typeface="DejaVu Sans"/>
              </a:rPr>
              <a:t> </a:t>
            </a:r>
            <a:r>
              <a:rPr b="0" lang="en-GB" sz="2400" spc="-1" strike="noStrike">
                <a:solidFill>
                  <a:srgbClr val="000000"/>
                </a:solidFill>
                <a:latin typeface="Courier New"/>
                <a:ea typeface="DejaVu Sans"/>
              </a:rPr>
              <a:t>*)</a:t>
            </a:r>
            <a:r>
              <a:rPr b="0" lang="en-GB" sz="2400" spc="-32" strike="noStrike">
                <a:solidFill>
                  <a:srgbClr val="000000"/>
                </a:solidFill>
                <a:latin typeface="Courier New"/>
                <a:ea typeface="DejaVu Sans"/>
              </a:rPr>
              <a:t> </a:t>
            </a:r>
            <a:r>
              <a:rPr b="0" lang="en-GB" sz="2400" spc="-1" strike="noStrike">
                <a:solidFill>
                  <a:srgbClr val="000000"/>
                </a:solidFill>
                <a:latin typeface="Courier New"/>
                <a:ea typeface="DejaVu Sans"/>
              </a:rPr>
              <a:t>&amp;addr, l</a:t>
            </a:r>
            <a:r>
              <a:rPr b="0" lang="en-GB" sz="2400" spc="-12" strike="noStrike">
                <a:solidFill>
                  <a:srgbClr val="000000"/>
                </a:solidFill>
                <a:latin typeface="Courier New"/>
                <a:ea typeface="DejaVu Sans"/>
              </a:rPr>
              <a:t>en);</a:t>
            </a:r>
            <a:endParaRPr b="0" lang="en-GB" sz="2400" spc="-1" strike="noStrike">
              <a:latin typeface="Arial"/>
            </a:endParaRPr>
          </a:p>
        </p:txBody>
      </p:sp>
    </p:spTree>
  </p:cSld>
  <p:transition>
    <p:dissolve/>
  </p:transition>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PlaceHolder 1"/>
          <p:cNvSpPr>
            <a:spLocks noGrp="1"/>
          </p:cNvSpPr>
          <p:nvPr>
            <p:ph type="title"/>
          </p:nvPr>
        </p:nvSpPr>
        <p:spPr>
          <a:xfrm>
            <a:off x="1357200" y="555120"/>
            <a:ext cx="6863400" cy="1272600"/>
          </a:xfrm>
          <a:prstGeom prst="rect">
            <a:avLst/>
          </a:prstGeom>
          <a:noFill/>
          <a:ln w="0">
            <a:noFill/>
          </a:ln>
        </p:spPr>
        <p:txBody>
          <a:bodyPr lIns="0" rIns="0" tIns="12600" bIns="0" anchor="t">
            <a:noAutofit/>
          </a:bodyPr>
          <a:p>
            <a:pPr marL="1532160">
              <a:lnSpc>
                <a:spcPct val="100000"/>
              </a:lnSpc>
              <a:spcBef>
                <a:spcPts val="99"/>
              </a:spcBef>
              <a:buNone/>
            </a:pPr>
            <a:r>
              <a:rPr b="1" lang="en-GB" sz="4400" spc="-1" strike="noStrike">
                <a:solidFill>
                  <a:srgbClr val="000000"/>
                </a:solidFill>
                <a:latin typeface="Arial"/>
              </a:rPr>
              <a:t>Binding</a:t>
            </a:r>
            <a:r>
              <a:rPr b="1" lang="en-GB" sz="4400" spc="-114" strike="noStrike">
                <a:solidFill>
                  <a:srgbClr val="000000"/>
                </a:solidFill>
                <a:latin typeface="Arial"/>
              </a:rPr>
              <a:t> </a:t>
            </a:r>
            <a:r>
              <a:rPr b="1" lang="en-GB" sz="4400" spc="-21" strike="noStrike">
                <a:solidFill>
                  <a:srgbClr val="000000"/>
                </a:solidFill>
                <a:latin typeface="Arial"/>
              </a:rPr>
              <a:t>Names - III</a:t>
            </a:r>
            <a:endParaRPr b="0" lang="en-GB" sz="4400" spc="-1" strike="noStrike">
              <a:latin typeface="Arial"/>
            </a:endParaRPr>
          </a:p>
        </p:txBody>
      </p:sp>
      <p:sp>
        <p:nvSpPr>
          <p:cNvPr id="370" name="object 4"/>
          <p:cNvSpPr/>
          <p:nvPr/>
        </p:nvSpPr>
        <p:spPr>
          <a:xfrm>
            <a:off x="923400" y="1934280"/>
            <a:ext cx="8306280" cy="3402000"/>
          </a:xfrm>
          <a:prstGeom prst="rect">
            <a:avLst/>
          </a:prstGeom>
          <a:noFill/>
          <a:ln w="0">
            <a:noFill/>
          </a:ln>
        </p:spPr>
        <p:style>
          <a:lnRef idx="0"/>
          <a:fillRef idx="0"/>
          <a:effectRef idx="0"/>
          <a:fontRef idx="minor"/>
        </p:style>
        <p:txBody>
          <a:bodyPr lIns="0" rIns="0" tIns="54000" bIns="0" anchor="t">
            <a:spAutoFit/>
          </a:bodyPr>
          <a:p>
            <a:pPr marL="12600">
              <a:lnSpc>
                <a:spcPts val="3589"/>
              </a:lnSpc>
              <a:spcBef>
                <a:spcPts val="425"/>
              </a:spcBef>
              <a:buNone/>
            </a:pPr>
            <a:r>
              <a:rPr b="0" lang="en-GB" sz="3200" spc="-1" strike="noStrike">
                <a:solidFill>
                  <a:srgbClr val="000000"/>
                </a:solidFill>
                <a:latin typeface="Arial"/>
                <a:ea typeface="DejaVu Sans"/>
              </a:rPr>
              <a:t>File name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referred to in </a:t>
            </a:r>
            <a:r>
              <a:rPr b="0" i="1" lang="en-GB" sz="3200" spc="-1" strike="noStrike">
                <a:solidFill>
                  <a:srgbClr val="000000"/>
                </a:solidFill>
                <a:latin typeface="Arial"/>
                <a:ea typeface="DejaVu Sans"/>
              </a:rPr>
              <a:t>addr.sun_path </a:t>
            </a:r>
            <a:r>
              <a:rPr b="0" lang="en-GB" sz="3200" spc="-26" strike="noStrike">
                <a:solidFill>
                  <a:srgbClr val="000000"/>
                </a:solidFill>
                <a:latin typeface="Arial"/>
                <a:ea typeface="DejaVu Sans"/>
              </a:rPr>
              <a:t>is </a:t>
            </a:r>
            <a:r>
              <a:rPr b="0" lang="en-GB" sz="3200" spc="-1" strike="noStrike">
                <a:solidFill>
                  <a:srgbClr val="000000"/>
                </a:solidFill>
                <a:latin typeface="Arial"/>
                <a:ea typeface="DejaVu Sans"/>
              </a:rPr>
              <a:t>created as a</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socket in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the system file</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space.</a:t>
            </a:r>
            <a:endParaRPr b="0" lang="en-GB" sz="3200" spc="-1" strike="noStrike">
              <a:latin typeface="Arial"/>
            </a:endParaRPr>
          </a:p>
          <a:p>
            <a:pPr marL="12600">
              <a:lnSpc>
                <a:spcPct val="93000"/>
              </a:lnSpc>
              <a:spcBef>
                <a:spcPts val="1344"/>
              </a:spcBef>
              <a:buNone/>
            </a:pPr>
            <a:r>
              <a:rPr b="0" lang="en-GB" sz="3200" spc="-1" strike="noStrike">
                <a:solidFill>
                  <a:srgbClr val="000000"/>
                </a:solidFill>
                <a:latin typeface="Arial"/>
                <a:ea typeface="DejaVu Sans"/>
              </a:rPr>
              <a:t>The caller must, therefore, have</a:t>
            </a:r>
            <a:r>
              <a:rPr b="0" lang="en-GB" sz="3200" spc="9" strike="noStrike">
                <a:solidFill>
                  <a:srgbClr val="000000"/>
                </a:solidFill>
                <a:latin typeface="Arial"/>
                <a:ea typeface="DejaVu Sans"/>
              </a:rPr>
              <a:t> </a:t>
            </a:r>
            <a:r>
              <a:rPr b="0" lang="en-GB" sz="3200" spc="-12" strike="noStrike">
                <a:solidFill>
                  <a:srgbClr val="000000"/>
                </a:solidFill>
                <a:latin typeface="Arial"/>
                <a:ea typeface="DejaVu Sans"/>
              </a:rPr>
              <a:t>write </a:t>
            </a:r>
            <a:r>
              <a:rPr b="0" lang="en-GB" sz="3200" spc="-1" strike="noStrike">
                <a:solidFill>
                  <a:srgbClr val="000000"/>
                </a:solidFill>
                <a:latin typeface="Arial"/>
                <a:ea typeface="DejaVu Sans"/>
              </a:rPr>
              <a:t>permission in the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directory </a:t>
            </a:r>
            <a:r>
              <a:rPr b="0" lang="en-GB" sz="3200" spc="-12" strike="noStrike">
                <a:solidFill>
                  <a:srgbClr val="000000"/>
                </a:solidFill>
                <a:latin typeface="Arial"/>
                <a:ea typeface="DejaVu Sans"/>
              </a:rPr>
              <a:t>where </a:t>
            </a:r>
            <a:r>
              <a:rPr b="0" i="1" lang="en-GB" sz="3200" spc="-1" strike="noStrike">
                <a:solidFill>
                  <a:srgbClr val="000000"/>
                </a:solidFill>
                <a:latin typeface="Arial"/>
                <a:ea typeface="DejaVu Sans"/>
              </a:rPr>
              <a:t>addr.sun_path </a:t>
            </a:r>
            <a:r>
              <a:rPr b="0" lang="en-GB" sz="3200" spc="-1" strike="noStrike">
                <a:solidFill>
                  <a:srgbClr val="000000"/>
                </a:solidFill>
                <a:latin typeface="Arial"/>
                <a:ea typeface="DejaVu Sans"/>
              </a:rPr>
              <a:t>is to reside, and</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this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file </a:t>
            </a:r>
            <a:r>
              <a:rPr b="0" lang="en-GB" sz="3200" spc="-12" strike="noStrike">
                <a:solidFill>
                  <a:srgbClr val="000000"/>
                </a:solidFill>
                <a:latin typeface="Arial"/>
                <a:ea typeface="DejaVu Sans"/>
              </a:rPr>
              <a:t>should </a:t>
            </a:r>
            <a:r>
              <a:rPr b="0" lang="en-GB" sz="3200" spc="-1" strike="noStrike">
                <a:solidFill>
                  <a:srgbClr val="000000"/>
                </a:solidFill>
                <a:latin typeface="Arial"/>
                <a:ea typeface="DejaVu Sans"/>
              </a:rPr>
              <a:t>be deleted</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by the caller when it is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no </a:t>
            </a:r>
            <a:r>
              <a:rPr b="0" lang="en-GB" sz="3200" spc="-12" strike="noStrike">
                <a:solidFill>
                  <a:srgbClr val="000000"/>
                </a:solidFill>
                <a:latin typeface="Arial"/>
                <a:ea typeface="DejaVu Sans"/>
              </a:rPr>
              <a:t>longer needed.</a:t>
            </a:r>
            <a:endParaRPr b="0" lang="en-GB" sz="3200" spc="-1" strike="noStrike">
              <a:latin typeface="Arial"/>
            </a:endParaRPr>
          </a:p>
        </p:txBody>
      </p:sp>
    </p:spTree>
  </p:cSld>
  <p:transition>
    <p:dissolve/>
  </p:transition>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1" name="PlaceHolder 1"/>
          <p:cNvSpPr>
            <a:spLocks noGrp="1"/>
          </p:cNvSpPr>
          <p:nvPr>
            <p:ph type="title"/>
          </p:nvPr>
        </p:nvSpPr>
        <p:spPr>
          <a:xfrm>
            <a:off x="1357200" y="555120"/>
            <a:ext cx="6863400" cy="1272600"/>
          </a:xfrm>
          <a:prstGeom prst="rect">
            <a:avLst/>
          </a:prstGeom>
          <a:noFill/>
          <a:ln w="0">
            <a:noFill/>
          </a:ln>
        </p:spPr>
        <p:txBody>
          <a:bodyPr lIns="0" rIns="0" tIns="12600" bIns="0" anchor="t">
            <a:noAutofit/>
          </a:bodyPr>
          <a:p>
            <a:pPr marL="2343240">
              <a:lnSpc>
                <a:spcPct val="100000"/>
              </a:lnSpc>
              <a:spcBef>
                <a:spcPts val="99"/>
              </a:spcBef>
              <a:buNone/>
            </a:pPr>
            <a:r>
              <a:rPr b="1" lang="en-GB" sz="4400" spc="-12" strike="noStrike">
                <a:solidFill>
                  <a:srgbClr val="000000"/>
                </a:solidFill>
                <a:latin typeface="Arial"/>
              </a:rPr>
              <a:t>Example</a:t>
            </a:r>
            <a:endParaRPr b="0" lang="en-GB" sz="4400" spc="-1" strike="noStrike">
              <a:latin typeface="Arial"/>
            </a:endParaRPr>
          </a:p>
        </p:txBody>
      </p:sp>
      <p:sp>
        <p:nvSpPr>
          <p:cNvPr id="372" name="object 1"/>
          <p:cNvSpPr/>
          <p:nvPr/>
        </p:nvSpPr>
        <p:spPr>
          <a:xfrm>
            <a:off x="684000" y="1874520"/>
            <a:ext cx="9322200" cy="3231000"/>
          </a:xfrm>
          <a:prstGeom prst="rect">
            <a:avLst/>
          </a:prstGeom>
          <a:noFill/>
          <a:ln w="0">
            <a:noFill/>
          </a:ln>
        </p:spPr>
        <p:style>
          <a:lnRef idx="0"/>
          <a:fillRef idx="0"/>
          <a:effectRef idx="0"/>
          <a:fontRef idx="minor"/>
        </p:style>
        <p:txBody>
          <a:bodyPr lIns="0" rIns="0" tIns="172800" bIns="0" anchor="t">
            <a:spAutoFit/>
          </a:bodyPr>
          <a:p>
            <a:pPr marL="12600">
              <a:lnSpc>
                <a:spcPct val="100000"/>
              </a:lnSpc>
              <a:spcBef>
                <a:spcPts val="1361"/>
              </a:spcBef>
              <a:buNone/>
            </a:pPr>
            <a:r>
              <a:rPr b="0" lang="en-GB" sz="2400" spc="-1" strike="noStrike">
                <a:solidFill>
                  <a:srgbClr val="000000"/>
                </a:solidFill>
                <a:latin typeface="Bitstream Vera Sans Mono"/>
                <a:ea typeface="DejaVu Sans"/>
              </a:rPr>
              <a:t>#include &lt;sys/types.h&gt;</a:t>
            </a:r>
            <a:endParaRPr b="0" lang="en-GB" sz="2400" spc="-1" strike="noStrike">
              <a:latin typeface="Arial"/>
            </a:endParaRPr>
          </a:p>
          <a:p>
            <a:pPr marL="12600">
              <a:lnSpc>
                <a:spcPct val="100000"/>
              </a:lnSpc>
              <a:spcBef>
                <a:spcPts val="1361"/>
              </a:spcBef>
              <a:buNone/>
            </a:pPr>
            <a:r>
              <a:rPr b="0" lang="en-GB" sz="2400" spc="-1" strike="noStrike">
                <a:solidFill>
                  <a:srgbClr val="000000"/>
                </a:solidFill>
                <a:latin typeface="Bitstream Vera Sans Mono"/>
                <a:ea typeface="DejaVu Sans"/>
              </a:rPr>
              <a:t>#include &lt;netinet/in.h&gt;</a:t>
            </a:r>
            <a:endParaRPr b="0" lang="en-GB" sz="2400" spc="-1" strike="noStrike">
              <a:latin typeface="Arial"/>
            </a:endParaRPr>
          </a:p>
          <a:p>
            <a:pPr marL="12600">
              <a:lnSpc>
                <a:spcPct val="100000"/>
              </a:lnSpc>
              <a:spcBef>
                <a:spcPts val="1361"/>
              </a:spcBef>
              <a:buNone/>
            </a:pPr>
            <a:r>
              <a:rPr b="0" lang="en-GB" sz="2400" spc="-1" strike="noStrike">
                <a:solidFill>
                  <a:srgbClr val="000000"/>
                </a:solidFill>
                <a:latin typeface="Bitstream Vera Sans Mono"/>
                <a:ea typeface="DejaVu Sans"/>
              </a:rPr>
              <a:t>...</a:t>
            </a:r>
            <a:endParaRPr b="0" lang="en-GB" sz="2400" spc="-1" strike="noStrike">
              <a:latin typeface="Arial"/>
            </a:endParaRPr>
          </a:p>
          <a:p>
            <a:pPr marL="12600">
              <a:lnSpc>
                <a:spcPct val="100000"/>
              </a:lnSpc>
              <a:spcBef>
                <a:spcPts val="1361"/>
              </a:spcBef>
              <a:buNone/>
            </a:pPr>
            <a:r>
              <a:rPr b="0" lang="en-GB" sz="2400" spc="-1" strike="noStrike">
                <a:solidFill>
                  <a:srgbClr val="000000"/>
                </a:solidFill>
                <a:latin typeface="Bitstream Vera Sans Mono"/>
                <a:ea typeface="DejaVu Sans"/>
              </a:rPr>
              <a:t>struct sockaddr_in sin;</a:t>
            </a:r>
            <a:endParaRPr b="0" lang="en-GB" sz="2400" spc="-1" strike="noStrike">
              <a:latin typeface="Arial"/>
            </a:endParaRPr>
          </a:p>
          <a:p>
            <a:pPr marL="12600">
              <a:lnSpc>
                <a:spcPct val="100000"/>
              </a:lnSpc>
              <a:spcBef>
                <a:spcPts val="1361"/>
              </a:spcBef>
              <a:buNone/>
            </a:pPr>
            <a:r>
              <a:rPr b="0" lang="en-GB" sz="2400" spc="-1" strike="noStrike">
                <a:solidFill>
                  <a:srgbClr val="000000"/>
                </a:solidFill>
                <a:latin typeface="Bitstream Vera Sans Mono"/>
                <a:ea typeface="DejaVu Sans"/>
              </a:rPr>
              <a:t>...</a:t>
            </a:r>
            <a:endParaRPr b="0" lang="en-GB" sz="2400" spc="-1" strike="noStrike">
              <a:latin typeface="Arial"/>
            </a:endParaRPr>
          </a:p>
          <a:p>
            <a:pPr marL="12600">
              <a:lnSpc>
                <a:spcPct val="100000"/>
              </a:lnSpc>
              <a:spcBef>
                <a:spcPts val="1361"/>
              </a:spcBef>
              <a:buNone/>
            </a:pPr>
            <a:r>
              <a:rPr b="0" lang="en-GB" sz="2400" spc="-1" strike="noStrike">
                <a:solidFill>
                  <a:srgbClr val="000000"/>
                </a:solidFill>
                <a:latin typeface="Bitstream Vera Sans Mono"/>
                <a:ea typeface="DejaVu Sans"/>
              </a:rPr>
              <a:t>bind(s, (struct sockaddr *) &amp;sin, sizeof (sin));</a:t>
            </a:r>
            <a:endParaRPr b="0" lang="en-GB" sz="2400" spc="-1" strike="noStrike">
              <a:latin typeface="Arial"/>
            </a:endParaRPr>
          </a:p>
        </p:txBody>
      </p:sp>
    </p:spTree>
  </p:cSld>
  <p:transition>
    <p:dissolve/>
  </p:transition>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3" name="PlaceHolder 1"/>
          <p:cNvSpPr>
            <a:spLocks noGrp="1"/>
          </p:cNvSpPr>
          <p:nvPr>
            <p:ph type="title"/>
          </p:nvPr>
        </p:nvSpPr>
        <p:spPr>
          <a:xfrm>
            <a:off x="1188000" y="555120"/>
            <a:ext cx="7104600" cy="1351800"/>
          </a:xfrm>
          <a:prstGeom prst="rect">
            <a:avLst/>
          </a:prstGeom>
          <a:noFill/>
          <a:ln w="0">
            <a:noFill/>
          </a:ln>
        </p:spPr>
        <p:txBody>
          <a:bodyPr lIns="0" rIns="0" tIns="12600" bIns="0" anchor="t">
            <a:noAutofit/>
          </a:bodyPr>
          <a:p>
            <a:pPr marL="945000">
              <a:lnSpc>
                <a:spcPct val="100000"/>
              </a:lnSpc>
              <a:spcBef>
                <a:spcPts val="99"/>
              </a:spcBef>
              <a:buNone/>
            </a:pPr>
            <a:r>
              <a:rPr b="1" lang="en-GB" sz="4400" spc="-1" strike="noStrike">
                <a:solidFill>
                  <a:srgbClr val="000000"/>
                </a:solidFill>
                <a:latin typeface="Arial"/>
              </a:rPr>
              <a:t>Connecting</a:t>
            </a:r>
            <a:r>
              <a:rPr b="1" lang="en-GB" sz="4400" spc="-177" strike="noStrike">
                <a:solidFill>
                  <a:srgbClr val="000000"/>
                </a:solidFill>
                <a:latin typeface="Arial"/>
              </a:rPr>
              <a:t> </a:t>
            </a:r>
            <a:r>
              <a:rPr b="1" lang="en-GB" sz="4400" spc="-12" strike="noStrike">
                <a:solidFill>
                  <a:srgbClr val="000000"/>
                </a:solidFill>
                <a:latin typeface="Arial"/>
              </a:rPr>
              <a:t>Sockets - I</a:t>
            </a:r>
            <a:endParaRPr b="0" lang="en-GB" sz="4400" spc="-1" strike="noStrike">
              <a:latin typeface="Arial"/>
            </a:endParaRPr>
          </a:p>
        </p:txBody>
      </p:sp>
      <p:sp>
        <p:nvSpPr>
          <p:cNvPr id="374" name="object 4"/>
          <p:cNvSpPr/>
          <p:nvPr/>
        </p:nvSpPr>
        <p:spPr>
          <a:xfrm>
            <a:off x="923400" y="1718280"/>
            <a:ext cx="8632440" cy="4694040"/>
          </a:xfrm>
          <a:prstGeom prst="rect">
            <a:avLst/>
          </a:prstGeom>
          <a:noFill/>
          <a:ln w="0">
            <a:noFill/>
          </a:ln>
        </p:spPr>
        <p:style>
          <a:lnRef idx="0"/>
          <a:fillRef idx="0"/>
          <a:effectRef idx="0"/>
          <a:fontRef idx="minor"/>
        </p:style>
        <p:txBody>
          <a:bodyPr lIns="0" rIns="0" tIns="54000" bIns="0" anchor="t">
            <a:spAutoFit/>
          </a:bodyPr>
          <a:p>
            <a:pPr marL="12600">
              <a:lnSpc>
                <a:spcPts val="3589"/>
              </a:lnSpc>
              <a:spcBef>
                <a:spcPts val="425"/>
              </a:spcBef>
              <a:buNone/>
            </a:pPr>
            <a:r>
              <a:rPr b="0" lang="en-GB" sz="3200" spc="-1" strike="noStrike">
                <a:solidFill>
                  <a:srgbClr val="000000"/>
                </a:solidFill>
                <a:latin typeface="Arial"/>
                <a:ea typeface="DejaVu Sans"/>
              </a:rPr>
              <a:t>Connection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establishment</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is </a:t>
            </a:r>
            <a:r>
              <a:rPr b="0" lang="en-GB" sz="3200" spc="-12" strike="noStrike">
                <a:solidFill>
                  <a:srgbClr val="000000"/>
                </a:solidFill>
                <a:latin typeface="Arial"/>
                <a:ea typeface="DejaVu Sans"/>
              </a:rPr>
              <a:t>usually </a:t>
            </a:r>
            <a:r>
              <a:rPr b="0" lang="en-GB" sz="3200" spc="-1" strike="noStrike">
                <a:solidFill>
                  <a:srgbClr val="000000"/>
                </a:solidFill>
                <a:latin typeface="Arial"/>
                <a:ea typeface="DejaVu Sans"/>
              </a:rPr>
              <a:t>asymmetric,</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with one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process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a</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‘‘client’’ and</a:t>
            </a:r>
            <a:r>
              <a:rPr b="0" lang="en-GB" sz="3200" spc="-7" strike="noStrike">
                <a:solidFill>
                  <a:srgbClr val="000000"/>
                </a:solidFill>
                <a:latin typeface="Arial"/>
                <a:ea typeface="DejaVu Sans"/>
              </a:rPr>
              <a:t> </a:t>
            </a:r>
            <a:r>
              <a:rPr b="0" lang="en-GB" sz="3200" spc="-26" strike="noStrike">
                <a:solidFill>
                  <a:srgbClr val="000000"/>
                </a:solidFill>
                <a:latin typeface="Arial"/>
                <a:ea typeface="DejaVu Sans"/>
              </a:rPr>
              <a:t>the </a:t>
            </a:r>
            <a:r>
              <a:rPr b="0" lang="en-GB" sz="3200" spc="-1" strike="noStrike">
                <a:solidFill>
                  <a:srgbClr val="000000"/>
                </a:solidFill>
                <a:latin typeface="Arial"/>
                <a:ea typeface="DejaVu Sans"/>
              </a:rPr>
              <a:t>other</a:t>
            </a:r>
            <a:r>
              <a:rPr b="0" lang="en-GB" sz="3200" spc="18" strike="noStrike">
                <a:solidFill>
                  <a:srgbClr val="000000"/>
                </a:solidFill>
                <a:latin typeface="Arial"/>
                <a:ea typeface="DejaVu Sans"/>
              </a:rPr>
              <a:t> </a:t>
            </a:r>
            <a:r>
              <a:rPr b="0" lang="en-GB" sz="3200" spc="-12" strike="noStrike">
                <a:solidFill>
                  <a:srgbClr val="000000"/>
                </a:solidFill>
                <a:latin typeface="Arial"/>
                <a:ea typeface="DejaVu Sans"/>
              </a:rPr>
              <a:t>a‘‘server’’.</a:t>
            </a:r>
            <a:endParaRPr b="0" lang="en-GB" sz="3200" spc="-1" strike="noStrike">
              <a:latin typeface="Arial"/>
            </a:endParaRPr>
          </a:p>
          <a:p>
            <a:pPr marL="12600">
              <a:lnSpc>
                <a:spcPts val="3580"/>
              </a:lnSpc>
              <a:spcBef>
                <a:spcPts val="1429"/>
              </a:spcBef>
              <a:buNone/>
            </a:pPr>
            <a:r>
              <a:rPr b="0" lang="en-GB" sz="3200" spc="-1" strike="noStrike">
                <a:solidFill>
                  <a:srgbClr val="000000"/>
                </a:solidFill>
                <a:latin typeface="Arial"/>
                <a:ea typeface="DejaVu Sans"/>
              </a:rPr>
              <a:t>The server binds a socket</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to a</a:t>
            </a:r>
            <a:r>
              <a:rPr b="0" lang="en-GB" sz="3200" spc="15" strike="noStrike">
                <a:solidFill>
                  <a:srgbClr val="000000"/>
                </a:solidFill>
                <a:latin typeface="Arial"/>
                <a:ea typeface="DejaVu Sans"/>
              </a:rPr>
              <a:t> </a:t>
            </a:r>
            <a:r>
              <a:rPr b="0" lang="en-GB" sz="3200" spc="-21" strike="noStrike">
                <a:solidFill>
                  <a:srgbClr val="000000"/>
                </a:solidFill>
                <a:latin typeface="Arial"/>
                <a:ea typeface="DejaVu Sans"/>
              </a:rPr>
              <a:t>well-</a:t>
            </a:r>
            <a:r>
              <a:rPr b="0" lang="en-GB" sz="3200" spc="-12" strike="noStrike">
                <a:solidFill>
                  <a:srgbClr val="000000"/>
                </a:solidFill>
                <a:latin typeface="Arial"/>
                <a:ea typeface="DejaVu Sans"/>
              </a:rPr>
              <a:t>known </a:t>
            </a:r>
            <a:r>
              <a:rPr b="0" lang="en-GB" sz="3200" spc="-1" strike="noStrike">
                <a:solidFill>
                  <a:srgbClr val="000000"/>
                </a:solidFill>
                <a:latin typeface="Arial"/>
                <a:ea typeface="DejaVu Sans"/>
              </a:rPr>
              <a:t>address and then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passively</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‘‘listens’’</a:t>
            </a:r>
            <a:endParaRPr b="0" lang="en-GB" sz="3200" spc="-1" strike="noStrike">
              <a:latin typeface="Arial"/>
            </a:endParaRPr>
          </a:p>
          <a:p>
            <a:pPr marL="12600">
              <a:lnSpc>
                <a:spcPts val="3589"/>
              </a:lnSpc>
              <a:spcBef>
                <a:spcPts val="1420"/>
              </a:spcBef>
              <a:buNone/>
            </a:pPr>
            <a:r>
              <a:rPr b="0" lang="en-GB" sz="3200" spc="-1" strike="noStrike">
                <a:solidFill>
                  <a:srgbClr val="000000"/>
                </a:solidFill>
                <a:latin typeface="Arial"/>
                <a:ea typeface="DejaVu Sans"/>
              </a:rPr>
              <a:t>The client</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requests services from the server </a:t>
            </a:r>
            <a:r>
              <a:rPr b="0" lang="en-GB" sz="3200" spc="-26" strike="noStrike">
                <a:solidFill>
                  <a:srgbClr val="000000"/>
                </a:solidFill>
                <a:latin typeface="Arial"/>
                <a:ea typeface="DejaVu Sans"/>
              </a:rPr>
              <a:t>by </a:t>
            </a:r>
            <a:r>
              <a:rPr b="0" lang="en-GB" sz="3200" spc="-1" strike="noStrike">
                <a:solidFill>
                  <a:srgbClr val="000000"/>
                </a:solidFill>
                <a:latin typeface="Arial"/>
                <a:ea typeface="DejaVu Sans"/>
              </a:rPr>
              <a:t>initiating</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a ‘‘connection’’ to</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the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server’s </a:t>
            </a:r>
            <a:r>
              <a:rPr b="0" lang="en-GB" sz="3200" spc="-12" strike="noStrike">
                <a:solidFill>
                  <a:srgbClr val="000000"/>
                </a:solidFill>
                <a:latin typeface="Arial"/>
                <a:ea typeface="DejaVu Sans"/>
              </a:rPr>
              <a:t>socket.</a:t>
            </a:r>
            <a:endParaRPr b="0" lang="en-GB" sz="3200" spc="-1" strike="noStrike">
              <a:latin typeface="Arial"/>
            </a:endParaRPr>
          </a:p>
          <a:p>
            <a:pPr marL="12600">
              <a:lnSpc>
                <a:spcPts val="3589"/>
              </a:lnSpc>
              <a:spcBef>
                <a:spcPts val="1409"/>
              </a:spcBef>
              <a:buNone/>
            </a:pPr>
            <a:r>
              <a:rPr b="0" lang="en-GB" sz="3200" spc="-1" strike="noStrike">
                <a:solidFill>
                  <a:srgbClr val="000000"/>
                </a:solidFill>
                <a:latin typeface="Arial"/>
                <a:ea typeface="DejaVu Sans"/>
              </a:rPr>
              <a:t>On the client side the connect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call</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is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used</a:t>
            </a:r>
            <a:r>
              <a:rPr b="0" lang="en-GB" sz="3200" spc="-7" strike="noStrike">
                <a:solidFill>
                  <a:srgbClr val="000000"/>
                </a:solidFill>
                <a:latin typeface="Arial"/>
                <a:ea typeface="DejaVu Sans"/>
              </a:rPr>
              <a:t> </a:t>
            </a:r>
            <a:r>
              <a:rPr b="0" lang="en-GB" sz="3200" spc="-26" strike="noStrike">
                <a:solidFill>
                  <a:srgbClr val="000000"/>
                </a:solidFill>
                <a:latin typeface="Arial"/>
                <a:ea typeface="DejaVu Sans"/>
              </a:rPr>
              <a:t>to </a:t>
            </a:r>
            <a:r>
              <a:rPr b="0" lang="en-GB" sz="3200" spc="-1" strike="noStrike">
                <a:solidFill>
                  <a:srgbClr val="000000"/>
                </a:solidFill>
                <a:latin typeface="Arial"/>
                <a:ea typeface="DejaVu Sans"/>
              </a:rPr>
              <a:t>initiate a</a:t>
            </a:r>
            <a:r>
              <a:rPr b="0" lang="en-GB" sz="3200" spc="9" strike="noStrike">
                <a:solidFill>
                  <a:srgbClr val="000000"/>
                </a:solidFill>
                <a:latin typeface="Arial"/>
                <a:ea typeface="DejaVu Sans"/>
              </a:rPr>
              <a:t> </a:t>
            </a:r>
            <a:r>
              <a:rPr b="0" lang="en-GB" sz="3200" spc="-12" strike="noStrike">
                <a:solidFill>
                  <a:srgbClr val="000000"/>
                </a:solidFill>
                <a:latin typeface="Arial"/>
                <a:ea typeface="DejaVu Sans"/>
              </a:rPr>
              <a:t>connection.</a:t>
            </a:r>
            <a:endParaRPr b="0" lang="en-GB" sz="3200" spc="-1" strike="noStrike">
              <a:latin typeface="Arial"/>
            </a:endParaRPr>
          </a:p>
        </p:txBody>
      </p:sp>
    </p:spTree>
  </p:cSld>
  <p:transition>
    <p:dissolve/>
  </p:transition>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5" name="PlaceHolder 1"/>
          <p:cNvSpPr>
            <a:spLocks noGrp="1"/>
          </p:cNvSpPr>
          <p:nvPr>
            <p:ph type="title"/>
          </p:nvPr>
        </p:nvSpPr>
        <p:spPr>
          <a:xfrm>
            <a:off x="1008000" y="555120"/>
            <a:ext cx="7392600" cy="1272600"/>
          </a:xfrm>
          <a:prstGeom prst="rect">
            <a:avLst/>
          </a:prstGeom>
          <a:noFill/>
          <a:ln w="0">
            <a:noFill/>
          </a:ln>
        </p:spPr>
        <p:txBody>
          <a:bodyPr lIns="0" rIns="0" tIns="12600" bIns="0" anchor="t">
            <a:noAutofit/>
          </a:bodyPr>
          <a:p>
            <a:pPr marL="945000">
              <a:lnSpc>
                <a:spcPct val="100000"/>
              </a:lnSpc>
              <a:spcBef>
                <a:spcPts val="99"/>
              </a:spcBef>
              <a:buNone/>
            </a:pPr>
            <a:r>
              <a:rPr b="1" lang="en-GB" sz="4400" spc="-1" strike="noStrike">
                <a:solidFill>
                  <a:srgbClr val="000000"/>
                </a:solidFill>
                <a:latin typeface="Arial"/>
              </a:rPr>
              <a:t>Connecting</a:t>
            </a:r>
            <a:r>
              <a:rPr b="1" lang="en-GB" sz="4400" spc="-177" strike="noStrike">
                <a:solidFill>
                  <a:srgbClr val="000000"/>
                </a:solidFill>
                <a:latin typeface="Arial"/>
              </a:rPr>
              <a:t> </a:t>
            </a:r>
            <a:r>
              <a:rPr b="1" lang="en-GB" sz="4400" spc="-12" strike="noStrike">
                <a:solidFill>
                  <a:srgbClr val="000000"/>
                </a:solidFill>
                <a:latin typeface="Arial"/>
              </a:rPr>
              <a:t>Sockets - II </a:t>
            </a:r>
            <a:endParaRPr b="0" lang="en-GB" sz="4400" spc="-1" strike="noStrike">
              <a:latin typeface="Arial"/>
            </a:endParaRPr>
          </a:p>
        </p:txBody>
      </p:sp>
      <p:sp>
        <p:nvSpPr>
          <p:cNvPr id="376" name="object 3"/>
          <p:cNvSpPr/>
          <p:nvPr/>
        </p:nvSpPr>
        <p:spPr>
          <a:xfrm>
            <a:off x="360000" y="4376160"/>
            <a:ext cx="8776800" cy="360"/>
          </a:xfrm>
          <a:custGeom>
            <a:avLst/>
            <a:gdLst/>
            <a:ahLst/>
            <a:rect l="l" t="t" r="r" b="b"/>
            <a:pathLst>
              <a:path w="8778875" h="0">
                <a:moveTo>
                  <a:pt x="0" y="0"/>
                </a:moveTo>
                <a:lnTo>
                  <a:pt x="8778269" y="0"/>
                </a:lnTo>
              </a:path>
            </a:pathLst>
          </a:custGeom>
          <a:noFill/>
          <a:ln w="17983">
            <a:solidFill>
              <a:srgbClr val="000000"/>
            </a:solidFill>
            <a:prstDash val="sysDash"/>
            <a:round/>
          </a:ln>
        </p:spPr>
        <p:style>
          <a:lnRef idx="0"/>
          <a:fillRef idx="0"/>
          <a:effectRef idx="0"/>
          <a:fontRef idx="minor"/>
        </p:style>
      </p:sp>
      <p:sp>
        <p:nvSpPr>
          <p:cNvPr id="377" name="object 4"/>
          <p:cNvSpPr/>
          <p:nvPr/>
        </p:nvSpPr>
        <p:spPr>
          <a:xfrm>
            <a:off x="360000" y="1225440"/>
            <a:ext cx="9358200" cy="5805720"/>
          </a:xfrm>
          <a:prstGeom prst="rect">
            <a:avLst/>
          </a:prstGeom>
          <a:noFill/>
          <a:ln w="0">
            <a:noFill/>
          </a:ln>
        </p:spPr>
        <p:style>
          <a:lnRef idx="0"/>
          <a:fillRef idx="0"/>
          <a:effectRef idx="0"/>
          <a:fontRef idx="minor"/>
        </p:style>
        <p:txBody>
          <a:bodyPr lIns="0" rIns="0" tIns="172800" bIns="0" anchor="t">
            <a:spAutoFit/>
          </a:bodyPr>
          <a:p>
            <a:pPr marL="12600">
              <a:lnSpc>
                <a:spcPct val="100000"/>
              </a:lnSpc>
              <a:spcBef>
                <a:spcPts val="1361"/>
              </a:spcBef>
              <a:buNone/>
            </a:pPr>
            <a:r>
              <a:rPr b="0" lang="en-GB" sz="2400" spc="-1" strike="noStrike">
                <a:solidFill>
                  <a:srgbClr val="000000"/>
                </a:solidFill>
                <a:latin typeface="Bitstream Vera Sans Mono"/>
                <a:ea typeface="DejaVu Sans"/>
              </a:rPr>
              <a:t>//</a:t>
            </a:r>
            <a:r>
              <a:rPr b="0" lang="en-GB" sz="2400" spc="-1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Unix</a:t>
            </a:r>
            <a:r>
              <a:rPr b="0" lang="en-GB" sz="2400" spc="-15"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Domain</a:t>
            </a:r>
            <a:endParaRPr b="0" lang="en-GB" sz="2400" spc="-1" strike="noStrike">
              <a:latin typeface="Arial"/>
            </a:endParaRPr>
          </a:p>
          <a:p>
            <a:pPr marL="12600">
              <a:lnSpc>
                <a:spcPct val="100000"/>
              </a:lnSpc>
              <a:spcBef>
                <a:spcPts val="1261"/>
              </a:spcBef>
              <a:buNone/>
            </a:pPr>
            <a:r>
              <a:rPr b="0" lang="en-GB" sz="2400" spc="-1" strike="noStrike">
                <a:solidFill>
                  <a:srgbClr val="000000"/>
                </a:solidFill>
                <a:latin typeface="Bitstream Vera Sans Mono"/>
                <a:ea typeface="DejaVu Sans"/>
              </a:rPr>
              <a:t>struct</a:t>
            </a:r>
            <a:r>
              <a:rPr b="0" lang="en-GB" sz="2400" spc="-5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sockaddr_un</a:t>
            </a:r>
            <a:r>
              <a:rPr b="0" lang="en-GB" sz="2400" spc="-4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server;</a:t>
            </a:r>
            <a:endParaRPr b="0" lang="en-GB" sz="2400" spc="-1" strike="noStrike">
              <a:latin typeface="Arial"/>
            </a:endParaRPr>
          </a:p>
          <a:p>
            <a:pPr marL="12600">
              <a:lnSpc>
                <a:spcPct val="100000"/>
              </a:lnSpc>
              <a:spcBef>
                <a:spcPts val="1261"/>
              </a:spcBef>
              <a:buNone/>
            </a:pPr>
            <a:r>
              <a:rPr b="0" lang="en-GB" sz="2400" spc="-26" strike="noStrike">
                <a:solidFill>
                  <a:srgbClr val="000000"/>
                </a:solidFill>
                <a:latin typeface="Bitstream Vera Sans Mono"/>
                <a:ea typeface="DejaVu Sans"/>
              </a:rPr>
              <a:t>...</a:t>
            </a:r>
            <a:endParaRPr b="0" lang="en-GB" sz="2400" spc="-1" strike="noStrike">
              <a:latin typeface="Arial"/>
            </a:endParaRPr>
          </a:p>
          <a:p>
            <a:pPr marL="336600" indent="-324000">
              <a:lnSpc>
                <a:spcPct val="94000"/>
              </a:lnSpc>
              <a:spcBef>
                <a:spcPts val="1414"/>
              </a:spcBef>
              <a:buNone/>
              <a:tabLst>
                <a:tab algn="l" pos="0"/>
              </a:tabLst>
            </a:pPr>
            <a:r>
              <a:rPr b="0" lang="en-GB" sz="2400" spc="-1" strike="noStrike">
                <a:solidFill>
                  <a:srgbClr val="000000"/>
                </a:solidFill>
                <a:latin typeface="Bitstream Vera Sans Mono"/>
                <a:ea typeface="DejaVu Sans"/>
              </a:rPr>
              <a:t>connect(s,</a:t>
            </a:r>
            <a:r>
              <a:rPr b="0" lang="en-GB" sz="2400" spc="-5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(struct</a:t>
            </a:r>
            <a:r>
              <a:rPr b="0" lang="en-GB" sz="2400" spc="-4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sockaddr</a:t>
            </a:r>
            <a:r>
              <a:rPr b="0" lang="en-GB" sz="2400" spc="-4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*)&amp;server,             </a:t>
            </a:r>
            <a:r>
              <a:rPr b="0" lang="en-GB" sz="2400" spc="-1" strike="noStrike">
                <a:solidFill>
                  <a:srgbClr val="000000"/>
                </a:solidFill>
                <a:latin typeface="Bitstream Vera Sans Mono"/>
                <a:ea typeface="DejaVu Sans"/>
              </a:rPr>
              <a:t>strlen(server.sun_path)</a:t>
            </a:r>
            <a:r>
              <a:rPr b="0" lang="en-GB" sz="2400" spc="-7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a:t>
            </a:r>
            <a:r>
              <a:rPr b="0" lang="en-GB" sz="2400" spc="-60"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sizeof(server.sun_family));</a:t>
            </a:r>
            <a:endParaRPr b="0" lang="en-GB" sz="2400" spc="-1" strike="noStrike">
              <a:latin typeface="Arial"/>
            </a:endParaRPr>
          </a:p>
          <a:p>
            <a:pPr marL="336600" indent="-324000">
              <a:lnSpc>
                <a:spcPct val="100000"/>
              </a:lnSpc>
              <a:spcBef>
                <a:spcPts val="2679"/>
              </a:spcBef>
              <a:buNone/>
              <a:tabLst>
                <a:tab algn="l" pos="0"/>
              </a:tabLst>
            </a:pPr>
            <a:endParaRPr b="0" lang="en-GB" sz="2400" spc="-1" strike="noStrike">
              <a:latin typeface="Arial"/>
            </a:endParaRPr>
          </a:p>
          <a:p>
            <a:pPr marL="12600" indent="-324000">
              <a:lnSpc>
                <a:spcPct val="100000"/>
              </a:lnSpc>
              <a:buNone/>
              <a:tabLst>
                <a:tab algn="l" pos="0"/>
              </a:tabLst>
            </a:pPr>
            <a:r>
              <a:rPr b="0" lang="en-GB" sz="2400" spc="-1" strike="noStrike">
                <a:solidFill>
                  <a:srgbClr val="000000"/>
                </a:solidFill>
                <a:latin typeface="Bitstream Vera Sans Mono"/>
                <a:ea typeface="DejaVu Sans"/>
              </a:rPr>
              <a:t>//</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Internet</a:t>
            </a:r>
            <a:r>
              <a:rPr b="0" lang="en-GB" sz="2400" spc="-26"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Domain</a:t>
            </a:r>
            <a:endParaRPr b="0" lang="en-GB" sz="2400" spc="-1" strike="noStrike">
              <a:latin typeface="Arial"/>
            </a:endParaRPr>
          </a:p>
          <a:p>
            <a:pPr marL="12600" indent="-324000">
              <a:lnSpc>
                <a:spcPct val="100000"/>
              </a:lnSpc>
              <a:spcBef>
                <a:spcPts val="1261"/>
              </a:spcBef>
              <a:buNone/>
              <a:tabLst>
                <a:tab algn="l" pos="0"/>
              </a:tabLst>
            </a:pPr>
            <a:r>
              <a:rPr b="0" lang="en-GB" sz="2400" spc="-1" strike="noStrike">
                <a:solidFill>
                  <a:srgbClr val="000000"/>
                </a:solidFill>
                <a:latin typeface="Bitstream Vera Sans Mono"/>
                <a:ea typeface="DejaVu Sans"/>
              </a:rPr>
              <a:t>struct</a:t>
            </a:r>
            <a:r>
              <a:rPr b="0" lang="en-GB" sz="2400" spc="-5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sockaddr_in</a:t>
            </a:r>
            <a:r>
              <a:rPr b="0" lang="en-GB" sz="2400" spc="-4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server;</a:t>
            </a:r>
            <a:endParaRPr b="0" lang="en-GB" sz="2400" spc="-1" strike="noStrike">
              <a:latin typeface="Arial"/>
            </a:endParaRPr>
          </a:p>
          <a:p>
            <a:pPr marL="12600" indent="-324000">
              <a:lnSpc>
                <a:spcPct val="100000"/>
              </a:lnSpc>
              <a:spcBef>
                <a:spcPts val="1261"/>
              </a:spcBef>
              <a:buNone/>
              <a:tabLst>
                <a:tab algn="l" pos="0"/>
              </a:tabLst>
            </a:pPr>
            <a:r>
              <a:rPr b="0" lang="en-GB" sz="2400" spc="-26" strike="noStrike">
                <a:solidFill>
                  <a:srgbClr val="000000"/>
                </a:solidFill>
                <a:latin typeface="Bitstream Vera Sans Mono"/>
                <a:ea typeface="DejaVu Sans"/>
              </a:rPr>
              <a:t>...</a:t>
            </a:r>
            <a:endParaRPr b="0" lang="en-GB" sz="2400" spc="-1" strike="noStrike">
              <a:latin typeface="Arial"/>
            </a:endParaRPr>
          </a:p>
          <a:p>
            <a:pPr marL="336600" indent="-324000">
              <a:lnSpc>
                <a:spcPts val="2721"/>
              </a:lnSpc>
              <a:spcBef>
                <a:spcPts val="1494"/>
              </a:spcBef>
              <a:buNone/>
              <a:tabLst>
                <a:tab algn="l" pos="0"/>
              </a:tabLst>
            </a:pPr>
            <a:r>
              <a:rPr b="0" lang="en-GB" sz="2400" spc="-1" strike="noStrike">
                <a:solidFill>
                  <a:srgbClr val="000000"/>
                </a:solidFill>
                <a:latin typeface="Bitstream Vera Sans Mono"/>
                <a:ea typeface="DejaVu Sans"/>
              </a:rPr>
              <a:t>connect(s,</a:t>
            </a:r>
            <a:r>
              <a:rPr b="0" lang="en-GB" sz="2400" spc="-5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(struct</a:t>
            </a:r>
            <a:r>
              <a:rPr b="0" lang="en-GB" sz="2400" spc="-4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sockaddr</a:t>
            </a:r>
            <a:r>
              <a:rPr b="0" lang="en-GB" sz="2400" spc="-4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*)&amp;server,</a:t>
            </a:r>
            <a:r>
              <a:rPr b="0" lang="en-GB" sz="2400" spc="-4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sizeof(server));</a:t>
            </a:r>
            <a:endParaRPr b="0" lang="en-GB" sz="2400" spc="-1" strike="noStrike">
              <a:latin typeface="Arial"/>
            </a:endParaRPr>
          </a:p>
        </p:txBody>
      </p:sp>
    </p:spTree>
  </p:cSld>
  <p:transition>
    <p:dissolve/>
  </p:transition>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8" name="PlaceHolder 1"/>
          <p:cNvSpPr>
            <a:spLocks noGrp="1"/>
          </p:cNvSpPr>
          <p:nvPr>
            <p:ph type="title"/>
          </p:nvPr>
        </p:nvSpPr>
        <p:spPr>
          <a:xfrm>
            <a:off x="1080000" y="555120"/>
            <a:ext cx="7392600" cy="1351800"/>
          </a:xfrm>
          <a:prstGeom prst="rect">
            <a:avLst/>
          </a:prstGeom>
          <a:noFill/>
          <a:ln w="0">
            <a:noFill/>
          </a:ln>
        </p:spPr>
        <p:txBody>
          <a:bodyPr lIns="0" rIns="0" tIns="12600" bIns="0" anchor="t">
            <a:noAutofit/>
          </a:bodyPr>
          <a:p>
            <a:pPr marL="945000">
              <a:lnSpc>
                <a:spcPct val="100000"/>
              </a:lnSpc>
              <a:spcBef>
                <a:spcPts val="99"/>
              </a:spcBef>
              <a:buNone/>
            </a:pPr>
            <a:r>
              <a:rPr b="1" lang="en-GB" sz="4400" spc="-1" strike="noStrike">
                <a:solidFill>
                  <a:srgbClr val="000000"/>
                </a:solidFill>
                <a:latin typeface="Arial"/>
              </a:rPr>
              <a:t>Connecting</a:t>
            </a:r>
            <a:r>
              <a:rPr b="1" lang="en-GB" sz="4400" spc="-177" strike="noStrike">
                <a:solidFill>
                  <a:srgbClr val="000000"/>
                </a:solidFill>
                <a:latin typeface="Arial"/>
              </a:rPr>
              <a:t> </a:t>
            </a:r>
            <a:r>
              <a:rPr b="1" lang="en-GB" sz="4400" spc="-12" strike="noStrike">
                <a:solidFill>
                  <a:srgbClr val="000000"/>
                </a:solidFill>
                <a:latin typeface="Arial"/>
              </a:rPr>
              <a:t>Sockets - III</a:t>
            </a:r>
            <a:endParaRPr b="0" lang="en-GB" sz="4400" spc="-1" strike="noStrike">
              <a:latin typeface="Arial"/>
            </a:endParaRPr>
          </a:p>
        </p:txBody>
      </p:sp>
      <p:sp>
        <p:nvSpPr>
          <p:cNvPr id="379" name="PlaceHolder 2"/>
          <p:cNvSpPr>
            <a:spLocks noGrp="1"/>
          </p:cNvSpPr>
          <p:nvPr>
            <p:ph/>
          </p:nvPr>
        </p:nvSpPr>
        <p:spPr>
          <a:xfrm>
            <a:off x="897840" y="1582920"/>
            <a:ext cx="8619120" cy="4531680"/>
          </a:xfrm>
          <a:prstGeom prst="rect">
            <a:avLst/>
          </a:prstGeom>
          <a:noFill/>
          <a:ln w="0">
            <a:noFill/>
          </a:ln>
        </p:spPr>
        <p:txBody>
          <a:bodyPr lIns="0" rIns="0" tIns="241200" bIns="0" anchor="t">
            <a:noAutofit/>
          </a:bodyPr>
          <a:p>
            <a:pPr marL="38160">
              <a:lnSpc>
                <a:spcPct val="95000"/>
              </a:lnSpc>
              <a:spcBef>
                <a:spcPts val="264"/>
              </a:spcBef>
              <a:buNone/>
            </a:pPr>
            <a:r>
              <a:rPr b="0" lang="en-GB" sz="3200" spc="-32" strike="noStrike">
                <a:solidFill>
                  <a:srgbClr val="000000"/>
                </a:solidFill>
                <a:latin typeface="Courier New"/>
              </a:rPr>
              <a:t>server</a:t>
            </a:r>
            <a:r>
              <a:rPr b="0" lang="en-GB" sz="3200" spc="-1019" strike="noStrike">
                <a:solidFill>
                  <a:srgbClr val="000000"/>
                </a:solidFill>
                <a:latin typeface="Courier New"/>
              </a:rPr>
              <a:t> </a:t>
            </a:r>
            <a:r>
              <a:rPr b="0" lang="en-GB" sz="3200" spc="-1" strike="noStrike">
                <a:solidFill>
                  <a:srgbClr val="000000"/>
                </a:solidFill>
                <a:latin typeface="Arial"/>
              </a:rPr>
              <a:t>would contain</a:t>
            </a:r>
            <a:r>
              <a:rPr b="0" lang="en-GB" sz="3200" spc="9" strike="noStrike">
                <a:solidFill>
                  <a:srgbClr val="000000"/>
                </a:solidFill>
                <a:latin typeface="Arial"/>
              </a:rPr>
              <a:t> </a:t>
            </a:r>
            <a:r>
              <a:rPr b="0" lang="en-GB" sz="3200" spc="-1" strike="noStrike">
                <a:solidFill>
                  <a:srgbClr val="000000"/>
                </a:solidFill>
                <a:latin typeface="Arial"/>
              </a:rPr>
              <a:t>the</a:t>
            </a:r>
            <a:r>
              <a:rPr b="0" lang="en-GB" sz="3200" spc="15" strike="noStrike">
                <a:solidFill>
                  <a:srgbClr val="000000"/>
                </a:solidFill>
                <a:latin typeface="Arial"/>
              </a:rPr>
              <a:t> </a:t>
            </a:r>
            <a:r>
              <a:rPr b="0" lang="en-GB" sz="3200" spc="-21" strike="noStrike">
                <a:solidFill>
                  <a:srgbClr val="000000"/>
                </a:solidFill>
                <a:latin typeface="Arial"/>
              </a:rPr>
              <a:t>UNIX </a:t>
            </a:r>
            <a:r>
              <a:rPr b="0" lang="en-GB" sz="3200" spc="-1" strike="noStrike">
                <a:solidFill>
                  <a:srgbClr val="000000"/>
                </a:solidFill>
                <a:latin typeface="Arial"/>
              </a:rPr>
              <a:t>pathname,</a:t>
            </a:r>
            <a:r>
              <a:rPr b="0" lang="en-GB" sz="3200" spc="9" strike="noStrike">
                <a:solidFill>
                  <a:srgbClr val="000000"/>
                </a:solidFill>
                <a:latin typeface="Arial"/>
              </a:rPr>
              <a:t> </a:t>
            </a:r>
            <a:r>
              <a:rPr b="0" lang="en-GB" sz="3200" spc="-1" strike="noStrike">
                <a:solidFill>
                  <a:srgbClr val="000000"/>
                </a:solidFill>
                <a:latin typeface="Arial"/>
              </a:rPr>
              <a:t>Internet</a:t>
            </a:r>
            <a:r>
              <a:rPr b="0" lang="en-GB" sz="3200" spc="18" strike="noStrike">
                <a:solidFill>
                  <a:srgbClr val="000000"/>
                </a:solidFill>
                <a:latin typeface="Arial"/>
              </a:rPr>
              <a:t> </a:t>
            </a:r>
            <a:r>
              <a:rPr b="0" lang="en-GB" sz="3200" spc="-1" strike="noStrike">
                <a:solidFill>
                  <a:srgbClr val="000000"/>
                </a:solidFill>
                <a:latin typeface="Arial"/>
              </a:rPr>
              <a:t>address</a:t>
            </a:r>
            <a:r>
              <a:rPr b="0" lang="en-GB" sz="3200" spc="4" strike="noStrike">
                <a:solidFill>
                  <a:srgbClr val="000000"/>
                </a:solidFill>
                <a:latin typeface="Arial"/>
              </a:rPr>
              <a:t> </a:t>
            </a:r>
            <a:r>
              <a:rPr b="0" lang="en-GB" sz="3200" spc="-1" strike="noStrike">
                <a:solidFill>
                  <a:srgbClr val="000000"/>
                </a:solidFill>
                <a:latin typeface="Arial"/>
              </a:rPr>
              <a:t>and port</a:t>
            </a:r>
            <a:r>
              <a:rPr b="0" lang="en-GB" sz="3200" spc="9" strike="noStrike">
                <a:solidFill>
                  <a:srgbClr val="000000"/>
                </a:solidFill>
                <a:latin typeface="Arial"/>
              </a:rPr>
              <a:t> </a:t>
            </a:r>
            <a:r>
              <a:rPr b="0" lang="en-GB" sz="3200" spc="-1" strike="noStrike">
                <a:solidFill>
                  <a:srgbClr val="000000"/>
                </a:solidFill>
                <a:latin typeface="Arial"/>
              </a:rPr>
              <a:t>number</a:t>
            </a:r>
            <a:r>
              <a:rPr b="0" lang="en-GB" sz="3200" spc="9" strike="noStrike">
                <a:solidFill>
                  <a:srgbClr val="000000"/>
                </a:solidFill>
                <a:latin typeface="Arial"/>
              </a:rPr>
              <a:t> </a:t>
            </a:r>
            <a:r>
              <a:rPr b="0" lang="en-GB" sz="3200" spc="-26" strike="noStrike">
                <a:solidFill>
                  <a:srgbClr val="000000"/>
                </a:solidFill>
                <a:latin typeface="Arial"/>
              </a:rPr>
              <a:t>of </a:t>
            </a:r>
            <a:r>
              <a:rPr b="0" lang="en-GB" sz="3200" spc="-1" strike="noStrike">
                <a:solidFill>
                  <a:srgbClr val="000000"/>
                </a:solidFill>
                <a:latin typeface="Arial"/>
              </a:rPr>
              <a:t>the server to which the client</a:t>
            </a:r>
            <a:r>
              <a:rPr b="0" lang="en-GB" sz="3200" spc="4" strike="noStrike">
                <a:solidFill>
                  <a:srgbClr val="000000"/>
                </a:solidFill>
                <a:latin typeface="Arial"/>
              </a:rPr>
              <a:t> </a:t>
            </a:r>
            <a:r>
              <a:rPr b="0" lang="en-GB" sz="3200" spc="-1" strike="noStrike">
                <a:solidFill>
                  <a:srgbClr val="000000"/>
                </a:solidFill>
                <a:latin typeface="Arial"/>
              </a:rPr>
              <a:t>process</a:t>
            </a:r>
            <a:r>
              <a:rPr b="0" lang="en-GB" sz="3200" spc="-7" strike="noStrike">
                <a:solidFill>
                  <a:srgbClr val="000000"/>
                </a:solidFill>
                <a:latin typeface="Arial"/>
              </a:rPr>
              <a:t> </a:t>
            </a:r>
            <a:r>
              <a:rPr b="0" lang="en-GB" sz="3200" spc="-1" strike="noStrike">
                <a:solidFill>
                  <a:srgbClr val="000000"/>
                </a:solidFill>
                <a:latin typeface="Arial"/>
              </a:rPr>
              <a:t>wishes </a:t>
            </a:r>
            <a:r>
              <a:rPr b="0" lang="en-GB" sz="3200" spc="-26" strike="noStrike">
                <a:solidFill>
                  <a:srgbClr val="000000"/>
                </a:solidFill>
                <a:latin typeface="Arial"/>
              </a:rPr>
              <a:t>to </a:t>
            </a:r>
            <a:r>
              <a:rPr b="0" lang="en-GB" sz="3200" spc="-12" strike="noStrike">
                <a:solidFill>
                  <a:srgbClr val="000000"/>
                </a:solidFill>
                <a:latin typeface="Arial"/>
              </a:rPr>
              <a:t>speak.</a:t>
            </a:r>
            <a:endParaRPr b="0" lang="en-GB" sz="3200" spc="-1" strike="noStrike">
              <a:latin typeface="Arial"/>
            </a:endParaRPr>
          </a:p>
          <a:p>
            <a:pPr marL="38160">
              <a:lnSpc>
                <a:spcPts val="3589"/>
              </a:lnSpc>
              <a:spcBef>
                <a:spcPts val="1491"/>
              </a:spcBef>
              <a:buNone/>
            </a:pPr>
            <a:r>
              <a:rPr b="0" lang="en-GB" sz="3200" spc="-1" strike="noStrike">
                <a:solidFill>
                  <a:srgbClr val="000000"/>
                </a:solidFill>
                <a:latin typeface="Arial"/>
              </a:rPr>
              <a:t>If</a:t>
            </a:r>
            <a:r>
              <a:rPr b="0" lang="en-GB" sz="3200" spc="-7" strike="noStrike">
                <a:solidFill>
                  <a:srgbClr val="000000"/>
                </a:solidFill>
                <a:latin typeface="Arial"/>
              </a:rPr>
              <a:t> </a:t>
            </a:r>
            <a:r>
              <a:rPr b="0" lang="en-GB" sz="3200" spc="-1" strike="noStrike">
                <a:solidFill>
                  <a:srgbClr val="000000"/>
                </a:solidFill>
                <a:latin typeface="Arial"/>
              </a:rPr>
              <a:t>the client process’s socket is</a:t>
            </a:r>
            <a:r>
              <a:rPr b="0" lang="en-GB" sz="3200" spc="-7" strike="noStrike">
                <a:solidFill>
                  <a:srgbClr val="000000"/>
                </a:solidFill>
                <a:latin typeface="Arial"/>
              </a:rPr>
              <a:t> </a:t>
            </a:r>
            <a:r>
              <a:rPr b="0" lang="en-GB" sz="3200" spc="-1" strike="noStrike">
                <a:solidFill>
                  <a:srgbClr val="000000"/>
                </a:solidFill>
                <a:latin typeface="Arial"/>
              </a:rPr>
              <a:t>unbound at </a:t>
            </a:r>
            <a:r>
              <a:rPr b="0" lang="en-GB" sz="3200" spc="-26" strike="noStrike">
                <a:solidFill>
                  <a:srgbClr val="000000"/>
                </a:solidFill>
                <a:latin typeface="Arial"/>
              </a:rPr>
              <a:t>the </a:t>
            </a:r>
            <a:r>
              <a:rPr b="0" lang="en-GB" sz="3200" spc="-1" strike="noStrike">
                <a:solidFill>
                  <a:srgbClr val="000000"/>
                </a:solidFill>
                <a:latin typeface="Arial"/>
              </a:rPr>
              <a:t>time of the</a:t>
            </a:r>
            <a:r>
              <a:rPr b="0" lang="en-GB" sz="3200" spc="4" strike="noStrike">
                <a:solidFill>
                  <a:srgbClr val="000000"/>
                </a:solidFill>
                <a:latin typeface="Arial"/>
              </a:rPr>
              <a:t> </a:t>
            </a:r>
            <a:r>
              <a:rPr b="0" lang="en-GB" sz="3200" spc="-1" strike="noStrike">
                <a:solidFill>
                  <a:srgbClr val="000000"/>
                </a:solidFill>
                <a:latin typeface="Arial"/>
              </a:rPr>
              <a:t>connect</a:t>
            </a:r>
            <a:r>
              <a:rPr b="0" lang="en-GB" sz="3200" spc="4" strike="noStrike">
                <a:solidFill>
                  <a:srgbClr val="000000"/>
                </a:solidFill>
                <a:latin typeface="Arial"/>
              </a:rPr>
              <a:t> </a:t>
            </a:r>
            <a:r>
              <a:rPr b="0" lang="en-GB" sz="3200" spc="-1" strike="noStrike">
                <a:solidFill>
                  <a:srgbClr val="000000"/>
                </a:solidFill>
                <a:latin typeface="Arial"/>
              </a:rPr>
              <a:t>call, the system </a:t>
            </a:r>
            <a:r>
              <a:rPr b="0" lang="en-GB" sz="3200" spc="-21" strike="noStrike">
                <a:solidFill>
                  <a:srgbClr val="000000"/>
                </a:solidFill>
                <a:latin typeface="Arial"/>
              </a:rPr>
              <a:t>will </a:t>
            </a:r>
            <a:r>
              <a:rPr b="0" lang="en-GB" sz="3200" spc="-1" strike="noStrike">
                <a:solidFill>
                  <a:srgbClr val="000000"/>
                </a:solidFill>
                <a:latin typeface="Arial"/>
              </a:rPr>
              <a:t>automatically select</a:t>
            </a:r>
            <a:r>
              <a:rPr b="0" lang="en-GB" sz="3200" spc="4" strike="noStrike">
                <a:solidFill>
                  <a:srgbClr val="000000"/>
                </a:solidFill>
                <a:latin typeface="Arial"/>
              </a:rPr>
              <a:t> </a:t>
            </a:r>
            <a:r>
              <a:rPr b="0" lang="en-GB" sz="3200" spc="-1" strike="noStrike">
                <a:solidFill>
                  <a:srgbClr val="000000"/>
                </a:solidFill>
                <a:latin typeface="Arial"/>
              </a:rPr>
              <a:t>and bind a</a:t>
            </a:r>
            <a:r>
              <a:rPr b="0" lang="en-GB" sz="3200" spc="4" strike="noStrike">
                <a:solidFill>
                  <a:srgbClr val="000000"/>
                </a:solidFill>
                <a:latin typeface="Arial"/>
              </a:rPr>
              <a:t> </a:t>
            </a:r>
            <a:r>
              <a:rPr b="0" lang="en-GB" sz="3200" spc="-1" strike="noStrike">
                <a:solidFill>
                  <a:srgbClr val="000000"/>
                </a:solidFill>
                <a:latin typeface="Arial"/>
              </a:rPr>
              <a:t>name</a:t>
            </a:r>
            <a:r>
              <a:rPr b="0" lang="en-GB" sz="3200" spc="4" strike="noStrike">
                <a:solidFill>
                  <a:srgbClr val="000000"/>
                </a:solidFill>
                <a:latin typeface="Arial"/>
              </a:rPr>
              <a:t> </a:t>
            </a:r>
            <a:r>
              <a:rPr b="0" lang="en-GB" sz="3200" spc="-1" strike="noStrike">
                <a:solidFill>
                  <a:srgbClr val="000000"/>
                </a:solidFill>
                <a:latin typeface="Arial"/>
              </a:rPr>
              <a:t>to </a:t>
            </a:r>
            <a:r>
              <a:rPr b="0" lang="en-GB" sz="3200" spc="-26" strike="noStrike">
                <a:solidFill>
                  <a:srgbClr val="000000"/>
                </a:solidFill>
                <a:latin typeface="Arial"/>
              </a:rPr>
              <a:t>the </a:t>
            </a:r>
            <a:r>
              <a:rPr b="0" lang="en-GB" sz="3200" spc="-1" strike="noStrike">
                <a:solidFill>
                  <a:srgbClr val="000000"/>
                </a:solidFill>
                <a:latin typeface="Arial"/>
              </a:rPr>
              <a:t>socket if </a:t>
            </a:r>
            <a:r>
              <a:rPr b="0" lang="en-GB" sz="3200" spc="-12" strike="noStrike">
                <a:solidFill>
                  <a:srgbClr val="000000"/>
                </a:solidFill>
                <a:latin typeface="Arial"/>
              </a:rPr>
              <a:t>necessary</a:t>
            </a:r>
            <a:endParaRPr b="0" lang="en-GB" sz="3200" spc="-1" strike="noStrike">
              <a:latin typeface="Arial"/>
            </a:endParaRPr>
          </a:p>
        </p:txBody>
      </p:sp>
    </p:spTree>
  </p:cSld>
  <p:transition>
    <p:dissolve/>
  </p:transition>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0" name="PlaceHolder 1"/>
          <p:cNvSpPr>
            <a:spLocks noGrp="1"/>
          </p:cNvSpPr>
          <p:nvPr>
            <p:ph type="title"/>
          </p:nvPr>
        </p:nvSpPr>
        <p:spPr>
          <a:xfrm>
            <a:off x="1080000" y="555120"/>
            <a:ext cx="7392600" cy="1351800"/>
          </a:xfrm>
          <a:prstGeom prst="rect">
            <a:avLst/>
          </a:prstGeom>
          <a:noFill/>
          <a:ln w="0">
            <a:noFill/>
          </a:ln>
        </p:spPr>
        <p:txBody>
          <a:bodyPr lIns="0" rIns="0" tIns="12600" bIns="0" anchor="t">
            <a:noAutofit/>
          </a:bodyPr>
          <a:p>
            <a:pPr marL="945000">
              <a:lnSpc>
                <a:spcPct val="100000"/>
              </a:lnSpc>
              <a:spcBef>
                <a:spcPts val="99"/>
              </a:spcBef>
              <a:buNone/>
            </a:pPr>
            <a:r>
              <a:rPr b="1" lang="en-GB" sz="4400" spc="-1" strike="noStrike">
                <a:solidFill>
                  <a:srgbClr val="000000"/>
                </a:solidFill>
                <a:latin typeface="Arial"/>
              </a:rPr>
              <a:t>Connecting</a:t>
            </a:r>
            <a:r>
              <a:rPr b="1" lang="en-GB" sz="4400" spc="-177" strike="noStrike">
                <a:solidFill>
                  <a:srgbClr val="000000"/>
                </a:solidFill>
                <a:latin typeface="Arial"/>
              </a:rPr>
              <a:t> </a:t>
            </a:r>
            <a:r>
              <a:rPr b="1" lang="en-GB" sz="4400" spc="-12" strike="noStrike">
                <a:solidFill>
                  <a:srgbClr val="000000"/>
                </a:solidFill>
                <a:latin typeface="Arial"/>
              </a:rPr>
              <a:t>Sockets - IV</a:t>
            </a:r>
            <a:endParaRPr b="0" lang="en-GB" sz="4400" spc="-1" strike="noStrike">
              <a:latin typeface="Arial"/>
            </a:endParaRPr>
          </a:p>
        </p:txBody>
      </p:sp>
      <p:sp>
        <p:nvSpPr>
          <p:cNvPr id="381" name="object 4"/>
          <p:cNvSpPr/>
          <p:nvPr/>
        </p:nvSpPr>
        <p:spPr>
          <a:xfrm>
            <a:off x="923400" y="1718280"/>
            <a:ext cx="8148600" cy="2511720"/>
          </a:xfrm>
          <a:prstGeom prst="rect">
            <a:avLst/>
          </a:prstGeom>
          <a:noFill/>
          <a:ln w="0">
            <a:noFill/>
          </a:ln>
        </p:spPr>
        <p:style>
          <a:lnRef idx="0"/>
          <a:fillRef idx="0"/>
          <a:effectRef idx="0"/>
          <a:fontRef idx="minor"/>
        </p:style>
        <p:txBody>
          <a:bodyPr lIns="0" rIns="0" tIns="54000" bIns="0" anchor="t">
            <a:spAutoFit/>
          </a:bodyPr>
          <a:p>
            <a:pPr marL="12600">
              <a:lnSpc>
                <a:spcPts val="3589"/>
              </a:lnSpc>
              <a:spcBef>
                <a:spcPts val="425"/>
              </a:spcBef>
              <a:buNone/>
            </a:pPr>
            <a:r>
              <a:rPr b="0" lang="en-GB" sz="3200" spc="-1" strike="noStrike">
                <a:solidFill>
                  <a:srgbClr val="000000"/>
                </a:solidFill>
                <a:latin typeface="Arial"/>
                <a:ea typeface="DejaVu Sans"/>
              </a:rPr>
              <a:t>An error is returned if the connection </a:t>
            </a:r>
            <a:r>
              <a:rPr b="0" lang="en-GB" sz="3200" spc="-26" strike="noStrike">
                <a:solidFill>
                  <a:srgbClr val="000000"/>
                </a:solidFill>
                <a:latin typeface="Arial"/>
                <a:ea typeface="DejaVu Sans"/>
              </a:rPr>
              <a:t>was </a:t>
            </a:r>
            <a:r>
              <a:rPr b="0" lang="en-GB" sz="3200" spc="-1" strike="noStrike">
                <a:solidFill>
                  <a:srgbClr val="000000"/>
                </a:solidFill>
                <a:latin typeface="Arial"/>
                <a:ea typeface="DejaVu Sans"/>
              </a:rPr>
              <a:t>unsuccessful (any name automatically </a:t>
            </a:r>
            <a:r>
              <a:rPr b="0" lang="en-GB" sz="3200" spc="-12" strike="noStrike">
                <a:solidFill>
                  <a:srgbClr val="000000"/>
                </a:solidFill>
                <a:latin typeface="Arial"/>
                <a:ea typeface="DejaVu Sans"/>
              </a:rPr>
              <a:t>bound </a:t>
            </a:r>
            <a:r>
              <a:rPr b="0" lang="en-GB" sz="3200" spc="-1" strike="noStrike">
                <a:solidFill>
                  <a:srgbClr val="000000"/>
                </a:solidFill>
                <a:latin typeface="Arial"/>
                <a:ea typeface="DejaVu Sans"/>
              </a:rPr>
              <a:t>by the system, however, </a:t>
            </a:r>
            <a:r>
              <a:rPr b="0" lang="en-GB" sz="3200" spc="-12" strike="noStrike">
                <a:solidFill>
                  <a:srgbClr val="000000"/>
                </a:solidFill>
                <a:latin typeface="Arial"/>
                <a:ea typeface="DejaVu Sans"/>
              </a:rPr>
              <a:t>remains).</a:t>
            </a:r>
            <a:endParaRPr b="0" lang="en-GB" sz="3200" spc="-1" strike="noStrike">
              <a:latin typeface="Arial"/>
            </a:endParaRPr>
          </a:p>
          <a:p>
            <a:pPr marL="12600">
              <a:lnSpc>
                <a:spcPts val="3580"/>
              </a:lnSpc>
              <a:spcBef>
                <a:spcPts val="1429"/>
              </a:spcBef>
              <a:buNone/>
            </a:pPr>
            <a:r>
              <a:rPr b="0" lang="en-GB" sz="3200" spc="-1" strike="noStrike">
                <a:solidFill>
                  <a:srgbClr val="000000"/>
                </a:solidFill>
                <a:latin typeface="Arial"/>
                <a:ea typeface="DejaVu Sans"/>
              </a:rPr>
              <a:t>Otherwise, the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socket is associated with </a:t>
            </a:r>
            <a:r>
              <a:rPr b="0" lang="en-GB" sz="3200" spc="-26" strike="noStrike">
                <a:solidFill>
                  <a:srgbClr val="000000"/>
                </a:solidFill>
                <a:latin typeface="Arial"/>
                <a:ea typeface="DejaVu Sans"/>
              </a:rPr>
              <a:t>the </a:t>
            </a:r>
            <a:r>
              <a:rPr b="0" lang="en-GB" sz="3200" spc="-1" strike="noStrike">
                <a:solidFill>
                  <a:srgbClr val="000000"/>
                </a:solidFill>
                <a:latin typeface="Arial"/>
                <a:ea typeface="DejaVu Sans"/>
              </a:rPr>
              <a:t>server and data</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transfer</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may</a:t>
            </a:r>
            <a:r>
              <a:rPr b="0" lang="en-GB" sz="3200" spc="18" strike="noStrike">
                <a:solidFill>
                  <a:srgbClr val="000000"/>
                </a:solidFill>
                <a:latin typeface="Arial"/>
                <a:ea typeface="DejaVu Sans"/>
              </a:rPr>
              <a:t> </a:t>
            </a:r>
            <a:r>
              <a:rPr b="0" lang="en-GB" sz="3200" spc="-12" strike="noStrike">
                <a:solidFill>
                  <a:srgbClr val="000000"/>
                </a:solidFill>
                <a:latin typeface="Arial"/>
                <a:ea typeface="DejaVu Sans"/>
              </a:rPr>
              <a:t>begin.</a:t>
            </a:r>
            <a:endParaRPr b="0" lang="en-GB" sz="3200" spc="-1" strike="noStrike">
              <a:latin typeface="Arial"/>
            </a:endParaRPr>
          </a:p>
        </p:txBody>
      </p:sp>
    </p:spTree>
  </p:cSld>
  <p:transition>
    <p:dissolve/>
  </p:transition>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PlaceHolder 1"/>
          <p:cNvSpPr>
            <a:spLocks noGrp="1"/>
          </p:cNvSpPr>
          <p:nvPr>
            <p:ph type="title"/>
          </p:nvPr>
        </p:nvSpPr>
        <p:spPr>
          <a:xfrm>
            <a:off x="1249200" y="555120"/>
            <a:ext cx="6863400" cy="1272600"/>
          </a:xfrm>
          <a:prstGeom prst="rect">
            <a:avLst/>
          </a:prstGeom>
          <a:noFill/>
          <a:ln w="0">
            <a:noFill/>
          </a:ln>
        </p:spPr>
        <p:txBody>
          <a:bodyPr lIns="0" rIns="0" tIns="12600" bIns="0" anchor="t">
            <a:noAutofit/>
          </a:bodyPr>
          <a:p>
            <a:pPr marL="1969200">
              <a:lnSpc>
                <a:spcPct val="100000"/>
              </a:lnSpc>
              <a:spcBef>
                <a:spcPts val="99"/>
              </a:spcBef>
              <a:buNone/>
            </a:pPr>
            <a:r>
              <a:rPr b="1" lang="en-GB" sz="4400" spc="-1" strike="noStrike">
                <a:solidFill>
                  <a:srgbClr val="000000"/>
                </a:solidFill>
                <a:latin typeface="Arial"/>
              </a:rPr>
              <a:t>Server</a:t>
            </a:r>
            <a:r>
              <a:rPr b="1" lang="en-GB" sz="4400" spc="-86" strike="noStrike">
                <a:solidFill>
                  <a:srgbClr val="000000"/>
                </a:solidFill>
                <a:latin typeface="Arial"/>
              </a:rPr>
              <a:t> </a:t>
            </a:r>
            <a:r>
              <a:rPr b="1" lang="en-GB" sz="4400" spc="-21" strike="noStrike">
                <a:solidFill>
                  <a:srgbClr val="000000"/>
                </a:solidFill>
                <a:latin typeface="Arial"/>
              </a:rPr>
              <a:t>Side - I</a:t>
            </a:r>
            <a:endParaRPr b="0" lang="en-GB" sz="4400" spc="-1" strike="noStrike">
              <a:latin typeface="Arial"/>
            </a:endParaRPr>
          </a:p>
        </p:txBody>
      </p:sp>
      <p:sp>
        <p:nvSpPr>
          <p:cNvPr id="383" name="object 4"/>
          <p:cNvSpPr/>
          <p:nvPr/>
        </p:nvSpPr>
        <p:spPr>
          <a:xfrm>
            <a:off x="923400" y="1718280"/>
            <a:ext cx="8543520" cy="965160"/>
          </a:xfrm>
          <a:prstGeom prst="rect">
            <a:avLst/>
          </a:prstGeom>
          <a:noFill/>
          <a:ln w="0">
            <a:noFill/>
          </a:ln>
        </p:spPr>
        <p:style>
          <a:lnRef idx="0"/>
          <a:fillRef idx="0"/>
          <a:effectRef idx="0"/>
          <a:fontRef idx="minor"/>
        </p:style>
        <p:txBody>
          <a:bodyPr lIns="0" rIns="0" tIns="54000" bIns="0" anchor="t">
            <a:spAutoFit/>
          </a:bodyPr>
          <a:p>
            <a:pPr marL="12600">
              <a:lnSpc>
                <a:spcPts val="3589"/>
              </a:lnSpc>
              <a:spcBef>
                <a:spcPts val="425"/>
              </a:spcBef>
              <a:buNone/>
            </a:pPr>
            <a:r>
              <a:rPr b="0" lang="en-GB" sz="3200" spc="-1" strike="noStrike">
                <a:solidFill>
                  <a:srgbClr val="000000"/>
                </a:solidFill>
                <a:latin typeface="Arial"/>
                <a:ea typeface="DejaVu Sans"/>
              </a:rPr>
              <a:t>For the server</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to receive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a client’s connection </a:t>
            </a:r>
            <a:r>
              <a:rPr b="0" lang="en-GB" sz="3200" spc="-26" strike="noStrike">
                <a:solidFill>
                  <a:srgbClr val="000000"/>
                </a:solidFill>
                <a:latin typeface="Arial"/>
                <a:ea typeface="DejaVu Sans"/>
              </a:rPr>
              <a:t>it </a:t>
            </a:r>
            <a:r>
              <a:rPr b="0" lang="en-GB" sz="3200" spc="-1" strike="noStrike">
                <a:solidFill>
                  <a:srgbClr val="000000"/>
                </a:solidFill>
                <a:latin typeface="Arial"/>
                <a:ea typeface="DejaVu Sans"/>
              </a:rPr>
              <a:t>must perform</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two steps after binding its </a:t>
            </a:r>
            <a:r>
              <a:rPr b="0" lang="en-GB" sz="3200" spc="-12" strike="noStrike">
                <a:solidFill>
                  <a:srgbClr val="000000"/>
                </a:solidFill>
                <a:latin typeface="Arial"/>
                <a:ea typeface="DejaVu Sans"/>
              </a:rPr>
              <a:t>socket.</a:t>
            </a:r>
            <a:endParaRPr b="0" lang="en-GB" sz="3200" spc="-1" strike="noStrike">
              <a:latin typeface="Arial"/>
            </a:endParaRPr>
          </a:p>
        </p:txBody>
      </p:sp>
      <p:sp>
        <p:nvSpPr>
          <p:cNvPr id="384" name="object 5"/>
          <p:cNvSpPr/>
          <p:nvPr/>
        </p:nvSpPr>
        <p:spPr>
          <a:xfrm>
            <a:off x="887400" y="2988000"/>
            <a:ext cx="3790800" cy="499680"/>
          </a:xfrm>
          <a:prstGeom prst="rect">
            <a:avLst/>
          </a:prstGeom>
          <a:noFill/>
          <a:ln w="0">
            <a:noFill/>
          </a:ln>
        </p:spPr>
        <p:style>
          <a:lnRef idx="0"/>
          <a:fillRef idx="0"/>
          <a:effectRef idx="0"/>
          <a:fontRef idx="minor"/>
        </p:style>
        <p:txBody>
          <a:bodyPr lIns="0" rIns="0" tIns="12600" bIns="0" anchor="t">
            <a:spAutoFit/>
          </a:bodyPr>
          <a:p>
            <a:pPr marL="12600">
              <a:lnSpc>
                <a:spcPct val="100000"/>
              </a:lnSpc>
              <a:spcBef>
                <a:spcPts val="99"/>
              </a:spcBef>
              <a:buNone/>
            </a:pPr>
            <a:r>
              <a:rPr b="0" lang="en-GB" sz="3200" spc="-1" strike="noStrike">
                <a:solidFill>
                  <a:srgbClr val="000000"/>
                </a:solidFill>
                <a:latin typeface="Bitstream Vera Sans Mono"/>
                <a:ea typeface="DejaVu Sans"/>
              </a:rPr>
              <a:t>listen(s,</a:t>
            </a:r>
            <a:r>
              <a:rPr b="0" lang="en-GB" sz="3200" spc="-222" strike="noStrike">
                <a:solidFill>
                  <a:srgbClr val="000000"/>
                </a:solidFill>
                <a:latin typeface="Bitstream Vera Sans Mono"/>
                <a:ea typeface="DejaVu Sans"/>
              </a:rPr>
              <a:t> </a:t>
            </a:r>
            <a:r>
              <a:rPr b="0" lang="en-GB" sz="3200" spc="-26" strike="noStrike">
                <a:solidFill>
                  <a:srgbClr val="000000"/>
                </a:solidFill>
                <a:latin typeface="Bitstream Vera Sans Mono"/>
                <a:ea typeface="DejaVu Sans"/>
              </a:rPr>
              <a:t>5);</a:t>
            </a:r>
            <a:endParaRPr b="0" lang="en-GB" sz="3200" spc="-1" strike="noStrike">
              <a:latin typeface="Arial"/>
            </a:endParaRPr>
          </a:p>
        </p:txBody>
      </p:sp>
      <p:sp>
        <p:nvSpPr>
          <p:cNvPr id="385" name="object 7"/>
          <p:cNvSpPr/>
          <p:nvPr/>
        </p:nvSpPr>
        <p:spPr>
          <a:xfrm>
            <a:off x="923400" y="3790800"/>
            <a:ext cx="8405280" cy="2511360"/>
          </a:xfrm>
          <a:prstGeom prst="rect">
            <a:avLst/>
          </a:prstGeom>
          <a:noFill/>
          <a:ln w="0">
            <a:noFill/>
          </a:ln>
        </p:spPr>
        <p:style>
          <a:lnRef idx="0"/>
          <a:fillRef idx="0"/>
          <a:effectRef idx="0"/>
          <a:fontRef idx="minor"/>
        </p:style>
        <p:txBody>
          <a:bodyPr lIns="0" rIns="0" tIns="54000" bIns="0" anchor="t">
            <a:spAutoFit/>
          </a:bodyPr>
          <a:p>
            <a:pPr marL="12600" algn="just">
              <a:lnSpc>
                <a:spcPts val="3589"/>
              </a:lnSpc>
              <a:spcBef>
                <a:spcPts val="425"/>
              </a:spcBef>
              <a:buNone/>
            </a:pPr>
            <a:r>
              <a:rPr b="0" lang="en-GB" sz="3200" spc="-1" strike="noStrike">
                <a:solidFill>
                  <a:srgbClr val="000000"/>
                </a:solidFill>
                <a:latin typeface="Arial"/>
                <a:ea typeface="DejaVu Sans"/>
              </a:rPr>
              <a:t>Means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that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the server is willing</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to listen </a:t>
            </a:r>
            <a:r>
              <a:rPr b="0" lang="en-GB" sz="3200" spc="-26" strike="noStrike">
                <a:solidFill>
                  <a:srgbClr val="000000"/>
                </a:solidFill>
                <a:latin typeface="Arial"/>
                <a:ea typeface="DejaVu Sans"/>
              </a:rPr>
              <a:t>for </a:t>
            </a:r>
            <a:r>
              <a:rPr b="0" lang="en-GB" sz="3200" spc="-1" strike="noStrike">
                <a:solidFill>
                  <a:srgbClr val="000000"/>
                </a:solidFill>
                <a:latin typeface="Arial"/>
                <a:ea typeface="DejaVu Sans"/>
              </a:rPr>
              <a:t>incoming</a:t>
            </a:r>
            <a:r>
              <a:rPr b="0" lang="en-GB" sz="3200" spc="18" strike="noStrike">
                <a:solidFill>
                  <a:srgbClr val="000000"/>
                </a:solidFill>
                <a:latin typeface="Arial"/>
                <a:ea typeface="DejaVu Sans"/>
              </a:rPr>
              <a:t> </a:t>
            </a:r>
            <a:r>
              <a:rPr b="0" lang="en-GB" sz="3200" spc="-1" strike="noStrike">
                <a:solidFill>
                  <a:srgbClr val="000000"/>
                </a:solidFill>
                <a:latin typeface="Arial"/>
                <a:ea typeface="DejaVu Sans"/>
              </a:rPr>
              <a:t>connection</a:t>
            </a:r>
            <a:r>
              <a:rPr b="0" lang="en-GB" sz="3200" spc="18" strike="noStrike">
                <a:solidFill>
                  <a:srgbClr val="000000"/>
                </a:solidFill>
                <a:latin typeface="Arial"/>
                <a:ea typeface="DejaVu Sans"/>
              </a:rPr>
              <a:t> </a:t>
            </a:r>
            <a:r>
              <a:rPr b="0" lang="en-GB" sz="3200" spc="-12" strike="noStrike">
                <a:solidFill>
                  <a:srgbClr val="000000"/>
                </a:solidFill>
                <a:latin typeface="Arial"/>
                <a:ea typeface="DejaVu Sans"/>
              </a:rPr>
              <a:t>requests</a:t>
            </a:r>
            <a:endParaRPr b="0" lang="en-GB" sz="3200" spc="-1" strike="noStrike">
              <a:latin typeface="Arial"/>
            </a:endParaRPr>
          </a:p>
          <a:p>
            <a:pPr marL="12600" algn="just">
              <a:lnSpc>
                <a:spcPts val="3589"/>
              </a:lnSpc>
              <a:spcBef>
                <a:spcPts val="1409"/>
              </a:spcBef>
              <a:buNone/>
            </a:pPr>
            <a:r>
              <a:rPr b="0" lang="en-GB" sz="3200" spc="-1" strike="noStrike">
                <a:solidFill>
                  <a:srgbClr val="000000"/>
                </a:solidFill>
                <a:latin typeface="Arial"/>
                <a:ea typeface="DejaVu Sans"/>
              </a:rPr>
              <a:t>The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second parameter</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specifies the</a:t>
            </a:r>
            <a:r>
              <a:rPr b="0" lang="en-GB" sz="3200" spc="9" strike="noStrike">
                <a:solidFill>
                  <a:srgbClr val="000000"/>
                </a:solidFill>
                <a:latin typeface="Arial"/>
                <a:ea typeface="DejaVu Sans"/>
              </a:rPr>
              <a:t> </a:t>
            </a:r>
            <a:r>
              <a:rPr b="0" lang="en-GB" sz="3200" spc="-12" strike="noStrike">
                <a:solidFill>
                  <a:srgbClr val="000000"/>
                </a:solidFill>
                <a:latin typeface="Arial"/>
                <a:ea typeface="DejaVu Sans"/>
              </a:rPr>
              <a:t>maximum </a:t>
            </a:r>
            <a:r>
              <a:rPr b="0" lang="en-GB" sz="3200" spc="-1" strike="noStrike">
                <a:solidFill>
                  <a:srgbClr val="000000"/>
                </a:solidFill>
                <a:latin typeface="Arial"/>
                <a:ea typeface="DejaVu Sans"/>
              </a:rPr>
              <a:t>number of outstanding</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connections which</a:t>
            </a:r>
            <a:r>
              <a:rPr b="0" lang="en-GB" sz="3200" spc="15" strike="noStrike">
                <a:solidFill>
                  <a:srgbClr val="000000"/>
                </a:solidFill>
                <a:latin typeface="Arial"/>
                <a:ea typeface="DejaVu Sans"/>
              </a:rPr>
              <a:t> </a:t>
            </a:r>
            <a:r>
              <a:rPr b="0" lang="en-GB" sz="3200" spc="-26" strike="noStrike">
                <a:solidFill>
                  <a:srgbClr val="000000"/>
                </a:solidFill>
                <a:latin typeface="Arial"/>
                <a:ea typeface="DejaVu Sans"/>
              </a:rPr>
              <a:t>may </a:t>
            </a:r>
            <a:r>
              <a:rPr b="0" lang="en-GB" sz="3200" spc="-1" strike="noStrike">
                <a:solidFill>
                  <a:srgbClr val="000000"/>
                </a:solidFill>
                <a:latin typeface="Arial"/>
                <a:ea typeface="DejaVu Sans"/>
              </a:rPr>
              <a:t>be queued</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awaiting </a:t>
            </a:r>
            <a:r>
              <a:rPr b="0" lang="en-GB" sz="3200" spc="-12" strike="noStrike">
                <a:solidFill>
                  <a:srgbClr val="000000"/>
                </a:solidFill>
                <a:latin typeface="Arial"/>
                <a:ea typeface="DejaVu Sans"/>
              </a:rPr>
              <a:t>acceptance</a:t>
            </a:r>
            <a:endParaRPr b="0" lang="en-GB" sz="3200" spc="-1" strike="noStrike">
              <a:latin typeface="Arial"/>
            </a:endParaRPr>
          </a:p>
        </p:txBody>
      </p:sp>
    </p:spTree>
  </p:cSld>
  <p:transition>
    <p:dissolve/>
  </p:transition>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0" name="PlaceHolder 1"/>
          <p:cNvSpPr>
            <a:spLocks noGrp="1"/>
          </p:cNvSpPr>
          <p:nvPr>
            <p:ph type="title"/>
          </p:nvPr>
        </p:nvSpPr>
        <p:spPr>
          <a:xfrm>
            <a:off x="637200" y="555120"/>
            <a:ext cx="6863400" cy="1272600"/>
          </a:xfrm>
          <a:prstGeom prst="rect">
            <a:avLst/>
          </a:prstGeom>
          <a:noFill/>
          <a:ln w="0">
            <a:noFill/>
          </a:ln>
        </p:spPr>
        <p:txBody>
          <a:bodyPr lIns="0" rIns="0" tIns="12600" bIns="0" anchor="t">
            <a:noAutofit/>
          </a:bodyPr>
          <a:p>
            <a:pPr marL="2607480">
              <a:lnSpc>
                <a:spcPct val="100000"/>
              </a:lnSpc>
              <a:spcBef>
                <a:spcPts val="99"/>
              </a:spcBef>
              <a:buNone/>
            </a:pPr>
            <a:r>
              <a:rPr b="1" lang="en-GB" sz="4400" spc="-12" strike="noStrike">
                <a:solidFill>
                  <a:srgbClr val="000000"/>
                </a:solidFill>
                <a:latin typeface="Arial"/>
              </a:rPr>
              <a:t>Introduction</a:t>
            </a:r>
            <a:endParaRPr b="0" lang="en-GB" sz="4400" spc="-1" strike="noStrike">
              <a:latin typeface="Arial"/>
            </a:endParaRPr>
          </a:p>
        </p:txBody>
      </p:sp>
      <p:sp>
        <p:nvSpPr>
          <p:cNvPr id="321" name="PlaceHolder 2"/>
          <p:cNvSpPr>
            <a:spLocks noGrp="1"/>
          </p:cNvSpPr>
          <p:nvPr>
            <p:ph/>
          </p:nvPr>
        </p:nvSpPr>
        <p:spPr>
          <a:xfrm>
            <a:off x="897840" y="1510920"/>
            <a:ext cx="8619120" cy="4551840"/>
          </a:xfrm>
          <a:prstGeom prst="rect">
            <a:avLst/>
          </a:prstGeom>
          <a:noFill/>
          <a:ln w="0">
            <a:noFill/>
          </a:ln>
        </p:spPr>
        <p:txBody>
          <a:bodyPr lIns="0" rIns="0" tIns="261360" bIns="0" anchor="t">
            <a:noAutofit/>
          </a:bodyPr>
          <a:p>
            <a:pPr marL="38160">
              <a:lnSpc>
                <a:spcPts val="3589"/>
              </a:lnSpc>
              <a:spcBef>
                <a:spcPts val="425"/>
              </a:spcBef>
              <a:buNone/>
            </a:pPr>
            <a:r>
              <a:rPr b="0" lang="en-GB" sz="3200" spc="-1" strike="noStrike">
                <a:solidFill>
                  <a:srgbClr val="000000"/>
                </a:solidFill>
                <a:latin typeface="Arial"/>
              </a:rPr>
              <a:t>The basic</a:t>
            </a:r>
            <a:r>
              <a:rPr b="0" lang="en-GB" sz="3200" spc="-7" strike="noStrike">
                <a:solidFill>
                  <a:srgbClr val="000000"/>
                </a:solidFill>
                <a:latin typeface="Arial"/>
              </a:rPr>
              <a:t> </a:t>
            </a:r>
            <a:r>
              <a:rPr b="0" lang="en-GB" sz="3200" spc="-1" strike="noStrike">
                <a:solidFill>
                  <a:srgbClr val="000000"/>
                </a:solidFill>
                <a:latin typeface="Arial"/>
              </a:rPr>
              <a:t>building block for communication </a:t>
            </a:r>
            <a:r>
              <a:rPr b="0" lang="en-GB" sz="3200" spc="-26" strike="noStrike">
                <a:solidFill>
                  <a:srgbClr val="000000"/>
                </a:solidFill>
                <a:latin typeface="Arial"/>
              </a:rPr>
              <a:t>is </a:t>
            </a:r>
            <a:r>
              <a:rPr b="0" lang="en-GB" sz="3200" spc="-1" strike="noStrike">
                <a:solidFill>
                  <a:srgbClr val="000000"/>
                </a:solidFill>
                <a:latin typeface="Arial"/>
              </a:rPr>
              <a:t>the</a:t>
            </a:r>
            <a:r>
              <a:rPr b="0" lang="en-GB" sz="3200" spc="4" strike="noStrike">
                <a:solidFill>
                  <a:srgbClr val="000000"/>
                </a:solidFill>
                <a:latin typeface="Arial"/>
              </a:rPr>
              <a:t> </a:t>
            </a:r>
            <a:r>
              <a:rPr b="0" lang="en-GB" sz="3200" spc="-12" strike="noStrike">
                <a:solidFill>
                  <a:srgbClr val="000000"/>
                </a:solidFill>
                <a:latin typeface="Arial"/>
              </a:rPr>
              <a:t>socket.</a:t>
            </a:r>
            <a:endParaRPr b="0" lang="en-GB" sz="3200" spc="-1" strike="noStrike">
              <a:latin typeface="Arial"/>
            </a:endParaRPr>
          </a:p>
          <a:p>
            <a:pPr marL="38160">
              <a:lnSpc>
                <a:spcPts val="3589"/>
              </a:lnSpc>
              <a:spcBef>
                <a:spcPts val="1420"/>
              </a:spcBef>
              <a:buNone/>
            </a:pPr>
            <a:r>
              <a:rPr b="0" lang="en-GB" sz="3200" spc="-1" strike="noStrike">
                <a:solidFill>
                  <a:srgbClr val="000000"/>
                </a:solidFill>
                <a:latin typeface="Arial"/>
              </a:rPr>
              <a:t>A socket</a:t>
            </a:r>
            <a:r>
              <a:rPr b="0" lang="en-GB" sz="3200" spc="9" strike="noStrike">
                <a:solidFill>
                  <a:srgbClr val="000000"/>
                </a:solidFill>
                <a:latin typeface="Arial"/>
              </a:rPr>
              <a:t> </a:t>
            </a:r>
            <a:r>
              <a:rPr b="0" lang="en-GB" sz="3200" spc="-1" strike="noStrike">
                <a:solidFill>
                  <a:srgbClr val="000000"/>
                </a:solidFill>
                <a:latin typeface="Arial"/>
              </a:rPr>
              <a:t>is an</a:t>
            </a:r>
            <a:r>
              <a:rPr b="0" lang="en-GB" sz="3200" spc="9" strike="noStrike">
                <a:solidFill>
                  <a:srgbClr val="000000"/>
                </a:solidFill>
                <a:latin typeface="Arial"/>
              </a:rPr>
              <a:t> </a:t>
            </a:r>
            <a:r>
              <a:rPr b="0" lang="en-GB" sz="3200" spc="-1" strike="noStrike" u="sng">
                <a:solidFill>
                  <a:srgbClr val="000000"/>
                </a:solidFill>
                <a:uFill>
                  <a:solidFill>
                    <a:srgbClr val="000000"/>
                  </a:solidFill>
                </a:uFill>
                <a:latin typeface="Arial"/>
              </a:rPr>
              <a:t>endpoint</a:t>
            </a:r>
            <a:r>
              <a:rPr b="0" lang="en-GB" sz="3200" spc="4" strike="noStrike" u="sng">
                <a:solidFill>
                  <a:srgbClr val="000000"/>
                </a:solidFill>
                <a:uFill>
                  <a:solidFill>
                    <a:srgbClr val="000000"/>
                  </a:solidFill>
                </a:uFill>
                <a:latin typeface="Arial"/>
              </a:rPr>
              <a:t> </a:t>
            </a:r>
            <a:r>
              <a:rPr b="0" lang="en-GB" sz="3200" spc="-1" strike="noStrike" u="sng">
                <a:solidFill>
                  <a:srgbClr val="000000"/>
                </a:solidFill>
                <a:uFill>
                  <a:solidFill>
                    <a:srgbClr val="000000"/>
                  </a:solidFill>
                </a:uFill>
                <a:latin typeface="Arial"/>
              </a:rPr>
              <a:t>of communication</a:t>
            </a:r>
            <a:r>
              <a:rPr b="0" lang="en-GB" sz="3200" spc="-1" strike="noStrike">
                <a:solidFill>
                  <a:srgbClr val="000000"/>
                </a:solidFill>
                <a:latin typeface="Arial"/>
              </a:rPr>
              <a:t> </a:t>
            </a:r>
            <a:r>
              <a:rPr b="0" lang="en-GB" sz="3200" spc="-26" strike="noStrike">
                <a:solidFill>
                  <a:srgbClr val="000000"/>
                </a:solidFill>
                <a:latin typeface="Arial"/>
              </a:rPr>
              <a:t>to </a:t>
            </a:r>
            <a:r>
              <a:rPr b="0" lang="en-GB" sz="3200" spc="-1" strike="noStrike">
                <a:solidFill>
                  <a:srgbClr val="000000"/>
                </a:solidFill>
                <a:latin typeface="Arial"/>
              </a:rPr>
              <a:t>which a </a:t>
            </a:r>
            <a:r>
              <a:rPr b="0" lang="en-GB" sz="3200" spc="-1" strike="noStrike" u="sng">
                <a:solidFill>
                  <a:srgbClr val="000000"/>
                </a:solidFill>
                <a:uFill>
                  <a:solidFill>
                    <a:srgbClr val="000000"/>
                  </a:solidFill>
                </a:uFill>
                <a:latin typeface="Arial"/>
              </a:rPr>
              <a:t>name may be </a:t>
            </a:r>
            <a:r>
              <a:rPr b="0" lang="en-GB" sz="3200" spc="-12" strike="noStrike" u="sng">
                <a:solidFill>
                  <a:srgbClr val="000000"/>
                </a:solidFill>
                <a:uFill>
                  <a:solidFill>
                    <a:srgbClr val="000000"/>
                  </a:solidFill>
                </a:uFill>
                <a:latin typeface="Arial"/>
              </a:rPr>
              <a:t>bound</a:t>
            </a:r>
            <a:r>
              <a:rPr b="0" lang="en-GB" sz="3200" spc="-12" strike="noStrike">
                <a:solidFill>
                  <a:srgbClr val="000000"/>
                </a:solidFill>
                <a:latin typeface="Arial"/>
              </a:rPr>
              <a:t>.</a:t>
            </a:r>
            <a:endParaRPr b="0" lang="en-GB" sz="3200" spc="-1" strike="noStrike">
              <a:latin typeface="Arial"/>
            </a:endParaRPr>
          </a:p>
          <a:p>
            <a:pPr marL="38160">
              <a:lnSpc>
                <a:spcPts val="3589"/>
              </a:lnSpc>
              <a:spcBef>
                <a:spcPts val="1409"/>
              </a:spcBef>
              <a:buNone/>
            </a:pPr>
            <a:r>
              <a:rPr b="0" lang="en-GB" sz="3200" spc="-1" strike="noStrike">
                <a:solidFill>
                  <a:srgbClr val="000000"/>
                </a:solidFill>
                <a:latin typeface="Arial"/>
              </a:rPr>
              <a:t>Each socket in use has</a:t>
            </a:r>
            <a:r>
              <a:rPr b="0" lang="en-GB" sz="3200" spc="-7" strike="noStrike">
                <a:solidFill>
                  <a:srgbClr val="000000"/>
                </a:solidFill>
                <a:latin typeface="Arial"/>
              </a:rPr>
              <a:t> </a:t>
            </a:r>
            <a:r>
              <a:rPr b="0" lang="en-GB" sz="3200" spc="-1" strike="noStrike">
                <a:solidFill>
                  <a:srgbClr val="000000"/>
                </a:solidFill>
                <a:latin typeface="Arial"/>
              </a:rPr>
              <a:t>a </a:t>
            </a:r>
            <a:r>
              <a:rPr b="0" i="1" lang="en-GB" sz="3200" spc="-1" strike="noStrike" u="sng">
                <a:solidFill>
                  <a:srgbClr val="000000"/>
                </a:solidFill>
                <a:uFill>
                  <a:solidFill>
                    <a:srgbClr val="000000"/>
                  </a:solidFill>
                </a:uFill>
                <a:latin typeface="Arial"/>
              </a:rPr>
              <a:t>type</a:t>
            </a:r>
            <a:r>
              <a:rPr b="0" i="1" lang="en-GB" sz="3200" spc="-1" strike="noStrike">
                <a:solidFill>
                  <a:srgbClr val="000000"/>
                </a:solidFill>
                <a:latin typeface="Arial"/>
              </a:rPr>
              <a:t> </a:t>
            </a:r>
            <a:r>
              <a:rPr b="0" lang="en-GB" sz="3200" spc="-1" strike="noStrike">
                <a:solidFill>
                  <a:srgbClr val="000000"/>
                </a:solidFill>
                <a:latin typeface="Arial"/>
              </a:rPr>
              <a:t>and</a:t>
            </a:r>
            <a:r>
              <a:rPr b="0" lang="en-GB" sz="3200" spc="-12" strike="noStrike">
                <a:solidFill>
                  <a:srgbClr val="000000"/>
                </a:solidFill>
                <a:latin typeface="Arial"/>
              </a:rPr>
              <a:t> </a:t>
            </a:r>
            <a:r>
              <a:rPr b="0" i="1" lang="en-GB" sz="3200" spc="-1" strike="noStrike" u="sng">
                <a:solidFill>
                  <a:srgbClr val="000000"/>
                </a:solidFill>
                <a:uFill>
                  <a:solidFill>
                    <a:srgbClr val="000000"/>
                  </a:solidFill>
                </a:uFill>
                <a:latin typeface="Arial"/>
              </a:rPr>
              <a:t>one or </a:t>
            </a:r>
            <a:r>
              <a:rPr b="0" i="1" lang="en-GB" sz="3200" spc="-21" strike="noStrike" u="sng">
                <a:solidFill>
                  <a:srgbClr val="000000"/>
                </a:solidFill>
                <a:uFill>
                  <a:solidFill>
                    <a:srgbClr val="000000"/>
                  </a:solidFill>
                </a:uFill>
                <a:latin typeface="Arial"/>
              </a:rPr>
              <a:t>more</a:t>
            </a:r>
            <a:r>
              <a:rPr b="0" i="1" lang="en-GB" sz="3200" spc="-21" strike="noStrike">
                <a:solidFill>
                  <a:srgbClr val="000000"/>
                </a:solidFill>
                <a:latin typeface="Arial"/>
              </a:rPr>
              <a:t> </a:t>
            </a:r>
            <a:r>
              <a:rPr b="0" i="1" lang="en-GB" sz="3200" spc="-1" strike="noStrike" u="sng">
                <a:solidFill>
                  <a:srgbClr val="000000"/>
                </a:solidFill>
                <a:uFill>
                  <a:solidFill>
                    <a:srgbClr val="000000"/>
                  </a:solidFill>
                </a:uFill>
                <a:latin typeface="Arial"/>
              </a:rPr>
              <a:t>associated </a:t>
            </a:r>
            <a:r>
              <a:rPr b="0" i="1" lang="en-GB" sz="3200" spc="-12" strike="noStrike" u="sng">
                <a:solidFill>
                  <a:srgbClr val="000000"/>
                </a:solidFill>
                <a:uFill>
                  <a:solidFill>
                    <a:srgbClr val="000000"/>
                  </a:solidFill>
                </a:uFill>
                <a:latin typeface="Arial"/>
              </a:rPr>
              <a:t>processes</a:t>
            </a:r>
            <a:r>
              <a:rPr b="0" lang="en-GB" sz="3200" spc="-12" strike="noStrike">
                <a:solidFill>
                  <a:srgbClr val="000000"/>
                </a:solidFill>
                <a:latin typeface="Arial"/>
              </a:rPr>
              <a:t>.</a:t>
            </a:r>
            <a:endParaRPr b="0" lang="en-GB" sz="3200" spc="-1" strike="noStrike">
              <a:latin typeface="Arial"/>
            </a:endParaRPr>
          </a:p>
        </p:txBody>
      </p:sp>
    </p:spTree>
  </p:cSld>
  <p:transition>
    <p:dissolve/>
  </p:transition>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PlaceHolder 1"/>
          <p:cNvSpPr>
            <a:spLocks noGrp="1"/>
          </p:cNvSpPr>
          <p:nvPr>
            <p:ph type="title"/>
          </p:nvPr>
        </p:nvSpPr>
        <p:spPr>
          <a:xfrm>
            <a:off x="1321200" y="555120"/>
            <a:ext cx="6863400" cy="1272600"/>
          </a:xfrm>
          <a:prstGeom prst="rect">
            <a:avLst/>
          </a:prstGeom>
          <a:noFill/>
          <a:ln w="0">
            <a:noFill/>
          </a:ln>
        </p:spPr>
        <p:txBody>
          <a:bodyPr lIns="0" rIns="0" tIns="12600" bIns="0" anchor="t">
            <a:noAutofit/>
          </a:bodyPr>
          <a:p>
            <a:pPr marL="1969200">
              <a:lnSpc>
                <a:spcPct val="100000"/>
              </a:lnSpc>
              <a:spcBef>
                <a:spcPts val="99"/>
              </a:spcBef>
              <a:buNone/>
            </a:pPr>
            <a:r>
              <a:rPr b="1" lang="en-GB" sz="4400" spc="-1" strike="noStrike">
                <a:solidFill>
                  <a:srgbClr val="000000"/>
                </a:solidFill>
                <a:latin typeface="Arial"/>
              </a:rPr>
              <a:t>Server</a:t>
            </a:r>
            <a:r>
              <a:rPr b="1" lang="en-GB" sz="4400" spc="-86" strike="noStrike">
                <a:solidFill>
                  <a:srgbClr val="000000"/>
                </a:solidFill>
                <a:latin typeface="Arial"/>
              </a:rPr>
              <a:t> </a:t>
            </a:r>
            <a:r>
              <a:rPr b="1" lang="en-GB" sz="4400" spc="-21" strike="noStrike">
                <a:solidFill>
                  <a:srgbClr val="000000"/>
                </a:solidFill>
                <a:latin typeface="Arial"/>
              </a:rPr>
              <a:t>Side - II</a:t>
            </a:r>
            <a:endParaRPr b="0" lang="en-GB" sz="4400" spc="-1" strike="noStrike">
              <a:latin typeface="Arial"/>
            </a:endParaRPr>
          </a:p>
        </p:txBody>
      </p:sp>
      <p:sp>
        <p:nvSpPr>
          <p:cNvPr id="387" name="object 3"/>
          <p:cNvSpPr/>
          <p:nvPr/>
        </p:nvSpPr>
        <p:spPr>
          <a:xfrm>
            <a:off x="599400" y="1533600"/>
            <a:ext cx="8253360" cy="3805560"/>
          </a:xfrm>
          <a:prstGeom prst="rect">
            <a:avLst/>
          </a:prstGeom>
          <a:noFill/>
          <a:ln w="0">
            <a:noFill/>
          </a:ln>
        </p:spPr>
        <p:style>
          <a:lnRef idx="0"/>
          <a:fillRef idx="0"/>
          <a:effectRef idx="0"/>
          <a:fontRef idx="minor"/>
        </p:style>
        <p:txBody>
          <a:bodyPr lIns="0" rIns="0" tIns="196920" bIns="0" anchor="t">
            <a:spAutoFit/>
          </a:bodyPr>
          <a:p>
            <a:pPr>
              <a:lnSpc>
                <a:spcPct val="100000"/>
              </a:lnSpc>
              <a:spcBef>
                <a:spcPts val="1551"/>
              </a:spcBef>
              <a:buNone/>
              <a:tabLst>
                <a:tab algn="l" pos="335880"/>
              </a:tabLst>
            </a:pPr>
            <a:r>
              <a:rPr b="0" lang="en-GB" sz="3200" spc="-1" strike="noStrike">
                <a:solidFill>
                  <a:srgbClr val="000000"/>
                </a:solidFill>
                <a:latin typeface="Arial"/>
                <a:ea typeface="DejaVu Sans"/>
              </a:rPr>
              <a:t>A</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server may accept a </a:t>
            </a:r>
            <a:r>
              <a:rPr b="0" lang="en-GB" sz="3200" spc="-12" strike="noStrike">
                <a:solidFill>
                  <a:srgbClr val="000000"/>
                </a:solidFill>
                <a:latin typeface="Arial"/>
                <a:ea typeface="DejaVu Sans"/>
              </a:rPr>
              <a:t>connection:</a:t>
            </a:r>
            <a:endParaRPr b="0" lang="en-GB" sz="3200" spc="-1" strike="noStrike">
              <a:latin typeface="Arial"/>
            </a:endParaRPr>
          </a:p>
          <a:p>
            <a:pPr>
              <a:lnSpc>
                <a:spcPct val="100000"/>
              </a:lnSpc>
              <a:spcBef>
                <a:spcPts val="1551"/>
              </a:spcBef>
              <a:buNone/>
              <a:tabLst>
                <a:tab algn="l" pos="335880"/>
              </a:tabLst>
            </a:pPr>
            <a:endParaRPr b="0" lang="en-GB" sz="3200" spc="-1" strike="noStrike">
              <a:latin typeface="Arial"/>
            </a:endParaRPr>
          </a:p>
          <a:p>
            <a:pPr marL="12600">
              <a:lnSpc>
                <a:spcPct val="100000"/>
              </a:lnSpc>
              <a:spcBef>
                <a:spcPts val="1091"/>
              </a:spcBef>
              <a:buNone/>
              <a:tabLst>
                <a:tab algn="l" pos="335880"/>
              </a:tabLst>
            </a:pPr>
            <a:r>
              <a:rPr b="0" lang="en-GB" sz="2400" spc="-1" strike="noStrike">
                <a:solidFill>
                  <a:srgbClr val="000000"/>
                </a:solidFill>
                <a:latin typeface="Bitstream Vera Sans Mono"/>
                <a:ea typeface="DejaVu Sans"/>
              </a:rPr>
              <a:t>struct</a:t>
            </a:r>
            <a:r>
              <a:rPr b="0" lang="en-GB" sz="2400" spc="-5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sockaddr_in</a:t>
            </a:r>
            <a:r>
              <a:rPr b="0" lang="en-GB" sz="2400" spc="-4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from;</a:t>
            </a:r>
            <a:endParaRPr b="0" lang="en-GB" sz="2400" spc="-1" strike="noStrike">
              <a:latin typeface="Arial"/>
            </a:endParaRPr>
          </a:p>
          <a:p>
            <a:pPr marL="12600">
              <a:lnSpc>
                <a:spcPct val="100000"/>
              </a:lnSpc>
              <a:spcBef>
                <a:spcPts val="1261"/>
              </a:spcBef>
              <a:buNone/>
              <a:tabLst>
                <a:tab algn="l" pos="335880"/>
              </a:tabLst>
            </a:pPr>
            <a:r>
              <a:rPr b="0" lang="en-GB" sz="2400" spc="-26" strike="noStrike">
                <a:solidFill>
                  <a:srgbClr val="000000"/>
                </a:solidFill>
                <a:latin typeface="Bitstream Vera Sans Mono"/>
                <a:ea typeface="DejaVu Sans"/>
              </a:rPr>
              <a:t>...</a:t>
            </a:r>
            <a:endParaRPr b="0" lang="en-GB" sz="2400" spc="-1" strike="noStrike">
              <a:latin typeface="Arial"/>
            </a:endParaRPr>
          </a:p>
          <a:p>
            <a:pPr marL="12600">
              <a:lnSpc>
                <a:spcPct val="100000"/>
              </a:lnSpc>
              <a:spcBef>
                <a:spcPts val="1270"/>
              </a:spcBef>
              <a:buNone/>
              <a:tabLst>
                <a:tab algn="l" pos="335880"/>
              </a:tabLst>
            </a:pPr>
            <a:r>
              <a:rPr b="0" lang="en-GB" sz="2400" spc="-1" strike="noStrike">
                <a:solidFill>
                  <a:srgbClr val="000000"/>
                </a:solidFill>
                <a:latin typeface="Bitstream Vera Sans Mono"/>
                <a:ea typeface="DejaVu Sans"/>
              </a:rPr>
              <a:t>fromlen</a:t>
            </a:r>
            <a:r>
              <a:rPr b="0" lang="en-GB" sz="2400" spc="-3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sizeof</a:t>
            </a:r>
            <a:r>
              <a:rPr b="0" lang="en-GB" sz="2400" spc="-2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(from);</a:t>
            </a:r>
            <a:endParaRPr b="0" lang="en-GB" sz="2400" spc="-1" strike="noStrike">
              <a:latin typeface="Arial"/>
            </a:endParaRPr>
          </a:p>
          <a:p>
            <a:pPr marL="336600" indent="-324000">
              <a:lnSpc>
                <a:spcPts val="2721"/>
              </a:lnSpc>
              <a:spcBef>
                <a:spcPts val="1485"/>
              </a:spcBef>
              <a:buNone/>
              <a:tabLst>
                <a:tab algn="l" pos="0"/>
              </a:tabLst>
            </a:pPr>
            <a:r>
              <a:rPr b="0" lang="en-GB" sz="2400" spc="-1" strike="noStrike">
                <a:solidFill>
                  <a:srgbClr val="000000"/>
                </a:solidFill>
                <a:latin typeface="Bitstream Vera Sans Mono"/>
                <a:ea typeface="DejaVu Sans"/>
              </a:rPr>
              <a:t>newsock</a:t>
            </a:r>
            <a:r>
              <a:rPr b="0" lang="en-GB" sz="2400" spc="-4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accept(s,</a:t>
            </a:r>
            <a:r>
              <a:rPr b="0" lang="en-GB" sz="2400" spc="-3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(struct</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sockaddr</a:t>
            </a:r>
            <a:r>
              <a:rPr b="0" lang="en-GB" sz="2400" spc="-32"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*)&amp;from, &amp;fromlen);</a:t>
            </a:r>
            <a:endParaRPr b="0" lang="en-GB" sz="2400" spc="-1" strike="noStrike">
              <a:latin typeface="Arial"/>
            </a:endParaRPr>
          </a:p>
        </p:txBody>
      </p:sp>
    </p:spTree>
  </p:cSld>
  <p:transition>
    <p:dissolve/>
  </p:transition>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8" name="PlaceHolder 1"/>
          <p:cNvSpPr>
            <a:spLocks noGrp="1"/>
          </p:cNvSpPr>
          <p:nvPr>
            <p:ph type="title"/>
          </p:nvPr>
        </p:nvSpPr>
        <p:spPr>
          <a:xfrm>
            <a:off x="1285200" y="555120"/>
            <a:ext cx="6863400" cy="1272600"/>
          </a:xfrm>
          <a:prstGeom prst="rect">
            <a:avLst/>
          </a:prstGeom>
          <a:noFill/>
          <a:ln w="0">
            <a:noFill/>
          </a:ln>
        </p:spPr>
        <p:txBody>
          <a:bodyPr lIns="0" rIns="0" tIns="12600" bIns="0" anchor="t">
            <a:noAutofit/>
          </a:bodyPr>
          <a:p>
            <a:pPr marL="1969200">
              <a:lnSpc>
                <a:spcPct val="100000"/>
              </a:lnSpc>
              <a:spcBef>
                <a:spcPts val="99"/>
              </a:spcBef>
              <a:buNone/>
            </a:pPr>
            <a:r>
              <a:rPr b="1" lang="en-GB" sz="4400" spc="-1" strike="noStrike">
                <a:solidFill>
                  <a:srgbClr val="000000"/>
                </a:solidFill>
                <a:latin typeface="Arial"/>
              </a:rPr>
              <a:t>Server</a:t>
            </a:r>
            <a:r>
              <a:rPr b="1" lang="en-GB" sz="4400" spc="-86" strike="noStrike">
                <a:solidFill>
                  <a:srgbClr val="000000"/>
                </a:solidFill>
                <a:latin typeface="Arial"/>
              </a:rPr>
              <a:t> </a:t>
            </a:r>
            <a:r>
              <a:rPr b="1" lang="en-GB" sz="4400" spc="-21" strike="noStrike">
                <a:solidFill>
                  <a:srgbClr val="000000"/>
                </a:solidFill>
                <a:latin typeface="Arial"/>
              </a:rPr>
              <a:t>Side - III</a:t>
            </a:r>
            <a:endParaRPr b="0" lang="en-GB" sz="4400" spc="-1" strike="noStrike">
              <a:latin typeface="Arial"/>
            </a:endParaRPr>
          </a:p>
        </p:txBody>
      </p:sp>
      <p:sp>
        <p:nvSpPr>
          <p:cNvPr id="389" name="object 4"/>
          <p:cNvSpPr/>
          <p:nvPr/>
        </p:nvSpPr>
        <p:spPr>
          <a:xfrm>
            <a:off x="897840" y="1754280"/>
            <a:ext cx="8820360" cy="3443760"/>
          </a:xfrm>
          <a:prstGeom prst="rect">
            <a:avLst/>
          </a:prstGeom>
          <a:noFill/>
          <a:ln w="0">
            <a:noFill/>
          </a:ln>
        </p:spPr>
        <p:style>
          <a:lnRef idx="0"/>
          <a:fillRef idx="0"/>
          <a:effectRef idx="0"/>
          <a:fontRef idx="minor"/>
        </p:style>
        <p:txBody>
          <a:bodyPr lIns="0" rIns="0" tIns="54000" bIns="0" anchor="t">
            <a:spAutoFit/>
          </a:bodyPr>
          <a:p>
            <a:pPr marL="38160">
              <a:lnSpc>
                <a:spcPts val="3589"/>
              </a:lnSpc>
              <a:spcBef>
                <a:spcPts val="425"/>
              </a:spcBef>
              <a:buNone/>
            </a:pPr>
            <a:r>
              <a:rPr b="0" lang="en-GB" sz="3200" spc="-1" strike="noStrike">
                <a:solidFill>
                  <a:srgbClr val="000000"/>
                </a:solidFill>
                <a:latin typeface="Arial"/>
                <a:ea typeface="DejaVu Sans"/>
              </a:rPr>
              <a:t>A new descriptor is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returned on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receipt of </a:t>
            </a:r>
            <a:r>
              <a:rPr b="0" lang="en-GB" sz="3200" spc="-52" strike="noStrike">
                <a:solidFill>
                  <a:srgbClr val="000000"/>
                </a:solidFill>
                <a:latin typeface="Arial"/>
                <a:ea typeface="DejaVu Sans"/>
              </a:rPr>
              <a:t>a </a:t>
            </a:r>
            <a:r>
              <a:rPr b="0" lang="en-GB" sz="3200" spc="-1" strike="noStrike">
                <a:solidFill>
                  <a:srgbClr val="000000"/>
                </a:solidFill>
                <a:latin typeface="Arial"/>
                <a:ea typeface="DejaVu Sans"/>
              </a:rPr>
              <a:t>connection (along with a new </a:t>
            </a:r>
            <a:r>
              <a:rPr b="0" lang="en-GB" sz="3200" spc="-12" strike="noStrike">
                <a:solidFill>
                  <a:srgbClr val="000000"/>
                </a:solidFill>
                <a:latin typeface="Arial"/>
                <a:ea typeface="DejaVu Sans"/>
              </a:rPr>
              <a:t>socket).</a:t>
            </a:r>
            <a:endParaRPr b="0" lang="en-GB" sz="3200" spc="-1" strike="noStrike">
              <a:latin typeface="Arial"/>
            </a:endParaRPr>
          </a:p>
          <a:p>
            <a:pPr marL="38160">
              <a:lnSpc>
                <a:spcPct val="100000"/>
              </a:lnSpc>
              <a:spcBef>
                <a:spcPts val="1094"/>
              </a:spcBef>
              <a:buNone/>
            </a:pPr>
            <a:r>
              <a:rPr b="0" lang="en-GB" sz="3200" spc="-12" strike="noStrike">
                <a:solidFill>
                  <a:srgbClr val="000000"/>
                </a:solidFill>
                <a:latin typeface="Bitstream Vera Sans Mono"/>
                <a:ea typeface="DejaVu Sans"/>
              </a:rPr>
              <a:t>fromlen</a:t>
            </a:r>
            <a:r>
              <a:rPr b="0" lang="en-GB" sz="3200" spc="-12" strike="noStrike">
                <a:solidFill>
                  <a:srgbClr val="000000"/>
                </a:solidFill>
                <a:latin typeface="Arial"/>
                <a:ea typeface="DejaVu Sans"/>
              </a:rPr>
              <a:t>:</a:t>
            </a:r>
            <a:endParaRPr b="0" lang="en-GB" sz="3200" spc="-1" strike="noStrike">
              <a:latin typeface="Arial"/>
            </a:endParaRPr>
          </a:p>
          <a:p>
            <a:pPr marL="181080">
              <a:lnSpc>
                <a:spcPct val="100000"/>
              </a:lnSpc>
              <a:spcBef>
                <a:spcPts val="1429"/>
              </a:spcBef>
              <a:buNone/>
              <a:tabLst>
                <a:tab algn="l" pos="46944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 strike="noStrike">
                <a:solidFill>
                  <a:srgbClr val="000000"/>
                </a:solidFill>
                <a:latin typeface="Arial"/>
                <a:ea typeface="DejaVu Sans"/>
              </a:rPr>
              <a:t>input;</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how</a:t>
            </a:r>
            <a:r>
              <a:rPr b="0" lang="en-GB" sz="2800" spc="-86" strike="noStrike">
                <a:solidFill>
                  <a:srgbClr val="000000"/>
                </a:solidFill>
                <a:latin typeface="Arial"/>
                <a:ea typeface="DejaVu Sans"/>
              </a:rPr>
              <a:t> </a:t>
            </a:r>
            <a:r>
              <a:rPr b="0" lang="en-GB" sz="2800" spc="-1" strike="noStrike">
                <a:solidFill>
                  <a:srgbClr val="000000"/>
                </a:solidFill>
                <a:latin typeface="Arial"/>
                <a:ea typeface="DejaVu Sans"/>
              </a:rPr>
              <a:t>much</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space</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is</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associated</a:t>
            </a:r>
            <a:r>
              <a:rPr b="0" lang="en-GB" sz="2800" spc="-86" strike="noStrike">
                <a:solidFill>
                  <a:srgbClr val="000000"/>
                </a:solidFill>
                <a:latin typeface="Arial"/>
                <a:ea typeface="DejaVu Sans"/>
              </a:rPr>
              <a:t> </a:t>
            </a:r>
            <a:r>
              <a:rPr b="0" lang="en-GB" sz="2800" spc="-1" strike="noStrike">
                <a:solidFill>
                  <a:srgbClr val="000000"/>
                </a:solidFill>
                <a:latin typeface="Arial"/>
                <a:ea typeface="DejaVu Sans"/>
              </a:rPr>
              <a:t>with</a:t>
            </a:r>
            <a:r>
              <a:rPr b="0" lang="en-GB" sz="2800" spc="-80" strike="noStrike">
                <a:solidFill>
                  <a:srgbClr val="000000"/>
                </a:solidFill>
                <a:latin typeface="Arial"/>
                <a:ea typeface="DejaVu Sans"/>
              </a:rPr>
              <a:t> </a:t>
            </a:r>
            <a:r>
              <a:rPr b="0" lang="en-GB" sz="2800" spc="-21" strike="noStrike">
                <a:solidFill>
                  <a:srgbClr val="000000"/>
                </a:solidFill>
                <a:latin typeface="Bitstream Vera Sans Mono"/>
                <a:ea typeface="DejaVu Sans"/>
              </a:rPr>
              <a:t>from</a:t>
            </a:r>
            <a:endParaRPr b="0" lang="en-GB" sz="2800" spc="-1" strike="noStrike">
              <a:latin typeface="Arial"/>
            </a:endParaRPr>
          </a:p>
          <a:p>
            <a:pPr marL="181080">
              <a:lnSpc>
                <a:spcPct val="100000"/>
              </a:lnSpc>
              <a:spcBef>
                <a:spcPts val="890"/>
              </a:spcBef>
              <a:buNone/>
              <a:tabLst>
                <a:tab algn="l" pos="46944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 strike="noStrike">
                <a:solidFill>
                  <a:srgbClr val="000000"/>
                </a:solidFill>
                <a:latin typeface="Arial"/>
                <a:ea typeface="DejaVu Sans"/>
              </a:rPr>
              <a:t>output:</a:t>
            </a:r>
            <a:r>
              <a:rPr b="0" lang="en-GB" sz="2800" spc="-41" strike="noStrike">
                <a:solidFill>
                  <a:srgbClr val="000000"/>
                </a:solidFill>
                <a:latin typeface="Arial"/>
                <a:ea typeface="DejaVu Sans"/>
              </a:rPr>
              <a:t> </a:t>
            </a:r>
            <a:r>
              <a:rPr b="0" lang="en-GB" sz="2800" spc="-1" strike="noStrike">
                <a:solidFill>
                  <a:srgbClr val="000000"/>
                </a:solidFill>
                <a:latin typeface="Arial"/>
                <a:ea typeface="DejaVu Sans"/>
              </a:rPr>
              <a:t>size</a:t>
            </a:r>
            <a:r>
              <a:rPr b="0" lang="en-GB" sz="2800" spc="-41" strike="noStrike">
                <a:solidFill>
                  <a:srgbClr val="000000"/>
                </a:solidFill>
                <a:latin typeface="Arial"/>
                <a:ea typeface="DejaVu Sans"/>
              </a:rPr>
              <a:t> </a:t>
            </a:r>
            <a:r>
              <a:rPr b="0" lang="en-GB" sz="2800" spc="-1" strike="noStrike">
                <a:solidFill>
                  <a:srgbClr val="000000"/>
                </a:solidFill>
                <a:latin typeface="Arial"/>
                <a:ea typeface="DejaVu Sans"/>
              </a:rPr>
              <a:t>of</a:t>
            </a:r>
            <a:r>
              <a:rPr b="0" lang="en-GB" sz="2800" spc="-41"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41" strike="noStrike">
                <a:solidFill>
                  <a:srgbClr val="000000"/>
                </a:solidFill>
                <a:latin typeface="Arial"/>
                <a:ea typeface="DejaVu Sans"/>
              </a:rPr>
              <a:t> </a:t>
            </a:r>
            <a:r>
              <a:rPr b="0" lang="en-GB" sz="2800" spc="-21" strike="noStrike">
                <a:solidFill>
                  <a:srgbClr val="000000"/>
                </a:solidFill>
                <a:latin typeface="Arial"/>
                <a:ea typeface="DejaVu Sans"/>
              </a:rPr>
              <a:t>name</a:t>
            </a:r>
            <a:endParaRPr b="0" lang="en-GB" sz="2800" spc="-1" strike="noStrike">
              <a:latin typeface="Arial"/>
            </a:endParaRPr>
          </a:p>
          <a:p>
            <a:pPr marL="38160">
              <a:lnSpc>
                <a:spcPct val="100000"/>
              </a:lnSpc>
              <a:spcBef>
                <a:spcPts val="870"/>
              </a:spcBef>
              <a:buNone/>
              <a:tabLst>
                <a:tab algn="l" pos="469440"/>
              </a:tabLst>
            </a:pPr>
            <a:r>
              <a:rPr b="0" lang="en-GB" sz="3200" spc="-1" strike="noStrike">
                <a:solidFill>
                  <a:srgbClr val="000000"/>
                </a:solidFill>
                <a:latin typeface="Arial"/>
                <a:ea typeface="DejaVu Sans"/>
              </a:rPr>
              <a:t>The second parameter may</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be a</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null </a:t>
            </a:r>
            <a:r>
              <a:rPr b="0" lang="en-GB" sz="3200" spc="-12" strike="noStrike">
                <a:solidFill>
                  <a:srgbClr val="000000"/>
                </a:solidFill>
                <a:latin typeface="Arial"/>
                <a:ea typeface="DejaVu Sans"/>
              </a:rPr>
              <a:t>pointer.</a:t>
            </a:r>
            <a:endParaRPr b="0" lang="en-GB" sz="3200" spc="-1" strike="noStrike">
              <a:latin typeface="Arial"/>
            </a:endParaRPr>
          </a:p>
        </p:txBody>
      </p:sp>
    </p:spTree>
  </p:cSld>
  <p:transition>
    <p:dissolve/>
  </p:transition>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PlaceHolder 1"/>
          <p:cNvSpPr>
            <a:spLocks noGrp="1"/>
          </p:cNvSpPr>
          <p:nvPr>
            <p:ph type="title"/>
          </p:nvPr>
        </p:nvSpPr>
        <p:spPr>
          <a:xfrm>
            <a:off x="756000" y="555120"/>
            <a:ext cx="8040600" cy="1272600"/>
          </a:xfrm>
          <a:prstGeom prst="rect">
            <a:avLst/>
          </a:prstGeom>
          <a:noFill/>
          <a:ln w="0">
            <a:noFill/>
          </a:ln>
        </p:spPr>
        <p:txBody>
          <a:bodyPr lIns="0" rIns="0" tIns="12600" bIns="0" anchor="t">
            <a:noAutofit/>
          </a:bodyPr>
          <a:p>
            <a:pPr marL="2435760">
              <a:lnSpc>
                <a:spcPct val="100000"/>
              </a:lnSpc>
              <a:spcBef>
                <a:spcPts val="99"/>
              </a:spcBef>
              <a:buNone/>
            </a:pPr>
            <a:r>
              <a:rPr b="1" lang="en-GB" sz="4400" spc="-12" strike="noStrike">
                <a:solidFill>
                  <a:srgbClr val="000000"/>
                </a:solidFill>
                <a:latin typeface="Arial"/>
              </a:rPr>
              <a:t>Server Side - IV</a:t>
            </a:r>
            <a:endParaRPr b="0" lang="en-GB" sz="4400" spc="-1" strike="noStrike">
              <a:latin typeface="Arial"/>
            </a:endParaRPr>
          </a:p>
        </p:txBody>
      </p:sp>
      <p:sp>
        <p:nvSpPr>
          <p:cNvPr id="391" name="PlaceHolder 2"/>
          <p:cNvSpPr>
            <a:spLocks noGrp="1"/>
          </p:cNvSpPr>
          <p:nvPr>
            <p:ph/>
          </p:nvPr>
        </p:nvSpPr>
        <p:spPr>
          <a:xfrm>
            <a:off x="897840" y="1582920"/>
            <a:ext cx="8619120" cy="4551840"/>
          </a:xfrm>
          <a:prstGeom prst="rect">
            <a:avLst/>
          </a:prstGeom>
          <a:noFill/>
          <a:ln w="0">
            <a:noFill/>
          </a:ln>
        </p:spPr>
        <p:txBody>
          <a:bodyPr lIns="0" rIns="0" tIns="261360" bIns="0" anchor="t">
            <a:noAutofit/>
          </a:bodyPr>
          <a:p>
            <a:pPr marL="38160">
              <a:lnSpc>
                <a:spcPts val="3589"/>
              </a:lnSpc>
              <a:spcBef>
                <a:spcPts val="425"/>
              </a:spcBef>
              <a:buNone/>
            </a:pPr>
            <a:r>
              <a:rPr b="0" lang="en-GB" sz="3200" spc="-1" strike="noStrike">
                <a:solidFill>
                  <a:srgbClr val="000000"/>
                </a:solidFill>
                <a:latin typeface="Bitstream Vera Sans Mono"/>
              </a:rPr>
              <a:t>accept()</a:t>
            </a:r>
            <a:r>
              <a:rPr b="0" lang="en-GB" sz="3200" spc="-1" strike="noStrike">
                <a:solidFill>
                  <a:srgbClr val="000000"/>
                </a:solidFill>
                <a:latin typeface="Arial"/>
              </a:rPr>
              <a:t> will</a:t>
            </a:r>
            <a:r>
              <a:rPr b="0" lang="en-GB" sz="3200" spc="-12" strike="noStrike">
                <a:solidFill>
                  <a:srgbClr val="000000"/>
                </a:solidFill>
                <a:latin typeface="Arial"/>
              </a:rPr>
              <a:t> </a:t>
            </a:r>
            <a:r>
              <a:rPr b="0" lang="en-GB" sz="3200" spc="-1" strike="noStrike">
                <a:solidFill>
                  <a:srgbClr val="000000"/>
                </a:solidFill>
                <a:latin typeface="Arial"/>
              </a:rPr>
              <a:t>not return until a connection </a:t>
            </a:r>
            <a:r>
              <a:rPr b="0" lang="en-GB" sz="3200" spc="-26" strike="noStrike">
                <a:solidFill>
                  <a:srgbClr val="000000"/>
                </a:solidFill>
                <a:latin typeface="Arial"/>
              </a:rPr>
              <a:t>is </a:t>
            </a:r>
            <a:r>
              <a:rPr b="0" lang="en-GB" sz="3200" spc="-1" strike="noStrike">
                <a:solidFill>
                  <a:srgbClr val="000000"/>
                </a:solidFill>
                <a:latin typeface="Arial"/>
              </a:rPr>
              <a:t>available or the</a:t>
            </a:r>
            <a:r>
              <a:rPr b="0" lang="en-GB" sz="3200" spc="4" strike="noStrike">
                <a:solidFill>
                  <a:srgbClr val="000000"/>
                </a:solidFill>
                <a:latin typeface="Arial"/>
              </a:rPr>
              <a:t> </a:t>
            </a:r>
            <a:r>
              <a:rPr b="0" lang="en-GB" sz="3200" spc="-1" strike="noStrike">
                <a:solidFill>
                  <a:srgbClr val="000000"/>
                </a:solidFill>
                <a:latin typeface="Arial"/>
              </a:rPr>
              <a:t>system call is interrupted by </a:t>
            </a:r>
            <a:r>
              <a:rPr b="0" lang="en-GB" sz="3200" spc="-52" strike="noStrike">
                <a:solidFill>
                  <a:srgbClr val="000000"/>
                </a:solidFill>
                <a:latin typeface="Arial"/>
              </a:rPr>
              <a:t>a </a:t>
            </a:r>
            <a:r>
              <a:rPr b="0" lang="en-GB" sz="3200" spc="-1" strike="noStrike">
                <a:solidFill>
                  <a:srgbClr val="000000"/>
                </a:solidFill>
                <a:latin typeface="Arial"/>
              </a:rPr>
              <a:t>signal to the</a:t>
            </a:r>
            <a:r>
              <a:rPr b="0" lang="en-GB" sz="3200" spc="4" strike="noStrike">
                <a:solidFill>
                  <a:srgbClr val="000000"/>
                </a:solidFill>
                <a:latin typeface="Arial"/>
              </a:rPr>
              <a:t> </a:t>
            </a:r>
            <a:r>
              <a:rPr b="0" lang="en-GB" sz="3200" spc="-12" strike="noStrike">
                <a:solidFill>
                  <a:srgbClr val="000000"/>
                </a:solidFill>
                <a:latin typeface="Arial"/>
              </a:rPr>
              <a:t>process.</a:t>
            </a:r>
            <a:endParaRPr b="0" lang="en-GB" sz="3200" spc="-1" strike="noStrike">
              <a:latin typeface="Arial"/>
            </a:endParaRPr>
          </a:p>
          <a:p>
            <a:pPr marL="38160">
              <a:lnSpc>
                <a:spcPct val="93000"/>
              </a:lnSpc>
              <a:spcBef>
                <a:spcPts val="1344"/>
              </a:spcBef>
              <a:buNone/>
            </a:pPr>
            <a:r>
              <a:rPr b="0" lang="en-GB" sz="3200" spc="-1" strike="noStrike">
                <a:solidFill>
                  <a:srgbClr val="000000"/>
                </a:solidFill>
                <a:latin typeface="Arial"/>
              </a:rPr>
              <a:t>Further, there is</a:t>
            </a:r>
            <a:r>
              <a:rPr b="0" lang="en-GB" sz="3200" spc="-7" strike="noStrike">
                <a:solidFill>
                  <a:srgbClr val="000000"/>
                </a:solidFill>
                <a:latin typeface="Arial"/>
              </a:rPr>
              <a:t> </a:t>
            </a:r>
            <a:r>
              <a:rPr b="0" lang="en-GB" sz="3200" spc="-1" strike="noStrike">
                <a:solidFill>
                  <a:srgbClr val="000000"/>
                </a:solidFill>
                <a:latin typeface="Arial"/>
              </a:rPr>
              <a:t>no way for a process</a:t>
            </a:r>
            <a:r>
              <a:rPr b="0" lang="en-GB" sz="3200" spc="-12" strike="noStrike">
                <a:solidFill>
                  <a:srgbClr val="000000"/>
                </a:solidFill>
                <a:latin typeface="Arial"/>
              </a:rPr>
              <a:t> </a:t>
            </a:r>
            <a:r>
              <a:rPr b="0" lang="en-GB" sz="3200" spc="-26" strike="noStrike">
                <a:solidFill>
                  <a:srgbClr val="000000"/>
                </a:solidFill>
                <a:latin typeface="Arial"/>
              </a:rPr>
              <a:t>to </a:t>
            </a:r>
            <a:r>
              <a:rPr b="0" lang="en-GB" sz="3200" spc="-1" strike="noStrike">
                <a:solidFill>
                  <a:srgbClr val="000000"/>
                </a:solidFill>
                <a:latin typeface="Arial"/>
              </a:rPr>
              <a:t>indicate it will</a:t>
            </a:r>
            <a:r>
              <a:rPr b="0" lang="en-GB" sz="3200" spc="-7" strike="noStrike">
                <a:solidFill>
                  <a:srgbClr val="000000"/>
                </a:solidFill>
                <a:latin typeface="Arial"/>
              </a:rPr>
              <a:t> </a:t>
            </a:r>
            <a:r>
              <a:rPr b="0" lang="en-GB" sz="3200" spc="-1" strike="noStrike">
                <a:solidFill>
                  <a:srgbClr val="000000"/>
                </a:solidFill>
                <a:latin typeface="Arial"/>
              </a:rPr>
              <a:t>accept connections from only</a:t>
            </a:r>
            <a:r>
              <a:rPr b="0" lang="en-GB" sz="3200" spc="4" strike="noStrike">
                <a:solidFill>
                  <a:srgbClr val="000000"/>
                </a:solidFill>
                <a:latin typeface="Arial"/>
              </a:rPr>
              <a:t> </a:t>
            </a:r>
            <a:r>
              <a:rPr b="0" lang="en-GB" sz="3200" spc="-52" strike="noStrike">
                <a:solidFill>
                  <a:srgbClr val="000000"/>
                </a:solidFill>
                <a:latin typeface="Arial"/>
              </a:rPr>
              <a:t>a </a:t>
            </a:r>
            <a:r>
              <a:rPr b="0" lang="en-GB" sz="3200" spc="-1" strike="noStrike">
                <a:solidFill>
                  <a:srgbClr val="000000"/>
                </a:solidFill>
                <a:latin typeface="Arial"/>
              </a:rPr>
              <a:t>specific</a:t>
            </a:r>
            <a:r>
              <a:rPr b="0" lang="en-GB" sz="3200" spc="-7" strike="noStrike">
                <a:solidFill>
                  <a:srgbClr val="000000"/>
                </a:solidFill>
                <a:latin typeface="Arial"/>
              </a:rPr>
              <a:t> </a:t>
            </a:r>
            <a:r>
              <a:rPr b="0" lang="en-GB" sz="3200" spc="-12" strike="noStrike">
                <a:solidFill>
                  <a:srgbClr val="000000"/>
                </a:solidFill>
                <a:latin typeface="Arial"/>
              </a:rPr>
              <a:t>source</a:t>
            </a:r>
            <a:endParaRPr b="0" lang="en-GB" sz="3200" spc="-1" strike="noStrike">
              <a:latin typeface="Arial"/>
            </a:endParaRPr>
          </a:p>
        </p:txBody>
      </p:sp>
    </p:spTree>
  </p:cSld>
  <p:transition>
    <p:dissolve/>
  </p:transition>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PlaceHolder 1"/>
          <p:cNvSpPr>
            <a:spLocks noGrp="1"/>
          </p:cNvSpPr>
          <p:nvPr>
            <p:ph type="title"/>
          </p:nvPr>
        </p:nvSpPr>
        <p:spPr>
          <a:xfrm>
            <a:off x="1285200" y="555120"/>
            <a:ext cx="6863400" cy="1272600"/>
          </a:xfrm>
          <a:prstGeom prst="rect">
            <a:avLst/>
          </a:prstGeom>
          <a:noFill/>
          <a:ln w="0">
            <a:noFill/>
          </a:ln>
        </p:spPr>
        <p:txBody>
          <a:bodyPr lIns="0" rIns="0" tIns="12600" bIns="0" anchor="t">
            <a:noAutofit/>
          </a:bodyPr>
          <a:p>
            <a:pPr marL="1720800">
              <a:lnSpc>
                <a:spcPct val="100000"/>
              </a:lnSpc>
              <a:spcBef>
                <a:spcPts val="99"/>
              </a:spcBef>
              <a:buNone/>
            </a:pPr>
            <a:r>
              <a:rPr b="1" lang="en-GB" sz="4400" spc="-1" strike="noStrike">
                <a:solidFill>
                  <a:srgbClr val="000000"/>
                </a:solidFill>
                <a:latin typeface="Arial"/>
              </a:rPr>
              <a:t>Data</a:t>
            </a:r>
            <a:r>
              <a:rPr b="1" lang="en-GB" sz="4400" spc="-72" strike="noStrike">
                <a:solidFill>
                  <a:srgbClr val="000000"/>
                </a:solidFill>
                <a:latin typeface="Arial"/>
              </a:rPr>
              <a:t> </a:t>
            </a:r>
            <a:r>
              <a:rPr b="1" lang="en-GB" sz="4400" spc="-12" strike="noStrike">
                <a:solidFill>
                  <a:srgbClr val="000000"/>
                </a:solidFill>
                <a:latin typeface="Arial"/>
              </a:rPr>
              <a:t>Transfer - I</a:t>
            </a:r>
            <a:endParaRPr b="0" lang="en-GB" sz="4400" spc="-1" strike="noStrike">
              <a:latin typeface="Arial"/>
            </a:endParaRPr>
          </a:p>
        </p:txBody>
      </p:sp>
      <p:sp>
        <p:nvSpPr>
          <p:cNvPr id="393" name="object 3"/>
          <p:cNvSpPr/>
          <p:nvPr/>
        </p:nvSpPr>
        <p:spPr>
          <a:xfrm>
            <a:off x="586800" y="1533600"/>
            <a:ext cx="8833320" cy="3807000"/>
          </a:xfrm>
          <a:prstGeom prst="rect">
            <a:avLst/>
          </a:prstGeom>
          <a:noFill/>
          <a:ln w="0">
            <a:noFill/>
          </a:ln>
        </p:spPr>
        <p:style>
          <a:lnRef idx="0"/>
          <a:fillRef idx="0"/>
          <a:effectRef idx="0"/>
          <a:fontRef idx="minor"/>
        </p:style>
        <p:txBody>
          <a:bodyPr lIns="0" rIns="0" tIns="196920" bIns="0" anchor="t">
            <a:spAutoFit/>
          </a:bodyPr>
          <a:p>
            <a:pPr>
              <a:lnSpc>
                <a:spcPct val="100000"/>
              </a:lnSpc>
              <a:spcBef>
                <a:spcPts val="1834"/>
              </a:spcBef>
              <a:spcAft>
                <a:spcPts val="283"/>
              </a:spcAft>
              <a:buNone/>
              <a:tabLst>
                <a:tab algn="l" pos="348480"/>
              </a:tabLst>
            </a:pPr>
            <a:r>
              <a:rPr b="0" lang="en-GB" sz="3200" spc="-1" strike="noStrike">
                <a:solidFill>
                  <a:srgbClr val="000000"/>
                </a:solidFill>
                <a:latin typeface="Arial"/>
                <a:ea typeface="DejaVu Sans"/>
              </a:rPr>
              <a:t>Normal</a:t>
            </a:r>
            <a:r>
              <a:rPr b="0" lang="en-GB" sz="3200" spc="-7" strike="noStrike">
                <a:solidFill>
                  <a:srgbClr val="000000"/>
                </a:solidFill>
                <a:latin typeface="Arial"/>
                <a:ea typeface="DejaVu Sans"/>
              </a:rPr>
              <a:t> </a:t>
            </a:r>
            <a:r>
              <a:rPr b="0" i="1" lang="en-GB" sz="3200" spc="-1" strike="noStrike">
                <a:solidFill>
                  <a:srgbClr val="000000"/>
                </a:solidFill>
                <a:latin typeface="Arial"/>
                <a:ea typeface="DejaVu Sans"/>
              </a:rPr>
              <a:t>read</a:t>
            </a:r>
            <a:r>
              <a:rPr b="0" i="1" lang="en-GB" sz="3200" spc="-7" strike="noStrike">
                <a:solidFill>
                  <a:srgbClr val="000000"/>
                </a:solidFill>
                <a:latin typeface="Arial"/>
                <a:ea typeface="DejaVu Sans"/>
              </a:rPr>
              <a:t> </a:t>
            </a:r>
            <a:r>
              <a:rPr b="0" lang="en-GB" sz="3200" spc="-1" strike="noStrike">
                <a:solidFill>
                  <a:srgbClr val="000000"/>
                </a:solidFill>
                <a:latin typeface="Arial"/>
                <a:ea typeface="DejaVu Sans"/>
              </a:rPr>
              <a:t>and</a:t>
            </a:r>
            <a:r>
              <a:rPr b="0" lang="en-GB" sz="3200" spc="-15" strike="noStrike">
                <a:solidFill>
                  <a:srgbClr val="000000"/>
                </a:solidFill>
                <a:latin typeface="Arial"/>
                <a:ea typeface="DejaVu Sans"/>
              </a:rPr>
              <a:t> </a:t>
            </a:r>
            <a:r>
              <a:rPr b="0" i="1" lang="en-GB" sz="3200" spc="-1" strike="noStrike">
                <a:solidFill>
                  <a:srgbClr val="000000"/>
                </a:solidFill>
                <a:latin typeface="Arial"/>
                <a:ea typeface="DejaVu Sans"/>
              </a:rPr>
              <a:t>write </a:t>
            </a:r>
            <a:r>
              <a:rPr b="0" lang="en-GB" sz="3200" spc="-1" strike="noStrike">
                <a:solidFill>
                  <a:srgbClr val="000000"/>
                </a:solidFill>
                <a:latin typeface="Arial"/>
                <a:ea typeface="DejaVu Sans"/>
              </a:rPr>
              <a:t>system calls</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are </a:t>
            </a:r>
            <a:r>
              <a:rPr b="0" lang="en-GB" sz="3200" spc="-12" strike="noStrike">
                <a:solidFill>
                  <a:srgbClr val="000000"/>
                </a:solidFill>
                <a:latin typeface="Arial"/>
                <a:ea typeface="DejaVu Sans"/>
              </a:rPr>
              <a:t>usable:</a:t>
            </a:r>
            <a:endParaRPr b="0" lang="en-GB" sz="3200" spc="-1" strike="noStrike">
              <a:latin typeface="Arial"/>
            </a:endParaRPr>
          </a:p>
          <a:p>
            <a:pPr marL="25560">
              <a:lnSpc>
                <a:spcPts val="4141"/>
              </a:lnSpc>
              <a:spcBef>
                <a:spcPts val="465"/>
              </a:spcBef>
              <a:spcAft>
                <a:spcPts val="283"/>
              </a:spcAft>
              <a:buNone/>
              <a:tabLst>
                <a:tab algn="l" pos="348480"/>
              </a:tabLst>
            </a:pPr>
            <a:r>
              <a:rPr b="0" lang="en-GB" sz="2400" spc="-1" strike="noStrike">
                <a:solidFill>
                  <a:srgbClr val="000000"/>
                </a:solidFill>
                <a:latin typeface="Bitstream Vera Sans Mono"/>
                <a:ea typeface="DejaVu Sans"/>
              </a:rPr>
              <a:t>write(s,</a:t>
            </a:r>
            <a:r>
              <a:rPr b="0" lang="en-GB" sz="2400" spc="-4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buf,</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sizeof</a:t>
            </a:r>
            <a:r>
              <a:rPr b="0" lang="en-GB" sz="2400" spc="-32"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(buf)); </a:t>
            </a:r>
            <a:endParaRPr b="0" lang="en-GB" sz="2400" spc="-1" strike="noStrike">
              <a:latin typeface="Arial"/>
            </a:endParaRPr>
          </a:p>
          <a:p>
            <a:pPr marL="25560">
              <a:lnSpc>
                <a:spcPts val="4141"/>
              </a:lnSpc>
              <a:spcBef>
                <a:spcPts val="465"/>
              </a:spcBef>
              <a:spcAft>
                <a:spcPts val="283"/>
              </a:spcAft>
              <a:buNone/>
              <a:tabLst>
                <a:tab algn="l" pos="348480"/>
              </a:tabLst>
            </a:pPr>
            <a:r>
              <a:rPr b="0" lang="en-GB" sz="2400" spc="-1" strike="noStrike">
                <a:solidFill>
                  <a:srgbClr val="000000"/>
                </a:solidFill>
                <a:latin typeface="Bitstream Vera Sans Mono"/>
                <a:ea typeface="DejaVu Sans"/>
              </a:rPr>
              <a:t>read(s,</a:t>
            </a:r>
            <a:r>
              <a:rPr b="0" lang="en-GB" sz="2400" spc="-4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buf,</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sizeof</a:t>
            </a:r>
            <a:r>
              <a:rPr b="0" lang="en-GB" sz="2400" spc="-26"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(buf));</a:t>
            </a:r>
            <a:endParaRPr b="0" lang="en-GB" sz="2400" spc="-1" strike="noStrike">
              <a:latin typeface="Arial"/>
            </a:endParaRPr>
          </a:p>
          <a:p>
            <a:pPr marL="25560">
              <a:lnSpc>
                <a:spcPct val="100000"/>
              </a:lnSpc>
              <a:spcBef>
                <a:spcPts val="1273"/>
              </a:spcBef>
              <a:spcAft>
                <a:spcPts val="283"/>
              </a:spcAft>
              <a:buNone/>
              <a:tabLst>
                <a:tab algn="l" pos="348480"/>
              </a:tabLst>
            </a:pPr>
            <a:r>
              <a:rPr b="0" lang="en-GB" sz="3200" spc="-1" strike="noStrike">
                <a:solidFill>
                  <a:srgbClr val="000000"/>
                </a:solidFill>
                <a:latin typeface="Arial"/>
                <a:ea typeface="DejaVu Sans"/>
              </a:rPr>
              <a:t>But</a:t>
            </a:r>
            <a:r>
              <a:rPr b="0" lang="en-GB" sz="3200" spc="-21" strike="noStrike">
                <a:solidFill>
                  <a:srgbClr val="000000"/>
                </a:solidFill>
                <a:latin typeface="Arial"/>
                <a:ea typeface="DejaVu Sans"/>
              </a:rPr>
              <a:t> also:</a:t>
            </a:r>
            <a:endParaRPr b="0" lang="en-GB" sz="3200" spc="-1" strike="noStrike">
              <a:latin typeface="Arial"/>
            </a:endParaRPr>
          </a:p>
          <a:p>
            <a:pPr marL="25560">
              <a:lnSpc>
                <a:spcPts val="4141"/>
              </a:lnSpc>
              <a:spcBef>
                <a:spcPts val="283"/>
              </a:spcBef>
              <a:spcAft>
                <a:spcPts val="283"/>
              </a:spcAft>
              <a:buNone/>
              <a:tabLst>
                <a:tab algn="l" pos="348480"/>
              </a:tabLst>
            </a:pPr>
            <a:r>
              <a:rPr b="0" lang="en-GB" sz="2400" spc="-1" strike="noStrike">
                <a:solidFill>
                  <a:srgbClr val="000000"/>
                </a:solidFill>
                <a:latin typeface="Bitstream Vera Sans Mono"/>
                <a:ea typeface="DejaVu Sans"/>
              </a:rPr>
              <a:t>send(s,</a:t>
            </a:r>
            <a:r>
              <a:rPr b="0" lang="en-GB" sz="2400" spc="-4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buf,</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sizeof</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(buf),</a:t>
            </a:r>
            <a:r>
              <a:rPr b="0" lang="en-GB" sz="2400" spc="-26"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flags); </a:t>
            </a:r>
            <a:endParaRPr b="0" lang="en-GB" sz="2400" spc="-1" strike="noStrike">
              <a:latin typeface="Arial"/>
            </a:endParaRPr>
          </a:p>
          <a:p>
            <a:pPr marL="25560">
              <a:lnSpc>
                <a:spcPts val="4141"/>
              </a:lnSpc>
              <a:spcBef>
                <a:spcPts val="283"/>
              </a:spcBef>
              <a:spcAft>
                <a:spcPts val="283"/>
              </a:spcAft>
              <a:buNone/>
              <a:tabLst>
                <a:tab algn="l" pos="348480"/>
              </a:tabLst>
            </a:pPr>
            <a:r>
              <a:rPr b="0" lang="en-GB" sz="2400" spc="-1" strike="noStrike">
                <a:solidFill>
                  <a:srgbClr val="000000"/>
                </a:solidFill>
                <a:latin typeface="Bitstream Vera Sans Mono"/>
                <a:ea typeface="DejaVu Sans"/>
              </a:rPr>
              <a:t>recv(s,</a:t>
            </a:r>
            <a:r>
              <a:rPr b="0" lang="en-GB" sz="2400" spc="-4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buf,</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sizeof</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(buf),</a:t>
            </a:r>
            <a:r>
              <a:rPr b="0" lang="en-GB" sz="2400" spc="-26"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flags);</a:t>
            </a:r>
            <a:endParaRPr b="0" lang="en-GB" sz="2400" spc="-1" strike="noStrike">
              <a:latin typeface="Arial"/>
            </a:endParaRPr>
          </a:p>
        </p:txBody>
      </p:sp>
    </p:spTree>
  </p:cSld>
  <p:transition>
    <p:dissolve/>
  </p:transition>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4" name="PlaceHolder 1"/>
          <p:cNvSpPr>
            <a:spLocks noGrp="1"/>
          </p:cNvSpPr>
          <p:nvPr>
            <p:ph type="title"/>
          </p:nvPr>
        </p:nvSpPr>
        <p:spPr>
          <a:xfrm>
            <a:off x="1285200" y="555120"/>
            <a:ext cx="6863400" cy="1272600"/>
          </a:xfrm>
          <a:prstGeom prst="rect">
            <a:avLst/>
          </a:prstGeom>
          <a:noFill/>
          <a:ln w="0">
            <a:noFill/>
          </a:ln>
        </p:spPr>
        <p:txBody>
          <a:bodyPr lIns="0" rIns="0" tIns="12600" bIns="0" anchor="t">
            <a:noAutofit/>
          </a:bodyPr>
          <a:p>
            <a:pPr marL="1720800">
              <a:lnSpc>
                <a:spcPct val="100000"/>
              </a:lnSpc>
              <a:spcBef>
                <a:spcPts val="99"/>
              </a:spcBef>
              <a:buNone/>
            </a:pPr>
            <a:r>
              <a:rPr b="1" lang="en-GB" sz="4400" spc="-1" strike="noStrike">
                <a:solidFill>
                  <a:srgbClr val="000000"/>
                </a:solidFill>
                <a:latin typeface="Arial"/>
              </a:rPr>
              <a:t>Data</a:t>
            </a:r>
            <a:r>
              <a:rPr b="1" lang="en-GB" sz="4400" spc="-72" strike="noStrike">
                <a:solidFill>
                  <a:srgbClr val="000000"/>
                </a:solidFill>
                <a:latin typeface="Arial"/>
              </a:rPr>
              <a:t> </a:t>
            </a:r>
            <a:r>
              <a:rPr b="1" lang="en-GB" sz="4400" spc="-12" strike="noStrike">
                <a:solidFill>
                  <a:srgbClr val="000000"/>
                </a:solidFill>
                <a:latin typeface="Arial"/>
              </a:rPr>
              <a:t>Transfer - II</a:t>
            </a:r>
            <a:endParaRPr b="0" lang="en-GB" sz="4400" spc="-1" strike="noStrike">
              <a:latin typeface="Arial"/>
            </a:endParaRPr>
          </a:p>
        </p:txBody>
      </p:sp>
      <p:sp>
        <p:nvSpPr>
          <p:cNvPr id="395" name="object 4"/>
          <p:cNvSpPr/>
          <p:nvPr/>
        </p:nvSpPr>
        <p:spPr>
          <a:xfrm>
            <a:off x="432000" y="1544040"/>
            <a:ext cx="9358560" cy="4943880"/>
          </a:xfrm>
          <a:prstGeom prst="rect">
            <a:avLst/>
          </a:prstGeom>
          <a:noFill/>
          <a:ln w="0">
            <a:noFill/>
          </a:ln>
        </p:spPr>
        <p:style>
          <a:lnRef idx="0"/>
          <a:fillRef idx="0"/>
          <a:effectRef idx="0"/>
          <a:fontRef idx="minor"/>
        </p:style>
        <p:txBody>
          <a:bodyPr lIns="0" rIns="0" tIns="186840" bIns="0" anchor="t">
            <a:spAutoFit/>
          </a:bodyPr>
          <a:p>
            <a:pPr marL="38160">
              <a:lnSpc>
                <a:spcPct val="100000"/>
              </a:lnSpc>
              <a:spcBef>
                <a:spcPts val="1471"/>
              </a:spcBef>
              <a:buNone/>
            </a:pPr>
            <a:r>
              <a:rPr b="0" i="1" lang="en-GB" sz="3200" spc="-1" strike="noStrike">
                <a:solidFill>
                  <a:srgbClr val="000000"/>
                </a:solidFill>
                <a:latin typeface="Bitstream Vera Sans Mono"/>
                <a:ea typeface="DejaVu Sans"/>
              </a:rPr>
              <a:t>send()</a:t>
            </a:r>
            <a:r>
              <a:rPr b="0" lang="en-GB" sz="3200" spc="-1" strike="noStrike">
                <a:solidFill>
                  <a:srgbClr val="000000"/>
                </a:solidFill>
                <a:latin typeface="Arial"/>
                <a:ea typeface="DejaVu Sans"/>
              </a:rPr>
              <a:t> and </a:t>
            </a:r>
            <a:r>
              <a:rPr b="0" i="1" lang="en-GB" sz="3200" spc="-1" strike="noStrike">
                <a:solidFill>
                  <a:srgbClr val="000000"/>
                </a:solidFill>
                <a:latin typeface="Bitstream Vera Sans Mono"/>
                <a:ea typeface="DejaVu Sans"/>
              </a:rPr>
              <a:t>recv()</a:t>
            </a:r>
            <a:r>
              <a:rPr b="0" i="1" lang="en-GB" sz="3200" spc="15" strike="noStrike">
                <a:solidFill>
                  <a:srgbClr val="000000"/>
                </a:solidFill>
                <a:latin typeface="Arial"/>
                <a:ea typeface="DejaVu Sans"/>
              </a:rPr>
              <a:t> </a:t>
            </a:r>
            <a:r>
              <a:rPr b="0" lang="en-GB" sz="3200" spc="-12" strike="noStrike">
                <a:solidFill>
                  <a:srgbClr val="000000"/>
                </a:solidFill>
                <a:latin typeface="Arial"/>
                <a:ea typeface="DejaVu Sans"/>
              </a:rPr>
              <a:t>flags:</a:t>
            </a:r>
            <a:endParaRPr b="0" lang="en-GB" sz="3200" spc="-1" strike="noStrike">
              <a:latin typeface="Arial"/>
            </a:endParaRPr>
          </a:p>
          <a:p>
            <a:pPr marL="469440" indent="-288360">
              <a:lnSpc>
                <a:spcPct val="100000"/>
              </a:lnSpc>
              <a:spcBef>
                <a:spcPts val="1199"/>
              </a:spcBef>
              <a:buClr>
                <a:srgbClr val="000000"/>
              </a:buClr>
              <a:buSzPct val="45000"/>
              <a:buFont typeface="Wingdings" charset="2"/>
              <a:buChar char=""/>
              <a:tabLst>
                <a:tab algn="l" pos="469440"/>
              </a:tabLst>
            </a:pPr>
            <a:r>
              <a:rPr b="0" lang="en-GB" sz="2800" spc="-1" strike="noStrike">
                <a:solidFill>
                  <a:srgbClr val="000000"/>
                </a:solidFill>
                <a:latin typeface="Arial"/>
                <a:ea typeface="DejaVu Sans"/>
              </a:rPr>
              <a:t>MSG_OOB</a:t>
            </a:r>
            <a:r>
              <a:rPr b="0" lang="en-GB" sz="2800" spc="-86" strike="noStrike">
                <a:solidFill>
                  <a:srgbClr val="000000"/>
                </a:solidFill>
                <a:latin typeface="Arial"/>
                <a:ea typeface="DejaVu Sans"/>
              </a:rPr>
              <a:t> </a:t>
            </a:r>
            <a:r>
              <a:rPr b="0" lang="en-GB" sz="2800" spc="-1" strike="noStrike">
                <a:solidFill>
                  <a:srgbClr val="000000"/>
                </a:solidFill>
                <a:latin typeface="Arial"/>
                <a:ea typeface="DejaVu Sans"/>
              </a:rPr>
              <a:t>send/receive</a:t>
            </a:r>
            <a:r>
              <a:rPr b="0" lang="en-GB" sz="2800" spc="-86" strike="noStrike">
                <a:solidFill>
                  <a:srgbClr val="000000"/>
                </a:solidFill>
                <a:latin typeface="Arial"/>
                <a:ea typeface="DejaVu Sans"/>
              </a:rPr>
              <a:t> </a:t>
            </a:r>
            <a:r>
              <a:rPr b="0" i="1" lang="en-GB" sz="2800" spc="-1" strike="noStrike">
                <a:solidFill>
                  <a:srgbClr val="000000"/>
                </a:solidFill>
                <a:latin typeface="Arial"/>
                <a:ea typeface="DejaVu Sans"/>
              </a:rPr>
              <a:t>out</a:t>
            </a:r>
            <a:r>
              <a:rPr b="0" i="1" lang="en-GB" sz="2800" spc="-75" strike="noStrike">
                <a:solidFill>
                  <a:srgbClr val="000000"/>
                </a:solidFill>
                <a:latin typeface="Arial"/>
                <a:ea typeface="DejaVu Sans"/>
              </a:rPr>
              <a:t> </a:t>
            </a:r>
            <a:r>
              <a:rPr b="0" i="1" lang="en-GB" sz="2800" spc="-1" strike="noStrike">
                <a:solidFill>
                  <a:srgbClr val="000000"/>
                </a:solidFill>
                <a:latin typeface="Arial"/>
                <a:ea typeface="DejaVu Sans"/>
              </a:rPr>
              <a:t>of</a:t>
            </a:r>
            <a:r>
              <a:rPr b="0" i="1" lang="en-GB" sz="2800" spc="-86" strike="noStrike">
                <a:solidFill>
                  <a:srgbClr val="000000"/>
                </a:solidFill>
                <a:latin typeface="Arial"/>
                <a:ea typeface="DejaVu Sans"/>
              </a:rPr>
              <a:t> </a:t>
            </a:r>
            <a:r>
              <a:rPr b="0" i="1" lang="en-GB" sz="2800" spc="-1" strike="noStrike">
                <a:solidFill>
                  <a:srgbClr val="000000"/>
                </a:solidFill>
                <a:latin typeface="Arial"/>
                <a:ea typeface="DejaVu Sans"/>
              </a:rPr>
              <a:t>band</a:t>
            </a:r>
            <a:r>
              <a:rPr b="0" i="1" lang="en-GB" sz="2800" spc="-86" strike="noStrike">
                <a:solidFill>
                  <a:srgbClr val="000000"/>
                </a:solidFill>
                <a:latin typeface="Arial"/>
                <a:ea typeface="DejaVu Sans"/>
              </a:rPr>
              <a:t> </a:t>
            </a:r>
            <a:r>
              <a:rPr b="0" lang="en-GB" sz="2800" spc="-21" strike="noStrike">
                <a:solidFill>
                  <a:srgbClr val="000000"/>
                </a:solidFill>
                <a:latin typeface="Arial"/>
                <a:ea typeface="DejaVu Sans"/>
              </a:rPr>
              <a:t>data</a:t>
            </a:r>
            <a:endParaRPr b="0" lang="en-GB" sz="2800" spc="-1" strike="noStrike">
              <a:latin typeface="Arial"/>
            </a:endParaRPr>
          </a:p>
          <a:p>
            <a:pPr marL="469440" indent="-288360">
              <a:lnSpc>
                <a:spcPct val="100000"/>
              </a:lnSpc>
              <a:spcBef>
                <a:spcPts val="890"/>
              </a:spcBef>
              <a:buClr>
                <a:srgbClr val="000000"/>
              </a:buClr>
              <a:buSzPct val="45000"/>
              <a:buFont typeface="Wingdings" charset="2"/>
              <a:buChar char=""/>
              <a:tabLst>
                <a:tab algn="l" pos="469440"/>
              </a:tabLst>
            </a:pPr>
            <a:r>
              <a:rPr b="0" lang="en-GB" sz="2800" spc="-1" strike="noStrike">
                <a:solidFill>
                  <a:srgbClr val="000000"/>
                </a:solidFill>
                <a:latin typeface="Arial"/>
                <a:ea typeface="DejaVu Sans"/>
              </a:rPr>
              <a:t>MSG_PEEK</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look</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at</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data</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without</a:t>
            </a:r>
            <a:r>
              <a:rPr b="0" lang="en-GB" sz="2800" spc="-66" strike="noStrike">
                <a:solidFill>
                  <a:srgbClr val="000000"/>
                </a:solidFill>
                <a:latin typeface="Arial"/>
                <a:ea typeface="DejaVu Sans"/>
              </a:rPr>
              <a:t> </a:t>
            </a:r>
            <a:r>
              <a:rPr b="0" lang="en-GB" sz="2800" spc="-12" strike="noStrike">
                <a:solidFill>
                  <a:srgbClr val="000000"/>
                </a:solidFill>
                <a:latin typeface="Arial"/>
                <a:ea typeface="DejaVu Sans"/>
              </a:rPr>
              <a:t>reading</a:t>
            </a:r>
            <a:endParaRPr b="0" lang="en-GB" sz="2800" spc="-1" strike="noStrike">
              <a:latin typeface="Arial"/>
            </a:endParaRPr>
          </a:p>
          <a:p>
            <a:pPr marL="469800" indent="-288360">
              <a:lnSpc>
                <a:spcPts val="3121"/>
              </a:lnSpc>
              <a:spcBef>
                <a:spcPts val="1205"/>
              </a:spcBef>
              <a:buClr>
                <a:srgbClr val="000000"/>
              </a:buClr>
              <a:buSzPct val="45000"/>
              <a:buFont typeface="Wingdings" charset="2"/>
              <a:buChar char=""/>
              <a:tabLst>
                <a:tab algn="l" pos="469800"/>
              </a:tabLst>
            </a:pPr>
            <a:r>
              <a:rPr b="0" lang="en-GB" sz="2800" spc="-12" strike="noStrike">
                <a:solidFill>
                  <a:srgbClr val="000000"/>
                </a:solidFill>
                <a:latin typeface="Arial"/>
                <a:ea typeface="DejaVu Sans"/>
              </a:rPr>
              <a:t>MSG_DONTROUTE</a:t>
            </a:r>
            <a:r>
              <a:rPr b="0" lang="en-GB" sz="2800" spc="-100" strike="noStrike">
                <a:solidFill>
                  <a:srgbClr val="000000"/>
                </a:solidFill>
                <a:latin typeface="Arial"/>
                <a:ea typeface="DejaVu Sans"/>
              </a:rPr>
              <a:t> </a:t>
            </a:r>
            <a:r>
              <a:rPr b="0" lang="en-GB" sz="2800" spc="-1" strike="noStrike">
                <a:solidFill>
                  <a:srgbClr val="000000"/>
                </a:solidFill>
                <a:latin typeface="Arial"/>
                <a:ea typeface="DejaVu Sans"/>
              </a:rPr>
              <a:t>send</a:t>
            </a:r>
            <a:r>
              <a:rPr b="0" lang="en-GB" sz="2800" spc="-100" strike="noStrike">
                <a:solidFill>
                  <a:srgbClr val="000000"/>
                </a:solidFill>
                <a:latin typeface="Arial"/>
                <a:ea typeface="DejaVu Sans"/>
              </a:rPr>
              <a:t> </a:t>
            </a:r>
            <a:r>
              <a:rPr b="0" lang="en-GB" sz="2800" spc="-1" strike="noStrike">
                <a:solidFill>
                  <a:srgbClr val="000000"/>
                </a:solidFill>
                <a:latin typeface="Arial"/>
                <a:ea typeface="DejaVu Sans"/>
              </a:rPr>
              <a:t>data</a:t>
            </a:r>
            <a:r>
              <a:rPr b="0" lang="en-GB" sz="2800" spc="-100" strike="noStrike">
                <a:solidFill>
                  <a:srgbClr val="000000"/>
                </a:solidFill>
                <a:latin typeface="Arial"/>
                <a:ea typeface="DejaVu Sans"/>
              </a:rPr>
              <a:t> </a:t>
            </a:r>
            <a:r>
              <a:rPr b="0" lang="en-GB" sz="2800" spc="-1" strike="noStrike">
                <a:solidFill>
                  <a:srgbClr val="000000"/>
                </a:solidFill>
                <a:latin typeface="Arial"/>
                <a:ea typeface="DejaVu Sans"/>
              </a:rPr>
              <a:t>without</a:t>
            </a:r>
            <a:r>
              <a:rPr b="0" lang="en-GB" sz="2800" spc="-92" strike="noStrike">
                <a:solidFill>
                  <a:srgbClr val="000000"/>
                </a:solidFill>
                <a:latin typeface="Arial"/>
                <a:ea typeface="DejaVu Sans"/>
              </a:rPr>
              <a:t> </a:t>
            </a:r>
            <a:r>
              <a:rPr b="0" lang="en-GB" sz="2800" spc="-12" strike="noStrike">
                <a:solidFill>
                  <a:srgbClr val="000000"/>
                </a:solidFill>
                <a:latin typeface="Arial"/>
                <a:ea typeface="DejaVu Sans"/>
              </a:rPr>
              <a:t>routing packets</a:t>
            </a:r>
            <a:endParaRPr b="0" lang="en-GB" sz="2800" spc="-1" strike="noStrike">
              <a:latin typeface="Arial"/>
            </a:endParaRPr>
          </a:p>
          <a:p>
            <a:pPr marL="38160">
              <a:lnSpc>
                <a:spcPts val="3589"/>
              </a:lnSpc>
              <a:spcBef>
                <a:spcPts val="1125"/>
              </a:spcBef>
              <a:buNone/>
              <a:tabLst>
                <a:tab algn="l" pos="469800"/>
              </a:tabLst>
            </a:pPr>
            <a:r>
              <a:rPr b="0" lang="en-GB" sz="3200" spc="-1" strike="noStrike">
                <a:solidFill>
                  <a:srgbClr val="000000"/>
                </a:solidFill>
                <a:latin typeface="Arial"/>
                <a:ea typeface="DejaVu Sans"/>
              </a:rPr>
              <a:t>When</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MSG_PEEK is</a:t>
            </a:r>
            <a:r>
              <a:rPr b="0" lang="en-GB" sz="3200" spc="-21" strike="noStrike">
                <a:solidFill>
                  <a:srgbClr val="000000"/>
                </a:solidFill>
                <a:latin typeface="Arial"/>
                <a:ea typeface="DejaVu Sans"/>
              </a:rPr>
              <a:t> </a:t>
            </a:r>
            <a:r>
              <a:rPr b="0" lang="en-GB" sz="3200" spc="-1" strike="noStrike">
                <a:solidFill>
                  <a:srgbClr val="000000"/>
                </a:solidFill>
                <a:latin typeface="Arial"/>
                <a:ea typeface="DejaVu Sans"/>
              </a:rPr>
              <a:t>specified</a:t>
            </a:r>
            <a:r>
              <a:rPr b="0" lang="en-GB" sz="3200" spc="-26" strike="noStrike">
                <a:solidFill>
                  <a:srgbClr val="000000"/>
                </a:solidFill>
                <a:latin typeface="Arial"/>
                <a:ea typeface="DejaVu Sans"/>
              </a:rPr>
              <a:t> </a:t>
            </a:r>
            <a:r>
              <a:rPr b="0" lang="en-GB" sz="3200" spc="-1" strike="noStrike">
                <a:solidFill>
                  <a:srgbClr val="000000"/>
                </a:solidFill>
                <a:latin typeface="Arial"/>
                <a:ea typeface="DejaVu Sans"/>
              </a:rPr>
              <a:t>with a</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recv</a:t>
            </a:r>
            <a:r>
              <a:rPr b="0" lang="en-GB" sz="3200" spc="-12" strike="noStrike">
                <a:solidFill>
                  <a:srgbClr val="000000"/>
                </a:solidFill>
                <a:latin typeface="Arial"/>
                <a:ea typeface="DejaVu Sans"/>
              </a:rPr>
              <a:t> call, </a:t>
            </a:r>
            <a:r>
              <a:rPr b="0" lang="en-GB" sz="3200" spc="-1" strike="noStrike">
                <a:solidFill>
                  <a:srgbClr val="000000"/>
                </a:solidFill>
                <a:latin typeface="Arial"/>
                <a:ea typeface="DejaVu Sans"/>
              </a:rPr>
              <a:t>any data present</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is returned to</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the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user, </a:t>
            </a:r>
            <a:r>
              <a:rPr b="0" lang="en-GB" sz="3200" spc="-26" strike="noStrike">
                <a:solidFill>
                  <a:srgbClr val="000000"/>
                </a:solidFill>
                <a:latin typeface="Arial"/>
                <a:ea typeface="DejaVu Sans"/>
              </a:rPr>
              <a:t>but </a:t>
            </a:r>
            <a:r>
              <a:rPr b="0" lang="en-GB" sz="3200" spc="-1" strike="noStrike">
                <a:solidFill>
                  <a:srgbClr val="000000"/>
                </a:solidFill>
                <a:latin typeface="Arial"/>
                <a:ea typeface="DejaVu Sans"/>
              </a:rPr>
              <a:t>treated as still </a:t>
            </a:r>
            <a:r>
              <a:rPr b="0" lang="en-GB" sz="3200" spc="-12" strike="noStrike">
                <a:solidFill>
                  <a:srgbClr val="000000"/>
                </a:solidFill>
                <a:latin typeface="Arial"/>
                <a:ea typeface="DejaVu Sans"/>
              </a:rPr>
              <a:t>‘‘unread’’.</a:t>
            </a:r>
            <a:endParaRPr b="0" lang="en-GB" sz="3200" spc="-1" strike="noStrike">
              <a:latin typeface="Arial"/>
            </a:endParaRPr>
          </a:p>
          <a:p>
            <a:pPr marL="38160">
              <a:lnSpc>
                <a:spcPts val="3589"/>
              </a:lnSpc>
              <a:spcBef>
                <a:spcPts val="1420"/>
              </a:spcBef>
              <a:buNone/>
              <a:tabLst>
                <a:tab algn="l" pos="469800"/>
              </a:tabLst>
            </a:pPr>
            <a:r>
              <a:rPr b="0" lang="en-GB" sz="3200" spc="-1" strike="noStrike">
                <a:solidFill>
                  <a:srgbClr val="000000"/>
                </a:solidFill>
                <a:latin typeface="Arial"/>
                <a:ea typeface="DejaVu Sans"/>
              </a:rPr>
              <a:t>Next </a:t>
            </a:r>
            <a:r>
              <a:rPr b="0" lang="en-GB" sz="3200" spc="-1" strike="noStrike">
                <a:solidFill>
                  <a:srgbClr val="000000"/>
                </a:solidFill>
                <a:latin typeface="Bitstream Vera Sans Mono"/>
                <a:ea typeface="DejaVu Sans"/>
              </a:rPr>
              <a:t>read()</a:t>
            </a:r>
            <a:r>
              <a:rPr b="0" lang="en-GB" sz="3200" spc="-1" strike="noStrike">
                <a:solidFill>
                  <a:srgbClr val="000000"/>
                </a:solidFill>
                <a:latin typeface="Arial"/>
                <a:ea typeface="DejaVu Sans"/>
              </a:rPr>
              <a:t> or </a:t>
            </a:r>
            <a:r>
              <a:rPr b="0" lang="en-GB" sz="3200" spc="-1" strike="noStrike">
                <a:solidFill>
                  <a:srgbClr val="000000"/>
                </a:solidFill>
                <a:latin typeface="Bitstream Vera Sans Mono"/>
                <a:ea typeface="DejaVu Sans"/>
              </a:rPr>
              <a:t>recv()</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call</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applied</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to the socket </a:t>
            </a:r>
            <a:r>
              <a:rPr b="0" lang="en-GB" sz="3200" spc="-21" strike="noStrike">
                <a:solidFill>
                  <a:srgbClr val="000000"/>
                </a:solidFill>
                <a:latin typeface="Arial"/>
                <a:ea typeface="DejaVu Sans"/>
              </a:rPr>
              <a:t>will </a:t>
            </a:r>
            <a:r>
              <a:rPr b="0" lang="en-GB" sz="3200" spc="-1" strike="noStrike">
                <a:solidFill>
                  <a:srgbClr val="000000"/>
                </a:solidFill>
                <a:latin typeface="Arial"/>
                <a:ea typeface="DejaVu Sans"/>
              </a:rPr>
              <a:t>return the data</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previously</a:t>
            </a:r>
            <a:r>
              <a:rPr b="0" lang="en-GB" sz="3200" spc="9" strike="noStrike">
                <a:solidFill>
                  <a:srgbClr val="000000"/>
                </a:solidFill>
                <a:latin typeface="Arial"/>
                <a:ea typeface="DejaVu Sans"/>
              </a:rPr>
              <a:t> </a:t>
            </a:r>
            <a:r>
              <a:rPr b="0" lang="en-GB" sz="3200" spc="-12" strike="noStrike">
                <a:solidFill>
                  <a:srgbClr val="000000"/>
                </a:solidFill>
                <a:latin typeface="Arial"/>
                <a:ea typeface="DejaVu Sans"/>
              </a:rPr>
              <a:t>previewed.</a:t>
            </a:r>
            <a:endParaRPr b="0" lang="en-GB" sz="3200" spc="-1" strike="noStrike">
              <a:latin typeface="Arial"/>
            </a:endParaRPr>
          </a:p>
        </p:txBody>
      </p:sp>
    </p:spTree>
  </p:cSld>
  <p:transition>
    <p:dissolve/>
  </p:transition>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6" name="PlaceHolder 1"/>
          <p:cNvSpPr>
            <a:spLocks noGrp="1"/>
          </p:cNvSpPr>
          <p:nvPr>
            <p:ph type="title"/>
          </p:nvPr>
        </p:nvSpPr>
        <p:spPr>
          <a:xfrm>
            <a:off x="1609200" y="555120"/>
            <a:ext cx="6863400" cy="1272600"/>
          </a:xfrm>
          <a:prstGeom prst="rect">
            <a:avLst/>
          </a:prstGeom>
          <a:noFill/>
          <a:ln w="0">
            <a:noFill/>
          </a:ln>
        </p:spPr>
        <p:txBody>
          <a:bodyPr lIns="0" rIns="0" tIns="12600" bIns="0" anchor="t">
            <a:noAutofit/>
          </a:bodyPr>
          <a:p>
            <a:pPr marL="2497320">
              <a:lnSpc>
                <a:spcPct val="100000"/>
              </a:lnSpc>
              <a:spcBef>
                <a:spcPts val="99"/>
              </a:spcBef>
              <a:buNone/>
            </a:pPr>
            <a:r>
              <a:rPr b="1" lang="en-GB" sz="4400" spc="-12" strike="noStrike">
                <a:solidFill>
                  <a:srgbClr val="000000"/>
                </a:solidFill>
                <a:latin typeface="Arial"/>
              </a:rPr>
              <a:t>Closing</a:t>
            </a:r>
            <a:endParaRPr b="0" lang="en-GB" sz="4400" spc="-1" strike="noStrike">
              <a:latin typeface="Arial"/>
            </a:endParaRPr>
          </a:p>
        </p:txBody>
      </p:sp>
      <p:sp>
        <p:nvSpPr>
          <p:cNvPr id="397" name="object 4"/>
          <p:cNvSpPr/>
          <p:nvPr/>
        </p:nvSpPr>
        <p:spPr>
          <a:xfrm>
            <a:off x="599400" y="1718280"/>
            <a:ext cx="8956440" cy="2017080"/>
          </a:xfrm>
          <a:prstGeom prst="rect">
            <a:avLst/>
          </a:prstGeom>
          <a:noFill/>
          <a:ln w="0">
            <a:noFill/>
          </a:ln>
        </p:spPr>
        <p:style>
          <a:lnRef idx="0"/>
          <a:fillRef idx="0"/>
          <a:effectRef idx="0"/>
          <a:fontRef idx="minor"/>
        </p:style>
        <p:txBody>
          <a:bodyPr lIns="0" rIns="0" tIns="54000" bIns="0" anchor="t">
            <a:spAutoFit/>
          </a:bodyPr>
          <a:p>
            <a:pPr marL="336600">
              <a:lnSpc>
                <a:spcPts val="3589"/>
              </a:lnSpc>
              <a:spcBef>
                <a:spcPts val="425"/>
              </a:spcBef>
              <a:buNone/>
            </a:pPr>
            <a:r>
              <a:rPr b="0" lang="en-GB" sz="3200" spc="-1" strike="noStrike">
                <a:solidFill>
                  <a:srgbClr val="000000"/>
                </a:solidFill>
                <a:latin typeface="Arial"/>
                <a:ea typeface="DejaVu Sans"/>
              </a:rPr>
              <a:t>Once a</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socket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is no longer of interest, it</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may</a:t>
            </a:r>
            <a:r>
              <a:rPr b="0" lang="en-GB" sz="3200" spc="4" strike="noStrike">
                <a:solidFill>
                  <a:srgbClr val="000000"/>
                </a:solidFill>
                <a:latin typeface="Arial"/>
                <a:ea typeface="DejaVu Sans"/>
              </a:rPr>
              <a:t> </a:t>
            </a:r>
            <a:r>
              <a:rPr b="0" lang="en-GB" sz="3200" spc="-26" strike="noStrike">
                <a:solidFill>
                  <a:srgbClr val="000000"/>
                </a:solidFill>
                <a:latin typeface="Arial"/>
                <a:ea typeface="DejaVu Sans"/>
              </a:rPr>
              <a:t>be </a:t>
            </a:r>
            <a:r>
              <a:rPr b="0" lang="en-GB" sz="3200" spc="-12" strike="noStrike">
                <a:solidFill>
                  <a:srgbClr val="000000"/>
                </a:solidFill>
                <a:latin typeface="Arial"/>
                <a:ea typeface="DejaVu Sans"/>
              </a:rPr>
              <a:t>discarded</a:t>
            </a:r>
            <a:endParaRPr b="0" lang="en-GB" sz="3200" spc="-1" strike="noStrike">
              <a:latin typeface="Arial"/>
            </a:endParaRPr>
          </a:p>
          <a:p>
            <a:pPr marL="12600">
              <a:lnSpc>
                <a:spcPts val="4141"/>
              </a:lnSpc>
              <a:buNone/>
            </a:pPr>
            <a:r>
              <a:rPr b="0" lang="en-GB" sz="2400" spc="-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shutdown(s,</a:t>
            </a:r>
            <a:r>
              <a:rPr b="0" lang="en-GB" sz="2400" spc="-55" strike="noStrike">
                <a:solidFill>
                  <a:srgbClr val="000000"/>
                </a:solidFill>
                <a:latin typeface="Bitstream Vera Sans Mono"/>
                <a:ea typeface="DejaVu Sans"/>
              </a:rPr>
              <a:t> </a:t>
            </a:r>
            <a:r>
              <a:rPr b="0" lang="en-GB" sz="2400" spc="-21" strike="noStrike">
                <a:solidFill>
                  <a:srgbClr val="000000"/>
                </a:solidFill>
                <a:latin typeface="Bitstream Vera Sans Mono"/>
                <a:ea typeface="DejaVu Sans"/>
              </a:rPr>
              <a:t>how); </a:t>
            </a:r>
            <a:endParaRPr b="0" lang="en-GB" sz="2400" spc="-1" strike="noStrike">
              <a:latin typeface="Arial"/>
            </a:endParaRPr>
          </a:p>
          <a:p>
            <a:pPr marL="12600">
              <a:lnSpc>
                <a:spcPts val="4141"/>
              </a:lnSpc>
              <a:buNone/>
            </a:pPr>
            <a:r>
              <a:rPr b="0" lang="en-GB" sz="2400" spc="-12"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close(s);</a:t>
            </a:r>
            <a:endParaRPr b="0" lang="en-GB" sz="2400" spc="-1" strike="noStrike">
              <a:latin typeface="Arial"/>
            </a:endParaRPr>
          </a:p>
        </p:txBody>
      </p:sp>
      <p:sp>
        <p:nvSpPr>
          <p:cNvPr id="398" name="object 5"/>
          <p:cNvSpPr/>
          <p:nvPr/>
        </p:nvSpPr>
        <p:spPr>
          <a:xfrm>
            <a:off x="898200" y="3726360"/>
            <a:ext cx="6480360" cy="2396160"/>
          </a:xfrm>
          <a:prstGeom prst="rect">
            <a:avLst/>
          </a:prstGeom>
          <a:noFill/>
          <a:ln w="0">
            <a:noFill/>
          </a:ln>
        </p:spPr>
        <p:style>
          <a:lnRef idx="0"/>
          <a:fillRef idx="0"/>
          <a:effectRef idx="0"/>
          <a:fontRef idx="minor"/>
        </p:style>
        <p:txBody>
          <a:bodyPr lIns="0" rIns="0" tIns="220320" bIns="0" anchor="t">
            <a:spAutoFit/>
          </a:bodyPr>
          <a:p>
            <a:pPr>
              <a:lnSpc>
                <a:spcPct val="100000"/>
              </a:lnSpc>
              <a:spcBef>
                <a:spcPts val="1735"/>
              </a:spcBef>
              <a:buNone/>
              <a:tabLst>
                <a:tab algn="l" pos="361440"/>
              </a:tabLst>
            </a:pPr>
            <a:r>
              <a:rPr b="0" lang="en-GB" sz="3200" spc="-21" strike="noStrike">
                <a:solidFill>
                  <a:srgbClr val="000000"/>
                </a:solidFill>
                <a:latin typeface="Bitstream Vera Sans Mono"/>
                <a:ea typeface="DejaVu Sans"/>
              </a:rPr>
              <a:t>how</a:t>
            </a:r>
            <a:r>
              <a:rPr b="0" lang="en-GB" sz="3200" spc="-21" strike="noStrike">
                <a:solidFill>
                  <a:srgbClr val="000000"/>
                </a:solidFill>
                <a:latin typeface="Courier New"/>
                <a:ea typeface="DejaVu Sans"/>
              </a:rPr>
              <a:t> can take the values</a:t>
            </a:r>
            <a:r>
              <a:rPr b="0" lang="en-GB" sz="3200" spc="-21" strike="noStrike">
                <a:solidFill>
                  <a:srgbClr val="000000"/>
                </a:solidFill>
                <a:latin typeface="Arial"/>
                <a:ea typeface="DejaVu Sans"/>
              </a:rPr>
              <a:t>:</a:t>
            </a:r>
            <a:endParaRPr b="0" lang="en-GB" sz="3200" spc="-1" strike="noStrike">
              <a:latin typeface="Arial"/>
            </a:endParaRPr>
          </a:p>
          <a:p>
            <a:pPr lvl="1" marL="793080" indent="-287640">
              <a:lnSpc>
                <a:spcPct val="100000"/>
              </a:lnSpc>
              <a:spcBef>
                <a:spcPts val="1429"/>
              </a:spcBef>
              <a:buClr>
                <a:srgbClr val="000000"/>
              </a:buClr>
              <a:buSzPct val="75000"/>
              <a:buFont typeface="Wingdings" charset="2"/>
              <a:buChar char=""/>
              <a:tabLst>
                <a:tab algn="l" pos="793080"/>
              </a:tabLst>
            </a:pPr>
            <a:r>
              <a:rPr b="0" lang="en-GB" sz="2800" spc="-12" strike="noStrike">
                <a:solidFill>
                  <a:srgbClr val="000000"/>
                </a:solidFill>
                <a:latin typeface="Arial"/>
                <a:ea typeface="DejaVu Sans"/>
              </a:rPr>
              <a:t>SHUT_RD</a:t>
            </a:r>
            <a:endParaRPr b="0" lang="en-GB" sz="2800" spc="-1" strike="noStrike">
              <a:latin typeface="Arial"/>
            </a:endParaRPr>
          </a:p>
          <a:p>
            <a:pPr lvl="1" marL="793080" indent="-287640">
              <a:lnSpc>
                <a:spcPct val="100000"/>
              </a:lnSpc>
              <a:spcBef>
                <a:spcPts val="901"/>
              </a:spcBef>
              <a:buClr>
                <a:srgbClr val="000000"/>
              </a:buClr>
              <a:buSzPct val="75000"/>
              <a:buFont typeface="Wingdings" charset="2"/>
              <a:buChar char=""/>
              <a:tabLst>
                <a:tab algn="l" pos="793080"/>
              </a:tabLst>
            </a:pPr>
            <a:r>
              <a:rPr b="0" lang="en-GB" sz="2800" spc="-12" strike="noStrike">
                <a:solidFill>
                  <a:srgbClr val="000000"/>
                </a:solidFill>
                <a:latin typeface="Arial"/>
                <a:ea typeface="DejaVu Sans"/>
              </a:rPr>
              <a:t>SHUT_WR</a:t>
            </a:r>
            <a:endParaRPr b="0" lang="en-GB" sz="2800" spc="-1" strike="noStrike">
              <a:latin typeface="Arial"/>
            </a:endParaRPr>
          </a:p>
          <a:p>
            <a:pPr lvl="1" marL="793080" indent="-287640">
              <a:lnSpc>
                <a:spcPct val="100000"/>
              </a:lnSpc>
              <a:spcBef>
                <a:spcPts val="890"/>
              </a:spcBef>
              <a:buClr>
                <a:srgbClr val="000000"/>
              </a:buClr>
              <a:buSzPct val="75000"/>
              <a:buFont typeface="Wingdings" charset="2"/>
              <a:buChar char=""/>
              <a:tabLst>
                <a:tab algn="l" pos="793080"/>
              </a:tabLst>
            </a:pPr>
            <a:r>
              <a:rPr b="0" lang="en-GB" sz="2800" spc="-12" strike="noStrike">
                <a:solidFill>
                  <a:srgbClr val="000000"/>
                </a:solidFill>
                <a:latin typeface="Arial"/>
                <a:ea typeface="DejaVu Sans"/>
              </a:rPr>
              <a:t>SHUT_RDWR</a:t>
            </a:r>
            <a:endParaRPr b="0" lang="en-GB" sz="2800" spc="-1" strike="noStrike">
              <a:latin typeface="Arial"/>
            </a:endParaRPr>
          </a:p>
        </p:txBody>
      </p:sp>
    </p:spTree>
  </p:cSld>
  <p:transition>
    <p:dissolve/>
  </p:transition>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9" name="PlaceHolder 1"/>
          <p:cNvSpPr>
            <a:spLocks noGrp="1"/>
          </p:cNvSpPr>
          <p:nvPr>
            <p:ph type="title"/>
          </p:nvPr>
        </p:nvSpPr>
        <p:spPr>
          <a:xfrm>
            <a:off x="1321200" y="555120"/>
            <a:ext cx="6863400" cy="1272600"/>
          </a:xfrm>
          <a:prstGeom prst="rect">
            <a:avLst/>
          </a:prstGeom>
          <a:noFill/>
          <a:ln w="0">
            <a:noFill/>
          </a:ln>
        </p:spPr>
        <p:txBody>
          <a:bodyPr lIns="0" rIns="0" tIns="12600" bIns="0" anchor="t">
            <a:noAutofit/>
          </a:bodyPr>
          <a:p>
            <a:pPr marL="1130400">
              <a:lnSpc>
                <a:spcPct val="100000"/>
              </a:lnSpc>
              <a:spcBef>
                <a:spcPts val="99"/>
              </a:spcBef>
              <a:buNone/>
            </a:pPr>
            <a:r>
              <a:rPr b="1" lang="en-GB" sz="4400" spc="-1" strike="noStrike">
                <a:solidFill>
                  <a:srgbClr val="000000"/>
                </a:solidFill>
                <a:latin typeface="Arial"/>
              </a:rPr>
              <a:t>Datagram</a:t>
            </a:r>
            <a:r>
              <a:rPr b="1" lang="en-GB" sz="4400" spc="-111" strike="noStrike">
                <a:solidFill>
                  <a:srgbClr val="000000"/>
                </a:solidFill>
                <a:latin typeface="Arial"/>
              </a:rPr>
              <a:t> </a:t>
            </a:r>
            <a:r>
              <a:rPr b="1" lang="en-GB" sz="4400" spc="-12" strike="noStrike">
                <a:solidFill>
                  <a:srgbClr val="000000"/>
                </a:solidFill>
                <a:latin typeface="Arial"/>
              </a:rPr>
              <a:t>Sockets</a:t>
            </a:r>
            <a:endParaRPr b="0" lang="en-GB" sz="4400" spc="-1" strike="noStrike">
              <a:latin typeface="Arial"/>
            </a:endParaRPr>
          </a:p>
        </p:txBody>
      </p:sp>
      <p:sp>
        <p:nvSpPr>
          <p:cNvPr id="400" name="object 4"/>
          <p:cNvSpPr/>
          <p:nvPr/>
        </p:nvSpPr>
        <p:spPr>
          <a:xfrm>
            <a:off x="897840" y="1718280"/>
            <a:ext cx="8398800" cy="5228640"/>
          </a:xfrm>
          <a:prstGeom prst="rect">
            <a:avLst/>
          </a:prstGeom>
          <a:noFill/>
          <a:ln w="0">
            <a:noFill/>
          </a:ln>
        </p:spPr>
        <p:style>
          <a:lnRef idx="0"/>
          <a:fillRef idx="0"/>
          <a:effectRef idx="0"/>
          <a:fontRef idx="minor"/>
        </p:style>
        <p:txBody>
          <a:bodyPr lIns="0" rIns="0" tIns="12600" bIns="0" anchor="t">
            <a:spAutoFit/>
          </a:bodyPr>
          <a:p>
            <a:pPr marL="38160">
              <a:lnSpc>
                <a:spcPct val="100000"/>
              </a:lnSpc>
              <a:spcBef>
                <a:spcPts val="99"/>
              </a:spcBef>
              <a:buNone/>
            </a:pPr>
            <a:r>
              <a:rPr b="0" lang="en-GB" sz="3200" spc="-32" strike="noStrike">
                <a:solidFill>
                  <a:srgbClr val="000000"/>
                </a:solidFill>
                <a:latin typeface="Bitstream Vera Sans Mono"/>
                <a:ea typeface="DejaVu Sans"/>
              </a:rPr>
              <a:t>connect()</a:t>
            </a:r>
            <a:r>
              <a:rPr b="0" lang="en-GB" sz="3200" spc="-1007" strike="noStrike">
                <a:solidFill>
                  <a:srgbClr val="000000"/>
                </a:solidFill>
                <a:latin typeface="Courier New"/>
                <a:ea typeface="DejaVu Sans"/>
              </a:rPr>
              <a:t> </a:t>
            </a:r>
            <a:r>
              <a:rPr b="0" lang="en-GB" sz="3200" spc="-1" strike="noStrike">
                <a:solidFill>
                  <a:srgbClr val="000000"/>
                </a:solidFill>
                <a:latin typeface="Arial"/>
                <a:ea typeface="DejaVu Sans"/>
              </a:rPr>
              <a:t>on</a:t>
            </a:r>
            <a:r>
              <a:rPr b="0" lang="en-GB" sz="3200" spc="18" strike="noStrike">
                <a:solidFill>
                  <a:srgbClr val="000000"/>
                </a:solidFill>
                <a:latin typeface="Arial"/>
                <a:ea typeface="DejaVu Sans"/>
              </a:rPr>
              <a:t> </a:t>
            </a:r>
            <a:r>
              <a:rPr b="0" lang="en-GB" sz="3200" spc="-1" strike="noStrike">
                <a:solidFill>
                  <a:srgbClr val="000000"/>
                </a:solidFill>
                <a:latin typeface="Arial"/>
                <a:ea typeface="DejaVu Sans"/>
              </a:rPr>
              <a:t>datagram</a:t>
            </a:r>
            <a:r>
              <a:rPr b="0" lang="en-GB" sz="3200" spc="24" strike="noStrike">
                <a:solidFill>
                  <a:srgbClr val="000000"/>
                </a:solidFill>
                <a:latin typeface="Arial"/>
                <a:ea typeface="DejaVu Sans"/>
              </a:rPr>
              <a:t> </a:t>
            </a:r>
            <a:r>
              <a:rPr b="0" lang="en-GB" sz="3200" spc="-1" strike="noStrike">
                <a:solidFill>
                  <a:srgbClr val="000000"/>
                </a:solidFill>
                <a:latin typeface="Arial"/>
                <a:ea typeface="DejaVu Sans"/>
              </a:rPr>
              <a:t>sockets</a:t>
            </a:r>
            <a:r>
              <a:rPr b="0" lang="en-GB" sz="3200" spc="9" strike="noStrike">
                <a:solidFill>
                  <a:srgbClr val="000000"/>
                </a:solidFill>
                <a:latin typeface="Arial"/>
                <a:ea typeface="DejaVu Sans"/>
              </a:rPr>
              <a:t> </a:t>
            </a:r>
            <a:r>
              <a:rPr b="0" lang="en-GB" sz="3200" spc="-12" strike="noStrike">
                <a:solidFill>
                  <a:srgbClr val="000000"/>
                </a:solidFill>
                <a:latin typeface="Arial"/>
                <a:ea typeface="DejaVu Sans"/>
              </a:rPr>
              <a:t>returns immediately</a:t>
            </a:r>
            <a:endParaRPr b="0" lang="en-GB" sz="3200" spc="-1" strike="noStrike">
              <a:latin typeface="Arial"/>
            </a:endParaRPr>
          </a:p>
          <a:p>
            <a:pPr marL="469440" indent="-288360">
              <a:lnSpc>
                <a:spcPct val="100000"/>
              </a:lnSpc>
              <a:spcBef>
                <a:spcPts val="1179"/>
              </a:spcBef>
              <a:buClr>
                <a:srgbClr val="000000"/>
              </a:buClr>
              <a:buSzPct val="45000"/>
              <a:buFont typeface="Wingdings" charset="2"/>
              <a:buChar char=""/>
              <a:tabLst>
                <a:tab algn="l" pos="469440"/>
              </a:tabLst>
            </a:pPr>
            <a:r>
              <a:rPr b="0" lang="en-GB" sz="2800" spc="-1" strike="noStrike">
                <a:solidFill>
                  <a:srgbClr val="000000"/>
                </a:solidFill>
                <a:latin typeface="Arial"/>
                <a:ea typeface="DejaVu Sans"/>
              </a:rPr>
              <a:t>The</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system</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simply</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records</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peer’s</a:t>
            </a:r>
            <a:r>
              <a:rPr b="0" lang="en-GB" sz="2800" spc="-72" strike="noStrike">
                <a:solidFill>
                  <a:srgbClr val="000000"/>
                </a:solidFill>
                <a:latin typeface="Arial"/>
                <a:ea typeface="DejaVu Sans"/>
              </a:rPr>
              <a:t> </a:t>
            </a:r>
            <a:r>
              <a:rPr b="0" lang="en-GB" sz="2800" spc="-12" strike="noStrike">
                <a:solidFill>
                  <a:srgbClr val="000000"/>
                </a:solidFill>
                <a:latin typeface="Arial"/>
                <a:ea typeface="DejaVu Sans"/>
              </a:rPr>
              <a:t>address</a:t>
            </a:r>
            <a:endParaRPr b="0" lang="en-GB" sz="2800" spc="-1" strike="noStrike">
              <a:latin typeface="Arial"/>
            </a:endParaRPr>
          </a:p>
          <a:p>
            <a:pPr marL="469800" indent="-288360">
              <a:lnSpc>
                <a:spcPts val="3121"/>
              </a:lnSpc>
              <a:spcBef>
                <a:spcPts val="1205"/>
              </a:spcBef>
              <a:buClr>
                <a:srgbClr val="000000"/>
              </a:buClr>
              <a:buSzPct val="45000"/>
              <a:buFont typeface="Wingdings" charset="2"/>
              <a:buChar char=""/>
              <a:tabLst>
                <a:tab algn="l" pos="469800"/>
              </a:tabLst>
            </a:pPr>
            <a:r>
              <a:rPr b="0" lang="en-GB" sz="2800" spc="-1" strike="noStrike">
                <a:solidFill>
                  <a:srgbClr val="000000"/>
                </a:solidFill>
                <a:latin typeface="Arial"/>
                <a:ea typeface="DejaVu Sans"/>
              </a:rPr>
              <a:t>On</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a</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stream</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socket</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a</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connect</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request</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initiates</a:t>
            </a:r>
            <a:r>
              <a:rPr b="0" lang="en-GB" sz="2800" spc="-66" strike="noStrike">
                <a:solidFill>
                  <a:srgbClr val="000000"/>
                </a:solidFill>
                <a:latin typeface="Arial"/>
                <a:ea typeface="DejaVu Sans"/>
              </a:rPr>
              <a:t> </a:t>
            </a:r>
            <a:r>
              <a:rPr b="0" lang="en-GB" sz="2800" spc="-26" strike="noStrike">
                <a:solidFill>
                  <a:srgbClr val="000000"/>
                </a:solidFill>
                <a:latin typeface="Arial"/>
                <a:ea typeface="DejaVu Sans"/>
              </a:rPr>
              <a:t>the </a:t>
            </a:r>
            <a:r>
              <a:rPr b="0" lang="en-GB" sz="2800" spc="-12" strike="noStrike">
                <a:solidFill>
                  <a:srgbClr val="000000"/>
                </a:solidFill>
                <a:latin typeface="Arial"/>
                <a:ea typeface="DejaVu Sans"/>
              </a:rPr>
              <a:t>connection.</a:t>
            </a:r>
            <a:endParaRPr b="0" lang="en-GB" sz="2800" spc="-1" strike="noStrike">
              <a:latin typeface="Arial"/>
            </a:endParaRPr>
          </a:p>
          <a:p>
            <a:pPr marL="38160">
              <a:lnSpc>
                <a:spcPts val="3580"/>
              </a:lnSpc>
              <a:spcBef>
                <a:spcPts val="1140"/>
              </a:spcBef>
              <a:buNone/>
              <a:tabLst>
                <a:tab algn="l" pos="469800"/>
              </a:tabLst>
            </a:pPr>
            <a:r>
              <a:rPr b="0" lang="en-GB" sz="3200" spc="-1" strike="noStrike">
                <a:solidFill>
                  <a:srgbClr val="000000"/>
                </a:solidFill>
                <a:latin typeface="Arial"/>
                <a:ea typeface="DejaVu Sans"/>
              </a:rPr>
              <a:t>Only</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one</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connected address is permitted </a:t>
            </a:r>
            <a:r>
              <a:rPr b="0" lang="en-GB" sz="3200" spc="-26" strike="noStrike">
                <a:solidFill>
                  <a:srgbClr val="000000"/>
                </a:solidFill>
                <a:latin typeface="Arial"/>
                <a:ea typeface="DejaVu Sans"/>
              </a:rPr>
              <a:t>for </a:t>
            </a:r>
            <a:r>
              <a:rPr b="0" lang="en-GB" sz="3200" spc="-1" strike="noStrike">
                <a:solidFill>
                  <a:srgbClr val="000000"/>
                </a:solidFill>
                <a:latin typeface="Arial"/>
                <a:ea typeface="DejaVu Sans"/>
              </a:rPr>
              <a:t>each</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socket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at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one</a:t>
            </a:r>
            <a:r>
              <a:rPr b="0" lang="en-GB" sz="3200" spc="4" strike="noStrike">
                <a:solidFill>
                  <a:srgbClr val="000000"/>
                </a:solidFill>
                <a:latin typeface="Arial"/>
                <a:ea typeface="DejaVu Sans"/>
              </a:rPr>
              <a:t> </a:t>
            </a:r>
            <a:r>
              <a:rPr b="0" lang="en-GB" sz="3200" spc="-21" strike="noStrike">
                <a:solidFill>
                  <a:srgbClr val="000000"/>
                </a:solidFill>
                <a:latin typeface="Arial"/>
                <a:ea typeface="DejaVu Sans"/>
              </a:rPr>
              <a:t>time</a:t>
            </a:r>
            <a:endParaRPr b="0" lang="en-GB" sz="3200" spc="-1" strike="noStrike">
              <a:latin typeface="Arial"/>
            </a:endParaRPr>
          </a:p>
          <a:p>
            <a:pPr marL="469440" indent="-288360">
              <a:lnSpc>
                <a:spcPct val="100000"/>
              </a:lnSpc>
              <a:spcBef>
                <a:spcPts val="1125"/>
              </a:spcBef>
              <a:buClr>
                <a:srgbClr val="000000"/>
              </a:buClr>
              <a:buSzPct val="75000"/>
              <a:buFont typeface="Wingdings" charset="2"/>
              <a:buChar char=""/>
              <a:tabLst>
                <a:tab algn="l" pos="469440"/>
              </a:tabLst>
            </a:pPr>
            <a:r>
              <a:rPr b="0" lang="en-GB" sz="2800" spc="-1" strike="noStrike">
                <a:solidFill>
                  <a:srgbClr val="000000"/>
                </a:solidFill>
                <a:latin typeface="Arial"/>
                <a:ea typeface="DejaVu Sans"/>
              </a:rPr>
              <a:t>a</a:t>
            </a:r>
            <a:r>
              <a:rPr b="0" lang="en-GB" sz="2800" spc="-86" strike="noStrike">
                <a:solidFill>
                  <a:srgbClr val="000000"/>
                </a:solidFill>
                <a:latin typeface="Arial"/>
                <a:ea typeface="DejaVu Sans"/>
              </a:rPr>
              <a:t> </a:t>
            </a:r>
            <a:r>
              <a:rPr b="0" lang="en-GB" sz="2800" spc="-1" strike="noStrike">
                <a:solidFill>
                  <a:srgbClr val="000000"/>
                </a:solidFill>
                <a:latin typeface="Arial"/>
                <a:ea typeface="DejaVu Sans"/>
              </a:rPr>
              <a:t>second</a:t>
            </a:r>
            <a:r>
              <a:rPr b="0" lang="en-GB" sz="2800" spc="-86" strike="noStrike">
                <a:solidFill>
                  <a:srgbClr val="000000"/>
                </a:solidFill>
                <a:latin typeface="Arial"/>
                <a:ea typeface="DejaVu Sans"/>
              </a:rPr>
              <a:t> </a:t>
            </a:r>
            <a:r>
              <a:rPr b="0" lang="en-GB" sz="2800" spc="-1" strike="noStrike">
                <a:solidFill>
                  <a:srgbClr val="000000"/>
                </a:solidFill>
                <a:latin typeface="Bitstream Vera Sans Mono"/>
                <a:ea typeface="DejaVu Sans"/>
              </a:rPr>
              <a:t>connect()</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will</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change</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75" strike="noStrike">
                <a:solidFill>
                  <a:srgbClr val="000000"/>
                </a:solidFill>
                <a:latin typeface="Arial"/>
                <a:ea typeface="DejaVu Sans"/>
              </a:rPr>
              <a:t> </a:t>
            </a:r>
            <a:r>
              <a:rPr b="0" lang="en-GB" sz="2800" spc="-12" strike="noStrike">
                <a:solidFill>
                  <a:srgbClr val="000000"/>
                </a:solidFill>
                <a:latin typeface="Arial"/>
                <a:ea typeface="DejaVu Sans"/>
              </a:rPr>
              <a:t>destination</a:t>
            </a:r>
            <a:endParaRPr b="0" lang="en-GB" sz="2800" spc="-1" strike="noStrike">
              <a:latin typeface="Arial"/>
            </a:endParaRPr>
          </a:p>
          <a:p>
            <a:pPr marL="38160">
              <a:lnSpc>
                <a:spcPts val="3830"/>
              </a:lnSpc>
              <a:spcBef>
                <a:spcPts val="969"/>
              </a:spcBef>
              <a:buNone/>
              <a:tabLst>
                <a:tab algn="l" pos="469440"/>
              </a:tabLst>
            </a:pPr>
            <a:r>
              <a:rPr b="0" lang="en-GB" sz="3200" spc="-1" strike="noStrike">
                <a:solidFill>
                  <a:srgbClr val="000000"/>
                </a:solidFill>
                <a:latin typeface="Bitstream Vera Sans Mono"/>
                <a:ea typeface="DejaVu Sans"/>
              </a:rPr>
              <a:t>accept()</a:t>
            </a:r>
            <a:r>
              <a:rPr b="0" lang="en-GB" sz="3200" spc="-21" strike="noStrike">
                <a:solidFill>
                  <a:srgbClr val="000000"/>
                </a:solidFill>
                <a:latin typeface="Arial"/>
                <a:ea typeface="DejaVu Sans"/>
              </a:rPr>
              <a:t> </a:t>
            </a:r>
            <a:r>
              <a:rPr b="0" lang="en-GB" sz="3200" spc="-1" strike="noStrike">
                <a:solidFill>
                  <a:srgbClr val="000000"/>
                </a:solidFill>
                <a:latin typeface="Arial"/>
                <a:ea typeface="DejaVu Sans"/>
              </a:rPr>
              <a:t>and</a:t>
            </a:r>
            <a:r>
              <a:rPr b="0" lang="en-GB" sz="3200" spc="-21" strike="noStrike">
                <a:solidFill>
                  <a:srgbClr val="000000"/>
                </a:solidFill>
                <a:latin typeface="Arial"/>
                <a:ea typeface="DejaVu Sans"/>
              </a:rPr>
              <a:t> </a:t>
            </a:r>
            <a:r>
              <a:rPr b="0" lang="en-GB" sz="3200" spc="-32" strike="noStrike">
                <a:solidFill>
                  <a:srgbClr val="000000"/>
                </a:solidFill>
                <a:latin typeface="Bitstream Vera Sans Mono"/>
                <a:ea typeface="DejaVu Sans"/>
              </a:rPr>
              <a:t>listen()</a:t>
            </a:r>
            <a:r>
              <a:rPr b="0" lang="en-GB" sz="3200" spc="-1036" strike="noStrike">
                <a:solidFill>
                  <a:srgbClr val="000000"/>
                </a:solidFill>
                <a:latin typeface="Courier New"/>
                <a:ea typeface="DejaVu Sans"/>
              </a:rPr>
              <a:t> </a:t>
            </a:r>
            <a:r>
              <a:rPr b="0" lang="en-GB" sz="3200" spc="-1" strike="noStrike">
                <a:solidFill>
                  <a:srgbClr val="000000"/>
                </a:solidFill>
                <a:latin typeface="Arial"/>
                <a:ea typeface="DejaVu Sans"/>
              </a:rPr>
              <a:t>are</a:t>
            </a:r>
            <a:r>
              <a:rPr b="0" lang="en-GB" sz="3200" spc="-7" strike="noStrike">
                <a:solidFill>
                  <a:srgbClr val="000000"/>
                </a:solidFill>
                <a:latin typeface="Arial"/>
                <a:ea typeface="DejaVu Sans"/>
              </a:rPr>
              <a:t> </a:t>
            </a:r>
            <a:r>
              <a:rPr b="1" lang="en-GB" sz="3200" spc="-1" strike="noStrike">
                <a:solidFill>
                  <a:srgbClr val="000000"/>
                </a:solidFill>
                <a:latin typeface="Arial"/>
                <a:ea typeface="DejaVu Sans"/>
              </a:rPr>
              <a:t>not</a:t>
            </a:r>
            <a:r>
              <a:rPr b="0" lang="en-GB" sz="3200" spc="-1" strike="noStrike">
                <a:solidFill>
                  <a:srgbClr val="000000"/>
                </a:solidFill>
                <a:latin typeface="Arial"/>
                <a:ea typeface="DejaVu Sans"/>
              </a:rPr>
              <a:t> used</a:t>
            </a:r>
            <a:r>
              <a:rPr b="0" lang="en-GB" sz="3200" spc="-15" strike="noStrike">
                <a:solidFill>
                  <a:srgbClr val="000000"/>
                </a:solidFill>
                <a:latin typeface="Arial"/>
                <a:ea typeface="DejaVu Sans"/>
              </a:rPr>
              <a:t> </a:t>
            </a:r>
            <a:r>
              <a:rPr b="0" lang="en-GB" sz="3200" spc="-21" strike="noStrike">
                <a:solidFill>
                  <a:srgbClr val="000000"/>
                </a:solidFill>
                <a:latin typeface="Arial"/>
                <a:ea typeface="DejaVu Sans"/>
              </a:rPr>
              <a:t>with </a:t>
            </a:r>
            <a:r>
              <a:rPr b="0" lang="en-GB" sz="3200" spc="-1" strike="noStrike">
                <a:solidFill>
                  <a:srgbClr val="000000"/>
                </a:solidFill>
                <a:latin typeface="Arial"/>
                <a:ea typeface="DejaVu Sans"/>
              </a:rPr>
              <a:t>datagram</a:t>
            </a:r>
            <a:r>
              <a:rPr b="0" lang="en-GB" sz="3200" spc="29" strike="noStrike">
                <a:solidFill>
                  <a:srgbClr val="000000"/>
                </a:solidFill>
                <a:latin typeface="Arial"/>
                <a:ea typeface="DejaVu Sans"/>
              </a:rPr>
              <a:t> </a:t>
            </a:r>
            <a:r>
              <a:rPr b="0" lang="en-GB" sz="3200" spc="-12" strike="noStrike">
                <a:solidFill>
                  <a:srgbClr val="000000"/>
                </a:solidFill>
                <a:latin typeface="Arial"/>
                <a:ea typeface="DejaVu Sans"/>
              </a:rPr>
              <a:t>sockets.</a:t>
            </a:r>
            <a:endParaRPr b="0" lang="en-GB" sz="3200" spc="-1" strike="noStrike">
              <a:latin typeface="Arial"/>
            </a:endParaRPr>
          </a:p>
        </p:txBody>
      </p:sp>
    </p:spTree>
  </p:cSld>
  <p:transition>
    <p:dissolve/>
  </p:transition>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1" name="PlaceHolder 1"/>
          <p:cNvSpPr>
            <a:spLocks noGrp="1"/>
          </p:cNvSpPr>
          <p:nvPr>
            <p:ph type="title"/>
          </p:nvPr>
        </p:nvSpPr>
        <p:spPr>
          <a:xfrm>
            <a:off x="1116000" y="555120"/>
            <a:ext cx="7212600" cy="1272600"/>
          </a:xfrm>
          <a:prstGeom prst="rect">
            <a:avLst/>
          </a:prstGeom>
          <a:noFill/>
          <a:ln w="0">
            <a:noFill/>
          </a:ln>
        </p:spPr>
        <p:txBody>
          <a:bodyPr lIns="0" rIns="0" tIns="12600" bIns="0" anchor="t">
            <a:noAutofit/>
          </a:bodyPr>
          <a:p>
            <a:pPr marL="446400">
              <a:lnSpc>
                <a:spcPct val="100000"/>
              </a:lnSpc>
              <a:spcBef>
                <a:spcPts val="99"/>
              </a:spcBef>
              <a:buNone/>
            </a:pPr>
            <a:r>
              <a:rPr b="1" lang="en-GB" sz="4400" spc="-1" strike="noStrike">
                <a:solidFill>
                  <a:srgbClr val="000000"/>
                </a:solidFill>
                <a:latin typeface="Arial"/>
              </a:rPr>
              <a:t>Connectionless</a:t>
            </a:r>
            <a:r>
              <a:rPr b="1" lang="en-GB" sz="4400" spc="-205" strike="noStrike">
                <a:solidFill>
                  <a:srgbClr val="000000"/>
                </a:solidFill>
                <a:latin typeface="Arial"/>
              </a:rPr>
              <a:t> </a:t>
            </a:r>
            <a:r>
              <a:rPr b="1" lang="en-GB" sz="4400" spc="-12" strike="noStrike">
                <a:solidFill>
                  <a:srgbClr val="000000"/>
                </a:solidFill>
                <a:latin typeface="Arial"/>
              </a:rPr>
              <a:t>Sockets</a:t>
            </a:r>
            <a:endParaRPr b="0" lang="en-GB" sz="4400" spc="-1" strike="noStrike">
              <a:latin typeface="Arial"/>
            </a:endParaRPr>
          </a:p>
        </p:txBody>
      </p:sp>
      <p:sp>
        <p:nvSpPr>
          <p:cNvPr id="402" name="object 4"/>
          <p:cNvSpPr/>
          <p:nvPr/>
        </p:nvSpPr>
        <p:spPr>
          <a:xfrm>
            <a:off x="574200" y="1497600"/>
            <a:ext cx="8146080" cy="1297080"/>
          </a:xfrm>
          <a:prstGeom prst="rect">
            <a:avLst/>
          </a:prstGeom>
          <a:noFill/>
          <a:ln w="0">
            <a:noFill/>
          </a:ln>
        </p:spPr>
        <p:style>
          <a:lnRef idx="0"/>
          <a:fillRef idx="0"/>
          <a:effectRef idx="0"/>
          <a:fontRef idx="minor"/>
        </p:style>
        <p:txBody>
          <a:bodyPr lIns="0" rIns="0" tIns="161280" bIns="0" anchor="t">
            <a:spAutoFit/>
          </a:bodyPr>
          <a:p>
            <a:pPr marL="361800">
              <a:lnSpc>
                <a:spcPct val="100000"/>
              </a:lnSpc>
              <a:spcBef>
                <a:spcPts val="1270"/>
              </a:spcBef>
              <a:buNone/>
            </a:pPr>
            <a:r>
              <a:rPr b="0" lang="en-GB" sz="3200" spc="-1" strike="noStrike">
                <a:solidFill>
                  <a:srgbClr val="000000"/>
                </a:solidFill>
                <a:latin typeface="Arial"/>
                <a:ea typeface="DejaVu Sans"/>
              </a:rPr>
              <a:t>Only</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with</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datagram</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sockets </a:t>
            </a:r>
            <a:r>
              <a:rPr b="0" lang="en-GB" sz="3200" spc="-26" strike="noStrike">
                <a:solidFill>
                  <a:srgbClr val="000000"/>
                </a:solidFill>
                <a:latin typeface="Arial"/>
                <a:ea typeface="DejaVu Sans"/>
              </a:rPr>
              <a:t>(!)</a:t>
            </a:r>
            <a:endParaRPr b="0" lang="en-GB" sz="3200" spc="-1" strike="noStrike">
              <a:latin typeface="Arial"/>
            </a:endParaRPr>
          </a:p>
          <a:p>
            <a:pPr marL="361800">
              <a:lnSpc>
                <a:spcPct val="100000"/>
              </a:lnSpc>
              <a:spcBef>
                <a:spcPts val="1270"/>
              </a:spcBef>
              <a:buNone/>
            </a:pPr>
            <a:r>
              <a:rPr b="0" lang="en-GB" sz="3200" spc="-1" strike="noStrike">
                <a:solidFill>
                  <a:srgbClr val="000000"/>
                </a:solidFill>
                <a:latin typeface="Bitstream Vera Sans Mono"/>
                <a:ea typeface="DejaVu Sans"/>
              </a:rPr>
              <a:t>sendto()</a:t>
            </a:r>
            <a:r>
              <a:rPr b="0" lang="en-GB" sz="3200" spc="-205" strike="noStrike">
                <a:solidFill>
                  <a:srgbClr val="000000"/>
                </a:solidFill>
                <a:latin typeface="Courier New"/>
                <a:ea typeface="DejaVu Sans"/>
              </a:rPr>
              <a:t> </a:t>
            </a:r>
            <a:r>
              <a:rPr b="0" lang="en-GB" sz="3200" spc="-1" strike="noStrike">
                <a:solidFill>
                  <a:srgbClr val="000000"/>
                </a:solidFill>
                <a:latin typeface="Arial"/>
                <a:ea typeface="DejaVu Sans"/>
              </a:rPr>
              <a:t>specifies</a:t>
            </a:r>
            <a:r>
              <a:rPr b="0" lang="en-GB" sz="3200" spc="-35" strike="noStrike">
                <a:solidFill>
                  <a:srgbClr val="000000"/>
                </a:solidFill>
                <a:latin typeface="Arial"/>
                <a:ea typeface="DejaVu Sans"/>
              </a:rPr>
              <a:t> </a:t>
            </a:r>
            <a:r>
              <a:rPr b="0" lang="en-GB" sz="3200" spc="-1" strike="noStrike">
                <a:solidFill>
                  <a:srgbClr val="000000"/>
                </a:solidFill>
                <a:latin typeface="Arial"/>
                <a:ea typeface="DejaVu Sans"/>
              </a:rPr>
              <a:t>a</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destination</a:t>
            </a:r>
            <a:r>
              <a:rPr b="0" lang="en-GB" sz="3200" spc="-32" strike="noStrike">
                <a:solidFill>
                  <a:srgbClr val="000000"/>
                </a:solidFill>
                <a:latin typeface="Arial"/>
                <a:ea typeface="DejaVu Sans"/>
              </a:rPr>
              <a:t> </a:t>
            </a:r>
            <a:r>
              <a:rPr b="0" lang="en-GB" sz="3200" spc="-12" strike="noStrike">
                <a:solidFill>
                  <a:srgbClr val="000000"/>
                </a:solidFill>
                <a:latin typeface="Arial"/>
                <a:ea typeface="DejaVu Sans"/>
              </a:rPr>
              <a:t>address</a:t>
            </a:r>
            <a:endParaRPr b="0" lang="en-GB" sz="3200" spc="-1" strike="noStrike">
              <a:latin typeface="Arial"/>
            </a:endParaRPr>
          </a:p>
        </p:txBody>
      </p:sp>
      <p:sp>
        <p:nvSpPr>
          <p:cNvPr id="403" name="object 5"/>
          <p:cNvSpPr/>
          <p:nvPr/>
        </p:nvSpPr>
        <p:spPr>
          <a:xfrm>
            <a:off x="574200" y="3011040"/>
            <a:ext cx="9144360" cy="1324080"/>
          </a:xfrm>
          <a:prstGeom prst="rect">
            <a:avLst/>
          </a:prstGeom>
          <a:noFill/>
          <a:ln w="0">
            <a:noFill/>
          </a:ln>
        </p:spPr>
        <p:style>
          <a:lnRef idx="0"/>
          <a:fillRef idx="0"/>
          <a:effectRef idx="0"/>
          <a:fontRef idx="minor"/>
        </p:style>
        <p:txBody>
          <a:bodyPr lIns="0" rIns="0" tIns="12600" bIns="0" anchor="t">
            <a:spAutoFit/>
          </a:bodyPr>
          <a:p>
            <a:pPr marL="38160">
              <a:lnSpc>
                <a:spcPts val="2801"/>
              </a:lnSpc>
              <a:spcBef>
                <a:spcPts val="99"/>
              </a:spcBef>
              <a:buNone/>
            </a:pPr>
            <a:r>
              <a:rPr b="0" lang="en-GB" sz="2400" spc="-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sts=sendto(s,</a:t>
            </a:r>
            <a:r>
              <a:rPr b="0" lang="en-GB" sz="2400" spc="-5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buf,</a:t>
            </a:r>
            <a:r>
              <a:rPr b="0" lang="en-GB" sz="2400" spc="-4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buflen,</a:t>
            </a:r>
            <a:r>
              <a:rPr b="0" lang="en-GB" sz="2400" spc="-4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flags,</a:t>
            </a:r>
            <a:endParaRPr b="0" lang="en-GB" sz="2400" spc="-1" strike="noStrike">
              <a:latin typeface="Arial"/>
            </a:endParaRPr>
          </a:p>
          <a:p>
            <a:pPr marL="2190600">
              <a:lnSpc>
                <a:spcPts val="2801"/>
              </a:lnSpc>
              <a:buNone/>
            </a:pPr>
            <a:r>
              <a:rPr b="0" lang="en-GB" sz="2400" spc="-1" strike="noStrike">
                <a:solidFill>
                  <a:srgbClr val="000000"/>
                </a:solidFill>
                <a:latin typeface="Bitstream Vera Sans Mono"/>
                <a:ea typeface="DejaVu Sans"/>
              </a:rPr>
              <a:t>(struct</a:t>
            </a:r>
            <a:r>
              <a:rPr b="0" lang="en-GB" sz="2400" spc="-4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sockaddr</a:t>
            </a:r>
            <a:r>
              <a:rPr b="0" lang="en-GB" sz="2400" spc="-3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*)&amp;to,</a:t>
            </a:r>
            <a:r>
              <a:rPr b="0" lang="en-GB" sz="2400" spc="-35"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tolen);</a:t>
            </a:r>
            <a:endParaRPr b="0" lang="en-GB" sz="2400" spc="-1" strike="noStrike">
              <a:latin typeface="Arial"/>
            </a:endParaRPr>
          </a:p>
          <a:p>
            <a:pPr marL="505440" indent="-216000">
              <a:lnSpc>
                <a:spcPct val="100000"/>
              </a:lnSpc>
              <a:spcBef>
                <a:spcPts val="1369"/>
              </a:spcBef>
              <a:buClr>
                <a:srgbClr val="000000"/>
              </a:buClr>
              <a:buFont typeface="Wingdings" charset="2"/>
              <a:buChar char=""/>
              <a:tabLst>
                <a:tab algn="l" pos="793080"/>
              </a:tabLst>
            </a:pPr>
            <a:r>
              <a:rPr b="0" lang="en-GB" sz="2400" spc="-12" strike="noStrike">
                <a:solidFill>
                  <a:srgbClr val="000000"/>
                </a:solidFill>
                <a:latin typeface="Bitstream Vera Sans Mono"/>
                <a:ea typeface="DejaVu Sans"/>
              </a:rPr>
              <a:t> </a:t>
            </a:r>
            <a:r>
              <a:rPr b="0" lang="en-GB" sz="2800" spc="-12" strike="noStrike">
                <a:solidFill>
                  <a:srgbClr val="000000"/>
                </a:solidFill>
                <a:latin typeface="Bitstream Vera Sans Mono"/>
                <a:ea typeface="DejaVu Sans"/>
              </a:rPr>
              <a:t>to</a:t>
            </a:r>
            <a:r>
              <a:rPr b="0" lang="en-GB" sz="2800" spc="-905" strike="noStrike">
                <a:solidFill>
                  <a:srgbClr val="000000"/>
                </a:solidFill>
                <a:latin typeface="Courier New"/>
                <a:ea typeface="DejaVu Sans"/>
              </a:rPr>
              <a:t> </a:t>
            </a:r>
            <a:r>
              <a:rPr b="0" lang="en-GB" sz="2800" spc="-1" strike="noStrike">
                <a:solidFill>
                  <a:srgbClr val="000000"/>
                </a:solidFill>
                <a:latin typeface="Arial"/>
                <a:ea typeface="DejaVu Sans"/>
              </a:rPr>
              <a:t>and</a:t>
            </a:r>
            <a:r>
              <a:rPr b="0" lang="en-GB" sz="2800" spc="-137" strike="noStrike">
                <a:solidFill>
                  <a:srgbClr val="000000"/>
                </a:solidFill>
                <a:latin typeface="Arial"/>
                <a:ea typeface="DejaVu Sans"/>
              </a:rPr>
              <a:t> </a:t>
            </a:r>
            <a:r>
              <a:rPr b="0" lang="en-GB" sz="2800" spc="-12" strike="noStrike">
                <a:solidFill>
                  <a:srgbClr val="000000"/>
                </a:solidFill>
                <a:latin typeface="Bitstream Vera Sans Mono"/>
                <a:ea typeface="DejaVu Sans"/>
              </a:rPr>
              <a:t>tolen</a:t>
            </a:r>
            <a:r>
              <a:rPr b="0" lang="en-GB" sz="2800" spc="-917" strike="noStrike">
                <a:solidFill>
                  <a:srgbClr val="000000"/>
                </a:solidFill>
                <a:latin typeface="Courier New"/>
                <a:ea typeface="DejaVu Sans"/>
              </a:rPr>
              <a:t> </a:t>
            </a:r>
            <a:r>
              <a:rPr b="0" lang="en-GB" sz="2800" spc="-1" strike="noStrike">
                <a:solidFill>
                  <a:srgbClr val="000000"/>
                </a:solidFill>
                <a:latin typeface="Arial"/>
                <a:ea typeface="DejaVu Sans"/>
              </a:rPr>
              <a:t>indicate</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46" strike="noStrike">
                <a:solidFill>
                  <a:srgbClr val="000000"/>
                </a:solidFill>
                <a:latin typeface="Arial"/>
                <a:ea typeface="DejaVu Sans"/>
              </a:rPr>
              <a:t> </a:t>
            </a:r>
            <a:r>
              <a:rPr b="0" i="1" lang="en-GB" sz="2800" spc="-1" strike="noStrike">
                <a:solidFill>
                  <a:srgbClr val="000000"/>
                </a:solidFill>
                <a:latin typeface="Arial"/>
                <a:ea typeface="DejaVu Sans"/>
              </a:rPr>
              <a:t>address</a:t>
            </a:r>
            <a:r>
              <a:rPr b="0" i="1" lang="en-GB" sz="2800" spc="-55" strike="noStrike">
                <a:solidFill>
                  <a:srgbClr val="000000"/>
                </a:solidFill>
                <a:latin typeface="Arial"/>
                <a:ea typeface="DejaVu Sans"/>
              </a:rPr>
              <a:t> </a:t>
            </a:r>
            <a:r>
              <a:rPr b="0" lang="en-GB" sz="2800" spc="-1" strike="noStrike">
                <a:solidFill>
                  <a:srgbClr val="000000"/>
                </a:solidFill>
                <a:latin typeface="Arial"/>
                <a:ea typeface="DejaVu Sans"/>
              </a:rPr>
              <a:t>of</a:t>
            </a:r>
            <a:r>
              <a:rPr b="0" lang="en-GB" sz="2800" spc="-46" strike="noStrike">
                <a:solidFill>
                  <a:srgbClr val="000000"/>
                </a:solidFill>
                <a:latin typeface="Arial"/>
                <a:ea typeface="DejaVu Sans"/>
              </a:rPr>
              <a:t> </a:t>
            </a:r>
            <a:r>
              <a:rPr b="0" lang="en-GB" sz="2800" spc="-12" strike="noStrike">
                <a:solidFill>
                  <a:srgbClr val="000000"/>
                </a:solidFill>
                <a:latin typeface="Arial"/>
                <a:ea typeface="DejaVu Sans"/>
              </a:rPr>
              <a:t>recipient</a:t>
            </a:r>
            <a:endParaRPr b="0" lang="en-GB" sz="2800" spc="-1" strike="noStrike">
              <a:latin typeface="Arial"/>
            </a:endParaRPr>
          </a:p>
        </p:txBody>
      </p:sp>
      <p:sp>
        <p:nvSpPr>
          <p:cNvPr id="404" name="object 7"/>
          <p:cNvSpPr/>
          <p:nvPr/>
        </p:nvSpPr>
        <p:spPr>
          <a:xfrm>
            <a:off x="599400" y="4569480"/>
            <a:ext cx="8120160" cy="1836360"/>
          </a:xfrm>
          <a:prstGeom prst="rect">
            <a:avLst/>
          </a:prstGeom>
          <a:noFill/>
          <a:ln w="0">
            <a:noFill/>
          </a:ln>
        </p:spPr>
        <p:style>
          <a:lnRef idx="0"/>
          <a:fillRef idx="0"/>
          <a:effectRef idx="0"/>
          <a:fontRef idx="minor"/>
        </p:style>
        <p:txBody>
          <a:bodyPr lIns="0" rIns="0" tIns="12600" bIns="0" anchor="t">
            <a:spAutoFit/>
          </a:bodyPr>
          <a:p>
            <a:pPr marL="336600">
              <a:lnSpc>
                <a:spcPts val="3835"/>
              </a:lnSpc>
              <a:spcBef>
                <a:spcPts val="99"/>
              </a:spcBef>
              <a:buNone/>
            </a:pPr>
            <a:r>
              <a:rPr b="0" lang="en-GB" sz="3200" spc="-32" strike="noStrike">
                <a:solidFill>
                  <a:srgbClr val="000000"/>
                </a:solidFill>
                <a:latin typeface="Bitstream Vera Sans Mono"/>
                <a:ea typeface="DejaVu Sans"/>
              </a:rPr>
              <a:t>recvfrom()</a:t>
            </a:r>
            <a:r>
              <a:rPr b="0" lang="en-GB" sz="3200" spc="-1007" strike="noStrike">
                <a:solidFill>
                  <a:srgbClr val="000000"/>
                </a:solidFill>
                <a:latin typeface="Courier New"/>
                <a:ea typeface="DejaVu Sans"/>
              </a:rPr>
              <a:t> </a:t>
            </a:r>
            <a:r>
              <a:rPr b="0" lang="en-GB" sz="3200" spc="-1" strike="noStrike">
                <a:solidFill>
                  <a:srgbClr val="000000"/>
                </a:solidFill>
                <a:latin typeface="Arial"/>
                <a:ea typeface="DejaVu Sans"/>
              </a:rPr>
              <a:t>receives</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messages</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on</a:t>
            </a:r>
            <a:r>
              <a:rPr b="0" lang="en-GB" sz="3200" spc="15" strike="noStrike">
                <a:solidFill>
                  <a:srgbClr val="000000"/>
                </a:solidFill>
                <a:latin typeface="Arial"/>
                <a:ea typeface="DejaVu Sans"/>
              </a:rPr>
              <a:t> </a:t>
            </a:r>
            <a:r>
              <a:rPr b="0" lang="en-GB" sz="3200" spc="-26" strike="noStrike">
                <a:solidFill>
                  <a:srgbClr val="000000"/>
                </a:solidFill>
                <a:latin typeface="Arial"/>
                <a:ea typeface="DejaVu Sans"/>
              </a:rPr>
              <a:t>an</a:t>
            </a:r>
            <a:endParaRPr b="0" lang="en-GB" sz="3200" spc="-1" strike="noStrike">
              <a:latin typeface="Arial"/>
            </a:endParaRPr>
          </a:p>
          <a:p>
            <a:pPr marL="336600">
              <a:lnSpc>
                <a:spcPts val="3835"/>
              </a:lnSpc>
              <a:buNone/>
            </a:pPr>
            <a:r>
              <a:rPr b="0" i="1" lang="en-GB" sz="3200" spc="-1" strike="noStrike">
                <a:solidFill>
                  <a:srgbClr val="000000"/>
                </a:solidFill>
                <a:latin typeface="Arial"/>
                <a:ea typeface="DejaVu Sans"/>
              </a:rPr>
              <a:t>unconnected </a:t>
            </a:r>
            <a:r>
              <a:rPr b="0" lang="en-GB" sz="3200" spc="-1" strike="noStrike">
                <a:solidFill>
                  <a:srgbClr val="000000"/>
                </a:solidFill>
                <a:latin typeface="Arial"/>
                <a:ea typeface="DejaVu Sans"/>
              </a:rPr>
              <a:t>datagram</a:t>
            </a:r>
            <a:r>
              <a:rPr b="0" lang="en-GB" sz="3200" spc="18" strike="noStrike">
                <a:solidFill>
                  <a:srgbClr val="000000"/>
                </a:solidFill>
                <a:latin typeface="Arial"/>
                <a:ea typeface="DejaVu Sans"/>
              </a:rPr>
              <a:t> </a:t>
            </a:r>
            <a:r>
              <a:rPr b="0" lang="en-GB" sz="3200" spc="-12" strike="noStrike">
                <a:solidFill>
                  <a:srgbClr val="000000"/>
                </a:solidFill>
                <a:latin typeface="Arial"/>
                <a:ea typeface="DejaVu Sans"/>
              </a:rPr>
              <a:t>socket</a:t>
            </a:r>
            <a:endParaRPr b="0" lang="en-GB" sz="3200" spc="-1" strike="noStrike">
              <a:latin typeface="Arial"/>
            </a:endParaRPr>
          </a:p>
          <a:p>
            <a:pPr marL="12600">
              <a:lnSpc>
                <a:spcPts val="2801"/>
              </a:lnSpc>
              <a:spcBef>
                <a:spcPts val="1091"/>
              </a:spcBef>
              <a:buNone/>
            </a:pPr>
            <a:r>
              <a:rPr b="0" lang="en-GB" sz="2400" spc="-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sts=recvfrom(s,</a:t>
            </a:r>
            <a:r>
              <a:rPr b="0" lang="en-GB" sz="2400" spc="-5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buf,</a:t>
            </a:r>
            <a:r>
              <a:rPr b="0" lang="en-GB" sz="2400" spc="-4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buflen,</a:t>
            </a:r>
            <a:r>
              <a:rPr b="0" lang="en-GB" sz="2400" spc="-4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flags,</a:t>
            </a:r>
            <a:endParaRPr b="0" lang="en-GB" sz="2400" spc="-1" strike="noStrike">
              <a:latin typeface="Arial"/>
            </a:endParaRPr>
          </a:p>
          <a:p>
            <a:pPr marL="1708200">
              <a:lnSpc>
                <a:spcPts val="2801"/>
              </a:lnSpc>
              <a:buNone/>
            </a:pPr>
            <a:r>
              <a:rPr b="0" lang="en-GB" sz="2400" spc="-1" strike="noStrike">
                <a:solidFill>
                  <a:srgbClr val="000000"/>
                </a:solidFill>
                <a:latin typeface="Bitstream Vera Sans Mono"/>
                <a:ea typeface="DejaVu Sans"/>
              </a:rPr>
              <a:t>(struct</a:t>
            </a:r>
            <a:r>
              <a:rPr b="0" lang="en-GB" sz="2400" spc="-4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sockaddr</a:t>
            </a:r>
            <a:r>
              <a:rPr b="0" lang="en-GB" sz="2400" spc="-4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*)&amp;from,</a:t>
            </a:r>
            <a:r>
              <a:rPr b="0" lang="en-GB" sz="2400" spc="-35"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&amp;fromlen)</a:t>
            </a:r>
            <a:endParaRPr b="0" lang="en-GB" sz="2400" spc="-1" strike="noStrike">
              <a:latin typeface="Arial"/>
            </a:endParaRPr>
          </a:p>
        </p:txBody>
      </p:sp>
    </p:spTree>
  </p:cSld>
  <p:transition>
    <p:dissolve/>
  </p:transition>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5" name="PlaceHolder 1"/>
          <p:cNvSpPr>
            <a:spLocks noGrp="1"/>
          </p:cNvSpPr>
          <p:nvPr>
            <p:ph type="title"/>
          </p:nvPr>
        </p:nvSpPr>
        <p:spPr>
          <a:xfrm>
            <a:off x="1285200" y="555120"/>
            <a:ext cx="6863400" cy="1272600"/>
          </a:xfrm>
          <a:prstGeom prst="rect">
            <a:avLst/>
          </a:prstGeom>
          <a:noFill/>
          <a:ln w="0">
            <a:noFill/>
          </a:ln>
        </p:spPr>
        <p:txBody>
          <a:bodyPr lIns="0" rIns="0" tIns="12600" bIns="0" anchor="t">
            <a:noAutofit/>
          </a:bodyPr>
          <a:p>
            <a:pPr marL="2730600">
              <a:lnSpc>
                <a:spcPct val="100000"/>
              </a:lnSpc>
              <a:spcBef>
                <a:spcPts val="99"/>
              </a:spcBef>
              <a:buNone/>
            </a:pPr>
            <a:r>
              <a:rPr b="1" lang="en-GB" sz="4400" spc="-12" strike="noStrike">
                <a:solidFill>
                  <a:srgbClr val="000000"/>
                </a:solidFill>
                <a:latin typeface="Arial"/>
              </a:rPr>
              <a:t>netdb</a:t>
            </a:r>
            <a:endParaRPr b="0" lang="en-GB" sz="4400" spc="-1" strike="noStrike">
              <a:latin typeface="Arial"/>
            </a:endParaRPr>
          </a:p>
        </p:txBody>
      </p:sp>
      <p:sp>
        <p:nvSpPr>
          <p:cNvPr id="406" name="object 4"/>
          <p:cNvSpPr/>
          <p:nvPr/>
        </p:nvSpPr>
        <p:spPr>
          <a:xfrm>
            <a:off x="897840" y="1544040"/>
            <a:ext cx="8552520" cy="3779280"/>
          </a:xfrm>
          <a:prstGeom prst="rect">
            <a:avLst/>
          </a:prstGeom>
          <a:noFill/>
          <a:ln w="0">
            <a:noFill/>
          </a:ln>
        </p:spPr>
        <p:style>
          <a:lnRef idx="0"/>
          <a:fillRef idx="0"/>
          <a:effectRef idx="0"/>
          <a:fontRef idx="minor"/>
        </p:style>
        <p:txBody>
          <a:bodyPr lIns="0" rIns="0" tIns="186840" bIns="0" anchor="t">
            <a:spAutoFit/>
          </a:bodyPr>
          <a:p>
            <a:pPr marL="38160">
              <a:lnSpc>
                <a:spcPct val="100000"/>
              </a:lnSpc>
              <a:spcBef>
                <a:spcPts val="1471"/>
              </a:spcBef>
              <a:buNone/>
            </a:pPr>
            <a:r>
              <a:rPr b="0" lang="en-GB" sz="3200" spc="-1" strike="noStrike">
                <a:solidFill>
                  <a:srgbClr val="000000"/>
                </a:solidFill>
                <a:latin typeface="Arial"/>
                <a:ea typeface="DejaVu Sans"/>
              </a:rPr>
              <a:t>Routines</a:t>
            </a:r>
            <a:r>
              <a:rPr b="0" lang="en-GB" sz="3200" spc="-7" strike="noStrike">
                <a:solidFill>
                  <a:srgbClr val="000000"/>
                </a:solidFill>
                <a:latin typeface="Arial"/>
                <a:ea typeface="DejaVu Sans"/>
              </a:rPr>
              <a:t> </a:t>
            </a:r>
            <a:r>
              <a:rPr b="0" lang="en-GB" sz="3200" spc="-26" strike="noStrike">
                <a:solidFill>
                  <a:srgbClr val="000000"/>
                </a:solidFill>
                <a:latin typeface="Arial"/>
                <a:ea typeface="DejaVu Sans"/>
              </a:rPr>
              <a:t>for</a:t>
            </a:r>
            <a:endParaRPr b="0" lang="en-GB" sz="3200" spc="-1" strike="noStrike">
              <a:latin typeface="Arial"/>
            </a:endParaRPr>
          </a:p>
          <a:p>
            <a:pPr marL="469800" indent="-288360">
              <a:lnSpc>
                <a:spcPts val="3121"/>
              </a:lnSpc>
              <a:spcBef>
                <a:spcPts val="1505"/>
              </a:spcBef>
              <a:buNone/>
              <a:tabLst>
                <a:tab algn="l" pos="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 strike="noStrike">
                <a:solidFill>
                  <a:srgbClr val="000000"/>
                </a:solidFill>
                <a:latin typeface="Arial"/>
                <a:ea typeface="DejaVu Sans"/>
              </a:rPr>
              <a:t>mapping</a:t>
            </a:r>
            <a:r>
              <a:rPr b="0" lang="en-GB" sz="2800" spc="-97" strike="noStrike">
                <a:solidFill>
                  <a:srgbClr val="000000"/>
                </a:solidFill>
                <a:latin typeface="Arial"/>
                <a:ea typeface="DejaVu Sans"/>
              </a:rPr>
              <a:t> </a:t>
            </a:r>
            <a:r>
              <a:rPr b="0" lang="en-GB" sz="2800" spc="-1" strike="noStrike">
                <a:solidFill>
                  <a:srgbClr val="000000"/>
                </a:solidFill>
                <a:latin typeface="Arial"/>
                <a:ea typeface="DejaVu Sans"/>
              </a:rPr>
              <a:t>host</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names</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97" strike="noStrike">
                <a:solidFill>
                  <a:srgbClr val="000000"/>
                </a:solidFill>
                <a:latin typeface="Arial"/>
                <a:ea typeface="DejaVu Sans"/>
              </a:rPr>
              <a:t> </a:t>
            </a:r>
            <a:r>
              <a:rPr b="0" lang="en-GB" sz="2800" spc="-1" strike="noStrike">
                <a:solidFill>
                  <a:srgbClr val="000000"/>
                </a:solidFill>
                <a:latin typeface="Arial"/>
                <a:ea typeface="DejaVu Sans"/>
              </a:rPr>
              <a:t>network</a:t>
            </a:r>
            <a:r>
              <a:rPr b="0" lang="en-GB" sz="2800" spc="-92" strike="noStrike">
                <a:solidFill>
                  <a:srgbClr val="000000"/>
                </a:solidFill>
                <a:latin typeface="Arial"/>
                <a:ea typeface="DejaVu Sans"/>
              </a:rPr>
              <a:t> </a:t>
            </a:r>
            <a:r>
              <a:rPr b="0" lang="en-GB" sz="2800" spc="-12" strike="noStrike">
                <a:solidFill>
                  <a:srgbClr val="000000"/>
                </a:solidFill>
                <a:latin typeface="Arial"/>
                <a:ea typeface="DejaVu Sans"/>
              </a:rPr>
              <a:t>addresses, </a:t>
            </a:r>
            <a:r>
              <a:rPr b="0" lang="en-GB" sz="2800" spc="-1" strike="noStrike">
                <a:solidFill>
                  <a:srgbClr val="000000"/>
                </a:solidFill>
                <a:latin typeface="Arial"/>
                <a:ea typeface="DejaVu Sans"/>
              </a:rPr>
              <a:t>network</a:t>
            </a:r>
            <a:r>
              <a:rPr b="0" lang="en-GB" sz="2800" spc="-97" strike="noStrike">
                <a:solidFill>
                  <a:srgbClr val="000000"/>
                </a:solidFill>
                <a:latin typeface="Arial"/>
                <a:ea typeface="DejaVu Sans"/>
              </a:rPr>
              <a:t> </a:t>
            </a:r>
            <a:r>
              <a:rPr b="0" lang="en-GB" sz="2800" spc="-1" strike="noStrike">
                <a:solidFill>
                  <a:srgbClr val="000000"/>
                </a:solidFill>
                <a:latin typeface="Arial"/>
                <a:ea typeface="DejaVu Sans"/>
              </a:rPr>
              <a:t>names</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network</a:t>
            </a:r>
            <a:r>
              <a:rPr b="0" lang="en-GB" sz="2800" spc="-92" strike="noStrike">
                <a:solidFill>
                  <a:srgbClr val="000000"/>
                </a:solidFill>
                <a:latin typeface="Arial"/>
                <a:ea typeface="DejaVu Sans"/>
              </a:rPr>
              <a:t> </a:t>
            </a:r>
            <a:r>
              <a:rPr b="0" lang="en-GB" sz="2800" spc="-12" strike="noStrike">
                <a:solidFill>
                  <a:srgbClr val="000000"/>
                </a:solidFill>
                <a:latin typeface="Arial"/>
                <a:ea typeface="DejaVu Sans"/>
              </a:rPr>
              <a:t>numbers</a:t>
            </a:r>
            <a:endParaRPr b="0" lang="en-GB" sz="2800" spc="-1" strike="noStrike">
              <a:latin typeface="Arial"/>
            </a:endParaRPr>
          </a:p>
          <a:p>
            <a:pPr marL="469800" indent="-288360">
              <a:lnSpc>
                <a:spcPts val="3121"/>
              </a:lnSpc>
              <a:spcBef>
                <a:spcPts val="1505"/>
              </a:spcBef>
              <a:buNone/>
              <a:tabLst>
                <a:tab algn="l" pos="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 strike="noStrike">
                <a:solidFill>
                  <a:srgbClr val="000000"/>
                </a:solidFill>
                <a:latin typeface="Arial"/>
                <a:ea typeface="DejaVu Sans"/>
              </a:rPr>
              <a:t>protocol</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names</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protocol</a:t>
            </a:r>
            <a:r>
              <a:rPr b="0" lang="en-GB" sz="2800" spc="-86" strike="noStrike">
                <a:solidFill>
                  <a:srgbClr val="000000"/>
                </a:solidFill>
                <a:latin typeface="Arial"/>
                <a:ea typeface="DejaVu Sans"/>
              </a:rPr>
              <a:t> </a:t>
            </a:r>
            <a:r>
              <a:rPr b="0" lang="en-GB" sz="2800" spc="-12" strike="noStrike">
                <a:solidFill>
                  <a:srgbClr val="000000"/>
                </a:solidFill>
                <a:latin typeface="Arial"/>
                <a:ea typeface="DejaVu Sans"/>
              </a:rPr>
              <a:t>numbers</a:t>
            </a:r>
            <a:endParaRPr b="0" lang="en-GB" sz="2800" spc="-1" strike="noStrike">
              <a:latin typeface="Arial"/>
            </a:endParaRPr>
          </a:p>
          <a:p>
            <a:pPr marL="469800" indent="-288360">
              <a:lnSpc>
                <a:spcPts val="3121"/>
              </a:lnSpc>
              <a:spcBef>
                <a:spcPts val="1205"/>
              </a:spcBef>
              <a:buNone/>
              <a:tabLst>
                <a:tab algn="l" pos="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 strike="noStrike">
                <a:solidFill>
                  <a:srgbClr val="000000"/>
                </a:solidFill>
                <a:latin typeface="Arial"/>
                <a:ea typeface="DejaVu Sans"/>
              </a:rPr>
              <a:t>service</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names</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port</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numbers</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and</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75" strike="noStrike">
                <a:solidFill>
                  <a:srgbClr val="000000"/>
                </a:solidFill>
                <a:latin typeface="Arial"/>
                <a:ea typeface="DejaVu Sans"/>
              </a:rPr>
              <a:t> </a:t>
            </a:r>
            <a:r>
              <a:rPr b="0" lang="en-GB" sz="2800" spc="-12" strike="noStrike">
                <a:solidFill>
                  <a:srgbClr val="000000"/>
                </a:solidFill>
                <a:latin typeface="Arial"/>
                <a:ea typeface="DejaVu Sans"/>
              </a:rPr>
              <a:t>appropriate protocol</a:t>
            </a:r>
            <a:endParaRPr b="0" lang="en-GB" sz="2800" spc="-1" strike="noStrike">
              <a:latin typeface="Arial"/>
            </a:endParaRPr>
          </a:p>
          <a:p>
            <a:pPr marL="38160" indent="-288360">
              <a:lnSpc>
                <a:spcPct val="100000"/>
              </a:lnSpc>
              <a:spcBef>
                <a:spcPts val="794"/>
              </a:spcBef>
              <a:buNone/>
              <a:tabLst>
                <a:tab algn="l" pos="0"/>
              </a:tabLst>
            </a:pPr>
            <a:r>
              <a:rPr b="0" lang="en-GB" sz="3200" spc="-1" strike="noStrike">
                <a:solidFill>
                  <a:srgbClr val="000000"/>
                </a:solidFill>
                <a:latin typeface="Arial"/>
                <a:ea typeface="DejaVu Sans"/>
              </a:rPr>
              <a:t>The file </a:t>
            </a:r>
            <a:r>
              <a:rPr b="0" lang="en-GB" sz="3200" spc="-32" strike="noStrike">
                <a:solidFill>
                  <a:srgbClr val="000000"/>
                </a:solidFill>
                <a:latin typeface="Bitstream Vera Sans Mono"/>
                <a:ea typeface="DejaVu Sans"/>
              </a:rPr>
              <a:t>&lt;netdb.h&gt;</a:t>
            </a:r>
            <a:r>
              <a:rPr b="0" lang="en-GB" sz="3200" spc="-1027" strike="noStrike">
                <a:solidFill>
                  <a:srgbClr val="000000"/>
                </a:solidFill>
                <a:latin typeface="Courier New"/>
                <a:ea typeface="DejaVu Sans"/>
              </a:rPr>
              <a:t> </a:t>
            </a:r>
            <a:r>
              <a:rPr b="0" lang="en-GB" sz="3200" spc="-1" strike="noStrike">
                <a:solidFill>
                  <a:srgbClr val="000000"/>
                </a:solidFill>
                <a:latin typeface="Arial"/>
                <a:ea typeface="DejaVu Sans"/>
              </a:rPr>
              <a:t>must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be</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included</a:t>
            </a:r>
            <a:endParaRPr b="0" lang="en-GB" sz="3200" spc="-1" strike="noStrike">
              <a:latin typeface="Arial"/>
            </a:endParaRPr>
          </a:p>
        </p:txBody>
      </p:sp>
    </p:spTree>
  </p:cSld>
  <p:transition>
    <p:dissolve/>
  </p:transition>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7" name="PlaceHolder 1"/>
          <p:cNvSpPr>
            <a:spLocks noGrp="1"/>
          </p:cNvSpPr>
          <p:nvPr>
            <p:ph type="title"/>
          </p:nvPr>
        </p:nvSpPr>
        <p:spPr>
          <a:xfrm>
            <a:off x="1321200" y="519120"/>
            <a:ext cx="6863400" cy="1272600"/>
          </a:xfrm>
          <a:prstGeom prst="rect">
            <a:avLst/>
          </a:prstGeom>
          <a:noFill/>
          <a:ln w="0">
            <a:noFill/>
          </a:ln>
        </p:spPr>
        <p:txBody>
          <a:bodyPr lIns="0" rIns="0" tIns="12600" bIns="0" anchor="t">
            <a:noAutofit/>
          </a:bodyPr>
          <a:p>
            <a:pPr marL="1891080">
              <a:lnSpc>
                <a:spcPct val="100000"/>
              </a:lnSpc>
              <a:spcBef>
                <a:spcPts val="99"/>
              </a:spcBef>
              <a:buNone/>
            </a:pPr>
            <a:r>
              <a:rPr b="1" lang="en-GB" sz="4400" spc="-1" strike="noStrike">
                <a:solidFill>
                  <a:srgbClr val="000000"/>
                </a:solidFill>
                <a:latin typeface="Arial"/>
              </a:rPr>
              <a:t>Host</a:t>
            </a:r>
            <a:r>
              <a:rPr b="1" lang="en-GB" sz="4400" spc="-26" strike="noStrike">
                <a:solidFill>
                  <a:srgbClr val="000000"/>
                </a:solidFill>
                <a:latin typeface="Arial"/>
              </a:rPr>
              <a:t> </a:t>
            </a:r>
            <a:r>
              <a:rPr b="1" lang="en-GB" sz="4400" spc="-21" strike="noStrike">
                <a:solidFill>
                  <a:srgbClr val="000000"/>
                </a:solidFill>
                <a:latin typeface="Arial"/>
              </a:rPr>
              <a:t>Names</a:t>
            </a:r>
            <a:endParaRPr b="0" lang="en-GB" sz="4400" spc="-1" strike="noStrike">
              <a:latin typeface="Arial"/>
            </a:endParaRPr>
          </a:p>
        </p:txBody>
      </p:sp>
      <p:sp>
        <p:nvSpPr>
          <p:cNvPr id="408" name="object 4"/>
          <p:cNvSpPr/>
          <p:nvPr/>
        </p:nvSpPr>
        <p:spPr>
          <a:xfrm>
            <a:off x="635400" y="1538280"/>
            <a:ext cx="7118640" cy="499680"/>
          </a:xfrm>
          <a:prstGeom prst="rect">
            <a:avLst/>
          </a:prstGeom>
          <a:noFill/>
          <a:ln w="0">
            <a:noFill/>
          </a:ln>
        </p:spPr>
        <p:style>
          <a:lnRef idx="0"/>
          <a:fillRef idx="0"/>
          <a:effectRef idx="0"/>
          <a:fontRef idx="minor"/>
        </p:style>
        <p:txBody>
          <a:bodyPr lIns="0" rIns="0" tIns="12600" bIns="0" anchor="t">
            <a:spAutoFit/>
          </a:bodyPr>
          <a:p>
            <a:pPr marL="12600">
              <a:lnSpc>
                <a:spcPct val="100000"/>
              </a:lnSpc>
              <a:spcBef>
                <a:spcPts val="99"/>
              </a:spcBef>
              <a:buNone/>
            </a:pPr>
            <a:r>
              <a:rPr b="0" lang="en-GB" sz="3200" spc="-1" strike="noStrike">
                <a:solidFill>
                  <a:srgbClr val="000000"/>
                </a:solidFill>
                <a:latin typeface="Arial"/>
                <a:ea typeface="DejaVu Sans"/>
              </a:rPr>
              <a:t>Internet host</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name to</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address</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mapping</a:t>
            </a:r>
            <a:endParaRPr b="0" lang="en-GB" sz="3200" spc="-1" strike="noStrike">
              <a:latin typeface="Arial"/>
            </a:endParaRPr>
          </a:p>
        </p:txBody>
      </p:sp>
      <p:sp>
        <p:nvSpPr>
          <p:cNvPr id="409" name="object 5"/>
          <p:cNvSpPr/>
          <p:nvPr/>
        </p:nvSpPr>
        <p:spPr>
          <a:xfrm>
            <a:off x="599400" y="2272320"/>
            <a:ext cx="9299160" cy="4514040"/>
          </a:xfrm>
          <a:prstGeom prst="rect">
            <a:avLst/>
          </a:prstGeom>
          <a:noFill/>
          <a:ln w="0">
            <a:noFill/>
          </a:ln>
        </p:spPr>
        <p:style>
          <a:lnRef idx="0"/>
          <a:fillRef idx="0"/>
          <a:effectRef idx="0"/>
          <a:fontRef idx="minor"/>
        </p:style>
        <p:txBody>
          <a:bodyPr lIns="0" rIns="0" tIns="32400" bIns="0" anchor="t">
            <a:spAutoFit/>
          </a:bodyPr>
          <a:p>
            <a:pPr marL="336600" indent="-324000">
              <a:lnSpc>
                <a:spcPct val="94000"/>
              </a:lnSpc>
              <a:spcBef>
                <a:spcPts val="255"/>
              </a:spcBef>
              <a:buNone/>
              <a:tabLst>
                <a:tab algn="l" pos="0"/>
              </a:tabLst>
            </a:pPr>
            <a:r>
              <a:rPr b="0" lang="en-GB" sz="2400" spc="-1" strike="noStrike">
                <a:solidFill>
                  <a:srgbClr val="000000"/>
                </a:solidFill>
                <a:latin typeface="Bitstream Vera Sans Mono"/>
                <a:ea typeface="DejaVu Sans"/>
              </a:rPr>
              <a:t>struct hostent {</a:t>
            </a:r>
            <a:endParaRPr b="0" lang="en-GB" sz="2400" spc="-1" strike="noStrike">
              <a:latin typeface="Arial"/>
            </a:endParaRPr>
          </a:p>
          <a:p>
            <a:pPr marL="336600" indent="-324000">
              <a:lnSpc>
                <a:spcPct val="94000"/>
              </a:lnSpc>
              <a:spcBef>
                <a:spcPts val="255"/>
              </a:spcBef>
              <a:buNone/>
              <a:tabLst>
                <a:tab algn="l" pos="0"/>
              </a:tabLst>
            </a:pPr>
            <a:r>
              <a:rPr b="0" lang="en-GB" sz="2400" spc="-1" strike="noStrike">
                <a:solidFill>
                  <a:srgbClr val="000000"/>
                </a:solidFill>
                <a:latin typeface="Bitstream Vera Sans Mono"/>
                <a:ea typeface="DejaVu Sans"/>
              </a:rPr>
              <a:t>char *h_name;        /* official name of host */</a:t>
            </a:r>
            <a:endParaRPr b="0" lang="en-GB" sz="2400" spc="-1" strike="noStrike">
              <a:latin typeface="Arial"/>
            </a:endParaRPr>
          </a:p>
          <a:p>
            <a:pPr marL="336600" indent="-324000">
              <a:lnSpc>
                <a:spcPct val="94000"/>
              </a:lnSpc>
              <a:spcBef>
                <a:spcPts val="255"/>
              </a:spcBef>
              <a:buNone/>
              <a:tabLst>
                <a:tab algn="l" pos="0"/>
              </a:tabLst>
            </a:pPr>
            <a:r>
              <a:rPr b="0" lang="en-GB" sz="2400" spc="-1" strike="noStrike">
                <a:solidFill>
                  <a:srgbClr val="000000"/>
                </a:solidFill>
                <a:latin typeface="Bitstream Vera Sans Mono"/>
                <a:ea typeface="DejaVu Sans"/>
              </a:rPr>
              <a:t>char **h_aliases;    /* alias list */</a:t>
            </a:r>
            <a:endParaRPr b="0" lang="en-GB" sz="2400" spc="-1" strike="noStrike">
              <a:latin typeface="Arial"/>
            </a:endParaRPr>
          </a:p>
          <a:p>
            <a:pPr marL="336600" indent="-324000">
              <a:lnSpc>
                <a:spcPct val="94000"/>
              </a:lnSpc>
              <a:spcBef>
                <a:spcPts val="255"/>
              </a:spcBef>
              <a:buNone/>
              <a:tabLst>
                <a:tab algn="l" pos="0"/>
              </a:tabLst>
            </a:pPr>
            <a:r>
              <a:rPr b="0" lang="en-GB" sz="2400" spc="-1" strike="noStrike">
                <a:solidFill>
                  <a:srgbClr val="000000"/>
                </a:solidFill>
                <a:latin typeface="Bitstream Vera Sans Mono"/>
                <a:ea typeface="DejaVu Sans"/>
              </a:rPr>
              <a:t>int h_addrtype;      /* host address type</a:t>
            </a:r>
            <a:endParaRPr b="0" lang="en-GB" sz="2400" spc="-1" strike="noStrike">
              <a:latin typeface="Arial"/>
            </a:endParaRPr>
          </a:p>
          <a:p>
            <a:pPr marL="336600" indent="-324000">
              <a:lnSpc>
                <a:spcPct val="94000"/>
              </a:lnSpc>
              <a:spcBef>
                <a:spcPts val="255"/>
              </a:spcBef>
              <a:buNone/>
              <a:tabLst>
                <a:tab algn="l" pos="0"/>
              </a:tabLst>
            </a:pPr>
            <a:r>
              <a:rPr b="0" lang="en-GB" sz="2400" spc="-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(e.g., AF_INET) */</a:t>
            </a:r>
            <a:endParaRPr b="0" lang="en-GB" sz="2400" spc="-1" strike="noStrike">
              <a:latin typeface="Arial"/>
            </a:endParaRPr>
          </a:p>
          <a:p>
            <a:pPr marL="336600" indent="-324000">
              <a:lnSpc>
                <a:spcPct val="94000"/>
              </a:lnSpc>
              <a:spcBef>
                <a:spcPts val="255"/>
              </a:spcBef>
              <a:buNone/>
              <a:tabLst>
                <a:tab algn="l" pos="0"/>
              </a:tabLst>
            </a:pPr>
            <a:r>
              <a:rPr b="0" lang="en-GB" sz="2400" spc="-1" strike="noStrike">
                <a:solidFill>
                  <a:srgbClr val="000000"/>
                </a:solidFill>
                <a:latin typeface="Bitstream Vera Sans Mono"/>
                <a:ea typeface="DejaVu Sans"/>
              </a:rPr>
              <a:t>int h_length;        /* length of address */</a:t>
            </a:r>
            <a:endParaRPr b="0" lang="en-GB" sz="2400" spc="-1" strike="noStrike">
              <a:latin typeface="Arial"/>
            </a:endParaRPr>
          </a:p>
          <a:p>
            <a:pPr marL="336600" indent="-324000">
              <a:lnSpc>
                <a:spcPct val="94000"/>
              </a:lnSpc>
              <a:spcBef>
                <a:spcPts val="255"/>
              </a:spcBef>
              <a:buNone/>
              <a:tabLst>
                <a:tab algn="l" pos="0"/>
              </a:tabLst>
            </a:pPr>
            <a:r>
              <a:rPr b="0" lang="en-GB" sz="2400" spc="-1" strike="noStrike">
                <a:solidFill>
                  <a:srgbClr val="000000"/>
                </a:solidFill>
                <a:latin typeface="Bitstream Vera Sans Mono"/>
                <a:ea typeface="DejaVu Sans"/>
              </a:rPr>
              <a:t>char **h_addr_list;  /* list of addresses,</a:t>
            </a:r>
            <a:endParaRPr b="0" lang="en-GB" sz="2400" spc="-1" strike="noStrike">
              <a:latin typeface="Arial"/>
            </a:endParaRPr>
          </a:p>
          <a:p>
            <a:pPr marL="336600" indent="-324000">
              <a:lnSpc>
                <a:spcPct val="94000"/>
              </a:lnSpc>
              <a:spcBef>
                <a:spcPts val="255"/>
              </a:spcBef>
              <a:buNone/>
              <a:tabLst>
                <a:tab algn="l" pos="0"/>
              </a:tabLst>
            </a:pPr>
            <a:r>
              <a:rPr b="0" lang="en-GB" sz="2400" spc="-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null terminated */</a:t>
            </a:r>
            <a:endParaRPr b="0" lang="en-GB" sz="2400" spc="-1" strike="noStrike">
              <a:latin typeface="Arial"/>
            </a:endParaRPr>
          </a:p>
          <a:p>
            <a:pPr marL="336600" indent="-324000">
              <a:lnSpc>
                <a:spcPct val="94000"/>
              </a:lnSpc>
              <a:spcBef>
                <a:spcPts val="255"/>
              </a:spcBef>
              <a:buNone/>
              <a:tabLst>
                <a:tab algn="l" pos="0"/>
              </a:tabLst>
            </a:pPr>
            <a:r>
              <a:rPr b="0" lang="en-GB" sz="2400" spc="-1" strike="noStrike">
                <a:solidFill>
                  <a:srgbClr val="000000"/>
                </a:solidFill>
                <a:latin typeface="Bitstream Vera Sans Mono"/>
                <a:ea typeface="DejaVu Sans"/>
              </a:rPr>
              <a:t>};</a:t>
            </a:r>
            <a:endParaRPr b="0" lang="en-GB" sz="2400" spc="-1" strike="noStrike">
              <a:latin typeface="Arial"/>
            </a:endParaRPr>
          </a:p>
          <a:p>
            <a:pPr marL="336600" indent="-324000">
              <a:lnSpc>
                <a:spcPct val="94000"/>
              </a:lnSpc>
              <a:spcBef>
                <a:spcPts val="255"/>
              </a:spcBef>
              <a:buNone/>
              <a:tabLst>
                <a:tab algn="l" pos="0"/>
              </a:tabLst>
            </a:pPr>
            <a:endParaRPr b="0" lang="en-GB" sz="2400" spc="-1" strike="noStrike">
              <a:latin typeface="Arial"/>
            </a:endParaRPr>
          </a:p>
          <a:p>
            <a:pPr marL="336600" indent="-324000">
              <a:lnSpc>
                <a:spcPct val="94000"/>
              </a:lnSpc>
              <a:spcBef>
                <a:spcPts val="255"/>
              </a:spcBef>
              <a:buNone/>
              <a:tabLst>
                <a:tab algn="l" pos="0"/>
              </a:tabLst>
            </a:pPr>
            <a:r>
              <a:rPr b="0" lang="en-GB" sz="2400" spc="-1" strike="noStrike">
                <a:solidFill>
                  <a:srgbClr val="000000"/>
                </a:solidFill>
                <a:latin typeface="Bitstream Vera Sans Mono"/>
                <a:ea typeface="DejaVu Sans"/>
              </a:rPr>
              <a:t>#define h_addr h_addr_list[0] /* first address,</a:t>
            </a:r>
            <a:endParaRPr b="0" lang="en-GB" sz="2400" spc="-1" strike="noStrike">
              <a:latin typeface="Arial"/>
            </a:endParaRPr>
          </a:p>
          <a:p>
            <a:pPr marL="336600" indent="-324000">
              <a:lnSpc>
                <a:spcPct val="94000"/>
              </a:lnSpc>
              <a:spcBef>
                <a:spcPts val="255"/>
              </a:spcBef>
              <a:buNone/>
              <a:tabLst>
                <a:tab algn="l" pos="0"/>
              </a:tabLst>
            </a:pPr>
            <a:r>
              <a:rPr b="0" lang="en-GB" sz="2400" spc="-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network byte order */</a:t>
            </a:r>
            <a:endParaRPr b="0" lang="en-GB" sz="2400" spc="-1" strike="noStrike">
              <a:latin typeface="Arial"/>
            </a:endParaRPr>
          </a:p>
        </p:txBody>
      </p:sp>
    </p:spTree>
  </p:cSld>
  <p:transition>
    <p:dissolve/>
  </p:transition>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PlaceHolder 1"/>
          <p:cNvSpPr>
            <a:spLocks noGrp="1"/>
          </p:cNvSpPr>
          <p:nvPr>
            <p:ph type="title"/>
          </p:nvPr>
        </p:nvSpPr>
        <p:spPr>
          <a:xfrm>
            <a:off x="0" y="555120"/>
            <a:ext cx="8998560" cy="1272600"/>
          </a:xfrm>
          <a:prstGeom prst="rect">
            <a:avLst/>
          </a:prstGeom>
          <a:noFill/>
          <a:ln w="0">
            <a:noFill/>
          </a:ln>
        </p:spPr>
        <p:txBody>
          <a:bodyPr lIns="0" rIns="0" tIns="12600" bIns="0" anchor="ctr">
            <a:noAutofit/>
          </a:bodyPr>
          <a:p>
            <a:pPr marL="2435760">
              <a:lnSpc>
                <a:spcPct val="100000"/>
              </a:lnSpc>
              <a:spcBef>
                <a:spcPts val="99"/>
              </a:spcBef>
              <a:buNone/>
            </a:pPr>
            <a:r>
              <a:rPr b="1" lang="en-GB" sz="4400" spc="-12" strike="noStrike">
                <a:solidFill>
                  <a:srgbClr val="000000"/>
                </a:solidFill>
                <a:latin typeface="Arial"/>
              </a:rPr>
              <a:t>Network Communication</a:t>
            </a:r>
            <a:endParaRPr b="0" lang="en-GB" sz="4400" spc="-1" strike="noStrike">
              <a:latin typeface="Arial"/>
            </a:endParaRPr>
          </a:p>
        </p:txBody>
      </p:sp>
      <p:grpSp>
        <p:nvGrpSpPr>
          <p:cNvPr id="323" name="object 3"/>
          <p:cNvGrpSpPr/>
          <p:nvPr/>
        </p:nvGrpSpPr>
        <p:grpSpPr>
          <a:xfrm>
            <a:off x="1861920" y="2007000"/>
            <a:ext cx="6528240" cy="4722120"/>
            <a:chOff x="1861920" y="2007000"/>
            <a:chExt cx="6528240" cy="4722120"/>
          </a:xfrm>
        </p:grpSpPr>
        <p:sp>
          <p:nvSpPr>
            <p:cNvPr id="324" name="object 4"/>
            <p:cNvSpPr/>
            <p:nvPr/>
          </p:nvSpPr>
          <p:spPr>
            <a:xfrm>
              <a:off x="1861920" y="2007000"/>
              <a:ext cx="6528240" cy="4722120"/>
            </a:xfrm>
            <a:custGeom>
              <a:avLst/>
              <a:gdLst/>
              <a:ahLst/>
              <a:rect l="l" t="t" r="r" b="b"/>
              <a:pathLst>
                <a:path w="6530340" h="4724400">
                  <a:moveTo>
                    <a:pt x="3265170" y="4724400"/>
                  </a:moveTo>
                  <a:lnTo>
                    <a:pt x="0" y="4724400"/>
                  </a:lnTo>
                  <a:lnTo>
                    <a:pt x="0" y="0"/>
                  </a:lnTo>
                  <a:lnTo>
                    <a:pt x="6530339" y="0"/>
                  </a:lnTo>
                  <a:lnTo>
                    <a:pt x="6530339" y="4724400"/>
                  </a:lnTo>
                  <a:lnTo>
                    <a:pt x="3265170" y="4724400"/>
                  </a:lnTo>
                  <a:close/>
                </a:path>
              </a:pathLst>
            </a:custGeom>
            <a:noFill/>
            <a:ln w="57146">
              <a:solidFill>
                <a:srgbClr val="660066"/>
              </a:solidFill>
              <a:round/>
            </a:ln>
          </p:spPr>
          <p:style>
            <a:lnRef idx="0"/>
            <a:fillRef idx="0"/>
            <a:effectRef idx="0"/>
            <a:fontRef idx="minor"/>
          </p:style>
        </p:sp>
        <p:pic>
          <p:nvPicPr>
            <p:cNvPr id="325" name="object 5" descr=""/>
            <p:cNvPicPr/>
            <p:nvPr/>
          </p:nvPicPr>
          <p:blipFill>
            <a:blip r:embed="rId1"/>
            <a:stretch/>
          </p:blipFill>
          <p:spPr>
            <a:xfrm>
              <a:off x="1889640" y="2036160"/>
              <a:ext cx="6473520" cy="4666320"/>
            </a:xfrm>
            <a:prstGeom prst="rect">
              <a:avLst/>
            </a:prstGeom>
            <a:ln w="0">
              <a:noFill/>
            </a:ln>
          </p:spPr>
        </p:pic>
        <p:sp>
          <p:nvSpPr>
            <p:cNvPr id="326" name="object 6"/>
            <p:cNvSpPr/>
            <p:nvPr/>
          </p:nvSpPr>
          <p:spPr>
            <a:xfrm>
              <a:off x="1889640" y="2036160"/>
              <a:ext cx="6472440" cy="4665240"/>
            </a:xfrm>
            <a:custGeom>
              <a:avLst/>
              <a:gdLst/>
              <a:ahLst/>
              <a:rect l="l" t="t" r="r" b="b"/>
              <a:pathLst>
                <a:path w="6474459" h="4667250">
                  <a:moveTo>
                    <a:pt x="3237229" y="4667250"/>
                  </a:moveTo>
                  <a:lnTo>
                    <a:pt x="0" y="4667250"/>
                  </a:lnTo>
                  <a:lnTo>
                    <a:pt x="0" y="0"/>
                  </a:lnTo>
                  <a:lnTo>
                    <a:pt x="6474460" y="0"/>
                  </a:lnTo>
                  <a:lnTo>
                    <a:pt x="6474460" y="4667250"/>
                  </a:lnTo>
                  <a:lnTo>
                    <a:pt x="3237229" y="4667250"/>
                  </a:lnTo>
                  <a:close/>
                </a:path>
              </a:pathLst>
            </a:custGeom>
            <a:noFill/>
            <a:ln w="57146">
              <a:solidFill>
                <a:srgbClr val="660066"/>
              </a:solidFill>
              <a:round/>
            </a:ln>
          </p:spPr>
          <p:style>
            <a:lnRef idx="0"/>
            <a:fillRef idx="0"/>
            <a:effectRef idx="0"/>
            <a:fontRef idx="minor"/>
          </p:style>
        </p:sp>
      </p:grpSp>
    </p:spTree>
  </p:cSld>
  <p:transition>
    <p:dissolve/>
  </p:transition>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0" name="PlaceHolder 1"/>
          <p:cNvSpPr>
            <a:spLocks noGrp="1"/>
          </p:cNvSpPr>
          <p:nvPr>
            <p:ph type="title"/>
          </p:nvPr>
        </p:nvSpPr>
        <p:spPr>
          <a:xfrm>
            <a:off x="1285200" y="555120"/>
            <a:ext cx="6863400" cy="1272600"/>
          </a:xfrm>
          <a:prstGeom prst="rect">
            <a:avLst/>
          </a:prstGeom>
          <a:noFill/>
          <a:ln w="0">
            <a:noFill/>
          </a:ln>
        </p:spPr>
        <p:txBody>
          <a:bodyPr lIns="0" rIns="0" tIns="12600" bIns="0" anchor="t">
            <a:noAutofit/>
          </a:bodyPr>
          <a:p>
            <a:pPr marL="1891080">
              <a:lnSpc>
                <a:spcPct val="100000"/>
              </a:lnSpc>
              <a:spcBef>
                <a:spcPts val="99"/>
              </a:spcBef>
              <a:buNone/>
            </a:pPr>
            <a:r>
              <a:rPr b="1" lang="en-GB" sz="4400" spc="-1" strike="noStrike">
                <a:solidFill>
                  <a:srgbClr val="000000"/>
                </a:solidFill>
                <a:latin typeface="Arial"/>
              </a:rPr>
              <a:t>Host</a:t>
            </a:r>
            <a:r>
              <a:rPr b="1" lang="en-GB" sz="4400" spc="-26" strike="noStrike">
                <a:solidFill>
                  <a:srgbClr val="000000"/>
                </a:solidFill>
                <a:latin typeface="Arial"/>
              </a:rPr>
              <a:t> </a:t>
            </a:r>
            <a:r>
              <a:rPr b="1" lang="en-GB" sz="4400" spc="-21" strike="noStrike">
                <a:solidFill>
                  <a:srgbClr val="000000"/>
                </a:solidFill>
                <a:latin typeface="Arial"/>
              </a:rPr>
              <a:t>Names</a:t>
            </a:r>
            <a:endParaRPr b="0" lang="en-GB" sz="4400" spc="-1" strike="noStrike">
              <a:latin typeface="Arial"/>
            </a:endParaRPr>
          </a:p>
        </p:txBody>
      </p:sp>
      <p:sp>
        <p:nvSpPr>
          <p:cNvPr id="411" name="object 3"/>
          <p:cNvSpPr/>
          <p:nvPr/>
        </p:nvSpPr>
        <p:spPr>
          <a:xfrm>
            <a:off x="561240" y="1618920"/>
            <a:ext cx="8887680" cy="4372200"/>
          </a:xfrm>
          <a:prstGeom prst="rect">
            <a:avLst/>
          </a:prstGeom>
          <a:noFill/>
          <a:ln w="0">
            <a:noFill/>
          </a:ln>
        </p:spPr>
        <p:style>
          <a:lnRef idx="0"/>
          <a:fillRef idx="0"/>
          <a:effectRef idx="0"/>
          <a:fontRef idx="minor"/>
        </p:style>
        <p:txBody>
          <a:bodyPr lIns="0" rIns="0" tIns="220320" bIns="0" anchor="t">
            <a:spAutoFit/>
          </a:bodyPr>
          <a:p>
            <a:pPr marL="50760">
              <a:lnSpc>
                <a:spcPct val="100000"/>
              </a:lnSpc>
              <a:spcBef>
                <a:spcPts val="1735"/>
              </a:spcBef>
              <a:buNone/>
            </a:pPr>
            <a:r>
              <a:rPr b="0" lang="en-GB" sz="3200" spc="-1" strike="noStrike">
                <a:solidFill>
                  <a:srgbClr val="000000"/>
                </a:solidFill>
                <a:latin typeface="Bitstream Vera Sans Mono"/>
                <a:ea typeface="DejaVu Sans"/>
              </a:rPr>
              <a:t>gethostbyname(const</a:t>
            </a:r>
            <a:r>
              <a:rPr b="0" lang="en-GB" sz="3200" spc="-282" strike="noStrike">
                <a:solidFill>
                  <a:srgbClr val="000000"/>
                </a:solidFill>
                <a:latin typeface="Bitstream Vera Sans Mono"/>
                <a:ea typeface="DejaVu Sans"/>
              </a:rPr>
              <a:t> </a:t>
            </a:r>
            <a:r>
              <a:rPr b="0" lang="en-GB" sz="3200" spc="-1" strike="noStrike">
                <a:solidFill>
                  <a:srgbClr val="000000"/>
                </a:solidFill>
                <a:latin typeface="Bitstream Vera Sans Mono"/>
                <a:ea typeface="DejaVu Sans"/>
              </a:rPr>
              <a:t>char</a:t>
            </a:r>
            <a:r>
              <a:rPr b="0" lang="en-GB" sz="3200" spc="-282" strike="noStrike">
                <a:solidFill>
                  <a:srgbClr val="000000"/>
                </a:solidFill>
                <a:latin typeface="Bitstream Vera Sans Mono"/>
                <a:ea typeface="DejaVu Sans"/>
              </a:rPr>
              <a:t> </a:t>
            </a:r>
            <a:r>
              <a:rPr b="0" lang="en-GB" sz="3200" spc="-12" strike="noStrike">
                <a:solidFill>
                  <a:srgbClr val="000000"/>
                </a:solidFill>
                <a:latin typeface="Bitstream Vera Sans Mono"/>
                <a:ea typeface="DejaVu Sans"/>
              </a:rPr>
              <a:t>*name)</a:t>
            </a:r>
            <a:endParaRPr b="0" lang="en-GB" sz="3200" spc="-1" strike="noStrike">
              <a:latin typeface="Arial"/>
            </a:endParaRPr>
          </a:p>
          <a:p>
            <a:pPr marL="805680" indent="-287640">
              <a:lnSpc>
                <a:spcPct val="100000"/>
              </a:lnSpc>
              <a:spcBef>
                <a:spcPts val="1429"/>
              </a:spcBef>
              <a:buClr>
                <a:srgbClr val="000000"/>
              </a:buClr>
              <a:buSzPct val="75000"/>
              <a:buFont typeface="Wingdings" charset="2"/>
              <a:buChar char=""/>
              <a:tabLst>
                <a:tab algn="l" pos="805680"/>
              </a:tabLst>
            </a:pPr>
            <a:r>
              <a:rPr b="0" lang="en-GB" sz="2800" spc="-1" strike="noStrike">
                <a:solidFill>
                  <a:srgbClr val="000000"/>
                </a:solidFill>
                <a:latin typeface="Arial"/>
                <a:ea typeface="DejaVu Sans"/>
              </a:rPr>
              <a:t>takes</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an</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host</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name</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and</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returns</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a</a:t>
            </a:r>
            <a:r>
              <a:rPr b="0" lang="en-GB" sz="2800" spc="-75" strike="noStrike">
                <a:solidFill>
                  <a:srgbClr val="000000"/>
                </a:solidFill>
                <a:latin typeface="Arial"/>
                <a:ea typeface="DejaVu Sans"/>
              </a:rPr>
              <a:t> </a:t>
            </a:r>
            <a:r>
              <a:rPr b="0" lang="en-GB" sz="2800" spc="-1" strike="noStrike">
                <a:solidFill>
                  <a:srgbClr val="000000"/>
                </a:solidFill>
                <a:latin typeface="Bitstream Vera Sans Mono"/>
                <a:ea typeface="DejaVu Sans"/>
              </a:rPr>
              <a:t>hostent</a:t>
            </a:r>
            <a:r>
              <a:rPr b="0" lang="en-GB" sz="2800" spc="-60" strike="noStrike">
                <a:solidFill>
                  <a:srgbClr val="000000"/>
                </a:solidFill>
                <a:latin typeface="Arial"/>
                <a:ea typeface="DejaVu Sans"/>
              </a:rPr>
              <a:t> </a:t>
            </a:r>
            <a:r>
              <a:rPr b="0" lang="en-GB" sz="2800" spc="-12" strike="noStrike">
                <a:solidFill>
                  <a:srgbClr val="000000"/>
                </a:solidFill>
                <a:latin typeface="Arial"/>
                <a:ea typeface="DejaVu Sans"/>
              </a:rPr>
              <a:t>structure</a:t>
            </a:r>
            <a:endParaRPr b="0" lang="en-GB" sz="2800" spc="-1" strike="noStrike">
              <a:latin typeface="Arial"/>
            </a:endParaRPr>
          </a:p>
          <a:p>
            <a:pPr>
              <a:lnSpc>
                <a:spcPct val="100000"/>
              </a:lnSpc>
              <a:spcBef>
                <a:spcPts val="1695"/>
              </a:spcBef>
              <a:buNone/>
              <a:tabLst>
                <a:tab algn="l" pos="805680"/>
              </a:tabLst>
            </a:pPr>
            <a:endParaRPr b="0" lang="en-GB" sz="2800" spc="-1" strike="noStrike">
              <a:latin typeface="Arial"/>
            </a:endParaRPr>
          </a:p>
          <a:p>
            <a:pPr marL="831960" indent="-781200">
              <a:lnSpc>
                <a:spcPct val="100000"/>
              </a:lnSpc>
              <a:spcBef>
                <a:spcPts val="6"/>
              </a:spcBef>
              <a:buNone/>
              <a:tabLst>
                <a:tab algn="l" pos="0"/>
              </a:tabLst>
            </a:pPr>
            <a:r>
              <a:rPr b="0" lang="en-GB" sz="3200" spc="-1" strike="noStrike">
                <a:solidFill>
                  <a:srgbClr val="000000"/>
                </a:solidFill>
                <a:latin typeface="Bitstream Vera Sans Mono"/>
                <a:ea typeface="DejaVu Sans"/>
              </a:rPr>
              <a:t>gethostbyaddr(const</a:t>
            </a:r>
            <a:r>
              <a:rPr b="0" lang="en-GB" sz="3200" spc="-282" strike="noStrike">
                <a:solidFill>
                  <a:srgbClr val="000000"/>
                </a:solidFill>
                <a:latin typeface="Bitstream Vera Sans Mono"/>
                <a:ea typeface="DejaVu Sans"/>
              </a:rPr>
              <a:t> </a:t>
            </a:r>
            <a:r>
              <a:rPr b="0" lang="en-GB" sz="3200" spc="-1" strike="noStrike">
                <a:solidFill>
                  <a:srgbClr val="000000"/>
                </a:solidFill>
                <a:latin typeface="Bitstream Vera Sans Mono"/>
                <a:ea typeface="DejaVu Sans"/>
              </a:rPr>
              <a:t>char</a:t>
            </a:r>
            <a:r>
              <a:rPr b="0" lang="en-GB" sz="3200" spc="-282" strike="noStrike">
                <a:solidFill>
                  <a:srgbClr val="000000"/>
                </a:solidFill>
                <a:latin typeface="Bitstream Vera Sans Mono"/>
                <a:ea typeface="DejaVu Sans"/>
              </a:rPr>
              <a:t> </a:t>
            </a:r>
            <a:r>
              <a:rPr b="0" lang="en-GB" sz="3200" spc="-12" strike="noStrike">
                <a:solidFill>
                  <a:srgbClr val="000000"/>
                </a:solidFill>
                <a:latin typeface="Bitstream Vera Sans Mono"/>
                <a:ea typeface="DejaVu Sans"/>
              </a:rPr>
              <a:t>*addr, </a:t>
            </a:r>
            <a:r>
              <a:rPr b="0" lang="en-GB" sz="3200" spc="-1" strike="noStrike">
                <a:solidFill>
                  <a:srgbClr val="000000"/>
                </a:solidFill>
                <a:latin typeface="Bitstream Vera Sans Mono"/>
                <a:ea typeface="DejaVu Sans"/>
              </a:rPr>
              <a:t>int</a:t>
            </a:r>
            <a:r>
              <a:rPr b="0" lang="en-GB" sz="3200" spc="-86" strike="noStrike">
                <a:solidFill>
                  <a:srgbClr val="000000"/>
                </a:solidFill>
                <a:latin typeface="Bitstream Vera Sans Mono"/>
                <a:ea typeface="DejaVu Sans"/>
              </a:rPr>
              <a:t> </a:t>
            </a:r>
            <a:r>
              <a:rPr b="0" lang="en-GB" sz="3200" spc="-1" strike="noStrike">
                <a:solidFill>
                  <a:srgbClr val="000000"/>
                </a:solidFill>
                <a:latin typeface="Bitstream Vera Sans Mono"/>
                <a:ea typeface="DejaVu Sans"/>
              </a:rPr>
              <a:t>len,</a:t>
            </a:r>
            <a:r>
              <a:rPr b="0" lang="en-GB" sz="3200" spc="-80" strike="noStrike">
                <a:solidFill>
                  <a:srgbClr val="000000"/>
                </a:solidFill>
                <a:latin typeface="Bitstream Vera Sans Mono"/>
                <a:ea typeface="DejaVu Sans"/>
              </a:rPr>
              <a:t> </a:t>
            </a:r>
            <a:r>
              <a:rPr b="0" lang="en-GB" sz="3200" spc="-1" strike="noStrike">
                <a:solidFill>
                  <a:srgbClr val="000000"/>
                </a:solidFill>
                <a:latin typeface="Bitstream Vera Sans Mono"/>
                <a:ea typeface="DejaVu Sans"/>
              </a:rPr>
              <a:t>int</a:t>
            </a:r>
            <a:r>
              <a:rPr b="0" lang="en-GB" sz="3200" spc="-80" strike="noStrike">
                <a:solidFill>
                  <a:srgbClr val="000000"/>
                </a:solidFill>
                <a:latin typeface="Bitstream Vera Sans Mono"/>
                <a:ea typeface="DejaVu Sans"/>
              </a:rPr>
              <a:t> </a:t>
            </a:r>
            <a:r>
              <a:rPr b="0" lang="en-GB" sz="3200" spc="-12" strike="noStrike">
                <a:solidFill>
                  <a:srgbClr val="000000"/>
                </a:solidFill>
                <a:latin typeface="Bitstream Vera Sans Mono"/>
                <a:ea typeface="DejaVu Sans"/>
              </a:rPr>
              <a:t>type)</a:t>
            </a:r>
            <a:endParaRPr b="0" lang="en-GB" sz="3200" spc="-1" strike="noStrike">
              <a:latin typeface="Arial"/>
            </a:endParaRPr>
          </a:p>
          <a:p>
            <a:pPr marL="806400" indent="-288360">
              <a:lnSpc>
                <a:spcPts val="3129"/>
              </a:lnSpc>
              <a:spcBef>
                <a:spcPts val="1715"/>
              </a:spcBef>
              <a:buClr>
                <a:srgbClr val="000000"/>
              </a:buClr>
              <a:buSzPct val="75000"/>
              <a:buFont typeface="Wingdings" charset="2"/>
              <a:buChar char=""/>
              <a:tabLst>
                <a:tab algn="l" pos="806400"/>
              </a:tabLst>
            </a:pPr>
            <a:r>
              <a:rPr b="0" lang="en-GB" sz="2800" spc="-1" strike="noStrike">
                <a:solidFill>
                  <a:srgbClr val="000000"/>
                </a:solidFill>
                <a:latin typeface="Arial"/>
                <a:ea typeface="DejaVu Sans"/>
              </a:rPr>
              <a:t>maps</a:t>
            </a:r>
            <a:r>
              <a:rPr b="0" lang="en-GB" sz="2800" spc="-86" strike="noStrike">
                <a:solidFill>
                  <a:srgbClr val="000000"/>
                </a:solidFill>
                <a:latin typeface="Arial"/>
                <a:ea typeface="DejaVu Sans"/>
              </a:rPr>
              <a:t> </a:t>
            </a:r>
            <a:r>
              <a:rPr b="0" lang="en-GB" sz="2800" spc="-1" strike="noStrike">
                <a:solidFill>
                  <a:srgbClr val="000000"/>
                </a:solidFill>
                <a:latin typeface="Arial"/>
                <a:ea typeface="DejaVu Sans"/>
              </a:rPr>
              <a:t>Internet</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host</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addresses</a:t>
            </a:r>
            <a:r>
              <a:rPr b="0" lang="en-GB" sz="2800" spc="-92" strike="noStrike">
                <a:solidFill>
                  <a:srgbClr val="000000"/>
                </a:solidFill>
                <a:latin typeface="Arial"/>
                <a:ea typeface="DejaVu Sans"/>
              </a:rPr>
              <a:t> </a:t>
            </a:r>
            <a:r>
              <a:rPr b="0" lang="en-GB" sz="2800" spc="-12" strike="noStrike">
                <a:solidFill>
                  <a:srgbClr val="000000"/>
                </a:solidFill>
                <a:latin typeface="Arial"/>
                <a:ea typeface="DejaVu Sans"/>
              </a:rPr>
              <a:t>(AF_INET, </a:t>
            </a:r>
            <a:r>
              <a:rPr b="0" lang="en-GB" sz="2800" spc="-1" strike="noStrike">
                <a:solidFill>
                  <a:srgbClr val="000000"/>
                </a:solidFill>
                <a:latin typeface="Arial"/>
                <a:ea typeface="DejaVu Sans"/>
              </a:rPr>
              <a:t>AF_INET6)</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into</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a</a:t>
            </a:r>
            <a:r>
              <a:rPr b="0" lang="en-GB" sz="2800" spc="-80" strike="noStrike">
                <a:solidFill>
                  <a:srgbClr val="000000"/>
                </a:solidFill>
                <a:latin typeface="Arial"/>
                <a:ea typeface="DejaVu Sans"/>
              </a:rPr>
              <a:t> </a:t>
            </a:r>
            <a:r>
              <a:rPr b="0" lang="en-GB" sz="2800" spc="-1" strike="noStrike">
                <a:solidFill>
                  <a:srgbClr val="000000"/>
                </a:solidFill>
                <a:latin typeface="Bitstream Vera Sans Mono"/>
                <a:ea typeface="DejaVu Sans"/>
              </a:rPr>
              <a:t>hostent</a:t>
            </a:r>
            <a:r>
              <a:rPr b="0" lang="en-GB" sz="2800" spc="-80" strike="noStrike">
                <a:solidFill>
                  <a:srgbClr val="000000"/>
                </a:solidFill>
                <a:latin typeface="Arial"/>
                <a:ea typeface="DejaVu Sans"/>
              </a:rPr>
              <a:t> </a:t>
            </a:r>
            <a:r>
              <a:rPr b="0" lang="en-GB" sz="2800" spc="-12" strike="noStrike">
                <a:solidFill>
                  <a:srgbClr val="000000"/>
                </a:solidFill>
                <a:latin typeface="Arial"/>
                <a:ea typeface="DejaVu Sans"/>
              </a:rPr>
              <a:t>structure</a:t>
            </a:r>
            <a:endParaRPr b="0" lang="en-GB" sz="2800" spc="-1" strike="noStrike">
              <a:latin typeface="Arial"/>
            </a:endParaRPr>
          </a:p>
        </p:txBody>
      </p:sp>
    </p:spTree>
  </p:cSld>
  <p:transition>
    <p:dissolve/>
  </p:transition>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2" name="PlaceHolder 1"/>
          <p:cNvSpPr>
            <a:spLocks noGrp="1"/>
          </p:cNvSpPr>
          <p:nvPr>
            <p:ph type="title"/>
          </p:nvPr>
        </p:nvSpPr>
        <p:spPr>
          <a:xfrm>
            <a:off x="1321200" y="555120"/>
            <a:ext cx="6863400" cy="1272600"/>
          </a:xfrm>
          <a:prstGeom prst="rect">
            <a:avLst/>
          </a:prstGeom>
          <a:noFill/>
          <a:ln w="0">
            <a:noFill/>
          </a:ln>
        </p:spPr>
        <p:txBody>
          <a:bodyPr lIns="0" rIns="0" tIns="12600" bIns="0" anchor="t">
            <a:noAutofit/>
          </a:bodyPr>
          <a:p>
            <a:pPr marL="1441440">
              <a:lnSpc>
                <a:spcPct val="100000"/>
              </a:lnSpc>
              <a:spcBef>
                <a:spcPts val="99"/>
              </a:spcBef>
              <a:buNone/>
            </a:pPr>
            <a:r>
              <a:rPr b="1" lang="en-GB" sz="4400" spc="-1" strike="noStrike">
                <a:solidFill>
                  <a:srgbClr val="000000"/>
                </a:solidFill>
                <a:latin typeface="Arial"/>
              </a:rPr>
              <a:t>Network</a:t>
            </a:r>
            <a:r>
              <a:rPr b="1" lang="en-GB" sz="4400" spc="-75" strike="noStrike">
                <a:solidFill>
                  <a:srgbClr val="000000"/>
                </a:solidFill>
                <a:latin typeface="Arial"/>
              </a:rPr>
              <a:t> </a:t>
            </a:r>
            <a:r>
              <a:rPr b="1" lang="en-GB" sz="4400" spc="-12" strike="noStrike">
                <a:solidFill>
                  <a:srgbClr val="000000"/>
                </a:solidFill>
                <a:latin typeface="Arial"/>
              </a:rPr>
              <a:t>Names</a:t>
            </a:r>
            <a:endParaRPr b="0" lang="en-GB" sz="4400" spc="-1" strike="noStrike">
              <a:latin typeface="Arial"/>
            </a:endParaRPr>
          </a:p>
        </p:txBody>
      </p:sp>
      <p:graphicFrame>
        <p:nvGraphicFramePr>
          <p:cNvPr id="413" name="object 3"/>
          <p:cNvGraphicFramePr/>
          <p:nvPr/>
        </p:nvGraphicFramePr>
        <p:xfrm>
          <a:off x="580320" y="1773000"/>
          <a:ext cx="9303480" cy="3294360"/>
        </p:xfrm>
        <a:graphic>
          <a:graphicData uri="http://schemas.openxmlformats.org/drawingml/2006/table">
            <a:tbl>
              <a:tblPr/>
              <a:tblGrid>
                <a:gridCol w="3669840"/>
                <a:gridCol w="552240"/>
                <a:gridCol w="1761840"/>
                <a:gridCol w="1940760"/>
                <a:gridCol w="1379160"/>
              </a:tblGrid>
              <a:tr h="512640">
                <a:tc>
                  <a:txBody>
                    <a:bodyPr anchor="t">
                      <a:noAutofit/>
                    </a:bodyPr>
                    <a:p>
                      <a:pPr marL="31680">
                        <a:lnSpc>
                          <a:spcPts val="2480"/>
                        </a:lnSpc>
                        <a:buNone/>
                      </a:pPr>
                      <a:r>
                        <a:rPr b="0" lang="en-GB" sz="2400" spc="-1" strike="noStrike">
                          <a:solidFill>
                            <a:srgbClr val="000000"/>
                          </a:solidFill>
                          <a:latin typeface="Courier New"/>
                        </a:rPr>
                        <a:t>struct</a:t>
                      </a:r>
                      <a:r>
                        <a:rPr b="0" lang="en-GB" sz="2400" spc="-32" strike="noStrike">
                          <a:solidFill>
                            <a:srgbClr val="000000"/>
                          </a:solidFill>
                          <a:latin typeface="Courier New"/>
                        </a:rPr>
                        <a:t> </a:t>
                      </a:r>
                      <a:r>
                        <a:rPr b="0" lang="en-GB" sz="2400" spc="-1" strike="noStrike">
                          <a:solidFill>
                            <a:srgbClr val="000000"/>
                          </a:solidFill>
                          <a:latin typeface="Courier New"/>
                        </a:rPr>
                        <a:t>netent</a:t>
                      </a:r>
                      <a:r>
                        <a:rPr b="0" lang="en-GB" sz="2400" spc="-32" strike="noStrike">
                          <a:solidFill>
                            <a:srgbClr val="000000"/>
                          </a:solidFill>
                          <a:latin typeface="Courier New"/>
                        </a:rPr>
                        <a:t> </a:t>
                      </a:r>
                      <a:r>
                        <a:rPr b="0" lang="en-GB" sz="2400" spc="-52" strike="noStrike">
                          <a:solidFill>
                            <a:srgbClr val="000000"/>
                          </a:solidFill>
                          <a:latin typeface="Courier New"/>
                        </a:rPr>
                        <a:t>{</a:t>
                      </a:r>
                      <a:endParaRPr b="0" lang="en-GB" sz="2400" spc="-1" strike="noStrike">
                        <a:latin typeface="Arial"/>
                      </a:endParaRPr>
                    </a:p>
                  </a:txBody>
                  <a:tcPr anchor="t" marL="91440" marR="91440">
                    <a:lnL>
                      <a:noFill/>
                    </a:lnL>
                    <a:lnR>
                      <a:noFill/>
                    </a:lnR>
                    <a:lnT>
                      <a:noFill/>
                    </a:lnT>
                    <a:lnB>
                      <a:noFill/>
                    </a:lnB>
                    <a:noFill/>
                  </a:tcPr>
                </a:tc>
                <a:tc gridSpan="4">
                  <a:tcPr anchor="t" marL="91440" marR="91440">
                    <a:lnL>
                      <a:noFill/>
                    </a:lnL>
                    <a:lnR>
                      <a:noFill/>
                    </a:lnR>
                    <a:lnT>
                      <a:noFill/>
                    </a:lnT>
                    <a:lnB>
                      <a:noFill/>
                    </a:lnB>
                    <a:noFill/>
                  </a:tcPr>
                </a:tc>
                <a:tc hMerge="1">
                  <a:tcPr anchor="t" marL="90000" marR="90000">
                    <a:lnL>
                      <a:noFill/>
                    </a:lnL>
                    <a:lnR>
                      <a:noFill/>
                    </a:lnR>
                    <a:lnT>
                      <a:noFill/>
                    </a:lnT>
                    <a:lnB>
                      <a:noFill/>
                    </a:lnB>
                    <a:solidFill>
                      <a:srgbClr val="729fcf"/>
                    </a:solidFill>
                  </a:tcPr>
                </a:tc>
                <a:tc hMerge="1">
                  <a:tcPr anchor="t" marL="90000" marR="90000">
                    <a:lnL>
                      <a:noFill/>
                    </a:lnL>
                    <a:lnR>
                      <a:noFill/>
                    </a:lnR>
                    <a:lnT>
                      <a:noFill/>
                    </a:lnT>
                    <a:lnB>
                      <a:noFill/>
                    </a:lnB>
                    <a:solidFill>
                      <a:srgbClr val="729fcf"/>
                    </a:solidFill>
                  </a:tcPr>
                </a:tc>
                <a:tc hMerge="1">
                  <a:tcPr anchor="t" marL="90000" marR="90000">
                    <a:lnL>
                      <a:noFill/>
                    </a:lnL>
                    <a:lnR>
                      <a:noFill/>
                    </a:lnR>
                    <a:lnT>
                      <a:noFill/>
                    </a:lnT>
                    <a:lnB>
                      <a:noFill/>
                    </a:lnB>
                    <a:solidFill>
                      <a:srgbClr val="729fcf"/>
                    </a:solidFill>
                  </a:tcPr>
                </a:tc>
              </a:tr>
              <a:tr h="512640">
                <a:tc>
                  <a:txBody>
                    <a:bodyPr anchor="t">
                      <a:noAutofit/>
                    </a:bodyPr>
                    <a:p>
                      <a:pPr marL="355680">
                        <a:lnSpc>
                          <a:spcPts val="2480"/>
                        </a:lnSpc>
                        <a:buNone/>
                      </a:pPr>
                      <a:r>
                        <a:rPr b="0" lang="en-GB" sz="2400" spc="-1" strike="noStrike">
                          <a:solidFill>
                            <a:srgbClr val="000000"/>
                          </a:solidFill>
                          <a:latin typeface="Courier New"/>
                        </a:rPr>
                        <a:t>char</a:t>
                      </a:r>
                      <a:r>
                        <a:rPr b="0" lang="en-GB" sz="2400" spc="-21" strike="noStrike">
                          <a:solidFill>
                            <a:srgbClr val="000000"/>
                          </a:solidFill>
                          <a:latin typeface="Courier New"/>
                        </a:rPr>
                        <a:t> </a:t>
                      </a:r>
                      <a:r>
                        <a:rPr b="0" lang="en-GB" sz="2400" spc="-12" strike="noStrike">
                          <a:solidFill>
                            <a:srgbClr val="000000"/>
                          </a:solidFill>
                          <a:latin typeface="Courier New"/>
                        </a:rPr>
                        <a:t>*n_name;</a:t>
                      </a:r>
                      <a:endParaRPr b="0" lang="en-GB" sz="2400" spc="-1" strike="noStrike">
                        <a:latin typeface="Arial"/>
                      </a:endParaRPr>
                    </a:p>
                  </a:txBody>
                  <a:tcPr anchor="t" marL="91440" marR="91440">
                    <a:lnL>
                      <a:noFill/>
                    </a:lnL>
                    <a:lnR>
                      <a:noFill/>
                    </a:lnR>
                    <a:lnT>
                      <a:noFill/>
                    </a:lnT>
                    <a:lnB>
                      <a:noFill/>
                    </a:lnB>
                    <a:noFill/>
                  </a:tcPr>
                </a:tc>
                <a:tc gridSpan="3">
                  <a:txBody>
                    <a:bodyPr anchor="t">
                      <a:noAutofit/>
                    </a:bodyPr>
                    <a:p>
                      <a:pPr marL="273600">
                        <a:lnSpc>
                          <a:spcPts val="2480"/>
                        </a:lnSpc>
                        <a:buNone/>
                      </a:pPr>
                      <a:r>
                        <a:rPr b="0" lang="en-GB" sz="2400" spc="-1" strike="noStrike">
                          <a:solidFill>
                            <a:srgbClr val="000000"/>
                          </a:solidFill>
                          <a:latin typeface="Courier New"/>
                        </a:rPr>
                        <a:t>/*</a:t>
                      </a:r>
                      <a:r>
                        <a:rPr b="0" lang="en-GB" sz="2400" spc="-35" strike="noStrike">
                          <a:solidFill>
                            <a:srgbClr val="000000"/>
                          </a:solidFill>
                          <a:latin typeface="Courier New"/>
                        </a:rPr>
                        <a:t> </a:t>
                      </a:r>
                      <a:r>
                        <a:rPr b="0" lang="en-GB" sz="2400" spc="-1" strike="noStrike">
                          <a:solidFill>
                            <a:srgbClr val="000000"/>
                          </a:solidFill>
                          <a:latin typeface="Courier New"/>
                        </a:rPr>
                        <a:t>official</a:t>
                      </a:r>
                      <a:r>
                        <a:rPr b="0" lang="en-GB" sz="2400" spc="-26" strike="noStrike">
                          <a:solidFill>
                            <a:srgbClr val="000000"/>
                          </a:solidFill>
                          <a:latin typeface="Courier New"/>
                        </a:rPr>
                        <a:t> </a:t>
                      </a:r>
                      <a:r>
                        <a:rPr b="0" lang="en-GB" sz="2400" spc="-1" strike="noStrike">
                          <a:solidFill>
                            <a:srgbClr val="000000"/>
                          </a:solidFill>
                          <a:latin typeface="Courier New"/>
                        </a:rPr>
                        <a:t>name</a:t>
                      </a:r>
                      <a:r>
                        <a:rPr b="0" lang="en-GB" sz="2400" spc="-21" strike="noStrike">
                          <a:solidFill>
                            <a:srgbClr val="000000"/>
                          </a:solidFill>
                          <a:latin typeface="Courier New"/>
                        </a:rPr>
                        <a:t> </a:t>
                      </a:r>
                      <a:r>
                        <a:rPr b="0" lang="en-GB" sz="2400" spc="-26" strike="noStrike">
                          <a:solidFill>
                            <a:srgbClr val="000000"/>
                          </a:solidFill>
                          <a:latin typeface="Courier New"/>
                        </a:rPr>
                        <a:t>of</a:t>
                      </a:r>
                      <a:endParaRPr b="0" lang="en-GB" sz="2400" spc="-1" strike="noStrike">
                        <a:latin typeface="Arial"/>
                      </a:endParaRPr>
                    </a:p>
                  </a:txBody>
                  <a:tcPr anchor="t" marL="91440" marR="91440">
                    <a:lnL>
                      <a:noFill/>
                    </a:lnL>
                    <a:lnR>
                      <a:noFill/>
                    </a:lnR>
                    <a:lnT>
                      <a:noFill/>
                    </a:lnT>
                    <a:lnB>
                      <a:noFill/>
                    </a:lnB>
                    <a:noFill/>
                  </a:tcPr>
                </a:tc>
                <a:tc hMerge="1">
                  <a:tcPr anchor="t" marL="90000" marR="90000">
                    <a:lnL>
                      <a:noFill/>
                    </a:lnL>
                    <a:lnR>
                      <a:noFill/>
                    </a:lnR>
                    <a:lnT>
                      <a:noFill/>
                    </a:lnT>
                    <a:lnB>
                      <a:noFill/>
                    </a:lnB>
                    <a:solidFill>
                      <a:srgbClr val="729fcf"/>
                    </a:solidFill>
                  </a:tcPr>
                </a:tc>
                <a:tc hMerge="1">
                  <a:tcPr anchor="t" marL="90000" marR="90000">
                    <a:lnL>
                      <a:noFill/>
                    </a:lnL>
                    <a:lnR>
                      <a:noFill/>
                    </a:lnR>
                    <a:lnT>
                      <a:noFill/>
                    </a:lnT>
                    <a:lnB>
                      <a:noFill/>
                    </a:lnB>
                    <a:solidFill>
                      <a:srgbClr val="729fcf"/>
                    </a:solidFill>
                  </a:tcPr>
                </a:tc>
                <a:tc>
                  <a:txBody>
                    <a:bodyPr anchor="t">
                      <a:noAutofit/>
                    </a:bodyPr>
                    <a:p>
                      <a:pPr marL="39240">
                        <a:lnSpc>
                          <a:spcPts val="2480"/>
                        </a:lnSpc>
                        <a:buNone/>
                      </a:pPr>
                      <a:r>
                        <a:rPr b="0" lang="en-GB" sz="2400" spc="-1" strike="noStrike">
                          <a:solidFill>
                            <a:srgbClr val="000000"/>
                          </a:solidFill>
                          <a:latin typeface="Courier New"/>
                        </a:rPr>
                        <a:t>net</a:t>
                      </a:r>
                      <a:r>
                        <a:rPr b="0" lang="en-GB" sz="2400" spc="-15" strike="noStrike">
                          <a:solidFill>
                            <a:srgbClr val="000000"/>
                          </a:solidFill>
                          <a:latin typeface="Courier New"/>
                        </a:rPr>
                        <a:t> </a:t>
                      </a:r>
                      <a:r>
                        <a:rPr b="0" lang="en-GB" sz="2400" spc="-26" strike="noStrike">
                          <a:solidFill>
                            <a:srgbClr val="000000"/>
                          </a:solidFill>
                          <a:latin typeface="Courier New"/>
                        </a:rPr>
                        <a:t>*/</a:t>
                      </a:r>
                      <a:endParaRPr b="0" lang="en-GB" sz="2400" spc="-1" strike="noStrike">
                        <a:latin typeface="Arial"/>
                      </a:endParaRPr>
                    </a:p>
                  </a:txBody>
                  <a:tcPr anchor="t" marL="91440" marR="91440">
                    <a:lnL>
                      <a:noFill/>
                    </a:lnL>
                    <a:lnR>
                      <a:noFill/>
                    </a:lnR>
                    <a:lnT>
                      <a:noFill/>
                    </a:lnT>
                    <a:lnB>
                      <a:noFill/>
                    </a:lnB>
                    <a:noFill/>
                  </a:tcPr>
                </a:tc>
              </a:tr>
              <a:tr h="512640">
                <a:tc>
                  <a:txBody>
                    <a:bodyPr anchor="t">
                      <a:noAutofit/>
                    </a:bodyPr>
                    <a:p>
                      <a:pPr marL="355680">
                        <a:lnSpc>
                          <a:spcPts val="2480"/>
                        </a:lnSpc>
                        <a:buNone/>
                      </a:pPr>
                      <a:r>
                        <a:rPr b="0" lang="en-GB" sz="2400" spc="-1" strike="noStrike">
                          <a:solidFill>
                            <a:srgbClr val="000000"/>
                          </a:solidFill>
                          <a:latin typeface="Courier New"/>
                        </a:rPr>
                        <a:t>char</a:t>
                      </a:r>
                      <a:r>
                        <a:rPr b="0" lang="en-GB" sz="2400" spc="-21" strike="noStrike">
                          <a:solidFill>
                            <a:srgbClr val="000000"/>
                          </a:solidFill>
                          <a:latin typeface="Courier New"/>
                        </a:rPr>
                        <a:t> </a:t>
                      </a:r>
                      <a:r>
                        <a:rPr b="0" lang="en-GB" sz="2400" spc="-12" strike="noStrike">
                          <a:solidFill>
                            <a:srgbClr val="000000"/>
                          </a:solidFill>
                          <a:latin typeface="Courier New"/>
                        </a:rPr>
                        <a:t>**n_aliases;</a:t>
                      </a:r>
                      <a:endParaRPr b="0" lang="en-GB" sz="2400" spc="-1" strike="noStrike">
                        <a:latin typeface="Arial"/>
                      </a:endParaRPr>
                    </a:p>
                  </a:txBody>
                  <a:tcPr anchor="t" marL="91440" marR="91440">
                    <a:lnL>
                      <a:noFill/>
                    </a:lnL>
                    <a:lnR>
                      <a:noFill/>
                    </a:lnR>
                    <a:lnT>
                      <a:noFill/>
                    </a:lnT>
                    <a:lnB>
                      <a:noFill/>
                    </a:lnB>
                    <a:noFill/>
                  </a:tcPr>
                </a:tc>
                <a:tc gridSpan="3">
                  <a:txBody>
                    <a:bodyPr anchor="t">
                      <a:noAutofit/>
                    </a:bodyPr>
                    <a:p>
                      <a:pPr marL="273600">
                        <a:lnSpc>
                          <a:spcPts val="2480"/>
                        </a:lnSpc>
                        <a:buNone/>
                      </a:pPr>
                      <a:r>
                        <a:rPr b="0" lang="en-GB" sz="2400" spc="-1" strike="noStrike">
                          <a:solidFill>
                            <a:srgbClr val="000000"/>
                          </a:solidFill>
                          <a:latin typeface="Courier New"/>
                        </a:rPr>
                        <a:t>/*</a:t>
                      </a:r>
                      <a:r>
                        <a:rPr b="0" lang="en-GB" sz="2400" spc="-32" strike="noStrike">
                          <a:solidFill>
                            <a:srgbClr val="000000"/>
                          </a:solidFill>
                          <a:latin typeface="Courier New"/>
                        </a:rPr>
                        <a:t> </a:t>
                      </a:r>
                      <a:r>
                        <a:rPr b="0" lang="en-GB" sz="2400" spc="-1" strike="noStrike">
                          <a:solidFill>
                            <a:srgbClr val="000000"/>
                          </a:solidFill>
                          <a:latin typeface="Courier New"/>
                        </a:rPr>
                        <a:t>alias</a:t>
                      </a:r>
                      <a:r>
                        <a:rPr b="0" lang="en-GB" sz="2400" spc="-21" strike="noStrike">
                          <a:solidFill>
                            <a:srgbClr val="000000"/>
                          </a:solidFill>
                          <a:latin typeface="Courier New"/>
                        </a:rPr>
                        <a:t> </a:t>
                      </a:r>
                      <a:r>
                        <a:rPr b="0" lang="en-GB" sz="2400" spc="-1" strike="noStrike">
                          <a:solidFill>
                            <a:srgbClr val="000000"/>
                          </a:solidFill>
                          <a:latin typeface="Courier New"/>
                        </a:rPr>
                        <a:t>list</a:t>
                      </a:r>
                      <a:r>
                        <a:rPr b="0" lang="en-GB" sz="2400" spc="-15" strike="noStrike">
                          <a:solidFill>
                            <a:srgbClr val="000000"/>
                          </a:solidFill>
                          <a:latin typeface="Courier New"/>
                        </a:rPr>
                        <a:t> </a:t>
                      </a:r>
                      <a:r>
                        <a:rPr b="0" lang="en-GB" sz="2400" spc="-26" strike="noStrike">
                          <a:solidFill>
                            <a:srgbClr val="000000"/>
                          </a:solidFill>
                          <a:latin typeface="Courier New"/>
                        </a:rPr>
                        <a:t>*/</a:t>
                      </a:r>
                      <a:endParaRPr b="0" lang="en-GB" sz="2400" spc="-1" strike="noStrike">
                        <a:latin typeface="Arial"/>
                      </a:endParaRPr>
                    </a:p>
                  </a:txBody>
                  <a:tcPr anchor="t" marL="91440" marR="91440">
                    <a:lnL>
                      <a:noFill/>
                    </a:lnL>
                    <a:lnR>
                      <a:noFill/>
                    </a:lnR>
                    <a:lnT>
                      <a:noFill/>
                    </a:lnT>
                    <a:lnB>
                      <a:noFill/>
                    </a:lnB>
                    <a:noFill/>
                  </a:tcPr>
                </a:tc>
                <a:tc hMerge="1">
                  <a:tcPr anchor="t" marL="90000" marR="90000">
                    <a:lnL>
                      <a:noFill/>
                    </a:lnL>
                    <a:lnR>
                      <a:noFill/>
                    </a:lnR>
                    <a:lnT>
                      <a:noFill/>
                    </a:lnT>
                    <a:lnB>
                      <a:noFill/>
                    </a:lnB>
                    <a:solidFill>
                      <a:srgbClr val="729fcf"/>
                    </a:solidFill>
                  </a:tcPr>
                </a:tc>
                <a:tc hMerge="1">
                  <a:tcPr anchor="t" marL="90000" marR="90000">
                    <a:lnL>
                      <a:noFill/>
                    </a:lnL>
                    <a:lnR>
                      <a:noFill/>
                    </a:lnR>
                    <a:lnT>
                      <a:noFill/>
                    </a:lnT>
                    <a:lnB>
                      <a:noFill/>
                    </a:lnB>
                    <a:solidFill>
                      <a:srgbClr val="729fcf"/>
                    </a:solidFill>
                  </a:tcPr>
                </a:tc>
                <a:tc>
                  <a:tcPr anchor="t" marL="91440" marR="91440">
                    <a:lnL>
                      <a:noFill/>
                    </a:lnL>
                    <a:lnR>
                      <a:noFill/>
                    </a:lnR>
                    <a:lnT>
                      <a:noFill/>
                    </a:lnT>
                    <a:lnB>
                      <a:noFill/>
                    </a:lnB>
                    <a:noFill/>
                  </a:tcPr>
                </a:tc>
              </a:tr>
              <a:tr h="514080">
                <a:tc>
                  <a:txBody>
                    <a:bodyPr anchor="t">
                      <a:noAutofit/>
                    </a:bodyPr>
                    <a:p>
                      <a:pPr marL="355680">
                        <a:lnSpc>
                          <a:spcPts val="2486"/>
                        </a:lnSpc>
                        <a:buNone/>
                      </a:pPr>
                      <a:r>
                        <a:rPr b="0" lang="en-GB" sz="2400" spc="-1" strike="noStrike">
                          <a:solidFill>
                            <a:srgbClr val="000000"/>
                          </a:solidFill>
                          <a:latin typeface="Courier New"/>
                        </a:rPr>
                        <a:t>int</a:t>
                      </a:r>
                      <a:r>
                        <a:rPr b="0" lang="en-GB" sz="2400" spc="-15" strike="noStrike">
                          <a:solidFill>
                            <a:srgbClr val="000000"/>
                          </a:solidFill>
                          <a:latin typeface="Courier New"/>
                        </a:rPr>
                        <a:t> </a:t>
                      </a:r>
                      <a:r>
                        <a:rPr b="0" lang="en-GB" sz="2400" spc="-12" strike="noStrike">
                          <a:solidFill>
                            <a:srgbClr val="000000"/>
                          </a:solidFill>
                          <a:latin typeface="Courier New"/>
                        </a:rPr>
                        <a:t>n_addrtype;</a:t>
                      </a:r>
                      <a:endParaRPr b="0" lang="en-GB" sz="2400" spc="-1" strike="noStrike">
                        <a:latin typeface="Arial"/>
                      </a:endParaRPr>
                    </a:p>
                  </a:txBody>
                  <a:tcPr anchor="t" marL="91440" marR="91440">
                    <a:lnL>
                      <a:noFill/>
                    </a:lnL>
                    <a:lnR>
                      <a:noFill/>
                    </a:lnR>
                    <a:lnT>
                      <a:noFill/>
                    </a:lnT>
                    <a:lnB>
                      <a:noFill/>
                    </a:lnB>
                    <a:noFill/>
                  </a:tcPr>
                </a:tc>
                <a:tc gridSpan="3">
                  <a:txBody>
                    <a:bodyPr anchor="t">
                      <a:noAutofit/>
                    </a:bodyPr>
                    <a:p>
                      <a:pPr marL="273600">
                        <a:lnSpc>
                          <a:spcPts val="2486"/>
                        </a:lnSpc>
                        <a:buNone/>
                      </a:pPr>
                      <a:r>
                        <a:rPr b="0" lang="en-GB" sz="2400" spc="-1" strike="noStrike">
                          <a:solidFill>
                            <a:srgbClr val="000000"/>
                          </a:solidFill>
                          <a:latin typeface="Courier New"/>
                        </a:rPr>
                        <a:t>/*</a:t>
                      </a:r>
                      <a:r>
                        <a:rPr b="0" lang="en-GB" sz="2400" spc="-32" strike="noStrike">
                          <a:solidFill>
                            <a:srgbClr val="000000"/>
                          </a:solidFill>
                          <a:latin typeface="Courier New"/>
                        </a:rPr>
                        <a:t> </a:t>
                      </a:r>
                      <a:r>
                        <a:rPr b="0" lang="en-GB" sz="2400" spc="-1" strike="noStrike">
                          <a:solidFill>
                            <a:srgbClr val="000000"/>
                          </a:solidFill>
                          <a:latin typeface="Courier New"/>
                        </a:rPr>
                        <a:t>net</a:t>
                      </a:r>
                      <a:r>
                        <a:rPr b="0" lang="en-GB" sz="2400" spc="-21" strike="noStrike">
                          <a:solidFill>
                            <a:srgbClr val="000000"/>
                          </a:solidFill>
                          <a:latin typeface="Courier New"/>
                        </a:rPr>
                        <a:t> </a:t>
                      </a:r>
                      <a:r>
                        <a:rPr b="0" lang="en-GB" sz="2400" spc="-1" strike="noStrike">
                          <a:solidFill>
                            <a:srgbClr val="000000"/>
                          </a:solidFill>
                          <a:latin typeface="Courier New"/>
                        </a:rPr>
                        <a:t>address</a:t>
                      </a:r>
                      <a:r>
                        <a:rPr b="0" lang="en-GB" sz="2400" spc="-21" strike="noStrike">
                          <a:solidFill>
                            <a:srgbClr val="000000"/>
                          </a:solidFill>
                          <a:latin typeface="Courier New"/>
                        </a:rPr>
                        <a:t> type</a:t>
                      </a:r>
                      <a:endParaRPr b="0" lang="en-GB" sz="2400" spc="-1" strike="noStrike">
                        <a:latin typeface="Arial"/>
                      </a:endParaRPr>
                    </a:p>
                  </a:txBody>
                  <a:tcPr anchor="t" marL="91440" marR="91440">
                    <a:lnL>
                      <a:noFill/>
                    </a:lnL>
                    <a:lnR>
                      <a:noFill/>
                    </a:lnR>
                    <a:lnT>
                      <a:noFill/>
                    </a:lnT>
                    <a:lnB>
                      <a:noFill/>
                    </a:lnB>
                    <a:noFill/>
                  </a:tcPr>
                </a:tc>
                <a:tc hMerge="1">
                  <a:tcPr anchor="t" marL="90000" marR="90000">
                    <a:lnL>
                      <a:noFill/>
                    </a:lnL>
                    <a:lnR>
                      <a:noFill/>
                    </a:lnR>
                    <a:lnT>
                      <a:noFill/>
                    </a:lnT>
                    <a:lnB>
                      <a:noFill/>
                    </a:lnB>
                    <a:solidFill>
                      <a:srgbClr val="729fcf"/>
                    </a:solidFill>
                  </a:tcPr>
                </a:tc>
                <a:tc hMerge="1">
                  <a:tcPr anchor="t" marL="90000" marR="90000">
                    <a:lnL>
                      <a:noFill/>
                    </a:lnL>
                    <a:lnR>
                      <a:noFill/>
                    </a:lnR>
                    <a:lnT>
                      <a:noFill/>
                    </a:lnT>
                    <a:lnB>
                      <a:noFill/>
                    </a:lnB>
                    <a:solidFill>
                      <a:srgbClr val="729fcf"/>
                    </a:solidFill>
                  </a:tcPr>
                </a:tc>
                <a:tc>
                  <a:txBody>
                    <a:bodyPr anchor="t">
                      <a:noAutofit/>
                    </a:bodyPr>
                    <a:p>
                      <a:pPr marL="39240">
                        <a:lnSpc>
                          <a:spcPts val="2486"/>
                        </a:lnSpc>
                        <a:buNone/>
                      </a:pPr>
                      <a:r>
                        <a:rPr b="0" lang="en-GB" sz="2400" spc="-26" strike="noStrike">
                          <a:solidFill>
                            <a:srgbClr val="000000"/>
                          </a:solidFill>
                          <a:latin typeface="Courier New"/>
                        </a:rPr>
                        <a:t>*/</a:t>
                      </a:r>
                      <a:endParaRPr b="0" lang="en-GB" sz="2400" spc="-1" strike="noStrike">
                        <a:latin typeface="Arial"/>
                      </a:endParaRPr>
                    </a:p>
                  </a:txBody>
                  <a:tcPr anchor="t" marL="91440" marR="91440">
                    <a:lnL>
                      <a:noFill/>
                    </a:lnL>
                    <a:lnR>
                      <a:noFill/>
                    </a:lnR>
                    <a:lnT>
                      <a:noFill/>
                    </a:lnT>
                    <a:lnB>
                      <a:noFill/>
                    </a:lnB>
                    <a:noFill/>
                  </a:tcPr>
                </a:tc>
              </a:tr>
              <a:tr h="512640">
                <a:tc>
                  <a:txBody>
                    <a:bodyPr anchor="t">
                      <a:noAutofit/>
                    </a:bodyPr>
                    <a:p>
                      <a:pPr marL="355680">
                        <a:lnSpc>
                          <a:spcPts val="2480"/>
                        </a:lnSpc>
                        <a:buNone/>
                      </a:pPr>
                      <a:r>
                        <a:rPr b="0" lang="en-GB" sz="2400" spc="-1" strike="noStrike">
                          <a:solidFill>
                            <a:srgbClr val="000000"/>
                          </a:solidFill>
                          <a:latin typeface="Courier New"/>
                        </a:rPr>
                        <a:t>int</a:t>
                      </a:r>
                      <a:r>
                        <a:rPr b="0" lang="en-GB" sz="2400" spc="-15" strike="noStrike">
                          <a:solidFill>
                            <a:srgbClr val="000000"/>
                          </a:solidFill>
                          <a:latin typeface="Courier New"/>
                        </a:rPr>
                        <a:t> </a:t>
                      </a:r>
                      <a:r>
                        <a:rPr b="0" lang="en-GB" sz="2400" spc="-12" strike="noStrike">
                          <a:solidFill>
                            <a:srgbClr val="000000"/>
                          </a:solidFill>
                          <a:latin typeface="Courier New"/>
                        </a:rPr>
                        <a:t>n_net;</a:t>
                      </a:r>
                      <a:endParaRPr b="0" lang="en-GB" sz="2400" spc="-1" strike="noStrike">
                        <a:latin typeface="Arial"/>
                      </a:endParaRPr>
                    </a:p>
                  </a:txBody>
                  <a:tcPr anchor="t" marL="91440" marR="91440">
                    <a:lnL>
                      <a:noFill/>
                    </a:lnL>
                    <a:lnR>
                      <a:noFill/>
                    </a:lnR>
                    <a:lnT>
                      <a:noFill/>
                    </a:lnT>
                    <a:lnB>
                      <a:noFill/>
                    </a:lnB>
                    <a:noFill/>
                  </a:tcPr>
                </a:tc>
                <a:tc gridSpan="3">
                  <a:txBody>
                    <a:bodyPr anchor="t">
                      <a:noAutofit/>
                    </a:bodyPr>
                    <a:p>
                      <a:pPr marL="273600">
                        <a:lnSpc>
                          <a:spcPts val="2480"/>
                        </a:lnSpc>
                        <a:buNone/>
                      </a:pPr>
                      <a:r>
                        <a:rPr b="0" lang="en-GB" sz="2400" spc="-1" strike="noStrike">
                          <a:solidFill>
                            <a:srgbClr val="000000"/>
                          </a:solidFill>
                          <a:latin typeface="Courier New"/>
                        </a:rPr>
                        <a:t>/*</a:t>
                      </a:r>
                      <a:r>
                        <a:rPr b="0" lang="en-GB" sz="2400" spc="-26" strike="noStrike">
                          <a:solidFill>
                            <a:srgbClr val="000000"/>
                          </a:solidFill>
                          <a:latin typeface="Courier New"/>
                        </a:rPr>
                        <a:t> </a:t>
                      </a:r>
                      <a:r>
                        <a:rPr b="0" lang="en-GB" sz="2400" spc="-1" strike="noStrike">
                          <a:solidFill>
                            <a:srgbClr val="000000"/>
                          </a:solidFill>
                          <a:latin typeface="Courier New"/>
                        </a:rPr>
                        <a:t>network</a:t>
                      </a:r>
                      <a:r>
                        <a:rPr b="0" lang="en-GB" sz="2400" spc="-21" strike="noStrike">
                          <a:solidFill>
                            <a:srgbClr val="000000"/>
                          </a:solidFill>
                          <a:latin typeface="Courier New"/>
                        </a:rPr>
                        <a:t> </a:t>
                      </a:r>
                      <a:r>
                        <a:rPr b="0" lang="en-GB" sz="2400" spc="-12" strike="noStrike">
                          <a:solidFill>
                            <a:srgbClr val="000000"/>
                          </a:solidFill>
                          <a:latin typeface="Courier New"/>
                        </a:rPr>
                        <a:t>number,</a:t>
                      </a:r>
                      <a:endParaRPr b="0" lang="en-GB" sz="2400" spc="-1" strike="noStrike">
                        <a:latin typeface="Arial"/>
                      </a:endParaRPr>
                    </a:p>
                  </a:txBody>
                  <a:tcPr anchor="t" marL="91440" marR="91440">
                    <a:lnL>
                      <a:noFill/>
                    </a:lnL>
                    <a:lnR>
                      <a:noFill/>
                    </a:lnR>
                    <a:lnT>
                      <a:noFill/>
                    </a:lnT>
                    <a:lnB>
                      <a:noFill/>
                    </a:lnB>
                    <a:noFill/>
                  </a:tcPr>
                </a:tc>
                <a:tc hMerge="1">
                  <a:tcPr anchor="t" marL="90000" marR="90000">
                    <a:lnL>
                      <a:noFill/>
                    </a:lnL>
                    <a:lnR>
                      <a:noFill/>
                    </a:lnR>
                    <a:lnT>
                      <a:noFill/>
                    </a:lnT>
                    <a:lnB>
                      <a:noFill/>
                    </a:lnB>
                    <a:solidFill>
                      <a:srgbClr val="729fcf"/>
                    </a:solidFill>
                  </a:tcPr>
                </a:tc>
                <a:tc hMerge="1">
                  <a:tcPr anchor="t" marL="90000" marR="90000">
                    <a:lnL>
                      <a:noFill/>
                    </a:lnL>
                    <a:lnR>
                      <a:noFill/>
                    </a:lnR>
                    <a:lnT>
                      <a:noFill/>
                    </a:lnT>
                    <a:lnB>
                      <a:noFill/>
                    </a:lnB>
                    <a:solidFill>
                      <a:srgbClr val="729fcf"/>
                    </a:solidFill>
                  </a:tcPr>
                </a:tc>
                <a:tc>
                  <a:tcPr anchor="t" marL="91440" marR="91440">
                    <a:lnL>
                      <a:noFill/>
                    </a:lnL>
                    <a:lnR>
                      <a:noFill/>
                    </a:lnR>
                    <a:lnT>
                      <a:noFill/>
                    </a:lnT>
                    <a:lnB>
                      <a:noFill/>
                    </a:lnB>
                    <a:noFill/>
                  </a:tcPr>
                </a:tc>
              </a:tr>
              <a:tr h="514080">
                <a:tc>
                  <a:tcPr anchor="t" marL="91440" marR="91440">
                    <a:lnL>
                      <a:noFill/>
                    </a:lnL>
                    <a:lnR>
                      <a:noFill/>
                    </a:lnR>
                    <a:lnT>
                      <a:noFill/>
                    </a:lnT>
                    <a:lnB>
                      <a:noFill/>
                    </a:lnB>
                    <a:noFill/>
                  </a:tcPr>
                </a:tc>
                <a:tc gridSpan="3">
                  <a:txBody>
                    <a:bodyPr anchor="t">
                      <a:noAutofit/>
                    </a:bodyPr>
                    <a:p>
                      <a:pPr marL="456480">
                        <a:lnSpc>
                          <a:spcPts val="2486"/>
                        </a:lnSpc>
                        <a:buNone/>
                      </a:pPr>
                      <a:r>
                        <a:rPr b="0" lang="en-GB" sz="2400" spc="-1" strike="noStrike">
                          <a:solidFill>
                            <a:srgbClr val="000000"/>
                          </a:solidFill>
                          <a:latin typeface="Courier New"/>
                        </a:rPr>
                        <a:t>host</a:t>
                      </a:r>
                      <a:r>
                        <a:rPr b="0" lang="en-GB" sz="2400" spc="-35" strike="noStrike">
                          <a:solidFill>
                            <a:srgbClr val="000000"/>
                          </a:solidFill>
                          <a:latin typeface="Courier New"/>
                        </a:rPr>
                        <a:t> </a:t>
                      </a:r>
                      <a:r>
                        <a:rPr b="0" lang="en-GB" sz="2400" spc="-1" strike="noStrike">
                          <a:solidFill>
                            <a:srgbClr val="000000"/>
                          </a:solidFill>
                          <a:latin typeface="Courier New"/>
                        </a:rPr>
                        <a:t>byte</a:t>
                      </a:r>
                      <a:r>
                        <a:rPr b="0" lang="en-GB" sz="2400" spc="-21" strike="noStrike">
                          <a:solidFill>
                            <a:srgbClr val="000000"/>
                          </a:solidFill>
                          <a:latin typeface="Courier New"/>
                        </a:rPr>
                        <a:t> </a:t>
                      </a:r>
                      <a:r>
                        <a:rPr b="0" lang="en-GB" sz="2400" spc="-1" strike="noStrike">
                          <a:solidFill>
                            <a:srgbClr val="000000"/>
                          </a:solidFill>
                          <a:latin typeface="Courier New"/>
                        </a:rPr>
                        <a:t>order</a:t>
                      </a:r>
                      <a:r>
                        <a:rPr b="0" lang="en-GB" sz="2400" spc="-21" strike="noStrike">
                          <a:solidFill>
                            <a:srgbClr val="000000"/>
                          </a:solidFill>
                          <a:latin typeface="Courier New"/>
                        </a:rPr>
                        <a:t> </a:t>
                      </a:r>
                      <a:r>
                        <a:rPr b="0" lang="en-GB" sz="2400" spc="-26" strike="noStrike">
                          <a:solidFill>
                            <a:srgbClr val="000000"/>
                          </a:solidFill>
                          <a:latin typeface="Courier New"/>
                        </a:rPr>
                        <a:t>*/</a:t>
                      </a:r>
                      <a:endParaRPr b="0" lang="en-GB" sz="2400" spc="-1" strike="noStrike">
                        <a:latin typeface="Arial"/>
                      </a:endParaRPr>
                    </a:p>
                  </a:txBody>
                  <a:tcPr anchor="t" marL="91440" marR="91440">
                    <a:lnL>
                      <a:noFill/>
                    </a:lnL>
                    <a:lnR>
                      <a:noFill/>
                    </a:lnR>
                    <a:lnT>
                      <a:noFill/>
                    </a:lnT>
                    <a:lnB>
                      <a:noFill/>
                    </a:lnB>
                    <a:noFill/>
                  </a:tcPr>
                </a:tc>
                <a:tc hMerge="1">
                  <a:tcPr anchor="t" marL="90000" marR="90000">
                    <a:lnL>
                      <a:noFill/>
                    </a:lnL>
                    <a:lnR>
                      <a:noFill/>
                    </a:lnR>
                    <a:lnT>
                      <a:noFill/>
                    </a:lnT>
                    <a:lnB>
                      <a:noFill/>
                    </a:lnB>
                    <a:solidFill>
                      <a:srgbClr val="729fcf"/>
                    </a:solidFill>
                  </a:tcPr>
                </a:tc>
                <a:tc hMerge="1">
                  <a:tcPr anchor="t" marL="90000" marR="90000">
                    <a:lnL>
                      <a:noFill/>
                    </a:lnL>
                    <a:lnR>
                      <a:noFill/>
                    </a:lnR>
                    <a:lnT>
                      <a:noFill/>
                    </a:lnT>
                    <a:lnB>
                      <a:noFill/>
                    </a:lnB>
                    <a:solidFill>
                      <a:srgbClr val="729fcf"/>
                    </a:solidFill>
                  </a:tcPr>
                </a:tc>
                <a:tc>
                  <a:tcPr anchor="t" marL="91440" marR="91440">
                    <a:lnL>
                      <a:noFill/>
                    </a:lnL>
                    <a:lnR>
                      <a:noFill/>
                    </a:lnR>
                    <a:lnT>
                      <a:noFill/>
                    </a:lnT>
                    <a:lnB>
                      <a:noFill/>
                    </a:lnB>
                    <a:noFill/>
                  </a:tcPr>
                </a:tc>
              </a:tr>
              <a:tr h="216000">
                <a:tc gridSpan="2">
                  <a:txBody>
                    <a:bodyPr anchor="t">
                      <a:noAutofit/>
                    </a:bodyPr>
                    <a:p>
                      <a:pPr marL="31680">
                        <a:lnSpc>
                          <a:spcPct val="100000"/>
                        </a:lnSpc>
                        <a:spcBef>
                          <a:spcPts val="1020"/>
                        </a:spcBef>
                        <a:buNone/>
                      </a:pPr>
                      <a:r>
                        <a:rPr b="0" lang="en-GB" sz="2400" spc="-26" strike="noStrike">
                          <a:solidFill>
                            <a:srgbClr val="000000"/>
                          </a:solidFill>
                          <a:latin typeface="Courier New"/>
                        </a:rPr>
                        <a:t>};</a:t>
                      </a:r>
                      <a:endParaRPr b="0" lang="en-GB" sz="2400" spc="-1" strike="noStrike">
                        <a:latin typeface="Arial"/>
                      </a:endParaRPr>
                    </a:p>
                  </a:txBody>
                  <a:tcPr anchor="t" marL="91440" marR="91440">
                    <a:lnL>
                      <a:noFill/>
                    </a:lnL>
                    <a:lnR>
                      <a:noFill/>
                    </a:lnR>
                    <a:lnT>
                      <a:noFill/>
                    </a:lnT>
                    <a:lnB>
                      <a:noFill/>
                    </a:lnB>
                    <a:noFill/>
                  </a:tcPr>
                </a:tc>
                <a:tc hMerge="1">
                  <a:tcPr anchor="t" marL="90000" marR="90000">
                    <a:lnL>
                      <a:noFill/>
                    </a:lnL>
                    <a:lnR>
                      <a:noFill/>
                    </a:lnR>
                    <a:lnT>
                      <a:noFill/>
                    </a:lnT>
                    <a:lnB>
                      <a:noFill/>
                    </a:lnB>
                    <a:solidFill>
                      <a:srgbClr val="729fcf"/>
                    </a:solidFill>
                  </a:tcPr>
                </a:tc>
                <a:tc>
                  <a:tcPr anchor="t" marL="91440" marR="91440">
                    <a:lnL>
                      <a:noFill/>
                    </a:lnL>
                    <a:lnR>
                      <a:noFill/>
                    </a:lnR>
                    <a:lnT>
                      <a:noFill/>
                    </a:lnT>
                    <a:lnB>
                      <a:noFill/>
                    </a:lnB>
                    <a:noFill/>
                  </a:tcPr>
                </a:tc>
                <a:tc gridSpan="2">
                  <a:tcPr anchor="t" marL="91440" marR="91440">
                    <a:lnL>
                      <a:noFill/>
                    </a:lnL>
                    <a:lnR>
                      <a:noFill/>
                    </a:lnR>
                    <a:lnT>
                      <a:noFill/>
                    </a:lnT>
                    <a:lnB>
                      <a:noFill/>
                    </a:lnB>
                    <a:noFill/>
                  </a:tcPr>
                </a:tc>
                <a:tc hMerge="1">
                  <a:tcPr anchor="t" marL="90000" marR="90000">
                    <a:lnL>
                      <a:noFill/>
                    </a:lnL>
                    <a:lnR>
                      <a:noFill/>
                    </a:lnR>
                    <a:lnT>
                      <a:noFill/>
                    </a:lnT>
                    <a:lnB>
                      <a:noFill/>
                    </a:lnB>
                    <a:solidFill>
                      <a:srgbClr val="729fcf"/>
                    </a:solidFill>
                  </a:tcPr>
                </a:tc>
              </a:tr>
            </a:tbl>
          </a:graphicData>
        </a:graphic>
      </p:graphicFrame>
      <p:sp>
        <p:nvSpPr>
          <p:cNvPr id="414" name=""/>
          <p:cNvSpPr/>
          <p:nvPr/>
        </p:nvSpPr>
        <p:spPr>
          <a:xfrm>
            <a:off x="715320" y="5568120"/>
            <a:ext cx="8391240" cy="1234440"/>
          </a:xfrm>
          <a:prstGeom prst="rect">
            <a:avLst/>
          </a:prstGeom>
          <a:noFill/>
          <a:ln w="0">
            <a:noFill/>
          </a:ln>
        </p:spPr>
        <p:style>
          <a:lnRef idx="0"/>
          <a:fillRef idx="0"/>
          <a:effectRef idx="0"/>
          <a:fontRef idx="minor"/>
        </p:style>
        <p:txBody>
          <a:bodyPr lIns="90000" rIns="90000" tIns="45000" bIns="45000" anchor="t">
            <a:noAutofit/>
          </a:bodyPr>
          <a:p>
            <a:pPr>
              <a:lnSpc>
                <a:spcPct val="100000"/>
              </a:lnSpc>
              <a:buNone/>
            </a:pPr>
            <a:r>
              <a:rPr b="0" lang="en-GB" sz="2400" spc="-1" strike="noStrike">
                <a:solidFill>
                  <a:srgbClr val="000000"/>
                </a:solidFill>
                <a:latin typeface="Bitstream Vera Sans Mono"/>
                <a:ea typeface="DejaVu Sans"/>
              </a:rPr>
              <a:t>getnetbyname(const char *name);</a:t>
            </a:r>
            <a:endParaRPr b="0" lang="en-GB" sz="2400" spc="-1" strike="noStrike">
              <a:latin typeface="Arial"/>
            </a:endParaRPr>
          </a:p>
          <a:p>
            <a:pPr>
              <a:lnSpc>
                <a:spcPct val="100000"/>
              </a:lnSpc>
              <a:buNone/>
            </a:pPr>
            <a:endParaRPr b="0" lang="en-GB" sz="2400" spc="-1" strike="noStrike">
              <a:latin typeface="Arial"/>
            </a:endParaRPr>
          </a:p>
          <a:p>
            <a:pPr>
              <a:lnSpc>
                <a:spcPct val="100000"/>
              </a:lnSpc>
              <a:buNone/>
            </a:pPr>
            <a:r>
              <a:rPr b="0" lang="en-GB" sz="2400" spc="-1" strike="noStrike">
                <a:solidFill>
                  <a:srgbClr val="000000"/>
                </a:solidFill>
                <a:latin typeface="Bitstream Vera Sans Mono"/>
                <a:ea typeface="DejaVu Sans"/>
              </a:rPr>
              <a:t>getnetbynumber(long net, int type);</a:t>
            </a:r>
            <a:endParaRPr b="0" lang="en-GB" sz="2400" spc="-1" strike="noStrike">
              <a:latin typeface="Arial"/>
            </a:endParaRPr>
          </a:p>
        </p:txBody>
      </p:sp>
    </p:spTree>
  </p:cSld>
  <p:transition>
    <p:dissolve/>
  </p:transition>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5" name="PlaceHolder 1"/>
          <p:cNvSpPr>
            <a:spLocks noGrp="1"/>
          </p:cNvSpPr>
          <p:nvPr>
            <p:ph type="title"/>
          </p:nvPr>
        </p:nvSpPr>
        <p:spPr>
          <a:xfrm>
            <a:off x="2340000" y="555120"/>
            <a:ext cx="4858560" cy="1272600"/>
          </a:xfrm>
          <a:prstGeom prst="rect">
            <a:avLst/>
          </a:prstGeom>
          <a:noFill/>
          <a:ln w="0">
            <a:noFill/>
          </a:ln>
        </p:spPr>
        <p:txBody>
          <a:bodyPr lIns="0" rIns="0" tIns="12600" bIns="0" anchor="t">
            <a:noAutofit/>
          </a:bodyPr>
          <a:p>
            <a:pPr marL="12600">
              <a:lnSpc>
                <a:spcPct val="100000"/>
              </a:lnSpc>
              <a:spcBef>
                <a:spcPts val="99"/>
              </a:spcBef>
              <a:buNone/>
              <a:tabLst>
                <a:tab algn="l" pos="2217960"/>
              </a:tabLst>
            </a:pPr>
            <a:r>
              <a:rPr b="1" lang="en-GB" sz="4400" spc="-12" strike="noStrike">
                <a:solidFill>
                  <a:srgbClr val="000000"/>
                </a:solidFill>
                <a:latin typeface="Arial"/>
              </a:rPr>
              <a:t>Protocol</a:t>
            </a:r>
            <a:r>
              <a:rPr b="1" lang="en-GB" sz="4400" spc="-1" strike="noStrike">
                <a:solidFill>
                  <a:srgbClr val="000000"/>
                </a:solidFill>
                <a:latin typeface="Arial"/>
              </a:rPr>
              <a:t>	</a:t>
            </a:r>
            <a:r>
              <a:rPr b="1" lang="en-GB" sz="4400" spc="-12" strike="noStrike">
                <a:solidFill>
                  <a:srgbClr val="000000"/>
                </a:solidFill>
                <a:latin typeface="Arial"/>
              </a:rPr>
              <a:t>Names</a:t>
            </a:r>
            <a:endParaRPr b="0" lang="en-GB" sz="4400" spc="-1" strike="noStrike">
              <a:latin typeface="Arial"/>
            </a:endParaRPr>
          </a:p>
        </p:txBody>
      </p:sp>
      <p:sp>
        <p:nvSpPr>
          <p:cNvPr id="416" name="object 3"/>
          <p:cNvSpPr/>
          <p:nvPr/>
        </p:nvSpPr>
        <p:spPr>
          <a:xfrm>
            <a:off x="599400" y="1709280"/>
            <a:ext cx="9119160" cy="723600"/>
          </a:xfrm>
          <a:prstGeom prst="rect">
            <a:avLst/>
          </a:prstGeom>
          <a:noFill/>
          <a:ln w="0">
            <a:noFill/>
          </a:ln>
        </p:spPr>
        <p:style>
          <a:lnRef idx="0"/>
          <a:fillRef idx="0"/>
          <a:effectRef idx="0"/>
          <a:fontRef idx="minor"/>
        </p:style>
        <p:txBody>
          <a:bodyPr lIns="0" rIns="0" tIns="12600" bIns="0" anchor="t">
            <a:spAutoFit/>
          </a:bodyPr>
          <a:p>
            <a:pPr marL="12600">
              <a:lnSpc>
                <a:spcPts val="2801"/>
              </a:lnSpc>
              <a:spcBef>
                <a:spcPts val="99"/>
              </a:spcBef>
              <a:buNone/>
            </a:pPr>
            <a:r>
              <a:rPr b="0" lang="en-GB" sz="2400" spc="-1" strike="noStrike">
                <a:solidFill>
                  <a:srgbClr val="000000"/>
                </a:solidFill>
                <a:latin typeface="Courier New"/>
                <a:ea typeface="DejaVu Sans"/>
              </a:rPr>
              <a:t>struct</a:t>
            </a:r>
            <a:r>
              <a:rPr b="0" lang="en-GB" sz="2400" spc="-35" strike="noStrike">
                <a:solidFill>
                  <a:srgbClr val="000000"/>
                </a:solidFill>
                <a:latin typeface="Courier New"/>
                <a:ea typeface="DejaVu Sans"/>
              </a:rPr>
              <a:t> </a:t>
            </a:r>
            <a:r>
              <a:rPr b="0" lang="en-GB" sz="2400" spc="-1" strike="noStrike">
                <a:solidFill>
                  <a:srgbClr val="000000"/>
                </a:solidFill>
                <a:latin typeface="Courier New"/>
                <a:ea typeface="DejaVu Sans"/>
              </a:rPr>
              <a:t>protoent</a:t>
            </a:r>
            <a:r>
              <a:rPr b="0" lang="en-GB" sz="2400" spc="-35" strike="noStrike">
                <a:solidFill>
                  <a:srgbClr val="000000"/>
                </a:solidFill>
                <a:latin typeface="Courier New"/>
                <a:ea typeface="DejaVu Sans"/>
              </a:rPr>
              <a:t> </a:t>
            </a:r>
            <a:r>
              <a:rPr b="0" lang="en-GB" sz="2400" spc="-52" strike="noStrike">
                <a:solidFill>
                  <a:srgbClr val="000000"/>
                </a:solidFill>
                <a:latin typeface="Courier New"/>
                <a:ea typeface="DejaVu Sans"/>
              </a:rPr>
              <a:t>{</a:t>
            </a:r>
            <a:endParaRPr b="0" lang="en-GB" sz="2400" spc="-1" strike="noStrike">
              <a:latin typeface="Arial"/>
            </a:endParaRPr>
          </a:p>
          <a:p>
            <a:pPr marL="336600">
              <a:lnSpc>
                <a:spcPts val="2801"/>
              </a:lnSpc>
              <a:buNone/>
              <a:tabLst>
                <a:tab algn="l" pos="3536280"/>
              </a:tabLst>
            </a:pPr>
            <a:r>
              <a:rPr b="0" lang="en-GB" sz="2400" spc="-1" strike="noStrike">
                <a:solidFill>
                  <a:srgbClr val="000000"/>
                </a:solidFill>
                <a:latin typeface="Courier New"/>
                <a:ea typeface="DejaVu Sans"/>
              </a:rPr>
              <a:t>char</a:t>
            </a:r>
            <a:r>
              <a:rPr b="0" lang="en-GB" sz="2400" spc="-21" strike="noStrike">
                <a:solidFill>
                  <a:srgbClr val="000000"/>
                </a:solidFill>
                <a:latin typeface="Courier New"/>
                <a:ea typeface="DejaVu Sans"/>
              </a:rPr>
              <a:t> </a:t>
            </a:r>
            <a:r>
              <a:rPr b="0" lang="en-GB" sz="2400" spc="-12" strike="noStrike">
                <a:solidFill>
                  <a:srgbClr val="000000"/>
                </a:solidFill>
                <a:latin typeface="Courier New"/>
                <a:ea typeface="DejaVu Sans"/>
              </a:rPr>
              <a:t>*p_name;     </a:t>
            </a:r>
            <a:r>
              <a:rPr b="0" lang="en-GB" sz="2400" spc="-1" strike="noStrike">
                <a:solidFill>
                  <a:srgbClr val="000000"/>
                </a:solidFill>
                <a:latin typeface="Courier New"/>
                <a:ea typeface="DejaVu Sans"/>
              </a:rPr>
              <a:t>/*</a:t>
            </a:r>
            <a:r>
              <a:rPr b="0" lang="en-GB" sz="2400" spc="-32" strike="noStrike">
                <a:solidFill>
                  <a:srgbClr val="000000"/>
                </a:solidFill>
                <a:latin typeface="Courier New"/>
                <a:ea typeface="DejaVu Sans"/>
              </a:rPr>
              <a:t> </a:t>
            </a:r>
            <a:r>
              <a:rPr b="0" lang="en-GB" sz="2400" spc="-1" strike="noStrike">
                <a:solidFill>
                  <a:srgbClr val="000000"/>
                </a:solidFill>
                <a:latin typeface="Courier New"/>
                <a:ea typeface="DejaVu Sans"/>
              </a:rPr>
              <a:t>official</a:t>
            </a:r>
            <a:r>
              <a:rPr b="0" lang="en-GB" sz="2400" spc="-26" strike="noStrike">
                <a:solidFill>
                  <a:srgbClr val="000000"/>
                </a:solidFill>
                <a:latin typeface="Courier New"/>
                <a:ea typeface="DejaVu Sans"/>
              </a:rPr>
              <a:t> </a:t>
            </a:r>
            <a:r>
              <a:rPr b="0" lang="en-GB" sz="2400" spc="-1" strike="noStrike">
                <a:solidFill>
                  <a:srgbClr val="000000"/>
                </a:solidFill>
                <a:latin typeface="Courier New"/>
                <a:ea typeface="DejaVu Sans"/>
              </a:rPr>
              <a:t>protocol</a:t>
            </a:r>
            <a:r>
              <a:rPr b="0" lang="en-GB" sz="2400" spc="-32" strike="noStrike">
                <a:solidFill>
                  <a:srgbClr val="000000"/>
                </a:solidFill>
                <a:latin typeface="Courier New"/>
                <a:ea typeface="DejaVu Sans"/>
              </a:rPr>
              <a:t> </a:t>
            </a:r>
            <a:r>
              <a:rPr b="0" lang="en-GB" sz="2400" spc="-1" strike="noStrike">
                <a:solidFill>
                  <a:srgbClr val="000000"/>
                </a:solidFill>
                <a:latin typeface="Courier New"/>
                <a:ea typeface="DejaVu Sans"/>
              </a:rPr>
              <a:t>name</a:t>
            </a:r>
            <a:r>
              <a:rPr b="0" lang="en-GB" sz="2400" spc="-26" strike="noStrike">
                <a:solidFill>
                  <a:srgbClr val="000000"/>
                </a:solidFill>
                <a:latin typeface="Courier New"/>
                <a:ea typeface="DejaVu Sans"/>
              </a:rPr>
              <a:t> */</a:t>
            </a:r>
            <a:endParaRPr b="0" lang="en-GB" sz="2400" spc="-1" strike="noStrike">
              <a:latin typeface="Arial"/>
            </a:endParaRPr>
          </a:p>
        </p:txBody>
      </p:sp>
      <p:sp>
        <p:nvSpPr>
          <p:cNvPr id="417" name="object 4"/>
          <p:cNvSpPr/>
          <p:nvPr/>
        </p:nvSpPr>
        <p:spPr>
          <a:xfrm>
            <a:off x="923400" y="2400480"/>
            <a:ext cx="8435160" cy="378000"/>
          </a:xfrm>
          <a:prstGeom prst="rect">
            <a:avLst/>
          </a:prstGeom>
          <a:noFill/>
          <a:ln w="0">
            <a:noFill/>
          </a:ln>
        </p:spPr>
        <p:style>
          <a:lnRef idx="0"/>
          <a:fillRef idx="0"/>
          <a:effectRef idx="0"/>
          <a:fontRef idx="minor"/>
        </p:style>
        <p:txBody>
          <a:bodyPr lIns="0" rIns="0" tIns="12600" bIns="0" anchor="t">
            <a:spAutoFit/>
          </a:bodyPr>
          <a:p>
            <a:pPr marL="12600">
              <a:lnSpc>
                <a:spcPct val="100000"/>
              </a:lnSpc>
              <a:spcBef>
                <a:spcPts val="99"/>
              </a:spcBef>
              <a:buNone/>
            </a:pPr>
            <a:r>
              <a:rPr b="0" lang="en-GB" sz="2400" spc="-1" strike="noStrike">
                <a:solidFill>
                  <a:srgbClr val="000000"/>
                </a:solidFill>
                <a:latin typeface="Courier New"/>
                <a:ea typeface="DejaVu Sans"/>
              </a:rPr>
              <a:t>char</a:t>
            </a:r>
            <a:r>
              <a:rPr b="0" lang="en-GB" sz="2400" spc="-15" strike="noStrike">
                <a:solidFill>
                  <a:srgbClr val="000000"/>
                </a:solidFill>
                <a:latin typeface="Courier New"/>
                <a:ea typeface="DejaVu Sans"/>
              </a:rPr>
              <a:t> </a:t>
            </a:r>
            <a:r>
              <a:rPr b="0" lang="en-GB" sz="2400" spc="-12" strike="noStrike">
                <a:solidFill>
                  <a:srgbClr val="000000"/>
                </a:solidFill>
                <a:latin typeface="Courier New"/>
                <a:ea typeface="DejaVu Sans"/>
              </a:rPr>
              <a:t>**p_aliases;</a:t>
            </a:r>
            <a:r>
              <a:rPr b="0" lang="en-GB" sz="2400" spc="-727" strike="noStrike">
                <a:solidFill>
                  <a:srgbClr val="000000"/>
                </a:solidFill>
                <a:latin typeface="Courier New"/>
                <a:ea typeface="DejaVu Sans"/>
              </a:rPr>
              <a:t> </a:t>
            </a:r>
            <a:r>
              <a:rPr b="0" lang="en-GB" sz="2400" spc="-1" strike="noStrike">
                <a:solidFill>
                  <a:srgbClr val="000000"/>
                </a:solidFill>
                <a:latin typeface="Courier New"/>
                <a:ea typeface="DejaVu Sans"/>
              </a:rPr>
              <a:t>/* alias</a:t>
            </a:r>
            <a:r>
              <a:rPr b="0" lang="en-GB" sz="2400" spc="-7" strike="noStrike">
                <a:solidFill>
                  <a:srgbClr val="000000"/>
                </a:solidFill>
                <a:latin typeface="Courier New"/>
                <a:ea typeface="DejaVu Sans"/>
              </a:rPr>
              <a:t> </a:t>
            </a:r>
            <a:r>
              <a:rPr b="0" lang="en-GB" sz="2400" spc="-1" strike="noStrike">
                <a:solidFill>
                  <a:srgbClr val="000000"/>
                </a:solidFill>
                <a:latin typeface="Courier New"/>
                <a:ea typeface="DejaVu Sans"/>
              </a:rPr>
              <a:t>list </a:t>
            </a:r>
            <a:r>
              <a:rPr b="0" lang="en-GB" sz="2400" spc="-26" strike="noStrike">
                <a:solidFill>
                  <a:srgbClr val="000000"/>
                </a:solidFill>
                <a:latin typeface="Courier New"/>
                <a:ea typeface="DejaVu Sans"/>
              </a:rPr>
              <a:t>*/</a:t>
            </a:r>
            <a:endParaRPr b="0" lang="en-GB" sz="2400" spc="-1" strike="noStrike">
              <a:latin typeface="Arial"/>
            </a:endParaRPr>
          </a:p>
        </p:txBody>
      </p:sp>
      <p:sp>
        <p:nvSpPr>
          <p:cNvPr id="418" name="object 5"/>
          <p:cNvSpPr/>
          <p:nvPr/>
        </p:nvSpPr>
        <p:spPr>
          <a:xfrm>
            <a:off x="599400" y="2622960"/>
            <a:ext cx="8399160" cy="1064160"/>
          </a:xfrm>
          <a:prstGeom prst="rect">
            <a:avLst/>
          </a:prstGeom>
          <a:noFill/>
          <a:ln w="0">
            <a:noFill/>
          </a:ln>
        </p:spPr>
        <p:style>
          <a:lnRef idx="0"/>
          <a:fillRef idx="0"/>
          <a:effectRef idx="0"/>
          <a:fontRef idx="minor"/>
        </p:style>
        <p:txBody>
          <a:bodyPr lIns="0" rIns="0" tIns="172800" bIns="0" anchor="t">
            <a:spAutoFit/>
          </a:bodyPr>
          <a:p>
            <a:pPr marL="336600">
              <a:lnSpc>
                <a:spcPct val="100000"/>
              </a:lnSpc>
              <a:spcBef>
                <a:spcPts val="1361"/>
              </a:spcBef>
              <a:buNone/>
              <a:tabLst>
                <a:tab algn="l" pos="3536280"/>
              </a:tabLst>
            </a:pPr>
            <a:r>
              <a:rPr b="0" lang="en-GB" sz="2400" spc="-1" strike="noStrike">
                <a:solidFill>
                  <a:srgbClr val="000000"/>
                </a:solidFill>
                <a:latin typeface="Courier New"/>
                <a:ea typeface="DejaVu Sans"/>
              </a:rPr>
              <a:t>int</a:t>
            </a:r>
            <a:r>
              <a:rPr b="0" lang="en-GB" sz="2400" spc="-15" strike="noStrike">
                <a:solidFill>
                  <a:srgbClr val="000000"/>
                </a:solidFill>
                <a:latin typeface="Courier New"/>
                <a:ea typeface="DejaVu Sans"/>
              </a:rPr>
              <a:t> </a:t>
            </a:r>
            <a:r>
              <a:rPr b="0" lang="en-GB" sz="2400" spc="-12" strike="noStrike">
                <a:solidFill>
                  <a:srgbClr val="000000"/>
                </a:solidFill>
                <a:latin typeface="Courier New"/>
                <a:ea typeface="DejaVu Sans"/>
              </a:rPr>
              <a:t>p_proto;      </a:t>
            </a:r>
            <a:r>
              <a:rPr b="0" lang="en-GB" sz="2400" spc="-1" strike="noStrike">
                <a:solidFill>
                  <a:srgbClr val="000000"/>
                </a:solidFill>
                <a:latin typeface="Courier New"/>
                <a:ea typeface="DejaVu Sans"/>
              </a:rPr>
              <a:t>/*</a:t>
            </a:r>
            <a:r>
              <a:rPr b="0" lang="en-GB" sz="2400" spc="-32" strike="noStrike">
                <a:solidFill>
                  <a:srgbClr val="000000"/>
                </a:solidFill>
                <a:latin typeface="Courier New"/>
                <a:ea typeface="DejaVu Sans"/>
              </a:rPr>
              <a:t> </a:t>
            </a:r>
            <a:r>
              <a:rPr b="0" lang="en-GB" sz="2400" spc="-1" strike="noStrike">
                <a:solidFill>
                  <a:srgbClr val="000000"/>
                </a:solidFill>
                <a:latin typeface="Courier New"/>
                <a:ea typeface="DejaVu Sans"/>
              </a:rPr>
              <a:t>protocol</a:t>
            </a:r>
            <a:r>
              <a:rPr b="0" lang="en-GB" sz="2400" spc="-26" strike="noStrike">
                <a:solidFill>
                  <a:srgbClr val="000000"/>
                </a:solidFill>
                <a:latin typeface="Courier New"/>
                <a:ea typeface="DejaVu Sans"/>
              </a:rPr>
              <a:t> </a:t>
            </a:r>
            <a:r>
              <a:rPr b="0" lang="en-GB" sz="2400" spc="-1" strike="noStrike">
                <a:solidFill>
                  <a:srgbClr val="000000"/>
                </a:solidFill>
                <a:latin typeface="Courier New"/>
                <a:ea typeface="DejaVu Sans"/>
              </a:rPr>
              <a:t>number</a:t>
            </a:r>
            <a:r>
              <a:rPr b="0" lang="en-GB" sz="2400" spc="-26" strike="noStrike">
                <a:solidFill>
                  <a:srgbClr val="000000"/>
                </a:solidFill>
                <a:latin typeface="Courier New"/>
                <a:ea typeface="DejaVu Sans"/>
              </a:rPr>
              <a:t> */</a:t>
            </a:r>
            <a:endParaRPr b="0" lang="en-GB" sz="2400" spc="-1" strike="noStrike">
              <a:latin typeface="Arial"/>
            </a:endParaRPr>
          </a:p>
          <a:p>
            <a:pPr marL="12600">
              <a:lnSpc>
                <a:spcPct val="100000"/>
              </a:lnSpc>
              <a:spcBef>
                <a:spcPts val="1261"/>
              </a:spcBef>
              <a:buNone/>
              <a:tabLst>
                <a:tab algn="l" pos="3536280"/>
              </a:tabLst>
            </a:pPr>
            <a:r>
              <a:rPr b="0" lang="en-GB" sz="2400" spc="-26" strike="noStrike">
                <a:solidFill>
                  <a:srgbClr val="000000"/>
                </a:solidFill>
                <a:latin typeface="Courier New"/>
                <a:ea typeface="DejaVu Sans"/>
              </a:rPr>
              <a:t>};</a:t>
            </a:r>
            <a:endParaRPr b="0" lang="en-GB" sz="2400" spc="-1" strike="noStrike">
              <a:latin typeface="Arial"/>
            </a:endParaRPr>
          </a:p>
        </p:txBody>
      </p:sp>
      <p:sp>
        <p:nvSpPr>
          <p:cNvPr id="419" name="object 7"/>
          <p:cNvSpPr/>
          <p:nvPr/>
        </p:nvSpPr>
        <p:spPr>
          <a:xfrm>
            <a:off x="599400" y="4170960"/>
            <a:ext cx="8150760" cy="1129320"/>
          </a:xfrm>
          <a:prstGeom prst="rect">
            <a:avLst/>
          </a:prstGeom>
          <a:noFill/>
          <a:ln w="0">
            <a:noFill/>
          </a:ln>
        </p:spPr>
        <p:style>
          <a:lnRef idx="0"/>
          <a:fillRef idx="0"/>
          <a:effectRef idx="0"/>
          <a:fontRef idx="minor"/>
        </p:style>
        <p:txBody>
          <a:bodyPr lIns="0" rIns="0" tIns="12240" bIns="0" anchor="t">
            <a:spAutoFit/>
          </a:bodyPr>
          <a:p>
            <a:pPr>
              <a:lnSpc>
                <a:spcPct val="131000"/>
              </a:lnSpc>
              <a:spcBef>
                <a:spcPts val="96"/>
              </a:spcBef>
              <a:buNone/>
              <a:tabLst>
                <a:tab algn="l" pos="336600"/>
              </a:tabLst>
            </a:pPr>
            <a:r>
              <a:rPr b="0" lang="en-GB" sz="2800" spc="-12" strike="noStrike">
                <a:solidFill>
                  <a:srgbClr val="000000"/>
                </a:solidFill>
                <a:latin typeface="Bitstream Vera Sans Mono"/>
                <a:ea typeface="DejaVu Sans"/>
              </a:rPr>
              <a:t>getprotobyname(const</a:t>
            </a:r>
            <a:r>
              <a:rPr b="0" lang="en-GB" sz="2800" spc="-197"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char</a:t>
            </a:r>
            <a:r>
              <a:rPr b="0" lang="en-GB" sz="2800" spc="-191" strike="noStrike">
                <a:solidFill>
                  <a:srgbClr val="000000"/>
                </a:solidFill>
                <a:latin typeface="Bitstream Vera Sans Mono"/>
                <a:ea typeface="DejaVu Sans"/>
              </a:rPr>
              <a:t> </a:t>
            </a:r>
            <a:r>
              <a:rPr b="0" lang="en-GB" sz="2800" spc="-12" strike="noStrike">
                <a:solidFill>
                  <a:srgbClr val="000000"/>
                </a:solidFill>
                <a:latin typeface="Bitstream Vera Sans Mono"/>
                <a:ea typeface="DejaVu Sans"/>
              </a:rPr>
              <a:t>*name) getprotobynumber(int</a:t>
            </a:r>
            <a:r>
              <a:rPr b="0" lang="en-GB" sz="2800" spc="-287" strike="noStrike">
                <a:solidFill>
                  <a:srgbClr val="000000"/>
                </a:solidFill>
                <a:latin typeface="Bitstream Vera Sans Mono"/>
                <a:ea typeface="DejaVu Sans"/>
              </a:rPr>
              <a:t> </a:t>
            </a:r>
            <a:r>
              <a:rPr b="0" lang="en-GB" sz="2800" spc="-12" strike="noStrike">
                <a:solidFill>
                  <a:srgbClr val="000000"/>
                </a:solidFill>
                <a:latin typeface="Bitstream Vera Sans Mono"/>
                <a:ea typeface="DejaVu Sans"/>
              </a:rPr>
              <a:t>proto);</a:t>
            </a:r>
            <a:endParaRPr b="0" lang="en-GB" sz="2800" spc="-1" strike="noStrike">
              <a:latin typeface="Arial"/>
            </a:endParaRPr>
          </a:p>
        </p:txBody>
      </p:sp>
    </p:spTree>
  </p:cSld>
  <p:transition>
    <p:dissolve/>
  </p:transition>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0" name="PlaceHolder 1"/>
          <p:cNvSpPr>
            <a:spLocks noGrp="1"/>
          </p:cNvSpPr>
          <p:nvPr>
            <p:ph type="title"/>
          </p:nvPr>
        </p:nvSpPr>
        <p:spPr>
          <a:xfrm>
            <a:off x="1609200" y="555120"/>
            <a:ext cx="6863400" cy="1272600"/>
          </a:xfrm>
          <a:prstGeom prst="rect">
            <a:avLst/>
          </a:prstGeom>
          <a:noFill/>
          <a:ln w="0">
            <a:noFill/>
          </a:ln>
        </p:spPr>
        <p:txBody>
          <a:bodyPr lIns="0" rIns="0" tIns="12600" bIns="0" anchor="t">
            <a:noAutofit/>
          </a:bodyPr>
          <a:p>
            <a:pPr marL="1534320">
              <a:lnSpc>
                <a:spcPct val="100000"/>
              </a:lnSpc>
              <a:spcBef>
                <a:spcPts val="99"/>
              </a:spcBef>
              <a:buNone/>
            </a:pPr>
            <a:r>
              <a:rPr b="1" lang="en-GB" sz="4400" spc="-1" strike="noStrike">
                <a:solidFill>
                  <a:srgbClr val="000000"/>
                </a:solidFill>
                <a:latin typeface="Arial"/>
              </a:rPr>
              <a:t>Service</a:t>
            </a:r>
            <a:r>
              <a:rPr b="1" lang="en-GB" sz="4400" spc="-86" strike="noStrike">
                <a:solidFill>
                  <a:srgbClr val="000000"/>
                </a:solidFill>
                <a:latin typeface="Arial"/>
              </a:rPr>
              <a:t> </a:t>
            </a:r>
            <a:r>
              <a:rPr b="1" lang="en-GB" sz="4400" spc="-12" strike="noStrike">
                <a:solidFill>
                  <a:srgbClr val="000000"/>
                </a:solidFill>
                <a:latin typeface="Arial"/>
              </a:rPr>
              <a:t>Names</a:t>
            </a:r>
            <a:endParaRPr b="0" lang="en-GB" sz="4400" spc="-1" strike="noStrike">
              <a:latin typeface="Arial"/>
            </a:endParaRPr>
          </a:p>
        </p:txBody>
      </p:sp>
      <p:sp>
        <p:nvSpPr>
          <p:cNvPr id="421" name="object 3"/>
          <p:cNvSpPr/>
          <p:nvPr/>
        </p:nvSpPr>
        <p:spPr>
          <a:xfrm>
            <a:off x="599400" y="1709280"/>
            <a:ext cx="9119160" cy="1076760"/>
          </a:xfrm>
          <a:prstGeom prst="rect">
            <a:avLst/>
          </a:prstGeom>
          <a:noFill/>
          <a:ln w="0">
            <a:noFill/>
          </a:ln>
        </p:spPr>
        <p:style>
          <a:lnRef idx="0"/>
          <a:fillRef idx="0"/>
          <a:effectRef idx="0"/>
          <a:fontRef idx="minor"/>
        </p:style>
        <p:txBody>
          <a:bodyPr lIns="0" rIns="0" tIns="12600" bIns="0" anchor="t">
            <a:spAutoFit/>
          </a:bodyPr>
          <a:p>
            <a:pPr marL="12600">
              <a:lnSpc>
                <a:spcPts val="2801"/>
              </a:lnSpc>
              <a:spcBef>
                <a:spcPts val="99"/>
              </a:spcBef>
              <a:buNone/>
            </a:pPr>
            <a:r>
              <a:rPr b="0" lang="en-GB" sz="2400" spc="-1" strike="noStrike">
                <a:solidFill>
                  <a:srgbClr val="000000"/>
                </a:solidFill>
                <a:latin typeface="Bitstream Vera Sans Mono"/>
                <a:ea typeface="DejaVu Sans"/>
              </a:rPr>
              <a:t>struct</a:t>
            </a:r>
            <a:r>
              <a:rPr b="0" lang="en-GB" sz="2400" spc="-3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servent</a:t>
            </a:r>
            <a:r>
              <a:rPr b="0" lang="en-GB" sz="2400" spc="-32" strike="noStrike">
                <a:solidFill>
                  <a:srgbClr val="000000"/>
                </a:solidFill>
                <a:latin typeface="Bitstream Vera Sans Mono"/>
                <a:ea typeface="DejaVu Sans"/>
              </a:rPr>
              <a:t> </a:t>
            </a:r>
            <a:r>
              <a:rPr b="0" lang="en-GB" sz="2400" spc="-52" strike="noStrike">
                <a:solidFill>
                  <a:srgbClr val="000000"/>
                </a:solidFill>
                <a:latin typeface="Bitstream Vera Sans Mono"/>
                <a:ea typeface="DejaVu Sans"/>
              </a:rPr>
              <a:t>{</a:t>
            </a:r>
            <a:endParaRPr b="0" lang="en-GB" sz="2400" spc="-1" strike="noStrike">
              <a:latin typeface="Arial"/>
            </a:endParaRPr>
          </a:p>
          <a:p>
            <a:pPr marL="336600">
              <a:lnSpc>
                <a:spcPts val="2721"/>
              </a:lnSpc>
              <a:spcBef>
                <a:spcPts val="139"/>
              </a:spcBef>
              <a:buNone/>
              <a:tabLst>
                <a:tab algn="l" pos="3536280"/>
              </a:tabLst>
            </a:pPr>
            <a:r>
              <a:rPr b="0" lang="en-GB" sz="2400" spc="-1" strike="noStrike">
                <a:solidFill>
                  <a:srgbClr val="000000"/>
                </a:solidFill>
                <a:latin typeface="Bitstream Vera Sans Mono"/>
                <a:ea typeface="DejaVu Sans"/>
              </a:rPr>
              <a:t>char</a:t>
            </a:r>
            <a:r>
              <a:rPr b="0" lang="en-GB" sz="2400" spc="-2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*s_name;      </a:t>
            </a:r>
            <a:r>
              <a:rPr b="0" lang="en-GB" sz="2400" spc="-1" strike="noStrike">
                <a:solidFill>
                  <a:srgbClr val="000000"/>
                </a:solidFill>
                <a:latin typeface="Bitstream Vera Sans Mono"/>
                <a:ea typeface="DejaVu Sans"/>
              </a:rPr>
              <a:t>/*</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official</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service</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name</a:t>
            </a:r>
            <a:r>
              <a:rPr b="0" lang="en-GB" sz="2400" spc="-26" strike="noStrike">
                <a:solidFill>
                  <a:srgbClr val="000000"/>
                </a:solidFill>
                <a:latin typeface="Bitstream Vera Sans Mono"/>
                <a:ea typeface="DejaVu Sans"/>
              </a:rPr>
              <a:t> */ </a:t>
            </a:r>
            <a:r>
              <a:rPr b="0" lang="en-GB" sz="2400" spc="-1" strike="noStrike">
                <a:solidFill>
                  <a:srgbClr val="000000"/>
                </a:solidFill>
                <a:latin typeface="Bitstream Vera Sans Mono"/>
                <a:ea typeface="DejaVu Sans"/>
              </a:rPr>
              <a:t>char</a:t>
            </a:r>
            <a:r>
              <a:rPr b="0" lang="en-GB" sz="2400" spc="-15"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**s_aliases;</a:t>
            </a:r>
            <a:r>
              <a:rPr b="0" lang="en-GB" sz="2400" spc="-727"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 alias</a:t>
            </a:r>
            <a:r>
              <a:rPr b="0" lang="en-GB" sz="2400" spc="-7"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list </a:t>
            </a:r>
            <a:r>
              <a:rPr b="0" lang="en-GB" sz="2400" spc="-26" strike="noStrike">
                <a:solidFill>
                  <a:srgbClr val="000000"/>
                </a:solidFill>
                <a:latin typeface="Bitstream Vera Sans Mono"/>
                <a:ea typeface="DejaVu Sans"/>
              </a:rPr>
              <a:t>*/</a:t>
            </a:r>
            <a:endParaRPr b="0" lang="en-GB" sz="2400" spc="-1" strike="noStrike">
              <a:latin typeface="Arial"/>
            </a:endParaRPr>
          </a:p>
        </p:txBody>
      </p:sp>
      <p:sp>
        <p:nvSpPr>
          <p:cNvPr id="422" name="object 4"/>
          <p:cNvSpPr/>
          <p:nvPr/>
        </p:nvSpPr>
        <p:spPr>
          <a:xfrm>
            <a:off x="923400" y="2747160"/>
            <a:ext cx="2035440" cy="378000"/>
          </a:xfrm>
          <a:prstGeom prst="rect">
            <a:avLst/>
          </a:prstGeom>
          <a:noFill/>
          <a:ln w="0">
            <a:noFill/>
          </a:ln>
        </p:spPr>
        <p:style>
          <a:lnRef idx="0"/>
          <a:fillRef idx="0"/>
          <a:effectRef idx="0"/>
          <a:fontRef idx="minor"/>
        </p:style>
        <p:txBody>
          <a:bodyPr lIns="0" rIns="0" tIns="12600" bIns="0" anchor="t">
            <a:spAutoFit/>
          </a:bodyPr>
          <a:p>
            <a:pPr marL="12600">
              <a:lnSpc>
                <a:spcPct val="100000"/>
              </a:lnSpc>
              <a:spcBef>
                <a:spcPts val="99"/>
              </a:spcBef>
              <a:buNone/>
            </a:pPr>
            <a:r>
              <a:rPr b="0" lang="en-GB" sz="2400" spc="-1" strike="noStrike">
                <a:solidFill>
                  <a:srgbClr val="000000"/>
                </a:solidFill>
                <a:latin typeface="Bitstream Vera Sans Mono"/>
                <a:ea typeface="DejaVu Sans"/>
              </a:rPr>
              <a:t>int</a:t>
            </a:r>
            <a:r>
              <a:rPr b="0" lang="en-GB" sz="2400" spc="-15"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s_port;</a:t>
            </a:r>
            <a:endParaRPr b="0" lang="en-GB" sz="2400" spc="-1" strike="noStrike">
              <a:latin typeface="Arial"/>
            </a:endParaRPr>
          </a:p>
        </p:txBody>
      </p:sp>
      <p:sp>
        <p:nvSpPr>
          <p:cNvPr id="423" name="object 5"/>
          <p:cNvSpPr/>
          <p:nvPr/>
        </p:nvSpPr>
        <p:spPr>
          <a:xfrm>
            <a:off x="1980000" y="2747160"/>
            <a:ext cx="7558560" cy="1070280"/>
          </a:xfrm>
          <a:prstGeom prst="rect">
            <a:avLst/>
          </a:prstGeom>
          <a:noFill/>
          <a:ln w="0">
            <a:noFill/>
          </a:ln>
        </p:spPr>
        <p:style>
          <a:lnRef idx="0"/>
          <a:fillRef idx="0"/>
          <a:effectRef idx="0"/>
          <a:fontRef idx="minor"/>
        </p:style>
        <p:txBody>
          <a:bodyPr lIns="0" rIns="0" tIns="12600" bIns="0" anchor="t">
            <a:spAutoFit/>
          </a:bodyPr>
          <a:p>
            <a:pPr algn="ctr">
              <a:lnSpc>
                <a:spcPts val="2801"/>
              </a:lnSpc>
              <a:spcBef>
                <a:spcPts val="99"/>
              </a:spcBef>
              <a:buNone/>
            </a:pPr>
            <a:r>
              <a:rPr b="0" lang="en-GB" sz="2400" spc="-1" strike="noStrike">
                <a:solidFill>
                  <a:srgbClr val="000000"/>
                </a:solidFill>
                <a:latin typeface="Bitstream Vera Sans Mono"/>
                <a:ea typeface="DejaVu Sans"/>
              </a:rPr>
              <a:t>/*</a:t>
            </a:r>
            <a:r>
              <a:rPr b="0" lang="en-GB" sz="2400" spc="-1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port</a:t>
            </a:r>
            <a:r>
              <a:rPr b="0" lang="en-GB" sz="2400" spc="-15"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number,</a:t>
            </a:r>
            <a:endParaRPr b="0" lang="en-GB" sz="2400" spc="-1" strike="noStrike">
              <a:latin typeface="Arial"/>
            </a:endParaRPr>
          </a:p>
          <a:p>
            <a:pPr marL="639360" algn="ctr">
              <a:lnSpc>
                <a:spcPts val="2724"/>
              </a:lnSpc>
              <a:buNone/>
            </a:pPr>
            <a:r>
              <a:rPr b="0" lang="en-GB" sz="2400" spc="-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network</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byte</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order</a:t>
            </a:r>
            <a:r>
              <a:rPr b="0" lang="en-GB" sz="2400" spc="-26" strike="noStrike">
                <a:solidFill>
                  <a:srgbClr val="000000"/>
                </a:solidFill>
                <a:latin typeface="Bitstream Vera Sans Mono"/>
                <a:ea typeface="DejaVu Sans"/>
              </a:rPr>
              <a:t> */</a:t>
            </a:r>
            <a:endParaRPr b="0" lang="en-GB" sz="2400" spc="-1" strike="noStrike">
              <a:latin typeface="Arial"/>
            </a:endParaRPr>
          </a:p>
          <a:p>
            <a:pPr marL="639360" algn="ctr">
              <a:lnSpc>
                <a:spcPts val="2806"/>
              </a:lnSpc>
              <a:buNone/>
            </a:pPr>
            <a:r>
              <a:rPr b="0" lang="en-GB" sz="2400" spc="-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protocol</a:t>
            </a:r>
            <a:r>
              <a:rPr b="0" lang="en-GB" sz="2400" spc="-2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to</a:t>
            </a:r>
            <a:r>
              <a:rPr b="0" lang="en-GB" sz="2400" spc="-2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use</a:t>
            </a:r>
            <a:r>
              <a:rPr b="0" lang="en-GB" sz="2400" spc="-15" strike="noStrike">
                <a:solidFill>
                  <a:srgbClr val="000000"/>
                </a:solidFill>
                <a:latin typeface="Bitstream Vera Sans Mono"/>
                <a:ea typeface="DejaVu Sans"/>
              </a:rPr>
              <a:t> </a:t>
            </a:r>
            <a:r>
              <a:rPr b="0" lang="en-GB" sz="2400" spc="-26" strike="noStrike">
                <a:solidFill>
                  <a:srgbClr val="000000"/>
                </a:solidFill>
                <a:latin typeface="Bitstream Vera Sans Mono"/>
                <a:ea typeface="DejaVu Sans"/>
              </a:rPr>
              <a:t>*/</a:t>
            </a:r>
            <a:endParaRPr b="0" lang="en-GB" sz="2400" spc="-1" strike="noStrike">
              <a:latin typeface="Arial"/>
            </a:endParaRPr>
          </a:p>
        </p:txBody>
      </p:sp>
      <p:sp>
        <p:nvSpPr>
          <p:cNvPr id="424" name="object 6"/>
          <p:cNvSpPr/>
          <p:nvPr/>
        </p:nvSpPr>
        <p:spPr>
          <a:xfrm>
            <a:off x="599400" y="3279240"/>
            <a:ext cx="2908080" cy="1064160"/>
          </a:xfrm>
          <a:prstGeom prst="rect">
            <a:avLst/>
          </a:prstGeom>
          <a:noFill/>
          <a:ln w="0">
            <a:noFill/>
          </a:ln>
        </p:spPr>
        <p:style>
          <a:lnRef idx="0"/>
          <a:fillRef idx="0"/>
          <a:effectRef idx="0"/>
          <a:fontRef idx="minor"/>
        </p:style>
        <p:txBody>
          <a:bodyPr lIns="0" rIns="0" tIns="172800" bIns="0" anchor="t">
            <a:spAutoFit/>
          </a:bodyPr>
          <a:p>
            <a:pPr marL="336600">
              <a:lnSpc>
                <a:spcPct val="100000"/>
              </a:lnSpc>
              <a:spcBef>
                <a:spcPts val="1361"/>
              </a:spcBef>
              <a:buNone/>
            </a:pPr>
            <a:r>
              <a:rPr b="0" lang="en-GB" sz="2400" spc="-1" strike="noStrike">
                <a:solidFill>
                  <a:srgbClr val="000000"/>
                </a:solidFill>
                <a:latin typeface="Bitstream Vera Sans Mono"/>
                <a:ea typeface="DejaVu Sans"/>
              </a:rPr>
              <a:t>char</a:t>
            </a:r>
            <a:r>
              <a:rPr b="0" lang="en-GB" sz="2400" spc="-2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*s_proto;</a:t>
            </a:r>
            <a:endParaRPr b="0" lang="en-GB" sz="2400" spc="-1" strike="noStrike">
              <a:latin typeface="Arial"/>
            </a:endParaRPr>
          </a:p>
          <a:p>
            <a:pPr marL="12600">
              <a:lnSpc>
                <a:spcPct val="100000"/>
              </a:lnSpc>
              <a:spcBef>
                <a:spcPts val="1261"/>
              </a:spcBef>
              <a:buNone/>
            </a:pPr>
            <a:r>
              <a:rPr b="0" lang="en-GB" sz="2400" spc="-26" strike="noStrike">
                <a:solidFill>
                  <a:srgbClr val="000000"/>
                </a:solidFill>
                <a:latin typeface="Bitstream Vera Sans Mono"/>
                <a:ea typeface="DejaVu Sans"/>
              </a:rPr>
              <a:t>};</a:t>
            </a:r>
            <a:endParaRPr b="0" lang="en-GB" sz="2400" spc="-1" strike="noStrike">
              <a:latin typeface="Arial"/>
            </a:endParaRPr>
          </a:p>
        </p:txBody>
      </p:sp>
      <p:sp>
        <p:nvSpPr>
          <p:cNvPr id="425" name="object 8"/>
          <p:cNvSpPr/>
          <p:nvPr/>
        </p:nvSpPr>
        <p:spPr>
          <a:xfrm>
            <a:off x="540000" y="4634640"/>
            <a:ext cx="9358560" cy="894960"/>
          </a:xfrm>
          <a:prstGeom prst="rect">
            <a:avLst/>
          </a:prstGeom>
          <a:noFill/>
          <a:ln w="0">
            <a:noFill/>
          </a:ln>
        </p:spPr>
        <p:style>
          <a:lnRef idx="0"/>
          <a:fillRef idx="0"/>
          <a:effectRef idx="0"/>
          <a:fontRef idx="minor"/>
        </p:style>
        <p:txBody>
          <a:bodyPr lIns="0" rIns="0" tIns="12600" bIns="0" anchor="t">
            <a:spAutoFit/>
          </a:bodyPr>
          <a:p>
            <a:pPr marL="12600">
              <a:lnSpc>
                <a:spcPts val="2801"/>
              </a:lnSpc>
              <a:spcBef>
                <a:spcPts val="99"/>
              </a:spcBef>
              <a:buNone/>
            </a:pPr>
            <a:r>
              <a:rPr b="0" lang="en-GB" sz="2400" spc="-1" strike="noStrike">
                <a:solidFill>
                  <a:srgbClr val="000000"/>
                </a:solidFill>
                <a:latin typeface="Bitstream Vera Sans Mono"/>
                <a:ea typeface="DejaVu Sans"/>
              </a:rPr>
              <a:t>getservbyname(const</a:t>
            </a:r>
            <a:r>
              <a:rPr b="0" lang="en-GB" sz="2400" spc="-7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char</a:t>
            </a:r>
            <a:r>
              <a:rPr b="0" lang="en-GB" sz="2400" spc="-55"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*name, </a:t>
            </a:r>
            <a:r>
              <a:rPr b="0" lang="en-GB" sz="2400" spc="-1" strike="noStrike">
                <a:solidFill>
                  <a:srgbClr val="000000"/>
                </a:solidFill>
                <a:latin typeface="Bitstream Vera Sans Mono"/>
                <a:ea typeface="DejaVu Sans"/>
              </a:rPr>
              <a:t>const</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char</a:t>
            </a:r>
            <a:r>
              <a:rPr b="0" lang="en-GB" sz="2400" spc="-2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*proto);</a:t>
            </a:r>
            <a:endParaRPr b="0" lang="en-GB" sz="2400" spc="-1" strike="noStrike">
              <a:latin typeface="Arial"/>
            </a:endParaRPr>
          </a:p>
          <a:p>
            <a:pPr marL="12600">
              <a:lnSpc>
                <a:spcPct val="100000"/>
              </a:lnSpc>
              <a:spcBef>
                <a:spcPts val="1270"/>
              </a:spcBef>
              <a:buNone/>
            </a:pPr>
            <a:r>
              <a:rPr b="0" lang="en-GB" sz="2400" spc="-1" strike="noStrike">
                <a:solidFill>
                  <a:srgbClr val="000000"/>
                </a:solidFill>
                <a:latin typeface="Bitstream Vera Sans Mono"/>
                <a:ea typeface="DejaVu Sans"/>
              </a:rPr>
              <a:t>getservbyport(int</a:t>
            </a:r>
            <a:r>
              <a:rPr b="0" lang="en-GB" sz="2400" spc="-5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port,</a:t>
            </a:r>
            <a:r>
              <a:rPr b="0" lang="en-GB" sz="2400" spc="-4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const</a:t>
            </a:r>
            <a:r>
              <a:rPr b="0" lang="en-GB" sz="2400" spc="-4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char</a:t>
            </a:r>
            <a:r>
              <a:rPr b="0" lang="en-GB" sz="2400" spc="-35"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*proto);</a:t>
            </a:r>
            <a:endParaRPr b="0" lang="en-GB" sz="2400" spc="-1" strike="noStrike">
              <a:latin typeface="Arial"/>
            </a:endParaRPr>
          </a:p>
        </p:txBody>
      </p:sp>
      <p:sp>
        <p:nvSpPr>
          <p:cNvPr id="426" name="object 10"/>
          <p:cNvSpPr/>
          <p:nvPr/>
        </p:nvSpPr>
        <p:spPr>
          <a:xfrm>
            <a:off x="527400" y="5729040"/>
            <a:ext cx="7704720" cy="1057320"/>
          </a:xfrm>
          <a:prstGeom prst="rect">
            <a:avLst/>
          </a:prstGeom>
          <a:noFill/>
          <a:ln w="0">
            <a:noFill/>
          </a:ln>
        </p:spPr>
        <p:style>
          <a:lnRef idx="0"/>
          <a:fillRef idx="0"/>
          <a:effectRef idx="0"/>
          <a:fontRef idx="minor"/>
        </p:style>
        <p:txBody>
          <a:bodyPr lIns="0" rIns="0" tIns="12240" bIns="0" anchor="t">
            <a:spAutoFit/>
          </a:bodyPr>
          <a:p>
            <a:pPr marL="12600">
              <a:lnSpc>
                <a:spcPct val="143000"/>
              </a:lnSpc>
              <a:spcBef>
                <a:spcPts val="96"/>
              </a:spcBef>
              <a:buNone/>
            </a:pPr>
            <a:r>
              <a:rPr b="0" lang="en-GB" sz="2400" spc="-1" strike="noStrike">
                <a:solidFill>
                  <a:srgbClr val="000000"/>
                </a:solidFill>
                <a:latin typeface="Bitstream Vera Sans Mono"/>
                <a:ea typeface="DejaVu Sans"/>
              </a:rPr>
              <a:t>sp</a:t>
            </a:r>
            <a:r>
              <a:rPr b="0" lang="en-GB" sz="2400" spc="-4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a:t>
            </a:r>
            <a:r>
              <a:rPr b="0" lang="en-GB" sz="2400" spc="-3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getservbyname("telnet",</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(char</a:t>
            </a:r>
            <a:r>
              <a:rPr b="0" lang="en-GB" sz="2400" spc="-3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a:t>
            </a:r>
            <a:r>
              <a:rPr b="0" lang="en-GB" sz="2400" spc="-32" strike="noStrike">
                <a:solidFill>
                  <a:srgbClr val="000000"/>
                </a:solidFill>
                <a:latin typeface="Bitstream Vera Sans Mono"/>
                <a:ea typeface="DejaVu Sans"/>
              </a:rPr>
              <a:t> </a:t>
            </a:r>
            <a:r>
              <a:rPr b="0" lang="en-GB" sz="2400" spc="-21" strike="noStrike">
                <a:solidFill>
                  <a:srgbClr val="000000"/>
                </a:solidFill>
                <a:latin typeface="Bitstream Vera Sans Mono"/>
                <a:ea typeface="DejaVu Sans"/>
              </a:rPr>
              <a:t>0)); </a:t>
            </a:r>
            <a:r>
              <a:rPr b="0" lang="en-GB" sz="2400" spc="-1" strike="noStrike">
                <a:solidFill>
                  <a:srgbClr val="000000"/>
                </a:solidFill>
                <a:latin typeface="Bitstream Vera Sans Mono"/>
                <a:ea typeface="DejaVu Sans"/>
              </a:rPr>
              <a:t>sp</a:t>
            </a:r>
            <a:r>
              <a:rPr b="0" lang="en-GB" sz="2400" spc="-5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a:t>
            </a:r>
            <a:r>
              <a:rPr b="0" lang="en-GB" sz="2400" spc="-4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getservbyname("telnet",</a:t>
            </a:r>
            <a:r>
              <a:rPr b="0" lang="en-GB" sz="2400" spc="-4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"tcp");</a:t>
            </a:r>
            <a:endParaRPr b="0" lang="en-GB" sz="2400" spc="-1" strike="noStrike">
              <a:latin typeface="Arial"/>
            </a:endParaRPr>
          </a:p>
        </p:txBody>
      </p:sp>
    </p:spTree>
  </p:cSld>
  <p:transition>
    <p:dissolve/>
  </p:transition>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7" name="PlaceHolder 1"/>
          <p:cNvSpPr>
            <a:spLocks noGrp="1"/>
          </p:cNvSpPr>
          <p:nvPr>
            <p:ph type="title"/>
          </p:nvPr>
        </p:nvSpPr>
        <p:spPr>
          <a:xfrm>
            <a:off x="3276360" y="556200"/>
            <a:ext cx="2986200" cy="1272600"/>
          </a:xfrm>
          <a:prstGeom prst="rect">
            <a:avLst/>
          </a:prstGeom>
          <a:noFill/>
          <a:ln w="0">
            <a:noFill/>
          </a:ln>
        </p:spPr>
        <p:txBody>
          <a:bodyPr lIns="0" rIns="0" tIns="12600" bIns="0" anchor="t">
            <a:noAutofit/>
          </a:bodyPr>
          <a:p>
            <a:pPr marL="12600">
              <a:lnSpc>
                <a:spcPct val="100000"/>
              </a:lnSpc>
              <a:spcBef>
                <a:spcPts val="99"/>
              </a:spcBef>
              <a:buNone/>
            </a:pPr>
            <a:r>
              <a:rPr b="1" lang="en-GB" sz="4400" spc="-12" strike="noStrike">
                <a:solidFill>
                  <a:srgbClr val="000000"/>
                </a:solidFill>
                <a:latin typeface="Arial"/>
              </a:rPr>
              <a:t>Endiannes</a:t>
            </a:r>
            <a:endParaRPr b="0" lang="en-GB" sz="4400" spc="-1" strike="noStrike">
              <a:latin typeface="Arial"/>
            </a:endParaRPr>
          </a:p>
        </p:txBody>
      </p:sp>
      <p:sp>
        <p:nvSpPr>
          <p:cNvPr id="428" name="object 4"/>
          <p:cNvSpPr/>
          <p:nvPr/>
        </p:nvSpPr>
        <p:spPr>
          <a:xfrm>
            <a:off x="1134000" y="1878480"/>
            <a:ext cx="7691400" cy="3228480"/>
          </a:xfrm>
          <a:prstGeom prst="rect">
            <a:avLst/>
          </a:prstGeom>
          <a:noFill/>
          <a:ln w="0">
            <a:noFill/>
          </a:ln>
        </p:spPr>
        <p:style>
          <a:lnRef idx="0"/>
          <a:fillRef idx="0"/>
          <a:effectRef idx="0"/>
          <a:fontRef idx="minor"/>
        </p:style>
        <p:txBody>
          <a:bodyPr lIns="0" rIns="0" tIns="185400" bIns="0" anchor="t">
            <a:spAutoFit/>
          </a:bodyPr>
          <a:p>
            <a:pPr marL="38160">
              <a:lnSpc>
                <a:spcPct val="100000"/>
              </a:lnSpc>
              <a:spcBef>
                <a:spcPts val="1460"/>
              </a:spcBef>
              <a:buNone/>
            </a:pPr>
            <a:r>
              <a:rPr b="0" lang="en-GB" sz="3200" spc="-1" strike="noStrike">
                <a:solidFill>
                  <a:srgbClr val="000000"/>
                </a:solidFill>
                <a:latin typeface="Arial"/>
                <a:ea typeface="DejaVu Sans"/>
              </a:rPr>
              <a:t>Big</a:t>
            </a:r>
            <a:r>
              <a:rPr b="0" lang="en-GB" sz="3200" spc="-21" strike="noStrike">
                <a:solidFill>
                  <a:srgbClr val="000000"/>
                </a:solidFill>
                <a:latin typeface="Arial"/>
                <a:ea typeface="DejaVu Sans"/>
              </a:rPr>
              <a:t> </a:t>
            </a:r>
            <a:r>
              <a:rPr b="0" lang="en-GB" sz="3200" spc="-12" strike="noStrike">
                <a:solidFill>
                  <a:srgbClr val="000000"/>
                </a:solidFill>
                <a:latin typeface="Arial"/>
                <a:ea typeface="DejaVu Sans"/>
              </a:rPr>
              <a:t>Endian</a:t>
            </a:r>
            <a:endParaRPr b="0" lang="en-GB" sz="3200" spc="-1" strike="noStrike">
              <a:latin typeface="Arial"/>
            </a:endParaRPr>
          </a:p>
          <a:p>
            <a:pPr marL="469800" indent="-288360">
              <a:lnSpc>
                <a:spcPts val="3121"/>
              </a:lnSpc>
              <a:spcBef>
                <a:spcPts val="1491"/>
              </a:spcBef>
              <a:buClr>
                <a:srgbClr val="000000"/>
              </a:buClr>
              <a:buSzPct val="75000"/>
              <a:buFont typeface="Wingdings" charset="2"/>
              <a:buChar char=""/>
              <a:tabLst>
                <a:tab algn="l" pos="469800"/>
              </a:tabLst>
            </a:pPr>
            <a:r>
              <a:rPr b="0" lang="en-GB" sz="2800" spc="-1" strike="noStrike">
                <a:solidFill>
                  <a:srgbClr val="000000"/>
                </a:solidFill>
                <a:latin typeface="Arial"/>
                <a:ea typeface="DejaVu Sans"/>
              </a:rPr>
              <a:t>the</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most</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significant</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byte</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of</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any</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multibyte</a:t>
            </a:r>
            <a:r>
              <a:rPr b="0" lang="en-GB" sz="2800" spc="-72" strike="noStrike">
                <a:solidFill>
                  <a:srgbClr val="000000"/>
                </a:solidFill>
                <a:latin typeface="Arial"/>
                <a:ea typeface="DejaVu Sans"/>
              </a:rPr>
              <a:t> </a:t>
            </a:r>
            <a:r>
              <a:rPr b="0" lang="en-GB" sz="2800" spc="-21" strike="noStrike">
                <a:solidFill>
                  <a:srgbClr val="000000"/>
                </a:solidFill>
                <a:latin typeface="Arial"/>
                <a:ea typeface="DejaVu Sans"/>
              </a:rPr>
              <a:t>data </a:t>
            </a:r>
            <a:r>
              <a:rPr b="0" lang="en-GB" sz="2800" spc="-1" strike="noStrike">
                <a:solidFill>
                  <a:srgbClr val="000000"/>
                </a:solidFill>
                <a:latin typeface="Arial"/>
                <a:ea typeface="DejaVu Sans"/>
              </a:rPr>
              <a:t>field</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is</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stored</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at</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lowest</a:t>
            </a:r>
            <a:r>
              <a:rPr b="0" lang="en-GB" sz="2800" spc="-52" strike="noStrike">
                <a:solidFill>
                  <a:srgbClr val="000000"/>
                </a:solidFill>
                <a:latin typeface="Arial"/>
                <a:ea typeface="DejaVu Sans"/>
              </a:rPr>
              <a:t> </a:t>
            </a:r>
            <a:r>
              <a:rPr b="0" lang="en-GB" sz="2800" spc="-1" strike="noStrike">
                <a:solidFill>
                  <a:srgbClr val="000000"/>
                </a:solidFill>
                <a:latin typeface="Arial"/>
                <a:ea typeface="DejaVu Sans"/>
              </a:rPr>
              <a:t>memory</a:t>
            </a:r>
            <a:r>
              <a:rPr b="0" lang="en-GB" sz="2800" spc="-55" strike="noStrike">
                <a:solidFill>
                  <a:srgbClr val="000000"/>
                </a:solidFill>
                <a:latin typeface="Arial"/>
                <a:ea typeface="DejaVu Sans"/>
              </a:rPr>
              <a:t> </a:t>
            </a:r>
            <a:r>
              <a:rPr b="0" lang="en-GB" sz="2800" spc="-12" strike="noStrike">
                <a:solidFill>
                  <a:srgbClr val="000000"/>
                </a:solidFill>
                <a:latin typeface="Arial"/>
                <a:ea typeface="DejaVu Sans"/>
              </a:rPr>
              <a:t>address</a:t>
            </a:r>
            <a:endParaRPr b="0" lang="en-GB" sz="2800" spc="-1" strike="noStrike">
              <a:latin typeface="Arial"/>
            </a:endParaRPr>
          </a:p>
          <a:p>
            <a:pPr marL="38160">
              <a:lnSpc>
                <a:spcPct val="100000"/>
              </a:lnSpc>
              <a:spcBef>
                <a:spcPts val="811"/>
              </a:spcBef>
              <a:buNone/>
              <a:tabLst>
                <a:tab algn="l" pos="469800"/>
              </a:tabLst>
            </a:pPr>
            <a:r>
              <a:rPr b="0" lang="en-GB" sz="3200" spc="-1" strike="noStrike">
                <a:solidFill>
                  <a:srgbClr val="000000"/>
                </a:solidFill>
                <a:latin typeface="Arial"/>
                <a:ea typeface="DejaVu Sans"/>
              </a:rPr>
              <a:t>Little </a:t>
            </a:r>
            <a:r>
              <a:rPr b="0" lang="en-GB" sz="3200" spc="-12" strike="noStrike">
                <a:solidFill>
                  <a:srgbClr val="000000"/>
                </a:solidFill>
                <a:latin typeface="Arial"/>
                <a:ea typeface="DejaVu Sans"/>
              </a:rPr>
              <a:t>Endian</a:t>
            </a:r>
            <a:endParaRPr b="0" lang="en-GB" sz="3200" spc="-1" strike="noStrike">
              <a:latin typeface="Arial"/>
            </a:endParaRPr>
          </a:p>
          <a:p>
            <a:pPr marL="469800" indent="-288360">
              <a:lnSpc>
                <a:spcPts val="3129"/>
              </a:lnSpc>
              <a:spcBef>
                <a:spcPts val="1485"/>
              </a:spcBef>
              <a:buClr>
                <a:srgbClr val="000000"/>
              </a:buClr>
              <a:buSzPct val="75000"/>
              <a:buFont typeface="Wingdings" charset="2"/>
              <a:buChar char=""/>
              <a:tabLst>
                <a:tab algn="l" pos="469800"/>
              </a:tabLst>
            </a:pPr>
            <a:r>
              <a:rPr b="0" lang="en-GB" sz="2800" spc="-1" strike="noStrike">
                <a:solidFill>
                  <a:srgbClr val="000000"/>
                </a:solidFill>
                <a:latin typeface="Arial"/>
                <a:ea typeface="DejaVu Sans"/>
              </a:rPr>
              <a:t>the</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least</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significant</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byte</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of</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any</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multibyte</a:t>
            </a:r>
            <a:r>
              <a:rPr b="0" lang="en-GB" sz="2800" spc="-80" strike="noStrike">
                <a:solidFill>
                  <a:srgbClr val="000000"/>
                </a:solidFill>
                <a:latin typeface="Arial"/>
                <a:ea typeface="DejaVu Sans"/>
              </a:rPr>
              <a:t> </a:t>
            </a:r>
            <a:r>
              <a:rPr b="0" lang="en-GB" sz="2800" spc="-21" strike="noStrike">
                <a:solidFill>
                  <a:srgbClr val="000000"/>
                </a:solidFill>
                <a:latin typeface="Arial"/>
                <a:ea typeface="DejaVu Sans"/>
              </a:rPr>
              <a:t>data </a:t>
            </a:r>
            <a:r>
              <a:rPr b="0" lang="en-GB" sz="2800" spc="-1" strike="noStrike">
                <a:solidFill>
                  <a:srgbClr val="000000"/>
                </a:solidFill>
                <a:latin typeface="Arial"/>
                <a:ea typeface="DejaVu Sans"/>
              </a:rPr>
              <a:t>field</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is</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stored</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at</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lowest</a:t>
            </a:r>
            <a:r>
              <a:rPr b="0" lang="en-GB" sz="2800" spc="-52" strike="noStrike">
                <a:solidFill>
                  <a:srgbClr val="000000"/>
                </a:solidFill>
                <a:latin typeface="Arial"/>
                <a:ea typeface="DejaVu Sans"/>
              </a:rPr>
              <a:t> </a:t>
            </a:r>
            <a:r>
              <a:rPr b="0" lang="en-GB" sz="2800" spc="-1" strike="noStrike">
                <a:solidFill>
                  <a:srgbClr val="000000"/>
                </a:solidFill>
                <a:latin typeface="Arial"/>
                <a:ea typeface="DejaVu Sans"/>
              </a:rPr>
              <a:t>memory</a:t>
            </a:r>
            <a:r>
              <a:rPr b="0" lang="en-GB" sz="2800" spc="-55" strike="noStrike">
                <a:solidFill>
                  <a:srgbClr val="000000"/>
                </a:solidFill>
                <a:latin typeface="Arial"/>
                <a:ea typeface="DejaVu Sans"/>
              </a:rPr>
              <a:t> </a:t>
            </a:r>
            <a:r>
              <a:rPr b="0" lang="en-GB" sz="2800" spc="-12" strike="noStrike">
                <a:solidFill>
                  <a:srgbClr val="000000"/>
                </a:solidFill>
                <a:latin typeface="Arial"/>
                <a:ea typeface="DejaVu Sans"/>
              </a:rPr>
              <a:t>address</a:t>
            </a:r>
            <a:endParaRPr b="0" lang="en-GB" sz="2800" spc="-1" strike="noStrike">
              <a:latin typeface="Arial"/>
            </a:endParaRPr>
          </a:p>
        </p:txBody>
      </p:sp>
    </p:spTree>
  </p:cSld>
  <p:transition>
    <p:dissolve/>
  </p:transition>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9" name="PlaceHolder 1"/>
          <p:cNvSpPr>
            <a:spLocks noGrp="1"/>
          </p:cNvSpPr>
          <p:nvPr>
            <p:ph type="title"/>
          </p:nvPr>
        </p:nvSpPr>
        <p:spPr>
          <a:xfrm>
            <a:off x="1260000" y="700200"/>
            <a:ext cx="7105680" cy="1272600"/>
          </a:xfrm>
          <a:prstGeom prst="rect">
            <a:avLst/>
          </a:prstGeom>
          <a:noFill/>
          <a:ln w="0">
            <a:noFill/>
          </a:ln>
        </p:spPr>
        <p:txBody>
          <a:bodyPr lIns="0" rIns="0" tIns="12600" bIns="0" anchor="t">
            <a:noAutofit/>
          </a:bodyPr>
          <a:p>
            <a:pPr marL="12600">
              <a:lnSpc>
                <a:spcPct val="100000"/>
              </a:lnSpc>
              <a:spcBef>
                <a:spcPts val="99"/>
              </a:spcBef>
              <a:buNone/>
            </a:pPr>
            <a:r>
              <a:rPr b="1" lang="en-GB" sz="4400" spc="-1" strike="noStrike">
                <a:solidFill>
                  <a:srgbClr val="000000"/>
                </a:solidFill>
                <a:latin typeface="Arial"/>
              </a:rPr>
              <a:t>Host</a:t>
            </a:r>
            <a:r>
              <a:rPr b="1" lang="en-GB" sz="4400" spc="-137" strike="noStrike">
                <a:solidFill>
                  <a:srgbClr val="000000"/>
                </a:solidFill>
                <a:latin typeface="Arial"/>
              </a:rPr>
              <a:t> </a:t>
            </a:r>
            <a:r>
              <a:rPr b="1" lang="en-GB" sz="4400" spc="-1" strike="noStrike">
                <a:solidFill>
                  <a:srgbClr val="000000"/>
                </a:solidFill>
                <a:latin typeface="Arial"/>
              </a:rPr>
              <a:t>Independent</a:t>
            </a:r>
            <a:r>
              <a:rPr b="1" lang="en-GB" sz="4400" spc="-137" strike="noStrike">
                <a:solidFill>
                  <a:srgbClr val="000000"/>
                </a:solidFill>
                <a:latin typeface="Arial"/>
              </a:rPr>
              <a:t> </a:t>
            </a:r>
            <a:r>
              <a:rPr b="1" lang="en-GB" sz="4400" spc="-12" strike="noStrike">
                <a:solidFill>
                  <a:srgbClr val="000000"/>
                </a:solidFill>
                <a:latin typeface="Arial"/>
              </a:rPr>
              <a:t>Formats</a:t>
            </a:r>
            <a:endParaRPr b="0" lang="en-GB" sz="4400" spc="-1" strike="noStrike">
              <a:latin typeface="Arial"/>
            </a:endParaRPr>
          </a:p>
        </p:txBody>
      </p:sp>
      <p:sp>
        <p:nvSpPr>
          <p:cNvPr id="430" name="object 4"/>
          <p:cNvSpPr/>
          <p:nvPr/>
        </p:nvSpPr>
        <p:spPr>
          <a:xfrm>
            <a:off x="1159560" y="2050920"/>
            <a:ext cx="7611480" cy="1956960"/>
          </a:xfrm>
          <a:prstGeom prst="rect">
            <a:avLst/>
          </a:prstGeom>
          <a:noFill/>
          <a:ln w="0">
            <a:noFill/>
          </a:ln>
        </p:spPr>
        <p:style>
          <a:lnRef idx="0"/>
          <a:fillRef idx="0"/>
          <a:effectRef idx="0"/>
          <a:fontRef idx="minor"/>
        </p:style>
        <p:txBody>
          <a:bodyPr lIns="0" rIns="0" tIns="135720" bIns="0" anchor="t">
            <a:spAutoFit/>
          </a:bodyPr>
          <a:p>
            <a:pPr marL="12600">
              <a:lnSpc>
                <a:spcPct val="74000"/>
              </a:lnSpc>
              <a:spcBef>
                <a:spcPts val="1069"/>
              </a:spcBef>
              <a:buNone/>
              <a:tabLst>
                <a:tab algn="l" pos="3615120"/>
              </a:tabLst>
            </a:pPr>
            <a:r>
              <a:rPr b="0" lang="en-GB" sz="3200" spc="-1" strike="noStrike">
                <a:solidFill>
                  <a:srgbClr val="000000"/>
                </a:solidFill>
                <a:latin typeface="Arial"/>
                <a:ea typeface="DejaVu Sans"/>
              </a:rPr>
              <a:t>Intel</a:t>
            </a:r>
            <a:r>
              <a:rPr b="0" lang="en-GB" sz="3200" spc="-32" strike="noStrike">
                <a:solidFill>
                  <a:srgbClr val="000000"/>
                </a:solidFill>
                <a:latin typeface="Arial"/>
                <a:ea typeface="DejaVu Sans"/>
              </a:rPr>
              <a:t> </a:t>
            </a:r>
            <a:r>
              <a:rPr b="0" lang="en-GB" sz="3200" spc="-1" strike="noStrike">
                <a:solidFill>
                  <a:srgbClr val="000000"/>
                </a:solidFill>
                <a:latin typeface="Arial"/>
                <a:ea typeface="DejaVu Sans"/>
              </a:rPr>
              <a:t>CPUs</a:t>
            </a:r>
            <a:r>
              <a:rPr b="0" lang="en-GB" sz="3200" spc="-32" strike="noStrike">
                <a:solidFill>
                  <a:srgbClr val="000000"/>
                </a:solidFill>
                <a:latin typeface="Arial"/>
                <a:ea typeface="DejaVu Sans"/>
              </a:rPr>
              <a:t> </a:t>
            </a:r>
            <a:r>
              <a:rPr b="0" lang="en-GB" sz="3200" spc="-1" strike="noStrike">
                <a:solidFill>
                  <a:srgbClr val="000000"/>
                </a:solidFill>
                <a:latin typeface="Arial"/>
                <a:ea typeface="DejaVu Sans"/>
              </a:rPr>
              <a:t>are</a:t>
            </a:r>
            <a:r>
              <a:rPr b="0" lang="en-GB" sz="3200" spc="-21" strike="noStrike">
                <a:solidFill>
                  <a:srgbClr val="000000"/>
                </a:solidFill>
                <a:latin typeface="Arial"/>
                <a:ea typeface="DejaVu Sans"/>
              </a:rPr>
              <a:t> </a:t>
            </a:r>
            <a:r>
              <a:rPr b="0" i="1" lang="en-GB" sz="3200" spc="-1" strike="noStrike">
                <a:solidFill>
                  <a:srgbClr val="000000"/>
                </a:solidFill>
                <a:latin typeface="Arial"/>
                <a:ea typeface="DejaVu Sans"/>
              </a:rPr>
              <a:t>Little</a:t>
            </a:r>
            <a:r>
              <a:rPr b="0" i="1" lang="en-GB" sz="3200" spc="-12" strike="noStrike">
                <a:solidFill>
                  <a:srgbClr val="000000"/>
                </a:solidFill>
                <a:latin typeface="Arial"/>
                <a:ea typeface="DejaVu Sans"/>
              </a:rPr>
              <a:t> </a:t>
            </a:r>
            <a:r>
              <a:rPr b="0" i="1" lang="en-GB" sz="3200" spc="-1" strike="noStrike">
                <a:solidFill>
                  <a:srgbClr val="000000"/>
                </a:solidFill>
                <a:latin typeface="Arial"/>
                <a:ea typeface="DejaVu Sans"/>
              </a:rPr>
              <a:t>Endian</a:t>
            </a:r>
            <a:r>
              <a:rPr b="0" lang="en-GB" sz="3200" spc="-1" strike="noStrike">
                <a:solidFill>
                  <a:srgbClr val="000000"/>
                </a:solidFill>
                <a:latin typeface="Arial"/>
                <a:ea typeface="DejaVu Sans"/>
              </a:rPr>
              <a:t>,</a:t>
            </a:r>
            <a:r>
              <a:rPr b="0" lang="en-GB" sz="3200" spc="-21" strike="noStrike">
                <a:solidFill>
                  <a:srgbClr val="000000"/>
                </a:solidFill>
                <a:latin typeface="Arial"/>
                <a:ea typeface="DejaVu Sans"/>
              </a:rPr>
              <a:t> </a:t>
            </a:r>
            <a:r>
              <a:rPr b="0" lang="en-GB" sz="3200" spc="-1" strike="noStrike">
                <a:solidFill>
                  <a:srgbClr val="000000"/>
                </a:solidFill>
                <a:latin typeface="Arial"/>
                <a:ea typeface="DejaVu Sans"/>
              </a:rPr>
              <a:t>while</a:t>
            </a:r>
            <a:r>
              <a:rPr b="0" lang="en-GB" sz="3200" spc="-15" strike="noStrike">
                <a:solidFill>
                  <a:srgbClr val="000000"/>
                </a:solidFill>
                <a:latin typeface="Arial"/>
                <a:ea typeface="DejaVu Sans"/>
              </a:rPr>
              <a:t> </a:t>
            </a:r>
            <a:r>
              <a:rPr b="0" lang="en-GB" sz="3200" spc="-26" strike="noStrike">
                <a:solidFill>
                  <a:srgbClr val="000000"/>
                </a:solidFill>
                <a:latin typeface="Arial"/>
                <a:ea typeface="DejaVu Sans"/>
              </a:rPr>
              <a:t>the </a:t>
            </a:r>
            <a:r>
              <a:rPr b="0" lang="en-GB" sz="3200" spc="-1" strike="noStrike">
                <a:solidFill>
                  <a:srgbClr val="000000"/>
                </a:solidFill>
                <a:latin typeface="Arial"/>
                <a:ea typeface="DejaVu Sans"/>
              </a:rPr>
              <a:t>network byte</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order</a:t>
            </a:r>
            <a:r>
              <a:rPr b="0" lang="en-GB" sz="3200" spc="-1" strike="noStrike">
                <a:solidFill>
                  <a:srgbClr val="000000"/>
                </a:solidFill>
                <a:latin typeface="Arial"/>
                <a:ea typeface="DejaVu Sans"/>
              </a:rPr>
              <a:t>	</a:t>
            </a:r>
            <a:r>
              <a:rPr b="0" lang="en-GB" sz="3200" spc="-1" strike="noStrike">
                <a:solidFill>
                  <a:srgbClr val="000000"/>
                </a:solidFill>
                <a:latin typeface="Arial"/>
                <a:ea typeface="DejaVu Sans"/>
              </a:rPr>
              <a:t>is</a:t>
            </a:r>
            <a:r>
              <a:rPr b="0" lang="en-GB" sz="3200" spc="-35" strike="noStrike">
                <a:solidFill>
                  <a:srgbClr val="000000"/>
                </a:solidFill>
                <a:latin typeface="Arial"/>
                <a:ea typeface="DejaVu Sans"/>
              </a:rPr>
              <a:t> </a:t>
            </a:r>
            <a:r>
              <a:rPr b="0" i="1" lang="en-GB" sz="3200" spc="-1" strike="noStrike">
                <a:solidFill>
                  <a:srgbClr val="000000"/>
                </a:solidFill>
                <a:latin typeface="Arial"/>
                <a:ea typeface="DejaVu Sans"/>
              </a:rPr>
              <a:t>Big</a:t>
            </a:r>
            <a:r>
              <a:rPr b="0" i="1" lang="en-GB" sz="3200" spc="-21" strike="noStrike">
                <a:solidFill>
                  <a:srgbClr val="000000"/>
                </a:solidFill>
                <a:latin typeface="Arial"/>
                <a:ea typeface="DejaVu Sans"/>
              </a:rPr>
              <a:t> </a:t>
            </a:r>
            <a:r>
              <a:rPr b="0" i="1" lang="en-GB" sz="3200" spc="-12" strike="noStrike">
                <a:solidFill>
                  <a:srgbClr val="000000"/>
                </a:solidFill>
                <a:latin typeface="Arial"/>
                <a:ea typeface="DejaVu Sans"/>
              </a:rPr>
              <a:t>Endian</a:t>
            </a:r>
            <a:endParaRPr b="0" lang="en-GB" sz="3200" spc="-1" strike="noStrike">
              <a:latin typeface="Arial"/>
            </a:endParaRPr>
          </a:p>
          <a:p>
            <a:pPr marL="12600">
              <a:lnSpc>
                <a:spcPts val="3589"/>
              </a:lnSpc>
              <a:spcBef>
                <a:spcPts val="1491"/>
              </a:spcBef>
              <a:buNone/>
              <a:tabLst>
                <a:tab algn="l" pos="3615120"/>
              </a:tabLst>
            </a:pPr>
            <a:r>
              <a:rPr b="0" lang="en-GB" sz="3200" spc="-1" strike="noStrike">
                <a:solidFill>
                  <a:srgbClr val="000000"/>
                </a:solidFill>
                <a:latin typeface="Arial"/>
                <a:ea typeface="DejaVu Sans"/>
              </a:rPr>
              <a:t>Macros to convert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“host” order</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to</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“network </a:t>
            </a:r>
            <a:r>
              <a:rPr b="0" lang="en-GB" sz="3200" spc="-1" strike="noStrike">
                <a:solidFill>
                  <a:srgbClr val="000000"/>
                </a:solidFill>
                <a:latin typeface="Arial"/>
                <a:ea typeface="DejaVu Sans"/>
              </a:rPr>
              <a:t>byte </a:t>
            </a:r>
            <a:r>
              <a:rPr b="0" lang="en-GB" sz="3200" spc="-21" strike="noStrike">
                <a:solidFill>
                  <a:srgbClr val="000000"/>
                </a:solidFill>
                <a:latin typeface="Arial"/>
                <a:ea typeface="DejaVu Sans"/>
              </a:rPr>
              <a:t>order</a:t>
            </a:r>
            <a:endParaRPr b="0" lang="en-GB" sz="3200" spc="-1" strike="noStrike">
              <a:latin typeface="Arial"/>
            </a:endParaRPr>
          </a:p>
        </p:txBody>
      </p:sp>
      <p:pic>
        <p:nvPicPr>
          <p:cNvPr id="431" name="object 6" descr=""/>
          <p:cNvPicPr/>
          <p:nvPr/>
        </p:nvPicPr>
        <p:blipFill>
          <a:blip r:embed="rId1"/>
          <a:stretch/>
        </p:blipFill>
        <p:spPr>
          <a:xfrm>
            <a:off x="2093040" y="4909320"/>
            <a:ext cx="5450040" cy="1260720"/>
          </a:xfrm>
          <a:prstGeom prst="rect">
            <a:avLst/>
          </a:prstGeom>
          <a:ln w="0">
            <a:noFill/>
          </a:ln>
        </p:spPr>
      </p:pic>
    </p:spTree>
  </p:cSld>
  <p:transition>
    <p:dissolve/>
  </p:transition>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2" name="PlaceHolder 1"/>
          <p:cNvSpPr>
            <a:spLocks noGrp="1"/>
          </p:cNvSpPr>
          <p:nvPr>
            <p:ph type="title"/>
          </p:nvPr>
        </p:nvSpPr>
        <p:spPr>
          <a:xfrm>
            <a:off x="1285200" y="555120"/>
            <a:ext cx="6863400" cy="1272600"/>
          </a:xfrm>
          <a:prstGeom prst="rect">
            <a:avLst/>
          </a:prstGeom>
          <a:noFill/>
          <a:ln w="0">
            <a:noFill/>
          </a:ln>
        </p:spPr>
        <p:txBody>
          <a:bodyPr lIns="0" rIns="0" tIns="12600" bIns="0" anchor="t">
            <a:noAutofit/>
          </a:bodyPr>
          <a:p>
            <a:pPr marL="975240">
              <a:lnSpc>
                <a:spcPct val="100000"/>
              </a:lnSpc>
              <a:spcBef>
                <a:spcPts val="99"/>
              </a:spcBef>
              <a:buNone/>
            </a:pPr>
            <a:r>
              <a:rPr b="1" lang="en-GB" sz="4400" spc="-1" strike="noStrike">
                <a:solidFill>
                  <a:srgbClr val="000000"/>
                </a:solidFill>
                <a:latin typeface="Arial"/>
              </a:rPr>
              <a:t>Network</a:t>
            </a:r>
            <a:r>
              <a:rPr b="1" lang="en-GB" sz="4400" spc="-72" strike="noStrike">
                <a:solidFill>
                  <a:srgbClr val="000000"/>
                </a:solidFill>
                <a:latin typeface="Arial"/>
              </a:rPr>
              <a:t> </a:t>
            </a:r>
            <a:r>
              <a:rPr b="1" lang="en-GB" sz="4400" spc="-1" strike="noStrike">
                <a:solidFill>
                  <a:srgbClr val="000000"/>
                </a:solidFill>
                <a:latin typeface="Arial"/>
              </a:rPr>
              <a:t>Byte</a:t>
            </a:r>
            <a:r>
              <a:rPr b="1" lang="en-GB" sz="4400" spc="-60" strike="noStrike">
                <a:solidFill>
                  <a:srgbClr val="000000"/>
                </a:solidFill>
                <a:latin typeface="Arial"/>
              </a:rPr>
              <a:t> </a:t>
            </a:r>
            <a:r>
              <a:rPr b="1" lang="en-GB" sz="4400" spc="-12" strike="noStrike">
                <a:solidFill>
                  <a:srgbClr val="000000"/>
                </a:solidFill>
                <a:latin typeface="Arial"/>
              </a:rPr>
              <a:t>Order</a:t>
            </a:r>
            <a:endParaRPr b="0" lang="en-GB" sz="4400" spc="-1" strike="noStrike">
              <a:latin typeface="Arial"/>
            </a:endParaRPr>
          </a:p>
        </p:txBody>
      </p:sp>
      <p:sp>
        <p:nvSpPr>
          <p:cNvPr id="433" name="object 4"/>
          <p:cNvSpPr/>
          <p:nvPr/>
        </p:nvSpPr>
        <p:spPr>
          <a:xfrm>
            <a:off x="897840" y="1510920"/>
            <a:ext cx="8086320" cy="3296880"/>
          </a:xfrm>
          <a:prstGeom prst="rect">
            <a:avLst/>
          </a:prstGeom>
          <a:noFill/>
          <a:ln w="0">
            <a:noFill/>
          </a:ln>
        </p:spPr>
        <p:style>
          <a:lnRef idx="0"/>
          <a:fillRef idx="0"/>
          <a:effectRef idx="0"/>
          <a:fontRef idx="minor"/>
        </p:style>
        <p:txBody>
          <a:bodyPr lIns="0" rIns="0" tIns="220320" bIns="0" anchor="t">
            <a:spAutoFit/>
          </a:bodyPr>
          <a:p>
            <a:pPr marL="38160">
              <a:lnSpc>
                <a:spcPct val="100000"/>
              </a:lnSpc>
              <a:spcBef>
                <a:spcPts val="1735"/>
              </a:spcBef>
              <a:buNone/>
            </a:pPr>
            <a:r>
              <a:rPr b="0" lang="en-GB" sz="3200" spc="-12" strike="noStrike">
                <a:solidFill>
                  <a:srgbClr val="000000"/>
                </a:solidFill>
                <a:latin typeface="Bitstream Vera Sans Mono"/>
                <a:ea typeface="DejaVu Sans"/>
              </a:rPr>
              <a:t>htonl(val)</a:t>
            </a:r>
            <a:endParaRPr b="0" lang="en-GB" sz="3200" spc="-1" strike="noStrike">
              <a:latin typeface="Arial"/>
            </a:endParaRPr>
          </a:p>
          <a:p>
            <a:pPr marL="469800" indent="-288360">
              <a:lnSpc>
                <a:spcPts val="3129"/>
              </a:lnSpc>
              <a:spcBef>
                <a:spcPts val="1726"/>
              </a:spcBef>
              <a:buNone/>
              <a:tabLst>
                <a:tab algn="l" pos="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 strike="noStrike">
                <a:solidFill>
                  <a:srgbClr val="000000"/>
                </a:solidFill>
                <a:latin typeface="Arial"/>
                <a:ea typeface="DejaVu Sans"/>
              </a:rPr>
              <a:t>convert</a:t>
            </a:r>
            <a:r>
              <a:rPr b="0" lang="en-GB" sz="2800" spc="-66" strike="noStrike">
                <a:solidFill>
                  <a:srgbClr val="000000"/>
                </a:solidFill>
                <a:latin typeface="Arial"/>
                <a:ea typeface="DejaVu Sans"/>
              </a:rPr>
              <a:t> </a:t>
            </a:r>
            <a:r>
              <a:rPr b="0" lang="en-GB" sz="2800" spc="-26" strike="noStrike">
                <a:solidFill>
                  <a:srgbClr val="000000"/>
                </a:solidFill>
                <a:latin typeface="Arial"/>
                <a:ea typeface="DejaVu Sans"/>
              </a:rPr>
              <a:t>32-</a:t>
            </a:r>
            <a:r>
              <a:rPr b="0" lang="en-GB" sz="2800" spc="-1" strike="noStrike">
                <a:solidFill>
                  <a:srgbClr val="000000"/>
                </a:solidFill>
                <a:latin typeface="Arial"/>
                <a:ea typeface="DejaVu Sans"/>
              </a:rPr>
              <a:t>bit</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quantity</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from</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host</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network</a:t>
            </a:r>
            <a:r>
              <a:rPr b="0" lang="en-GB" sz="2800" spc="-66" strike="noStrike">
                <a:solidFill>
                  <a:srgbClr val="000000"/>
                </a:solidFill>
                <a:latin typeface="Arial"/>
                <a:ea typeface="DejaVu Sans"/>
              </a:rPr>
              <a:t> </a:t>
            </a:r>
            <a:r>
              <a:rPr b="0" lang="en-GB" sz="2800" spc="-21" strike="noStrike">
                <a:solidFill>
                  <a:srgbClr val="000000"/>
                </a:solidFill>
                <a:latin typeface="Arial"/>
                <a:ea typeface="DejaVu Sans"/>
              </a:rPr>
              <a:t>byte </a:t>
            </a:r>
            <a:r>
              <a:rPr b="0" lang="en-GB" sz="2800" spc="-12" strike="noStrike">
                <a:solidFill>
                  <a:srgbClr val="000000"/>
                </a:solidFill>
                <a:latin typeface="Arial"/>
                <a:ea typeface="DejaVu Sans"/>
              </a:rPr>
              <a:t>order</a:t>
            </a:r>
            <a:endParaRPr b="0" lang="en-GB" sz="2800" spc="-1" strike="noStrike">
              <a:latin typeface="Arial"/>
            </a:endParaRPr>
          </a:p>
          <a:p>
            <a:pPr marL="38160" indent="-288360">
              <a:lnSpc>
                <a:spcPct val="100000"/>
              </a:lnSpc>
              <a:spcBef>
                <a:spcPts val="595"/>
              </a:spcBef>
              <a:buNone/>
              <a:tabLst>
                <a:tab algn="l" pos="0"/>
              </a:tabLst>
            </a:pPr>
            <a:r>
              <a:rPr b="0" lang="en-GB" sz="3200" spc="-12" strike="noStrike">
                <a:solidFill>
                  <a:srgbClr val="000000"/>
                </a:solidFill>
                <a:latin typeface="Bitstream Vera Sans Mono"/>
                <a:ea typeface="DejaVu Sans"/>
              </a:rPr>
              <a:t>htons(val)</a:t>
            </a:r>
            <a:endParaRPr b="0" lang="en-GB" sz="3200" spc="-1" strike="noStrike">
              <a:latin typeface="Arial"/>
            </a:endParaRPr>
          </a:p>
          <a:p>
            <a:pPr marL="469800" indent="-288360">
              <a:lnSpc>
                <a:spcPts val="3121"/>
              </a:lnSpc>
              <a:spcBef>
                <a:spcPts val="1729"/>
              </a:spcBef>
              <a:buNone/>
              <a:tabLst>
                <a:tab algn="l" pos="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 strike="noStrike">
                <a:solidFill>
                  <a:srgbClr val="000000"/>
                </a:solidFill>
                <a:latin typeface="Arial"/>
                <a:ea typeface="DejaVu Sans"/>
              </a:rPr>
              <a:t>convert</a:t>
            </a:r>
            <a:r>
              <a:rPr b="0" lang="en-GB" sz="2800" spc="-66" strike="noStrike">
                <a:solidFill>
                  <a:srgbClr val="000000"/>
                </a:solidFill>
                <a:latin typeface="Arial"/>
                <a:ea typeface="DejaVu Sans"/>
              </a:rPr>
              <a:t> </a:t>
            </a:r>
            <a:r>
              <a:rPr b="0" lang="en-GB" sz="2800" spc="-32" strike="noStrike">
                <a:solidFill>
                  <a:srgbClr val="000000"/>
                </a:solidFill>
                <a:latin typeface="Arial"/>
                <a:ea typeface="DejaVu Sans"/>
              </a:rPr>
              <a:t>16-</a:t>
            </a:r>
            <a:r>
              <a:rPr b="0" lang="en-GB" sz="2800" spc="-1" strike="noStrike">
                <a:solidFill>
                  <a:srgbClr val="000000"/>
                </a:solidFill>
                <a:latin typeface="Arial"/>
                <a:ea typeface="DejaVu Sans"/>
              </a:rPr>
              <a:t>bit</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quantity</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from</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host</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network</a:t>
            </a:r>
            <a:r>
              <a:rPr b="0" lang="en-GB" sz="2800" spc="-60" strike="noStrike">
                <a:solidFill>
                  <a:srgbClr val="000000"/>
                </a:solidFill>
                <a:latin typeface="Arial"/>
                <a:ea typeface="DejaVu Sans"/>
              </a:rPr>
              <a:t> </a:t>
            </a:r>
            <a:r>
              <a:rPr b="0" lang="en-GB" sz="2800" spc="-21" strike="noStrike">
                <a:solidFill>
                  <a:srgbClr val="000000"/>
                </a:solidFill>
                <a:latin typeface="Arial"/>
                <a:ea typeface="DejaVu Sans"/>
              </a:rPr>
              <a:t>byte </a:t>
            </a:r>
            <a:r>
              <a:rPr b="0" lang="en-GB" sz="2800" spc="-12" strike="noStrike">
                <a:solidFill>
                  <a:srgbClr val="000000"/>
                </a:solidFill>
                <a:latin typeface="Arial"/>
                <a:ea typeface="DejaVu Sans"/>
              </a:rPr>
              <a:t>order</a:t>
            </a:r>
            <a:endParaRPr b="0" lang="en-GB" sz="2800" spc="-1" strike="noStrike">
              <a:latin typeface="Arial"/>
            </a:endParaRPr>
          </a:p>
        </p:txBody>
      </p:sp>
    </p:spTree>
  </p:cSld>
  <p:transition>
    <p:dissolve/>
  </p:transition>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4" name="PlaceHolder 1"/>
          <p:cNvSpPr>
            <a:spLocks noGrp="1"/>
          </p:cNvSpPr>
          <p:nvPr>
            <p:ph type="title"/>
          </p:nvPr>
        </p:nvSpPr>
        <p:spPr>
          <a:xfrm>
            <a:off x="1321200" y="555120"/>
            <a:ext cx="6863400" cy="1272600"/>
          </a:xfrm>
          <a:prstGeom prst="rect">
            <a:avLst/>
          </a:prstGeom>
          <a:noFill/>
          <a:ln w="0">
            <a:noFill/>
          </a:ln>
        </p:spPr>
        <p:txBody>
          <a:bodyPr lIns="0" rIns="0" tIns="12600" bIns="0" anchor="t">
            <a:noAutofit/>
          </a:bodyPr>
          <a:p>
            <a:pPr marL="975240">
              <a:lnSpc>
                <a:spcPct val="100000"/>
              </a:lnSpc>
              <a:spcBef>
                <a:spcPts val="99"/>
              </a:spcBef>
              <a:buNone/>
            </a:pPr>
            <a:r>
              <a:rPr b="1" lang="en-GB" sz="4400" spc="-1" strike="noStrike">
                <a:solidFill>
                  <a:srgbClr val="000000"/>
                </a:solidFill>
                <a:latin typeface="Arial"/>
              </a:rPr>
              <a:t>Network</a:t>
            </a:r>
            <a:r>
              <a:rPr b="1" lang="en-GB" sz="4400" spc="-72" strike="noStrike">
                <a:solidFill>
                  <a:srgbClr val="000000"/>
                </a:solidFill>
                <a:latin typeface="Arial"/>
              </a:rPr>
              <a:t> </a:t>
            </a:r>
            <a:r>
              <a:rPr b="1" lang="en-GB" sz="4400" spc="-1" strike="noStrike">
                <a:solidFill>
                  <a:srgbClr val="000000"/>
                </a:solidFill>
                <a:latin typeface="Arial"/>
              </a:rPr>
              <a:t>Byte</a:t>
            </a:r>
            <a:r>
              <a:rPr b="1" lang="en-GB" sz="4400" spc="-60" strike="noStrike">
                <a:solidFill>
                  <a:srgbClr val="000000"/>
                </a:solidFill>
                <a:latin typeface="Arial"/>
              </a:rPr>
              <a:t> </a:t>
            </a:r>
            <a:r>
              <a:rPr b="1" lang="en-GB" sz="4400" spc="-12" strike="noStrike">
                <a:solidFill>
                  <a:srgbClr val="000000"/>
                </a:solidFill>
                <a:latin typeface="Arial"/>
              </a:rPr>
              <a:t>Order</a:t>
            </a:r>
            <a:endParaRPr b="0" lang="en-GB" sz="4400" spc="-1" strike="noStrike">
              <a:latin typeface="Arial"/>
            </a:endParaRPr>
          </a:p>
        </p:txBody>
      </p:sp>
      <p:sp>
        <p:nvSpPr>
          <p:cNvPr id="435" name="object 4"/>
          <p:cNvSpPr/>
          <p:nvPr/>
        </p:nvSpPr>
        <p:spPr>
          <a:xfrm>
            <a:off x="897840" y="1485360"/>
            <a:ext cx="8086320" cy="3296880"/>
          </a:xfrm>
          <a:prstGeom prst="rect">
            <a:avLst/>
          </a:prstGeom>
          <a:noFill/>
          <a:ln w="0">
            <a:noFill/>
          </a:ln>
        </p:spPr>
        <p:style>
          <a:lnRef idx="0"/>
          <a:fillRef idx="0"/>
          <a:effectRef idx="0"/>
          <a:fontRef idx="minor"/>
        </p:style>
        <p:txBody>
          <a:bodyPr lIns="0" rIns="0" tIns="220320" bIns="0" anchor="t">
            <a:spAutoFit/>
          </a:bodyPr>
          <a:p>
            <a:pPr marL="38160">
              <a:lnSpc>
                <a:spcPct val="100000"/>
              </a:lnSpc>
              <a:spcBef>
                <a:spcPts val="1735"/>
              </a:spcBef>
              <a:buNone/>
            </a:pPr>
            <a:r>
              <a:rPr b="0" lang="en-GB" sz="3200" spc="-12" strike="noStrike">
                <a:solidFill>
                  <a:srgbClr val="000000"/>
                </a:solidFill>
                <a:latin typeface="Bitstream Vera Sans Mono"/>
                <a:ea typeface="DejaVu Sans"/>
              </a:rPr>
              <a:t>ntohl(val)</a:t>
            </a:r>
            <a:endParaRPr b="0" lang="en-GB" sz="3200" spc="-1" strike="noStrike">
              <a:latin typeface="Arial"/>
            </a:endParaRPr>
          </a:p>
          <a:p>
            <a:pPr marL="469800" indent="-288360">
              <a:lnSpc>
                <a:spcPts val="3121"/>
              </a:lnSpc>
              <a:spcBef>
                <a:spcPts val="1729"/>
              </a:spcBef>
              <a:buNone/>
              <a:tabLst>
                <a:tab algn="l" pos="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 strike="noStrike">
                <a:solidFill>
                  <a:srgbClr val="000000"/>
                </a:solidFill>
                <a:latin typeface="Arial"/>
                <a:ea typeface="DejaVu Sans"/>
              </a:rPr>
              <a:t>convert</a:t>
            </a:r>
            <a:r>
              <a:rPr b="0" lang="en-GB" sz="2800" spc="-72" strike="noStrike">
                <a:solidFill>
                  <a:srgbClr val="000000"/>
                </a:solidFill>
                <a:latin typeface="Arial"/>
                <a:ea typeface="DejaVu Sans"/>
              </a:rPr>
              <a:t> </a:t>
            </a:r>
            <a:r>
              <a:rPr b="0" lang="en-GB" sz="2800" spc="-26" strike="noStrike">
                <a:solidFill>
                  <a:srgbClr val="000000"/>
                </a:solidFill>
                <a:latin typeface="Arial"/>
                <a:ea typeface="DejaVu Sans"/>
              </a:rPr>
              <a:t>32-</a:t>
            </a:r>
            <a:r>
              <a:rPr b="0" lang="en-GB" sz="2800" spc="-1" strike="noStrike">
                <a:solidFill>
                  <a:srgbClr val="000000"/>
                </a:solidFill>
                <a:latin typeface="Arial"/>
                <a:ea typeface="DejaVu Sans"/>
              </a:rPr>
              <a:t>bit</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quantity</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from</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network</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host</a:t>
            </a:r>
            <a:r>
              <a:rPr b="0" lang="en-GB" sz="2800" spc="-66" strike="noStrike">
                <a:solidFill>
                  <a:srgbClr val="000000"/>
                </a:solidFill>
                <a:latin typeface="Arial"/>
                <a:ea typeface="DejaVu Sans"/>
              </a:rPr>
              <a:t> </a:t>
            </a:r>
            <a:r>
              <a:rPr b="0" lang="en-GB" sz="2800" spc="-21" strike="noStrike">
                <a:solidFill>
                  <a:srgbClr val="000000"/>
                </a:solidFill>
                <a:latin typeface="Arial"/>
                <a:ea typeface="DejaVu Sans"/>
              </a:rPr>
              <a:t>byte </a:t>
            </a:r>
            <a:r>
              <a:rPr b="0" lang="en-GB" sz="2800" spc="-12" strike="noStrike">
                <a:solidFill>
                  <a:srgbClr val="000000"/>
                </a:solidFill>
                <a:latin typeface="Arial"/>
                <a:ea typeface="DejaVu Sans"/>
              </a:rPr>
              <a:t>order</a:t>
            </a:r>
            <a:endParaRPr b="0" lang="en-GB" sz="2800" spc="-1" strike="noStrike">
              <a:latin typeface="Arial"/>
            </a:endParaRPr>
          </a:p>
          <a:p>
            <a:pPr marL="38160" indent="-288360">
              <a:lnSpc>
                <a:spcPct val="100000"/>
              </a:lnSpc>
              <a:spcBef>
                <a:spcPts val="609"/>
              </a:spcBef>
              <a:buNone/>
              <a:tabLst>
                <a:tab algn="l" pos="0"/>
              </a:tabLst>
            </a:pPr>
            <a:r>
              <a:rPr b="0" lang="en-GB" sz="3200" spc="-12" strike="noStrike">
                <a:solidFill>
                  <a:srgbClr val="000000"/>
                </a:solidFill>
                <a:latin typeface="Bitstream Vera Sans Mono"/>
                <a:ea typeface="DejaVu Sans"/>
              </a:rPr>
              <a:t>ntohs(val)</a:t>
            </a:r>
            <a:endParaRPr b="0" lang="en-GB" sz="3200" spc="-1" strike="noStrike">
              <a:latin typeface="Arial"/>
            </a:endParaRPr>
          </a:p>
          <a:p>
            <a:pPr marL="469800" indent="-288360">
              <a:lnSpc>
                <a:spcPts val="3121"/>
              </a:lnSpc>
              <a:spcBef>
                <a:spcPts val="1729"/>
              </a:spcBef>
              <a:buNone/>
              <a:tabLst>
                <a:tab algn="l" pos="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 strike="noStrike">
                <a:solidFill>
                  <a:srgbClr val="000000"/>
                </a:solidFill>
                <a:latin typeface="Arial"/>
                <a:ea typeface="DejaVu Sans"/>
              </a:rPr>
              <a:t>convert</a:t>
            </a:r>
            <a:r>
              <a:rPr b="0" lang="en-GB" sz="2800" spc="-66" strike="noStrike">
                <a:solidFill>
                  <a:srgbClr val="000000"/>
                </a:solidFill>
                <a:latin typeface="Arial"/>
                <a:ea typeface="DejaVu Sans"/>
              </a:rPr>
              <a:t> </a:t>
            </a:r>
            <a:r>
              <a:rPr b="0" lang="en-GB" sz="2800" spc="-32" strike="noStrike">
                <a:solidFill>
                  <a:srgbClr val="000000"/>
                </a:solidFill>
                <a:latin typeface="Arial"/>
                <a:ea typeface="DejaVu Sans"/>
              </a:rPr>
              <a:t>16-</a:t>
            </a:r>
            <a:r>
              <a:rPr b="0" lang="en-GB" sz="2800" spc="-1" strike="noStrike">
                <a:solidFill>
                  <a:srgbClr val="000000"/>
                </a:solidFill>
                <a:latin typeface="Arial"/>
                <a:ea typeface="DejaVu Sans"/>
              </a:rPr>
              <a:t>bit</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quantity</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from</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network</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host</a:t>
            </a:r>
            <a:r>
              <a:rPr b="0" lang="en-GB" sz="2800" spc="-60" strike="noStrike">
                <a:solidFill>
                  <a:srgbClr val="000000"/>
                </a:solidFill>
                <a:latin typeface="Arial"/>
                <a:ea typeface="DejaVu Sans"/>
              </a:rPr>
              <a:t> </a:t>
            </a:r>
            <a:r>
              <a:rPr b="0" lang="en-GB" sz="2800" spc="-21" strike="noStrike">
                <a:solidFill>
                  <a:srgbClr val="000000"/>
                </a:solidFill>
                <a:latin typeface="Arial"/>
                <a:ea typeface="DejaVu Sans"/>
              </a:rPr>
              <a:t>byte </a:t>
            </a:r>
            <a:r>
              <a:rPr b="0" lang="en-GB" sz="2800" spc="-12" strike="noStrike">
                <a:solidFill>
                  <a:srgbClr val="000000"/>
                </a:solidFill>
                <a:latin typeface="Arial"/>
                <a:ea typeface="DejaVu Sans"/>
              </a:rPr>
              <a:t>order</a:t>
            </a:r>
            <a:endParaRPr b="0" lang="en-GB" sz="2800" spc="-1" strike="noStrike">
              <a:latin typeface="Arial"/>
            </a:endParaRPr>
          </a:p>
        </p:txBody>
      </p:sp>
    </p:spTree>
  </p:cSld>
  <p:transition>
    <p:dissolve/>
  </p:transition>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6" name="PlaceHolder 1"/>
          <p:cNvSpPr>
            <a:spLocks noGrp="1"/>
          </p:cNvSpPr>
          <p:nvPr>
            <p:ph type="title"/>
          </p:nvPr>
        </p:nvSpPr>
        <p:spPr>
          <a:xfrm>
            <a:off x="1285200" y="555120"/>
            <a:ext cx="6863400" cy="1272600"/>
          </a:xfrm>
          <a:prstGeom prst="rect">
            <a:avLst/>
          </a:prstGeom>
          <a:noFill/>
          <a:ln w="0">
            <a:noFill/>
          </a:ln>
        </p:spPr>
        <p:txBody>
          <a:bodyPr lIns="0" rIns="0" tIns="12600" bIns="0" anchor="t">
            <a:noAutofit/>
          </a:bodyPr>
          <a:p>
            <a:pPr marL="2343240">
              <a:lnSpc>
                <a:spcPct val="100000"/>
              </a:lnSpc>
              <a:spcBef>
                <a:spcPts val="99"/>
              </a:spcBef>
              <a:buNone/>
            </a:pPr>
            <a:r>
              <a:rPr b="1" lang="en-GB" sz="4400" spc="-12" strike="noStrike">
                <a:solidFill>
                  <a:srgbClr val="000000"/>
                </a:solidFill>
                <a:latin typeface="Arial"/>
              </a:rPr>
              <a:t>Example - I</a:t>
            </a:r>
            <a:endParaRPr b="0" lang="en-GB" sz="4400" spc="-1" strike="noStrike">
              <a:latin typeface="Arial"/>
            </a:endParaRPr>
          </a:p>
        </p:txBody>
      </p:sp>
      <p:sp>
        <p:nvSpPr>
          <p:cNvPr id="437" name="object 3"/>
          <p:cNvSpPr/>
          <p:nvPr/>
        </p:nvSpPr>
        <p:spPr>
          <a:xfrm>
            <a:off x="599400" y="1551960"/>
            <a:ext cx="8394480" cy="4893480"/>
          </a:xfrm>
          <a:prstGeom prst="rect">
            <a:avLst/>
          </a:prstGeom>
          <a:noFill/>
          <a:ln w="0">
            <a:noFill/>
          </a:ln>
        </p:spPr>
        <p:style>
          <a:lnRef idx="0"/>
          <a:fillRef idx="0"/>
          <a:effectRef idx="0"/>
          <a:fontRef idx="minor"/>
        </p:style>
        <p:txBody>
          <a:bodyPr lIns="0" rIns="0" tIns="12600" bIns="0" anchor="t">
            <a:spAutoFit/>
          </a:bodyPr>
          <a:p>
            <a:pPr marL="12600">
              <a:lnSpc>
                <a:spcPct val="147000"/>
              </a:lnSpc>
              <a:spcBef>
                <a:spcPts val="99"/>
              </a:spcBef>
              <a:buNone/>
            </a:pPr>
            <a:r>
              <a:rPr b="0" lang="en-GB" sz="2200" spc="-1" strike="noStrike">
                <a:solidFill>
                  <a:srgbClr val="000000"/>
                </a:solidFill>
                <a:latin typeface="Bitstream Vera Sans Mono"/>
                <a:ea typeface="DejaVu Sans"/>
              </a:rPr>
              <a:t>#include</a:t>
            </a:r>
            <a:r>
              <a:rPr b="0" lang="en-GB" sz="2200" spc="-151"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&lt;stdio.h&gt; </a:t>
            </a:r>
            <a:endParaRPr b="0" lang="en-GB" sz="2200" spc="-1" strike="noStrike">
              <a:latin typeface="Arial"/>
            </a:endParaRPr>
          </a:p>
          <a:p>
            <a:pPr marL="12600">
              <a:lnSpc>
                <a:spcPct val="147000"/>
              </a:lnSpc>
              <a:spcBef>
                <a:spcPts val="99"/>
              </a:spcBef>
              <a:buNone/>
            </a:pPr>
            <a:r>
              <a:rPr b="0" lang="en-GB" sz="2200" spc="-1" strike="noStrike">
                <a:solidFill>
                  <a:srgbClr val="000000"/>
                </a:solidFill>
                <a:latin typeface="Bitstream Vera Sans Mono"/>
                <a:ea typeface="DejaVu Sans"/>
              </a:rPr>
              <a:t>#include</a:t>
            </a:r>
            <a:r>
              <a:rPr b="0" lang="en-GB" sz="2200" spc="-151"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&lt;netdb.h&gt; </a:t>
            </a:r>
            <a:endParaRPr b="0" lang="en-GB" sz="2200" spc="-1" strike="noStrike">
              <a:latin typeface="Arial"/>
            </a:endParaRPr>
          </a:p>
          <a:p>
            <a:pPr marL="12600">
              <a:lnSpc>
                <a:spcPct val="147000"/>
              </a:lnSpc>
              <a:spcBef>
                <a:spcPts val="99"/>
              </a:spcBef>
              <a:buNone/>
            </a:pPr>
            <a:r>
              <a:rPr b="0" lang="en-GB" sz="2200" spc="-1" strike="noStrike">
                <a:solidFill>
                  <a:srgbClr val="000000"/>
                </a:solidFill>
                <a:latin typeface="Bitstream Vera Sans Mono"/>
                <a:ea typeface="DejaVu Sans"/>
              </a:rPr>
              <a:t>#include</a:t>
            </a:r>
            <a:r>
              <a:rPr b="0" lang="en-GB" sz="2200" spc="-151"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&lt;stdlib.h&gt;</a:t>
            </a:r>
            <a:endParaRPr b="0" lang="en-GB" sz="2200" spc="-1" strike="noStrike">
              <a:latin typeface="Arial"/>
            </a:endParaRPr>
          </a:p>
          <a:p>
            <a:pPr marL="12600">
              <a:lnSpc>
                <a:spcPct val="100000"/>
              </a:lnSpc>
              <a:spcBef>
                <a:spcPts val="1261"/>
              </a:spcBef>
              <a:buNone/>
            </a:pPr>
            <a:r>
              <a:rPr b="0" lang="en-GB" sz="2200" spc="-1" strike="noStrike">
                <a:solidFill>
                  <a:srgbClr val="000000"/>
                </a:solidFill>
                <a:latin typeface="Bitstream Vera Sans Mono"/>
                <a:ea typeface="DejaVu Sans"/>
              </a:rPr>
              <a:t>unsigned</a:t>
            </a:r>
            <a:r>
              <a:rPr b="0" lang="en-GB" sz="2200" spc="-177"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long</a:t>
            </a:r>
            <a:r>
              <a:rPr b="0" lang="en-GB" sz="2200" spc="-171"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ResolveName(char</a:t>
            </a:r>
            <a:r>
              <a:rPr b="0" lang="en-GB" sz="2200" spc="-171"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name[])</a:t>
            </a:r>
            <a:endParaRPr b="0" lang="en-GB" sz="2200" spc="-1" strike="noStrike">
              <a:latin typeface="Arial"/>
            </a:endParaRPr>
          </a:p>
          <a:p>
            <a:pPr marL="12600">
              <a:lnSpc>
                <a:spcPts val="2560"/>
              </a:lnSpc>
              <a:spcBef>
                <a:spcPts val="1261"/>
              </a:spcBef>
              <a:buNone/>
            </a:pPr>
            <a:r>
              <a:rPr b="0" lang="en-GB" sz="2200" spc="-52" strike="noStrike">
                <a:solidFill>
                  <a:srgbClr val="000000"/>
                </a:solidFill>
                <a:latin typeface="Bitstream Vera Sans Mono"/>
                <a:ea typeface="DejaVu Sans"/>
              </a:rPr>
              <a:t>{</a:t>
            </a:r>
            <a:endParaRPr b="0" lang="en-GB" sz="2200" spc="-1" strike="noStrike">
              <a:latin typeface="Arial"/>
            </a:endParaRPr>
          </a:p>
          <a:p>
            <a:pPr marL="336600">
              <a:lnSpc>
                <a:spcPts val="2486"/>
              </a:lnSpc>
              <a:buNone/>
            </a:pPr>
            <a:r>
              <a:rPr b="0" lang="en-GB" sz="2200" spc="-1" strike="noStrike">
                <a:solidFill>
                  <a:srgbClr val="000000"/>
                </a:solidFill>
                <a:latin typeface="Bitstream Vera Sans Mono"/>
                <a:ea typeface="DejaVu Sans"/>
              </a:rPr>
              <a:t>struct</a:t>
            </a:r>
            <a:r>
              <a:rPr b="0" lang="en-GB" sz="2200" spc="-120"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hostent</a:t>
            </a:r>
            <a:r>
              <a:rPr b="0" lang="en-GB" sz="2200" spc="-120"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*host;</a:t>
            </a:r>
            <a:endParaRPr b="0" lang="en-GB" sz="2200" spc="-1" strike="noStrike">
              <a:latin typeface="Arial"/>
            </a:endParaRPr>
          </a:p>
          <a:p>
            <a:pPr marL="793800" indent="-457200">
              <a:lnSpc>
                <a:spcPts val="2480"/>
              </a:lnSpc>
              <a:spcBef>
                <a:spcPts val="139"/>
              </a:spcBef>
              <a:buNone/>
              <a:tabLst>
                <a:tab algn="l" pos="0"/>
              </a:tabLst>
            </a:pPr>
            <a:r>
              <a:rPr b="0" lang="en-GB" sz="2200" spc="-1" strike="noStrike">
                <a:solidFill>
                  <a:srgbClr val="000000"/>
                </a:solidFill>
                <a:latin typeface="Bitstream Vera Sans Mono"/>
                <a:ea typeface="DejaVu Sans"/>
              </a:rPr>
              <a:t>if</a:t>
            </a:r>
            <a:r>
              <a:rPr b="0" lang="en-GB" sz="2200" spc="-75"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((host</a:t>
            </a:r>
            <a:r>
              <a:rPr b="0" lang="en-GB" sz="2200" spc="-75"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a:t>
            </a:r>
            <a:r>
              <a:rPr b="0" lang="en-GB" sz="2200" spc="-72"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gethostbyname(name))</a:t>
            </a:r>
            <a:r>
              <a:rPr b="0" lang="en-GB" sz="2200" spc="-75"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a:t>
            </a:r>
            <a:r>
              <a:rPr b="0" lang="en-GB" sz="2200" spc="-75"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NULL){ </a:t>
            </a:r>
            <a:r>
              <a:rPr b="0" lang="en-GB" sz="2200" spc="-1" strike="noStrike">
                <a:solidFill>
                  <a:srgbClr val="000000"/>
                </a:solidFill>
                <a:latin typeface="Bitstream Vera Sans Mono"/>
                <a:ea typeface="DejaVu Sans"/>
              </a:rPr>
              <a:t>fprintf(stderr,</a:t>
            </a:r>
            <a:r>
              <a:rPr b="0" lang="en-GB" sz="2200" spc="-287"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"gethostbyname()</a:t>
            </a:r>
            <a:r>
              <a:rPr b="0" lang="en-GB" sz="2200" spc="-287"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failed"); exit(1);</a:t>
            </a:r>
            <a:endParaRPr b="0" lang="en-GB" sz="2200" spc="-1" strike="noStrike">
              <a:latin typeface="Arial"/>
            </a:endParaRPr>
          </a:p>
          <a:p>
            <a:pPr marL="336600" indent="-457200">
              <a:lnSpc>
                <a:spcPts val="2356"/>
              </a:lnSpc>
              <a:buNone/>
              <a:tabLst>
                <a:tab algn="l" pos="0"/>
              </a:tabLst>
            </a:pPr>
            <a:r>
              <a:rPr b="0" lang="en-GB" sz="2200" spc="-52" strike="noStrike">
                <a:solidFill>
                  <a:srgbClr val="000000"/>
                </a:solidFill>
                <a:latin typeface="Bitstream Vera Sans Mono"/>
                <a:ea typeface="DejaVu Sans"/>
              </a:rPr>
              <a:t>  </a:t>
            </a:r>
            <a:r>
              <a:rPr b="0" lang="en-GB" sz="2200" spc="-52" strike="noStrike">
                <a:solidFill>
                  <a:srgbClr val="000000"/>
                </a:solidFill>
                <a:latin typeface="Bitstream Vera Sans Mono"/>
                <a:ea typeface="DejaVu Sans"/>
              </a:rPr>
              <a:t>}</a:t>
            </a:r>
            <a:endParaRPr b="0" lang="en-GB" sz="2200" spc="-1" strike="noStrike">
              <a:latin typeface="Arial"/>
            </a:endParaRPr>
          </a:p>
          <a:p>
            <a:pPr marL="336600" indent="-457200">
              <a:lnSpc>
                <a:spcPts val="2560"/>
              </a:lnSpc>
              <a:buNone/>
              <a:tabLst>
                <a:tab algn="l" pos="0"/>
              </a:tabLst>
            </a:pPr>
            <a:r>
              <a:rPr b="0" lang="en-GB" sz="2200" spc="-1" strike="noStrike">
                <a:solidFill>
                  <a:srgbClr val="000000"/>
                </a:solidFill>
                <a:latin typeface="Bitstream Vera Sans Mono"/>
                <a:ea typeface="DejaVu Sans"/>
              </a:rPr>
              <a:t>return</a:t>
            </a:r>
            <a:r>
              <a:rPr b="0" lang="en-GB" sz="2200" spc="-114"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*((unsigned</a:t>
            </a:r>
            <a:r>
              <a:rPr b="0" lang="en-GB" sz="2200" spc="-111"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long</a:t>
            </a:r>
            <a:r>
              <a:rPr b="0" lang="en-GB" sz="2200" spc="-114"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*)host-</a:t>
            </a:r>
            <a:r>
              <a:rPr b="0" lang="en-GB" sz="2200" spc="-12" strike="noStrike">
                <a:solidFill>
                  <a:srgbClr val="000000"/>
                </a:solidFill>
                <a:latin typeface="Bitstream Vera Sans Mono"/>
                <a:ea typeface="DejaVu Sans"/>
              </a:rPr>
              <a:t>&gt;h_addr_list[0]);</a:t>
            </a:r>
            <a:endParaRPr b="0" lang="en-GB" sz="2200" spc="-1" strike="noStrike">
              <a:latin typeface="Arial"/>
            </a:endParaRPr>
          </a:p>
          <a:p>
            <a:pPr marL="12600" indent="-457200">
              <a:lnSpc>
                <a:spcPct val="100000"/>
              </a:lnSpc>
              <a:spcBef>
                <a:spcPts val="1261"/>
              </a:spcBef>
              <a:buNone/>
              <a:tabLst>
                <a:tab algn="l" pos="0"/>
              </a:tabLst>
            </a:pPr>
            <a:r>
              <a:rPr b="0" lang="en-GB" sz="2200" spc="-52" strike="noStrike">
                <a:solidFill>
                  <a:srgbClr val="000000"/>
                </a:solidFill>
                <a:latin typeface="Bitstream Vera Sans Mono"/>
                <a:ea typeface="DejaVu Sans"/>
              </a:rPr>
              <a:t>}</a:t>
            </a:r>
            <a:endParaRPr b="0" lang="en-GB" sz="2200" spc="-1" strike="noStrike">
              <a:latin typeface="Arial"/>
            </a:endParaRPr>
          </a:p>
        </p:txBody>
      </p:sp>
    </p:spTree>
  </p:cSld>
  <p:transition>
    <p:dissolve/>
  </p:transition>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8" name="PlaceHolder 1"/>
          <p:cNvSpPr>
            <a:spLocks noGrp="1"/>
          </p:cNvSpPr>
          <p:nvPr>
            <p:ph type="title"/>
          </p:nvPr>
        </p:nvSpPr>
        <p:spPr>
          <a:xfrm>
            <a:off x="1285200" y="519120"/>
            <a:ext cx="6863400" cy="1272600"/>
          </a:xfrm>
          <a:prstGeom prst="rect">
            <a:avLst/>
          </a:prstGeom>
          <a:noFill/>
          <a:ln w="0">
            <a:noFill/>
          </a:ln>
        </p:spPr>
        <p:txBody>
          <a:bodyPr lIns="0" rIns="0" tIns="12600" bIns="0" anchor="t">
            <a:noAutofit/>
          </a:bodyPr>
          <a:p>
            <a:pPr marL="2343240">
              <a:lnSpc>
                <a:spcPct val="100000"/>
              </a:lnSpc>
              <a:spcBef>
                <a:spcPts val="99"/>
              </a:spcBef>
              <a:buNone/>
            </a:pPr>
            <a:r>
              <a:rPr b="1" lang="en-GB" sz="4400" spc="-12" strike="noStrike">
                <a:solidFill>
                  <a:srgbClr val="000000"/>
                </a:solidFill>
                <a:latin typeface="Arial"/>
              </a:rPr>
              <a:t>Example - II</a:t>
            </a:r>
            <a:endParaRPr b="0" lang="en-GB" sz="4400" spc="-1" strike="noStrike">
              <a:latin typeface="Arial"/>
            </a:endParaRPr>
          </a:p>
        </p:txBody>
      </p:sp>
      <p:sp>
        <p:nvSpPr>
          <p:cNvPr id="439" name="object 3"/>
          <p:cNvSpPr/>
          <p:nvPr/>
        </p:nvSpPr>
        <p:spPr>
          <a:xfrm>
            <a:off x="419400" y="1717200"/>
            <a:ext cx="9551160" cy="4773960"/>
          </a:xfrm>
          <a:prstGeom prst="rect">
            <a:avLst/>
          </a:prstGeom>
          <a:noFill/>
          <a:ln w="0">
            <a:noFill/>
          </a:ln>
        </p:spPr>
        <p:style>
          <a:lnRef idx="0"/>
          <a:fillRef idx="0"/>
          <a:effectRef idx="0"/>
          <a:fontRef idx="minor"/>
        </p:style>
        <p:txBody>
          <a:bodyPr lIns="0" rIns="0" tIns="34920" bIns="0" anchor="t">
            <a:spAutoFit/>
          </a:bodyPr>
          <a:p>
            <a:pPr marL="488880" indent="-476280">
              <a:lnSpc>
                <a:spcPts val="2279"/>
              </a:lnSpc>
              <a:spcBef>
                <a:spcPts val="275"/>
              </a:spcBef>
              <a:buNone/>
              <a:tabLst>
                <a:tab algn="l" pos="0"/>
              </a:tabLst>
            </a:pPr>
            <a:r>
              <a:rPr b="0" lang="en-GB" sz="2200" spc="-1" strike="noStrike">
                <a:solidFill>
                  <a:srgbClr val="000000"/>
                </a:solidFill>
                <a:latin typeface="Bitstream Vera Sans Mono"/>
                <a:ea typeface="DejaVu Sans"/>
              </a:rPr>
              <a:t>unsigned</a:t>
            </a:r>
            <a:r>
              <a:rPr b="0" lang="en-GB" sz="2200" spc="-66"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short</a:t>
            </a:r>
            <a:r>
              <a:rPr b="0" lang="en-GB" sz="2200" spc="-55"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ResolveService(char</a:t>
            </a:r>
            <a:r>
              <a:rPr b="0" lang="en-GB" sz="2200" spc="-52"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service[], </a:t>
            </a:r>
            <a:r>
              <a:rPr b="0" lang="en-GB" sz="2200" spc="-1" strike="noStrike">
                <a:solidFill>
                  <a:srgbClr val="000000"/>
                </a:solidFill>
                <a:latin typeface="Bitstream Vera Sans Mono"/>
                <a:ea typeface="DejaVu Sans"/>
              </a:rPr>
              <a:t>char</a:t>
            </a:r>
            <a:r>
              <a:rPr b="0" lang="en-GB" sz="2200" spc="-21"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protocol[])</a:t>
            </a:r>
            <a:endParaRPr b="0" lang="en-GB" sz="2200" spc="-1" strike="noStrike">
              <a:latin typeface="Arial"/>
            </a:endParaRPr>
          </a:p>
          <a:p>
            <a:pPr marL="12600" indent="-476280">
              <a:lnSpc>
                <a:spcPts val="2341"/>
              </a:lnSpc>
              <a:spcBef>
                <a:spcPts val="1244"/>
              </a:spcBef>
              <a:buNone/>
              <a:tabLst>
                <a:tab algn="l" pos="0"/>
              </a:tabLst>
            </a:pPr>
            <a:r>
              <a:rPr b="0" lang="en-GB" sz="2200" spc="-52" strike="noStrike">
                <a:solidFill>
                  <a:srgbClr val="000000"/>
                </a:solidFill>
                <a:latin typeface="Bitstream Vera Sans Mono"/>
                <a:ea typeface="DejaVu Sans"/>
              </a:rPr>
              <a:t>{</a:t>
            </a:r>
            <a:endParaRPr b="0" lang="en-GB" sz="2200" spc="-1" strike="noStrike">
              <a:latin typeface="Arial"/>
            </a:endParaRPr>
          </a:p>
          <a:p>
            <a:pPr marL="336600" indent="-476280">
              <a:lnSpc>
                <a:spcPts val="2279"/>
              </a:lnSpc>
              <a:spcBef>
                <a:spcPts val="113"/>
              </a:spcBef>
              <a:buNone/>
              <a:tabLst>
                <a:tab algn="l" pos="0"/>
              </a:tabLst>
            </a:pPr>
            <a:r>
              <a:rPr b="0" lang="en-GB" sz="2200" spc="-1" strike="noStrike">
                <a:solidFill>
                  <a:srgbClr val="000000"/>
                </a:solidFill>
                <a:latin typeface="Bitstream Vera Sans Mono"/>
                <a:ea typeface="DejaVu Sans"/>
              </a:rPr>
              <a:t>struct</a:t>
            </a:r>
            <a:r>
              <a:rPr b="0" lang="en-GB" sz="2200" spc="-35"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servent</a:t>
            </a:r>
            <a:r>
              <a:rPr b="0" lang="en-GB" sz="2200" spc="-32"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*serv; </a:t>
            </a:r>
            <a:r>
              <a:rPr b="0" lang="en-GB" sz="2200" spc="-1" strike="noStrike">
                <a:solidFill>
                  <a:srgbClr val="000000"/>
                </a:solidFill>
                <a:latin typeface="Bitstream Vera Sans Mono"/>
                <a:ea typeface="DejaVu Sans"/>
              </a:rPr>
              <a:t>unsigned</a:t>
            </a:r>
            <a:r>
              <a:rPr b="0" lang="en-GB" sz="2200" spc="-35"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short</a:t>
            </a:r>
            <a:r>
              <a:rPr b="0" lang="en-GB" sz="2200" spc="-32"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port;</a:t>
            </a:r>
            <a:endParaRPr b="0" lang="en-GB" sz="2200" spc="-1" strike="noStrike">
              <a:latin typeface="Arial"/>
            </a:endParaRPr>
          </a:p>
          <a:p>
            <a:pPr marL="336600" indent="-476280">
              <a:lnSpc>
                <a:spcPts val="2341"/>
              </a:lnSpc>
              <a:spcBef>
                <a:spcPts val="2095"/>
              </a:spcBef>
              <a:buNone/>
              <a:tabLst>
                <a:tab algn="l" pos="0"/>
              </a:tabLst>
            </a:pPr>
            <a:r>
              <a:rPr b="0" lang="en-GB" sz="2200" spc="-1" strike="noStrike">
                <a:solidFill>
                  <a:srgbClr val="000000"/>
                </a:solidFill>
                <a:latin typeface="Bitstream Vera Sans Mono"/>
                <a:ea typeface="DejaVu Sans"/>
              </a:rPr>
              <a:t>if</a:t>
            </a:r>
            <a:r>
              <a:rPr b="0" lang="en-GB" sz="2200" spc="-35"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((port</a:t>
            </a:r>
            <a:r>
              <a:rPr b="0" lang="en-GB" sz="2200" spc="-21"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a:t>
            </a:r>
            <a:r>
              <a:rPr b="0" lang="en-GB" sz="2200" spc="-26"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atoi(service))</a:t>
            </a:r>
            <a:r>
              <a:rPr b="0" lang="en-GB" sz="2200" spc="-21"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a:t>
            </a:r>
            <a:r>
              <a:rPr b="0" lang="en-GB" sz="2200" spc="-26"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0)</a:t>
            </a:r>
            <a:r>
              <a:rPr b="0" lang="en-GB" sz="2200" spc="-21" strike="noStrike">
                <a:solidFill>
                  <a:srgbClr val="000000"/>
                </a:solidFill>
                <a:latin typeface="Bitstream Vera Sans Mono"/>
                <a:ea typeface="DejaVu Sans"/>
              </a:rPr>
              <a:t> </a:t>
            </a:r>
            <a:r>
              <a:rPr b="0" lang="en-GB" sz="2200" spc="-52" strike="noStrike">
                <a:solidFill>
                  <a:srgbClr val="000000"/>
                </a:solidFill>
                <a:latin typeface="Bitstream Vera Sans Mono"/>
                <a:ea typeface="DejaVu Sans"/>
              </a:rPr>
              <a:t>{</a:t>
            </a:r>
            <a:endParaRPr b="0" lang="en-GB" sz="2200" spc="-1" strike="noStrike">
              <a:latin typeface="Arial"/>
            </a:endParaRPr>
          </a:p>
          <a:p>
            <a:pPr marL="336600" indent="457200">
              <a:lnSpc>
                <a:spcPts val="2279"/>
              </a:lnSpc>
              <a:spcBef>
                <a:spcPts val="113"/>
              </a:spcBef>
              <a:buNone/>
              <a:tabLst>
                <a:tab algn="l" pos="0"/>
              </a:tabLst>
            </a:pPr>
            <a:r>
              <a:rPr b="0" lang="en-GB" sz="2200" spc="-1" strike="noStrike">
                <a:solidFill>
                  <a:srgbClr val="000000"/>
                </a:solidFill>
                <a:latin typeface="Bitstream Vera Sans Mono"/>
                <a:ea typeface="DejaVu Sans"/>
              </a:rPr>
              <a:t>if</a:t>
            </a:r>
            <a:r>
              <a:rPr b="0" lang="en-GB" sz="2200" spc="-55"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((serv=getservbyname(service,</a:t>
            </a:r>
            <a:r>
              <a:rPr b="0" lang="en-GB" sz="2200" spc="-41"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protocol))</a:t>
            </a:r>
            <a:r>
              <a:rPr b="0" lang="en-GB" sz="2200" spc="-41"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NULL)      {</a:t>
            </a:r>
            <a:endParaRPr b="0" lang="en-GB" sz="2200" spc="-1" strike="noStrike">
              <a:latin typeface="Arial"/>
            </a:endParaRPr>
          </a:p>
          <a:p>
            <a:pPr marL="336600" indent="457200">
              <a:lnSpc>
                <a:spcPts val="2279"/>
              </a:lnSpc>
              <a:spcBef>
                <a:spcPts val="113"/>
              </a:spcBef>
              <a:buNone/>
              <a:tabLst>
                <a:tab algn="l" pos="0"/>
              </a:tabLst>
            </a:pPr>
            <a:r>
              <a:rPr b="0" lang="en-GB" sz="2200" spc="-12"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fprintf(stderr,</a:t>
            </a:r>
            <a:r>
              <a:rPr b="0" lang="en-GB" sz="2200" spc="-92"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"getservbyname()</a:t>
            </a:r>
            <a:r>
              <a:rPr b="0" lang="en-GB" sz="2200" spc="-75"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failed");              exit(1);</a:t>
            </a:r>
            <a:endParaRPr b="0" lang="en-GB" sz="2200" spc="-1" strike="noStrike">
              <a:latin typeface="Arial"/>
            </a:endParaRPr>
          </a:p>
          <a:p>
            <a:pPr marL="793800" indent="457200">
              <a:lnSpc>
                <a:spcPts val="2166"/>
              </a:lnSpc>
              <a:buNone/>
              <a:tabLst>
                <a:tab algn="l" pos="0"/>
              </a:tabLst>
            </a:pPr>
            <a:r>
              <a:rPr b="0" lang="en-GB" sz="2200" spc="-52" strike="noStrike">
                <a:solidFill>
                  <a:srgbClr val="000000"/>
                </a:solidFill>
                <a:latin typeface="Bitstream Vera Sans Mono"/>
                <a:ea typeface="DejaVu Sans"/>
              </a:rPr>
              <a:t>}</a:t>
            </a:r>
            <a:endParaRPr b="0" lang="en-GB" sz="2200" spc="-1" strike="noStrike">
              <a:latin typeface="Arial"/>
            </a:endParaRPr>
          </a:p>
          <a:p>
            <a:pPr marL="793800" indent="457200">
              <a:lnSpc>
                <a:spcPts val="2279"/>
              </a:lnSpc>
              <a:buNone/>
              <a:tabLst>
                <a:tab algn="l" pos="0"/>
              </a:tabLst>
            </a:pPr>
            <a:r>
              <a:rPr b="0" lang="en-GB" sz="2200" spc="-1" strike="noStrike">
                <a:solidFill>
                  <a:srgbClr val="000000"/>
                </a:solidFill>
                <a:latin typeface="Bitstream Vera Sans Mono"/>
                <a:ea typeface="DejaVu Sans"/>
              </a:rPr>
              <a:t>else</a:t>
            </a:r>
            <a:r>
              <a:rPr b="0" lang="en-GB" sz="2200" spc="-12"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port</a:t>
            </a:r>
            <a:r>
              <a:rPr b="0" lang="en-GB" sz="2200" spc="-7"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a:t>
            </a:r>
            <a:r>
              <a:rPr b="0" lang="en-GB" sz="2200" spc="-7"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serv-&gt;s_port;</a:t>
            </a:r>
            <a:endParaRPr b="0" lang="en-GB" sz="2200" spc="-1" strike="noStrike">
              <a:latin typeface="Arial"/>
            </a:endParaRPr>
          </a:p>
          <a:p>
            <a:pPr marL="336600" indent="457200">
              <a:lnSpc>
                <a:spcPts val="2279"/>
              </a:lnSpc>
              <a:buNone/>
              <a:tabLst>
                <a:tab algn="l" pos="0"/>
              </a:tabLst>
            </a:pPr>
            <a:r>
              <a:rPr b="0" lang="en-GB" sz="2200" spc="-52" strike="noStrike">
                <a:solidFill>
                  <a:srgbClr val="000000"/>
                </a:solidFill>
                <a:latin typeface="Bitstream Vera Sans Mono"/>
                <a:ea typeface="DejaVu Sans"/>
              </a:rPr>
              <a:t>}</a:t>
            </a:r>
            <a:endParaRPr b="0" lang="en-GB" sz="2200" spc="-1" strike="noStrike">
              <a:latin typeface="Arial"/>
            </a:endParaRPr>
          </a:p>
          <a:p>
            <a:pPr marL="336600" indent="457200">
              <a:lnSpc>
                <a:spcPts val="2271"/>
              </a:lnSpc>
              <a:spcBef>
                <a:spcPts val="125"/>
              </a:spcBef>
              <a:buNone/>
              <a:tabLst>
                <a:tab algn="l" pos="0"/>
              </a:tabLst>
            </a:pPr>
            <a:r>
              <a:rPr b="0" lang="en-GB" sz="2200" spc="-1" strike="noStrike">
                <a:solidFill>
                  <a:srgbClr val="000000"/>
                </a:solidFill>
                <a:latin typeface="Bitstream Vera Sans Mono"/>
                <a:ea typeface="DejaVu Sans"/>
              </a:rPr>
              <a:t>else</a:t>
            </a:r>
            <a:r>
              <a:rPr b="0" lang="en-GB" sz="2200" spc="-15"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port</a:t>
            </a:r>
            <a:r>
              <a:rPr b="0" lang="en-GB" sz="2200" spc="-15"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a:t>
            </a:r>
            <a:r>
              <a:rPr b="0" lang="en-GB" sz="2200" spc="-15"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htons(port); </a:t>
            </a:r>
            <a:r>
              <a:rPr b="0" lang="en-GB" sz="2200" spc="-1" strike="noStrike">
                <a:solidFill>
                  <a:srgbClr val="000000"/>
                </a:solidFill>
                <a:latin typeface="Bitstream Vera Sans Mono"/>
                <a:ea typeface="DejaVu Sans"/>
              </a:rPr>
              <a:t>return</a:t>
            </a:r>
            <a:r>
              <a:rPr b="0" lang="en-GB" sz="2200" spc="-32"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port;</a:t>
            </a:r>
            <a:endParaRPr b="0" lang="en-GB" sz="2200" spc="-1" strike="noStrike">
              <a:latin typeface="Arial"/>
            </a:endParaRPr>
          </a:p>
          <a:p>
            <a:pPr marL="12600" indent="457200">
              <a:lnSpc>
                <a:spcPct val="100000"/>
              </a:lnSpc>
              <a:spcBef>
                <a:spcPts val="1244"/>
              </a:spcBef>
              <a:buNone/>
              <a:tabLst>
                <a:tab algn="l" pos="0"/>
              </a:tabLst>
            </a:pPr>
            <a:r>
              <a:rPr b="0" lang="en-GB" sz="2200" spc="-52" strike="noStrike">
                <a:solidFill>
                  <a:srgbClr val="000000"/>
                </a:solidFill>
                <a:latin typeface="Bitstream Vera Sans Mono"/>
                <a:ea typeface="DejaVu Sans"/>
              </a:rPr>
              <a:t>}</a:t>
            </a:r>
            <a:endParaRPr b="0" lang="en-GB" sz="2200" spc="-1" strike="noStrike">
              <a:latin typeface="Arial"/>
            </a:endParaRPr>
          </a:p>
        </p:txBody>
      </p:sp>
    </p:spTree>
  </p:cSld>
  <p:transition>
    <p:dissolve/>
  </p:transition>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7" name="PlaceHolder 1"/>
          <p:cNvSpPr>
            <a:spLocks noGrp="1"/>
          </p:cNvSpPr>
          <p:nvPr>
            <p:ph type="title"/>
          </p:nvPr>
        </p:nvSpPr>
        <p:spPr>
          <a:xfrm>
            <a:off x="817200" y="555120"/>
            <a:ext cx="6863400" cy="1272600"/>
          </a:xfrm>
          <a:prstGeom prst="rect">
            <a:avLst/>
          </a:prstGeom>
          <a:noFill/>
          <a:ln w="0">
            <a:noFill/>
          </a:ln>
        </p:spPr>
        <p:txBody>
          <a:bodyPr lIns="0" rIns="0" tIns="12600" bIns="0" anchor="t">
            <a:noAutofit/>
          </a:bodyPr>
          <a:p>
            <a:pPr marL="2435760">
              <a:lnSpc>
                <a:spcPct val="100000"/>
              </a:lnSpc>
              <a:spcBef>
                <a:spcPts val="99"/>
              </a:spcBef>
              <a:buNone/>
            </a:pPr>
            <a:r>
              <a:rPr b="1" lang="en-GB" sz="4400" spc="-12" strike="noStrike">
                <a:solidFill>
                  <a:srgbClr val="000000"/>
                </a:solidFill>
                <a:latin typeface="Arial"/>
              </a:rPr>
              <a:t>Socket Use</a:t>
            </a:r>
            <a:endParaRPr b="0" lang="en-GB" sz="4400" spc="-1" strike="noStrike">
              <a:latin typeface="Arial"/>
            </a:endParaRPr>
          </a:p>
        </p:txBody>
      </p:sp>
      <p:sp>
        <p:nvSpPr>
          <p:cNvPr id="328" name="object 15"/>
          <p:cNvSpPr/>
          <p:nvPr/>
        </p:nvSpPr>
        <p:spPr>
          <a:xfrm>
            <a:off x="897840" y="1569600"/>
            <a:ext cx="7000560" cy="5194080"/>
          </a:xfrm>
          <a:prstGeom prst="rect">
            <a:avLst/>
          </a:prstGeom>
          <a:noFill/>
          <a:ln w="0">
            <a:noFill/>
          </a:ln>
        </p:spPr>
        <p:style>
          <a:lnRef idx="0"/>
          <a:fillRef idx="0"/>
          <a:effectRef idx="0"/>
          <a:fontRef idx="minor"/>
        </p:style>
        <p:txBody>
          <a:bodyPr lIns="0" rIns="0" tIns="12240" bIns="0" anchor="t">
            <a:spAutoFit/>
          </a:bodyPr>
          <a:p>
            <a:pPr marL="38160">
              <a:lnSpc>
                <a:spcPct val="130000"/>
              </a:lnSpc>
              <a:spcBef>
                <a:spcPts val="96"/>
              </a:spcBef>
              <a:buNone/>
            </a:pPr>
            <a:r>
              <a:rPr b="0" lang="en-GB" sz="3200" spc="-1" strike="noStrike">
                <a:solidFill>
                  <a:srgbClr val="000000"/>
                </a:solidFill>
                <a:latin typeface="Arial"/>
                <a:ea typeface="DejaVu Sans"/>
              </a:rPr>
              <a:t>Server</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listens for requests from </a:t>
            </a:r>
            <a:r>
              <a:rPr b="0" lang="en-GB" sz="3200" spc="-12" strike="noStrike">
                <a:solidFill>
                  <a:srgbClr val="000000"/>
                </a:solidFill>
                <a:latin typeface="Arial"/>
                <a:ea typeface="DejaVu Sans"/>
              </a:rPr>
              <a:t>clients </a:t>
            </a:r>
            <a:r>
              <a:rPr b="0" lang="en-GB" sz="3200" spc="-1" strike="noStrike">
                <a:solidFill>
                  <a:srgbClr val="000000"/>
                </a:solidFill>
                <a:latin typeface="Arial"/>
                <a:ea typeface="DejaVu Sans"/>
              </a:rPr>
              <a:t>Server: passive </a:t>
            </a:r>
            <a:r>
              <a:rPr b="0" lang="en-GB" sz="3200" spc="-21" strike="noStrike">
                <a:solidFill>
                  <a:srgbClr val="000000"/>
                </a:solidFill>
                <a:latin typeface="Arial"/>
                <a:ea typeface="DejaVu Sans"/>
              </a:rPr>
              <a:t>open</a:t>
            </a:r>
            <a:endParaRPr b="0" lang="en-GB" sz="3200" spc="-1" strike="noStrike">
              <a:latin typeface="Arial"/>
            </a:endParaRPr>
          </a:p>
          <a:p>
            <a:pPr marL="38160">
              <a:lnSpc>
                <a:spcPts val="5009"/>
              </a:lnSpc>
              <a:spcBef>
                <a:spcPts val="354"/>
              </a:spcBef>
              <a:buNone/>
            </a:pPr>
            <a:r>
              <a:rPr b="0" lang="en-GB" sz="3200" spc="-1" strike="noStrike">
                <a:solidFill>
                  <a:srgbClr val="000000"/>
                </a:solidFill>
                <a:latin typeface="Arial"/>
                <a:ea typeface="DejaVu Sans"/>
              </a:rPr>
              <a:t>Client:</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active </a:t>
            </a:r>
            <a:r>
              <a:rPr b="0" lang="en-GB" sz="3200" spc="-21" strike="noStrike">
                <a:solidFill>
                  <a:srgbClr val="000000"/>
                </a:solidFill>
                <a:latin typeface="Arial"/>
                <a:ea typeface="DejaVu Sans"/>
              </a:rPr>
              <a:t>open </a:t>
            </a:r>
            <a:r>
              <a:rPr b="0" lang="en-GB" sz="3200" spc="-12" strike="noStrike">
                <a:solidFill>
                  <a:srgbClr val="000000"/>
                </a:solidFill>
                <a:latin typeface="Arial"/>
                <a:ea typeface="DejaVu Sans"/>
              </a:rPr>
              <a:t>Example:</a:t>
            </a:r>
            <a:endParaRPr b="0" lang="en-GB" sz="3200" spc="-1" strike="noStrike">
              <a:latin typeface="Arial"/>
            </a:endParaRPr>
          </a:p>
          <a:p>
            <a:pPr marL="469440" indent="-288360">
              <a:lnSpc>
                <a:spcPct val="100000"/>
              </a:lnSpc>
              <a:spcBef>
                <a:spcPts val="825"/>
              </a:spcBef>
              <a:buClr>
                <a:srgbClr val="000000"/>
              </a:buClr>
              <a:buSzPct val="75000"/>
              <a:buFont typeface="Wingdings" charset="2"/>
              <a:buChar char=""/>
              <a:tabLst>
                <a:tab algn="l" pos="469440"/>
              </a:tabLst>
            </a:pPr>
            <a:r>
              <a:rPr b="0" lang="en-GB" sz="2800" spc="-1" strike="noStrike">
                <a:solidFill>
                  <a:srgbClr val="000000"/>
                </a:solidFill>
                <a:latin typeface="Arial"/>
                <a:ea typeface="DejaVu Sans"/>
              </a:rPr>
              <a:t>file</a:t>
            </a:r>
            <a:r>
              <a:rPr b="0" lang="en-GB" sz="2800" spc="-41" strike="noStrike">
                <a:solidFill>
                  <a:srgbClr val="000000"/>
                </a:solidFill>
                <a:latin typeface="Arial"/>
                <a:ea typeface="DejaVu Sans"/>
              </a:rPr>
              <a:t> </a:t>
            </a:r>
            <a:r>
              <a:rPr b="0" lang="en-GB" sz="2800" spc="-12" strike="noStrike">
                <a:solidFill>
                  <a:srgbClr val="000000"/>
                </a:solidFill>
                <a:latin typeface="Arial"/>
                <a:ea typeface="DejaVu Sans"/>
              </a:rPr>
              <a:t>server</a:t>
            </a:r>
            <a:endParaRPr b="0" lang="en-GB" sz="2800" spc="-1" strike="noStrike">
              <a:latin typeface="Arial"/>
            </a:endParaRPr>
          </a:p>
          <a:p>
            <a:pPr marL="469440" indent="-288360">
              <a:lnSpc>
                <a:spcPct val="100000"/>
              </a:lnSpc>
              <a:spcBef>
                <a:spcPts val="901"/>
              </a:spcBef>
              <a:buClr>
                <a:srgbClr val="000000"/>
              </a:buClr>
              <a:buSzPct val="75000"/>
              <a:buFont typeface="Wingdings" charset="2"/>
              <a:buChar char=""/>
              <a:tabLst>
                <a:tab algn="l" pos="469440"/>
              </a:tabLst>
            </a:pPr>
            <a:r>
              <a:rPr b="0" lang="en-GB" sz="2800" spc="-1" strike="noStrike">
                <a:solidFill>
                  <a:srgbClr val="000000"/>
                </a:solidFill>
                <a:latin typeface="Arial"/>
                <a:ea typeface="DejaVu Sans"/>
              </a:rPr>
              <a:t>web</a:t>
            </a:r>
            <a:r>
              <a:rPr b="0" lang="en-GB" sz="2800" spc="-72" strike="noStrike">
                <a:solidFill>
                  <a:srgbClr val="000000"/>
                </a:solidFill>
                <a:latin typeface="Arial"/>
                <a:ea typeface="DejaVu Sans"/>
              </a:rPr>
              <a:t> </a:t>
            </a:r>
            <a:r>
              <a:rPr b="0" lang="en-GB" sz="2800" spc="-12" strike="noStrike">
                <a:solidFill>
                  <a:srgbClr val="000000"/>
                </a:solidFill>
                <a:latin typeface="Arial"/>
                <a:ea typeface="DejaVu Sans"/>
              </a:rPr>
              <a:t>server</a:t>
            </a:r>
            <a:endParaRPr b="0" lang="en-GB" sz="2800" spc="-1" strike="noStrike">
              <a:latin typeface="Arial"/>
            </a:endParaRPr>
          </a:p>
          <a:p>
            <a:pPr marL="469440" indent="-288360">
              <a:lnSpc>
                <a:spcPct val="100000"/>
              </a:lnSpc>
              <a:spcBef>
                <a:spcPts val="890"/>
              </a:spcBef>
              <a:buClr>
                <a:srgbClr val="000000"/>
              </a:buClr>
              <a:buSzPct val="75000"/>
              <a:buFont typeface="Wingdings" charset="2"/>
              <a:buChar char=""/>
              <a:tabLst>
                <a:tab algn="l" pos="469440"/>
              </a:tabLst>
            </a:pPr>
            <a:r>
              <a:rPr b="0" lang="en-GB" sz="2800" spc="-1" strike="noStrike">
                <a:solidFill>
                  <a:srgbClr val="000000"/>
                </a:solidFill>
                <a:latin typeface="Arial"/>
                <a:ea typeface="DejaVu Sans"/>
              </a:rPr>
              <a:t>print</a:t>
            </a:r>
            <a:r>
              <a:rPr b="0" lang="en-GB" sz="2800" spc="-100" strike="noStrike">
                <a:solidFill>
                  <a:srgbClr val="000000"/>
                </a:solidFill>
                <a:latin typeface="Arial"/>
                <a:ea typeface="DejaVu Sans"/>
              </a:rPr>
              <a:t> </a:t>
            </a:r>
            <a:r>
              <a:rPr b="0" lang="en-GB" sz="2800" spc="-12" strike="noStrike">
                <a:solidFill>
                  <a:srgbClr val="000000"/>
                </a:solidFill>
                <a:latin typeface="Arial"/>
                <a:ea typeface="DejaVu Sans"/>
              </a:rPr>
              <a:t>server</a:t>
            </a:r>
            <a:endParaRPr b="0" lang="en-GB" sz="2800" spc="-1" strike="noStrike">
              <a:latin typeface="Arial"/>
            </a:endParaRPr>
          </a:p>
          <a:p>
            <a:pPr marL="469440" indent="-288360">
              <a:lnSpc>
                <a:spcPct val="100000"/>
              </a:lnSpc>
              <a:spcBef>
                <a:spcPts val="901"/>
              </a:spcBef>
              <a:buClr>
                <a:srgbClr val="000000"/>
              </a:buClr>
              <a:buSzPct val="75000"/>
              <a:buFont typeface="Wingdings" charset="2"/>
              <a:buChar char=""/>
              <a:tabLst>
                <a:tab algn="l" pos="469440"/>
              </a:tabLst>
            </a:pPr>
            <a:r>
              <a:rPr b="0" lang="en-GB" sz="2800" spc="-1" strike="noStrike">
                <a:solidFill>
                  <a:srgbClr val="000000"/>
                </a:solidFill>
                <a:latin typeface="Arial"/>
                <a:ea typeface="DejaVu Sans"/>
              </a:rPr>
              <a:t>mail</a:t>
            </a:r>
            <a:r>
              <a:rPr b="0" lang="en-GB" sz="2800" spc="-75" strike="noStrike">
                <a:solidFill>
                  <a:srgbClr val="000000"/>
                </a:solidFill>
                <a:latin typeface="Arial"/>
                <a:ea typeface="DejaVu Sans"/>
              </a:rPr>
              <a:t> </a:t>
            </a:r>
            <a:r>
              <a:rPr b="0" lang="en-GB" sz="2800" spc="-12" strike="noStrike">
                <a:solidFill>
                  <a:srgbClr val="000000"/>
                </a:solidFill>
                <a:latin typeface="Arial"/>
                <a:ea typeface="DejaVu Sans"/>
              </a:rPr>
              <a:t>server</a:t>
            </a:r>
            <a:endParaRPr b="0" lang="en-GB" sz="2800" spc="-1" strike="noStrike">
              <a:latin typeface="Arial"/>
            </a:endParaRPr>
          </a:p>
          <a:p>
            <a:pPr marL="469440" indent="-288360">
              <a:lnSpc>
                <a:spcPct val="100000"/>
              </a:lnSpc>
              <a:spcBef>
                <a:spcPts val="890"/>
              </a:spcBef>
              <a:buClr>
                <a:srgbClr val="000000"/>
              </a:buClr>
              <a:buSzPct val="75000"/>
              <a:buFont typeface="Wingdings" charset="2"/>
              <a:buChar char=""/>
              <a:tabLst>
                <a:tab algn="l" pos="469440"/>
              </a:tabLst>
            </a:pPr>
            <a:r>
              <a:rPr b="0" lang="en-GB" sz="2800" spc="-1" strike="noStrike">
                <a:solidFill>
                  <a:srgbClr val="000000"/>
                </a:solidFill>
                <a:latin typeface="Arial"/>
                <a:ea typeface="DejaVu Sans"/>
              </a:rPr>
              <a:t>name</a:t>
            </a:r>
            <a:r>
              <a:rPr b="0" lang="en-GB" sz="2800" spc="-100" strike="noStrike">
                <a:solidFill>
                  <a:srgbClr val="000000"/>
                </a:solidFill>
                <a:latin typeface="Arial"/>
                <a:ea typeface="DejaVu Sans"/>
              </a:rPr>
              <a:t> </a:t>
            </a:r>
            <a:r>
              <a:rPr b="0" lang="en-GB" sz="2800" spc="-12" strike="noStrike">
                <a:solidFill>
                  <a:srgbClr val="000000"/>
                </a:solidFill>
                <a:latin typeface="Arial"/>
                <a:ea typeface="DejaVu Sans"/>
              </a:rPr>
              <a:t>server</a:t>
            </a:r>
            <a:endParaRPr b="0" lang="en-GB" sz="2800" spc="-1" strike="noStrike">
              <a:latin typeface="Arial"/>
            </a:endParaRPr>
          </a:p>
          <a:p>
            <a:pPr marL="469440" indent="-288360">
              <a:lnSpc>
                <a:spcPct val="100000"/>
              </a:lnSpc>
              <a:spcBef>
                <a:spcPts val="901"/>
              </a:spcBef>
              <a:buClr>
                <a:srgbClr val="000000"/>
              </a:buClr>
              <a:buSzPct val="75000"/>
              <a:buFont typeface="Wingdings" charset="2"/>
              <a:buChar char=""/>
              <a:tabLst>
                <a:tab algn="l" pos="469440"/>
              </a:tabLst>
            </a:pPr>
            <a:r>
              <a:rPr b="0" lang="en-GB" sz="2800" spc="-1" strike="noStrike">
                <a:solidFill>
                  <a:srgbClr val="000000"/>
                </a:solidFill>
                <a:latin typeface="Arial"/>
                <a:ea typeface="DejaVu Sans"/>
              </a:rPr>
              <a:t>X</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window</a:t>
            </a:r>
            <a:r>
              <a:rPr b="0" lang="en-GB" sz="2800" spc="-75" strike="noStrike">
                <a:solidFill>
                  <a:srgbClr val="000000"/>
                </a:solidFill>
                <a:latin typeface="Arial"/>
                <a:ea typeface="DejaVu Sans"/>
              </a:rPr>
              <a:t> </a:t>
            </a:r>
            <a:r>
              <a:rPr b="0" lang="en-GB" sz="2800" spc="-12" strike="noStrike">
                <a:solidFill>
                  <a:srgbClr val="000000"/>
                </a:solidFill>
                <a:latin typeface="Arial"/>
                <a:ea typeface="DejaVu Sans"/>
              </a:rPr>
              <a:t>server</a:t>
            </a:r>
            <a:endParaRPr b="0" lang="en-GB" sz="2800" spc="-1" strike="noStrike">
              <a:latin typeface="Arial"/>
            </a:endParaRPr>
          </a:p>
        </p:txBody>
      </p:sp>
      <p:pic>
        <p:nvPicPr>
          <p:cNvPr id="329" name="object 16" descr=""/>
          <p:cNvPicPr/>
          <p:nvPr/>
        </p:nvPicPr>
        <p:blipFill>
          <a:blip r:embed="rId1"/>
          <a:stretch/>
        </p:blipFill>
        <p:spPr>
          <a:xfrm>
            <a:off x="4842000" y="3481920"/>
            <a:ext cx="4485960" cy="3592080"/>
          </a:xfrm>
          <a:prstGeom prst="rect">
            <a:avLst/>
          </a:prstGeom>
          <a:ln w="0">
            <a:noFill/>
          </a:ln>
        </p:spPr>
      </p:pic>
    </p:spTree>
  </p:cSld>
  <p:transition>
    <p:dissolve/>
  </p:transition>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0" name="PlaceHolder 1"/>
          <p:cNvSpPr>
            <a:spLocks noGrp="1"/>
          </p:cNvSpPr>
          <p:nvPr>
            <p:ph type="title"/>
          </p:nvPr>
        </p:nvSpPr>
        <p:spPr>
          <a:xfrm>
            <a:off x="1357200" y="555120"/>
            <a:ext cx="6863400" cy="1272600"/>
          </a:xfrm>
          <a:prstGeom prst="rect">
            <a:avLst/>
          </a:prstGeom>
          <a:noFill/>
          <a:ln w="0">
            <a:noFill/>
          </a:ln>
        </p:spPr>
        <p:txBody>
          <a:bodyPr lIns="0" rIns="0" tIns="12600" bIns="0" anchor="t">
            <a:noAutofit/>
          </a:bodyPr>
          <a:p>
            <a:pPr marL="1955880">
              <a:lnSpc>
                <a:spcPct val="100000"/>
              </a:lnSpc>
              <a:spcBef>
                <a:spcPts val="99"/>
              </a:spcBef>
              <a:buNone/>
            </a:pPr>
            <a:r>
              <a:rPr b="1" lang="en-GB" sz="4400" spc="-12" strike="noStrike">
                <a:solidFill>
                  <a:srgbClr val="000000"/>
                </a:solidFill>
                <a:latin typeface="Arial"/>
              </a:rPr>
              <a:t>select() - I</a:t>
            </a:r>
            <a:endParaRPr b="0" lang="en-GB" sz="4400" spc="-1" strike="noStrike">
              <a:latin typeface="Arial"/>
            </a:endParaRPr>
          </a:p>
        </p:txBody>
      </p:sp>
      <p:sp>
        <p:nvSpPr>
          <p:cNvPr id="441" name="object 4"/>
          <p:cNvSpPr/>
          <p:nvPr/>
        </p:nvSpPr>
        <p:spPr>
          <a:xfrm>
            <a:off x="815400" y="1466280"/>
            <a:ext cx="8615160" cy="987120"/>
          </a:xfrm>
          <a:prstGeom prst="rect">
            <a:avLst/>
          </a:prstGeom>
          <a:noFill/>
          <a:ln w="0">
            <a:noFill/>
          </a:ln>
        </p:spPr>
        <p:style>
          <a:lnRef idx="0"/>
          <a:fillRef idx="0"/>
          <a:effectRef idx="0"/>
          <a:fontRef idx="minor"/>
        </p:style>
        <p:txBody>
          <a:bodyPr lIns="0" rIns="0" tIns="12600" bIns="0" anchor="t">
            <a:spAutoFit/>
          </a:bodyPr>
          <a:p>
            <a:pPr marL="12600">
              <a:lnSpc>
                <a:spcPct val="100000"/>
              </a:lnSpc>
              <a:spcBef>
                <a:spcPts val="99"/>
              </a:spcBef>
              <a:buNone/>
            </a:pPr>
            <a:r>
              <a:rPr b="0" lang="en-GB" sz="3200" spc="-32" strike="noStrike">
                <a:solidFill>
                  <a:srgbClr val="000000"/>
                </a:solidFill>
                <a:latin typeface="Bitstream Vera Sans Mono"/>
                <a:ea typeface="DejaVu Sans"/>
              </a:rPr>
              <a:t>select()</a:t>
            </a:r>
            <a:r>
              <a:rPr b="0" lang="en-GB" sz="3200" spc="-1036" strike="noStrike">
                <a:solidFill>
                  <a:srgbClr val="000000"/>
                </a:solidFill>
                <a:latin typeface="Courier New"/>
                <a:ea typeface="DejaVu Sans"/>
              </a:rPr>
              <a:t> </a:t>
            </a:r>
            <a:r>
              <a:rPr b="0" lang="en-GB" sz="3200" spc="-1" strike="noStrike">
                <a:solidFill>
                  <a:srgbClr val="000000"/>
                </a:solidFill>
                <a:latin typeface="Arial"/>
                <a:ea typeface="DejaVu Sans"/>
              </a:rPr>
              <a:t>allows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multiplexing i/o </a:t>
            </a:r>
            <a:r>
              <a:rPr b="0" lang="en-GB" sz="3200" spc="-12" strike="noStrike">
                <a:solidFill>
                  <a:srgbClr val="000000"/>
                </a:solidFill>
                <a:latin typeface="Arial"/>
                <a:ea typeface="DejaVu Sans"/>
              </a:rPr>
              <a:t>requests </a:t>
            </a:r>
            <a:r>
              <a:rPr b="0" lang="en-GB" sz="3200" spc="-1" strike="noStrike">
                <a:solidFill>
                  <a:srgbClr val="000000"/>
                </a:solidFill>
                <a:latin typeface="Arial"/>
                <a:ea typeface="DejaVu Sans"/>
              </a:rPr>
              <a:t>among</a:t>
            </a:r>
            <a:r>
              <a:rPr b="0" lang="en-GB" sz="3200" spc="4" strike="noStrike">
                <a:solidFill>
                  <a:srgbClr val="000000"/>
                </a:solidFill>
                <a:latin typeface="Arial"/>
                <a:ea typeface="DejaVu Sans"/>
              </a:rPr>
              <a:t> </a:t>
            </a:r>
            <a:r>
              <a:rPr b="0" lang="en-GB" sz="3200" spc="-1" strike="noStrike" u="sng">
                <a:solidFill>
                  <a:srgbClr val="000000"/>
                </a:solidFill>
                <a:uFill>
                  <a:solidFill>
                    <a:srgbClr val="000000"/>
                  </a:solidFill>
                </a:uFill>
                <a:latin typeface="Arial"/>
                <a:ea typeface="DejaVu Sans"/>
              </a:rPr>
              <a:t>multiple</a:t>
            </a:r>
            <a:r>
              <a:rPr b="0" lang="en-GB" sz="3200" spc="9" strike="noStrike" u="sng">
                <a:solidFill>
                  <a:srgbClr val="000000"/>
                </a:solidFill>
                <a:uFill>
                  <a:solidFill>
                    <a:srgbClr val="000000"/>
                  </a:solidFill>
                </a:uFill>
                <a:latin typeface="Arial"/>
                <a:ea typeface="DejaVu Sans"/>
              </a:rPr>
              <a:t> </a:t>
            </a:r>
            <a:r>
              <a:rPr b="0" lang="en-GB" sz="3200" spc="-1" strike="noStrike" u="sng">
                <a:solidFill>
                  <a:srgbClr val="000000"/>
                </a:solidFill>
                <a:uFill>
                  <a:solidFill>
                    <a:srgbClr val="000000"/>
                  </a:solidFill>
                </a:uFill>
                <a:latin typeface="Arial"/>
                <a:ea typeface="DejaVu Sans"/>
              </a:rPr>
              <a:t>sockets and/or </a:t>
            </a:r>
            <a:r>
              <a:rPr b="0" lang="en-GB" sz="3200" spc="-12" strike="noStrike" u="sng">
                <a:solidFill>
                  <a:srgbClr val="000000"/>
                </a:solidFill>
                <a:uFill>
                  <a:solidFill>
                    <a:srgbClr val="000000"/>
                  </a:solidFill>
                </a:uFill>
                <a:latin typeface="Arial"/>
                <a:ea typeface="DejaVu Sans"/>
              </a:rPr>
              <a:t>file</a:t>
            </a:r>
            <a:r>
              <a:rPr b="0" i="1" lang="en-GB" sz="3200" spc="-12" strike="noStrike" u="sng">
                <a:solidFill>
                  <a:srgbClr val="000000"/>
                </a:solidFill>
                <a:uFill>
                  <a:solidFill>
                    <a:srgbClr val="000000"/>
                  </a:solidFill>
                </a:uFill>
                <a:latin typeface="Arial"/>
                <a:ea typeface="DejaVu Sans"/>
              </a:rPr>
              <a:t>s</a:t>
            </a:r>
            <a:endParaRPr b="0" lang="en-GB" sz="3200" spc="-1" strike="noStrike">
              <a:latin typeface="Arial"/>
            </a:endParaRPr>
          </a:p>
        </p:txBody>
      </p:sp>
      <p:sp>
        <p:nvSpPr>
          <p:cNvPr id="442" name="object 12"/>
          <p:cNvSpPr/>
          <p:nvPr/>
        </p:nvSpPr>
        <p:spPr>
          <a:xfrm>
            <a:off x="671760" y="2738880"/>
            <a:ext cx="4047120" cy="1583640"/>
          </a:xfrm>
          <a:prstGeom prst="rect">
            <a:avLst/>
          </a:prstGeom>
          <a:noFill/>
          <a:ln w="0">
            <a:noFill/>
          </a:ln>
        </p:spPr>
        <p:style>
          <a:lnRef idx="0"/>
          <a:fillRef idx="0"/>
          <a:effectRef idx="0"/>
          <a:fontRef idx="minor"/>
        </p:style>
        <p:txBody>
          <a:bodyPr lIns="0" rIns="0" tIns="12600" bIns="0" anchor="t">
            <a:spAutoFit/>
          </a:bodyPr>
          <a:p>
            <a:pPr marL="12600">
              <a:lnSpc>
                <a:spcPct val="143000"/>
              </a:lnSpc>
              <a:spcBef>
                <a:spcPts val="99"/>
              </a:spcBef>
              <a:buNone/>
            </a:pPr>
            <a:r>
              <a:rPr b="0" lang="en-GB" sz="2400" spc="-1" strike="noStrike">
                <a:solidFill>
                  <a:srgbClr val="000000"/>
                </a:solidFill>
                <a:latin typeface="Courier New"/>
                <a:ea typeface="DejaVu Sans"/>
              </a:rPr>
              <a:t>#include</a:t>
            </a:r>
            <a:r>
              <a:rPr b="0" lang="en-GB" sz="2400" spc="-52" strike="noStrike">
                <a:solidFill>
                  <a:srgbClr val="000000"/>
                </a:solidFill>
                <a:latin typeface="Courier New"/>
                <a:ea typeface="DejaVu Sans"/>
              </a:rPr>
              <a:t> </a:t>
            </a:r>
            <a:r>
              <a:rPr b="0" lang="en-GB" sz="2400" spc="-12" strike="noStrike">
                <a:solidFill>
                  <a:srgbClr val="000000"/>
                </a:solidFill>
                <a:latin typeface="Courier New"/>
                <a:ea typeface="DejaVu Sans"/>
              </a:rPr>
              <a:t>&lt;sys/time.h&gt; </a:t>
            </a:r>
            <a:r>
              <a:rPr b="0" lang="en-GB" sz="2400" spc="-1" strike="noStrike">
                <a:solidFill>
                  <a:srgbClr val="000000"/>
                </a:solidFill>
                <a:latin typeface="Courier New"/>
                <a:ea typeface="DejaVu Sans"/>
              </a:rPr>
              <a:t>#include</a:t>
            </a:r>
            <a:r>
              <a:rPr b="0" lang="en-GB" sz="2400" spc="-41" strike="noStrike">
                <a:solidFill>
                  <a:srgbClr val="000000"/>
                </a:solidFill>
                <a:latin typeface="Courier New"/>
                <a:ea typeface="DejaVu Sans"/>
              </a:rPr>
              <a:t> </a:t>
            </a:r>
            <a:r>
              <a:rPr b="0" lang="en-GB" sz="2400" spc="-12" strike="noStrike">
                <a:solidFill>
                  <a:srgbClr val="000000"/>
                </a:solidFill>
                <a:latin typeface="Courier New"/>
                <a:ea typeface="DejaVu Sans"/>
              </a:rPr>
              <a:t>&lt;sys/types.h&gt;</a:t>
            </a:r>
            <a:endParaRPr b="0" lang="en-GB" sz="2400" spc="-1" strike="noStrike">
              <a:latin typeface="Arial"/>
            </a:endParaRPr>
          </a:p>
          <a:p>
            <a:pPr marL="12600">
              <a:lnSpc>
                <a:spcPct val="100000"/>
              </a:lnSpc>
              <a:spcBef>
                <a:spcPts val="1261"/>
              </a:spcBef>
              <a:buNone/>
            </a:pPr>
            <a:r>
              <a:rPr b="0" lang="en-GB" sz="2400" spc="-26" strike="noStrike">
                <a:solidFill>
                  <a:srgbClr val="000000"/>
                </a:solidFill>
                <a:latin typeface="Courier New"/>
                <a:ea typeface="DejaVu Sans"/>
              </a:rPr>
              <a:t>...</a:t>
            </a:r>
            <a:endParaRPr b="0" lang="en-GB" sz="2400" spc="-1" strike="noStrike">
              <a:latin typeface="Arial"/>
            </a:endParaRPr>
          </a:p>
        </p:txBody>
      </p:sp>
      <p:graphicFrame>
        <p:nvGraphicFramePr>
          <p:cNvPr id="443" name="object 13"/>
          <p:cNvGraphicFramePr/>
          <p:nvPr/>
        </p:nvGraphicFramePr>
        <p:xfrm>
          <a:off x="652680" y="4539960"/>
          <a:ext cx="8239320" cy="1394280"/>
        </p:xfrm>
        <a:graphic>
          <a:graphicData uri="http://schemas.openxmlformats.org/drawingml/2006/table">
            <a:tbl>
              <a:tblPr/>
              <a:tblGrid>
                <a:gridCol w="1397520"/>
                <a:gridCol w="4397400"/>
                <a:gridCol w="2444760"/>
              </a:tblGrid>
              <a:tr h="434880">
                <a:tc>
                  <a:txBody>
                    <a:bodyPr anchor="t">
                      <a:noAutofit/>
                    </a:bodyPr>
                    <a:p>
                      <a:pPr marL="31680">
                        <a:lnSpc>
                          <a:spcPts val="2480"/>
                        </a:lnSpc>
                        <a:buNone/>
                      </a:pPr>
                      <a:r>
                        <a:rPr b="0" lang="en-GB" sz="2400" spc="-12" strike="noStrike">
                          <a:solidFill>
                            <a:srgbClr val="000000"/>
                          </a:solidFill>
                          <a:latin typeface="Courier New"/>
                        </a:rPr>
                        <a:t>fd_set</a:t>
                      </a:r>
                      <a:endParaRPr b="0" lang="en-GB" sz="2400" spc="-1" strike="noStrike">
                        <a:latin typeface="Arial"/>
                      </a:endParaRPr>
                    </a:p>
                  </a:txBody>
                  <a:tcPr anchor="t" marL="91440" marR="91440">
                    <a:lnL>
                      <a:noFill/>
                    </a:lnL>
                    <a:lnR>
                      <a:noFill/>
                    </a:lnR>
                    <a:lnT>
                      <a:noFill/>
                    </a:lnT>
                    <a:lnB>
                      <a:noFill/>
                    </a:lnB>
                    <a:noFill/>
                  </a:tcPr>
                </a:tc>
                <a:tc>
                  <a:txBody>
                    <a:bodyPr anchor="t">
                      <a:noAutofit/>
                    </a:bodyPr>
                    <a:p>
                      <a:pPr marL="90720">
                        <a:lnSpc>
                          <a:spcPts val="2480"/>
                        </a:lnSpc>
                        <a:buNone/>
                      </a:pPr>
                      <a:r>
                        <a:rPr b="0" lang="en-GB" sz="2400" spc="-1" strike="noStrike">
                          <a:solidFill>
                            <a:srgbClr val="000000"/>
                          </a:solidFill>
                          <a:latin typeface="Courier New"/>
                        </a:rPr>
                        <a:t>readmask,</a:t>
                      </a:r>
                      <a:r>
                        <a:rPr b="0" lang="en-GB" sz="2400" spc="-55" strike="noStrike">
                          <a:solidFill>
                            <a:srgbClr val="000000"/>
                          </a:solidFill>
                          <a:latin typeface="Courier New"/>
                        </a:rPr>
                        <a:t> </a:t>
                      </a:r>
                      <a:r>
                        <a:rPr b="0" lang="en-GB" sz="2400" spc="-12" strike="noStrike">
                          <a:solidFill>
                            <a:srgbClr val="000000"/>
                          </a:solidFill>
                          <a:latin typeface="Courier New"/>
                        </a:rPr>
                        <a:t>writemask,</a:t>
                      </a:r>
                      <a:endParaRPr b="0" lang="en-GB" sz="2400" spc="-1" strike="noStrike">
                        <a:latin typeface="Arial"/>
                      </a:endParaRPr>
                    </a:p>
                  </a:txBody>
                  <a:tcPr anchor="t" marL="91440" marR="91440">
                    <a:lnL>
                      <a:noFill/>
                    </a:lnL>
                    <a:lnR>
                      <a:noFill/>
                    </a:lnR>
                    <a:lnT>
                      <a:noFill/>
                    </a:lnT>
                    <a:lnB>
                      <a:noFill/>
                    </a:lnB>
                    <a:noFill/>
                  </a:tcPr>
                </a:tc>
                <a:tc>
                  <a:txBody>
                    <a:bodyPr anchor="t">
                      <a:noAutofit/>
                    </a:bodyPr>
                    <a:p>
                      <a:pPr marL="90720">
                        <a:lnSpc>
                          <a:spcPts val="2480"/>
                        </a:lnSpc>
                        <a:buNone/>
                      </a:pPr>
                      <a:r>
                        <a:rPr b="0" lang="en-GB" sz="2400" spc="-12" strike="noStrike">
                          <a:solidFill>
                            <a:srgbClr val="000000"/>
                          </a:solidFill>
                          <a:latin typeface="Courier New"/>
                        </a:rPr>
                        <a:t>exceptmask;</a:t>
                      </a:r>
                      <a:endParaRPr b="0" lang="en-GB" sz="2400" spc="-1" strike="noStrike">
                        <a:latin typeface="Arial"/>
                      </a:endParaRPr>
                    </a:p>
                  </a:txBody>
                  <a:tcPr anchor="t" marL="91440" marR="91440">
                    <a:lnL>
                      <a:noFill/>
                    </a:lnL>
                    <a:lnR>
                      <a:noFill/>
                    </a:lnR>
                    <a:lnT>
                      <a:noFill/>
                    </a:lnT>
                    <a:lnB>
                      <a:noFill/>
                    </a:lnB>
                    <a:noFill/>
                  </a:tcPr>
                </a:tc>
              </a:tr>
              <a:tr h="524880">
                <a:tc>
                  <a:txBody>
                    <a:bodyPr anchor="t">
                      <a:noAutofit/>
                    </a:bodyPr>
                    <a:p>
                      <a:pPr marL="31680">
                        <a:lnSpc>
                          <a:spcPct val="100000"/>
                        </a:lnSpc>
                        <a:spcBef>
                          <a:spcPts val="306"/>
                        </a:spcBef>
                        <a:buNone/>
                      </a:pPr>
                      <a:r>
                        <a:rPr b="0" lang="en-GB" sz="2400" spc="-12" strike="noStrike">
                          <a:solidFill>
                            <a:srgbClr val="000000"/>
                          </a:solidFill>
                          <a:latin typeface="Courier New"/>
                        </a:rPr>
                        <a:t>struct</a:t>
                      </a:r>
                      <a:endParaRPr b="0" lang="en-GB" sz="2400" spc="-1" strike="noStrike">
                        <a:latin typeface="Arial"/>
                      </a:endParaRPr>
                    </a:p>
                  </a:txBody>
                  <a:tcPr anchor="t" marL="91440" marR="91440">
                    <a:lnL>
                      <a:noFill/>
                    </a:lnL>
                    <a:lnR>
                      <a:noFill/>
                    </a:lnR>
                    <a:lnT>
                      <a:noFill/>
                    </a:lnT>
                    <a:lnB>
                      <a:noFill/>
                    </a:lnB>
                    <a:noFill/>
                  </a:tcPr>
                </a:tc>
                <a:tc>
                  <a:txBody>
                    <a:bodyPr anchor="t">
                      <a:noAutofit/>
                    </a:bodyPr>
                    <a:p>
                      <a:pPr marL="90720">
                        <a:lnSpc>
                          <a:spcPct val="100000"/>
                        </a:lnSpc>
                        <a:spcBef>
                          <a:spcPts val="306"/>
                        </a:spcBef>
                        <a:buNone/>
                      </a:pPr>
                      <a:r>
                        <a:rPr b="0" lang="en-GB" sz="2400" spc="-1" strike="noStrike">
                          <a:solidFill>
                            <a:srgbClr val="000000"/>
                          </a:solidFill>
                          <a:latin typeface="Courier New"/>
                        </a:rPr>
                        <a:t>timeval</a:t>
                      </a:r>
                      <a:r>
                        <a:rPr b="0" lang="en-GB" sz="2400" spc="-35" strike="noStrike">
                          <a:solidFill>
                            <a:srgbClr val="000000"/>
                          </a:solidFill>
                          <a:latin typeface="Courier New"/>
                        </a:rPr>
                        <a:t> </a:t>
                      </a:r>
                      <a:r>
                        <a:rPr b="0" lang="en-GB" sz="2400" spc="-12" strike="noStrike">
                          <a:solidFill>
                            <a:srgbClr val="000000"/>
                          </a:solidFill>
                          <a:latin typeface="Courier New"/>
                        </a:rPr>
                        <a:t>timeout;</a:t>
                      </a:r>
                      <a:endParaRPr b="0" lang="en-GB" sz="2400" spc="-1" strike="noStrike">
                        <a:latin typeface="Arial"/>
                      </a:endParaRPr>
                    </a:p>
                  </a:txBody>
                  <a:tcPr anchor="t" marL="91440" marR="91440">
                    <a:lnL>
                      <a:noFill/>
                    </a:lnL>
                    <a:lnR>
                      <a:noFill/>
                    </a:lnR>
                    <a:lnT>
                      <a:noFill/>
                    </a:lnT>
                    <a:lnB>
                      <a:noFill/>
                    </a:lnB>
                    <a:noFill/>
                  </a:tcPr>
                </a:tc>
                <a:tc>
                  <a:tcPr anchor="t" marL="91440" marR="91440">
                    <a:lnL>
                      <a:noFill/>
                    </a:lnL>
                    <a:lnR>
                      <a:noFill/>
                    </a:lnR>
                    <a:lnT>
                      <a:noFill/>
                    </a:lnT>
                    <a:lnB>
                      <a:noFill/>
                    </a:lnB>
                    <a:noFill/>
                  </a:tcPr>
                </a:tc>
              </a:tr>
              <a:tr h="434880">
                <a:tc>
                  <a:txBody>
                    <a:bodyPr anchor="t">
                      <a:noAutofit/>
                    </a:bodyPr>
                    <a:p>
                      <a:pPr marL="31680">
                        <a:lnSpc>
                          <a:spcPct val="100000"/>
                        </a:lnSpc>
                        <a:spcBef>
                          <a:spcPts val="306"/>
                        </a:spcBef>
                        <a:buNone/>
                      </a:pPr>
                      <a:r>
                        <a:rPr b="0" lang="en-GB" sz="2400" spc="-26" strike="noStrike">
                          <a:solidFill>
                            <a:srgbClr val="000000"/>
                          </a:solidFill>
                          <a:latin typeface="Courier New"/>
                        </a:rPr>
                        <a:t>...</a:t>
                      </a:r>
                      <a:endParaRPr b="0" lang="en-GB" sz="2400" spc="-1" strike="noStrike">
                        <a:latin typeface="Arial"/>
                      </a:endParaRPr>
                    </a:p>
                  </a:txBody>
                  <a:tcPr anchor="t" marL="91440" marR="91440">
                    <a:lnL>
                      <a:noFill/>
                    </a:lnL>
                    <a:lnR>
                      <a:noFill/>
                    </a:lnR>
                    <a:lnT>
                      <a:noFill/>
                    </a:lnT>
                    <a:lnB>
                      <a:noFill/>
                    </a:lnB>
                    <a:noFill/>
                  </a:tcPr>
                </a:tc>
                <a:tc>
                  <a:tcPr anchor="t" marL="91440" marR="91440">
                    <a:lnL>
                      <a:noFill/>
                    </a:lnL>
                    <a:lnR>
                      <a:noFill/>
                    </a:lnR>
                    <a:lnT>
                      <a:noFill/>
                    </a:lnT>
                    <a:lnB>
                      <a:noFill/>
                    </a:lnB>
                    <a:noFill/>
                  </a:tcPr>
                </a:tc>
                <a:tc>
                  <a:tcPr anchor="t" marL="91440" marR="91440">
                    <a:lnL>
                      <a:noFill/>
                    </a:lnL>
                    <a:lnR>
                      <a:noFill/>
                    </a:lnR>
                    <a:lnT>
                      <a:noFill/>
                    </a:lnT>
                    <a:lnB>
                      <a:noFill/>
                    </a:lnB>
                    <a:noFill/>
                  </a:tcPr>
                </a:tc>
              </a:tr>
            </a:tbl>
          </a:graphicData>
        </a:graphic>
      </p:graphicFrame>
      <p:sp>
        <p:nvSpPr>
          <p:cNvPr id="444" name="object 14"/>
          <p:cNvSpPr/>
          <p:nvPr/>
        </p:nvSpPr>
        <p:spPr>
          <a:xfrm>
            <a:off x="671760" y="6053400"/>
            <a:ext cx="8802000" cy="732960"/>
          </a:xfrm>
          <a:prstGeom prst="rect">
            <a:avLst/>
          </a:prstGeom>
          <a:noFill/>
          <a:ln w="0">
            <a:noFill/>
          </a:ln>
        </p:spPr>
        <p:style>
          <a:lnRef idx="0"/>
          <a:fillRef idx="0"/>
          <a:effectRef idx="0"/>
          <a:fontRef idx="minor"/>
        </p:style>
        <p:txBody>
          <a:bodyPr lIns="0" rIns="0" tIns="39960" bIns="0" anchor="t">
            <a:spAutoFit/>
          </a:bodyPr>
          <a:p>
            <a:pPr marL="336600" indent="-324000">
              <a:lnSpc>
                <a:spcPts val="2730"/>
              </a:lnSpc>
              <a:spcBef>
                <a:spcPts val="315"/>
              </a:spcBef>
              <a:buNone/>
              <a:tabLst>
                <a:tab algn="l" pos="0"/>
              </a:tabLst>
            </a:pPr>
            <a:r>
              <a:rPr b="0" lang="en-GB" sz="2400" spc="-1" strike="noStrike">
                <a:solidFill>
                  <a:srgbClr val="000000"/>
                </a:solidFill>
                <a:latin typeface="Courier New"/>
                <a:ea typeface="DejaVu Sans"/>
              </a:rPr>
              <a:t>select(nfds,</a:t>
            </a:r>
            <a:r>
              <a:rPr b="0" lang="en-GB" sz="2400" spc="-66" strike="noStrike">
                <a:solidFill>
                  <a:srgbClr val="000000"/>
                </a:solidFill>
                <a:latin typeface="Courier New"/>
                <a:ea typeface="DejaVu Sans"/>
              </a:rPr>
              <a:t> </a:t>
            </a:r>
            <a:r>
              <a:rPr b="0" lang="en-GB" sz="2400" spc="-1" strike="noStrike">
                <a:solidFill>
                  <a:srgbClr val="000000"/>
                </a:solidFill>
                <a:latin typeface="Courier New"/>
                <a:ea typeface="DejaVu Sans"/>
              </a:rPr>
              <a:t>&amp;readmask,</a:t>
            </a:r>
            <a:r>
              <a:rPr b="0" lang="en-GB" sz="2400" spc="-55" strike="noStrike">
                <a:solidFill>
                  <a:srgbClr val="000000"/>
                </a:solidFill>
                <a:latin typeface="Courier New"/>
                <a:ea typeface="DejaVu Sans"/>
              </a:rPr>
              <a:t> </a:t>
            </a:r>
            <a:r>
              <a:rPr b="0" lang="en-GB" sz="2400" spc="-1" strike="noStrike">
                <a:solidFill>
                  <a:srgbClr val="000000"/>
                </a:solidFill>
                <a:latin typeface="Courier New"/>
                <a:ea typeface="DejaVu Sans"/>
              </a:rPr>
              <a:t>&amp;writemask,</a:t>
            </a:r>
            <a:r>
              <a:rPr b="0" lang="en-GB" sz="2400" spc="-55" strike="noStrike">
                <a:solidFill>
                  <a:srgbClr val="000000"/>
                </a:solidFill>
                <a:latin typeface="Courier New"/>
                <a:ea typeface="DejaVu Sans"/>
              </a:rPr>
              <a:t> </a:t>
            </a:r>
            <a:r>
              <a:rPr b="0" lang="en-GB" sz="2400" spc="-12" strike="noStrike">
                <a:solidFill>
                  <a:srgbClr val="000000"/>
                </a:solidFill>
                <a:latin typeface="Courier New"/>
                <a:ea typeface="DejaVu Sans"/>
              </a:rPr>
              <a:t>&amp;exceptmask, &amp;timeout);</a:t>
            </a:r>
            <a:endParaRPr b="0" lang="en-GB" sz="2400" spc="-1" strike="noStrike">
              <a:latin typeface="Arial"/>
            </a:endParaRPr>
          </a:p>
        </p:txBody>
      </p:sp>
    </p:spTree>
  </p:cSld>
  <p:transition>
    <p:dissolve/>
  </p:transition>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5" name="PlaceHolder 1"/>
          <p:cNvSpPr>
            <a:spLocks noGrp="1"/>
          </p:cNvSpPr>
          <p:nvPr>
            <p:ph type="title"/>
          </p:nvPr>
        </p:nvSpPr>
        <p:spPr>
          <a:xfrm>
            <a:off x="817200" y="555120"/>
            <a:ext cx="6863400" cy="1272600"/>
          </a:xfrm>
          <a:prstGeom prst="rect">
            <a:avLst/>
          </a:prstGeom>
          <a:noFill/>
          <a:ln w="0">
            <a:noFill/>
          </a:ln>
        </p:spPr>
        <p:txBody>
          <a:bodyPr lIns="0" rIns="0" tIns="12600" bIns="0" anchor="t">
            <a:noAutofit/>
          </a:bodyPr>
          <a:p>
            <a:pPr marL="2700720">
              <a:lnSpc>
                <a:spcPct val="100000"/>
              </a:lnSpc>
              <a:spcBef>
                <a:spcPts val="99"/>
              </a:spcBef>
              <a:buNone/>
            </a:pPr>
            <a:r>
              <a:rPr b="1" lang="en-GB" sz="4400" spc="-12" strike="noStrike">
                <a:solidFill>
                  <a:srgbClr val="000000"/>
                </a:solidFill>
                <a:latin typeface="Arial"/>
              </a:rPr>
              <a:t>select() - II</a:t>
            </a:r>
            <a:endParaRPr b="0" lang="en-GB" sz="4400" spc="-1" strike="noStrike">
              <a:latin typeface="Arial"/>
            </a:endParaRPr>
          </a:p>
        </p:txBody>
      </p:sp>
      <p:sp>
        <p:nvSpPr>
          <p:cNvPr id="446" name="PlaceHolder 2"/>
          <p:cNvSpPr>
            <a:spLocks noGrp="1"/>
          </p:cNvSpPr>
          <p:nvPr>
            <p:ph/>
          </p:nvPr>
        </p:nvSpPr>
        <p:spPr>
          <a:xfrm>
            <a:off x="717840" y="1510920"/>
            <a:ext cx="8619120" cy="5044320"/>
          </a:xfrm>
          <a:prstGeom prst="rect">
            <a:avLst/>
          </a:prstGeom>
          <a:noFill/>
          <a:ln w="0">
            <a:noFill/>
          </a:ln>
        </p:spPr>
        <p:txBody>
          <a:bodyPr lIns="0" rIns="0" tIns="220320" bIns="0" anchor="t">
            <a:noAutofit/>
          </a:bodyPr>
          <a:p>
            <a:pPr marL="38160">
              <a:lnSpc>
                <a:spcPct val="100000"/>
              </a:lnSpc>
              <a:spcBef>
                <a:spcPts val="1735"/>
              </a:spcBef>
              <a:buNone/>
            </a:pPr>
            <a:r>
              <a:rPr b="0" lang="en-GB" sz="3200" spc="-1" strike="noStrike">
                <a:solidFill>
                  <a:srgbClr val="000000"/>
                </a:solidFill>
                <a:latin typeface="Courier New"/>
              </a:rPr>
              <a:t>select</a:t>
            </a:r>
            <a:r>
              <a:rPr b="0" lang="en-GB" sz="3200" spc="-1" strike="noStrike">
                <a:solidFill>
                  <a:srgbClr val="000000"/>
                </a:solidFill>
                <a:latin typeface="Arial"/>
              </a:rPr>
              <a:t>()</a:t>
            </a:r>
            <a:r>
              <a:rPr b="0" lang="en-GB" sz="3200" spc="-15" strike="noStrike">
                <a:solidFill>
                  <a:srgbClr val="000000"/>
                </a:solidFill>
                <a:latin typeface="Arial"/>
              </a:rPr>
              <a:t> </a:t>
            </a:r>
            <a:r>
              <a:rPr b="0" lang="en-GB" sz="3200" spc="-1" strike="noStrike">
                <a:solidFill>
                  <a:srgbClr val="000000"/>
                </a:solidFill>
                <a:latin typeface="Arial"/>
              </a:rPr>
              <a:t>takes</a:t>
            </a:r>
            <a:r>
              <a:rPr b="0" lang="en-GB" sz="3200" spc="-15" strike="noStrike">
                <a:solidFill>
                  <a:srgbClr val="000000"/>
                </a:solidFill>
                <a:latin typeface="Arial"/>
              </a:rPr>
              <a:t> </a:t>
            </a:r>
            <a:r>
              <a:rPr b="0" lang="en-GB" sz="3200" spc="-1" strike="noStrike">
                <a:solidFill>
                  <a:srgbClr val="000000"/>
                </a:solidFill>
                <a:latin typeface="Arial"/>
              </a:rPr>
              <a:t>pointers</a:t>
            </a:r>
            <a:r>
              <a:rPr b="0" lang="en-GB" sz="3200" spc="-7" strike="noStrike">
                <a:solidFill>
                  <a:srgbClr val="000000"/>
                </a:solidFill>
                <a:latin typeface="Arial"/>
              </a:rPr>
              <a:t> </a:t>
            </a:r>
            <a:r>
              <a:rPr b="0" lang="en-GB" sz="3200" spc="-1" strike="noStrike">
                <a:solidFill>
                  <a:srgbClr val="000000"/>
                </a:solidFill>
                <a:latin typeface="Arial"/>
              </a:rPr>
              <a:t>to</a:t>
            </a:r>
            <a:r>
              <a:rPr b="0" lang="en-GB" sz="3200" spc="-7" strike="noStrike">
                <a:solidFill>
                  <a:srgbClr val="000000"/>
                </a:solidFill>
                <a:latin typeface="Arial"/>
              </a:rPr>
              <a:t> </a:t>
            </a:r>
            <a:r>
              <a:rPr b="0" lang="en-GB" sz="3200" spc="-1" strike="noStrike">
                <a:solidFill>
                  <a:srgbClr val="000000"/>
                </a:solidFill>
                <a:latin typeface="Arial"/>
              </a:rPr>
              <a:t>three</a:t>
            </a:r>
            <a:r>
              <a:rPr b="0" lang="en-GB" sz="3200" spc="-7" strike="noStrike">
                <a:solidFill>
                  <a:srgbClr val="000000"/>
                </a:solidFill>
                <a:latin typeface="Arial"/>
              </a:rPr>
              <a:t> </a:t>
            </a:r>
            <a:r>
              <a:rPr b="0" lang="en-GB" sz="3200" spc="-21" strike="noStrike">
                <a:solidFill>
                  <a:srgbClr val="000000"/>
                </a:solidFill>
                <a:latin typeface="Arial"/>
              </a:rPr>
              <a:t>sets</a:t>
            </a:r>
            <a:endParaRPr b="0" lang="en-GB" sz="3200" spc="-1" strike="noStrike">
              <a:latin typeface="Arial"/>
            </a:endParaRPr>
          </a:p>
          <a:p>
            <a:pPr marL="469800" indent="-288360">
              <a:lnSpc>
                <a:spcPts val="3129"/>
              </a:lnSpc>
              <a:spcBef>
                <a:spcPts val="1726"/>
              </a:spcBef>
              <a:buNone/>
              <a:tabLst>
                <a:tab algn="l" pos="0"/>
              </a:tabLst>
            </a:pPr>
            <a:r>
              <a:rPr b="0" lang="en-GB" sz="3150" spc="-75" strike="noStrike" baseline="9000">
                <a:solidFill>
                  <a:srgbClr val="000000"/>
                </a:solidFill>
                <a:latin typeface="Arial"/>
              </a:rPr>
              <a:t>–</a:t>
            </a:r>
            <a:r>
              <a:rPr b="0" lang="en-GB" sz="3150" spc="-1" strike="noStrike" baseline="9000">
                <a:solidFill>
                  <a:srgbClr val="000000"/>
                </a:solidFill>
                <a:latin typeface="Arial"/>
              </a:rPr>
              <a:t>	</a:t>
            </a:r>
            <a:r>
              <a:rPr b="0" lang="en-GB" sz="2800" spc="-1" strike="noStrike">
                <a:solidFill>
                  <a:srgbClr val="000000"/>
                </a:solidFill>
                <a:latin typeface="Arial"/>
              </a:rPr>
              <a:t>one</a:t>
            </a:r>
            <a:r>
              <a:rPr b="0" lang="en-GB" sz="2800" spc="-55" strike="noStrike">
                <a:solidFill>
                  <a:srgbClr val="000000"/>
                </a:solidFill>
                <a:latin typeface="Arial"/>
              </a:rPr>
              <a:t> </a:t>
            </a:r>
            <a:r>
              <a:rPr b="0" lang="en-GB" sz="2800" spc="-1" strike="noStrike">
                <a:solidFill>
                  <a:srgbClr val="000000"/>
                </a:solidFill>
                <a:latin typeface="Arial"/>
              </a:rPr>
              <a:t>for</a:t>
            </a:r>
            <a:r>
              <a:rPr b="0" lang="en-GB" sz="2800" spc="-60" strike="noStrike">
                <a:solidFill>
                  <a:srgbClr val="000000"/>
                </a:solidFill>
                <a:latin typeface="Arial"/>
              </a:rPr>
              <a:t> </a:t>
            </a:r>
            <a:r>
              <a:rPr b="0" lang="en-GB" sz="2800" spc="-1" strike="noStrike">
                <a:solidFill>
                  <a:srgbClr val="000000"/>
                </a:solidFill>
                <a:latin typeface="Arial"/>
              </a:rPr>
              <a:t>the</a:t>
            </a:r>
            <a:r>
              <a:rPr b="0" lang="en-GB" sz="2800" spc="-55" strike="noStrike">
                <a:solidFill>
                  <a:srgbClr val="000000"/>
                </a:solidFill>
                <a:latin typeface="Arial"/>
              </a:rPr>
              <a:t> </a:t>
            </a:r>
            <a:r>
              <a:rPr b="0" lang="en-GB" sz="2800" spc="-1" strike="noStrike" u="sng">
                <a:solidFill>
                  <a:srgbClr val="000000"/>
                </a:solidFill>
                <a:uFill>
                  <a:solidFill>
                    <a:srgbClr val="000000"/>
                  </a:solidFill>
                </a:uFill>
                <a:latin typeface="Arial"/>
              </a:rPr>
              <a:t>set</a:t>
            </a:r>
            <a:r>
              <a:rPr b="0" lang="en-GB" sz="2800" spc="-55" strike="noStrike" u="sng">
                <a:solidFill>
                  <a:srgbClr val="000000"/>
                </a:solidFill>
                <a:uFill>
                  <a:solidFill>
                    <a:srgbClr val="000000"/>
                  </a:solidFill>
                </a:uFill>
                <a:latin typeface="Arial"/>
              </a:rPr>
              <a:t> </a:t>
            </a:r>
            <a:r>
              <a:rPr b="0" lang="en-GB" sz="2800" spc="-1" strike="noStrike" u="sng">
                <a:solidFill>
                  <a:srgbClr val="000000"/>
                </a:solidFill>
                <a:uFill>
                  <a:solidFill>
                    <a:srgbClr val="000000"/>
                  </a:solidFill>
                </a:uFill>
                <a:latin typeface="Arial"/>
              </a:rPr>
              <a:t>of</a:t>
            </a:r>
            <a:r>
              <a:rPr b="0" lang="en-GB" sz="2800" spc="-41" strike="noStrike" u="sng">
                <a:solidFill>
                  <a:srgbClr val="000000"/>
                </a:solidFill>
                <a:uFill>
                  <a:solidFill>
                    <a:srgbClr val="000000"/>
                  </a:solidFill>
                </a:uFill>
                <a:latin typeface="Arial"/>
              </a:rPr>
              <a:t> </a:t>
            </a:r>
            <a:r>
              <a:rPr b="0" lang="en-GB" sz="2800" spc="-1" strike="noStrike" u="sng">
                <a:solidFill>
                  <a:srgbClr val="000000"/>
                </a:solidFill>
                <a:uFill>
                  <a:solidFill>
                    <a:srgbClr val="000000"/>
                  </a:solidFill>
                </a:uFill>
                <a:latin typeface="Arial"/>
              </a:rPr>
              <a:t>file</a:t>
            </a:r>
            <a:r>
              <a:rPr b="0" lang="en-GB" sz="2800" spc="-55" strike="noStrike" u="sng">
                <a:solidFill>
                  <a:srgbClr val="000000"/>
                </a:solidFill>
                <a:uFill>
                  <a:solidFill>
                    <a:srgbClr val="000000"/>
                  </a:solidFill>
                </a:uFill>
                <a:latin typeface="Arial"/>
              </a:rPr>
              <a:t> </a:t>
            </a:r>
            <a:r>
              <a:rPr b="0" lang="en-GB" sz="2800" spc="-1" strike="noStrike" u="sng">
                <a:solidFill>
                  <a:srgbClr val="000000"/>
                </a:solidFill>
                <a:uFill>
                  <a:solidFill>
                    <a:srgbClr val="000000"/>
                  </a:solidFill>
                </a:uFill>
                <a:latin typeface="Arial"/>
              </a:rPr>
              <a:t>descriptors</a:t>
            </a:r>
            <a:r>
              <a:rPr b="0" lang="en-GB" sz="2800" spc="-46" strike="noStrike">
                <a:solidFill>
                  <a:srgbClr val="000000"/>
                </a:solidFill>
                <a:latin typeface="Arial"/>
              </a:rPr>
              <a:t> </a:t>
            </a:r>
            <a:r>
              <a:rPr b="0" lang="en-GB" sz="2800" spc="-1" strike="noStrike">
                <a:solidFill>
                  <a:srgbClr val="000000"/>
                </a:solidFill>
                <a:latin typeface="Arial"/>
              </a:rPr>
              <a:t>for</a:t>
            </a:r>
            <a:r>
              <a:rPr b="0" lang="en-GB" sz="2800" spc="-72" strike="noStrike">
                <a:solidFill>
                  <a:srgbClr val="000000"/>
                </a:solidFill>
                <a:latin typeface="Arial"/>
              </a:rPr>
              <a:t> </a:t>
            </a:r>
            <a:r>
              <a:rPr b="0" lang="en-GB" sz="2800" spc="-1" strike="noStrike">
                <a:solidFill>
                  <a:srgbClr val="000000"/>
                </a:solidFill>
                <a:latin typeface="Arial"/>
              </a:rPr>
              <a:t>which</a:t>
            </a:r>
            <a:r>
              <a:rPr b="0" lang="en-GB" sz="2800" spc="-60" strike="noStrike">
                <a:solidFill>
                  <a:srgbClr val="000000"/>
                </a:solidFill>
                <a:latin typeface="Arial"/>
              </a:rPr>
              <a:t> </a:t>
            </a:r>
            <a:r>
              <a:rPr b="0" lang="en-GB" sz="2800" spc="-1" strike="noStrike">
                <a:solidFill>
                  <a:srgbClr val="000000"/>
                </a:solidFill>
                <a:latin typeface="Arial"/>
              </a:rPr>
              <a:t>the</a:t>
            </a:r>
            <a:r>
              <a:rPr b="0" lang="en-GB" sz="2800" spc="-46" strike="noStrike">
                <a:solidFill>
                  <a:srgbClr val="000000"/>
                </a:solidFill>
                <a:latin typeface="Arial"/>
              </a:rPr>
              <a:t> </a:t>
            </a:r>
            <a:r>
              <a:rPr b="0" lang="en-GB" sz="2800" spc="-12" strike="noStrike">
                <a:solidFill>
                  <a:srgbClr val="000000"/>
                </a:solidFill>
                <a:latin typeface="Arial"/>
              </a:rPr>
              <a:t>caller </a:t>
            </a:r>
            <a:r>
              <a:rPr b="0" lang="en-GB" sz="2800" spc="-1" strike="noStrike">
                <a:solidFill>
                  <a:srgbClr val="000000"/>
                </a:solidFill>
                <a:latin typeface="Arial"/>
              </a:rPr>
              <a:t>wishes to</a:t>
            </a:r>
            <a:r>
              <a:rPr b="0" lang="en-GB" sz="2800" spc="-60" strike="noStrike">
                <a:solidFill>
                  <a:srgbClr val="000000"/>
                </a:solidFill>
                <a:latin typeface="Arial"/>
              </a:rPr>
              <a:t> </a:t>
            </a:r>
            <a:r>
              <a:rPr b="0" lang="en-GB" sz="2800" spc="-1" strike="noStrike">
                <a:solidFill>
                  <a:srgbClr val="000000"/>
                </a:solidFill>
                <a:latin typeface="Arial"/>
              </a:rPr>
              <a:t>be</a:t>
            </a:r>
            <a:r>
              <a:rPr b="0" lang="en-GB" sz="2800" spc="-72" strike="noStrike">
                <a:solidFill>
                  <a:srgbClr val="000000"/>
                </a:solidFill>
                <a:latin typeface="Arial"/>
              </a:rPr>
              <a:t> </a:t>
            </a:r>
            <a:r>
              <a:rPr b="0" lang="en-GB" sz="2800" spc="-1" strike="noStrike">
                <a:solidFill>
                  <a:srgbClr val="000000"/>
                </a:solidFill>
                <a:latin typeface="Arial"/>
              </a:rPr>
              <a:t>able</a:t>
            </a:r>
            <a:r>
              <a:rPr b="0" lang="en-GB" sz="2800" spc="-66" strike="noStrike">
                <a:solidFill>
                  <a:srgbClr val="000000"/>
                </a:solidFill>
                <a:latin typeface="Arial"/>
              </a:rPr>
              <a:t> </a:t>
            </a:r>
            <a:r>
              <a:rPr b="0" lang="en-GB" sz="2800" spc="-1" strike="noStrike">
                <a:solidFill>
                  <a:srgbClr val="000000"/>
                </a:solidFill>
                <a:latin typeface="Arial"/>
              </a:rPr>
              <a:t>to</a:t>
            </a:r>
            <a:r>
              <a:rPr b="0" lang="en-GB" sz="2800" spc="-72" strike="noStrike">
                <a:solidFill>
                  <a:srgbClr val="000000"/>
                </a:solidFill>
                <a:latin typeface="Arial"/>
              </a:rPr>
              <a:t> </a:t>
            </a:r>
            <a:r>
              <a:rPr b="0" lang="en-GB" sz="2800" spc="-1" strike="noStrike">
                <a:solidFill>
                  <a:srgbClr val="000000"/>
                </a:solidFill>
                <a:latin typeface="Arial"/>
              </a:rPr>
              <a:t>read</a:t>
            </a:r>
            <a:r>
              <a:rPr b="0" lang="en-GB" sz="2800" spc="-66" strike="noStrike">
                <a:solidFill>
                  <a:srgbClr val="000000"/>
                </a:solidFill>
                <a:latin typeface="Arial"/>
              </a:rPr>
              <a:t> </a:t>
            </a:r>
            <a:r>
              <a:rPr b="0" lang="en-GB" sz="2800" spc="-1" strike="noStrike">
                <a:solidFill>
                  <a:srgbClr val="000000"/>
                </a:solidFill>
                <a:latin typeface="Arial"/>
              </a:rPr>
              <a:t>data</a:t>
            </a:r>
            <a:r>
              <a:rPr b="0" lang="en-GB" sz="2800" spc="-80" strike="noStrike">
                <a:solidFill>
                  <a:srgbClr val="000000"/>
                </a:solidFill>
                <a:latin typeface="Arial"/>
              </a:rPr>
              <a:t> </a:t>
            </a:r>
            <a:r>
              <a:rPr b="0" lang="en-GB" sz="2800" spc="-26" strike="noStrike">
                <a:solidFill>
                  <a:srgbClr val="000000"/>
                </a:solidFill>
                <a:latin typeface="Arial"/>
              </a:rPr>
              <a:t>from</a:t>
            </a:r>
            <a:endParaRPr b="0" lang="en-GB" sz="2800" spc="-1" strike="noStrike">
              <a:latin typeface="Arial"/>
            </a:endParaRPr>
          </a:p>
          <a:p>
            <a:pPr marL="469800" indent="-288360">
              <a:lnSpc>
                <a:spcPts val="3121"/>
              </a:lnSpc>
              <a:spcBef>
                <a:spcPts val="1125"/>
              </a:spcBef>
              <a:buNone/>
              <a:tabLst>
                <a:tab algn="l" pos="0"/>
              </a:tabLst>
            </a:pPr>
            <a:r>
              <a:rPr b="0" lang="en-GB" sz="3150" spc="-75" strike="noStrike" baseline="9000">
                <a:solidFill>
                  <a:srgbClr val="000000"/>
                </a:solidFill>
                <a:latin typeface="Arial"/>
              </a:rPr>
              <a:t>–</a:t>
            </a:r>
            <a:r>
              <a:rPr b="0" lang="en-GB" sz="3150" spc="-1" strike="noStrike" baseline="9000">
                <a:solidFill>
                  <a:srgbClr val="000000"/>
                </a:solidFill>
                <a:latin typeface="Arial"/>
              </a:rPr>
              <a:t>	</a:t>
            </a:r>
            <a:r>
              <a:rPr b="0" lang="en-GB" sz="2800" spc="-1" strike="noStrike">
                <a:solidFill>
                  <a:srgbClr val="000000"/>
                </a:solidFill>
                <a:latin typeface="Arial"/>
              </a:rPr>
              <a:t>one</a:t>
            </a:r>
            <a:r>
              <a:rPr b="0" lang="en-GB" sz="2800" spc="-60" strike="noStrike">
                <a:solidFill>
                  <a:srgbClr val="000000"/>
                </a:solidFill>
                <a:latin typeface="Arial"/>
              </a:rPr>
              <a:t> </a:t>
            </a:r>
            <a:r>
              <a:rPr b="0" lang="en-GB" sz="2800" spc="-1" strike="noStrike">
                <a:solidFill>
                  <a:srgbClr val="000000"/>
                </a:solidFill>
                <a:latin typeface="Arial"/>
              </a:rPr>
              <a:t>for</a:t>
            </a:r>
            <a:r>
              <a:rPr b="0" lang="en-GB" sz="2800" spc="-66" strike="noStrike">
                <a:solidFill>
                  <a:srgbClr val="000000"/>
                </a:solidFill>
                <a:latin typeface="Arial"/>
              </a:rPr>
              <a:t> </a:t>
            </a:r>
            <a:r>
              <a:rPr b="0" lang="en-GB" sz="2800" spc="-1" strike="noStrike">
                <a:solidFill>
                  <a:srgbClr val="000000"/>
                </a:solidFill>
                <a:latin typeface="Arial"/>
              </a:rPr>
              <a:t>those</a:t>
            </a:r>
            <a:r>
              <a:rPr b="0" lang="en-GB" sz="2800" spc="-52" strike="noStrike">
                <a:solidFill>
                  <a:srgbClr val="000000"/>
                </a:solidFill>
                <a:latin typeface="Arial"/>
              </a:rPr>
              <a:t> </a:t>
            </a:r>
            <a:r>
              <a:rPr b="0" lang="en-GB" sz="2800" spc="-1" strike="noStrike">
                <a:solidFill>
                  <a:srgbClr val="000000"/>
                </a:solidFill>
                <a:latin typeface="Arial"/>
              </a:rPr>
              <a:t>descriptors</a:t>
            </a:r>
            <a:r>
              <a:rPr b="0" lang="en-GB" sz="2800" spc="-60" strike="noStrike">
                <a:solidFill>
                  <a:srgbClr val="000000"/>
                </a:solidFill>
                <a:latin typeface="Arial"/>
              </a:rPr>
              <a:t> </a:t>
            </a:r>
            <a:r>
              <a:rPr b="0" lang="en-GB" sz="2800" spc="-1" strike="noStrike">
                <a:solidFill>
                  <a:srgbClr val="000000"/>
                </a:solidFill>
                <a:latin typeface="Arial"/>
              </a:rPr>
              <a:t>to</a:t>
            </a:r>
            <a:r>
              <a:rPr b="0" lang="en-GB" sz="2800" spc="-55" strike="noStrike">
                <a:solidFill>
                  <a:srgbClr val="000000"/>
                </a:solidFill>
                <a:latin typeface="Arial"/>
              </a:rPr>
              <a:t> </a:t>
            </a:r>
            <a:r>
              <a:rPr b="0" lang="en-GB" sz="2800" spc="-1" strike="noStrike">
                <a:solidFill>
                  <a:srgbClr val="000000"/>
                </a:solidFill>
                <a:latin typeface="Arial"/>
              </a:rPr>
              <a:t>which</a:t>
            </a:r>
            <a:r>
              <a:rPr b="0" lang="en-GB" sz="2800" spc="-72" strike="noStrike">
                <a:solidFill>
                  <a:srgbClr val="000000"/>
                </a:solidFill>
                <a:latin typeface="Arial"/>
              </a:rPr>
              <a:t> </a:t>
            </a:r>
            <a:r>
              <a:rPr b="0" lang="en-GB" sz="2800" spc="-1" strike="noStrike">
                <a:solidFill>
                  <a:srgbClr val="000000"/>
                </a:solidFill>
                <a:latin typeface="Arial"/>
              </a:rPr>
              <a:t>data</a:t>
            </a:r>
            <a:r>
              <a:rPr b="0" lang="en-GB" sz="2800" spc="-72" strike="noStrike">
                <a:solidFill>
                  <a:srgbClr val="000000"/>
                </a:solidFill>
                <a:latin typeface="Arial"/>
              </a:rPr>
              <a:t> </a:t>
            </a:r>
            <a:r>
              <a:rPr b="0" lang="en-GB" sz="2800" spc="-1" strike="noStrike">
                <a:solidFill>
                  <a:srgbClr val="000000"/>
                </a:solidFill>
                <a:latin typeface="Arial"/>
              </a:rPr>
              <a:t>is</a:t>
            </a:r>
            <a:r>
              <a:rPr b="0" lang="en-GB" sz="2800" spc="-46" strike="noStrike">
                <a:solidFill>
                  <a:srgbClr val="000000"/>
                </a:solidFill>
                <a:latin typeface="Arial"/>
              </a:rPr>
              <a:t> </a:t>
            </a:r>
            <a:r>
              <a:rPr b="0" lang="en-GB" sz="2800" spc="-1" strike="noStrike">
                <a:solidFill>
                  <a:srgbClr val="000000"/>
                </a:solidFill>
                <a:latin typeface="Arial"/>
              </a:rPr>
              <a:t>to</a:t>
            </a:r>
            <a:r>
              <a:rPr b="0" lang="en-GB" sz="2800" spc="-60" strike="noStrike">
                <a:solidFill>
                  <a:srgbClr val="000000"/>
                </a:solidFill>
                <a:latin typeface="Arial"/>
              </a:rPr>
              <a:t> </a:t>
            </a:r>
            <a:r>
              <a:rPr b="0" lang="en-GB" sz="2800" spc="-26" strike="noStrike">
                <a:solidFill>
                  <a:srgbClr val="000000"/>
                </a:solidFill>
                <a:latin typeface="Arial"/>
              </a:rPr>
              <a:t>be </a:t>
            </a:r>
            <a:r>
              <a:rPr b="0" lang="en-GB" sz="2800" spc="-12" strike="noStrike">
                <a:solidFill>
                  <a:srgbClr val="000000"/>
                </a:solidFill>
                <a:latin typeface="Arial"/>
              </a:rPr>
              <a:t>written</a:t>
            </a:r>
            <a:endParaRPr b="0" lang="en-GB" sz="2800" spc="-1" strike="noStrike">
              <a:latin typeface="Arial"/>
            </a:endParaRPr>
          </a:p>
          <a:p>
            <a:pPr marL="469800" indent="-288360">
              <a:lnSpc>
                <a:spcPts val="3121"/>
              </a:lnSpc>
              <a:spcBef>
                <a:spcPts val="1140"/>
              </a:spcBef>
              <a:buNone/>
              <a:tabLst>
                <a:tab algn="l" pos="0"/>
              </a:tabLst>
            </a:pPr>
            <a:r>
              <a:rPr b="0" lang="en-GB" sz="3150" spc="-75" strike="noStrike" baseline="9000">
                <a:solidFill>
                  <a:srgbClr val="000000"/>
                </a:solidFill>
                <a:latin typeface="Arial"/>
              </a:rPr>
              <a:t>–</a:t>
            </a:r>
            <a:r>
              <a:rPr b="0" lang="en-GB" sz="3150" spc="-1" strike="noStrike" baseline="9000">
                <a:solidFill>
                  <a:srgbClr val="000000"/>
                </a:solidFill>
                <a:latin typeface="Arial"/>
              </a:rPr>
              <a:t>	</a:t>
            </a:r>
            <a:r>
              <a:rPr b="0" lang="en-GB" sz="2800" spc="-1" strike="noStrike">
                <a:solidFill>
                  <a:srgbClr val="000000"/>
                </a:solidFill>
                <a:latin typeface="Arial"/>
              </a:rPr>
              <a:t>one</a:t>
            </a:r>
            <a:r>
              <a:rPr b="0" lang="en-GB" sz="2800" spc="-100" strike="noStrike">
                <a:solidFill>
                  <a:srgbClr val="000000"/>
                </a:solidFill>
                <a:latin typeface="Arial"/>
              </a:rPr>
              <a:t> </a:t>
            </a:r>
            <a:r>
              <a:rPr b="0" lang="en-GB" sz="2800" spc="-1" strike="noStrike">
                <a:solidFill>
                  <a:srgbClr val="000000"/>
                </a:solidFill>
                <a:latin typeface="Arial"/>
              </a:rPr>
              <a:t>for</a:t>
            </a:r>
            <a:r>
              <a:rPr b="0" lang="en-GB" sz="2800" spc="-100" strike="noStrike">
                <a:solidFill>
                  <a:srgbClr val="000000"/>
                </a:solidFill>
                <a:latin typeface="Arial"/>
              </a:rPr>
              <a:t> </a:t>
            </a:r>
            <a:r>
              <a:rPr b="0" lang="en-GB" sz="2800" spc="-1" strike="noStrike">
                <a:solidFill>
                  <a:srgbClr val="000000"/>
                </a:solidFill>
                <a:latin typeface="Arial"/>
              </a:rPr>
              <a:t>which</a:t>
            </a:r>
            <a:r>
              <a:rPr b="0" lang="en-GB" sz="2800" spc="-106" strike="noStrike">
                <a:solidFill>
                  <a:srgbClr val="000000"/>
                </a:solidFill>
                <a:latin typeface="Arial"/>
              </a:rPr>
              <a:t> </a:t>
            </a:r>
            <a:r>
              <a:rPr b="0" lang="en-GB" sz="2800" spc="-1" strike="noStrike">
                <a:solidFill>
                  <a:srgbClr val="000000"/>
                </a:solidFill>
                <a:latin typeface="Arial"/>
              </a:rPr>
              <a:t>exceptional</a:t>
            </a:r>
            <a:r>
              <a:rPr b="0" lang="en-GB" sz="2800" spc="-97" strike="noStrike">
                <a:solidFill>
                  <a:srgbClr val="000000"/>
                </a:solidFill>
                <a:latin typeface="Arial"/>
              </a:rPr>
              <a:t> </a:t>
            </a:r>
            <a:r>
              <a:rPr b="0" lang="en-GB" sz="2800" spc="-1" strike="noStrike">
                <a:solidFill>
                  <a:srgbClr val="000000"/>
                </a:solidFill>
                <a:latin typeface="Arial"/>
              </a:rPr>
              <a:t>conditions</a:t>
            </a:r>
            <a:r>
              <a:rPr b="0" lang="en-GB" sz="2800" spc="-92" strike="noStrike">
                <a:solidFill>
                  <a:srgbClr val="000000"/>
                </a:solidFill>
                <a:latin typeface="Arial"/>
              </a:rPr>
              <a:t> </a:t>
            </a:r>
            <a:r>
              <a:rPr b="0" lang="en-GB" sz="2800" spc="-1" strike="noStrike">
                <a:solidFill>
                  <a:srgbClr val="000000"/>
                </a:solidFill>
                <a:latin typeface="Arial"/>
              </a:rPr>
              <a:t>are</a:t>
            </a:r>
            <a:r>
              <a:rPr b="0" lang="en-GB" sz="2800" spc="-97" strike="noStrike">
                <a:solidFill>
                  <a:srgbClr val="000000"/>
                </a:solidFill>
                <a:latin typeface="Arial"/>
              </a:rPr>
              <a:t> </a:t>
            </a:r>
            <a:r>
              <a:rPr b="0" lang="en-GB" sz="2800" spc="-12" strike="noStrike">
                <a:solidFill>
                  <a:srgbClr val="000000"/>
                </a:solidFill>
                <a:latin typeface="Arial"/>
              </a:rPr>
              <a:t>pending </a:t>
            </a:r>
            <a:r>
              <a:rPr b="0" lang="en-GB" sz="2800" spc="-21" strike="noStrike">
                <a:solidFill>
                  <a:srgbClr val="000000"/>
                </a:solidFill>
                <a:latin typeface="Arial"/>
              </a:rPr>
              <a:t>(out-of-</a:t>
            </a:r>
            <a:r>
              <a:rPr b="0" lang="en-GB" sz="2800" spc="-1" strike="noStrike">
                <a:solidFill>
                  <a:srgbClr val="000000"/>
                </a:solidFill>
                <a:latin typeface="Arial"/>
              </a:rPr>
              <a:t>band</a:t>
            </a:r>
            <a:r>
              <a:rPr b="0" lang="en-GB" sz="2800" spc="-80" strike="noStrike">
                <a:solidFill>
                  <a:srgbClr val="000000"/>
                </a:solidFill>
                <a:latin typeface="Arial"/>
              </a:rPr>
              <a:t> </a:t>
            </a:r>
            <a:r>
              <a:rPr b="0" lang="en-GB" sz="2800" spc="-1" strike="noStrike">
                <a:solidFill>
                  <a:srgbClr val="000000"/>
                </a:solidFill>
                <a:latin typeface="Arial"/>
              </a:rPr>
              <a:t>data</a:t>
            </a:r>
            <a:r>
              <a:rPr b="0" lang="en-GB" sz="2800" spc="-75" strike="noStrike">
                <a:solidFill>
                  <a:srgbClr val="000000"/>
                </a:solidFill>
                <a:latin typeface="Arial"/>
              </a:rPr>
              <a:t> </a:t>
            </a:r>
            <a:r>
              <a:rPr b="0" lang="en-GB" sz="2800" spc="-1" strike="noStrike">
                <a:solidFill>
                  <a:srgbClr val="000000"/>
                </a:solidFill>
                <a:latin typeface="Arial"/>
              </a:rPr>
              <a:t>is</a:t>
            </a:r>
            <a:r>
              <a:rPr b="0" lang="en-GB" sz="2800" spc="-60" strike="noStrike">
                <a:solidFill>
                  <a:srgbClr val="000000"/>
                </a:solidFill>
                <a:latin typeface="Arial"/>
              </a:rPr>
              <a:t> </a:t>
            </a:r>
            <a:r>
              <a:rPr b="0" lang="en-GB" sz="2800" spc="-1" strike="noStrike">
                <a:solidFill>
                  <a:srgbClr val="000000"/>
                </a:solidFill>
                <a:latin typeface="Arial"/>
              </a:rPr>
              <a:t>the</a:t>
            </a:r>
            <a:r>
              <a:rPr b="0" lang="en-GB" sz="2800" spc="-55" strike="noStrike">
                <a:solidFill>
                  <a:srgbClr val="000000"/>
                </a:solidFill>
                <a:latin typeface="Arial"/>
              </a:rPr>
              <a:t> </a:t>
            </a:r>
            <a:r>
              <a:rPr b="0" lang="en-GB" sz="2800" spc="-1" strike="noStrike">
                <a:solidFill>
                  <a:srgbClr val="000000"/>
                </a:solidFill>
                <a:latin typeface="Arial"/>
              </a:rPr>
              <a:t>only</a:t>
            </a:r>
            <a:r>
              <a:rPr b="0" lang="en-GB" sz="2800" spc="-72" strike="noStrike">
                <a:solidFill>
                  <a:srgbClr val="000000"/>
                </a:solidFill>
                <a:latin typeface="Arial"/>
              </a:rPr>
              <a:t> </a:t>
            </a:r>
            <a:r>
              <a:rPr b="0" lang="en-GB" sz="2800" spc="-1" strike="noStrike">
                <a:solidFill>
                  <a:srgbClr val="000000"/>
                </a:solidFill>
                <a:latin typeface="Arial"/>
              </a:rPr>
              <a:t>exceptional</a:t>
            </a:r>
            <a:r>
              <a:rPr b="0" lang="en-GB" sz="2800" spc="-60" strike="noStrike">
                <a:solidFill>
                  <a:srgbClr val="000000"/>
                </a:solidFill>
                <a:latin typeface="Arial"/>
              </a:rPr>
              <a:t> </a:t>
            </a:r>
            <a:r>
              <a:rPr b="0" lang="en-GB" sz="2800" spc="-12" strike="noStrike">
                <a:solidFill>
                  <a:srgbClr val="000000"/>
                </a:solidFill>
                <a:latin typeface="Arial"/>
              </a:rPr>
              <a:t>condition </a:t>
            </a:r>
            <a:r>
              <a:rPr b="0" lang="en-GB" sz="2800" spc="-1" strike="noStrike">
                <a:solidFill>
                  <a:srgbClr val="000000"/>
                </a:solidFill>
                <a:latin typeface="Arial"/>
              </a:rPr>
              <a:t>currently</a:t>
            </a:r>
            <a:r>
              <a:rPr b="0" lang="en-GB" sz="2800" spc="-92" strike="noStrike">
                <a:solidFill>
                  <a:srgbClr val="000000"/>
                </a:solidFill>
                <a:latin typeface="Arial"/>
              </a:rPr>
              <a:t> </a:t>
            </a:r>
            <a:r>
              <a:rPr b="0" lang="en-GB" sz="2800" spc="-12" strike="noStrike">
                <a:solidFill>
                  <a:srgbClr val="000000"/>
                </a:solidFill>
                <a:latin typeface="Arial"/>
              </a:rPr>
              <a:t>implemented</a:t>
            </a:r>
            <a:r>
              <a:rPr b="0" lang="en-GB" sz="2800" spc="-106" strike="noStrike">
                <a:solidFill>
                  <a:srgbClr val="000000"/>
                </a:solidFill>
                <a:latin typeface="Arial"/>
              </a:rPr>
              <a:t> </a:t>
            </a:r>
            <a:r>
              <a:rPr b="0" lang="en-GB" sz="2800" spc="-1" strike="noStrike">
                <a:solidFill>
                  <a:srgbClr val="000000"/>
                </a:solidFill>
                <a:latin typeface="Arial"/>
              </a:rPr>
              <a:t>by the</a:t>
            </a:r>
            <a:r>
              <a:rPr b="0" lang="en-GB" sz="2800" spc="-86" strike="noStrike">
                <a:solidFill>
                  <a:srgbClr val="000000"/>
                </a:solidFill>
                <a:latin typeface="Arial"/>
              </a:rPr>
              <a:t> </a:t>
            </a:r>
            <a:r>
              <a:rPr b="0" lang="en-GB" sz="2800" spc="-12" strike="noStrike">
                <a:solidFill>
                  <a:srgbClr val="000000"/>
                </a:solidFill>
                <a:latin typeface="Arial"/>
              </a:rPr>
              <a:t>socket library)</a:t>
            </a:r>
            <a:endParaRPr b="0" lang="en-GB" sz="2800" spc="-1" strike="noStrike">
              <a:latin typeface="Arial"/>
            </a:endParaRPr>
          </a:p>
          <a:p>
            <a:pPr marL="38160" indent="-288360">
              <a:lnSpc>
                <a:spcPts val="3589"/>
              </a:lnSpc>
              <a:spcBef>
                <a:spcPts val="1125"/>
              </a:spcBef>
              <a:buNone/>
              <a:tabLst>
                <a:tab algn="l" pos="0"/>
              </a:tabLst>
            </a:pPr>
            <a:r>
              <a:rPr b="0" lang="en-GB" sz="3200" spc="-1" strike="noStrike">
                <a:solidFill>
                  <a:srgbClr val="000000"/>
                </a:solidFill>
                <a:latin typeface="Arial"/>
              </a:rPr>
              <a:t>If the</a:t>
            </a:r>
            <a:r>
              <a:rPr b="0" lang="en-GB" sz="3200" spc="4" strike="noStrike">
                <a:solidFill>
                  <a:srgbClr val="000000"/>
                </a:solidFill>
                <a:latin typeface="Arial"/>
              </a:rPr>
              <a:t> </a:t>
            </a:r>
            <a:r>
              <a:rPr b="0" lang="en-GB" sz="3200" spc="-1" strike="noStrike">
                <a:solidFill>
                  <a:srgbClr val="000000"/>
                </a:solidFill>
                <a:latin typeface="Arial"/>
              </a:rPr>
              <a:t>user is not</a:t>
            </a:r>
            <a:r>
              <a:rPr b="0" lang="en-GB" sz="3200" spc="4" strike="noStrike">
                <a:solidFill>
                  <a:srgbClr val="000000"/>
                </a:solidFill>
                <a:latin typeface="Arial"/>
              </a:rPr>
              <a:t> </a:t>
            </a:r>
            <a:r>
              <a:rPr b="0" lang="en-GB" sz="3200" spc="-1" strike="noStrike">
                <a:solidFill>
                  <a:srgbClr val="000000"/>
                </a:solidFill>
                <a:latin typeface="Arial"/>
              </a:rPr>
              <a:t>interested in</a:t>
            </a:r>
            <a:r>
              <a:rPr b="0" lang="en-GB" sz="3200" spc="9" strike="noStrike">
                <a:solidFill>
                  <a:srgbClr val="000000"/>
                </a:solidFill>
                <a:latin typeface="Arial"/>
              </a:rPr>
              <a:t> </a:t>
            </a:r>
            <a:r>
              <a:rPr b="0" lang="en-GB" sz="3200" spc="-1" strike="noStrike">
                <a:solidFill>
                  <a:srgbClr val="000000"/>
                </a:solidFill>
                <a:latin typeface="Arial"/>
              </a:rPr>
              <a:t>certain </a:t>
            </a:r>
            <a:r>
              <a:rPr b="0" lang="en-GB" sz="3200" spc="-12" strike="noStrike">
                <a:solidFill>
                  <a:srgbClr val="000000"/>
                </a:solidFill>
                <a:latin typeface="Arial"/>
              </a:rPr>
              <a:t>conditions </a:t>
            </a:r>
            <a:r>
              <a:rPr b="0" lang="en-GB" sz="3200" spc="-1" strike="noStrike">
                <a:solidFill>
                  <a:srgbClr val="000000"/>
                </a:solidFill>
                <a:latin typeface="Arial"/>
              </a:rPr>
              <a:t>the corresponding argument</a:t>
            </a:r>
            <a:r>
              <a:rPr b="0" lang="en-GB" sz="3200" spc="15" strike="noStrike">
                <a:solidFill>
                  <a:srgbClr val="000000"/>
                </a:solidFill>
                <a:latin typeface="Arial"/>
              </a:rPr>
              <a:t> </a:t>
            </a:r>
            <a:r>
              <a:rPr b="0" lang="en-GB" sz="3200" spc="-1" strike="noStrike">
                <a:solidFill>
                  <a:srgbClr val="000000"/>
                </a:solidFill>
                <a:latin typeface="Arial"/>
              </a:rPr>
              <a:t>should be</a:t>
            </a:r>
            <a:r>
              <a:rPr b="0" lang="en-GB" sz="3200" spc="4" strike="noStrike">
                <a:solidFill>
                  <a:srgbClr val="000000"/>
                </a:solidFill>
                <a:latin typeface="Arial"/>
              </a:rPr>
              <a:t> </a:t>
            </a:r>
            <a:r>
              <a:rPr b="0" lang="en-GB" sz="3200" spc="-12" strike="noStrike">
                <a:solidFill>
                  <a:srgbClr val="000000"/>
                </a:solidFill>
                <a:latin typeface="Arial"/>
              </a:rPr>
              <a:t>NULL.</a:t>
            </a:r>
            <a:endParaRPr b="0" lang="en-GB" sz="3200" spc="-1" strike="noStrike">
              <a:latin typeface="Arial"/>
            </a:endParaRPr>
          </a:p>
        </p:txBody>
      </p:sp>
    </p:spTree>
  </p:cSld>
  <p:transition>
    <p:dissolve/>
  </p:transition>
</p:sld>
</file>

<file path=ppt/slides/slide5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7" name="PlaceHolder 1"/>
          <p:cNvSpPr>
            <a:spLocks noGrp="1"/>
          </p:cNvSpPr>
          <p:nvPr>
            <p:ph type="title"/>
          </p:nvPr>
        </p:nvSpPr>
        <p:spPr>
          <a:xfrm>
            <a:off x="997200" y="555120"/>
            <a:ext cx="6863400" cy="1272600"/>
          </a:xfrm>
          <a:prstGeom prst="rect">
            <a:avLst/>
          </a:prstGeom>
          <a:noFill/>
          <a:ln w="0">
            <a:noFill/>
          </a:ln>
        </p:spPr>
        <p:txBody>
          <a:bodyPr lIns="0" rIns="0" tIns="12600" bIns="0" anchor="t">
            <a:noAutofit/>
          </a:bodyPr>
          <a:p>
            <a:pPr marL="2700720">
              <a:lnSpc>
                <a:spcPct val="100000"/>
              </a:lnSpc>
              <a:spcBef>
                <a:spcPts val="99"/>
              </a:spcBef>
              <a:buNone/>
            </a:pPr>
            <a:r>
              <a:rPr b="1" lang="en-GB" sz="4400" spc="-12" strike="noStrike">
                <a:solidFill>
                  <a:srgbClr val="000000"/>
                </a:solidFill>
                <a:latin typeface="Arial"/>
              </a:rPr>
              <a:t>select() - III</a:t>
            </a:r>
            <a:endParaRPr b="0" lang="en-GB" sz="4400" spc="-1" strike="noStrike">
              <a:latin typeface="Arial"/>
            </a:endParaRPr>
          </a:p>
        </p:txBody>
      </p:sp>
      <p:sp>
        <p:nvSpPr>
          <p:cNvPr id="448" name="object 4"/>
          <p:cNvSpPr/>
          <p:nvPr/>
        </p:nvSpPr>
        <p:spPr>
          <a:xfrm>
            <a:off x="923400" y="1718280"/>
            <a:ext cx="8086320" cy="2687760"/>
          </a:xfrm>
          <a:prstGeom prst="rect">
            <a:avLst/>
          </a:prstGeom>
          <a:noFill/>
          <a:ln w="0">
            <a:noFill/>
          </a:ln>
        </p:spPr>
        <p:style>
          <a:lnRef idx="0"/>
          <a:fillRef idx="0"/>
          <a:effectRef idx="0"/>
          <a:fontRef idx="minor"/>
        </p:style>
        <p:txBody>
          <a:bodyPr lIns="0" rIns="0" tIns="54000" bIns="0" anchor="t">
            <a:spAutoFit/>
          </a:bodyPr>
          <a:p>
            <a:pPr marL="12600">
              <a:lnSpc>
                <a:spcPts val="3589"/>
              </a:lnSpc>
              <a:spcBef>
                <a:spcPts val="425"/>
              </a:spcBef>
              <a:buNone/>
            </a:pPr>
            <a:r>
              <a:rPr b="0" lang="en-GB" sz="3200" spc="-1" strike="noStrike">
                <a:solidFill>
                  <a:srgbClr val="000000"/>
                </a:solidFill>
                <a:latin typeface="Arial"/>
                <a:ea typeface="DejaVu Sans"/>
              </a:rPr>
              <a:t>Each set is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actually a structure containing </a:t>
            </a:r>
            <a:r>
              <a:rPr b="0" lang="en-GB" sz="3200" spc="-26" strike="noStrike">
                <a:solidFill>
                  <a:srgbClr val="000000"/>
                </a:solidFill>
                <a:latin typeface="Arial"/>
                <a:ea typeface="DejaVu Sans"/>
              </a:rPr>
              <a:t>an </a:t>
            </a:r>
            <a:r>
              <a:rPr b="0" lang="en-GB" sz="3200" spc="-1" strike="noStrike">
                <a:solidFill>
                  <a:srgbClr val="000000"/>
                </a:solidFill>
                <a:latin typeface="Arial"/>
                <a:ea typeface="DejaVu Sans"/>
              </a:rPr>
              <a:t>array</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of long integer bit </a:t>
            </a:r>
            <a:r>
              <a:rPr b="0" lang="en-GB" sz="3200" spc="-12" strike="noStrike">
                <a:solidFill>
                  <a:srgbClr val="000000"/>
                </a:solidFill>
                <a:latin typeface="Arial"/>
                <a:ea typeface="DejaVu Sans"/>
              </a:rPr>
              <a:t>masks</a:t>
            </a:r>
            <a:endParaRPr b="0" lang="en-GB" sz="3200" spc="-1" strike="noStrike">
              <a:latin typeface="Arial"/>
            </a:endParaRPr>
          </a:p>
          <a:p>
            <a:pPr marL="12600">
              <a:lnSpc>
                <a:spcPts val="3611"/>
              </a:lnSpc>
              <a:spcBef>
                <a:spcPts val="1094"/>
              </a:spcBef>
              <a:buNone/>
            </a:pPr>
            <a:r>
              <a:rPr b="0" lang="en-GB" sz="3200" spc="-1" strike="noStrike">
                <a:solidFill>
                  <a:srgbClr val="000000"/>
                </a:solidFill>
                <a:latin typeface="Arial"/>
                <a:ea typeface="DejaVu Sans"/>
              </a:rPr>
              <a:t>The size of the array is set by the </a:t>
            </a:r>
            <a:r>
              <a:rPr b="0" lang="en-GB" sz="3200" spc="-12" strike="noStrike">
                <a:solidFill>
                  <a:srgbClr val="000000"/>
                </a:solidFill>
                <a:latin typeface="Arial"/>
                <a:ea typeface="DejaVu Sans"/>
              </a:rPr>
              <a:t>definition</a:t>
            </a:r>
            <a:endParaRPr b="0" lang="en-GB" sz="3200" spc="-1" strike="noStrike">
              <a:latin typeface="Arial"/>
            </a:endParaRPr>
          </a:p>
          <a:p>
            <a:pPr marL="12600">
              <a:lnSpc>
                <a:spcPts val="3611"/>
              </a:lnSpc>
              <a:buNone/>
            </a:pPr>
            <a:r>
              <a:rPr b="0" lang="en-GB" sz="3200" spc="-12" strike="noStrike">
                <a:solidFill>
                  <a:srgbClr val="000000"/>
                </a:solidFill>
                <a:latin typeface="Courier New"/>
                <a:ea typeface="DejaVu Sans"/>
              </a:rPr>
              <a:t>FD_SETSIZE</a:t>
            </a:r>
            <a:endParaRPr b="0" lang="en-GB" sz="3200" spc="-1" strike="noStrike">
              <a:latin typeface="Arial"/>
            </a:endParaRPr>
          </a:p>
          <a:p>
            <a:pPr marL="12600">
              <a:lnSpc>
                <a:spcPct val="100000"/>
              </a:lnSpc>
              <a:spcBef>
                <a:spcPts val="1409"/>
              </a:spcBef>
              <a:buNone/>
            </a:pPr>
            <a:r>
              <a:rPr b="0" lang="en-GB" sz="3200" spc="-1" strike="noStrike">
                <a:solidFill>
                  <a:srgbClr val="000000"/>
                </a:solidFill>
                <a:latin typeface="Arial"/>
                <a:ea typeface="DejaVu Sans"/>
              </a:rPr>
              <a:t>The </a:t>
            </a:r>
            <a:r>
              <a:rPr b="0" lang="en-GB" sz="3200" spc="-12" strike="noStrike">
                <a:solidFill>
                  <a:srgbClr val="000000"/>
                </a:solidFill>
                <a:latin typeface="Arial"/>
                <a:ea typeface="DejaVu Sans"/>
              </a:rPr>
              <a:t>macros</a:t>
            </a:r>
            <a:endParaRPr b="0" lang="en-GB" sz="3200" spc="-1" strike="noStrike">
              <a:latin typeface="Arial"/>
            </a:endParaRPr>
          </a:p>
        </p:txBody>
      </p:sp>
      <p:sp>
        <p:nvSpPr>
          <p:cNvPr id="449" name="object 7"/>
          <p:cNvSpPr/>
          <p:nvPr/>
        </p:nvSpPr>
        <p:spPr>
          <a:xfrm>
            <a:off x="1066680" y="4408200"/>
            <a:ext cx="8516880" cy="2238480"/>
          </a:xfrm>
          <a:prstGeom prst="rect">
            <a:avLst/>
          </a:prstGeom>
          <a:noFill/>
          <a:ln w="0">
            <a:noFill/>
          </a:ln>
        </p:spPr>
        <p:style>
          <a:lnRef idx="0"/>
          <a:fillRef idx="0"/>
          <a:effectRef idx="0"/>
          <a:fontRef idx="minor"/>
        </p:style>
        <p:txBody>
          <a:bodyPr lIns="0" rIns="0" tIns="137160" bIns="0" anchor="t">
            <a:spAutoFit/>
          </a:bodyPr>
          <a:p>
            <a:pPr marL="300240" indent="-287640">
              <a:lnSpc>
                <a:spcPct val="100000"/>
              </a:lnSpc>
              <a:spcBef>
                <a:spcPts val="1080"/>
              </a:spcBef>
              <a:buClr>
                <a:srgbClr val="000000"/>
              </a:buClr>
              <a:buSzPct val="75000"/>
              <a:buFont typeface="Arial"/>
              <a:buChar char="–"/>
              <a:tabLst>
                <a:tab algn="l" pos="300240"/>
              </a:tabLst>
            </a:pPr>
            <a:r>
              <a:rPr b="0" lang="en-GB" sz="3200" spc="-1" strike="noStrike">
                <a:solidFill>
                  <a:srgbClr val="000000"/>
                </a:solidFill>
                <a:latin typeface="Courier New"/>
                <a:ea typeface="DejaVu Sans"/>
              </a:rPr>
              <a:t>FD_SET(fd,</a:t>
            </a:r>
            <a:r>
              <a:rPr b="0" lang="en-GB" sz="3200" spc="-52" strike="noStrike">
                <a:solidFill>
                  <a:srgbClr val="000000"/>
                </a:solidFill>
                <a:latin typeface="Courier New"/>
                <a:ea typeface="DejaVu Sans"/>
              </a:rPr>
              <a:t> </a:t>
            </a:r>
            <a:r>
              <a:rPr b="0" lang="en-GB" sz="3200" spc="-12" strike="noStrike">
                <a:solidFill>
                  <a:srgbClr val="000000"/>
                </a:solidFill>
                <a:latin typeface="Courier New"/>
                <a:ea typeface="DejaVu Sans"/>
              </a:rPr>
              <a:t>&amp;mask)</a:t>
            </a:r>
            <a:endParaRPr b="0" lang="en-GB" sz="3200" spc="-1" strike="noStrike">
              <a:latin typeface="Arial"/>
            </a:endParaRPr>
          </a:p>
          <a:p>
            <a:pPr marL="300240" indent="-287640">
              <a:lnSpc>
                <a:spcPct val="100000"/>
              </a:lnSpc>
              <a:spcBef>
                <a:spcPts val="981"/>
              </a:spcBef>
              <a:buClr>
                <a:srgbClr val="000000"/>
              </a:buClr>
              <a:buSzPct val="75000"/>
              <a:buFont typeface="Arial"/>
              <a:buChar char="–"/>
              <a:tabLst>
                <a:tab algn="l" pos="300240"/>
              </a:tabLst>
            </a:pPr>
            <a:r>
              <a:rPr b="0" lang="en-GB" sz="3200" spc="-1" strike="noStrike">
                <a:solidFill>
                  <a:srgbClr val="000000"/>
                </a:solidFill>
                <a:latin typeface="Courier New"/>
                <a:ea typeface="DejaVu Sans"/>
              </a:rPr>
              <a:t>FD_CLR(fd,</a:t>
            </a:r>
            <a:r>
              <a:rPr b="0" lang="en-GB" sz="3200" spc="-52" strike="noStrike">
                <a:solidFill>
                  <a:srgbClr val="000000"/>
                </a:solidFill>
                <a:latin typeface="Courier New"/>
                <a:ea typeface="DejaVu Sans"/>
              </a:rPr>
              <a:t> </a:t>
            </a:r>
            <a:r>
              <a:rPr b="0" lang="en-GB" sz="3200" spc="-12" strike="noStrike">
                <a:solidFill>
                  <a:srgbClr val="000000"/>
                </a:solidFill>
                <a:latin typeface="Courier New"/>
                <a:ea typeface="DejaVu Sans"/>
              </a:rPr>
              <a:t>&amp;mask)</a:t>
            </a:r>
            <a:endParaRPr b="0" lang="en-GB" sz="3200" spc="-1" strike="noStrike">
              <a:latin typeface="Arial"/>
            </a:endParaRPr>
          </a:p>
          <a:p>
            <a:pPr marL="300960" indent="-288360">
              <a:lnSpc>
                <a:spcPts val="3351"/>
              </a:lnSpc>
              <a:spcBef>
                <a:spcPts val="1191"/>
              </a:spcBef>
              <a:buNone/>
              <a:tabLst>
                <a:tab algn="l" pos="0"/>
              </a:tabLst>
            </a:pPr>
            <a:r>
              <a:rPr b="0" lang="en-GB" sz="3200" spc="-1" strike="noStrike">
                <a:solidFill>
                  <a:srgbClr val="000000"/>
                </a:solidFill>
                <a:latin typeface="Arial"/>
                <a:ea typeface="DejaVu Sans"/>
              </a:rPr>
              <a:t>allow</a:t>
            </a:r>
            <a:r>
              <a:rPr b="0" lang="en-GB" sz="3200" spc="-157" strike="noStrike">
                <a:solidFill>
                  <a:srgbClr val="000000"/>
                </a:solidFill>
                <a:latin typeface="Arial"/>
                <a:ea typeface="DejaVu Sans"/>
              </a:rPr>
              <a:t> </a:t>
            </a:r>
            <a:r>
              <a:rPr b="0" lang="en-GB" sz="3200" spc="-1" strike="noStrike">
                <a:solidFill>
                  <a:srgbClr val="000000"/>
                </a:solidFill>
                <a:latin typeface="Arial"/>
                <a:ea typeface="DejaVu Sans"/>
              </a:rPr>
              <a:t>adding</a:t>
            </a:r>
            <a:r>
              <a:rPr b="0" lang="en-GB" sz="3200" spc="-80" strike="noStrike">
                <a:solidFill>
                  <a:srgbClr val="000000"/>
                </a:solidFill>
                <a:latin typeface="Arial"/>
                <a:ea typeface="DejaVu Sans"/>
              </a:rPr>
              <a:t> </a:t>
            </a:r>
            <a:r>
              <a:rPr b="0" lang="en-GB" sz="3200" spc="-1" strike="noStrike">
                <a:solidFill>
                  <a:srgbClr val="000000"/>
                </a:solidFill>
                <a:latin typeface="Arial"/>
                <a:ea typeface="DejaVu Sans"/>
              </a:rPr>
              <a:t>and</a:t>
            </a:r>
            <a:r>
              <a:rPr b="0" lang="en-GB" sz="3200" spc="-86" strike="noStrike">
                <a:solidFill>
                  <a:srgbClr val="000000"/>
                </a:solidFill>
                <a:latin typeface="Arial"/>
                <a:ea typeface="DejaVu Sans"/>
              </a:rPr>
              <a:t> </a:t>
            </a:r>
            <a:r>
              <a:rPr b="0" lang="en-GB" sz="3200" spc="-1" strike="noStrike">
                <a:solidFill>
                  <a:srgbClr val="000000"/>
                </a:solidFill>
                <a:latin typeface="Arial"/>
                <a:ea typeface="DejaVu Sans"/>
              </a:rPr>
              <a:t>removing</a:t>
            </a:r>
            <a:r>
              <a:rPr b="0" lang="en-GB" sz="3200" spc="-80" strike="noStrike">
                <a:solidFill>
                  <a:srgbClr val="000000"/>
                </a:solidFill>
                <a:latin typeface="Arial"/>
                <a:ea typeface="DejaVu Sans"/>
              </a:rPr>
              <a:t> </a:t>
            </a:r>
            <a:r>
              <a:rPr b="0" lang="en-GB" sz="3200" spc="-1" strike="noStrike">
                <a:solidFill>
                  <a:srgbClr val="000000"/>
                </a:solidFill>
                <a:latin typeface="Arial"/>
                <a:ea typeface="DejaVu Sans"/>
              </a:rPr>
              <a:t>file</a:t>
            </a:r>
            <a:r>
              <a:rPr b="0" lang="en-GB" sz="3200" spc="-75" strike="noStrike">
                <a:solidFill>
                  <a:srgbClr val="000000"/>
                </a:solidFill>
                <a:latin typeface="Arial"/>
                <a:ea typeface="DejaVu Sans"/>
              </a:rPr>
              <a:t> </a:t>
            </a:r>
            <a:r>
              <a:rPr b="0" lang="en-GB" sz="3200" spc="-1" strike="noStrike">
                <a:solidFill>
                  <a:srgbClr val="000000"/>
                </a:solidFill>
                <a:latin typeface="Arial"/>
                <a:ea typeface="DejaVu Sans"/>
              </a:rPr>
              <a:t>descriptor</a:t>
            </a:r>
            <a:r>
              <a:rPr b="0" lang="en-GB" sz="3200" spc="-86" strike="noStrike">
                <a:solidFill>
                  <a:srgbClr val="000000"/>
                </a:solidFill>
                <a:latin typeface="Arial"/>
                <a:ea typeface="DejaVu Sans"/>
              </a:rPr>
              <a:t> </a:t>
            </a:r>
            <a:r>
              <a:rPr b="0" lang="en-GB" sz="3200" spc="-12" strike="noStrike">
                <a:solidFill>
                  <a:srgbClr val="000000"/>
                </a:solidFill>
                <a:latin typeface="Courier New"/>
                <a:ea typeface="DejaVu Sans"/>
              </a:rPr>
              <a:t>fd</a:t>
            </a:r>
            <a:r>
              <a:rPr b="0" lang="en-GB" sz="3200" spc="-905" strike="noStrike">
                <a:solidFill>
                  <a:srgbClr val="000000"/>
                </a:solidFill>
                <a:latin typeface="Courier New"/>
                <a:ea typeface="DejaVu Sans"/>
              </a:rPr>
              <a:t> </a:t>
            </a:r>
            <a:r>
              <a:rPr b="0" lang="en-GB" sz="3200" spc="-1" strike="noStrike">
                <a:solidFill>
                  <a:srgbClr val="000000"/>
                </a:solidFill>
                <a:latin typeface="Arial"/>
                <a:ea typeface="DejaVu Sans"/>
              </a:rPr>
              <a:t>in</a:t>
            </a:r>
            <a:r>
              <a:rPr b="0" lang="en-GB" sz="3200" spc="-86" strike="noStrike">
                <a:solidFill>
                  <a:srgbClr val="000000"/>
                </a:solidFill>
                <a:latin typeface="Arial"/>
                <a:ea typeface="DejaVu Sans"/>
              </a:rPr>
              <a:t> </a:t>
            </a:r>
            <a:r>
              <a:rPr b="0" lang="en-GB" sz="3200" spc="-1" strike="noStrike">
                <a:solidFill>
                  <a:srgbClr val="000000"/>
                </a:solidFill>
                <a:latin typeface="Arial"/>
                <a:ea typeface="DejaVu Sans"/>
              </a:rPr>
              <a:t>the</a:t>
            </a:r>
            <a:r>
              <a:rPr b="0" lang="en-GB" sz="3200" spc="-72" strike="noStrike">
                <a:solidFill>
                  <a:srgbClr val="000000"/>
                </a:solidFill>
                <a:latin typeface="Arial"/>
                <a:ea typeface="DejaVu Sans"/>
              </a:rPr>
              <a:t> </a:t>
            </a:r>
            <a:r>
              <a:rPr b="0" lang="en-GB" sz="3200" spc="-26" strike="noStrike">
                <a:solidFill>
                  <a:srgbClr val="000000"/>
                </a:solidFill>
                <a:latin typeface="Arial"/>
                <a:ea typeface="DejaVu Sans"/>
              </a:rPr>
              <a:t>set </a:t>
            </a:r>
            <a:r>
              <a:rPr b="0" lang="en-GB" sz="3200" spc="-12" strike="noStrike">
                <a:solidFill>
                  <a:srgbClr val="000000"/>
                </a:solidFill>
                <a:latin typeface="Arial"/>
                <a:ea typeface="DejaVu Sans"/>
              </a:rPr>
              <a:t>mask.</a:t>
            </a:r>
            <a:endParaRPr b="0" lang="en-GB" sz="3200" spc="-1" strike="noStrike">
              <a:latin typeface="Arial"/>
            </a:endParaRPr>
          </a:p>
        </p:txBody>
      </p:sp>
    </p:spTree>
  </p:cSld>
  <p:transition>
    <p:dissolve/>
  </p:transition>
</p:sld>
</file>

<file path=ppt/slides/slide5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0" name="PlaceHolder 1"/>
          <p:cNvSpPr>
            <a:spLocks noGrp="1"/>
          </p:cNvSpPr>
          <p:nvPr>
            <p:ph type="title"/>
          </p:nvPr>
        </p:nvSpPr>
        <p:spPr>
          <a:xfrm>
            <a:off x="961200" y="555120"/>
            <a:ext cx="6863400" cy="1272600"/>
          </a:xfrm>
          <a:prstGeom prst="rect">
            <a:avLst/>
          </a:prstGeom>
          <a:noFill/>
          <a:ln w="0">
            <a:noFill/>
          </a:ln>
        </p:spPr>
        <p:txBody>
          <a:bodyPr lIns="0" rIns="0" tIns="12600" bIns="0" anchor="t">
            <a:noAutofit/>
          </a:bodyPr>
          <a:p>
            <a:pPr marL="2700720">
              <a:lnSpc>
                <a:spcPct val="100000"/>
              </a:lnSpc>
              <a:spcBef>
                <a:spcPts val="99"/>
              </a:spcBef>
              <a:buNone/>
            </a:pPr>
            <a:r>
              <a:rPr b="1" lang="en-GB" sz="4400" spc="-12" strike="noStrike">
                <a:solidFill>
                  <a:srgbClr val="000000"/>
                </a:solidFill>
                <a:latin typeface="Arial"/>
              </a:rPr>
              <a:t>select() - IV</a:t>
            </a:r>
            <a:endParaRPr b="0" lang="en-GB" sz="4400" spc="-1" strike="noStrike">
              <a:latin typeface="Arial"/>
            </a:endParaRPr>
          </a:p>
        </p:txBody>
      </p:sp>
      <p:sp>
        <p:nvSpPr>
          <p:cNvPr id="451" name="object 4"/>
          <p:cNvSpPr/>
          <p:nvPr/>
        </p:nvSpPr>
        <p:spPr>
          <a:xfrm>
            <a:off x="923400" y="1533600"/>
            <a:ext cx="8631360" cy="2788920"/>
          </a:xfrm>
          <a:prstGeom prst="rect">
            <a:avLst/>
          </a:prstGeom>
          <a:noFill/>
          <a:ln w="0">
            <a:noFill/>
          </a:ln>
        </p:spPr>
        <p:style>
          <a:lnRef idx="0"/>
          <a:fillRef idx="0"/>
          <a:effectRef idx="0"/>
          <a:fontRef idx="minor"/>
        </p:style>
        <p:txBody>
          <a:bodyPr lIns="0" rIns="0" tIns="196920" bIns="0" anchor="t">
            <a:spAutoFit/>
          </a:bodyPr>
          <a:p>
            <a:pPr marL="12600">
              <a:lnSpc>
                <a:spcPct val="100000"/>
              </a:lnSpc>
              <a:spcBef>
                <a:spcPts val="1551"/>
              </a:spcBef>
              <a:buNone/>
            </a:pPr>
            <a:r>
              <a:rPr b="0" lang="en-GB" sz="3200" spc="-1" strike="noStrike">
                <a:solidFill>
                  <a:srgbClr val="000000"/>
                </a:solidFill>
                <a:latin typeface="Arial"/>
                <a:ea typeface="DejaVu Sans"/>
              </a:rPr>
              <a:t>The set should be zeroed before </a:t>
            </a:r>
            <a:r>
              <a:rPr b="0" lang="en-GB" sz="3200" spc="-26" strike="noStrike">
                <a:solidFill>
                  <a:srgbClr val="000000"/>
                </a:solidFill>
                <a:latin typeface="Arial"/>
                <a:ea typeface="DejaVu Sans"/>
              </a:rPr>
              <a:t>use</a:t>
            </a:r>
            <a:endParaRPr b="0" lang="en-GB" sz="3200" spc="-1" strike="noStrike">
              <a:latin typeface="Arial"/>
            </a:endParaRPr>
          </a:p>
          <a:p>
            <a:pPr marL="155520">
              <a:lnSpc>
                <a:spcPct val="100000"/>
              </a:lnSpc>
              <a:spcBef>
                <a:spcPts val="1091"/>
              </a:spcBef>
              <a:buNone/>
              <a:tabLst>
                <a:tab algn="l" pos="443880"/>
              </a:tabLst>
            </a:pPr>
            <a:r>
              <a:rPr b="0" lang="en-GB" sz="2700" spc="-75" strike="noStrike" baseline="3000">
                <a:solidFill>
                  <a:srgbClr val="000000"/>
                </a:solidFill>
                <a:latin typeface="Arial"/>
                <a:ea typeface="DejaVu Sans"/>
              </a:rPr>
              <a:t>–</a:t>
            </a:r>
            <a:r>
              <a:rPr b="0" lang="en-GB" sz="2700" spc="-1" strike="noStrike" baseline="3000">
                <a:solidFill>
                  <a:srgbClr val="000000"/>
                </a:solidFill>
                <a:latin typeface="Arial"/>
                <a:ea typeface="DejaVu Sans"/>
              </a:rPr>
              <a:t>	</a:t>
            </a:r>
            <a:r>
              <a:rPr b="0" lang="en-GB" sz="2400" spc="-12" strike="noStrike">
                <a:solidFill>
                  <a:srgbClr val="000000"/>
                </a:solidFill>
                <a:latin typeface="Bitstream Vera Sans Mono"/>
                <a:ea typeface="DejaVu Sans"/>
              </a:rPr>
              <a:t>FD_ZERO(&amp;mask)</a:t>
            </a:r>
            <a:endParaRPr b="0" lang="en-GB" sz="2400" spc="-1" strike="noStrike">
              <a:latin typeface="Arial"/>
            </a:endParaRPr>
          </a:p>
          <a:p>
            <a:pPr marL="12600">
              <a:lnSpc>
                <a:spcPct val="96000"/>
              </a:lnSpc>
              <a:spcBef>
                <a:spcPts val="1196"/>
              </a:spcBef>
              <a:buNone/>
              <a:tabLst>
                <a:tab algn="l" pos="443880"/>
              </a:tabLst>
            </a:pPr>
            <a:r>
              <a:rPr b="0" lang="en-GB" sz="3200" spc="-1" strike="noStrike">
                <a:solidFill>
                  <a:srgbClr val="000000"/>
                </a:solidFill>
                <a:latin typeface="Bitstream Vera Sans Mono"/>
                <a:ea typeface="DejaVu Sans"/>
              </a:rPr>
              <a:t>nfds</a:t>
            </a:r>
            <a:r>
              <a:rPr b="0" lang="en-GB" sz="3200" spc="-157" strike="noStrike">
                <a:solidFill>
                  <a:srgbClr val="000000"/>
                </a:solidFill>
                <a:latin typeface="Courier New"/>
                <a:ea typeface="DejaVu Sans"/>
              </a:rPr>
              <a:t> </a:t>
            </a:r>
            <a:r>
              <a:rPr b="0" lang="en-GB" sz="3200" spc="-1" strike="noStrike">
                <a:solidFill>
                  <a:srgbClr val="000000"/>
                </a:solidFill>
                <a:latin typeface="Arial"/>
                <a:ea typeface="DejaVu Sans"/>
              </a:rPr>
              <a:t>specifies</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the range</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of file</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descriptors</a:t>
            </a:r>
            <a:r>
              <a:rPr b="0" lang="en-GB" sz="3200" spc="-15" strike="noStrike">
                <a:solidFill>
                  <a:srgbClr val="000000"/>
                </a:solidFill>
                <a:latin typeface="Arial"/>
                <a:ea typeface="DejaVu Sans"/>
              </a:rPr>
              <a:t> </a:t>
            </a:r>
            <a:r>
              <a:rPr b="0" lang="en-GB" sz="3200" spc="-12" strike="noStrike">
                <a:solidFill>
                  <a:srgbClr val="000000"/>
                </a:solidFill>
                <a:latin typeface="Arial"/>
                <a:ea typeface="DejaVu Sans"/>
              </a:rPr>
              <a:t>(i.e. </a:t>
            </a:r>
            <a:r>
              <a:rPr b="0" lang="en-GB" sz="3200" spc="-1" strike="noStrike" u="sng">
                <a:solidFill>
                  <a:srgbClr val="000000"/>
                </a:solidFill>
                <a:uFill>
                  <a:solidFill>
                    <a:srgbClr val="000000"/>
                  </a:solidFill>
                </a:uFill>
                <a:latin typeface="Arial"/>
                <a:ea typeface="DejaVu Sans"/>
              </a:rPr>
              <a:t>one plus the value</a:t>
            </a:r>
            <a:r>
              <a:rPr b="0" lang="en-GB" sz="3200" spc="4" strike="noStrike" u="sng">
                <a:solidFill>
                  <a:srgbClr val="000000"/>
                </a:solidFill>
                <a:uFill>
                  <a:solidFill>
                    <a:srgbClr val="000000"/>
                  </a:solidFill>
                </a:uFill>
                <a:latin typeface="Arial"/>
                <a:ea typeface="DejaVu Sans"/>
              </a:rPr>
              <a:t> </a:t>
            </a:r>
            <a:r>
              <a:rPr b="0" lang="en-GB" sz="3200" spc="-1" strike="noStrike" u="sng">
                <a:solidFill>
                  <a:srgbClr val="000000"/>
                </a:solidFill>
                <a:uFill>
                  <a:solidFill>
                    <a:srgbClr val="000000"/>
                  </a:solidFill>
                </a:uFill>
                <a:latin typeface="Arial"/>
                <a:ea typeface="DejaVu Sans"/>
              </a:rPr>
              <a:t>of the largest</a:t>
            </a:r>
            <a:r>
              <a:rPr b="0" lang="en-GB" sz="3200" spc="4" strike="noStrike" u="sng">
                <a:solidFill>
                  <a:srgbClr val="000000"/>
                </a:solidFill>
                <a:uFill>
                  <a:solidFill>
                    <a:srgbClr val="000000"/>
                  </a:solidFill>
                </a:uFill>
                <a:latin typeface="Arial"/>
                <a:ea typeface="DejaVu Sans"/>
              </a:rPr>
              <a:t> </a:t>
            </a:r>
            <a:r>
              <a:rPr b="0" lang="en-GB" sz="3200" spc="-1" strike="noStrike" u="sng">
                <a:solidFill>
                  <a:srgbClr val="000000"/>
                </a:solidFill>
                <a:uFill>
                  <a:solidFill>
                    <a:srgbClr val="000000"/>
                  </a:solidFill>
                </a:uFill>
                <a:latin typeface="Arial"/>
                <a:ea typeface="DejaVu Sans"/>
              </a:rPr>
              <a:t>descriptor</a:t>
            </a:r>
            <a:r>
              <a:rPr b="0" lang="en-GB" sz="3200" spc="-1" strike="noStrike">
                <a:solidFill>
                  <a:srgbClr val="000000"/>
                </a:solidFill>
                <a:latin typeface="Arial"/>
                <a:ea typeface="DejaVu Sans"/>
              </a:rPr>
              <a:t>) </a:t>
            </a:r>
            <a:r>
              <a:rPr b="0" lang="en-GB" sz="3200" spc="-26" strike="noStrike">
                <a:solidFill>
                  <a:srgbClr val="000000"/>
                </a:solidFill>
                <a:latin typeface="Arial"/>
                <a:ea typeface="DejaVu Sans"/>
              </a:rPr>
              <a:t>to </a:t>
            </a:r>
            <a:r>
              <a:rPr b="0" lang="en-GB" sz="3200" spc="-1" strike="noStrike">
                <a:solidFill>
                  <a:srgbClr val="000000"/>
                </a:solidFill>
                <a:latin typeface="Arial"/>
                <a:ea typeface="DejaVu Sans"/>
              </a:rPr>
              <a:t>be </a:t>
            </a:r>
            <a:r>
              <a:rPr b="0" lang="en-GB" sz="3200" spc="-12" strike="noStrike">
                <a:solidFill>
                  <a:srgbClr val="000000"/>
                </a:solidFill>
                <a:latin typeface="Arial"/>
                <a:ea typeface="DejaVu Sans"/>
              </a:rPr>
              <a:t>examined</a:t>
            </a:r>
            <a:endParaRPr b="0" lang="en-GB" sz="3200" spc="-1" strike="noStrike">
              <a:latin typeface="Arial"/>
            </a:endParaRPr>
          </a:p>
        </p:txBody>
      </p:sp>
    </p:spTree>
  </p:cSld>
  <p:transition>
    <p:dissolve/>
  </p:transition>
</p:sld>
</file>

<file path=ppt/slides/slide5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2" name="PlaceHolder 1"/>
          <p:cNvSpPr>
            <a:spLocks noGrp="1"/>
          </p:cNvSpPr>
          <p:nvPr>
            <p:ph type="title"/>
          </p:nvPr>
        </p:nvSpPr>
        <p:spPr>
          <a:xfrm>
            <a:off x="925200" y="555120"/>
            <a:ext cx="6863400" cy="1272600"/>
          </a:xfrm>
          <a:prstGeom prst="rect">
            <a:avLst/>
          </a:prstGeom>
          <a:noFill/>
          <a:ln w="0">
            <a:noFill/>
          </a:ln>
        </p:spPr>
        <p:txBody>
          <a:bodyPr lIns="0" rIns="0" tIns="12600" bIns="0" anchor="t">
            <a:noAutofit/>
          </a:bodyPr>
          <a:p>
            <a:pPr marL="2700720">
              <a:lnSpc>
                <a:spcPct val="100000"/>
              </a:lnSpc>
              <a:spcBef>
                <a:spcPts val="99"/>
              </a:spcBef>
              <a:buNone/>
            </a:pPr>
            <a:r>
              <a:rPr b="1" lang="en-GB" sz="4400" spc="-12" strike="noStrike">
                <a:solidFill>
                  <a:srgbClr val="000000"/>
                </a:solidFill>
                <a:latin typeface="Arial"/>
              </a:rPr>
              <a:t>select() - V</a:t>
            </a:r>
            <a:endParaRPr b="0" lang="en-GB" sz="4400" spc="-1" strike="noStrike">
              <a:latin typeface="Arial"/>
            </a:endParaRPr>
          </a:p>
        </p:txBody>
      </p:sp>
      <p:sp>
        <p:nvSpPr>
          <p:cNvPr id="453" name="object 4"/>
          <p:cNvSpPr/>
          <p:nvPr/>
        </p:nvSpPr>
        <p:spPr>
          <a:xfrm>
            <a:off x="897840" y="1539360"/>
            <a:ext cx="8675640" cy="3936240"/>
          </a:xfrm>
          <a:prstGeom prst="rect">
            <a:avLst/>
          </a:prstGeom>
          <a:noFill/>
          <a:ln w="0">
            <a:noFill/>
          </a:ln>
        </p:spPr>
        <p:style>
          <a:lnRef idx="0"/>
          <a:fillRef idx="0"/>
          <a:effectRef idx="0"/>
          <a:fontRef idx="minor"/>
        </p:style>
        <p:txBody>
          <a:bodyPr lIns="0" rIns="0" tIns="191880" bIns="0" anchor="t">
            <a:spAutoFit/>
          </a:bodyPr>
          <a:p>
            <a:pPr marL="38160">
              <a:lnSpc>
                <a:spcPct val="100000"/>
              </a:lnSpc>
              <a:spcBef>
                <a:spcPts val="1511"/>
              </a:spcBef>
              <a:buNone/>
            </a:pPr>
            <a:r>
              <a:rPr b="0" lang="en-GB" sz="3200" spc="-1" strike="noStrike">
                <a:solidFill>
                  <a:srgbClr val="000000"/>
                </a:solidFill>
                <a:latin typeface="Arial"/>
                <a:ea typeface="DejaVu Sans"/>
              </a:rPr>
              <a:t>A</a:t>
            </a:r>
            <a:r>
              <a:rPr b="0" lang="en-GB" sz="3200" spc="-7" strike="noStrike">
                <a:solidFill>
                  <a:srgbClr val="000000"/>
                </a:solidFill>
                <a:latin typeface="Arial"/>
                <a:ea typeface="DejaVu Sans"/>
              </a:rPr>
              <a:t> </a:t>
            </a:r>
            <a:r>
              <a:rPr b="0" lang="en-GB" sz="3200" spc="-32" strike="noStrike">
                <a:solidFill>
                  <a:srgbClr val="000000"/>
                </a:solidFill>
                <a:latin typeface="Courier New"/>
                <a:ea typeface="DejaVu Sans"/>
              </a:rPr>
              <a:t>timeout</a:t>
            </a:r>
            <a:r>
              <a:rPr b="0" lang="en-GB" sz="3200" spc="-1030" strike="noStrike">
                <a:solidFill>
                  <a:srgbClr val="000000"/>
                </a:solidFill>
                <a:latin typeface="Courier New"/>
                <a:ea typeface="DejaVu Sans"/>
              </a:rPr>
              <a:t> </a:t>
            </a:r>
            <a:r>
              <a:rPr b="0" lang="en-GB" sz="3200" spc="-1" strike="noStrike">
                <a:solidFill>
                  <a:srgbClr val="000000"/>
                </a:solidFill>
                <a:latin typeface="Arial"/>
                <a:ea typeface="DejaVu Sans"/>
              </a:rPr>
              <a:t>value may be </a:t>
            </a:r>
            <a:r>
              <a:rPr b="0" lang="en-GB" sz="3200" spc="-12" strike="noStrike">
                <a:solidFill>
                  <a:srgbClr val="000000"/>
                </a:solidFill>
                <a:latin typeface="Arial"/>
                <a:ea typeface="DejaVu Sans"/>
              </a:rPr>
              <a:t>specified</a:t>
            </a:r>
            <a:endParaRPr b="0" lang="en-GB" sz="3200" spc="-1" strike="noStrike">
              <a:latin typeface="Arial"/>
            </a:endParaRPr>
          </a:p>
          <a:p>
            <a:pPr marL="38160">
              <a:lnSpc>
                <a:spcPts val="3821"/>
              </a:lnSpc>
              <a:spcBef>
                <a:spcPts val="1556"/>
              </a:spcBef>
              <a:buNone/>
            </a:pPr>
            <a:r>
              <a:rPr b="0" lang="en-GB" sz="3200" spc="-1" strike="noStrike">
                <a:solidFill>
                  <a:srgbClr val="000000"/>
                </a:solidFill>
                <a:latin typeface="Arial"/>
                <a:ea typeface="DejaVu Sans"/>
              </a:rPr>
              <a:t>If</a:t>
            </a:r>
            <a:r>
              <a:rPr b="0" lang="en-GB" sz="3200" spc="-75" strike="noStrike">
                <a:solidFill>
                  <a:srgbClr val="000000"/>
                </a:solidFill>
                <a:latin typeface="Arial"/>
                <a:ea typeface="DejaVu Sans"/>
              </a:rPr>
              <a:t> </a:t>
            </a:r>
            <a:r>
              <a:rPr b="0" lang="en-GB" sz="3200" spc="-32" strike="noStrike">
                <a:solidFill>
                  <a:srgbClr val="000000"/>
                </a:solidFill>
                <a:latin typeface="Courier New"/>
                <a:ea typeface="DejaVu Sans"/>
              </a:rPr>
              <a:t>timeout</a:t>
            </a:r>
            <a:r>
              <a:rPr b="0" lang="en-GB" sz="3200" spc="-1036" strike="noStrike">
                <a:solidFill>
                  <a:srgbClr val="000000"/>
                </a:solidFill>
                <a:latin typeface="Courier New"/>
                <a:ea typeface="DejaVu Sans"/>
              </a:rPr>
              <a:t> </a:t>
            </a:r>
            <a:r>
              <a:rPr b="0" lang="en-GB" sz="3200" spc="-1" strike="noStrike">
                <a:solidFill>
                  <a:srgbClr val="000000"/>
                </a:solidFill>
                <a:latin typeface="Arial"/>
                <a:ea typeface="DejaVu Sans"/>
              </a:rPr>
              <a:t>(</a:t>
            </a:r>
            <a:r>
              <a:rPr b="0" lang="en-GB" sz="3200" spc="-1" strike="noStrike">
                <a:solidFill>
                  <a:srgbClr val="000000"/>
                </a:solidFill>
                <a:latin typeface="Courier New"/>
                <a:ea typeface="DejaVu Sans"/>
              </a:rPr>
              <a:t>struct</a:t>
            </a:r>
            <a:r>
              <a:rPr b="0" lang="en-GB" sz="3200" spc="-75" strike="noStrike">
                <a:solidFill>
                  <a:srgbClr val="000000"/>
                </a:solidFill>
                <a:latin typeface="Courier New"/>
                <a:ea typeface="DejaVu Sans"/>
              </a:rPr>
              <a:t> </a:t>
            </a:r>
            <a:r>
              <a:rPr b="0" lang="en-GB" sz="3200" spc="-1" strike="noStrike">
                <a:solidFill>
                  <a:srgbClr val="000000"/>
                </a:solidFill>
                <a:latin typeface="Courier New"/>
                <a:ea typeface="DejaVu Sans"/>
              </a:rPr>
              <a:t>timeval</a:t>
            </a:r>
            <a:r>
              <a:rPr b="0" lang="en-GB" sz="3200" spc="-1" strike="noStrike">
                <a:solidFill>
                  <a:srgbClr val="000000"/>
                </a:solidFill>
                <a:latin typeface="Arial"/>
                <a:ea typeface="DejaVu Sans"/>
              </a:rPr>
              <a:t>)</a:t>
            </a:r>
            <a:r>
              <a:rPr b="0" lang="en-GB" sz="3200" spc="-26" strike="noStrike">
                <a:solidFill>
                  <a:srgbClr val="000000"/>
                </a:solidFill>
                <a:latin typeface="Arial"/>
                <a:ea typeface="DejaVu Sans"/>
              </a:rPr>
              <a:t> </a:t>
            </a:r>
            <a:r>
              <a:rPr b="0" lang="en-GB" sz="3200" spc="-1" strike="noStrike">
                <a:solidFill>
                  <a:srgbClr val="000000"/>
                </a:solidFill>
                <a:latin typeface="Arial"/>
                <a:ea typeface="DejaVu Sans"/>
              </a:rPr>
              <a:t>is</a:t>
            </a:r>
            <a:r>
              <a:rPr b="0" lang="en-GB" sz="3200" spc="-41" strike="noStrike">
                <a:solidFill>
                  <a:srgbClr val="000000"/>
                </a:solidFill>
                <a:latin typeface="Arial"/>
                <a:ea typeface="DejaVu Sans"/>
              </a:rPr>
              <a:t> </a:t>
            </a:r>
            <a:r>
              <a:rPr b="0" lang="en-GB" sz="3200" spc="-1" strike="noStrike">
                <a:solidFill>
                  <a:srgbClr val="000000"/>
                </a:solidFill>
                <a:latin typeface="Arial"/>
                <a:ea typeface="DejaVu Sans"/>
              </a:rPr>
              <a:t>set</a:t>
            </a:r>
            <a:r>
              <a:rPr b="0" lang="en-GB" sz="3200" spc="-26" strike="noStrike">
                <a:solidFill>
                  <a:srgbClr val="000000"/>
                </a:solidFill>
                <a:latin typeface="Arial"/>
                <a:ea typeface="DejaVu Sans"/>
              </a:rPr>
              <a:t> </a:t>
            </a:r>
            <a:r>
              <a:rPr b="0" lang="en-GB" sz="3200" spc="-1" strike="noStrike">
                <a:solidFill>
                  <a:srgbClr val="000000"/>
                </a:solidFill>
                <a:latin typeface="Arial"/>
                <a:ea typeface="DejaVu Sans"/>
              </a:rPr>
              <a:t>to</a:t>
            </a:r>
            <a:r>
              <a:rPr b="0" lang="en-GB" sz="3200" spc="-21" strike="noStrike">
                <a:solidFill>
                  <a:srgbClr val="000000"/>
                </a:solidFill>
                <a:latin typeface="Arial"/>
                <a:ea typeface="DejaVu Sans"/>
              </a:rPr>
              <a:t> </a:t>
            </a:r>
            <a:r>
              <a:rPr b="0" lang="en-GB" sz="3200" spc="-26" strike="noStrike">
                <a:solidFill>
                  <a:srgbClr val="000000"/>
                </a:solidFill>
                <a:latin typeface="Arial"/>
                <a:ea typeface="DejaVu Sans"/>
              </a:rPr>
              <a:t>0, </a:t>
            </a:r>
            <a:r>
              <a:rPr b="0" lang="en-GB" sz="3200" spc="-1" strike="noStrike">
                <a:solidFill>
                  <a:srgbClr val="000000"/>
                </a:solidFill>
                <a:latin typeface="Bitstream Vera Sans Mono"/>
                <a:ea typeface="DejaVu Sans"/>
              </a:rPr>
              <a:t>select()</a:t>
            </a:r>
            <a:r>
              <a:rPr b="0" lang="en-GB" sz="3200" spc="-1" strike="noStrike">
                <a:solidFill>
                  <a:srgbClr val="000000"/>
                </a:solidFill>
                <a:latin typeface="Arial"/>
                <a:ea typeface="DejaVu Sans"/>
              </a:rPr>
              <a:t> returns </a:t>
            </a:r>
            <a:r>
              <a:rPr b="0" lang="en-GB" sz="3200" spc="-12" strike="noStrike">
                <a:solidFill>
                  <a:srgbClr val="000000"/>
                </a:solidFill>
                <a:latin typeface="Arial"/>
                <a:ea typeface="DejaVu Sans"/>
              </a:rPr>
              <a:t>immediately</a:t>
            </a:r>
            <a:endParaRPr b="0" lang="en-GB" sz="3200" spc="-1" strike="noStrike">
              <a:latin typeface="Arial"/>
            </a:endParaRPr>
          </a:p>
          <a:p>
            <a:pPr marL="38160">
              <a:lnSpc>
                <a:spcPts val="3830"/>
              </a:lnSpc>
              <a:spcBef>
                <a:spcPts val="1179"/>
              </a:spcBef>
              <a:buNone/>
            </a:pPr>
            <a:r>
              <a:rPr b="0" lang="en-GB" sz="3200" spc="-1" strike="noStrike">
                <a:solidFill>
                  <a:srgbClr val="000000"/>
                </a:solidFill>
                <a:latin typeface="Arial"/>
                <a:ea typeface="DejaVu Sans"/>
              </a:rPr>
              <a:t>If the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last</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parameter</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is a</a:t>
            </a:r>
            <a:r>
              <a:rPr b="0" lang="en-GB" sz="3200" spc="9" strike="noStrike">
                <a:solidFill>
                  <a:srgbClr val="000000"/>
                </a:solidFill>
                <a:latin typeface="Arial"/>
                <a:ea typeface="DejaVu Sans"/>
              </a:rPr>
              <a:t> </a:t>
            </a:r>
            <a:r>
              <a:rPr b="0" lang="en-GB" sz="3200" spc="-32" strike="noStrike">
                <a:solidFill>
                  <a:srgbClr val="000000"/>
                </a:solidFill>
                <a:latin typeface="Courier New"/>
                <a:ea typeface="DejaVu Sans"/>
              </a:rPr>
              <a:t>NULL</a:t>
            </a:r>
            <a:r>
              <a:rPr b="0" lang="en-GB" sz="3200" spc="-1019" strike="noStrike">
                <a:solidFill>
                  <a:srgbClr val="000000"/>
                </a:solidFill>
                <a:latin typeface="Courier New"/>
                <a:ea typeface="DejaVu Sans"/>
              </a:rPr>
              <a:t> </a:t>
            </a:r>
            <a:r>
              <a:rPr b="0" lang="en-GB" sz="3200" spc="-1" strike="noStrike">
                <a:solidFill>
                  <a:srgbClr val="000000"/>
                </a:solidFill>
                <a:latin typeface="Arial"/>
                <a:ea typeface="DejaVu Sans"/>
              </a:rPr>
              <a:t>pointer, </a:t>
            </a:r>
            <a:r>
              <a:rPr b="0" lang="en-GB" sz="3200" spc="-26" strike="noStrike">
                <a:solidFill>
                  <a:srgbClr val="000000"/>
                </a:solidFill>
                <a:latin typeface="Arial"/>
                <a:ea typeface="DejaVu Sans"/>
              </a:rPr>
              <a:t>the </a:t>
            </a:r>
            <a:r>
              <a:rPr b="0" lang="en-GB" sz="3200" spc="-1" strike="noStrike">
                <a:solidFill>
                  <a:srgbClr val="000000"/>
                </a:solidFill>
                <a:latin typeface="Arial"/>
                <a:ea typeface="DejaVu Sans"/>
              </a:rPr>
              <a:t>selection</a:t>
            </a:r>
            <a:r>
              <a:rPr b="0" lang="en-GB" sz="3200" spc="-21" strike="noStrike">
                <a:solidFill>
                  <a:srgbClr val="000000"/>
                </a:solidFill>
                <a:latin typeface="Arial"/>
                <a:ea typeface="DejaVu Sans"/>
              </a:rPr>
              <a:t> </a:t>
            </a:r>
            <a:r>
              <a:rPr b="0" lang="en-GB" sz="3200" spc="-1" strike="noStrike">
                <a:solidFill>
                  <a:srgbClr val="000000"/>
                </a:solidFill>
                <a:latin typeface="Arial"/>
                <a:ea typeface="DejaVu Sans"/>
              </a:rPr>
              <a:t>will</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block</a:t>
            </a:r>
            <a:r>
              <a:rPr b="0" lang="en-GB" sz="3200" spc="-15" strike="noStrike">
                <a:solidFill>
                  <a:srgbClr val="000000"/>
                </a:solidFill>
                <a:latin typeface="Arial"/>
                <a:ea typeface="DejaVu Sans"/>
              </a:rPr>
              <a:t> </a:t>
            </a:r>
            <a:r>
              <a:rPr b="0" lang="en-GB" sz="3200" spc="-12" strike="noStrike">
                <a:solidFill>
                  <a:srgbClr val="000000"/>
                </a:solidFill>
                <a:latin typeface="Arial"/>
                <a:ea typeface="DejaVu Sans"/>
              </a:rPr>
              <a:t>indefinitely</a:t>
            </a:r>
            <a:endParaRPr b="0" lang="en-GB" sz="3200" spc="-1" strike="noStrike">
              <a:latin typeface="Arial"/>
            </a:endParaRPr>
          </a:p>
          <a:p>
            <a:pPr marL="469800" indent="-288360">
              <a:lnSpc>
                <a:spcPts val="3121"/>
              </a:lnSpc>
              <a:spcBef>
                <a:spcPts val="1369"/>
              </a:spcBef>
              <a:buNone/>
              <a:tabLst>
                <a:tab algn="l" pos="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 strike="noStrike">
                <a:solidFill>
                  <a:srgbClr val="000000"/>
                </a:solidFill>
                <a:latin typeface="Arial"/>
                <a:ea typeface="DejaVu Sans"/>
              </a:rPr>
              <a:t>returns</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only</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when</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a</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descriptor</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is</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selectable</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or</a:t>
            </a:r>
            <a:r>
              <a:rPr b="0" lang="en-GB" sz="2800" spc="-86" strike="noStrike">
                <a:solidFill>
                  <a:srgbClr val="000000"/>
                </a:solidFill>
                <a:latin typeface="Arial"/>
                <a:ea typeface="DejaVu Sans"/>
              </a:rPr>
              <a:t> </a:t>
            </a:r>
            <a:r>
              <a:rPr b="0" lang="en-GB" sz="2800" spc="-21" strike="noStrike">
                <a:solidFill>
                  <a:srgbClr val="000000"/>
                </a:solidFill>
                <a:latin typeface="Arial"/>
                <a:ea typeface="DejaVu Sans"/>
              </a:rPr>
              <a:t>when </a:t>
            </a:r>
            <a:r>
              <a:rPr b="0" lang="en-GB" sz="2800" spc="-1" strike="noStrike">
                <a:solidFill>
                  <a:srgbClr val="000000"/>
                </a:solidFill>
                <a:latin typeface="Arial"/>
                <a:ea typeface="DejaVu Sans"/>
              </a:rPr>
              <a:t>a</a:t>
            </a:r>
            <a:r>
              <a:rPr b="0" lang="en-GB" sz="2800" spc="-32" strike="noStrike">
                <a:solidFill>
                  <a:srgbClr val="000000"/>
                </a:solidFill>
                <a:latin typeface="Arial"/>
                <a:ea typeface="DejaVu Sans"/>
              </a:rPr>
              <a:t> </a:t>
            </a:r>
            <a:r>
              <a:rPr b="0" lang="en-GB" sz="2800" spc="-12" strike="noStrike">
                <a:solidFill>
                  <a:srgbClr val="000000"/>
                </a:solidFill>
                <a:latin typeface="Arial"/>
                <a:ea typeface="DejaVu Sans"/>
              </a:rPr>
              <a:t>signal is received</a:t>
            </a:r>
            <a:endParaRPr b="0" lang="en-GB" sz="2800" spc="-1" strike="noStrike">
              <a:latin typeface="Arial"/>
            </a:endParaRPr>
          </a:p>
        </p:txBody>
      </p:sp>
    </p:spTree>
  </p:cSld>
  <p:transition>
    <p:dissolve/>
  </p:transition>
</p:sld>
</file>

<file path=ppt/slides/slide5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4" name="PlaceHolder 1"/>
          <p:cNvSpPr>
            <a:spLocks noGrp="1"/>
          </p:cNvSpPr>
          <p:nvPr>
            <p:ph type="title"/>
          </p:nvPr>
        </p:nvSpPr>
        <p:spPr>
          <a:xfrm>
            <a:off x="817200" y="555120"/>
            <a:ext cx="6863400" cy="1272600"/>
          </a:xfrm>
          <a:prstGeom prst="rect">
            <a:avLst/>
          </a:prstGeom>
          <a:noFill/>
          <a:ln w="0">
            <a:noFill/>
          </a:ln>
        </p:spPr>
        <p:txBody>
          <a:bodyPr lIns="0" rIns="0" tIns="12600" bIns="0" anchor="t">
            <a:noAutofit/>
          </a:bodyPr>
          <a:p>
            <a:pPr marL="2700720">
              <a:lnSpc>
                <a:spcPct val="100000"/>
              </a:lnSpc>
              <a:spcBef>
                <a:spcPts val="99"/>
              </a:spcBef>
              <a:buNone/>
            </a:pPr>
            <a:r>
              <a:rPr b="1" lang="en-GB" sz="4400" spc="-12" strike="noStrike">
                <a:solidFill>
                  <a:srgbClr val="000000"/>
                </a:solidFill>
                <a:latin typeface="Arial"/>
              </a:rPr>
              <a:t>select() - VI</a:t>
            </a:r>
            <a:endParaRPr b="0" lang="en-GB" sz="4400" spc="-1" strike="noStrike">
              <a:latin typeface="Arial"/>
            </a:endParaRPr>
          </a:p>
        </p:txBody>
      </p:sp>
      <p:sp>
        <p:nvSpPr>
          <p:cNvPr id="455" name="object 4"/>
          <p:cNvSpPr/>
          <p:nvPr/>
        </p:nvSpPr>
        <p:spPr>
          <a:xfrm>
            <a:off x="897840" y="1294920"/>
            <a:ext cx="8546040" cy="2821680"/>
          </a:xfrm>
          <a:prstGeom prst="rect">
            <a:avLst/>
          </a:prstGeom>
          <a:noFill/>
          <a:ln w="0">
            <a:noFill/>
          </a:ln>
        </p:spPr>
        <p:style>
          <a:lnRef idx="0"/>
          <a:fillRef idx="0"/>
          <a:effectRef idx="0"/>
          <a:fontRef idx="minor"/>
        </p:style>
        <p:txBody>
          <a:bodyPr lIns="0" rIns="0" tIns="220320" bIns="0" anchor="t">
            <a:spAutoFit/>
          </a:bodyPr>
          <a:p>
            <a:pPr marL="38160">
              <a:lnSpc>
                <a:spcPct val="100000"/>
              </a:lnSpc>
              <a:spcBef>
                <a:spcPts val="1735"/>
              </a:spcBef>
              <a:buNone/>
            </a:pPr>
            <a:r>
              <a:rPr b="0" lang="en-GB" sz="3200" spc="-12" strike="noStrike">
                <a:solidFill>
                  <a:srgbClr val="000000"/>
                </a:solidFill>
                <a:latin typeface="Bitstream Vera Sans Mono"/>
                <a:ea typeface="DejaVu Sans"/>
              </a:rPr>
              <a:t>select()</a:t>
            </a:r>
            <a:r>
              <a:rPr b="0" lang="en-GB" sz="3200" spc="-12" strike="noStrike">
                <a:solidFill>
                  <a:srgbClr val="000000"/>
                </a:solidFill>
                <a:latin typeface="Arial"/>
                <a:ea typeface="DejaVu Sans"/>
              </a:rPr>
              <a:t>returns:</a:t>
            </a:r>
            <a:endParaRPr b="0" lang="en-GB" sz="3200" spc="-1" strike="noStrike">
              <a:latin typeface="Arial"/>
            </a:endParaRPr>
          </a:p>
          <a:p>
            <a:pPr marL="38160">
              <a:lnSpc>
                <a:spcPct val="100000"/>
              </a:lnSpc>
              <a:spcBef>
                <a:spcPts val="1429"/>
              </a:spcBef>
              <a:buNone/>
              <a:tabLst>
                <a:tab algn="l" pos="469440"/>
              </a:tabLst>
            </a:pPr>
            <a:r>
              <a:rPr b="0" lang="en-GB" sz="2800" spc="-1" strike="noStrike">
                <a:solidFill>
                  <a:srgbClr val="000000"/>
                </a:solidFill>
                <a:latin typeface="Arial"/>
                <a:ea typeface="DejaVu Sans"/>
              </a:rPr>
              <a:t>the</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number</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of</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file</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descriptors</a:t>
            </a:r>
            <a:r>
              <a:rPr b="0" lang="en-GB" sz="2800" spc="-75" strike="noStrike">
                <a:solidFill>
                  <a:srgbClr val="000000"/>
                </a:solidFill>
                <a:latin typeface="Arial"/>
                <a:ea typeface="DejaVu Sans"/>
              </a:rPr>
              <a:t> </a:t>
            </a:r>
            <a:r>
              <a:rPr b="0" lang="en-GB" sz="2800" spc="-12" strike="noStrike">
                <a:solidFill>
                  <a:srgbClr val="000000"/>
                </a:solidFill>
                <a:latin typeface="Arial"/>
                <a:ea typeface="DejaVu Sans"/>
              </a:rPr>
              <a:t>selected</a:t>
            </a:r>
            <a:endParaRPr b="0" lang="en-GB" sz="2800" spc="-1" strike="noStrike">
              <a:latin typeface="Arial"/>
            </a:endParaRPr>
          </a:p>
          <a:p>
            <a:pPr marL="469800" indent="-288360">
              <a:lnSpc>
                <a:spcPts val="3351"/>
              </a:lnSpc>
              <a:spcBef>
                <a:spcPts val="1020"/>
              </a:spcBef>
              <a:buClr>
                <a:srgbClr val="000000"/>
              </a:buClr>
              <a:buSzPct val="75000"/>
              <a:buFont typeface="Arial"/>
              <a:buChar char="–"/>
              <a:tabLst>
                <a:tab algn="l" pos="469800"/>
              </a:tabLst>
            </a:pPr>
            <a:r>
              <a:rPr b="0" lang="en-GB" sz="2800" spc="-1" strike="noStrike">
                <a:solidFill>
                  <a:srgbClr val="000000"/>
                </a:solidFill>
                <a:latin typeface="Courier New"/>
                <a:ea typeface="DejaVu Sans"/>
              </a:rPr>
              <a:t>0</a:t>
            </a:r>
            <a:r>
              <a:rPr b="0" lang="en-GB" sz="2800" spc="-905" strike="noStrike">
                <a:solidFill>
                  <a:srgbClr val="000000"/>
                </a:solidFill>
                <a:latin typeface="Courier New"/>
                <a:ea typeface="DejaVu Sans"/>
              </a:rPr>
              <a:t> </a:t>
            </a:r>
            <a:r>
              <a:rPr b="0" lang="en-GB" sz="2800" spc="-1" strike="noStrike">
                <a:solidFill>
                  <a:srgbClr val="000000"/>
                </a:solidFill>
                <a:latin typeface="Arial"/>
                <a:ea typeface="DejaVu Sans"/>
              </a:rPr>
              <a:t>if</a:t>
            </a:r>
            <a:r>
              <a:rPr b="0" lang="en-GB" sz="2800" spc="-97"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41" strike="noStrike">
                <a:solidFill>
                  <a:srgbClr val="000000"/>
                </a:solidFill>
                <a:latin typeface="Arial"/>
                <a:ea typeface="DejaVu Sans"/>
              </a:rPr>
              <a:t> </a:t>
            </a:r>
            <a:r>
              <a:rPr b="0" lang="en-GB" sz="2800" spc="-1" strike="noStrike">
                <a:solidFill>
                  <a:srgbClr val="000000"/>
                </a:solidFill>
                <a:latin typeface="Arial"/>
                <a:ea typeface="DejaVu Sans"/>
              </a:rPr>
              <a:t>select</a:t>
            </a:r>
            <a:r>
              <a:rPr b="0" lang="en-GB" sz="2800" spc="-41" strike="noStrike">
                <a:solidFill>
                  <a:srgbClr val="000000"/>
                </a:solidFill>
                <a:latin typeface="Arial"/>
                <a:ea typeface="DejaVu Sans"/>
              </a:rPr>
              <a:t> </a:t>
            </a:r>
            <a:r>
              <a:rPr b="0" lang="en-GB" sz="2800" spc="-1" strike="noStrike">
                <a:solidFill>
                  <a:srgbClr val="000000"/>
                </a:solidFill>
                <a:latin typeface="Arial"/>
                <a:ea typeface="DejaVu Sans"/>
              </a:rPr>
              <a:t>call</a:t>
            </a:r>
            <a:r>
              <a:rPr b="0" lang="en-GB" sz="2800" spc="-41" strike="noStrike">
                <a:solidFill>
                  <a:srgbClr val="000000"/>
                </a:solidFill>
                <a:latin typeface="Arial"/>
                <a:ea typeface="DejaVu Sans"/>
              </a:rPr>
              <a:t> </a:t>
            </a:r>
            <a:r>
              <a:rPr b="0" lang="en-GB" sz="2800" spc="-1" strike="noStrike">
                <a:solidFill>
                  <a:srgbClr val="000000"/>
                </a:solidFill>
                <a:latin typeface="Arial"/>
                <a:ea typeface="DejaVu Sans"/>
              </a:rPr>
              <a:t>returns</a:t>
            </a:r>
            <a:r>
              <a:rPr b="0" lang="en-GB" sz="2800" spc="-32" strike="noStrike">
                <a:solidFill>
                  <a:srgbClr val="000000"/>
                </a:solidFill>
                <a:latin typeface="Arial"/>
                <a:ea typeface="DejaVu Sans"/>
              </a:rPr>
              <a:t> </a:t>
            </a:r>
            <a:r>
              <a:rPr b="0" lang="en-GB" sz="2800" spc="-1" strike="noStrike">
                <a:solidFill>
                  <a:srgbClr val="000000"/>
                </a:solidFill>
                <a:latin typeface="Arial"/>
                <a:ea typeface="DejaVu Sans"/>
              </a:rPr>
              <a:t>due</a:t>
            </a:r>
            <a:r>
              <a:rPr b="0" lang="en-GB" sz="2800" spc="-46"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41"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32" strike="noStrike">
                <a:solidFill>
                  <a:srgbClr val="000000"/>
                </a:solidFill>
                <a:latin typeface="Arial"/>
                <a:ea typeface="DejaVu Sans"/>
              </a:rPr>
              <a:t> </a:t>
            </a:r>
            <a:r>
              <a:rPr b="0" lang="en-GB" sz="2800" spc="-12" strike="noStrike">
                <a:solidFill>
                  <a:srgbClr val="000000"/>
                </a:solidFill>
                <a:latin typeface="Arial"/>
                <a:ea typeface="DejaVu Sans"/>
              </a:rPr>
              <a:t>timeout expiring</a:t>
            </a:r>
            <a:endParaRPr b="0" lang="en-GB" sz="2800" spc="-1" strike="noStrike">
              <a:latin typeface="Arial"/>
            </a:endParaRPr>
          </a:p>
          <a:p>
            <a:pPr marL="469440" indent="-288360">
              <a:lnSpc>
                <a:spcPct val="100000"/>
              </a:lnSpc>
              <a:spcBef>
                <a:spcPts val="780"/>
              </a:spcBef>
              <a:buClr>
                <a:srgbClr val="000000"/>
              </a:buClr>
              <a:buSzPct val="75000"/>
              <a:buFont typeface="Arial"/>
              <a:buChar char="–"/>
              <a:tabLst>
                <a:tab algn="l" pos="469440"/>
                <a:tab algn="l" pos="1370880"/>
              </a:tabLst>
            </a:pPr>
            <a:r>
              <a:rPr b="0" lang="en-GB" sz="2800" spc="-12" strike="noStrike">
                <a:solidFill>
                  <a:srgbClr val="000000"/>
                </a:solidFill>
                <a:latin typeface="Courier New"/>
                <a:ea typeface="DejaVu Sans"/>
              </a:rPr>
              <a:t>-</a:t>
            </a:r>
            <a:r>
              <a:rPr b="0" lang="en-GB" sz="2800" spc="-1" strike="noStrike">
                <a:solidFill>
                  <a:srgbClr val="000000"/>
                </a:solidFill>
                <a:latin typeface="Courier New"/>
                <a:ea typeface="DejaVu Sans"/>
              </a:rPr>
              <a:t>1</a:t>
            </a:r>
            <a:r>
              <a:rPr b="0" lang="en-GB" sz="2800" spc="-902" strike="noStrike">
                <a:solidFill>
                  <a:srgbClr val="000000"/>
                </a:solidFill>
                <a:latin typeface="Courier New"/>
                <a:ea typeface="DejaVu Sans"/>
              </a:rPr>
              <a:t> </a:t>
            </a:r>
            <a:r>
              <a:rPr b="0" lang="en-GB" sz="2800" spc="-26" strike="noStrike">
                <a:solidFill>
                  <a:srgbClr val="000000"/>
                </a:solidFill>
                <a:latin typeface="Arial"/>
                <a:ea typeface="DejaVu Sans"/>
              </a:rPr>
              <a:t>if </a:t>
            </a:r>
            <a:r>
              <a:rPr b="0" lang="en-GB" sz="2800" spc="-1" strike="noStrike">
                <a:solidFill>
                  <a:srgbClr val="000000"/>
                </a:solidFill>
                <a:latin typeface="Arial"/>
                <a:ea typeface="DejaVu Sans"/>
              </a:rPr>
              <a:t>terminated</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because</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of</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an</a:t>
            </a:r>
            <a:r>
              <a:rPr b="0" lang="en-GB" sz="2800" spc="-86" strike="noStrike">
                <a:solidFill>
                  <a:srgbClr val="000000"/>
                </a:solidFill>
                <a:latin typeface="Arial"/>
                <a:ea typeface="DejaVu Sans"/>
              </a:rPr>
              <a:t> </a:t>
            </a:r>
            <a:r>
              <a:rPr b="0" lang="en-GB" sz="2800" spc="-1" strike="noStrike">
                <a:solidFill>
                  <a:srgbClr val="000000"/>
                </a:solidFill>
                <a:latin typeface="Arial"/>
                <a:ea typeface="DejaVu Sans"/>
              </a:rPr>
              <a:t>error</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or</a:t>
            </a:r>
            <a:r>
              <a:rPr b="0" lang="en-GB" sz="2800" spc="-86" strike="noStrike">
                <a:solidFill>
                  <a:srgbClr val="000000"/>
                </a:solidFill>
                <a:latin typeface="Arial"/>
                <a:ea typeface="DejaVu Sans"/>
              </a:rPr>
              <a:t> </a:t>
            </a:r>
            <a:r>
              <a:rPr b="0" lang="en-GB" sz="2800" spc="-12" strike="noStrike">
                <a:solidFill>
                  <a:srgbClr val="000000"/>
                </a:solidFill>
                <a:latin typeface="Arial"/>
                <a:ea typeface="DejaVu Sans"/>
              </a:rPr>
              <a:t>interruption</a:t>
            </a:r>
            <a:endParaRPr b="0" lang="en-GB" sz="2800" spc="-1" strike="noStrike">
              <a:latin typeface="Arial"/>
            </a:endParaRPr>
          </a:p>
        </p:txBody>
      </p:sp>
      <p:sp>
        <p:nvSpPr>
          <p:cNvPr id="456" name="PlaceHolder 4"/>
          <p:cNvSpPr/>
          <p:nvPr/>
        </p:nvSpPr>
        <p:spPr>
          <a:xfrm>
            <a:off x="897840" y="4174920"/>
            <a:ext cx="8619120" cy="2483640"/>
          </a:xfrm>
          <a:prstGeom prst="rect">
            <a:avLst/>
          </a:prstGeom>
          <a:noFill/>
          <a:ln w="0">
            <a:noFill/>
          </a:ln>
        </p:spPr>
        <p:style>
          <a:lnRef idx="0"/>
          <a:fillRef idx="0"/>
          <a:effectRef idx="0"/>
          <a:fontRef idx="minor"/>
        </p:style>
        <p:txBody>
          <a:bodyPr lIns="0" rIns="0" tIns="220320" bIns="0" anchor="t">
            <a:noAutofit/>
          </a:bodyPr>
          <a:p>
            <a:pPr marL="38160">
              <a:lnSpc>
                <a:spcPct val="100000"/>
              </a:lnSpc>
              <a:spcBef>
                <a:spcPts val="1264"/>
              </a:spcBef>
              <a:buNone/>
            </a:pPr>
            <a:r>
              <a:rPr b="0" lang="en-GB" sz="3200" spc="-1" strike="noStrike">
                <a:solidFill>
                  <a:srgbClr val="000000"/>
                </a:solidFill>
                <a:latin typeface="Arial"/>
                <a:ea typeface="DejaVu Sans"/>
              </a:rPr>
              <a:t>The status of a file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descriptor may be </a:t>
            </a:r>
            <a:r>
              <a:rPr b="0" lang="en-GB" sz="3200" spc="-12" strike="noStrike">
                <a:solidFill>
                  <a:srgbClr val="000000"/>
                </a:solidFill>
                <a:latin typeface="Arial"/>
                <a:ea typeface="DejaVu Sans"/>
              </a:rPr>
              <a:t>tested</a:t>
            </a:r>
            <a:endParaRPr b="0" lang="en-GB" sz="3200" spc="-1" strike="noStrike">
              <a:latin typeface="Arial"/>
            </a:endParaRPr>
          </a:p>
          <a:p>
            <a:pPr marL="181080">
              <a:lnSpc>
                <a:spcPct val="100000"/>
              </a:lnSpc>
              <a:spcBef>
                <a:spcPts val="1018"/>
              </a:spcBef>
              <a:buNone/>
              <a:tabLst>
                <a:tab algn="l" pos="469440"/>
              </a:tabLst>
            </a:pPr>
            <a:r>
              <a:rPr b="0" lang="en-GB" sz="3150" spc="-75" strike="noStrike" baseline="3000">
                <a:solidFill>
                  <a:srgbClr val="000000"/>
                </a:solidFill>
                <a:latin typeface="Arial"/>
                <a:ea typeface="DejaVu Sans"/>
              </a:rPr>
              <a:t>– </a:t>
            </a:r>
            <a:r>
              <a:rPr b="0" lang="en-GB" sz="2800" spc="-1" strike="noStrike">
                <a:solidFill>
                  <a:srgbClr val="000000"/>
                </a:solidFill>
                <a:latin typeface="Courier New"/>
                <a:ea typeface="DejaVu Sans"/>
              </a:rPr>
              <a:t>FD_ISSET(fd,</a:t>
            </a:r>
            <a:r>
              <a:rPr b="0" lang="en-GB" sz="2800" spc="-72" strike="noStrike">
                <a:solidFill>
                  <a:srgbClr val="000000"/>
                </a:solidFill>
                <a:latin typeface="Courier New"/>
                <a:ea typeface="DejaVu Sans"/>
              </a:rPr>
              <a:t> </a:t>
            </a:r>
            <a:r>
              <a:rPr b="0" lang="en-GB" sz="2800" spc="-12" strike="noStrike">
                <a:solidFill>
                  <a:srgbClr val="000000"/>
                </a:solidFill>
                <a:latin typeface="Courier New"/>
                <a:ea typeface="DejaVu Sans"/>
              </a:rPr>
              <a:t>&amp;mask)</a:t>
            </a:r>
            <a:endParaRPr b="0" lang="en-GB" sz="2800" spc="-1" strike="noStrike">
              <a:latin typeface="Arial"/>
            </a:endParaRPr>
          </a:p>
          <a:p>
            <a:pPr marL="469800" indent="-288360">
              <a:lnSpc>
                <a:spcPts val="3121"/>
              </a:lnSpc>
              <a:spcBef>
                <a:spcPts val="1426"/>
              </a:spcBef>
              <a:buNone/>
              <a:tabLst>
                <a:tab algn="l" pos="0"/>
              </a:tabLst>
            </a:pPr>
            <a:r>
              <a:rPr b="0" lang="en-GB" sz="3150" spc="-75" strike="noStrike" baseline="9000">
                <a:solidFill>
                  <a:srgbClr val="000000"/>
                </a:solidFill>
                <a:latin typeface="Arial"/>
                <a:ea typeface="DejaVu Sans"/>
              </a:rPr>
              <a:t>– </a:t>
            </a:r>
            <a:r>
              <a:rPr b="0" lang="en-GB" sz="2800" spc="-1" strike="noStrike">
                <a:solidFill>
                  <a:srgbClr val="000000"/>
                </a:solidFill>
                <a:latin typeface="Arial"/>
                <a:ea typeface="DejaVu Sans"/>
              </a:rPr>
              <a:t>returns</a:t>
            </a:r>
            <a:r>
              <a:rPr b="0" lang="en-GB" sz="2800" spc="-46" strike="noStrike">
                <a:solidFill>
                  <a:srgbClr val="000000"/>
                </a:solidFill>
                <a:latin typeface="Arial"/>
                <a:ea typeface="DejaVu Sans"/>
              </a:rPr>
              <a:t> </a:t>
            </a:r>
            <a:r>
              <a:rPr b="0" lang="en-GB" sz="2800" spc="-1" strike="noStrike">
                <a:solidFill>
                  <a:srgbClr val="000000"/>
                </a:solidFill>
                <a:latin typeface="Arial"/>
                <a:ea typeface="DejaVu Sans"/>
              </a:rPr>
              <a:t>a</a:t>
            </a:r>
            <a:r>
              <a:rPr b="0" lang="en-GB" sz="2800" spc="-52" strike="noStrike">
                <a:solidFill>
                  <a:srgbClr val="000000"/>
                </a:solidFill>
                <a:latin typeface="Arial"/>
                <a:ea typeface="DejaVu Sans"/>
              </a:rPr>
              <a:t> </a:t>
            </a:r>
            <a:r>
              <a:rPr b="0" lang="en-GB" sz="2800" spc="-32" strike="noStrike">
                <a:solidFill>
                  <a:srgbClr val="000000"/>
                </a:solidFill>
                <a:latin typeface="Arial"/>
                <a:ea typeface="DejaVu Sans"/>
              </a:rPr>
              <a:t>non-</a:t>
            </a:r>
            <a:r>
              <a:rPr b="0" lang="en-GB" sz="2800" spc="-1" strike="noStrike">
                <a:solidFill>
                  <a:srgbClr val="000000"/>
                </a:solidFill>
                <a:latin typeface="Arial"/>
                <a:ea typeface="DejaVu Sans"/>
              </a:rPr>
              <a:t>zero</a:t>
            </a:r>
            <a:r>
              <a:rPr b="0" lang="en-GB" sz="2800" spc="-46" strike="noStrike">
                <a:solidFill>
                  <a:srgbClr val="000000"/>
                </a:solidFill>
                <a:latin typeface="Arial"/>
                <a:ea typeface="DejaVu Sans"/>
              </a:rPr>
              <a:t> </a:t>
            </a:r>
            <a:r>
              <a:rPr b="0" lang="en-GB" sz="2800" spc="-1" strike="noStrike">
                <a:solidFill>
                  <a:srgbClr val="000000"/>
                </a:solidFill>
                <a:latin typeface="Arial"/>
                <a:ea typeface="DejaVu Sans"/>
              </a:rPr>
              <a:t>value</a:t>
            </a:r>
            <a:r>
              <a:rPr b="0" lang="en-GB" sz="2800" spc="-35" strike="noStrike">
                <a:solidFill>
                  <a:srgbClr val="000000"/>
                </a:solidFill>
                <a:latin typeface="Arial"/>
                <a:ea typeface="DejaVu Sans"/>
              </a:rPr>
              <a:t> </a:t>
            </a:r>
            <a:r>
              <a:rPr b="0" lang="en-GB" sz="2800" spc="-1" strike="noStrike">
                <a:solidFill>
                  <a:srgbClr val="000000"/>
                </a:solidFill>
                <a:latin typeface="Arial"/>
                <a:ea typeface="DejaVu Sans"/>
              </a:rPr>
              <a:t>if</a:t>
            </a:r>
            <a:r>
              <a:rPr b="0" lang="en-GB" sz="2800" spc="-32" strike="noStrike">
                <a:solidFill>
                  <a:srgbClr val="000000"/>
                </a:solidFill>
                <a:latin typeface="Arial"/>
                <a:ea typeface="DejaVu Sans"/>
              </a:rPr>
              <a:t> </a:t>
            </a:r>
            <a:r>
              <a:rPr b="0" lang="en-GB" sz="2800" spc="-1" strike="noStrike">
                <a:solidFill>
                  <a:srgbClr val="000000"/>
                </a:solidFill>
                <a:latin typeface="Arial"/>
                <a:ea typeface="DejaVu Sans"/>
              </a:rPr>
              <a:t>fd</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is</a:t>
            </a:r>
            <a:r>
              <a:rPr b="0" lang="en-GB" sz="2800" spc="-41" strike="noStrike">
                <a:solidFill>
                  <a:srgbClr val="000000"/>
                </a:solidFill>
                <a:latin typeface="Arial"/>
                <a:ea typeface="DejaVu Sans"/>
              </a:rPr>
              <a:t> </a:t>
            </a:r>
            <a:r>
              <a:rPr b="0" lang="en-GB" sz="2800" spc="-1" strike="noStrike">
                <a:solidFill>
                  <a:srgbClr val="000000"/>
                </a:solidFill>
                <a:latin typeface="Arial"/>
                <a:ea typeface="DejaVu Sans"/>
              </a:rPr>
              <a:t>a</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member</a:t>
            </a:r>
            <a:r>
              <a:rPr b="0" lang="en-GB" sz="2800" spc="-46" strike="noStrike">
                <a:solidFill>
                  <a:srgbClr val="000000"/>
                </a:solidFill>
                <a:latin typeface="Arial"/>
                <a:ea typeface="DejaVu Sans"/>
              </a:rPr>
              <a:t> </a:t>
            </a:r>
            <a:r>
              <a:rPr b="0" lang="en-GB" sz="2800" spc="-1" strike="noStrike">
                <a:solidFill>
                  <a:srgbClr val="000000"/>
                </a:solidFill>
                <a:latin typeface="Arial"/>
                <a:ea typeface="DejaVu Sans"/>
              </a:rPr>
              <a:t>of</a:t>
            </a:r>
            <a:r>
              <a:rPr b="0" lang="en-GB" sz="2800" spc="-46"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32" strike="noStrike">
                <a:solidFill>
                  <a:srgbClr val="000000"/>
                </a:solidFill>
                <a:latin typeface="Arial"/>
                <a:ea typeface="DejaVu Sans"/>
              </a:rPr>
              <a:t> </a:t>
            </a:r>
            <a:r>
              <a:rPr b="0" lang="en-GB" sz="2800" spc="-26" strike="noStrike">
                <a:solidFill>
                  <a:srgbClr val="000000"/>
                </a:solidFill>
                <a:latin typeface="Arial"/>
                <a:ea typeface="DejaVu Sans"/>
              </a:rPr>
              <a:t>set </a:t>
            </a:r>
            <a:r>
              <a:rPr b="0" lang="en-GB" sz="2800" spc="-1" strike="noStrike">
                <a:solidFill>
                  <a:srgbClr val="000000"/>
                </a:solidFill>
                <a:latin typeface="Arial"/>
                <a:ea typeface="DejaVu Sans"/>
              </a:rPr>
              <a:t>mask,</a:t>
            </a:r>
            <a:r>
              <a:rPr b="0" lang="en-GB" sz="2800" spc="-35" strike="noStrike">
                <a:solidFill>
                  <a:srgbClr val="000000"/>
                </a:solidFill>
                <a:latin typeface="Arial"/>
                <a:ea typeface="DejaVu Sans"/>
              </a:rPr>
              <a:t> </a:t>
            </a:r>
            <a:r>
              <a:rPr b="0" lang="en-GB" sz="2800" spc="-1" strike="noStrike">
                <a:solidFill>
                  <a:srgbClr val="000000"/>
                </a:solidFill>
                <a:latin typeface="Arial"/>
                <a:ea typeface="DejaVu Sans"/>
              </a:rPr>
              <a:t>and</a:t>
            </a:r>
            <a:r>
              <a:rPr b="0" lang="en-GB" sz="2800" spc="-46" strike="noStrike">
                <a:solidFill>
                  <a:srgbClr val="000000"/>
                </a:solidFill>
                <a:latin typeface="Arial"/>
                <a:ea typeface="DejaVu Sans"/>
              </a:rPr>
              <a:t> </a:t>
            </a:r>
            <a:r>
              <a:rPr b="0" lang="en-GB" sz="2800" spc="-1" strike="noStrike">
                <a:solidFill>
                  <a:srgbClr val="000000"/>
                </a:solidFill>
                <a:latin typeface="Arial"/>
                <a:ea typeface="DejaVu Sans"/>
              </a:rPr>
              <a:t>0</a:t>
            </a:r>
            <a:r>
              <a:rPr b="0" lang="en-GB" sz="2800" spc="-35" strike="noStrike">
                <a:solidFill>
                  <a:srgbClr val="000000"/>
                </a:solidFill>
                <a:latin typeface="Arial"/>
                <a:ea typeface="DejaVu Sans"/>
              </a:rPr>
              <a:t> </a:t>
            </a:r>
            <a:r>
              <a:rPr b="0" lang="en-GB" sz="2800" spc="-1" strike="noStrike">
                <a:solidFill>
                  <a:srgbClr val="000000"/>
                </a:solidFill>
                <a:latin typeface="Arial"/>
                <a:ea typeface="DejaVu Sans"/>
              </a:rPr>
              <a:t>if</a:t>
            </a:r>
            <a:r>
              <a:rPr b="0" lang="en-GB" sz="2800" spc="-35" strike="noStrike">
                <a:solidFill>
                  <a:srgbClr val="000000"/>
                </a:solidFill>
                <a:latin typeface="Arial"/>
                <a:ea typeface="DejaVu Sans"/>
              </a:rPr>
              <a:t> </a:t>
            </a:r>
            <a:r>
              <a:rPr b="0" lang="en-GB" sz="2800" spc="-1" strike="noStrike">
                <a:solidFill>
                  <a:srgbClr val="000000"/>
                </a:solidFill>
                <a:latin typeface="Arial"/>
                <a:ea typeface="DejaVu Sans"/>
              </a:rPr>
              <a:t>it</a:t>
            </a:r>
            <a:r>
              <a:rPr b="0" lang="en-GB" sz="2800" spc="-35" strike="noStrike">
                <a:solidFill>
                  <a:srgbClr val="000000"/>
                </a:solidFill>
                <a:latin typeface="Arial"/>
                <a:ea typeface="DejaVu Sans"/>
              </a:rPr>
              <a:t> </a:t>
            </a:r>
            <a:r>
              <a:rPr b="0" lang="en-GB" sz="2800" spc="-1" strike="noStrike">
                <a:solidFill>
                  <a:srgbClr val="000000"/>
                </a:solidFill>
                <a:latin typeface="Arial"/>
                <a:ea typeface="DejaVu Sans"/>
              </a:rPr>
              <a:t>is</a:t>
            </a:r>
            <a:r>
              <a:rPr b="0" lang="en-GB" sz="2800" spc="-32" strike="noStrike">
                <a:solidFill>
                  <a:srgbClr val="000000"/>
                </a:solidFill>
                <a:latin typeface="Arial"/>
                <a:ea typeface="DejaVu Sans"/>
              </a:rPr>
              <a:t> </a:t>
            </a:r>
            <a:r>
              <a:rPr b="0" lang="en-GB" sz="2800" spc="-26" strike="noStrike">
                <a:solidFill>
                  <a:srgbClr val="000000"/>
                </a:solidFill>
                <a:latin typeface="Arial"/>
                <a:ea typeface="DejaVu Sans"/>
              </a:rPr>
              <a:t>not</a:t>
            </a:r>
            <a:endParaRPr b="0" lang="en-GB" sz="2800" spc="-1" strike="noStrike">
              <a:latin typeface="Arial"/>
            </a:endParaRPr>
          </a:p>
        </p:txBody>
      </p:sp>
    </p:spTree>
  </p:cSld>
  <p:transition>
    <p:dissolve/>
  </p:transition>
</p:sld>
</file>

<file path=ppt/slides/slide5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7" name="PlaceHolder 1"/>
          <p:cNvSpPr>
            <a:spLocks noGrp="1"/>
          </p:cNvSpPr>
          <p:nvPr>
            <p:ph type="title"/>
          </p:nvPr>
        </p:nvSpPr>
        <p:spPr>
          <a:xfrm>
            <a:off x="1213200" y="483120"/>
            <a:ext cx="6863400" cy="1272600"/>
          </a:xfrm>
          <a:prstGeom prst="rect">
            <a:avLst/>
          </a:prstGeom>
          <a:noFill/>
          <a:ln w="0">
            <a:noFill/>
          </a:ln>
        </p:spPr>
        <p:txBody>
          <a:bodyPr lIns="0" rIns="0" tIns="12600" bIns="0" anchor="t">
            <a:noAutofit/>
          </a:bodyPr>
          <a:p>
            <a:pPr marL="2343240">
              <a:lnSpc>
                <a:spcPct val="100000"/>
              </a:lnSpc>
              <a:spcBef>
                <a:spcPts val="99"/>
              </a:spcBef>
              <a:buNone/>
            </a:pPr>
            <a:r>
              <a:rPr b="1" lang="en-GB" sz="4400" spc="-12" strike="noStrike">
                <a:solidFill>
                  <a:srgbClr val="000000"/>
                </a:solidFill>
                <a:latin typeface="Arial"/>
              </a:rPr>
              <a:t>Example - I</a:t>
            </a:r>
            <a:endParaRPr b="0" lang="en-GB" sz="4400" spc="-1" strike="noStrike">
              <a:latin typeface="Arial"/>
            </a:endParaRPr>
          </a:p>
        </p:txBody>
      </p:sp>
      <p:sp>
        <p:nvSpPr>
          <p:cNvPr id="458" name="object 3"/>
          <p:cNvSpPr/>
          <p:nvPr/>
        </p:nvSpPr>
        <p:spPr>
          <a:xfrm>
            <a:off x="360000" y="1261440"/>
            <a:ext cx="9538560" cy="5383080"/>
          </a:xfrm>
          <a:prstGeom prst="rect">
            <a:avLst/>
          </a:prstGeom>
          <a:noFill/>
          <a:ln w="0">
            <a:noFill/>
          </a:ln>
        </p:spPr>
        <p:style>
          <a:lnRef idx="0"/>
          <a:fillRef idx="0"/>
          <a:effectRef idx="0"/>
          <a:fontRef idx="minor"/>
        </p:style>
        <p:txBody>
          <a:bodyPr lIns="0" rIns="0" tIns="172800" bIns="0" anchor="t">
            <a:spAutoFit/>
          </a:bodyPr>
          <a:p>
            <a:pPr marL="12600">
              <a:lnSpc>
                <a:spcPct val="131000"/>
              </a:lnSpc>
              <a:spcBef>
                <a:spcPts val="96"/>
              </a:spcBef>
              <a:buNone/>
            </a:pPr>
            <a:r>
              <a:rPr b="0" lang="en-GB" sz="2000" spc="-1" strike="noStrike">
                <a:solidFill>
                  <a:srgbClr val="000000"/>
                </a:solidFill>
                <a:latin typeface="Bitstream Vera Sans Mono"/>
                <a:ea typeface="DejaVu Sans"/>
              </a:rPr>
              <a:t>#include</a:t>
            </a:r>
            <a:r>
              <a:rPr b="0" lang="en-GB" sz="2000" spc="-197" strike="noStrike">
                <a:solidFill>
                  <a:srgbClr val="000000"/>
                </a:solidFill>
                <a:latin typeface="Bitstream Vera Sans Mono"/>
                <a:ea typeface="DejaVu Sans"/>
              </a:rPr>
              <a:t> </a:t>
            </a:r>
            <a:r>
              <a:rPr b="0" lang="en-GB" sz="2000" spc="-12" strike="noStrike">
                <a:solidFill>
                  <a:srgbClr val="000000"/>
                </a:solidFill>
                <a:latin typeface="Bitstream Vera Sans Mono"/>
                <a:ea typeface="DejaVu Sans"/>
              </a:rPr>
              <a:t>&lt;sys/time.h&gt; </a:t>
            </a:r>
            <a:endParaRPr b="0" lang="en-GB" sz="2000" spc="-1" strike="noStrike">
              <a:latin typeface="Arial"/>
            </a:endParaRPr>
          </a:p>
          <a:p>
            <a:pPr marL="12600">
              <a:lnSpc>
                <a:spcPct val="131000"/>
              </a:lnSpc>
              <a:spcBef>
                <a:spcPts val="96"/>
              </a:spcBef>
              <a:buNone/>
            </a:pPr>
            <a:r>
              <a:rPr b="0" lang="en-GB" sz="2000" spc="-1" strike="noStrike">
                <a:solidFill>
                  <a:srgbClr val="000000"/>
                </a:solidFill>
                <a:latin typeface="Bitstream Vera Sans Mono"/>
                <a:ea typeface="DejaVu Sans"/>
              </a:rPr>
              <a:t>#include</a:t>
            </a:r>
            <a:r>
              <a:rPr b="0" lang="en-GB" sz="2000" spc="-197" strike="noStrike">
                <a:solidFill>
                  <a:srgbClr val="000000"/>
                </a:solidFill>
                <a:latin typeface="Bitstream Vera Sans Mono"/>
                <a:ea typeface="DejaVu Sans"/>
              </a:rPr>
              <a:t> </a:t>
            </a:r>
            <a:r>
              <a:rPr b="0" lang="en-GB" sz="2000" spc="-12" strike="noStrike">
                <a:solidFill>
                  <a:srgbClr val="000000"/>
                </a:solidFill>
                <a:latin typeface="Bitstream Vera Sans Mono"/>
                <a:ea typeface="DejaVu Sans"/>
              </a:rPr>
              <a:t>&lt;sys/types.h&gt;</a:t>
            </a:r>
            <a:endParaRPr b="0" lang="en-GB" sz="2000" spc="-1" strike="noStrike">
              <a:latin typeface="Arial"/>
            </a:endParaRPr>
          </a:p>
          <a:p>
            <a:pPr marL="12600">
              <a:lnSpc>
                <a:spcPct val="100000"/>
              </a:lnSpc>
              <a:spcBef>
                <a:spcPts val="1210"/>
              </a:spcBef>
              <a:buNone/>
            </a:pPr>
            <a:r>
              <a:rPr b="0" lang="en-GB" sz="2000" spc="-26" strike="noStrike">
                <a:solidFill>
                  <a:srgbClr val="000000"/>
                </a:solidFill>
                <a:latin typeface="Bitstream Vera Sans Mono"/>
                <a:ea typeface="DejaVu Sans"/>
              </a:rPr>
              <a:t>...</a:t>
            </a:r>
            <a:endParaRPr b="0" lang="en-GB" sz="2000" spc="-1" strike="noStrike">
              <a:latin typeface="Arial"/>
            </a:endParaRPr>
          </a:p>
          <a:p>
            <a:pPr marL="12600">
              <a:lnSpc>
                <a:spcPct val="131000"/>
              </a:lnSpc>
              <a:spcBef>
                <a:spcPts val="6"/>
              </a:spcBef>
              <a:buNone/>
            </a:pPr>
            <a:r>
              <a:rPr b="0" lang="en-GB" sz="2000" spc="-1" strike="noStrike">
                <a:solidFill>
                  <a:srgbClr val="000000"/>
                </a:solidFill>
                <a:latin typeface="Bitstream Vera Sans Mono"/>
                <a:ea typeface="DejaVu Sans"/>
              </a:rPr>
              <a:t>fd_set</a:t>
            </a:r>
            <a:r>
              <a:rPr b="0" lang="en-GB" sz="2000" spc="-151" strike="noStrike">
                <a:solidFill>
                  <a:srgbClr val="000000"/>
                </a:solidFill>
                <a:latin typeface="Bitstream Vera Sans Mono"/>
                <a:ea typeface="DejaVu Sans"/>
              </a:rPr>
              <a:t> </a:t>
            </a:r>
            <a:r>
              <a:rPr b="0" lang="en-GB" sz="2000" spc="-12" strike="noStrike">
                <a:solidFill>
                  <a:srgbClr val="000000"/>
                </a:solidFill>
                <a:latin typeface="Bitstream Vera Sans Mono"/>
                <a:ea typeface="DejaVu Sans"/>
              </a:rPr>
              <a:t>read_template; </a:t>
            </a:r>
            <a:endParaRPr b="0" lang="en-GB" sz="2000" spc="-1" strike="noStrike">
              <a:latin typeface="Arial"/>
            </a:endParaRPr>
          </a:p>
          <a:p>
            <a:pPr marL="12600">
              <a:lnSpc>
                <a:spcPct val="131000"/>
              </a:lnSpc>
              <a:spcBef>
                <a:spcPts val="6"/>
              </a:spcBef>
              <a:buNone/>
            </a:pPr>
            <a:r>
              <a:rPr b="0" lang="en-GB" sz="2000" spc="-1" strike="noStrike">
                <a:solidFill>
                  <a:srgbClr val="000000"/>
                </a:solidFill>
                <a:latin typeface="Bitstream Vera Sans Mono"/>
                <a:ea typeface="DejaVu Sans"/>
              </a:rPr>
              <a:t>struct</a:t>
            </a:r>
            <a:r>
              <a:rPr b="0" lang="en-GB" sz="2000" spc="-160"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timeval</a:t>
            </a:r>
            <a:r>
              <a:rPr b="0" lang="en-GB" sz="2000" spc="-160" strike="noStrike">
                <a:solidFill>
                  <a:srgbClr val="000000"/>
                </a:solidFill>
                <a:latin typeface="Bitstream Vera Sans Mono"/>
                <a:ea typeface="DejaVu Sans"/>
              </a:rPr>
              <a:t> </a:t>
            </a:r>
            <a:r>
              <a:rPr b="0" lang="en-GB" sz="2000" spc="-12" strike="noStrike">
                <a:solidFill>
                  <a:srgbClr val="000000"/>
                </a:solidFill>
                <a:latin typeface="Bitstream Vera Sans Mono"/>
                <a:ea typeface="DejaVu Sans"/>
              </a:rPr>
              <a:t>wait;</a:t>
            </a:r>
            <a:endParaRPr b="0" lang="en-GB" sz="2000" spc="-1" strike="noStrike">
              <a:latin typeface="Arial"/>
            </a:endParaRPr>
          </a:p>
          <a:p>
            <a:pPr marL="12600">
              <a:lnSpc>
                <a:spcPct val="100000"/>
              </a:lnSpc>
              <a:spcBef>
                <a:spcPts val="1210"/>
              </a:spcBef>
              <a:buNone/>
            </a:pPr>
            <a:r>
              <a:rPr b="0" lang="en-GB" sz="2000" spc="-26" strike="noStrike">
                <a:solidFill>
                  <a:srgbClr val="000000"/>
                </a:solidFill>
                <a:latin typeface="Bitstream Vera Sans Mono"/>
                <a:ea typeface="DejaVu Sans"/>
              </a:rPr>
              <a:t>...</a:t>
            </a:r>
            <a:endParaRPr b="0" lang="en-GB" sz="2000" spc="-1" strike="noStrike">
              <a:latin typeface="Arial"/>
            </a:endParaRPr>
          </a:p>
          <a:p>
            <a:pPr marL="12600">
              <a:lnSpc>
                <a:spcPct val="100000"/>
              </a:lnSpc>
              <a:spcBef>
                <a:spcPts val="1361"/>
              </a:spcBef>
              <a:buNone/>
            </a:pPr>
            <a:r>
              <a:rPr b="0" lang="en-GB" sz="2000" spc="-1" strike="noStrike">
                <a:solidFill>
                  <a:srgbClr val="000000"/>
                </a:solidFill>
                <a:latin typeface="Bitstream Vera Sans Mono"/>
                <a:ea typeface="DejaVu Sans"/>
              </a:rPr>
              <a:t>for</a:t>
            </a:r>
            <a:r>
              <a:rPr b="0" lang="en-GB" sz="2000" spc="-32"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a:t>
            </a:r>
            <a:r>
              <a:rPr b="0" lang="en-GB" sz="2000" spc="-15" strike="noStrike">
                <a:solidFill>
                  <a:srgbClr val="000000"/>
                </a:solidFill>
                <a:latin typeface="Bitstream Vera Sans Mono"/>
                <a:ea typeface="DejaVu Sans"/>
              </a:rPr>
              <a:t> </a:t>
            </a:r>
            <a:r>
              <a:rPr b="0" lang="en-GB" sz="2000" spc="-52" strike="noStrike">
                <a:solidFill>
                  <a:srgbClr val="000000"/>
                </a:solidFill>
                <a:latin typeface="Bitstream Vera Sans Mono"/>
                <a:ea typeface="DejaVu Sans"/>
              </a:rPr>
              <a:t>{</a:t>
            </a:r>
            <a:endParaRPr b="0" lang="en-GB" sz="2000" spc="-1" strike="noStrike">
              <a:latin typeface="Arial"/>
            </a:endParaRPr>
          </a:p>
          <a:p>
            <a:pPr marL="479880">
              <a:lnSpc>
                <a:spcPct val="133000"/>
              </a:lnSpc>
              <a:spcBef>
                <a:spcPts val="281"/>
              </a:spcBef>
              <a:buNone/>
            </a:pPr>
            <a:r>
              <a:rPr b="0" lang="en-GB" sz="2000" spc="-1" strike="noStrike">
                <a:solidFill>
                  <a:srgbClr val="000000"/>
                </a:solidFill>
                <a:latin typeface="Bitstream Vera Sans Mono"/>
                <a:ea typeface="DejaVu Sans"/>
              </a:rPr>
              <a:t>wait.tv_sec</a:t>
            </a:r>
            <a:r>
              <a:rPr b="0" lang="en-GB" sz="2000" spc="-35"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a:t>
            </a:r>
            <a:r>
              <a:rPr b="0" lang="en-GB" sz="2000" spc="-21"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1;            /*</a:t>
            </a:r>
            <a:r>
              <a:rPr b="0" lang="en-GB" sz="2000" spc="-21"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one</a:t>
            </a:r>
            <a:r>
              <a:rPr b="0" lang="en-GB" sz="2000" spc="-21"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second</a:t>
            </a:r>
            <a:r>
              <a:rPr b="0" lang="en-GB" sz="2000" spc="-21" strike="noStrike">
                <a:solidFill>
                  <a:srgbClr val="000000"/>
                </a:solidFill>
                <a:latin typeface="Bitstream Vera Sans Mono"/>
                <a:ea typeface="DejaVu Sans"/>
              </a:rPr>
              <a:t> </a:t>
            </a:r>
            <a:r>
              <a:rPr b="0" lang="en-GB" sz="2000" spc="-26" strike="noStrike">
                <a:solidFill>
                  <a:srgbClr val="000000"/>
                </a:solidFill>
                <a:latin typeface="Bitstream Vera Sans Mono"/>
                <a:ea typeface="DejaVu Sans"/>
              </a:rPr>
              <a:t>*/ </a:t>
            </a:r>
            <a:r>
              <a:rPr b="0" lang="en-GB" sz="2000" spc="-21" strike="noStrike">
                <a:solidFill>
                  <a:srgbClr val="000000"/>
                </a:solidFill>
                <a:latin typeface="Bitstream Vera Sans Mono"/>
                <a:ea typeface="DejaVu Sans"/>
              </a:rPr>
              <a:t> </a:t>
            </a:r>
            <a:endParaRPr b="0" lang="en-GB" sz="2000" spc="-1" strike="noStrike">
              <a:latin typeface="Arial"/>
            </a:endParaRPr>
          </a:p>
          <a:p>
            <a:pPr marL="479880">
              <a:lnSpc>
                <a:spcPct val="133000"/>
              </a:lnSpc>
              <a:spcBef>
                <a:spcPts val="281"/>
              </a:spcBef>
              <a:buNone/>
            </a:pPr>
            <a:r>
              <a:rPr b="0" lang="en-GB" sz="2000" spc="-1" strike="noStrike">
                <a:solidFill>
                  <a:srgbClr val="000000"/>
                </a:solidFill>
                <a:latin typeface="Bitstream Vera Sans Mono"/>
                <a:ea typeface="DejaVu Sans"/>
              </a:rPr>
              <a:t>wait.tv_usec</a:t>
            </a:r>
            <a:r>
              <a:rPr b="0" lang="en-GB" sz="2000" spc="-46"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a:t>
            </a:r>
            <a:r>
              <a:rPr b="0" lang="en-GB" sz="2000" spc="-32" strike="noStrike">
                <a:solidFill>
                  <a:srgbClr val="000000"/>
                </a:solidFill>
                <a:latin typeface="Bitstream Vera Sans Mono"/>
                <a:ea typeface="DejaVu Sans"/>
              </a:rPr>
              <a:t> </a:t>
            </a:r>
            <a:r>
              <a:rPr b="0" lang="en-GB" sz="2000" spc="-35" strike="noStrike">
                <a:solidFill>
                  <a:srgbClr val="000000"/>
                </a:solidFill>
                <a:latin typeface="Bitstream Vera Sans Mono"/>
                <a:ea typeface="DejaVu Sans"/>
              </a:rPr>
              <a:t>0; </a:t>
            </a:r>
            <a:endParaRPr b="0" lang="en-GB" sz="2000" spc="-1" strike="noStrike">
              <a:latin typeface="Arial"/>
            </a:endParaRPr>
          </a:p>
          <a:p>
            <a:pPr marL="479880">
              <a:lnSpc>
                <a:spcPct val="133000"/>
              </a:lnSpc>
              <a:spcBef>
                <a:spcPts val="281"/>
              </a:spcBef>
              <a:buNone/>
            </a:pPr>
            <a:r>
              <a:rPr b="0" lang="en-GB" sz="2000" spc="-12" strike="noStrike">
                <a:solidFill>
                  <a:srgbClr val="000000"/>
                </a:solidFill>
                <a:latin typeface="Bitstream Vera Sans Mono"/>
                <a:ea typeface="DejaVu Sans"/>
              </a:rPr>
              <a:t>FD_ZERO(&amp;read_template); </a:t>
            </a:r>
            <a:endParaRPr b="0" lang="en-GB" sz="2000" spc="-1" strike="noStrike">
              <a:latin typeface="Arial"/>
            </a:endParaRPr>
          </a:p>
          <a:p>
            <a:pPr marL="479880">
              <a:lnSpc>
                <a:spcPct val="133000"/>
              </a:lnSpc>
              <a:spcBef>
                <a:spcPts val="281"/>
              </a:spcBef>
              <a:buNone/>
            </a:pPr>
            <a:r>
              <a:rPr b="0" lang="en-GB" sz="2000" spc="-1" strike="noStrike">
                <a:solidFill>
                  <a:srgbClr val="000000"/>
                </a:solidFill>
                <a:latin typeface="Bitstream Vera Sans Mono"/>
                <a:ea typeface="DejaVu Sans"/>
              </a:rPr>
              <a:t>FD_SET(s1,</a:t>
            </a:r>
            <a:r>
              <a:rPr b="0" lang="en-GB" sz="2000" spc="-60" strike="noStrike">
                <a:solidFill>
                  <a:srgbClr val="000000"/>
                </a:solidFill>
                <a:latin typeface="Bitstream Vera Sans Mono"/>
                <a:ea typeface="DejaVu Sans"/>
              </a:rPr>
              <a:t> </a:t>
            </a:r>
            <a:r>
              <a:rPr b="0" lang="en-GB" sz="2000" spc="-12" strike="noStrike">
                <a:solidFill>
                  <a:srgbClr val="000000"/>
                </a:solidFill>
                <a:latin typeface="Bitstream Vera Sans Mono"/>
                <a:ea typeface="DejaVu Sans"/>
              </a:rPr>
              <a:t>&amp;read_template); </a:t>
            </a:r>
            <a:endParaRPr b="0" lang="en-GB" sz="2000" spc="-1" strike="noStrike">
              <a:latin typeface="Arial"/>
            </a:endParaRPr>
          </a:p>
          <a:p>
            <a:pPr marL="479880">
              <a:lnSpc>
                <a:spcPct val="133000"/>
              </a:lnSpc>
              <a:spcBef>
                <a:spcPts val="281"/>
              </a:spcBef>
              <a:buNone/>
            </a:pPr>
            <a:r>
              <a:rPr b="0" lang="en-GB" sz="2000" spc="-1" strike="noStrike">
                <a:solidFill>
                  <a:srgbClr val="000000"/>
                </a:solidFill>
                <a:latin typeface="Bitstream Vera Sans Mono"/>
                <a:ea typeface="DejaVu Sans"/>
              </a:rPr>
              <a:t>FD_SET(s2,</a:t>
            </a:r>
            <a:r>
              <a:rPr b="0" lang="en-GB" sz="2000" spc="-60" strike="noStrike">
                <a:solidFill>
                  <a:srgbClr val="000000"/>
                </a:solidFill>
                <a:latin typeface="Bitstream Vera Sans Mono"/>
                <a:ea typeface="DejaVu Sans"/>
              </a:rPr>
              <a:t> </a:t>
            </a:r>
            <a:r>
              <a:rPr b="0" lang="en-GB" sz="2000" spc="-12" strike="noStrike">
                <a:solidFill>
                  <a:srgbClr val="000000"/>
                </a:solidFill>
                <a:latin typeface="Bitstream Vera Sans Mono"/>
                <a:ea typeface="DejaVu Sans"/>
              </a:rPr>
              <a:t>&amp;read_template);</a:t>
            </a:r>
            <a:endParaRPr b="0" lang="en-GB" sz="2000" spc="-1" strike="noStrike">
              <a:latin typeface="Arial"/>
            </a:endParaRPr>
          </a:p>
        </p:txBody>
      </p:sp>
    </p:spTree>
  </p:cSld>
  <p:transition>
    <p:dissolve/>
  </p:transition>
</p:sld>
</file>

<file path=ppt/slides/slide5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9" name="PlaceHolder 1"/>
          <p:cNvSpPr>
            <a:spLocks noGrp="1"/>
          </p:cNvSpPr>
          <p:nvPr>
            <p:ph type="title"/>
          </p:nvPr>
        </p:nvSpPr>
        <p:spPr>
          <a:xfrm>
            <a:off x="1069200" y="555120"/>
            <a:ext cx="6863400" cy="1272600"/>
          </a:xfrm>
          <a:prstGeom prst="rect">
            <a:avLst/>
          </a:prstGeom>
          <a:noFill/>
          <a:ln w="0">
            <a:noFill/>
          </a:ln>
        </p:spPr>
        <p:txBody>
          <a:bodyPr lIns="0" rIns="0" tIns="12600" bIns="0" anchor="t">
            <a:noAutofit/>
          </a:bodyPr>
          <a:p>
            <a:pPr marL="2343240">
              <a:lnSpc>
                <a:spcPct val="100000"/>
              </a:lnSpc>
              <a:spcBef>
                <a:spcPts val="99"/>
              </a:spcBef>
              <a:buNone/>
            </a:pPr>
            <a:r>
              <a:rPr b="1" lang="en-GB" sz="4400" spc="-12" strike="noStrike">
                <a:solidFill>
                  <a:srgbClr val="000000"/>
                </a:solidFill>
                <a:latin typeface="Arial"/>
              </a:rPr>
              <a:t>Example - II</a:t>
            </a:r>
            <a:endParaRPr b="0" lang="en-GB" sz="4400" spc="-1" strike="noStrike">
              <a:latin typeface="Arial"/>
            </a:endParaRPr>
          </a:p>
        </p:txBody>
      </p:sp>
      <p:sp>
        <p:nvSpPr>
          <p:cNvPr id="460" name="object 3"/>
          <p:cNvSpPr/>
          <p:nvPr/>
        </p:nvSpPr>
        <p:spPr>
          <a:xfrm>
            <a:off x="599400" y="1694160"/>
            <a:ext cx="8939160" cy="5212080"/>
          </a:xfrm>
          <a:prstGeom prst="rect">
            <a:avLst/>
          </a:prstGeom>
          <a:noFill/>
          <a:ln w="0">
            <a:noFill/>
          </a:ln>
        </p:spPr>
        <p:style>
          <a:lnRef idx="0"/>
          <a:fillRef idx="0"/>
          <a:effectRef idx="0"/>
          <a:fontRef idx="minor"/>
        </p:style>
        <p:txBody>
          <a:bodyPr lIns="0" rIns="0" tIns="135720" bIns="0" anchor="t">
            <a:spAutoFit/>
          </a:bodyPr>
          <a:p>
            <a:pPr marL="479880">
              <a:lnSpc>
                <a:spcPct val="100000"/>
              </a:lnSpc>
              <a:spcBef>
                <a:spcPts val="1069"/>
              </a:spcBef>
              <a:buNone/>
            </a:pPr>
            <a:r>
              <a:rPr b="0" lang="en-GB" sz="2000" spc="-1" strike="noStrike">
                <a:solidFill>
                  <a:srgbClr val="000000"/>
                </a:solidFill>
                <a:latin typeface="Bitstream Vera Sans Mono"/>
                <a:ea typeface="DejaVu Sans"/>
              </a:rPr>
              <a:t>nb</a:t>
            </a:r>
            <a:r>
              <a:rPr b="0" lang="en-GB" sz="2000" spc="-46"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a:t>
            </a:r>
            <a:r>
              <a:rPr b="0" lang="en-GB" sz="2000" spc="-35"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select(FD_SETSIZE,</a:t>
            </a:r>
            <a:r>
              <a:rPr b="0" lang="en-GB" sz="2000" spc="-35" strike="noStrike">
                <a:solidFill>
                  <a:srgbClr val="000000"/>
                </a:solidFill>
                <a:latin typeface="Bitstream Vera Sans Mono"/>
                <a:ea typeface="DejaVu Sans"/>
              </a:rPr>
              <a:t> </a:t>
            </a:r>
            <a:r>
              <a:rPr b="0" lang="en-GB" sz="2000" spc="-12" strike="noStrike">
                <a:solidFill>
                  <a:srgbClr val="000000"/>
                </a:solidFill>
                <a:latin typeface="Bitstream Vera Sans Mono"/>
                <a:ea typeface="DejaVu Sans"/>
              </a:rPr>
              <a:t>&amp;read_template, </a:t>
            </a:r>
            <a:r>
              <a:rPr b="0" lang="en-GB" sz="2000" spc="-1" strike="noStrike">
                <a:solidFill>
                  <a:srgbClr val="000000"/>
                </a:solidFill>
                <a:latin typeface="Bitstream Vera Sans Mono"/>
                <a:ea typeface="DejaVu Sans"/>
              </a:rPr>
              <a:t>(fd_set</a:t>
            </a:r>
            <a:r>
              <a:rPr b="0" lang="en-GB" sz="2000" spc="-32"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a:t>
            </a:r>
            <a:r>
              <a:rPr b="0" lang="en-GB" sz="2000" spc="-21"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0,</a:t>
            </a:r>
            <a:r>
              <a:rPr b="0" lang="en-GB" sz="2000" spc="-15"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(fd_set</a:t>
            </a:r>
            <a:r>
              <a:rPr b="0" lang="en-GB" sz="2000" spc="-21"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a:t>
            </a:r>
            <a:r>
              <a:rPr b="0" lang="en-GB" sz="2000" spc="-21"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0,</a:t>
            </a:r>
            <a:r>
              <a:rPr b="0" lang="en-GB" sz="2000" spc="-15" strike="noStrike">
                <a:solidFill>
                  <a:srgbClr val="000000"/>
                </a:solidFill>
                <a:latin typeface="Bitstream Vera Sans Mono"/>
                <a:ea typeface="DejaVu Sans"/>
              </a:rPr>
              <a:t> </a:t>
            </a:r>
            <a:r>
              <a:rPr b="0" lang="en-GB" sz="2000" spc="-12" strike="noStrike">
                <a:solidFill>
                  <a:srgbClr val="000000"/>
                </a:solidFill>
                <a:latin typeface="Bitstream Vera Sans Mono"/>
                <a:ea typeface="DejaVu Sans"/>
              </a:rPr>
              <a:t>&amp;wait);</a:t>
            </a:r>
            <a:endParaRPr b="0" lang="en-GB" sz="2000" spc="-1" strike="noStrike">
              <a:latin typeface="Arial"/>
            </a:endParaRPr>
          </a:p>
          <a:p>
            <a:pPr marL="479880">
              <a:lnSpc>
                <a:spcPct val="100000"/>
              </a:lnSpc>
              <a:spcBef>
                <a:spcPts val="1069"/>
              </a:spcBef>
              <a:buNone/>
            </a:pPr>
            <a:r>
              <a:rPr b="0" lang="en-GB" sz="2000" spc="-1" strike="noStrike">
                <a:solidFill>
                  <a:srgbClr val="000000"/>
                </a:solidFill>
                <a:latin typeface="Bitstream Vera Sans Mono"/>
                <a:ea typeface="DejaVu Sans"/>
              </a:rPr>
              <a:t>if</a:t>
            </a:r>
            <a:r>
              <a:rPr b="0" lang="en-GB" sz="2000" spc="-26"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(nb</a:t>
            </a:r>
            <a:r>
              <a:rPr b="0" lang="en-GB" sz="2000" spc="-12"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&lt;=</a:t>
            </a:r>
            <a:r>
              <a:rPr b="0" lang="en-GB" sz="2000" spc="-12"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0)</a:t>
            </a:r>
            <a:r>
              <a:rPr b="0" lang="en-GB" sz="2000" spc="-12" strike="noStrike">
                <a:solidFill>
                  <a:srgbClr val="000000"/>
                </a:solidFill>
                <a:latin typeface="Bitstream Vera Sans Mono"/>
                <a:ea typeface="DejaVu Sans"/>
              </a:rPr>
              <a:t> </a:t>
            </a:r>
            <a:r>
              <a:rPr b="0" lang="en-GB" sz="2000" spc="-52" strike="noStrike">
                <a:solidFill>
                  <a:srgbClr val="000000"/>
                </a:solidFill>
                <a:latin typeface="Bitstream Vera Sans Mono"/>
                <a:ea typeface="DejaVu Sans"/>
              </a:rPr>
              <a:t>{</a:t>
            </a:r>
            <a:endParaRPr b="0" lang="en-GB" sz="2000" spc="-1" strike="noStrike">
              <a:latin typeface="Arial"/>
            </a:endParaRPr>
          </a:p>
          <a:p>
            <a:pPr marL="984240">
              <a:lnSpc>
                <a:spcPct val="124000"/>
              </a:lnSpc>
              <a:spcBef>
                <a:spcPts val="275"/>
              </a:spcBef>
              <a:buNone/>
            </a:pPr>
            <a:r>
              <a:rPr b="0" lang="en-GB" sz="2000" spc="-1" strike="noStrike">
                <a:solidFill>
                  <a:srgbClr val="000000"/>
                </a:solidFill>
                <a:latin typeface="Bitstream Vera Sans Mono"/>
                <a:ea typeface="DejaVu Sans"/>
              </a:rPr>
              <a:t>if</a:t>
            </a:r>
            <a:r>
              <a:rPr b="0" lang="en-GB" sz="2000" spc="-32"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(nb&lt;0)</a:t>
            </a:r>
            <a:r>
              <a:rPr b="0" lang="en-GB" sz="2000" spc="-21" strike="noStrike">
                <a:solidFill>
                  <a:srgbClr val="000000"/>
                </a:solidFill>
                <a:latin typeface="Bitstream Vera Sans Mono"/>
                <a:ea typeface="DejaVu Sans"/>
              </a:rPr>
              <a:t> </a:t>
            </a:r>
            <a:r>
              <a:rPr b="0" lang="en-GB" sz="2000" spc="-12" strike="noStrike">
                <a:solidFill>
                  <a:srgbClr val="000000"/>
                </a:solidFill>
                <a:latin typeface="Bitstream Vera Sans Mono"/>
                <a:ea typeface="DejaVu Sans"/>
              </a:rPr>
              <a:t>perror(“select”) </a:t>
            </a:r>
            <a:r>
              <a:rPr b="0" lang="en-GB" sz="2000" spc="-1" strike="noStrike">
                <a:solidFill>
                  <a:srgbClr val="000000"/>
                </a:solidFill>
                <a:latin typeface="Bitstream Vera Sans Mono"/>
                <a:ea typeface="DejaVu Sans"/>
              </a:rPr>
              <a:t>else</a:t>
            </a:r>
            <a:r>
              <a:rPr b="0" lang="en-GB" sz="2000" spc="-21" strike="noStrike">
                <a:solidFill>
                  <a:srgbClr val="000000"/>
                </a:solidFill>
                <a:latin typeface="Bitstream Vera Sans Mono"/>
                <a:ea typeface="DejaVu Sans"/>
              </a:rPr>
              <a:t> </a:t>
            </a:r>
            <a:r>
              <a:rPr b="0" lang="en-GB" sz="2000" spc="-12" strike="noStrike">
                <a:solidFill>
                  <a:srgbClr val="000000"/>
                </a:solidFill>
                <a:latin typeface="Bitstream Vera Sans Mono"/>
                <a:ea typeface="DejaVu Sans"/>
              </a:rPr>
              <a:t>printf(“Timeout.\n); continue;</a:t>
            </a:r>
            <a:endParaRPr b="0" lang="en-GB" sz="2000" spc="-1" strike="noStrike">
              <a:latin typeface="Arial"/>
            </a:endParaRPr>
          </a:p>
          <a:p>
            <a:pPr marL="479880">
              <a:lnSpc>
                <a:spcPct val="100000"/>
              </a:lnSpc>
              <a:spcBef>
                <a:spcPts val="700"/>
              </a:spcBef>
              <a:buNone/>
            </a:pPr>
            <a:r>
              <a:rPr b="0" lang="en-GB" sz="2000" spc="-52" strike="noStrike">
                <a:solidFill>
                  <a:srgbClr val="000000"/>
                </a:solidFill>
                <a:latin typeface="Bitstream Vera Sans Mono"/>
                <a:ea typeface="DejaVu Sans"/>
              </a:rPr>
              <a:t>}</a:t>
            </a:r>
            <a:endParaRPr b="0" lang="en-GB" sz="2000" spc="-1" strike="noStrike">
              <a:latin typeface="Arial"/>
            </a:endParaRPr>
          </a:p>
          <a:p>
            <a:pPr marL="984240" indent="-504360">
              <a:lnSpc>
                <a:spcPct val="133000"/>
              </a:lnSpc>
              <a:spcBef>
                <a:spcPts val="11"/>
              </a:spcBef>
              <a:buNone/>
              <a:tabLst>
                <a:tab algn="l" pos="0"/>
              </a:tabLst>
            </a:pPr>
            <a:r>
              <a:rPr b="0" lang="en-GB" sz="2000" spc="-1" strike="noStrike">
                <a:solidFill>
                  <a:srgbClr val="000000"/>
                </a:solidFill>
                <a:latin typeface="Bitstream Vera Sans Mono"/>
                <a:ea typeface="DejaVu Sans"/>
              </a:rPr>
              <a:t>if</a:t>
            </a:r>
            <a:r>
              <a:rPr b="0" lang="en-GB" sz="2000" spc="-66"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(FD_ISSET(s1,</a:t>
            </a:r>
            <a:r>
              <a:rPr b="0" lang="en-GB" sz="2000" spc="-52"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&amp;read_template))</a:t>
            </a:r>
            <a:r>
              <a:rPr b="0" lang="en-GB" sz="2000" spc="-52" strike="noStrike">
                <a:solidFill>
                  <a:srgbClr val="000000"/>
                </a:solidFill>
                <a:latin typeface="Bitstream Vera Sans Mono"/>
                <a:ea typeface="DejaVu Sans"/>
              </a:rPr>
              <a:t> { </a:t>
            </a:r>
            <a:r>
              <a:rPr b="0" lang="en-GB" sz="2000" spc="-12" strike="noStrike">
                <a:solidFill>
                  <a:srgbClr val="000000"/>
                </a:solidFill>
                <a:latin typeface="Bitstream Vera Sans Mono"/>
                <a:ea typeface="DejaVu Sans"/>
              </a:rPr>
              <a:t>sts=ReadDataFromSocket(s1)</a:t>
            </a:r>
            <a:endParaRPr b="0" lang="en-GB" sz="2000" spc="-1" strike="noStrike">
              <a:latin typeface="Arial"/>
            </a:endParaRPr>
          </a:p>
          <a:p>
            <a:pPr marL="479880" indent="-504360">
              <a:lnSpc>
                <a:spcPct val="100000"/>
              </a:lnSpc>
              <a:spcBef>
                <a:spcPts val="700"/>
              </a:spcBef>
              <a:buNone/>
              <a:tabLst>
                <a:tab algn="l" pos="0"/>
              </a:tabLst>
            </a:pPr>
            <a:r>
              <a:rPr b="0" lang="en-GB" sz="2000" spc="-52" strike="noStrike">
                <a:solidFill>
                  <a:srgbClr val="000000"/>
                </a:solidFill>
                <a:latin typeface="Bitstream Vera Sans Mono"/>
                <a:ea typeface="DejaVu Sans"/>
              </a:rPr>
              <a:t>   </a:t>
            </a:r>
            <a:r>
              <a:rPr b="0" lang="en-GB" sz="2000" spc="-52" strike="noStrike">
                <a:solidFill>
                  <a:srgbClr val="000000"/>
                </a:solidFill>
                <a:latin typeface="Bitstream Vera Sans Mono"/>
                <a:ea typeface="DejaVu Sans"/>
              </a:rPr>
              <a:t>}</a:t>
            </a:r>
            <a:endParaRPr b="0" lang="en-GB" sz="2000" spc="-1" strike="noStrike">
              <a:latin typeface="Arial"/>
            </a:endParaRPr>
          </a:p>
          <a:p>
            <a:pPr marL="984240" indent="-504360">
              <a:lnSpc>
                <a:spcPct val="133000"/>
              </a:lnSpc>
              <a:spcBef>
                <a:spcPts val="11"/>
              </a:spcBef>
              <a:buNone/>
              <a:tabLst>
                <a:tab algn="l" pos="0"/>
              </a:tabLst>
            </a:pPr>
            <a:r>
              <a:rPr b="0" lang="en-GB" sz="2000" spc="-1" strike="noStrike">
                <a:solidFill>
                  <a:srgbClr val="000000"/>
                </a:solidFill>
                <a:latin typeface="Bitstream Vera Sans Mono"/>
                <a:ea typeface="DejaVu Sans"/>
              </a:rPr>
              <a:t>if</a:t>
            </a:r>
            <a:r>
              <a:rPr b="0" lang="en-GB" sz="2000" spc="-66"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(FD_ISSET(s2,</a:t>
            </a:r>
            <a:r>
              <a:rPr b="0" lang="en-GB" sz="2000" spc="-52" strike="noStrike">
                <a:solidFill>
                  <a:srgbClr val="000000"/>
                </a:solidFill>
                <a:latin typeface="Bitstream Vera Sans Mono"/>
                <a:ea typeface="DejaVu Sans"/>
              </a:rPr>
              <a:t> </a:t>
            </a:r>
            <a:r>
              <a:rPr b="0" lang="en-GB" sz="2000" spc="-1" strike="noStrike">
                <a:solidFill>
                  <a:srgbClr val="000000"/>
                </a:solidFill>
                <a:latin typeface="Bitstream Vera Sans Mono"/>
                <a:ea typeface="DejaVu Sans"/>
              </a:rPr>
              <a:t>&amp;read_template))</a:t>
            </a:r>
            <a:r>
              <a:rPr b="0" lang="en-GB" sz="2000" spc="-52" strike="noStrike">
                <a:solidFill>
                  <a:srgbClr val="000000"/>
                </a:solidFill>
                <a:latin typeface="Bitstream Vera Sans Mono"/>
                <a:ea typeface="DejaVu Sans"/>
              </a:rPr>
              <a:t> { </a:t>
            </a:r>
            <a:r>
              <a:rPr b="0" lang="en-GB" sz="2000" spc="-12" strike="noStrike">
                <a:solidFill>
                  <a:srgbClr val="000000"/>
                </a:solidFill>
                <a:latin typeface="Bitstream Vera Sans Mono"/>
                <a:ea typeface="DejaVu Sans"/>
              </a:rPr>
              <a:t>sts=ReadDataFromSocket(s2)</a:t>
            </a:r>
            <a:endParaRPr b="0" lang="en-GB" sz="2000" spc="-1" strike="noStrike">
              <a:latin typeface="Arial"/>
            </a:endParaRPr>
          </a:p>
          <a:p>
            <a:pPr marL="479880" indent="-504360">
              <a:lnSpc>
                <a:spcPct val="100000"/>
              </a:lnSpc>
              <a:spcBef>
                <a:spcPts val="700"/>
              </a:spcBef>
              <a:buNone/>
              <a:tabLst>
                <a:tab algn="l" pos="0"/>
              </a:tabLst>
            </a:pPr>
            <a:r>
              <a:rPr b="0" lang="en-GB" sz="2000" spc="-52" strike="noStrike">
                <a:solidFill>
                  <a:srgbClr val="000000"/>
                </a:solidFill>
                <a:latin typeface="Bitstream Vera Sans Mono"/>
                <a:ea typeface="DejaVu Sans"/>
              </a:rPr>
              <a:t>  </a:t>
            </a:r>
            <a:r>
              <a:rPr b="0" lang="en-GB" sz="2000" spc="-52" strike="noStrike">
                <a:solidFill>
                  <a:srgbClr val="000000"/>
                </a:solidFill>
                <a:latin typeface="Bitstream Vera Sans Mono"/>
                <a:ea typeface="DejaVu Sans"/>
              </a:rPr>
              <a:t>}</a:t>
            </a:r>
            <a:endParaRPr b="0" lang="en-GB" sz="2000" spc="-1" strike="noStrike">
              <a:latin typeface="Arial"/>
            </a:endParaRPr>
          </a:p>
          <a:p>
            <a:pPr marL="12600" indent="-504360">
              <a:lnSpc>
                <a:spcPct val="100000"/>
              </a:lnSpc>
              <a:spcBef>
                <a:spcPts val="981"/>
              </a:spcBef>
              <a:buNone/>
              <a:tabLst>
                <a:tab algn="l" pos="0"/>
              </a:tabLst>
            </a:pPr>
            <a:r>
              <a:rPr b="0" lang="en-GB" sz="2000" spc="-52" strike="noStrike">
                <a:solidFill>
                  <a:srgbClr val="000000"/>
                </a:solidFill>
                <a:latin typeface="Bitstream Vera Sans Mono"/>
                <a:ea typeface="DejaVu Sans"/>
              </a:rPr>
              <a:t>}</a:t>
            </a:r>
            <a:endParaRPr b="0" lang="en-GB" sz="2000" spc="-1" strike="noStrike">
              <a:latin typeface="Arial"/>
            </a:endParaRPr>
          </a:p>
        </p:txBody>
      </p:sp>
    </p:spTree>
  </p:cSld>
  <p:transition>
    <p:dissolve/>
  </p:transition>
</p:sld>
</file>

<file path=ppt/slides/slide5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1" name="PlaceHolder 1"/>
          <p:cNvSpPr>
            <a:spLocks noGrp="1"/>
          </p:cNvSpPr>
          <p:nvPr>
            <p:ph type="title"/>
          </p:nvPr>
        </p:nvSpPr>
        <p:spPr>
          <a:xfrm>
            <a:off x="205200" y="555120"/>
            <a:ext cx="6863400" cy="1272600"/>
          </a:xfrm>
          <a:prstGeom prst="rect">
            <a:avLst/>
          </a:prstGeom>
          <a:noFill/>
          <a:ln w="0">
            <a:noFill/>
          </a:ln>
        </p:spPr>
        <p:txBody>
          <a:bodyPr lIns="0" rIns="0" tIns="12600" bIns="0" anchor="t">
            <a:noAutofit/>
          </a:bodyPr>
          <a:p>
            <a:pPr marL="2700720">
              <a:lnSpc>
                <a:spcPct val="100000"/>
              </a:lnSpc>
              <a:spcBef>
                <a:spcPts val="99"/>
              </a:spcBef>
              <a:buNone/>
            </a:pPr>
            <a:r>
              <a:rPr b="1" lang="en-GB" sz="4400" spc="-12" strike="noStrike">
                <a:solidFill>
                  <a:srgbClr val="000000"/>
                </a:solidFill>
                <a:latin typeface="Arial"/>
              </a:rPr>
              <a:t>select - async</a:t>
            </a:r>
            <a:endParaRPr b="0" lang="en-GB" sz="4400" spc="-1" strike="noStrike">
              <a:latin typeface="Arial"/>
            </a:endParaRPr>
          </a:p>
        </p:txBody>
      </p:sp>
      <p:sp>
        <p:nvSpPr>
          <p:cNvPr id="462" name="PlaceHolder 2"/>
          <p:cNvSpPr>
            <a:spLocks noGrp="1"/>
          </p:cNvSpPr>
          <p:nvPr>
            <p:ph/>
          </p:nvPr>
        </p:nvSpPr>
        <p:spPr>
          <a:xfrm>
            <a:off x="897840" y="1510920"/>
            <a:ext cx="8619120" cy="4510800"/>
          </a:xfrm>
          <a:prstGeom prst="rect">
            <a:avLst/>
          </a:prstGeom>
          <a:noFill/>
          <a:ln w="0">
            <a:noFill/>
          </a:ln>
        </p:spPr>
        <p:txBody>
          <a:bodyPr lIns="0" rIns="0" tIns="220320" bIns="0" anchor="t">
            <a:noAutofit/>
          </a:bodyPr>
          <a:p>
            <a:pPr marL="38160">
              <a:lnSpc>
                <a:spcPct val="100000"/>
              </a:lnSpc>
              <a:spcBef>
                <a:spcPts val="99"/>
              </a:spcBef>
              <a:buNone/>
            </a:pPr>
            <a:r>
              <a:rPr b="0" lang="en-GB" sz="3200" spc="-1" strike="noStrike">
                <a:solidFill>
                  <a:srgbClr val="000000"/>
                </a:solidFill>
                <a:latin typeface="Bitstream Vera Sans Mono"/>
              </a:rPr>
              <a:t>select()</a:t>
            </a:r>
            <a:r>
              <a:rPr b="0" lang="en-GB" sz="3200" spc="-32" strike="noStrike">
                <a:solidFill>
                  <a:srgbClr val="000000"/>
                </a:solidFill>
                <a:latin typeface="Arial"/>
              </a:rPr>
              <a:t> </a:t>
            </a:r>
            <a:r>
              <a:rPr b="0" lang="en-GB" sz="3200" spc="-1" strike="noStrike">
                <a:solidFill>
                  <a:srgbClr val="000000"/>
                </a:solidFill>
                <a:latin typeface="Arial"/>
              </a:rPr>
              <a:t>provides</a:t>
            </a:r>
            <a:r>
              <a:rPr b="0" lang="en-GB" sz="3200" spc="-32" strike="noStrike">
                <a:solidFill>
                  <a:srgbClr val="000000"/>
                </a:solidFill>
                <a:latin typeface="Arial"/>
              </a:rPr>
              <a:t> </a:t>
            </a:r>
            <a:r>
              <a:rPr b="0" lang="en-GB" sz="3200" spc="-1" strike="noStrike">
                <a:solidFill>
                  <a:srgbClr val="000000"/>
                </a:solidFill>
                <a:latin typeface="Arial"/>
              </a:rPr>
              <a:t>a</a:t>
            </a:r>
            <a:r>
              <a:rPr b="0" lang="en-GB" sz="3200" spc="-15" strike="noStrike">
                <a:solidFill>
                  <a:srgbClr val="000000"/>
                </a:solidFill>
                <a:latin typeface="Arial"/>
              </a:rPr>
              <a:t> </a:t>
            </a:r>
            <a:r>
              <a:rPr b="0" lang="en-GB" sz="3200" spc="-1" strike="noStrike">
                <a:solidFill>
                  <a:srgbClr val="000000"/>
                </a:solidFill>
                <a:latin typeface="Arial"/>
              </a:rPr>
              <a:t>synchronous</a:t>
            </a:r>
            <a:r>
              <a:rPr b="0" lang="en-GB" sz="3200" spc="-21" strike="noStrike">
                <a:solidFill>
                  <a:srgbClr val="000000"/>
                </a:solidFill>
                <a:latin typeface="Arial"/>
              </a:rPr>
              <a:t> </a:t>
            </a:r>
            <a:r>
              <a:rPr b="0" lang="en-GB" sz="3200" spc="-12" strike="noStrike">
                <a:solidFill>
                  <a:srgbClr val="000000"/>
                </a:solidFill>
                <a:latin typeface="Arial"/>
              </a:rPr>
              <a:t>multiplexing scheme.</a:t>
            </a:r>
            <a:endParaRPr b="0" lang="en-GB" sz="3200" spc="-1" strike="noStrike">
              <a:latin typeface="Arial"/>
            </a:endParaRPr>
          </a:p>
          <a:p>
            <a:pPr marL="38160">
              <a:lnSpc>
                <a:spcPts val="3589"/>
              </a:lnSpc>
              <a:spcBef>
                <a:spcPts val="1474"/>
              </a:spcBef>
              <a:buNone/>
            </a:pPr>
            <a:r>
              <a:rPr b="0" lang="en-GB" sz="3200" spc="-1" strike="noStrike">
                <a:solidFill>
                  <a:srgbClr val="000000"/>
                </a:solidFill>
                <a:latin typeface="Arial"/>
              </a:rPr>
              <a:t>Asynchronous notification</a:t>
            </a:r>
            <a:r>
              <a:rPr b="0" lang="en-GB" sz="3200" spc="15" strike="noStrike">
                <a:solidFill>
                  <a:srgbClr val="000000"/>
                </a:solidFill>
                <a:latin typeface="Arial"/>
              </a:rPr>
              <a:t> </a:t>
            </a:r>
            <a:r>
              <a:rPr b="0" lang="en-GB" sz="3200" spc="-1" strike="noStrike">
                <a:solidFill>
                  <a:srgbClr val="000000"/>
                </a:solidFill>
                <a:latin typeface="Arial"/>
              </a:rPr>
              <a:t>of</a:t>
            </a:r>
            <a:r>
              <a:rPr b="0" lang="en-GB" sz="3200" spc="4" strike="noStrike">
                <a:solidFill>
                  <a:srgbClr val="000000"/>
                </a:solidFill>
                <a:latin typeface="Arial"/>
              </a:rPr>
              <a:t> </a:t>
            </a:r>
            <a:r>
              <a:rPr b="0" lang="en-GB" sz="3200" spc="-1" strike="noStrike">
                <a:solidFill>
                  <a:srgbClr val="000000"/>
                </a:solidFill>
                <a:latin typeface="Arial"/>
              </a:rPr>
              <a:t>output</a:t>
            </a:r>
            <a:r>
              <a:rPr b="0" lang="en-GB" sz="3200" spc="15" strike="noStrike">
                <a:solidFill>
                  <a:srgbClr val="000000"/>
                </a:solidFill>
                <a:latin typeface="Arial"/>
              </a:rPr>
              <a:t> </a:t>
            </a:r>
            <a:r>
              <a:rPr b="0" lang="en-GB" sz="3200" spc="-12" strike="noStrike">
                <a:solidFill>
                  <a:srgbClr val="000000"/>
                </a:solidFill>
                <a:latin typeface="Arial"/>
              </a:rPr>
              <a:t>completion, </a:t>
            </a:r>
            <a:r>
              <a:rPr b="0" lang="en-GB" sz="3200" spc="-1" strike="noStrike">
                <a:solidFill>
                  <a:srgbClr val="000000"/>
                </a:solidFill>
                <a:latin typeface="Arial"/>
              </a:rPr>
              <a:t>input</a:t>
            </a:r>
            <a:r>
              <a:rPr b="0" lang="en-GB" sz="3200" spc="15" strike="noStrike">
                <a:solidFill>
                  <a:srgbClr val="000000"/>
                </a:solidFill>
                <a:latin typeface="Arial"/>
              </a:rPr>
              <a:t> </a:t>
            </a:r>
            <a:r>
              <a:rPr b="0" lang="en-GB" sz="3200" spc="-1" strike="noStrike">
                <a:solidFill>
                  <a:srgbClr val="000000"/>
                </a:solidFill>
                <a:latin typeface="Arial"/>
              </a:rPr>
              <a:t>availability,</a:t>
            </a:r>
            <a:r>
              <a:rPr b="0" lang="en-GB" sz="3200" spc="4" strike="noStrike">
                <a:solidFill>
                  <a:srgbClr val="000000"/>
                </a:solidFill>
                <a:latin typeface="Arial"/>
              </a:rPr>
              <a:t> </a:t>
            </a:r>
            <a:r>
              <a:rPr b="0" lang="en-GB" sz="3200" spc="-1" strike="noStrike">
                <a:solidFill>
                  <a:srgbClr val="000000"/>
                </a:solidFill>
                <a:latin typeface="Arial"/>
              </a:rPr>
              <a:t>and</a:t>
            </a:r>
            <a:r>
              <a:rPr b="0" lang="en-GB" sz="3200" spc="4" strike="noStrike">
                <a:solidFill>
                  <a:srgbClr val="000000"/>
                </a:solidFill>
                <a:latin typeface="Arial"/>
              </a:rPr>
              <a:t> </a:t>
            </a:r>
            <a:r>
              <a:rPr b="0" lang="en-GB" sz="3200" spc="-1" strike="noStrike">
                <a:solidFill>
                  <a:srgbClr val="000000"/>
                </a:solidFill>
                <a:latin typeface="Arial"/>
              </a:rPr>
              <a:t>exceptional</a:t>
            </a:r>
            <a:r>
              <a:rPr b="0" lang="en-GB" sz="3200" spc="4" strike="noStrike">
                <a:solidFill>
                  <a:srgbClr val="000000"/>
                </a:solidFill>
                <a:latin typeface="Arial"/>
              </a:rPr>
              <a:t> </a:t>
            </a:r>
            <a:r>
              <a:rPr b="0" lang="en-GB" sz="3200" spc="-1" strike="noStrike">
                <a:solidFill>
                  <a:srgbClr val="000000"/>
                </a:solidFill>
                <a:latin typeface="Arial"/>
              </a:rPr>
              <a:t>conditions </a:t>
            </a:r>
            <a:r>
              <a:rPr b="0" lang="en-GB" sz="3200" spc="-26" strike="noStrike">
                <a:solidFill>
                  <a:srgbClr val="000000"/>
                </a:solidFill>
                <a:latin typeface="Arial"/>
              </a:rPr>
              <a:t>is </a:t>
            </a:r>
            <a:r>
              <a:rPr b="0" lang="en-GB" sz="3200" spc="-1" strike="noStrike">
                <a:solidFill>
                  <a:srgbClr val="000000"/>
                </a:solidFill>
                <a:latin typeface="Arial"/>
              </a:rPr>
              <a:t>possible through use of</a:t>
            </a:r>
            <a:r>
              <a:rPr b="0" lang="en-GB" sz="3200" spc="-12" strike="noStrike">
                <a:solidFill>
                  <a:srgbClr val="000000"/>
                </a:solidFill>
                <a:latin typeface="Arial"/>
              </a:rPr>
              <a:t> </a:t>
            </a:r>
            <a:r>
              <a:rPr b="0" lang="en-GB" sz="3200" spc="-1" strike="noStrike">
                <a:solidFill>
                  <a:srgbClr val="000000"/>
                </a:solidFill>
                <a:latin typeface="Arial"/>
              </a:rPr>
              <a:t>signals</a:t>
            </a:r>
            <a:r>
              <a:rPr b="0" lang="en-GB" sz="3200" spc="-12" strike="noStrike">
                <a:solidFill>
                  <a:srgbClr val="000000"/>
                </a:solidFill>
                <a:latin typeface="Arial"/>
              </a:rPr>
              <a:t> </a:t>
            </a:r>
            <a:r>
              <a:rPr b="0" lang="en-GB" sz="3200" spc="-1" strike="noStrike">
                <a:solidFill>
                  <a:srgbClr val="000000"/>
                </a:solidFill>
                <a:latin typeface="Arial"/>
              </a:rPr>
              <a:t>(SIGIO </a:t>
            </a:r>
            <a:r>
              <a:rPr b="0" lang="en-GB" sz="3200" spc="-26" strike="noStrike">
                <a:solidFill>
                  <a:srgbClr val="000000"/>
                </a:solidFill>
                <a:latin typeface="Arial"/>
              </a:rPr>
              <a:t>and </a:t>
            </a:r>
            <a:r>
              <a:rPr b="0" lang="en-GB" sz="3200" spc="-12" strike="noStrike">
                <a:solidFill>
                  <a:srgbClr val="000000"/>
                </a:solidFill>
                <a:latin typeface="Arial"/>
              </a:rPr>
              <a:t>SIGURG)</a:t>
            </a:r>
            <a:endParaRPr b="0" lang="en-GB" sz="3200" spc="-1" strike="noStrike">
              <a:latin typeface="Arial"/>
            </a:endParaRPr>
          </a:p>
        </p:txBody>
      </p:sp>
    </p:spTree>
  </p:cSld>
  <p:transition>
    <p:dissolve/>
  </p:transition>
</p:sld>
</file>

<file path=ppt/slides/slide5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3" name="PlaceHolder 1"/>
          <p:cNvSpPr>
            <a:spLocks noGrp="1"/>
          </p:cNvSpPr>
          <p:nvPr>
            <p:ph type="title"/>
          </p:nvPr>
        </p:nvSpPr>
        <p:spPr>
          <a:xfrm>
            <a:off x="1357200" y="555120"/>
            <a:ext cx="6863400" cy="1272600"/>
          </a:xfrm>
          <a:prstGeom prst="rect">
            <a:avLst/>
          </a:prstGeom>
          <a:noFill/>
          <a:ln w="0">
            <a:noFill/>
          </a:ln>
        </p:spPr>
        <p:txBody>
          <a:bodyPr lIns="0" rIns="0" tIns="12600" bIns="0" anchor="t">
            <a:noAutofit/>
          </a:bodyPr>
          <a:p>
            <a:pPr marL="1426320">
              <a:lnSpc>
                <a:spcPct val="100000"/>
              </a:lnSpc>
              <a:spcBef>
                <a:spcPts val="99"/>
              </a:spcBef>
              <a:buNone/>
            </a:pPr>
            <a:r>
              <a:rPr b="1" lang="en-GB" sz="4400" spc="-1" strike="noStrike">
                <a:solidFill>
                  <a:srgbClr val="000000"/>
                </a:solidFill>
                <a:latin typeface="Arial"/>
              </a:rPr>
              <a:t>Closing</a:t>
            </a:r>
            <a:r>
              <a:rPr b="1" lang="en-GB" sz="4400" spc="-75" strike="noStrike">
                <a:solidFill>
                  <a:srgbClr val="000000"/>
                </a:solidFill>
                <a:latin typeface="Arial"/>
              </a:rPr>
              <a:t> </a:t>
            </a:r>
            <a:r>
              <a:rPr b="1" lang="en-GB" sz="4400" spc="-12" strike="noStrike">
                <a:solidFill>
                  <a:srgbClr val="000000"/>
                </a:solidFill>
                <a:latin typeface="Arial"/>
              </a:rPr>
              <a:t>Sockets</a:t>
            </a:r>
            <a:endParaRPr b="0" lang="en-GB" sz="4400" spc="-1" strike="noStrike">
              <a:latin typeface="Arial"/>
            </a:endParaRPr>
          </a:p>
        </p:txBody>
      </p:sp>
      <p:sp>
        <p:nvSpPr>
          <p:cNvPr id="464" name="object 3"/>
          <p:cNvSpPr/>
          <p:nvPr/>
        </p:nvSpPr>
        <p:spPr>
          <a:xfrm>
            <a:off x="599400" y="1428120"/>
            <a:ext cx="7801200" cy="5704920"/>
          </a:xfrm>
          <a:prstGeom prst="rect">
            <a:avLst/>
          </a:prstGeom>
          <a:noFill/>
          <a:ln w="0">
            <a:noFill/>
          </a:ln>
        </p:spPr>
        <p:style>
          <a:lnRef idx="0"/>
          <a:fillRef idx="0"/>
          <a:effectRef idx="0"/>
          <a:fontRef idx="minor"/>
        </p:style>
        <p:txBody>
          <a:bodyPr lIns="0" rIns="0" tIns="170280" bIns="0" anchor="t">
            <a:spAutoFit/>
          </a:bodyPr>
          <a:p>
            <a:pPr marL="12600">
              <a:lnSpc>
                <a:spcPct val="100000"/>
              </a:lnSpc>
              <a:spcBef>
                <a:spcPts val="1341"/>
              </a:spcBef>
              <a:buNone/>
            </a:pPr>
            <a:r>
              <a:rPr b="0" lang="en-GB" sz="2200" spc="-12" strike="noStrike">
                <a:solidFill>
                  <a:srgbClr val="000000"/>
                </a:solidFill>
                <a:latin typeface="Bitstream Vera Sans Mono"/>
                <a:ea typeface="DejaVu Sans"/>
              </a:rPr>
              <a:t>s=connect(...);</a:t>
            </a:r>
            <a:endParaRPr b="0" lang="en-GB" sz="2200" spc="-1" strike="noStrike">
              <a:latin typeface="Arial"/>
            </a:endParaRPr>
          </a:p>
          <a:p>
            <a:pPr marL="12600">
              <a:lnSpc>
                <a:spcPct val="100000"/>
              </a:lnSpc>
              <a:spcBef>
                <a:spcPts val="1239"/>
              </a:spcBef>
              <a:buNone/>
              <a:tabLst>
                <a:tab algn="l" pos="1521000"/>
                <a:tab algn="l" pos="1856160"/>
                <a:tab algn="l" pos="2630880"/>
              </a:tabLst>
            </a:pPr>
            <a:r>
              <a:rPr b="0" lang="en-GB" sz="2200" spc="-1" strike="noStrike">
                <a:solidFill>
                  <a:srgbClr val="000000"/>
                </a:solidFill>
                <a:latin typeface="Bitstream Vera Sans Mono"/>
                <a:ea typeface="DejaVu Sans"/>
              </a:rPr>
              <a:t>if(</a:t>
            </a:r>
            <a:r>
              <a:rPr b="0" lang="en-GB" sz="2200" spc="-66"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fork() == 0</a:t>
            </a:r>
            <a:r>
              <a:rPr b="0" lang="en-GB" sz="2200" spc="-66"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a:t>
            </a:r>
            <a:r>
              <a:rPr b="0" lang="en-GB" sz="2200" spc="-66" strike="noStrike">
                <a:solidFill>
                  <a:srgbClr val="000000"/>
                </a:solidFill>
                <a:latin typeface="Bitstream Vera Sans Mono"/>
                <a:ea typeface="DejaVu Sans"/>
              </a:rPr>
              <a:t> </a:t>
            </a:r>
            <a:r>
              <a:rPr b="0" lang="en-GB" sz="2200" spc="-52" strike="noStrike">
                <a:solidFill>
                  <a:srgbClr val="000000"/>
                </a:solidFill>
                <a:latin typeface="Bitstream Vera Sans Mono"/>
                <a:ea typeface="DejaVu Sans"/>
              </a:rPr>
              <a:t>{</a:t>
            </a:r>
            <a:r>
              <a:rPr b="0" lang="en-GB" sz="2200" spc="-1"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a:t>
            </a:r>
            <a:r>
              <a:rPr b="0" lang="en-GB" sz="2200" spc="-1" strike="noStrike">
                <a:solidFill>
                  <a:srgbClr val="000000"/>
                </a:solidFill>
                <a:latin typeface="Bitstream Vera Sans Mono"/>
                <a:ea typeface="DejaVu Sans"/>
              </a:rPr>
              <a:t>	</a:t>
            </a:r>
            <a:r>
              <a:rPr b="0" lang="en-GB" sz="2200" spc="-21" strike="noStrike">
                <a:solidFill>
                  <a:srgbClr val="000000"/>
                </a:solidFill>
                <a:latin typeface="Bitstream Vera Sans Mono"/>
                <a:ea typeface="DejaVu Sans"/>
              </a:rPr>
              <a:t>Child</a:t>
            </a:r>
            <a:r>
              <a:rPr b="0" lang="en-GB" sz="2200" spc="-1"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a:t>
            </a:r>
            <a:endParaRPr b="0" lang="en-GB" sz="2200" spc="-1" strike="noStrike">
              <a:latin typeface="Arial"/>
            </a:endParaRPr>
          </a:p>
          <a:p>
            <a:pPr marL="479880">
              <a:lnSpc>
                <a:spcPct val="136000"/>
              </a:lnSpc>
              <a:spcBef>
                <a:spcPts val="289"/>
              </a:spcBef>
              <a:buNone/>
              <a:tabLst>
                <a:tab algn="l" pos="3304080"/>
              </a:tabLst>
            </a:pPr>
            <a:r>
              <a:rPr b="0" lang="en-GB" sz="2200" spc="-12" strike="noStrike">
                <a:solidFill>
                  <a:srgbClr val="000000"/>
                </a:solidFill>
                <a:latin typeface="Bitstream Vera Sans Mono"/>
                <a:ea typeface="DejaVu Sans"/>
              </a:rPr>
              <a:t>while(</a:t>
            </a:r>
            <a:r>
              <a:rPr b="0" lang="en-GB" sz="2200" spc="-86"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gets(buffer)</a:t>
            </a:r>
            <a:r>
              <a:rPr b="0" lang="en-GB" sz="2200" spc="-80"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&gt;0)</a:t>
            </a:r>
            <a:r>
              <a:rPr b="0" lang="en-GB" sz="2200" spc="-1" strike="noStrike">
                <a:solidFill>
                  <a:srgbClr val="000000"/>
                </a:solidFill>
                <a:latin typeface="Bitstream Vera Sans Mono"/>
                <a:ea typeface="DejaVu Sans"/>
              </a:rPr>
              <a:t>	</a:t>
            </a:r>
            <a:r>
              <a:rPr b="0" lang="en-GB" sz="2200" spc="-32" strike="noStrike">
                <a:solidFill>
                  <a:srgbClr val="000000"/>
                </a:solidFill>
                <a:latin typeface="Bitstream Vera Sans Mono"/>
                <a:ea typeface="DejaVu Sans"/>
              </a:rPr>
              <a:t>write(s,buf,strlen(buffer)); </a:t>
            </a:r>
            <a:endParaRPr b="0" lang="en-GB" sz="2200" spc="-1" strike="noStrike">
              <a:latin typeface="Arial"/>
            </a:endParaRPr>
          </a:p>
          <a:p>
            <a:pPr marL="479880">
              <a:lnSpc>
                <a:spcPct val="136000"/>
              </a:lnSpc>
              <a:spcBef>
                <a:spcPts val="289"/>
              </a:spcBef>
              <a:buNone/>
              <a:tabLst>
                <a:tab algn="l" pos="3304080"/>
              </a:tabLst>
            </a:pPr>
            <a:r>
              <a:rPr b="0" lang="en-GB" sz="2200" spc="-12" strike="noStrike">
                <a:solidFill>
                  <a:srgbClr val="000000"/>
                </a:solidFill>
                <a:latin typeface="Bitstream Vera Sans Mono"/>
                <a:ea typeface="DejaVu Sans"/>
              </a:rPr>
              <a:t>close(s);</a:t>
            </a:r>
            <a:endParaRPr b="0" lang="en-GB" sz="2200" spc="-1" strike="noStrike">
              <a:latin typeface="Arial"/>
            </a:endParaRPr>
          </a:p>
          <a:p>
            <a:pPr marL="479880">
              <a:lnSpc>
                <a:spcPct val="100000"/>
              </a:lnSpc>
              <a:spcBef>
                <a:spcPts val="961"/>
              </a:spcBef>
              <a:buNone/>
              <a:tabLst>
                <a:tab algn="l" pos="3304080"/>
              </a:tabLst>
            </a:pPr>
            <a:r>
              <a:rPr b="0" lang="en-GB" sz="2200" spc="-12" strike="noStrike">
                <a:solidFill>
                  <a:srgbClr val="000000"/>
                </a:solidFill>
                <a:latin typeface="Bitstream Vera Sans Mono"/>
                <a:ea typeface="DejaVu Sans"/>
              </a:rPr>
              <a:t>exit(0);</a:t>
            </a:r>
            <a:endParaRPr b="0" lang="en-GB" sz="2200" spc="-1" strike="noStrike">
              <a:latin typeface="Arial"/>
            </a:endParaRPr>
          </a:p>
          <a:p>
            <a:pPr marL="12600">
              <a:lnSpc>
                <a:spcPct val="100000"/>
              </a:lnSpc>
              <a:spcBef>
                <a:spcPts val="950"/>
              </a:spcBef>
              <a:buNone/>
              <a:tabLst>
                <a:tab algn="l" pos="3304080"/>
              </a:tabLst>
            </a:pPr>
            <a:r>
              <a:rPr b="0" lang="en-GB" sz="2200" spc="-52" strike="noStrike">
                <a:solidFill>
                  <a:srgbClr val="000000"/>
                </a:solidFill>
                <a:latin typeface="Bitstream Vera Sans Mono"/>
                <a:ea typeface="DejaVu Sans"/>
              </a:rPr>
              <a:t>}</a:t>
            </a:r>
            <a:endParaRPr b="0" lang="en-GB" sz="2200" spc="-1" strike="noStrike">
              <a:latin typeface="Arial"/>
            </a:endParaRPr>
          </a:p>
          <a:p>
            <a:pPr marL="12600">
              <a:lnSpc>
                <a:spcPct val="100000"/>
              </a:lnSpc>
              <a:spcBef>
                <a:spcPts val="1239"/>
              </a:spcBef>
              <a:buNone/>
              <a:tabLst>
                <a:tab algn="l" pos="986040"/>
                <a:tab algn="l" pos="1321560"/>
                <a:tab algn="l" pos="2281680"/>
              </a:tabLst>
            </a:pPr>
            <a:r>
              <a:rPr b="0" lang="en-GB" sz="2200" spc="-1" strike="noStrike">
                <a:solidFill>
                  <a:srgbClr val="000000"/>
                </a:solidFill>
                <a:latin typeface="Bitstream Vera Sans Mono"/>
                <a:ea typeface="DejaVu Sans"/>
              </a:rPr>
              <a:t>else</a:t>
            </a:r>
            <a:r>
              <a:rPr b="0" lang="en-GB" sz="2200" spc="-126" strike="noStrike">
                <a:solidFill>
                  <a:srgbClr val="000000"/>
                </a:solidFill>
                <a:latin typeface="Bitstream Vera Sans Mono"/>
                <a:ea typeface="DejaVu Sans"/>
              </a:rPr>
              <a:t> </a:t>
            </a:r>
            <a:r>
              <a:rPr b="0" lang="en-GB" sz="2200" spc="-52" strike="noStrike">
                <a:solidFill>
                  <a:srgbClr val="000000"/>
                </a:solidFill>
                <a:latin typeface="Bitstream Vera Sans Mono"/>
                <a:ea typeface="DejaVu Sans"/>
              </a:rPr>
              <a:t>{</a:t>
            </a:r>
            <a:r>
              <a:rPr b="0" lang="en-GB" sz="2200" spc="-1"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a:t>
            </a:r>
            <a:r>
              <a:rPr b="0" lang="en-GB" sz="2200" spc="-1"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Parent</a:t>
            </a:r>
            <a:r>
              <a:rPr b="0" lang="en-GB" sz="2200" spc="-1"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a:t>
            </a:r>
            <a:endParaRPr b="0" lang="en-GB" sz="2200" spc="-1" strike="noStrike">
              <a:latin typeface="Arial"/>
            </a:endParaRPr>
          </a:p>
          <a:p>
            <a:pPr marL="479880">
              <a:lnSpc>
                <a:spcPct val="136000"/>
              </a:lnSpc>
              <a:spcBef>
                <a:spcPts val="289"/>
              </a:spcBef>
              <a:buNone/>
              <a:tabLst>
                <a:tab algn="l" pos="986040"/>
                <a:tab algn="l" pos="1321560"/>
                <a:tab algn="l" pos="2281680"/>
              </a:tabLst>
            </a:pPr>
            <a:r>
              <a:rPr b="0" lang="en-GB" sz="2200" spc="-12" strike="noStrike">
                <a:solidFill>
                  <a:srgbClr val="000000"/>
                </a:solidFill>
                <a:latin typeface="Bitstream Vera Sans Mono"/>
                <a:ea typeface="DejaVu Sans"/>
              </a:rPr>
              <a:t>while(</a:t>
            </a:r>
            <a:r>
              <a:rPr b="0" lang="en-GB" sz="2200" spc="-41" strike="noStrike">
                <a:solidFill>
                  <a:srgbClr val="000000"/>
                </a:solidFill>
                <a:latin typeface="Bitstream Vera Sans Mono"/>
                <a:ea typeface="DejaVu Sans"/>
              </a:rPr>
              <a:t> </a:t>
            </a:r>
            <a:r>
              <a:rPr b="0" lang="en-GB" sz="2200" spc="-32" strike="noStrike">
                <a:solidFill>
                  <a:srgbClr val="000000"/>
                </a:solidFill>
                <a:latin typeface="Bitstream Vera Sans Mono"/>
                <a:ea typeface="DejaVu Sans"/>
              </a:rPr>
              <a:t>(l=read(s,buffer,sizeof(buffer))</a:t>
            </a:r>
            <a:r>
              <a:rPr b="0" lang="en-GB" sz="2200" spc="-35" strike="noStrike">
                <a:solidFill>
                  <a:srgbClr val="000000"/>
                </a:solidFill>
                <a:latin typeface="Bitstream Vera Sans Mono"/>
                <a:ea typeface="DejaVu Sans"/>
              </a:rPr>
              <a:t> </a:t>
            </a:r>
            <a:r>
              <a:rPr b="0" lang="en-GB" sz="2200" spc="-21" strike="noStrike">
                <a:solidFill>
                  <a:srgbClr val="000000"/>
                </a:solidFill>
                <a:latin typeface="Bitstream Vera Sans Mono"/>
                <a:ea typeface="DejaVu Sans"/>
              </a:rPr>
              <a:t>do_something(l,buffer); </a:t>
            </a:r>
            <a:r>
              <a:rPr b="0" lang="en-GB" sz="2200" spc="-12" strike="noStrike">
                <a:solidFill>
                  <a:srgbClr val="000000"/>
                </a:solidFill>
                <a:latin typeface="Bitstream Vera Sans Mono"/>
                <a:ea typeface="DejaVu Sans"/>
              </a:rPr>
              <a:t>wait(0);</a:t>
            </a:r>
            <a:endParaRPr b="0" lang="en-GB" sz="2200" spc="-1" strike="noStrike">
              <a:latin typeface="Arial"/>
            </a:endParaRPr>
          </a:p>
          <a:p>
            <a:pPr marL="479880">
              <a:lnSpc>
                <a:spcPct val="100000"/>
              </a:lnSpc>
              <a:spcBef>
                <a:spcPts val="961"/>
              </a:spcBef>
              <a:buNone/>
              <a:tabLst>
                <a:tab algn="l" pos="986040"/>
                <a:tab algn="l" pos="1321560"/>
                <a:tab algn="l" pos="2281680"/>
              </a:tabLst>
            </a:pPr>
            <a:r>
              <a:rPr b="0" lang="en-GB" sz="2200" spc="-12" strike="noStrike">
                <a:solidFill>
                  <a:srgbClr val="000000"/>
                </a:solidFill>
                <a:latin typeface="Bitstream Vera Sans Mono"/>
                <a:ea typeface="DejaVu Sans"/>
              </a:rPr>
              <a:t>exit(0);</a:t>
            </a:r>
            <a:endParaRPr b="0" lang="en-GB" sz="2200" spc="-1" strike="noStrike">
              <a:latin typeface="Arial"/>
            </a:endParaRPr>
          </a:p>
          <a:p>
            <a:pPr marL="12600">
              <a:lnSpc>
                <a:spcPct val="100000"/>
              </a:lnSpc>
              <a:spcBef>
                <a:spcPts val="950"/>
              </a:spcBef>
              <a:buNone/>
              <a:tabLst>
                <a:tab algn="l" pos="986040"/>
                <a:tab algn="l" pos="1321560"/>
                <a:tab algn="l" pos="2281680"/>
              </a:tabLst>
            </a:pPr>
            <a:r>
              <a:rPr b="0" lang="en-GB" sz="2200" spc="-52" strike="noStrike">
                <a:solidFill>
                  <a:srgbClr val="000000"/>
                </a:solidFill>
                <a:latin typeface="Bitstream Vera Sans Mono"/>
                <a:ea typeface="DejaVu Sans"/>
              </a:rPr>
              <a:t>}</a:t>
            </a:r>
            <a:endParaRPr b="0" lang="en-GB" sz="2200" spc="-1" strike="noStrike">
              <a:latin typeface="Arial"/>
            </a:endParaRPr>
          </a:p>
        </p:txBody>
      </p:sp>
    </p:spTree>
  </p:cSld>
  <p:transition>
    <p:dissolve/>
  </p:transition>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PlaceHolder 1"/>
          <p:cNvSpPr>
            <a:spLocks noGrp="1"/>
          </p:cNvSpPr>
          <p:nvPr>
            <p:ph type="title"/>
          </p:nvPr>
        </p:nvSpPr>
        <p:spPr>
          <a:xfrm>
            <a:off x="1141200" y="555120"/>
            <a:ext cx="6863400" cy="1272600"/>
          </a:xfrm>
          <a:prstGeom prst="rect">
            <a:avLst/>
          </a:prstGeom>
          <a:noFill/>
          <a:ln w="0">
            <a:noFill/>
          </a:ln>
        </p:spPr>
        <p:txBody>
          <a:bodyPr lIns="0" rIns="0" tIns="12600" bIns="0" anchor="t">
            <a:noAutofit/>
          </a:bodyPr>
          <a:p>
            <a:pPr marL="2327760">
              <a:lnSpc>
                <a:spcPct val="100000"/>
              </a:lnSpc>
              <a:spcBef>
                <a:spcPts val="99"/>
              </a:spcBef>
              <a:buNone/>
            </a:pPr>
            <a:r>
              <a:rPr b="1" lang="en-GB" sz="4400" spc="-12" strike="noStrike">
                <a:solidFill>
                  <a:srgbClr val="000000"/>
                </a:solidFill>
                <a:latin typeface="Arial"/>
              </a:rPr>
              <a:t>Domains - I</a:t>
            </a:r>
            <a:endParaRPr b="0" lang="en-GB" sz="4400" spc="-1" strike="noStrike">
              <a:latin typeface="Arial"/>
            </a:endParaRPr>
          </a:p>
        </p:txBody>
      </p:sp>
      <p:sp>
        <p:nvSpPr>
          <p:cNvPr id="331" name="object 4"/>
          <p:cNvSpPr/>
          <p:nvPr/>
        </p:nvSpPr>
        <p:spPr>
          <a:xfrm>
            <a:off x="923400" y="1569600"/>
            <a:ext cx="8629920" cy="5110200"/>
          </a:xfrm>
          <a:prstGeom prst="rect">
            <a:avLst/>
          </a:prstGeom>
          <a:noFill/>
          <a:ln w="0">
            <a:noFill/>
          </a:ln>
        </p:spPr>
        <p:style>
          <a:lnRef idx="0"/>
          <a:fillRef idx="0"/>
          <a:effectRef idx="0"/>
          <a:fontRef idx="minor"/>
        </p:style>
        <p:txBody>
          <a:bodyPr lIns="0" rIns="0" tIns="12240" bIns="0" anchor="t">
            <a:spAutoFit/>
          </a:bodyPr>
          <a:p>
            <a:pPr marL="12600">
              <a:lnSpc>
                <a:spcPct val="100000"/>
              </a:lnSpc>
              <a:spcBef>
                <a:spcPts val="96"/>
              </a:spcBef>
              <a:buNone/>
            </a:pPr>
            <a:r>
              <a:rPr b="0" lang="en-GB" sz="3200" spc="-1" strike="noStrike">
                <a:solidFill>
                  <a:srgbClr val="000000"/>
                </a:solidFill>
                <a:latin typeface="Arial"/>
                <a:ea typeface="DejaVu Sans"/>
              </a:rPr>
              <a:t>Sockets</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exist within </a:t>
            </a:r>
            <a:r>
              <a:rPr b="0" i="1" lang="en-GB" sz="3200" spc="-1" strike="noStrike" u="sng">
                <a:solidFill>
                  <a:srgbClr val="000000"/>
                </a:solidFill>
                <a:uFill>
                  <a:solidFill>
                    <a:srgbClr val="000000"/>
                  </a:solidFill>
                </a:uFill>
                <a:latin typeface="Arial"/>
                <a:ea typeface="DejaVu Sans"/>
              </a:rPr>
              <a:t>communication</a:t>
            </a:r>
            <a:r>
              <a:rPr b="0" i="1" lang="en-GB" sz="3200" spc="-15" strike="noStrike" u="sng">
                <a:solidFill>
                  <a:srgbClr val="000000"/>
                </a:solidFill>
                <a:uFill>
                  <a:solidFill>
                    <a:srgbClr val="000000"/>
                  </a:solidFill>
                </a:uFill>
                <a:latin typeface="Arial"/>
                <a:ea typeface="DejaVu Sans"/>
              </a:rPr>
              <a:t> </a:t>
            </a:r>
            <a:r>
              <a:rPr b="0" i="1" lang="en-GB" sz="3200" spc="-12" strike="noStrike" u="sng">
                <a:solidFill>
                  <a:srgbClr val="000000"/>
                </a:solidFill>
                <a:uFill>
                  <a:solidFill>
                    <a:srgbClr val="000000"/>
                  </a:solidFill>
                </a:uFill>
                <a:latin typeface="Arial"/>
                <a:ea typeface="DejaVu Sans"/>
              </a:rPr>
              <a:t>domains</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A</a:t>
            </a:r>
            <a:endParaRPr b="0" lang="en-GB" sz="3200" spc="-1" strike="noStrike">
              <a:latin typeface="Arial"/>
            </a:endParaRPr>
          </a:p>
          <a:p>
            <a:pPr marL="12600">
              <a:lnSpc>
                <a:spcPct val="100000"/>
              </a:lnSpc>
              <a:spcBef>
                <a:spcPts val="96"/>
              </a:spcBef>
              <a:buNone/>
            </a:pPr>
            <a:r>
              <a:rPr b="0" lang="en-GB" sz="3200" spc="-1" strike="noStrike">
                <a:solidFill>
                  <a:srgbClr val="000000"/>
                </a:solidFill>
                <a:latin typeface="Arial"/>
                <a:ea typeface="DejaVu Sans"/>
              </a:rPr>
              <a:t>communication domain is an </a:t>
            </a:r>
            <a:r>
              <a:rPr b="0" i="1" lang="en-GB" sz="3200" spc="-12" strike="noStrike" u="sng">
                <a:solidFill>
                  <a:srgbClr val="000000"/>
                </a:solidFill>
                <a:uFill>
                  <a:solidFill>
                    <a:srgbClr val="000000"/>
                  </a:solidFill>
                </a:uFill>
                <a:latin typeface="Arial"/>
                <a:ea typeface="DejaVu Sans"/>
              </a:rPr>
              <a:t>abstraction</a:t>
            </a:r>
            <a:endParaRPr b="0" lang="en-GB" sz="3200" spc="-1" strike="noStrike">
              <a:latin typeface="Arial"/>
            </a:endParaRPr>
          </a:p>
          <a:p>
            <a:pPr marL="12600">
              <a:lnSpc>
                <a:spcPct val="100000"/>
              </a:lnSpc>
              <a:spcBef>
                <a:spcPts val="6"/>
              </a:spcBef>
              <a:buNone/>
            </a:pPr>
            <a:r>
              <a:rPr b="0" lang="en-GB" sz="3200" spc="-1" strike="noStrike">
                <a:solidFill>
                  <a:srgbClr val="000000"/>
                </a:solidFill>
                <a:latin typeface="Arial"/>
                <a:ea typeface="DejaVu Sans"/>
              </a:rPr>
              <a:t>introduced</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to </a:t>
            </a:r>
            <a:r>
              <a:rPr b="0" i="1" lang="en-GB" sz="3200" spc="-1" strike="noStrike" u="sng">
                <a:solidFill>
                  <a:srgbClr val="000000"/>
                </a:solidFill>
                <a:uFill>
                  <a:solidFill>
                    <a:srgbClr val="000000"/>
                  </a:solidFill>
                </a:uFill>
                <a:latin typeface="Arial"/>
                <a:ea typeface="DejaVu Sans"/>
              </a:rPr>
              <a:t>bundle common</a:t>
            </a:r>
            <a:r>
              <a:rPr b="0" i="1" lang="en-GB" sz="3200" spc="-12" strike="noStrike" u="sng">
                <a:solidFill>
                  <a:srgbClr val="000000"/>
                </a:solidFill>
                <a:uFill>
                  <a:solidFill>
                    <a:srgbClr val="000000"/>
                  </a:solidFill>
                </a:uFill>
                <a:latin typeface="Arial"/>
                <a:ea typeface="DejaVu Sans"/>
              </a:rPr>
              <a:t> </a:t>
            </a:r>
            <a:r>
              <a:rPr b="0" i="1" lang="en-GB" sz="3200" spc="-1" strike="noStrike" u="sng">
                <a:solidFill>
                  <a:srgbClr val="000000"/>
                </a:solidFill>
                <a:uFill>
                  <a:solidFill>
                    <a:srgbClr val="000000"/>
                  </a:solidFill>
                </a:uFill>
                <a:latin typeface="Arial"/>
                <a:ea typeface="DejaVu Sans"/>
              </a:rPr>
              <a:t>properties</a:t>
            </a:r>
            <a:r>
              <a:rPr b="0" i="1" lang="en-GB" sz="3200" spc="-1" strike="noStrike">
                <a:solidFill>
                  <a:srgbClr val="000000"/>
                </a:solidFill>
                <a:latin typeface="Arial"/>
                <a:ea typeface="DejaVu Sans"/>
              </a:rPr>
              <a:t> </a:t>
            </a:r>
            <a:r>
              <a:rPr b="0" lang="en-GB" sz="3200" spc="-26" strike="noStrike">
                <a:solidFill>
                  <a:srgbClr val="000000"/>
                </a:solidFill>
                <a:latin typeface="Arial"/>
                <a:ea typeface="DejaVu Sans"/>
              </a:rPr>
              <a:t>of </a:t>
            </a:r>
            <a:r>
              <a:rPr b="0" lang="en-GB" sz="3200" spc="-1" strike="noStrike">
                <a:solidFill>
                  <a:srgbClr val="000000"/>
                </a:solidFill>
                <a:latin typeface="Arial"/>
                <a:ea typeface="DejaVu Sans"/>
              </a:rPr>
              <a:t>processes communicating</a:t>
            </a:r>
            <a:r>
              <a:rPr b="0" lang="en-GB" sz="3200" spc="24" strike="noStrike">
                <a:solidFill>
                  <a:srgbClr val="000000"/>
                </a:solidFill>
                <a:latin typeface="Arial"/>
                <a:ea typeface="DejaVu Sans"/>
              </a:rPr>
              <a:t> </a:t>
            </a:r>
            <a:r>
              <a:rPr b="0" lang="en-GB" sz="3200" spc="-1" strike="noStrike">
                <a:solidFill>
                  <a:srgbClr val="000000"/>
                </a:solidFill>
                <a:latin typeface="Arial"/>
                <a:ea typeface="DejaVu Sans"/>
              </a:rPr>
              <a:t>through</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sockets,</a:t>
            </a:r>
            <a:r>
              <a:rPr b="0" lang="en-GB" sz="3200" spc="4" strike="noStrike">
                <a:solidFill>
                  <a:srgbClr val="000000"/>
                </a:solidFill>
                <a:latin typeface="Arial"/>
                <a:ea typeface="DejaVu Sans"/>
              </a:rPr>
              <a:t> </a:t>
            </a:r>
            <a:r>
              <a:rPr b="0" lang="en-GB" sz="3200" spc="-21" strike="noStrike">
                <a:solidFill>
                  <a:srgbClr val="000000"/>
                </a:solidFill>
                <a:latin typeface="Arial"/>
                <a:ea typeface="DejaVu Sans"/>
              </a:rPr>
              <a:t>e.g. </a:t>
            </a:r>
            <a:r>
              <a:rPr b="0" lang="en-GB" sz="3200" spc="-1" strike="noStrike">
                <a:solidFill>
                  <a:srgbClr val="000000"/>
                </a:solidFill>
                <a:latin typeface="Arial"/>
                <a:ea typeface="DejaVu Sans"/>
              </a:rPr>
              <a:t>socket</a:t>
            </a:r>
            <a:r>
              <a:rPr b="0" lang="en-GB" sz="3200" spc="4" strike="noStrike">
                <a:solidFill>
                  <a:srgbClr val="000000"/>
                </a:solidFill>
                <a:latin typeface="Arial"/>
                <a:ea typeface="DejaVu Sans"/>
              </a:rPr>
              <a:t> </a:t>
            </a:r>
            <a:r>
              <a:rPr b="0" lang="en-GB" sz="3200" spc="-21" strike="noStrike">
                <a:solidFill>
                  <a:srgbClr val="000000"/>
                </a:solidFill>
                <a:latin typeface="Arial"/>
                <a:ea typeface="DejaVu Sans"/>
              </a:rPr>
              <a:t>name.</a:t>
            </a:r>
            <a:endParaRPr b="0" lang="en-GB" sz="3200" spc="-1" strike="noStrike">
              <a:latin typeface="Arial"/>
            </a:endParaRPr>
          </a:p>
          <a:p>
            <a:pPr marL="12600">
              <a:lnSpc>
                <a:spcPts val="3589"/>
              </a:lnSpc>
              <a:spcBef>
                <a:spcPts val="1500"/>
              </a:spcBef>
              <a:buNone/>
            </a:pPr>
            <a:r>
              <a:rPr b="0" lang="en-GB" sz="3200" spc="-1" strike="noStrike">
                <a:solidFill>
                  <a:srgbClr val="000000"/>
                </a:solidFill>
                <a:latin typeface="Arial"/>
                <a:ea typeface="DejaVu Sans"/>
              </a:rPr>
              <a:t>For</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example,</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in the UNIX</a:t>
            </a:r>
            <a:r>
              <a:rPr b="0" lang="en-GB" sz="3200" spc="-12" strike="noStrike">
                <a:solidFill>
                  <a:srgbClr val="000000"/>
                </a:solidFill>
                <a:latin typeface="Arial"/>
                <a:ea typeface="DejaVu Sans"/>
              </a:rPr>
              <a:t> communication </a:t>
            </a:r>
            <a:r>
              <a:rPr b="0" lang="en-GB" sz="3200" spc="-1" strike="noStrike">
                <a:solidFill>
                  <a:srgbClr val="000000"/>
                </a:solidFill>
                <a:latin typeface="Arial"/>
                <a:ea typeface="DejaVu Sans"/>
              </a:rPr>
              <a:t>domain sockets</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are named</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with UNIX </a:t>
            </a:r>
            <a:r>
              <a:rPr b="0" lang="en-GB" sz="3200" spc="-21" strike="noStrike">
                <a:solidFill>
                  <a:srgbClr val="000000"/>
                </a:solidFill>
                <a:latin typeface="Arial"/>
                <a:ea typeface="DejaVu Sans"/>
              </a:rPr>
              <a:t>path </a:t>
            </a:r>
            <a:r>
              <a:rPr b="0" lang="en-GB" sz="3200" spc="-1" strike="noStrike">
                <a:solidFill>
                  <a:srgbClr val="000000"/>
                </a:solidFill>
                <a:latin typeface="Arial"/>
                <a:ea typeface="DejaVu Sans"/>
              </a:rPr>
              <a:t>names;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e.g. a</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socket</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may be named</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‘‘/dev/foo’’.</a:t>
            </a:r>
            <a:endParaRPr b="0" lang="en-GB" sz="3200" spc="-1" strike="noStrike">
              <a:latin typeface="Arial"/>
            </a:endParaRPr>
          </a:p>
          <a:p>
            <a:pPr marL="12600">
              <a:lnSpc>
                <a:spcPts val="3589"/>
              </a:lnSpc>
              <a:spcBef>
                <a:spcPts val="1409"/>
              </a:spcBef>
              <a:buNone/>
            </a:pPr>
            <a:r>
              <a:rPr b="0" lang="en-GB" sz="3200" spc="-1" strike="noStrike">
                <a:solidFill>
                  <a:srgbClr val="000000"/>
                </a:solidFill>
                <a:latin typeface="Arial"/>
                <a:ea typeface="DejaVu Sans"/>
              </a:rPr>
              <a:t>Sockets normally exchange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data</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only </a:t>
            </a:r>
            <a:r>
              <a:rPr b="0" lang="en-GB" sz="3200" spc="-21" strike="noStrike">
                <a:solidFill>
                  <a:srgbClr val="000000"/>
                </a:solidFill>
                <a:latin typeface="Arial"/>
                <a:ea typeface="DejaVu Sans"/>
              </a:rPr>
              <a:t>with </a:t>
            </a:r>
            <a:r>
              <a:rPr b="0" lang="en-GB" sz="3200" spc="-1" strike="noStrike">
                <a:solidFill>
                  <a:srgbClr val="000000"/>
                </a:solidFill>
                <a:latin typeface="Arial"/>
                <a:ea typeface="DejaVu Sans"/>
              </a:rPr>
              <a:t>sockets in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the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same</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domain</a:t>
            </a:r>
            <a:endParaRPr b="0" lang="en-GB" sz="3200" spc="-1" strike="noStrike">
              <a:latin typeface="Arial"/>
            </a:endParaRPr>
          </a:p>
        </p:txBody>
      </p:sp>
    </p:spTree>
  </p:cSld>
  <p:transition>
    <p:dissolve/>
  </p:transition>
</p:sld>
</file>

<file path=ppt/slides/slide6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5" name="PlaceHolder 1"/>
          <p:cNvSpPr>
            <a:spLocks noGrp="1"/>
          </p:cNvSpPr>
          <p:nvPr>
            <p:ph type="title"/>
          </p:nvPr>
        </p:nvSpPr>
        <p:spPr>
          <a:xfrm>
            <a:off x="1285200" y="519120"/>
            <a:ext cx="6863400" cy="1272600"/>
          </a:xfrm>
          <a:prstGeom prst="rect">
            <a:avLst/>
          </a:prstGeom>
          <a:noFill/>
          <a:ln w="0">
            <a:noFill/>
          </a:ln>
        </p:spPr>
        <p:txBody>
          <a:bodyPr lIns="0" rIns="0" tIns="12600" bIns="0" anchor="t">
            <a:noAutofit/>
          </a:bodyPr>
          <a:p>
            <a:pPr marL="1256040">
              <a:lnSpc>
                <a:spcPct val="100000"/>
              </a:lnSpc>
              <a:spcBef>
                <a:spcPts val="99"/>
              </a:spcBef>
              <a:buNone/>
            </a:pPr>
            <a:r>
              <a:rPr b="1" lang="en-GB" sz="4400" spc="-1" strike="noStrike">
                <a:solidFill>
                  <a:srgbClr val="000000"/>
                </a:solidFill>
                <a:latin typeface="Arial"/>
              </a:rPr>
              <a:t>Socket</a:t>
            </a:r>
            <a:r>
              <a:rPr b="1" lang="en-GB" sz="4400" spc="-106" strike="noStrike">
                <a:solidFill>
                  <a:srgbClr val="000000"/>
                </a:solidFill>
                <a:latin typeface="Arial"/>
              </a:rPr>
              <a:t> </a:t>
            </a:r>
            <a:r>
              <a:rPr b="1" lang="en-GB" sz="4400" spc="-12" strike="noStrike">
                <a:solidFill>
                  <a:srgbClr val="000000"/>
                </a:solidFill>
                <a:latin typeface="Arial"/>
              </a:rPr>
              <a:t>Shutdown</a:t>
            </a:r>
            <a:endParaRPr b="0" lang="en-GB" sz="4400" spc="-1" strike="noStrike">
              <a:latin typeface="Arial"/>
            </a:endParaRPr>
          </a:p>
        </p:txBody>
      </p:sp>
      <p:sp>
        <p:nvSpPr>
          <p:cNvPr id="466" name="object 3"/>
          <p:cNvSpPr/>
          <p:nvPr/>
        </p:nvSpPr>
        <p:spPr>
          <a:xfrm>
            <a:off x="599400" y="1320120"/>
            <a:ext cx="7801200" cy="5737320"/>
          </a:xfrm>
          <a:prstGeom prst="rect">
            <a:avLst/>
          </a:prstGeom>
          <a:noFill/>
          <a:ln w="0">
            <a:noFill/>
          </a:ln>
        </p:spPr>
        <p:style>
          <a:lnRef idx="0"/>
          <a:fillRef idx="0"/>
          <a:effectRef idx="0"/>
          <a:fontRef idx="minor"/>
        </p:style>
        <p:txBody>
          <a:bodyPr lIns="0" rIns="0" tIns="170280" bIns="0" anchor="t">
            <a:spAutoFit/>
          </a:bodyPr>
          <a:p>
            <a:pPr marL="12600">
              <a:lnSpc>
                <a:spcPct val="100000"/>
              </a:lnSpc>
              <a:spcBef>
                <a:spcPts val="1341"/>
              </a:spcBef>
              <a:buNone/>
            </a:pPr>
            <a:r>
              <a:rPr b="0" lang="en-GB" sz="2200" spc="-12" strike="noStrike">
                <a:solidFill>
                  <a:srgbClr val="000000"/>
                </a:solidFill>
                <a:latin typeface="Bitstream Vera Sans Mono"/>
                <a:ea typeface="DejaVu Sans"/>
              </a:rPr>
              <a:t>s=connect(...);</a:t>
            </a:r>
            <a:endParaRPr b="0" lang="en-GB" sz="2200" spc="-1" strike="noStrike">
              <a:latin typeface="Arial"/>
            </a:endParaRPr>
          </a:p>
          <a:p>
            <a:pPr marL="12600">
              <a:lnSpc>
                <a:spcPct val="100000"/>
              </a:lnSpc>
              <a:spcBef>
                <a:spcPts val="1239"/>
              </a:spcBef>
              <a:buNone/>
              <a:tabLst>
                <a:tab algn="l" pos="1521000"/>
                <a:tab algn="l" pos="1856160"/>
                <a:tab algn="l" pos="2630880"/>
              </a:tabLst>
            </a:pPr>
            <a:r>
              <a:rPr b="0" lang="en-GB" sz="2200" spc="-1" strike="noStrike">
                <a:solidFill>
                  <a:srgbClr val="000000"/>
                </a:solidFill>
                <a:latin typeface="Bitstream Vera Sans Mono"/>
                <a:ea typeface="DejaVu Sans"/>
              </a:rPr>
              <a:t>if(</a:t>
            </a:r>
            <a:r>
              <a:rPr b="0" lang="en-GB" sz="2200" spc="-66"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fork() == 0</a:t>
            </a:r>
            <a:r>
              <a:rPr b="0" lang="en-GB" sz="2200" spc="-66" strike="noStrike">
                <a:solidFill>
                  <a:srgbClr val="000000"/>
                </a:solidFill>
                <a:latin typeface="Bitstream Vera Sans Mono"/>
                <a:ea typeface="DejaVu Sans"/>
              </a:rPr>
              <a:t> </a:t>
            </a:r>
            <a:r>
              <a:rPr b="0" lang="en-GB" sz="2200" spc="-1" strike="noStrike">
                <a:solidFill>
                  <a:srgbClr val="000000"/>
                </a:solidFill>
                <a:latin typeface="Bitstream Vera Sans Mono"/>
                <a:ea typeface="DejaVu Sans"/>
              </a:rPr>
              <a:t>)</a:t>
            </a:r>
            <a:r>
              <a:rPr b="0" lang="en-GB" sz="2200" spc="-66" strike="noStrike">
                <a:solidFill>
                  <a:srgbClr val="000000"/>
                </a:solidFill>
                <a:latin typeface="Bitstream Vera Sans Mono"/>
                <a:ea typeface="DejaVu Sans"/>
              </a:rPr>
              <a:t> </a:t>
            </a:r>
            <a:r>
              <a:rPr b="0" lang="en-GB" sz="2200" spc="-52" strike="noStrike">
                <a:solidFill>
                  <a:srgbClr val="000000"/>
                </a:solidFill>
                <a:latin typeface="Bitstream Vera Sans Mono"/>
                <a:ea typeface="DejaVu Sans"/>
              </a:rPr>
              <a:t>{</a:t>
            </a:r>
            <a:r>
              <a:rPr b="0" lang="en-GB" sz="2200" spc="-1"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a:t>
            </a:r>
            <a:r>
              <a:rPr b="0" lang="en-GB" sz="2200" spc="-1" strike="noStrike">
                <a:solidFill>
                  <a:srgbClr val="000000"/>
                </a:solidFill>
                <a:latin typeface="Bitstream Vera Sans Mono"/>
                <a:ea typeface="DejaVu Sans"/>
              </a:rPr>
              <a:t>	</a:t>
            </a:r>
            <a:r>
              <a:rPr b="0" lang="en-GB" sz="2200" spc="-21" strike="noStrike">
                <a:solidFill>
                  <a:srgbClr val="000000"/>
                </a:solidFill>
                <a:latin typeface="Bitstream Vera Sans Mono"/>
                <a:ea typeface="DejaVu Sans"/>
              </a:rPr>
              <a:t>Child</a:t>
            </a:r>
            <a:r>
              <a:rPr b="0" lang="en-GB" sz="2200" spc="-1"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a:t>
            </a:r>
            <a:endParaRPr b="0" lang="en-GB" sz="2200" spc="-1" strike="noStrike">
              <a:latin typeface="Arial"/>
            </a:endParaRPr>
          </a:p>
          <a:p>
            <a:pPr marL="479880">
              <a:lnSpc>
                <a:spcPct val="136000"/>
              </a:lnSpc>
              <a:spcBef>
                <a:spcPts val="289"/>
              </a:spcBef>
              <a:buNone/>
              <a:tabLst>
                <a:tab algn="l" pos="3304080"/>
              </a:tabLst>
            </a:pPr>
            <a:r>
              <a:rPr b="0" lang="en-GB" sz="2200" spc="-12" strike="noStrike">
                <a:solidFill>
                  <a:srgbClr val="000000"/>
                </a:solidFill>
                <a:latin typeface="Bitstream Vera Sans Mono"/>
                <a:ea typeface="DejaVu Sans"/>
              </a:rPr>
              <a:t>while(</a:t>
            </a:r>
            <a:r>
              <a:rPr b="0" lang="en-GB" sz="2200" spc="-86"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gets(buffer)</a:t>
            </a:r>
            <a:r>
              <a:rPr b="0" lang="en-GB" sz="2200" spc="-80"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&gt;0)</a:t>
            </a:r>
            <a:r>
              <a:rPr b="0" lang="en-GB" sz="2200" spc="-1" strike="noStrike">
                <a:solidFill>
                  <a:srgbClr val="000000"/>
                </a:solidFill>
                <a:latin typeface="Bitstream Vera Sans Mono"/>
                <a:ea typeface="DejaVu Sans"/>
              </a:rPr>
              <a:t>	</a:t>
            </a:r>
            <a:r>
              <a:rPr b="0" lang="en-GB" sz="2200" spc="-32" strike="noStrike">
                <a:solidFill>
                  <a:srgbClr val="000000"/>
                </a:solidFill>
                <a:latin typeface="Bitstream Vera Sans Mono"/>
                <a:ea typeface="DejaVu Sans"/>
              </a:rPr>
              <a:t>write(s,buf,strlen(buffer)); </a:t>
            </a:r>
            <a:endParaRPr b="0" lang="en-GB" sz="2200" spc="-1" strike="noStrike">
              <a:latin typeface="Arial"/>
            </a:endParaRPr>
          </a:p>
          <a:p>
            <a:pPr marL="479880">
              <a:lnSpc>
                <a:spcPct val="136000"/>
              </a:lnSpc>
              <a:spcBef>
                <a:spcPts val="289"/>
              </a:spcBef>
              <a:buNone/>
              <a:tabLst>
                <a:tab algn="l" pos="3304080"/>
              </a:tabLst>
            </a:pPr>
            <a:r>
              <a:rPr b="0" lang="en-GB" sz="2200" spc="-35" strike="noStrike">
                <a:solidFill>
                  <a:srgbClr val="ff0000"/>
                </a:solidFill>
                <a:latin typeface="Bitstream Vera Sans Mono"/>
                <a:ea typeface="DejaVu Sans"/>
              </a:rPr>
              <a:t>shutdown(s,SHUT_WR); </a:t>
            </a:r>
            <a:endParaRPr b="0" lang="en-GB" sz="2200" spc="-1" strike="noStrike">
              <a:latin typeface="Arial"/>
            </a:endParaRPr>
          </a:p>
          <a:p>
            <a:pPr marL="479880">
              <a:lnSpc>
                <a:spcPct val="136000"/>
              </a:lnSpc>
              <a:spcBef>
                <a:spcPts val="289"/>
              </a:spcBef>
              <a:buNone/>
              <a:tabLst>
                <a:tab algn="l" pos="3304080"/>
              </a:tabLst>
            </a:pPr>
            <a:r>
              <a:rPr b="0" lang="en-GB" sz="2200" spc="-12" strike="noStrike">
                <a:solidFill>
                  <a:srgbClr val="000000"/>
                </a:solidFill>
                <a:latin typeface="Bitstream Vera Sans Mono"/>
                <a:ea typeface="DejaVu Sans"/>
              </a:rPr>
              <a:t>close(s); exit(0);</a:t>
            </a:r>
            <a:endParaRPr b="0" lang="en-GB" sz="2200" spc="-1" strike="noStrike">
              <a:latin typeface="Arial"/>
            </a:endParaRPr>
          </a:p>
          <a:p>
            <a:pPr marL="12600">
              <a:lnSpc>
                <a:spcPct val="100000"/>
              </a:lnSpc>
              <a:spcBef>
                <a:spcPts val="961"/>
              </a:spcBef>
              <a:buNone/>
              <a:tabLst>
                <a:tab algn="l" pos="3304080"/>
              </a:tabLst>
            </a:pPr>
            <a:r>
              <a:rPr b="0" lang="en-GB" sz="2200" spc="-52" strike="noStrike">
                <a:solidFill>
                  <a:srgbClr val="000000"/>
                </a:solidFill>
                <a:latin typeface="Bitstream Vera Sans Mono"/>
                <a:ea typeface="DejaVu Sans"/>
              </a:rPr>
              <a:t>}</a:t>
            </a:r>
            <a:endParaRPr b="0" lang="en-GB" sz="2200" spc="-1" strike="noStrike">
              <a:latin typeface="Arial"/>
            </a:endParaRPr>
          </a:p>
          <a:p>
            <a:pPr marL="12600">
              <a:lnSpc>
                <a:spcPct val="100000"/>
              </a:lnSpc>
              <a:spcBef>
                <a:spcPts val="1230"/>
              </a:spcBef>
              <a:buNone/>
              <a:tabLst>
                <a:tab algn="l" pos="986040"/>
                <a:tab algn="l" pos="1321560"/>
                <a:tab algn="l" pos="2281680"/>
              </a:tabLst>
            </a:pPr>
            <a:r>
              <a:rPr b="0" lang="en-GB" sz="2200" spc="-1" strike="noStrike">
                <a:solidFill>
                  <a:srgbClr val="000000"/>
                </a:solidFill>
                <a:latin typeface="Bitstream Vera Sans Mono"/>
                <a:ea typeface="DejaVu Sans"/>
              </a:rPr>
              <a:t>else</a:t>
            </a:r>
            <a:r>
              <a:rPr b="0" lang="en-GB" sz="2200" spc="-126" strike="noStrike">
                <a:solidFill>
                  <a:srgbClr val="000000"/>
                </a:solidFill>
                <a:latin typeface="Bitstream Vera Sans Mono"/>
                <a:ea typeface="DejaVu Sans"/>
              </a:rPr>
              <a:t> </a:t>
            </a:r>
            <a:r>
              <a:rPr b="0" lang="en-GB" sz="2200" spc="-52" strike="noStrike">
                <a:solidFill>
                  <a:srgbClr val="000000"/>
                </a:solidFill>
                <a:latin typeface="Bitstream Vera Sans Mono"/>
                <a:ea typeface="DejaVu Sans"/>
              </a:rPr>
              <a:t>{</a:t>
            </a:r>
            <a:r>
              <a:rPr b="0" lang="en-GB" sz="2200" spc="-1"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a:t>
            </a:r>
            <a:r>
              <a:rPr b="0" lang="en-GB" sz="2200" spc="-1" strike="noStrike">
                <a:solidFill>
                  <a:srgbClr val="000000"/>
                </a:solidFill>
                <a:latin typeface="Bitstream Vera Sans Mono"/>
                <a:ea typeface="DejaVu Sans"/>
              </a:rPr>
              <a:t>	</a:t>
            </a:r>
            <a:r>
              <a:rPr b="0" lang="en-GB" sz="2200" spc="-12" strike="noStrike">
                <a:solidFill>
                  <a:srgbClr val="000000"/>
                </a:solidFill>
                <a:latin typeface="Bitstream Vera Sans Mono"/>
                <a:ea typeface="DejaVu Sans"/>
              </a:rPr>
              <a:t>Parent</a:t>
            </a:r>
            <a:r>
              <a:rPr b="0" lang="en-GB" sz="2200" spc="-1" strike="noStrike">
                <a:solidFill>
                  <a:srgbClr val="000000"/>
                </a:solidFill>
                <a:latin typeface="Bitstream Vera Sans Mono"/>
                <a:ea typeface="DejaVu Sans"/>
              </a:rPr>
              <a:t>	</a:t>
            </a:r>
            <a:r>
              <a:rPr b="0" lang="en-GB" sz="2200" spc="-26" strike="noStrike">
                <a:solidFill>
                  <a:srgbClr val="000000"/>
                </a:solidFill>
                <a:latin typeface="Bitstream Vera Sans Mono"/>
                <a:ea typeface="DejaVu Sans"/>
              </a:rPr>
              <a:t>*/</a:t>
            </a:r>
            <a:endParaRPr b="0" lang="en-GB" sz="2200" spc="-1" strike="noStrike">
              <a:latin typeface="Arial"/>
            </a:endParaRPr>
          </a:p>
          <a:p>
            <a:pPr marL="479880">
              <a:lnSpc>
                <a:spcPct val="136000"/>
              </a:lnSpc>
              <a:spcBef>
                <a:spcPts val="275"/>
              </a:spcBef>
              <a:buNone/>
              <a:tabLst>
                <a:tab algn="l" pos="986040"/>
                <a:tab algn="l" pos="1321560"/>
                <a:tab algn="l" pos="2281680"/>
              </a:tabLst>
            </a:pPr>
            <a:r>
              <a:rPr b="0" lang="en-GB" sz="2200" spc="-12" strike="noStrike">
                <a:solidFill>
                  <a:srgbClr val="000000"/>
                </a:solidFill>
                <a:latin typeface="Bitstream Vera Sans Mono"/>
                <a:ea typeface="DejaVu Sans"/>
              </a:rPr>
              <a:t>while(</a:t>
            </a:r>
            <a:r>
              <a:rPr b="0" lang="en-GB" sz="2200" spc="-41" strike="noStrike">
                <a:solidFill>
                  <a:srgbClr val="000000"/>
                </a:solidFill>
                <a:latin typeface="Bitstream Vera Sans Mono"/>
                <a:ea typeface="DejaVu Sans"/>
              </a:rPr>
              <a:t> </a:t>
            </a:r>
            <a:r>
              <a:rPr b="0" lang="en-GB" sz="2200" spc="-32" strike="noStrike">
                <a:solidFill>
                  <a:srgbClr val="000000"/>
                </a:solidFill>
                <a:latin typeface="Bitstream Vera Sans Mono"/>
                <a:ea typeface="DejaVu Sans"/>
              </a:rPr>
              <a:t>(l=read(s,buffer,sizeof(buffer))</a:t>
            </a:r>
            <a:r>
              <a:rPr b="0" lang="en-GB" sz="2200" spc="-35" strike="noStrike">
                <a:solidFill>
                  <a:srgbClr val="000000"/>
                </a:solidFill>
                <a:latin typeface="Bitstream Vera Sans Mono"/>
                <a:ea typeface="DejaVu Sans"/>
              </a:rPr>
              <a:t> </a:t>
            </a:r>
            <a:r>
              <a:rPr b="0" lang="en-GB" sz="2200" spc="-21" strike="noStrike">
                <a:solidFill>
                  <a:srgbClr val="000000"/>
                </a:solidFill>
                <a:latin typeface="Bitstream Vera Sans Mono"/>
                <a:ea typeface="DejaVu Sans"/>
              </a:rPr>
              <a:t>do_something(l,buffer); </a:t>
            </a:r>
            <a:r>
              <a:rPr b="0" lang="en-GB" sz="2200" spc="-12" strike="noStrike">
                <a:solidFill>
                  <a:srgbClr val="000000"/>
                </a:solidFill>
                <a:latin typeface="Bitstream Vera Sans Mono"/>
                <a:ea typeface="DejaVu Sans"/>
              </a:rPr>
              <a:t>wait(0);</a:t>
            </a:r>
            <a:endParaRPr b="0" lang="en-GB" sz="2200" spc="-1" strike="noStrike">
              <a:latin typeface="Arial"/>
            </a:endParaRPr>
          </a:p>
          <a:p>
            <a:pPr marL="479880">
              <a:lnSpc>
                <a:spcPct val="100000"/>
              </a:lnSpc>
              <a:spcBef>
                <a:spcPts val="950"/>
              </a:spcBef>
              <a:buNone/>
              <a:tabLst>
                <a:tab algn="l" pos="986040"/>
                <a:tab algn="l" pos="1321560"/>
                <a:tab algn="l" pos="2281680"/>
              </a:tabLst>
            </a:pPr>
            <a:r>
              <a:rPr b="0" lang="en-GB" sz="2200" spc="-12" strike="noStrike">
                <a:solidFill>
                  <a:srgbClr val="000000"/>
                </a:solidFill>
                <a:latin typeface="Bitstream Vera Sans Mono"/>
                <a:ea typeface="DejaVu Sans"/>
              </a:rPr>
              <a:t>exit(0);</a:t>
            </a:r>
            <a:endParaRPr b="0" lang="en-GB" sz="2200" spc="-1" strike="noStrike">
              <a:latin typeface="Arial"/>
            </a:endParaRPr>
          </a:p>
          <a:p>
            <a:pPr marL="12600">
              <a:lnSpc>
                <a:spcPct val="100000"/>
              </a:lnSpc>
              <a:spcBef>
                <a:spcPts val="950"/>
              </a:spcBef>
              <a:buNone/>
              <a:tabLst>
                <a:tab algn="l" pos="986040"/>
                <a:tab algn="l" pos="1321560"/>
                <a:tab algn="l" pos="2281680"/>
              </a:tabLst>
            </a:pPr>
            <a:r>
              <a:rPr b="0" lang="en-GB" sz="2200" spc="-52" strike="noStrike">
                <a:solidFill>
                  <a:srgbClr val="000000"/>
                </a:solidFill>
                <a:latin typeface="Bitstream Vera Sans Mono"/>
                <a:ea typeface="DejaVu Sans"/>
              </a:rPr>
              <a:t>}</a:t>
            </a:r>
            <a:endParaRPr b="0" lang="en-GB" sz="2200" spc="-1" strike="noStrike">
              <a:latin typeface="Arial"/>
            </a:endParaRPr>
          </a:p>
        </p:txBody>
      </p:sp>
    </p:spTree>
  </p:cSld>
  <p:transition>
    <p:dissolve/>
  </p:transition>
</p:sld>
</file>

<file path=ppt/slides/slide6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7" name="PlaceHolder 1"/>
          <p:cNvSpPr>
            <a:spLocks noGrp="1"/>
          </p:cNvSpPr>
          <p:nvPr>
            <p:ph type="title"/>
          </p:nvPr>
        </p:nvSpPr>
        <p:spPr>
          <a:xfrm>
            <a:off x="1044000" y="555120"/>
            <a:ext cx="7378560" cy="1272600"/>
          </a:xfrm>
          <a:prstGeom prst="rect">
            <a:avLst/>
          </a:prstGeom>
          <a:noFill/>
          <a:ln w="0">
            <a:noFill/>
          </a:ln>
        </p:spPr>
        <p:txBody>
          <a:bodyPr lIns="0" rIns="0" tIns="12600" bIns="0" anchor="t">
            <a:noAutofit/>
          </a:bodyPr>
          <a:p>
            <a:pPr marL="664200">
              <a:lnSpc>
                <a:spcPct val="100000"/>
              </a:lnSpc>
              <a:spcBef>
                <a:spcPts val="99"/>
              </a:spcBef>
              <a:buNone/>
            </a:pPr>
            <a:r>
              <a:rPr b="1" lang="en-GB" sz="4400" spc="-12" strike="noStrike">
                <a:solidFill>
                  <a:srgbClr val="000000"/>
                </a:solidFill>
                <a:latin typeface="Arial"/>
              </a:rPr>
              <a:t>setsockopt/getsockopt - I</a:t>
            </a:r>
            <a:endParaRPr b="0" lang="en-GB" sz="4400" spc="-1" strike="noStrike">
              <a:latin typeface="Arial"/>
            </a:endParaRPr>
          </a:p>
        </p:txBody>
      </p:sp>
      <p:sp>
        <p:nvSpPr>
          <p:cNvPr id="468" name="object 3"/>
          <p:cNvSpPr/>
          <p:nvPr/>
        </p:nvSpPr>
        <p:spPr>
          <a:xfrm>
            <a:off x="599400" y="1709280"/>
            <a:ext cx="8253360" cy="1604520"/>
          </a:xfrm>
          <a:prstGeom prst="rect">
            <a:avLst/>
          </a:prstGeom>
          <a:noFill/>
          <a:ln w="0">
            <a:noFill/>
          </a:ln>
        </p:spPr>
        <p:style>
          <a:lnRef idx="0"/>
          <a:fillRef idx="0"/>
          <a:effectRef idx="0"/>
          <a:fontRef idx="minor"/>
        </p:style>
        <p:txBody>
          <a:bodyPr lIns="0" rIns="0" tIns="41400" bIns="0" anchor="t">
            <a:spAutoFit/>
          </a:bodyPr>
          <a:p>
            <a:pPr marL="336600" indent="-324000">
              <a:lnSpc>
                <a:spcPts val="2721"/>
              </a:lnSpc>
              <a:spcBef>
                <a:spcPts val="326"/>
              </a:spcBef>
              <a:buNone/>
              <a:tabLst>
                <a:tab algn="l" pos="0"/>
              </a:tabLst>
            </a:pPr>
            <a:r>
              <a:rPr b="0" lang="en-GB" sz="2400" spc="-1" strike="noStrike">
                <a:solidFill>
                  <a:srgbClr val="000000"/>
                </a:solidFill>
                <a:latin typeface="Bitstream Vera Sans Mono"/>
                <a:ea typeface="DejaVu Sans"/>
              </a:rPr>
              <a:t>int</a:t>
            </a:r>
            <a:r>
              <a:rPr b="0" lang="en-GB" sz="2400" spc="-4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setsockopt(int</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int</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level,</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int</a:t>
            </a:r>
            <a:r>
              <a:rPr b="0" lang="en-GB" sz="2400" spc="-26"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optname, </a:t>
            </a:r>
            <a:r>
              <a:rPr b="0" lang="en-GB" sz="2400" spc="-1" strike="noStrike">
                <a:solidFill>
                  <a:srgbClr val="000000"/>
                </a:solidFill>
                <a:latin typeface="Bitstream Vera Sans Mono"/>
                <a:ea typeface="DejaVu Sans"/>
              </a:rPr>
              <a:t>const</a:t>
            </a:r>
            <a:r>
              <a:rPr b="0" lang="en-GB" sz="2400" spc="-3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void</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*optval,</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int</a:t>
            </a:r>
            <a:r>
              <a:rPr b="0" lang="en-GB" sz="2400" spc="-26"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optlen);</a:t>
            </a:r>
            <a:endParaRPr b="0" lang="en-GB" sz="2400" spc="-1" strike="noStrike">
              <a:latin typeface="Arial"/>
            </a:endParaRPr>
          </a:p>
          <a:p>
            <a:pPr marL="336600" indent="-324000">
              <a:lnSpc>
                <a:spcPts val="2730"/>
              </a:lnSpc>
              <a:spcBef>
                <a:spcPts val="1409"/>
              </a:spcBef>
              <a:buNone/>
              <a:tabLst>
                <a:tab algn="l" pos="0"/>
              </a:tabLst>
            </a:pPr>
            <a:r>
              <a:rPr b="0" lang="en-GB" sz="2400" spc="-1" strike="noStrike">
                <a:solidFill>
                  <a:srgbClr val="000000"/>
                </a:solidFill>
                <a:latin typeface="Bitstream Vera Sans Mono"/>
                <a:ea typeface="DejaVu Sans"/>
              </a:rPr>
              <a:t>int</a:t>
            </a:r>
            <a:r>
              <a:rPr b="0" lang="en-GB" sz="2400" spc="-41"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getsockopt(int</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int</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level,</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int</a:t>
            </a:r>
            <a:r>
              <a:rPr b="0" lang="en-GB" sz="2400" spc="-26"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optname, </a:t>
            </a:r>
            <a:r>
              <a:rPr b="0" lang="en-GB" sz="2400" spc="-1" strike="noStrike">
                <a:solidFill>
                  <a:srgbClr val="000000"/>
                </a:solidFill>
                <a:latin typeface="Bitstream Vera Sans Mono"/>
                <a:ea typeface="DejaVu Sans"/>
              </a:rPr>
              <a:t>void</a:t>
            </a:r>
            <a:r>
              <a:rPr b="0" lang="en-GB" sz="2400" spc="-3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*optval,</a:t>
            </a:r>
            <a:r>
              <a:rPr b="0" lang="en-GB" sz="2400" spc="-3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socklen_t</a:t>
            </a:r>
            <a:r>
              <a:rPr b="0" lang="en-GB" sz="2400" spc="-35"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*optlen)M</a:t>
            </a:r>
            <a:endParaRPr b="0" lang="en-GB" sz="2400" spc="-1" strike="noStrike">
              <a:latin typeface="Arial"/>
            </a:endParaRPr>
          </a:p>
        </p:txBody>
      </p:sp>
      <p:sp>
        <p:nvSpPr>
          <p:cNvPr id="469" name="object 5"/>
          <p:cNvSpPr/>
          <p:nvPr/>
        </p:nvSpPr>
        <p:spPr>
          <a:xfrm>
            <a:off x="599400" y="3642120"/>
            <a:ext cx="8730360" cy="2386440"/>
          </a:xfrm>
          <a:prstGeom prst="rect">
            <a:avLst/>
          </a:prstGeom>
          <a:noFill/>
          <a:ln w="0">
            <a:noFill/>
          </a:ln>
        </p:spPr>
        <p:style>
          <a:lnRef idx="0"/>
          <a:fillRef idx="0"/>
          <a:effectRef idx="0"/>
          <a:fontRef idx="minor"/>
        </p:style>
        <p:txBody>
          <a:bodyPr lIns="0" rIns="0" tIns="54000" bIns="0" anchor="t">
            <a:spAutoFit/>
          </a:bodyPr>
          <a:p>
            <a:pPr>
              <a:lnSpc>
                <a:spcPts val="3589"/>
              </a:lnSpc>
              <a:spcBef>
                <a:spcPts val="425"/>
              </a:spcBef>
              <a:buNone/>
              <a:tabLst>
                <a:tab algn="l" pos="336600"/>
                <a:tab algn="l" pos="2557080"/>
                <a:tab algn="l" pos="3352320"/>
                <a:tab algn="l" pos="4893840"/>
                <a:tab algn="l" pos="7068240"/>
                <a:tab algn="l" pos="8019360"/>
              </a:tabLst>
            </a:pPr>
            <a:r>
              <a:rPr b="0" lang="en-GB" sz="3200" spc="-12" strike="noStrike">
                <a:solidFill>
                  <a:srgbClr val="000000"/>
                </a:solidFill>
                <a:latin typeface="Arial"/>
                <a:ea typeface="DejaVu Sans"/>
              </a:rPr>
              <a:t>Manipulate</a:t>
            </a:r>
            <a:r>
              <a:rPr b="0" lang="en-GB" sz="3200" spc="-1" strike="noStrike">
                <a:solidFill>
                  <a:srgbClr val="000000"/>
                </a:solidFill>
                <a:latin typeface="Arial"/>
                <a:ea typeface="DejaVu Sans"/>
              </a:rPr>
              <a:t>	</a:t>
            </a:r>
            <a:r>
              <a:rPr b="0" lang="en-GB" sz="3200" spc="-26" strike="noStrike">
                <a:solidFill>
                  <a:srgbClr val="000000"/>
                </a:solidFill>
                <a:latin typeface="Arial"/>
                <a:ea typeface="DejaVu Sans"/>
              </a:rPr>
              <a:t>the</a:t>
            </a:r>
            <a:r>
              <a:rPr b="0" lang="en-GB" sz="3200" spc="-1" strike="noStrike">
                <a:solidFill>
                  <a:srgbClr val="000000"/>
                </a:solidFill>
                <a:latin typeface="Arial"/>
                <a:ea typeface="DejaVu Sans"/>
              </a:rPr>
              <a:t>	</a:t>
            </a:r>
            <a:r>
              <a:rPr b="0" lang="en-GB" sz="3200" spc="-12" strike="noStrike">
                <a:solidFill>
                  <a:srgbClr val="000000"/>
                </a:solidFill>
                <a:latin typeface="Arial"/>
                <a:ea typeface="DejaVu Sans"/>
              </a:rPr>
              <a:t>options</a:t>
            </a:r>
            <a:r>
              <a:rPr b="0" lang="en-GB" sz="3200" spc="-1" strike="noStrike">
                <a:solidFill>
                  <a:srgbClr val="000000"/>
                </a:solidFill>
                <a:latin typeface="Arial"/>
                <a:ea typeface="DejaVu Sans"/>
              </a:rPr>
              <a:t>	</a:t>
            </a:r>
            <a:r>
              <a:rPr b="0" lang="en-GB" sz="3200" spc="-12" strike="noStrike">
                <a:solidFill>
                  <a:srgbClr val="000000"/>
                </a:solidFill>
                <a:latin typeface="Arial"/>
                <a:ea typeface="DejaVu Sans"/>
              </a:rPr>
              <a:t>associated</a:t>
            </a:r>
            <a:r>
              <a:rPr b="0" lang="en-GB" sz="3200" spc="-1" strike="noStrike">
                <a:solidFill>
                  <a:srgbClr val="000000"/>
                </a:solidFill>
                <a:latin typeface="Arial"/>
                <a:ea typeface="DejaVu Sans"/>
              </a:rPr>
              <a:t>	</a:t>
            </a:r>
            <a:r>
              <a:rPr b="0" lang="en-GB" sz="3200" spc="-21" strike="noStrike">
                <a:solidFill>
                  <a:srgbClr val="000000"/>
                </a:solidFill>
                <a:latin typeface="Arial"/>
                <a:ea typeface="DejaVu Sans"/>
              </a:rPr>
              <a:t>with</a:t>
            </a:r>
            <a:r>
              <a:rPr b="0" lang="en-GB" sz="3200" spc="-1" strike="noStrike">
                <a:solidFill>
                  <a:srgbClr val="000000"/>
                </a:solidFill>
                <a:latin typeface="Arial"/>
                <a:ea typeface="DejaVu Sans"/>
              </a:rPr>
              <a:t>	</a:t>
            </a:r>
            <a:r>
              <a:rPr b="0" lang="en-GB" sz="3200" spc="-52" strike="noStrike">
                <a:solidFill>
                  <a:srgbClr val="000000"/>
                </a:solidFill>
                <a:latin typeface="Arial"/>
                <a:ea typeface="DejaVu Sans"/>
              </a:rPr>
              <a:t>a </a:t>
            </a:r>
            <a:r>
              <a:rPr b="0" lang="en-GB" sz="3200" spc="-12" strike="noStrike">
                <a:solidFill>
                  <a:srgbClr val="000000"/>
                </a:solidFill>
                <a:latin typeface="Arial"/>
                <a:ea typeface="DejaVu Sans"/>
              </a:rPr>
              <a:t>socket.</a:t>
            </a:r>
            <a:endParaRPr b="0" lang="en-GB" sz="3200" spc="-1" strike="noStrike">
              <a:latin typeface="Arial"/>
            </a:endParaRPr>
          </a:p>
          <a:p>
            <a:pPr>
              <a:lnSpc>
                <a:spcPts val="3589"/>
              </a:lnSpc>
              <a:spcBef>
                <a:spcPts val="425"/>
              </a:spcBef>
              <a:buNone/>
              <a:tabLst>
                <a:tab algn="l" pos="336600"/>
                <a:tab algn="l" pos="2557080"/>
                <a:tab algn="l" pos="3352320"/>
                <a:tab algn="l" pos="4893840"/>
                <a:tab algn="l" pos="7068240"/>
                <a:tab algn="l" pos="8019360"/>
              </a:tabLst>
            </a:pPr>
            <a:r>
              <a:rPr b="0" lang="en-GB" sz="3200" spc="-12" strike="noStrike">
                <a:solidFill>
                  <a:srgbClr val="000000"/>
                </a:solidFill>
                <a:latin typeface="Arial"/>
                <a:ea typeface="DejaVu Sans"/>
              </a:rPr>
              <a:t>Options</a:t>
            </a:r>
            <a:r>
              <a:rPr b="0" lang="en-GB" sz="3200" spc="-1" strike="noStrike">
                <a:solidFill>
                  <a:srgbClr val="000000"/>
                </a:solidFill>
                <a:latin typeface="Arial"/>
                <a:ea typeface="DejaVu Sans"/>
              </a:rPr>
              <a:t> </a:t>
            </a:r>
            <a:r>
              <a:rPr b="0" lang="en-GB" sz="3200" spc="-26" strike="noStrike">
                <a:solidFill>
                  <a:srgbClr val="000000"/>
                </a:solidFill>
                <a:latin typeface="Arial"/>
                <a:ea typeface="DejaVu Sans"/>
              </a:rPr>
              <a:t>may</a:t>
            </a:r>
            <a:r>
              <a:rPr b="0" lang="en-GB" sz="3200" spc="-1" strike="noStrike">
                <a:solidFill>
                  <a:srgbClr val="000000"/>
                </a:solidFill>
                <a:latin typeface="Arial"/>
                <a:ea typeface="DejaVu Sans"/>
              </a:rPr>
              <a:t>	</a:t>
            </a:r>
            <a:r>
              <a:rPr b="0" lang="en-GB" sz="3200" spc="-12" strike="noStrike">
                <a:solidFill>
                  <a:srgbClr val="000000"/>
                </a:solidFill>
                <a:latin typeface="Arial"/>
                <a:ea typeface="DejaVu Sans"/>
              </a:rPr>
              <a:t>exist </a:t>
            </a:r>
            <a:r>
              <a:rPr b="0" lang="en-GB" sz="3200" spc="-1" strike="noStrike">
                <a:solidFill>
                  <a:srgbClr val="000000"/>
                </a:solidFill>
                <a:latin typeface="Arial"/>
                <a:ea typeface="DejaVu Sans"/>
              </a:rPr>
              <a:t>at multiple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protocol </a:t>
            </a:r>
            <a:r>
              <a:rPr b="0" lang="en-GB" sz="3200" spc="-12" strike="noStrike">
                <a:solidFill>
                  <a:srgbClr val="000000"/>
                </a:solidFill>
                <a:latin typeface="Arial"/>
                <a:ea typeface="DejaVu Sans"/>
              </a:rPr>
              <a:t>levels; </a:t>
            </a:r>
            <a:r>
              <a:rPr b="0" lang="en-GB" sz="3200" spc="-1" strike="noStrike">
                <a:solidFill>
                  <a:srgbClr val="000000"/>
                </a:solidFill>
                <a:latin typeface="Arial"/>
                <a:ea typeface="DejaVu Sans"/>
              </a:rPr>
              <a:t>they are always present</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at the</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uppermost </a:t>
            </a:r>
            <a:r>
              <a:rPr b="0" lang="en-GB" sz="3200" spc="-1" strike="noStrike">
                <a:solidFill>
                  <a:srgbClr val="000000"/>
                </a:solidFill>
                <a:latin typeface="Arial"/>
                <a:ea typeface="DejaVu Sans"/>
              </a:rPr>
              <a:t>socket level </a:t>
            </a:r>
            <a:r>
              <a:rPr b="0" lang="en-GB" sz="3200" spc="-12" strike="noStrike">
                <a:solidFill>
                  <a:srgbClr val="000000"/>
                </a:solidFill>
                <a:latin typeface="Arial"/>
                <a:ea typeface="DejaVu Sans"/>
              </a:rPr>
              <a:t>(SOL_SOCKET)</a:t>
            </a:r>
            <a:endParaRPr b="0" lang="en-GB" sz="3200" spc="-1" strike="noStrike">
              <a:latin typeface="Arial"/>
            </a:endParaRPr>
          </a:p>
        </p:txBody>
      </p:sp>
    </p:spTree>
  </p:cSld>
  <p:transition>
    <p:dissolve/>
  </p:transition>
</p:sld>
</file>

<file path=ppt/slides/slide6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0" name="PlaceHolder 1"/>
          <p:cNvSpPr>
            <a:spLocks noGrp="1"/>
          </p:cNvSpPr>
          <p:nvPr>
            <p:ph type="title"/>
          </p:nvPr>
        </p:nvSpPr>
        <p:spPr>
          <a:xfrm>
            <a:off x="936000" y="555120"/>
            <a:ext cx="7572600" cy="1272600"/>
          </a:xfrm>
          <a:prstGeom prst="rect">
            <a:avLst/>
          </a:prstGeom>
          <a:noFill/>
          <a:ln w="0">
            <a:noFill/>
          </a:ln>
        </p:spPr>
        <p:txBody>
          <a:bodyPr lIns="0" rIns="0" tIns="12600" bIns="0" anchor="t">
            <a:noAutofit/>
          </a:bodyPr>
          <a:p>
            <a:pPr marL="664200">
              <a:lnSpc>
                <a:spcPct val="100000"/>
              </a:lnSpc>
              <a:spcBef>
                <a:spcPts val="99"/>
              </a:spcBef>
              <a:buNone/>
            </a:pPr>
            <a:r>
              <a:rPr b="1" lang="en-GB" sz="4400" spc="-12" strike="noStrike">
                <a:solidFill>
                  <a:srgbClr val="000000"/>
                </a:solidFill>
                <a:latin typeface="Arial"/>
              </a:rPr>
              <a:t>setsockopt/getsockopt - II</a:t>
            </a:r>
            <a:endParaRPr b="0" lang="en-GB" sz="4400" spc="-1" strike="noStrike">
              <a:latin typeface="Arial"/>
            </a:endParaRPr>
          </a:p>
        </p:txBody>
      </p:sp>
      <p:sp>
        <p:nvSpPr>
          <p:cNvPr id="471" name="PlaceHolder 2"/>
          <p:cNvSpPr>
            <a:spLocks noGrp="1"/>
          </p:cNvSpPr>
          <p:nvPr>
            <p:ph/>
          </p:nvPr>
        </p:nvSpPr>
        <p:spPr>
          <a:xfrm>
            <a:off x="897840" y="1510920"/>
            <a:ext cx="8619120" cy="4551840"/>
          </a:xfrm>
          <a:prstGeom prst="rect">
            <a:avLst/>
          </a:prstGeom>
          <a:noFill/>
          <a:ln w="0">
            <a:noFill/>
          </a:ln>
        </p:spPr>
        <p:txBody>
          <a:bodyPr lIns="0" rIns="0" tIns="261360" bIns="0" anchor="t">
            <a:noAutofit/>
          </a:bodyPr>
          <a:p>
            <a:pPr marL="38160">
              <a:lnSpc>
                <a:spcPts val="3589"/>
              </a:lnSpc>
              <a:spcBef>
                <a:spcPts val="425"/>
              </a:spcBef>
              <a:buNone/>
            </a:pPr>
            <a:r>
              <a:rPr b="0" lang="en-GB" sz="3200" spc="-1" strike="noStrike">
                <a:solidFill>
                  <a:srgbClr val="000000"/>
                </a:solidFill>
                <a:latin typeface="Arial"/>
              </a:rPr>
              <a:t>A</a:t>
            </a:r>
            <a:r>
              <a:rPr b="0" lang="en-GB" sz="3200" spc="-12" strike="noStrike">
                <a:solidFill>
                  <a:srgbClr val="000000"/>
                </a:solidFill>
                <a:latin typeface="Arial"/>
              </a:rPr>
              <a:t> </a:t>
            </a:r>
            <a:r>
              <a:rPr b="0" lang="en-GB" sz="3200" spc="-1" strike="noStrike">
                <a:solidFill>
                  <a:srgbClr val="000000"/>
                </a:solidFill>
                <a:latin typeface="Arial"/>
              </a:rPr>
              <a:t>server waits 2</a:t>
            </a:r>
            <a:r>
              <a:rPr b="0" lang="en-GB" sz="3200" spc="-7" strike="noStrike">
                <a:solidFill>
                  <a:srgbClr val="000000"/>
                </a:solidFill>
                <a:latin typeface="Arial"/>
              </a:rPr>
              <a:t> </a:t>
            </a:r>
            <a:r>
              <a:rPr b="0" lang="en-GB" sz="3200" spc="-1" strike="noStrike">
                <a:solidFill>
                  <a:srgbClr val="000000"/>
                </a:solidFill>
                <a:latin typeface="Arial"/>
              </a:rPr>
              <a:t>MSL (maximum </a:t>
            </a:r>
            <a:r>
              <a:rPr b="0" lang="en-GB" sz="3200" spc="-12" strike="noStrike">
                <a:solidFill>
                  <a:srgbClr val="000000"/>
                </a:solidFill>
                <a:latin typeface="Arial"/>
              </a:rPr>
              <a:t>segment </a:t>
            </a:r>
            <a:r>
              <a:rPr b="0" lang="en-GB" sz="3200" spc="-1" strike="noStrike">
                <a:solidFill>
                  <a:srgbClr val="000000"/>
                </a:solidFill>
                <a:latin typeface="Arial"/>
              </a:rPr>
              <a:t>lifetime) for old </a:t>
            </a:r>
            <a:r>
              <a:rPr b="0" lang="en-GB" sz="3200" spc="-12" strike="noStrike">
                <a:solidFill>
                  <a:srgbClr val="000000"/>
                </a:solidFill>
                <a:latin typeface="Arial"/>
              </a:rPr>
              <a:t>connection.</a:t>
            </a:r>
            <a:endParaRPr b="0" lang="en-GB" sz="3200" spc="-1" strike="noStrike">
              <a:latin typeface="Arial"/>
            </a:endParaRPr>
          </a:p>
          <a:p>
            <a:pPr marL="38160">
              <a:lnSpc>
                <a:spcPts val="3821"/>
              </a:lnSpc>
              <a:spcBef>
                <a:spcPts val="1216"/>
              </a:spcBef>
              <a:buNone/>
            </a:pPr>
            <a:r>
              <a:rPr b="0" lang="en-GB" sz="3200" spc="-1" strike="noStrike">
                <a:solidFill>
                  <a:srgbClr val="000000"/>
                </a:solidFill>
                <a:latin typeface="Arial"/>
              </a:rPr>
              <a:t>If not</a:t>
            </a:r>
            <a:r>
              <a:rPr b="0" lang="en-GB" sz="3200" spc="15" strike="noStrike">
                <a:solidFill>
                  <a:srgbClr val="000000"/>
                </a:solidFill>
                <a:latin typeface="Arial"/>
              </a:rPr>
              <a:t> </a:t>
            </a:r>
            <a:r>
              <a:rPr b="0" lang="en-GB" sz="3200" spc="-1" strike="noStrike">
                <a:solidFill>
                  <a:srgbClr val="000000"/>
                </a:solidFill>
                <a:latin typeface="Arial"/>
              </a:rPr>
              <a:t>properly</a:t>
            </a:r>
            <a:r>
              <a:rPr b="0" lang="en-GB" sz="3200" spc="15" strike="noStrike">
                <a:solidFill>
                  <a:srgbClr val="000000"/>
                </a:solidFill>
                <a:latin typeface="Arial"/>
              </a:rPr>
              <a:t> </a:t>
            </a:r>
            <a:r>
              <a:rPr b="0" lang="en-GB" sz="3200" spc="-1" strike="noStrike">
                <a:solidFill>
                  <a:srgbClr val="000000"/>
                </a:solidFill>
                <a:latin typeface="Arial"/>
              </a:rPr>
              <a:t>terminated,</a:t>
            </a:r>
            <a:r>
              <a:rPr b="0" lang="en-GB" sz="3200" spc="4" strike="noStrike">
                <a:solidFill>
                  <a:srgbClr val="000000"/>
                </a:solidFill>
                <a:latin typeface="Arial"/>
              </a:rPr>
              <a:t> </a:t>
            </a:r>
            <a:r>
              <a:rPr b="0" lang="en-GB" sz="3200" spc="-1" strike="noStrike">
                <a:solidFill>
                  <a:srgbClr val="000000"/>
                </a:solidFill>
                <a:latin typeface="Arial"/>
              </a:rPr>
              <a:t>a</a:t>
            </a:r>
            <a:r>
              <a:rPr b="0" lang="en-GB" sz="3200" spc="4" strike="noStrike">
                <a:solidFill>
                  <a:srgbClr val="000000"/>
                </a:solidFill>
                <a:latin typeface="Arial"/>
              </a:rPr>
              <a:t> </a:t>
            </a:r>
            <a:r>
              <a:rPr b="0" lang="en-GB" sz="3200" spc="-1" strike="noStrike">
                <a:solidFill>
                  <a:srgbClr val="000000"/>
                </a:solidFill>
                <a:latin typeface="Arial"/>
              </a:rPr>
              <a:t>further</a:t>
            </a:r>
            <a:r>
              <a:rPr b="0" lang="en-GB" sz="3200" spc="9" strike="noStrike">
                <a:solidFill>
                  <a:srgbClr val="000000"/>
                </a:solidFill>
                <a:latin typeface="Arial"/>
              </a:rPr>
              <a:t> </a:t>
            </a:r>
            <a:r>
              <a:rPr b="0" lang="en-GB" sz="3200" spc="-32" strike="noStrike">
                <a:solidFill>
                  <a:srgbClr val="000000"/>
                </a:solidFill>
                <a:latin typeface="Bitstream Vera Sans Mono"/>
              </a:rPr>
              <a:t>bind()</a:t>
            </a:r>
            <a:r>
              <a:rPr b="0" lang="en-GB" sz="3200" spc="-1016" strike="noStrike">
                <a:solidFill>
                  <a:srgbClr val="000000"/>
                </a:solidFill>
                <a:latin typeface="Courier New"/>
              </a:rPr>
              <a:t> </a:t>
            </a:r>
            <a:r>
              <a:rPr b="0" lang="en-GB" sz="3200" spc="-21" strike="noStrike">
                <a:solidFill>
                  <a:srgbClr val="000000"/>
                </a:solidFill>
                <a:latin typeface="Arial"/>
              </a:rPr>
              <a:t>will </a:t>
            </a:r>
            <a:r>
              <a:rPr b="0" lang="en-GB" sz="3200" spc="-1" strike="noStrike">
                <a:solidFill>
                  <a:srgbClr val="000000"/>
                </a:solidFill>
                <a:latin typeface="Arial"/>
              </a:rPr>
              <a:t>return </a:t>
            </a:r>
            <a:r>
              <a:rPr b="0" lang="en-GB" sz="3200" spc="-12" strike="noStrike">
                <a:solidFill>
                  <a:srgbClr val="000000"/>
                </a:solidFill>
                <a:latin typeface="Arial"/>
              </a:rPr>
              <a:t>EADDRINUSE.</a:t>
            </a:r>
            <a:endParaRPr b="0" lang="en-GB" sz="3200" spc="-1" strike="noStrike">
              <a:latin typeface="Arial"/>
            </a:endParaRPr>
          </a:p>
        </p:txBody>
      </p:sp>
    </p:spTree>
  </p:cSld>
  <p:transition>
    <p:dissolve/>
  </p:transition>
</p:sld>
</file>

<file path=ppt/slides/slide6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2" name="PlaceHolder 1"/>
          <p:cNvSpPr>
            <a:spLocks noGrp="1"/>
          </p:cNvSpPr>
          <p:nvPr>
            <p:ph type="title"/>
          </p:nvPr>
        </p:nvSpPr>
        <p:spPr>
          <a:xfrm>
            <a:off x="900000" y="555120"/>
            <a:ext cx="7738560" cy="1272600"/>
          </a:xfrm>
          <a:prstGeom prst="rect">
            <a:avLst/>
          </a:prstGeom>
          <a:noFill/>
          <a:ln w="0">
            <a:noFill/>
          </a:ln>
        </p:spPr>
        <p:txBody>
          <a:bodyPr lIns="0" rIns="0" tIns="12600" bIns="0" anchor="t">
            <a:noAutofit/>
          </a:bodyPr>
          <a:p>
            <a:pPr marL="664200">
              <a:lnSpc>
                <a:spcPct val="100000"/>
              </a:lnSpc>
              <a:spcBef>
                <a:spcPts val="99"/>
              </a:spcBef>
              <a:buNone/>
            </a:pPr>
            <a:r>
              <a:rPr b="1" lang="en-GB" sz="4400" spc="-12" strike="noStrike">
                <a:solidFill>
                  <a:srgbClr val="000000"/>
                </a:solidFill>
                <a:latin typeface="Arial"/>
              </a:rPr>
              <a:t>setsockopt/getsockopt - III</a:t>
            </a:r>
            <a:endParaRPr b="0" lang="en-GB" sz="4400" spc="-1" strike="noStrike">
              <a:latin typeface="Arial"/>
            </a:endParaRPr>
          </a:p>
        </p:txBody>
      </p:sp>
      <p:sp>
        <p:nvSpPr>
          <p:cNvPr id="473" name="object 4"/>
          <p:cNvSpPr/>
          <p:nvPr/>
        </p:nvSpPr>
        <p:spPr>
          <a:xfrm>
            <a:off x="923400" y="1492920"/>
            <a:ext cx="7116840" cy="2717280"/>
          </a:xfrm>
          <a:prstGeom prst="rect">
            <a:avLst/>
          </a:prstGeom>
          <a:noFill/>
          <a:ln w="0">
            <a:noFill/>
          </a:ln>
        </p:spPr>
        <p:style>
          <a:lnRef idx="0"/>
          <a:fillRef idx="0"/>
          <a:effectRef idx="0"/>
          <a:fontRef idx="minor"/>
        </p:style>
        <p:txBody>
          <a:bodyPr lIns="0" rIns="0" tIns="237600" bIns="0" anchor="t">
            <a:spAutoFit/>
          </a:bodyPr>
          <a:p>
            <a:pPr marL="12600">
              <a:lnSpc>
                <a:spcPct val="100000"/>
              </a:lnSpc>
              <a:spcBef>
                <a:spcPts val="1871"/>
              </a:spcBef>
              <a:buNone/>
            </a:pPr>
            <a:r>
              <a:rPr b="0" lang="en-GB" sz="3200" spc="-1" strike="noStrike">
                <a:solidFill>
                  <a:srgbClr val="000000"/>
                </a:solidFill>
                <a:latin typeface="Arial"/>
                <a:ea typeface="DejaVu Sans"/>
              </a:rPr>
              <a:t>Before</a:t>
            </a:r>
            <a:r>
              <a:rPr b="0" lang="en-GB" sz="3200" spc="-12" strike="noStrike">
                <a:solidFill>
                  <a:srgbClr val="000000"/>
                </a:solidFill>
                <a:latin typeface="Arial"/>
                <a:ea typeface="DejaVu Sans"/>
              </a:rPr>
              <a:t> </a:t>
            </a:r>
            <a:r>
              <a:rPr b="0" lang="en-GB" sz="3200" spc="-12" strike="noStrike">
                <a:solidFill>
                  <a:srgbClr val="000000"/>
                </a:solidFill>
                <a:latin typeface="Courier New"/>
                <a:ea typeface="DejaVu Sans"/>
              </a:rPr>
              <a:t>bind()</a:t>
            </a:r>
            <a:r>
              <a:rPr b="0" lang="en-GB" sz="3200" spc="-12" strike="noStrike">
                <a:solidFill>
                  <a:srgbClr val="000000"/>
                </a:solidFill>
                <a:latin typeface="Arial"/>
                <a:ea typeface="DejaVu Sans"/>
              </a:rPr>
              <a:t>:</a:t>
            </a:r>
            <a:endParaRPr b="0" lang="en-GB" sz="3200" spc="-1" strike="noStrike">
              <a:latin typeface="Arial"/>
            </a:endParaRPr>
          </a:p>
          <a:p>
            <a:pPr marL="155520">
              <a:lnSpc>
                <a:spcPct val="100000"/>
              </a:lnSpc>
              <a:spcBef>
                <a:spcPts val="1329"/>
              </a:spcBef>
              <a:buNone/>
            </a:pPr>
            <a:r>
              <a:rPr b="0" lang="en-GB" sz="2400" spc="-1" strike="noStrike">
                <a:solidFill>
                  <a:srgbClr val="000000"/>
                </a:solidFill>
                <a:latin typeface="Courier New"/>
                <a:ea typeface="DejaVu Sans"/>
              </a:rPr>
              <a:t>int</a:t>
            </a:r>
            <a:r>
              <a:rPr b="0" lang="en-GB" sz="2400" spc="-15" strike="noStrike">
                <a:solidFill>
                  <a:srgbClr val="000000"/>
                </a:solidFill>
                <a:latin typeface="Courier New"/>
                <a:ea typeface="DejaVu Sans"/>
              </a:rPr>
              <a:t> </a:t>
            </a:r>
            <a:r>
              <a:rPr b="0" lang="en-GB" sz="2400" spc="-12" strike="noStrike">
                <a:solidFill>
                  <a:srgbClr val="000000"/>
                </a:solidFill>
                <a:latin typeface="Courier New"/>
                <a:ea typeface="DejaVu Sans"/>
              </a:rPr>
              <a:t>opt=1;</a:t>
            </a:r>
            <a:endParaRPr b="0" lang="en-GB" sz="2400" spc="-1" strike="noStrike">
              <a:latin typeface="Arial"/>
            </a:endParaRPr>
          </a:p>
          <a:p>
            <a:pPr marL="627480" indent="-471240">
              <a:lnSpc>
                <a:spcPts val="2721"/>
              </a:lnSpc>
              <a:spcBef>
                <a:spcPts val="1205"/>
              </a:spcBef>
              <a:buNone/>
              <a:tabLst>
                <a:tab algn="l" pos="0"/>
              </a:tabLst>
            </a:pPr>
            <a:r>
              <a:rPr b="0" lang="en-GB" sz="2400" spc="-1" strike="noStrike">
                <a:solidFill>
                  <a:srgbClr val="000000"/>
                </a:solidFill>
                <a:latin typeface="Courier New"/>
                <a:ea typeface="DejaVu Sans"/>
              </a:rPr>
              <a:t>setsockopt(s,</a:t>
            </a:r>
            <a:r>
              <a:rPr b="0" lang="en-GB" sz="2400" spc="-75" strike="noStrike">
                <a:solidFill>
                  <a:srgbClr val="000000"/>
                </a:solidFill>
                <a:latin typeface="Courier New"/>
                <a:ea typeface="DejaVu Sans"/>
              </a:rPr>
              <a:t> </a:t>
            </a:r>
            <a:r>
              <a:rPr b="0" lang="en-GB" sz="2400" spc="-12" strike="noStrike">
                <a:solidFill>
                  <a:srgbClr val="000000"/>
                </a:solidFill>
                <a:latin typeface="Courier New"/>
                <a:ea typeface="DejaVu Sans"/>
              </a:rPr>
              <a:t>SOL_SOCKET,SO_REUSEADDR, </a:t>
            </a:r>
            <a:r>
              <a:rPr b="0" lang="en-GB" sz="2400" spc="-1" strike="noStrike">
                <a:solidFill>
                  <a:srgbClr val="000000"/>
                </a:solidFill>
                <a:latin typeface="Courier New"/>
                <a:ea typeface="DejaVu Sans"/>
              </a:rPr>
              <a:t>(char</a:t>
            </a:r>
            <a:r>
              <a:rPr b="0" lang="en-GB" sz="2400" spc="-32" strike="noStrike">
                <a:solidFill>
                  <a:srgbClr val="000000"/>
                </a:solidFill>
                <a:latin typeface="Courier New"/>
                <a:ea typeface="DejaVu Sans"/>
              </a:rPr>
              <a:t> </a:t>
            </a:r>
            <a:r>
              <a:rPr b="0" lang="en-GB" sz="2400" spc="-1" strike="noStrike">
                <a:solidFill>
                  <a:srgbClr val="000000"/>
                </a:solidFill>
                <a:latin typeface="Courier New"/>
                <a:ea typeface="DejaVu Sans"/>
              </a:rPr>
              <a:t>*)&amp;opt,</a:t>
            </a:r>
            <a:r>
              <a:rPr b="0" lang="en-GB" sz="2400" spc="-32" strike="noStrike">
                <a:solidFill>
                  <a:srgbClr val="000000"/>
                </a:solidFill>
                <a:latin typeface="Courier New"/>
                <a:ea typeface="DejaVu Sans"/>
              </a:rPr>
              <a:t> </a:t>
            </a:r>
            <a:r>
              <a:rPr b="0" lang="en-GB" sz="2400" spc="-12" strike="noStrike">
                <a:solidFill>
                  <a:srgbClr val="000000"/>
                </a:solidFill>
                <a:latin typeface="Courier New"/>
                <a:ea typeface="DejaVu Sans"/>
              </a:rPr>
              <a:t>sizeof(opt));</a:t>
            </a:r>
            <a:endParaRPr b="0" lang="en-GB" sz="2400" spc="-1" strike="noStrike">
              <a:latin typeface="Arial"/>
            </a:endParaRPr>
          </a:p>
          <a:p>
            <a:pPr marL="12600" indent="-471240">
              <a:lnSpc>
                <a:spcPct val="100000"/>
              </a:lnSpc>
              <a:spcBef>
                <a:spcPts val="995"/>
              </a:spcBef>
              <a:buNone/>
              <a:tabLst>
                <a:tab algn="l" pos="0"/>
              </a:tabLst>
            </a:pPr>
            <a:r>
              <a:rPr b="0" lang="en-GB" sz="3200" spc="-1" strike="noStrike">
                <a:solidFill>
                  <a:srgbClr val="000000"/>
                </a:solidFill>
                <a:latin typeface="Arial"/>
                <a:ea typeface="DejaVu Sans"/>
              </a:rPr>
              <a:t>Other</a:t>
            </a:r>
            <a:r>
              <a:rPr b="0" lang="en-GB" sz="3200" spc="18" strike="noStrike">
                <a:solidFill>
                  <a:srgbClr val="000000"/>
                </a:solidFill>
                <a:latin typeface="Arial"/>
                <a:ea typeface="DejaVu Sans"/>
              </a:rPr>
              <a:t> </a:t>
            </a:r>
            <a:r>
              <a:rPr b="0" lang="en-GB" sz="3200" spc="-12" strike="noStrike">
                <a:solidFill>
                  <a:srgbClr val="000000"/>
                </a:solidFill>
                <a:latin typeface="Arial"/>
                <a:ea typeface="DejaVu Sans"/>
              </a:rPr>
              <a:t>options:</a:t>
            </a:r>
            <a:endParaRPr b="0" lang="en-GB" sz="3200" spc="-1" strike="noStrike">
              <a:latin typeface="Arial"/>
            </a:endParaRPr>
          </a:p>
        </p:txBody>
      </p:sp>
      <p:sp>
        <p:nvSpPr>
          <p:cNvPr id="474" name="object 6"/>
          <p:cNvSpPr/>
          <p:nvPr/>
        </p:nvSpPr>
        <p:spPr>
          <a:xfrm>
            <a:off x="1571040" y="4470480"/>
            <a:ext cx="127440" cy="176040"/>
          </a:xfrm>
          <a:prstGeom prst="rect">
            <a:avLst/>
          </a:prstGeom>
          <a:noFill/>
          <a:ln w="0">
            <a:noFill/>
          </a:ln>
        </p:spPr>
        <p:style>
          <a:lnRef idx="0"/>
          <a:fillRef idx="0"/>
          <a:effectRef idx="0"/>
          <a:fontRef idx="minor"/>
        </p:style>
        <p:txBody>
          <a:bodyPr lIns="0" rIns="0" tIns="16560" bIns="0" anchor="t">
            <a:spAutoFit/>
          </a:bodyPr>
          <a:p>
            <a:pPr marL="12600">
              <a:lnSpc>
                <a:spcPct val="100000"/>
              </a:lnSpc>
              <a:spcBef>
                <a:spcPts val="130"/>
              </a:spcBef>
              <a:buNone/>
            </a:pPr>
            <a:r>
              <a:rPr b="0" lang="en-GB" sz="1050" spc="109" strike="noStrike">
                <a:solidFill>
                  <a:srgbClr val="000000"/>
                </a:solidFill>
                <a:latin typeface="Arial"/>
                <a:ea typeface="DejaVu Sans"/>
              </a:rPr>
              <a:t>●</a:t>
            </a:r>
            <a:endParaRPr b="0" lang="en-GB" sz="1050" spc="-1" strike="noStrike">
              <a:latin typeface="Arial"/>
            </a:endParaRPr>
          </a:p>
        </p:txBody>
      </p:sp>
      <p:sp>
        <p:nvSpPr>
          <p:cNvPr id="475" name="object 7"/>
          <p:cNvSpPr/>
          <p:nvPr/>
        </p:nvSpPr>
        <p:spPr>
          <a:xfrm>
            <a:off x="1787040" y="4248000"/>
            <a:ext cx="5676120" cy="2370960"/>
          </a:xfrm>
          <a:prstGeom prst="rect">
            <a:avLst/>
          </a:prstGeom>
          <a:noFill/>
          <a:ln w="0">
            <a:noFill/>
          </a:ln>
        </p:spPr>
        <p:style>
          <a:lnRef idx="0"/>
          <a:fillRef idx="0"/>
          <a:effectRef idx="0"/>
          <a:fontRef idx="minor"/>
        </p:style>
        <p:txBody>
          <a:bodyPr lIns="0" rIns="0" tIns="12600" bIns="0" anchor="t">
            <a:spAutoFit/>
          </a:bodyPr>
          <a:p>
            <a:pPr marL="12600">
              <a:lnSpc>
                <a:spcPct val="129000"/>
              </a:lnSpc>
              <a:spcBef>
                <a:spcPts val="99"/>
              </a:spcBef>
              <a:buNone/>
            </a:pPr>
            <a:r>
              <a:rPr b="0" lang="en-GB" sz="2400" spc="-12" strike="noStrike">
                <a:solidFill>
                  <a:srgbClr val="000000"/>
                </a:solidFill>
                <a:latin typeface="Courier New"/>
                <a:ea typeface="DejaVu Sans"/>
              </a:rPr>
              <a:t>SO_ERROR</a:t>
            </a:r>
            <a:r>
              <a:rPr b="0" lang="en-GB" sz="2400" spc="-795" strike="noStrike">
                <a:solidFill>
                  <a:srgbClr val="000000"/>
                </a:solidFill>
                <a:latin typeface="Courier New"/>
                <a:ea typeface="DejaVu Sans"/>
              </a:rPr>
              <a:t> </a:t>
            </a:r>
            <a:r>
              <a:rPr b="0" lang="en-GB" sz="2400" spc="-1" strike="noStrike">
                <a:solidFill>
                  <a:srgbClr val="000000"/>
                </a:solidFill>
                <a:latin typeface="Arial"/>
                <a:ea typeface="DejaVu Sans"/>
              </a:rPr>
              <a:t>get</a:t>
            </a:r>
            <a:r>
              <a:rPr b="0" lang="en-GB" sz="2400" spc="-151" strike="noStrike">
                <a:solidFill>
                  <a:srgbClr val="000000"/>
                </a:solidFill>
                <a:latin typeface="Arial"/>
                <a:ea typeface="DejaVu Sans"/>
              </a:rPr>
              <a:t> </a:t>
            </a:r>
            <a:r>
              <a:rPr b="0" lang="en-GB" sz="2400" spc="-1" strike="noStrike">
                <a:solidFill>
                  <a:srgbClr val="000000"/>
                </a:solidFill>
                <a:latin typeface="Arial"/>
                <a:ea typeface="DejaVu Sans"/>
              </a:rPr>
              <a:t>error</a:t>
            </a:r>
            <a:r>
              <a:rPr b="0" lang="en-GB" sz="2400" spc="-80" strike="noStrike">
                <a:solidFill>
                  <a:srgbClr val="000000"/>
                </a:solidFill>
                <a:latin typeface="Arial"/>
                <a:ea typeface="DejaVu Sans"/>
              </a:rPr>
              <a:t> </a:t>
            </a:r>
            <a:r>
              <a:rPr b="0" lang="en-GB" sz="2400" spc="-12" strike="noStrike">
                <a:solidFill>
                  <a:srgbClr val="000000"/>
                </a:solidFill>
                <a:latin typeface="Arial"/>
                <a:ea typeface="DejaVu Sans"/>
              </a:rPr>
              <a:t>status </a:t>
            </a:r>
            <a:r>
              <a:rPr b="0" lang="en-GB" sz="2400" spc="-12" strike="noStrike">
                <a:solidFill>
                  <a:srgbClr val="000000"/>
                </a:solidFill>
                <a:latin typeface="Courier New"/>
                <a:ea typeface="DejaVu Sans"/>
              </a:rPr>
              <a:t>SO_KEEPALIVE</a:t>
            </a:r>
            <a:r>
              <a:rPr b="0" lang="en-GB" sz="2400" spc="-795" strike="noStrike">
                <a:solidFill>
                  <a:srgbClr val="000000"/>
                </a:solidFill>
                <a:latin typeface="Courier New"/>
                <a:ea typeface="DejaVu Sans"/>
              </a:rPr>
              <a:t> </a:t>
            </a:r>
            <a:r>
              <a:rPr b="0" lang="en-GB" sz="2400" spc="-1" strike="noStrike">
                <a:solidFill>
                  <a:srgbClr val="000000"/>
                </a:solidFill>
                <a:latin typeface="Arial"/>
                <a:ea typeface="DejaVu Sans"/>
              </a:rPr>
              <a:t>send</a:t>
            </a:r>
            <a:r>
              <a:rPr b="0" lang="en-GB" sz="2400" spc="-97" strike="noStrike">
                <a:solidFill>
                  <a:srgbClr val="000000"/>
                </a:solidFill>
                <a:latin typeface="Arial"/>
                <a:ea typeface="DejaVu Sans"/>
              </a:rPr>
              <a:t> </a:t>
            </a:r>
            <a:r>
              <a:rPr b="0" lang="en-GB" sz="2400" spc="-21" strike="noStrike">
                <a:solidFill>
                  <a:srgbClr val="000000"/>
                </a:solidFill>
                <a:latin typeface="Arial"/>
                <a:ea typeface="DejaVu Sans"/>
              </a:rPr>
              <a:t>periodic</a:t>
            </a:r>
            <a:r>
              <a:rPr b="0" lang="en-GB" sz="2400" spc="-75" strike="noStrike">
                <a:solidFill>
                  <a:srgbClr val="000000"/>
                </a:solidFill>
                <a:latin typeface="Arial"/>
                <a:ea typeface="DejaVu Sans"/>
              </a:rPr>
              <a:t> </a:t>
            </a:r>
            <a:r>
              <a:rPr b="0" lang="en-GB" sz="2400" spc="-41" strike="noStrike">
                <a:solidFill>
                  <a:srgbClr val="000000"/>
                </a:solidFill>
                <a:latin typeface="Arial"/>
                <a:ea typeface="DejaVu Sans"/>
              </a:rPr>
              <a:t>keep-</a:t>
            </a:r>
            <a:r>
              <a:rPr b="0" lang="en-GB" sz="2400" spc="-12" strike="noStrike">
                <a:solidFill>
                  <a:srgbClr val="000000"/>
                </a:solidFill>
                <a:latin typeface="Arial"/>
                <a:ea typeface="DejaVu Sans"/>
              </a:rPr>
              <a:t>alives </a:t>
            </a:r>
            <a:r>
              <a:rPr b="0" lang="en-GB" sz="2400" spc="-12" strike="noStrike">
                <a:solidFill>
                  <a:srgbClr val="000000"/>
                </a:solidFill>
                <a:latin typeface="Courier New"/>
                <a:ea typeface="DejaVu Sans"/>
              </a:rPr>
              <a:t>SO_LINGER</a:t>
            </a:r>
            <a:r>
              <a:rPr b="0" lang="en-GB" sz="2400" spc="-795" strike="noStrike">
                <a:solidFill>
                  <a:srgbClr val="000000"/>
                </a:solidFill>
                <a:latin typeface="Courier New"/>
                <a:ea typeface="DejaVu Sans"/>
              </a:rPr>
              <a:t> </a:t>
            </a:r>
            <a:r>
              <a:rPr b="0" i="1" lang="en-GB" sz="2400" spc="-12" strike="noStrike">
                <a:solidFill>
                  <a:srgbClr val="000000"/>
                </a:solidFill>
                <a:latin typeface="Arial"/>
                <a:ea typeface="DejaVu Sans"/>
              </a:rPr>
              <a:t>close()</a:t>
            </a:r>
            <a:r>
              <a:rPr b="0" i="1" lang="en-GB" sz="2400" spc="-120" strike="noStrike">
                <a:solidFill>
                  <a:srgbClr val="000000"/>
                </a:solidFill>
                <a:latin typeface="Arial"/>
                <a:ea typeface="DejaVu Sans"/>
              </a:rPr>
              <a:t> </a:t>
            </a:r>
            <a:r>
              <a:rPr b="0" i="1" lang="en-GB" sz="2400" spc="-1" strike="noStrike">
                <a:solidFill>
                  <a:srgbClr val="000000"/>
                </a:solidFill>
                <a:latin typeface="Arial"/>
                <a:ea typeface="DejaVu Sans"/>
              </a:rPr>
              <a:t>on</a:t>
            </a:r>
            <a:r>
              <a:rPr b="0" i="1" lang="en-GB" sz="2400" spc="-86" strike="noStrike">
                <a:solidFill>
                  <a:srgbClr val="000000"/>
                </a:solidFill>
                <a:latin typeface="Arial"/>
                <a:ea typeface="DejaVu Sans"/>
              </a:rPr>
              <a:t> </a:t>
            </a:r>
            <a:r>
              <a:rPr b="0" i="1" lang="en-GB" sz="2400" spc="-46" strike="noStrike">
                <a:solidFill>
                  <a:srgbClr val="000000"/>
                </a:solidFill>
                <a:latin typeface="Arial"/>
                <a:ea typeface="DejaVu Sans"/>
              </a:rPr>
              <a:t>non-</a:t>
            </a:r>
            <a:r>
              <a:rPr b="0" i="1" lang="en-GB" sz="2400" spc="-21" strike="noStrike">
                <a:solidFill>
                  <a:srgbClr val="000000"/>
                </a:solidFill>
                <a:latin typeface="Arial"/>
                <a:ea typeface="DejaVu Sans"/>
              </a:rPr>
              <a:t>empty</a:t>
            </a:r>
            <a:r>
              <a:rPr b="0" i="1" lang="en-GB" sz="2400" spc="-75" strike="noStrike">
                <a:solidFill>
                  <a:srgbClr val="000000"/>
                </a:solidFill>
                <a:latin typeface="Arial"/>
                <a:ea typeface="DejaVu Sans"/>
              </a:rPr>
              <a:t> </a:t>
            </a:r>
            <a:r>
              <a:rPr b="0" i="1" lang="en-GB" sz="2400" spc="-12" strike="noStrike">
                <a:solidFill>
                  <a:srgbClr val="000000"/>
                </a:solidFill>
                <a:latin typeface="Arial"/>
                <a:ea typeface="DejaVu Sans"/>
              </a:rPr>
              <a:t>buffer </a:t>
            </a:r>
            <a:r>
              <a:rPr b="0" lang="en-GB" sz="2400" spc="-12" strike="noStrike">
                <a:solidFill>
                  <a:srgbClr val="000000"/>
                </a:solidFill>
                <a:latin typeface="Courier New"/>
                <a:ea typeface="DejaVu Sans"/>
              </a:rPr>
              <a:t>SO_SNDBUF</a:t>
            </a:r>
            <a:r>
              <a:rPr b="0" lang="en-GB" sz="2400" spc="-795" strike="noStrike">
                <a:solidFill>
                  <a:srgbClr val="000000"/>
                </a:solidFill>
                <a:latin typeface="Courier New"/>
                <a:ea typeface="DejaVu Sans"/>
              </a:rPr>
              <a:t> </a:t>
            </a:r>
            <a:r>
              <a:rPr b="0" lang="en-GB" sz="2400" spc="-1" strike="noStrike">
                <a:solidFill>
                  <a:srgbClr val="000000"/>
                </a:solidFill>
                <a:latin typeface="Arial"/>
                <a:ea typeface="DejaVu Sans"/>
              </a:rPr>
              <a:t>send</a:t>
            </a:r>
            <a:r>
              <a:rPr b="0" lang="en-GB" sz="2400" spc="-157" strike="noStrike">
                <a:solidFill>
                  <a:srgbClr val="000000"/>
                </a:solidFill>
                <a:latin typeface="Arial"/>
                <a:ea typeface="DejaVu Sans"/>
              </a:rPr>
              <a:t> </a:t>
            </a:r>
            <a:r>
              <a:rPr b="0" lang="en-GB" sz="2400" spc="-12" strike="noStrike">
                <a:solidFill>
                  <a:srgbClr val="000000"/>
                </a:solidFill>
                <a:latin typeface="Arial"/>
                <a:ea typeface="DejaVu Sans"/>
              </a:rPr>
              <a:t>buffer</a:t>
            </a:r>
            <a:r>
              <a:rPr b="0" lang="en-GB" sz="2400" spc="-86" strike="noStrike">
                <a:solidFill>
                  <a:srgbClr val="000000"/>
                </a:solidFill>
                <a:latin typeface="Arial"/>
                <a:ea typeface="DejaVu Sans"/>
              </a:rPr>
              <a:t> </a:t>
            </a:r>
            <a:r>
              <a:rPr b="0" lang="en-GB" sz="2400" spc="-21" strike="noStrike">
                <a:solidFill>
                  <a:srgbClr val="000000"/>
                </a:solidFill>
                <a:latin typeface="Arial"/>
                <a:ea typeface="DejaVu Sans"/>
              </a:rPr>
              <a:t>size</a:t>
            </a:r>
            <a:endParaRPr b="0" lang="en-GB" sz="2400" spc="-1" strike="noStrike">
              <a:latin typeface="Arial"/>
            </a:endParaRPr>
          </a:p>
          <a:p>
            <a:pPr marL="12600">
              <a:lnSpc>
                <a:spcPct val="100000"/>
              </a:lnSpc>
              <a:spcBef>
                <a:spcPts val="839"/>
              </a:spcBef>
              <a:buNone/>
            </a:pPr>
            <a:r>
              <a:rPr b="0" lang="en-GB" sz="2400" spc="-12" strike="noStrike">
                <a:solidFill>
                  <a:srgbClr val="000000"/>
                </a:solidFill>
                <a:latin typeface="Courier New"/>
                <a:ea typeface="DejaVu Sans"/>
              </a:rPr>
              <a:t>SO_RCVBUF</a:t>
            </a:r>
            <a:r>
              <a:rPr b="0" lang="en-GB" sz="2400" spc="-795" strike="noStrike">
                <a:solidFill>
                  <a:srgbClr val="000000"/>
                </a:solidFill>
                <a:latin typeface="Courier New"/>
                <a:ea typeface="DejaVu Sans"/>
              </a:rPr>
              <a:t> </a:t>
            </a:r>
            <a:r>
              <a:rPr b="0" lang="en-GB" sz="2400" spc="-12" strike="noStrike">
                <a:solidFill>
                  <a:srgbClr val="000000"/>
                </a:solidFill>
                <a:latin typeface="Arial"/>
                <a:ea typeface="DejaVu Sans"/>
              </a:rPr>
              <a:t>receive</a:t>
            </a:r>
            <a:r>
              <a:rPr b="0" lang="en-GB" sz="2400" spc="-140" strike="noStrike">
                <a:solidFill>
                  <a:srgbClr val="000000"/>
                </a:solidFill>
                <a:latin typeface="Arial"/>
                <a:ea typeface="DejaVu Sans"/>
              </a:rPr>
              <a:t> </a:t>
            </a:r>
            <a:r>
              <a:rPr b="0" lang="en-GB" sz="2400" spc="-12" strike="noStrike">
                <a:solidFill>
                  <a:srgbClr val="000000"/>
                </a:solidFill>
                <a:latin typeface="Arial"/>
                <a:ea typeface="DejaVu Sans"/>
              </a:rPr>
              <a:t>buffer</a:t>
            </a:r>
            <a:r>
              <a:rPr b="0" lang="en-GB" sz="2400" spc="-80" strike="noStrike">
                <a:solidFill>
                  <a:srgbClr val="000000"/>
                </a:solidFill>
                <a:latin typeface="Arial"/>
                <a:ea typeface="DejaVu Sans"/>
              </a:rPr>
              <a:t> </a:t>
            </a:r>
            <a:r>
              <a:rPr b="0" lang="en-GB" sz="2400" spc="-21" strike="noStrike">
                <a:solidFill>
                  <a:srgbClr val="000000"/>
                </a:solidFill>
                <a:latin typeface="Arial"/>
                <a:ea typeface="DejaVu Sans"/>
              </a:rPr>
              <a:t>size</a:t>
            </a:r>
            <a:endParaRPr b="0" lang="en-GB" sz="2400" spc="-1" strike="noStrike">
              <a:latin typeface="Arial"/>
            </a:endParaRPr>
          </a:p>
        </p:txBody>
      </p:sp>
      <p:sp>
        <p:nvSpPr>
          <p:cNvPr id="476" name="object 8"/>
          <p:cNvSpPr/>
          <p:nvPr/>
        </p:nvSpPr>
        <p:spPr>
          <a:xfrm>
            <a:off x="1571040" y="4942800"/>
            <a:ext cx="127440" cy="176040"/>
          </a:xfrm>
          <a:prstGeom prst="rect">
            <a:avLst/>
          </a:prstGeom>
          <a:noFill/>
          <a:ln w="0">
            <a:noFill/>
          </a:ln>
        </p:spPr>
        <p:style>
          <a:lnRef idx="0"/>
          <a:fillRef idx="0"/>
          <a:effectRef idx="0"/>
          <a:fontRef idx="minor"/>
        </p:style>
        <p:txBody>
          <a:bodyPr lIns="0" rIns="0" tIns="16560" bIns="0" anchor="t">
            <a:spAutoFit/>
          </a:bodyPr>
          <a:p>
            <a:pPr marL="12600">
              <a:lnSpc>
                <a:spcPct val="100000"/>
              </a:lnSpc>
              <a:spcBef>
                <a:spcPts val="130"/>
              </a:spcBef>
              <a:buNone/>
            </a:pPr>
            <a:r>
              <a:rPr b="0" lang="en-GB" sz="1050" spc="109" strike="noStrike">
                <a:solidFill>
                  <a:srgbClr val="000000"/>
                </a:solidFill>
                <a:latin typeface="Arial"/>
                <a:ea typeface="DejaVu Sans"/>
              </a:rPr>
              <a:t>●</a:t>
            </a:r>
            <a:endParaRPr b="0" lang="en-GB" sz="1050" spc="-1" strike="noStrike">
              <a:latin typeface="Arial"/>
            </a:endParaRPr>
          </a:p>
        </p:txBody>
      </p:sp>
      <p:sp>
        <p:nvSpPr>
          <p:cNvPr id="477" name="object 9"/>
          <p:cNvSpPr/>
          <p:nvPr/>
        </p:nvSpPr>
        <p:spPr>
          <a:xfrm>
            <a:off x="1571040" y="5415120"/>
            <a:ext cx="127440" cy="176040"/>
          </a:xfrm>
          <a:prstGeom prst="rect">
            <a:avLst/>
          </a:prstGeom>
          <a:noFill/>
          <a:ln w="0">
            <a:noFill/>
          </a:ln>
        </p:spPr>
        <p:style>
          <a:lnRef idx="0"/>
          <a:fillRef idx="0"/>
          <a:effectRef idx="0"/>
          <a:fontRef idx="minor"/>
        </p:style>
        <p:txBody>
          <a:bodyPr lIns="0" rIns="0" tIns="16560" bIns="0" anchor="t">
            <a:spAutoFit/>
          </a:bodyPr>
          <a:p>
            <a:pPr marL="12600">
              <a:lnSpc>
                <a:spcPct val="100000"/>
              </a:lnSpc>
              <a:spcBef>
                <a:spcPts val="130"/>
              </a:spcBef>
              <a:buNone/>
            </a:pPr>
            <a:r>
              <a:rPr b="0" lang="en-GB" sz="1050" spc="109" strike="noStrike">
                <a:solidFill>
                  <a:srgbClr val="000000"/>
                </a:solidFill>
                <a:latin typeface="Arial"/>
                <a:ea typeface="DejaVu Sans"/>
              </a:rPr>
              <a:t>●</a:t>
            </a:r>
            <a:endParaRPr b="0" lang="en-GB" sz="1050" spc="-1" strike="noStrike">
              <a:latin typeface="Arial"/>
            </a:endParaRPr>
          </a:p>
        </p:txBody>
      </p:sp>
      <p:sp>
        <p:nvSpPr>
          <p:cNvPr id="478" name="object 10"/>
          <p:cNvSpPr/>
          <p:nvPr/>
        </p:nvSpPr>
        <p:spPr>
          <a:xfrm>
            <a:off x="1571040" y="5887800"/>
            <a:ext cx="127440" cy="176040"/>
          </a:xfrm>
          <a:prstGeom prst="rect">
            <a:avLst/>
          </a:prstGeom>
          <a:noFill/>
          <a:ln w="0">
            <a:noFill/>
          </a:ln>
        </p:spPr>
        <p:style>
          <a:lnRef idx="0"/>
          <a:fillRef idx="0"/>
          <a:effectRef idx="0"/>
          <a:fontRef idx="minor"/>
        </p:style>
        <p:txBody>
          <a:bodyPr lIns="0" rIns="0" tIns="16560" bIns="0" anchor="t">
            <a:spAutoFit/>
          </a:bodyPr>
          <a:p>
            <a:pPr marL="12600">
              <a:lnSpc>
                <a:spcPct val="100000"/>
              </a:lnSpc>
              <a:spcBef>
                <a:spcPts val="130"/>
              </a:spcBef>
              <a:buNone/>
            </a:pPr>
            <a:r>
              <a:rPr b="0" lang="en-GB" sz="1050" spc="109" strike="noStrike">
                <a:solidFill>
                  <a:srgbClr val="000000"/>
                </a:solidFill>
                <a:latin typeface="Arial"/>
                <a:ea typeface="DejaVu Sans"/>
              </a:rPr>
              <a:t>●</a:t>
            </a:r>
            <a:endParaRPr b="0" lang="en-GB" sz="1050" spc="-1" strike="noStrike">
              <a:latin typeface="Arial"/>
            </a:endParaRPr>
          </a:p>
        </p:txBody>
      </p:sp>
      <p:sp>
        <p:nvSpPr>
          <p:cNvPr id="479" name="object 11"/>
          <p:cNvSpPr/>
          <p:nvPr/>
        </p:nvSpPr>
        <p:spPr>
          <a:xfrm>
            <a:off x="1571040" y="6360120"/>
            <a:ext cx="127440" cy="176040"/>
          </a:xfrm>
          <a:prstGeom prst="rect">
            <a:avLst/>
          </a:prstGeom>
          <a:noFill/>
          <a:ln w="0">
            <a:noFill/>
          </a:ln>
        </p:spPr>
        <p:style>
          <a:lnRef idx="0"/>
          <a:fillRef idx="0"/>
          <a:effectRef idx="0"/>
          <a:fontRef idx="minor"/>
        </p:style>
        <p:txBody>
          <a:bodyPr lIns="0" rIns="0" tIns="16560" bIns="0" anchor="t">
            <a:spAutoFit/>
          </a:bodyPr>
          <a:p>
            <a:pPr marL="12600">
              <a:lnSpc>
                <a:spcPct val="100000"/>
              </a:lnSpc>
              <a:spcBef>
                <a:spcPts val="130"/>
              </a:spcBef>
              <a:buNone/>
            </a:pPr>
            <a:r>
              <a:rPr b="0" lang="en-GB" sz="1050" spc="109" strike="noStrike">
                <a:solidFill>
                  <a:srgbClr val="000000"/>
                </a:solidFill>
                <a:latin typeface="Arial"/>
                <a:ea typeface="DejaVu Sans"/>
              </a:rPr>
              <a:t>●</a:t>
            </a:r>
            <a:endParaRPr b="0" lang="en-GB" sz="1050" spc="-1" strike="noStrike">
              <a:latin typeface="Arial"/>
            </a:endParaRPr>
          </a:p>
        </p:txBody>
      </p:sp>
    </p:spTree>
  </p:cSld>
  <p:transition>
    <p:dissolve/>
  </p:transition>
</p:sld>
</file>

<file path=ppt/slides/slide6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0" name="PlaceHolder 1"/>
          <p:cNvSpPr>
            <a:spLocks noGrp="1"/>
          </p:cNvSpPr>
          <p:nvPr>
            <p:ph type="title"/>
          </p:nvPr>
        </p:nvSpPr>
        <p:spPr>
          <a:xfrm>
            <a:off x="1357200" y="555120"/>
            <a:ext cx="6863400" cy="1272600"/>
          </a:xfrm>
          <a:prstGeom prst="rect">
            <a:avLst/>
          </a:prstGeom>
          <a:noFill/>
          <a:ln w="0">
            <a:noFill/>
          </a:ln>
        </p:spPr>
        <p:txBody>
          <a:bodyPr lIns="0" rIns="0" tIns="12600" bIns="0" anchor="t">
            <a:noAutofit/>
          </a:bodyPr>
          <a:p>
            <a:pPr marL="1333440">
              <a:lnSpc>
                <a:spcPct val="100000"/>
              </a:lnSpc>
              <a:spcBef>
                <a:spcPts val="99"/>
              </a:spcBef>
              <a:buNone/>
            </a:pPr>
            <a:r>
              <a:rPr b="1" lang="en-GB" sz="4400" spc="-1" strike="noStrike">
                <a:solidFill>
                  <a:srgbClr val="000000"/>
                </a:solidFill>
                <a:latin typeface="Arial"/>
              </a:rPr>
              <a:t>Non</a:t>
            </a:r>
            <a:r>
              <a:rPr b="1" lang="en-GB" sz="4400" spc="-92" strike="noStrike">
                <a:solidFill>
                  <a:srgbClr val="000000"/>
                </a:solidFill>
                <a:latin typeface="Arial"/>
              </a:rPr>
              <a:t> </a:t>
            </a:r>
            <a:r>
              <a:rPr b="1" lang="en-GB" sz="4400" spc="-1" strike="noStrike">
                <a:solidFill>
                  <a:srgbClr val="000000"/>
                </a:solidFill>
                <a:latin typeface="Arial"/>
              </a:rPr>
              <a:t>Blocking</a:t>
            </a:r>
            <a:r>
              <a:rPr b="1" lang="en-GB" sz="4400" spc="-72" strike="noStrike">
                <a:solidFill>
                  <a:srgbClr val="000000"/>
                </a:solidFill>
                <a:latin typeface="Arial"/>
              </a:rPr>
              <a:t> </a:t>
            </a:r>
            <a:r>
              <a:rPr b="1" lang="en-GB" sz="4400" spc="-26" strike="noStrike">
                <a:solidFill>
                  <a:srgbClr val="000000"/>
                </a:solidFill>
                <a:latin typeface="Arial"/>
              </a:rPr>
              <a:t>I/O - I</a:t>
            </a:r>
            <a:endParaRPr b="0" lang="en-GB" sz="4400" spc="-1" strike="noStrike">
              <a:latin typeface="Arial"/>
            </a:endParaRPr>
          </a:p>
        </p:txBody>
      </p:sp>
      <p:sp>
        <p:nvSpPr>
          <p:cNvPr id="481" name="object 4"/>
          <p:cNvSpPr/>
          <p:nvPr/>
        </p:nvSpPr>
        <p:spPr>
          <a:xfrm>
            <a:off x="851400" y="1394280"/>
            <a:ext cx="7979760" cy="5458320"/>
          </a:xfrm>
          <a:prstGeom prst="rect">
            <a:avLst/>
          </a:prstGeom>
          <a:noFill/>
          <a:ln w="0">
            <a:noFill/>
          </a:ln>
        </p:spPr>
        <p:style>
          <a:lnRef idx="0"/>
          <a:fillRef idx="0"/>
          <a:effectRef idx="0"/>
          <a:fontRef idx="minor"/>
        </p:style>
        <p:txBody>
          <a:bodyPr lIns="0" rIns="0" tIns="54000" bIns="0" anchor="t">
            <a:spAutoFit/>
          </a:bodyPr>
          <a:p>
            <a:pPr marL="336600">
              <a:lnSpc>
                <a:spcPts val="3589"/>
              </a:lnSpc>
              <a:spcBef>
                <a:spcPts val="425"/>
              </a:spcBef>
              <a:buNone/>
            </a:pPr>
            <a:r>
              <a:rPr b="0" lang="en-GB" sz="3200" spc="-1" strike="noStrike">
                <a:solidFill>
                  <a:srgbClr val="000000"/>
                </a:solidFill>
                <a:latin typeface="Arial"/>
                <a:ea typeface="DejaVu Sans"/>
              </a:rPr>
              <a:t>Once a</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socket</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has been created it may </a:t>
            </a:r>
            <a:r>
              <a:rPr b="0" lang="en-GB" sz="3200" spc="-26" strike="noStrike">
                <a:solidFill>
                  <a:srgbClr val="000000"/>
                </a:solidFill>
                <a:latin typeface="Arial"/>
                <a:ea typeface="DejaVu Sans"/>
              </a:rPr>
              <a:t>be </a:t>
            </a:r>
            <a:r>
              <a:rPr b="0" lang="en-GB" sz="3200" spc="-1" strike="noStrike">
                <a:solidFill>
                  <a:srgbClr val="000000"/>
                </a:solidFill>
                <a:latin typeface="Arial"/>
                <a:ea typeface="DejaVu Sans"/>
              </a:rPr>
              <a:t>marked as non-</a:t>
            </a:r>
            <a:r>
              <a:rPr b="0" lang="en-GB" sz="3200" spc="-12" strike="noStrike">
                <a:solidFill>
                  <a:srgbClr val="000000"/>
                </a:solidFill>
                <a:latin typeface="Arial"/>
                <a:ea typeface="DejaVu Sans"/>
              </a:rPr>
              <a:t>blocking</a:t>
            </a:r>
            <a:endParaRPr b="0" lang="en-GB" sz="3200" spc="-1" strike="noStrike">
              <a:latin typeface="Arial"/>
            </a:endParaRPr>
          </a:p>
          <a:p>
            <a:pPr marL="336600">
              <a:lnSpc>
                <a:spcPts val="3589"/>
              </a:lnSpc>
              <a:spcBef>
                <a:spcPts val="425"/>
              </a:spcBef>
              <a:buNone/>
            </a:pPr>
            <a:endParaRPr b="0" lang="en-GB" sz="3200" spc="-1" strike="noStrike">
              <a:latin typeface="Arial"/>
            </a:endParaRPr>
          </a:p>
          <a:p>
            <a:pPr marL="12600">
              <a:lnSpc>
                <a:spcPts val="2801"/>
              </a:lnSpc>
              <a:spcBef>
                <a:spcPts val="1015"/>
              </a:spcBef>
              <a:buNone/>
            </a:pPr>
            <a:r>
              <a:rPr b="0" lang="en-GB" sz="2400" spc="-1" strike="noStrike">
                <a:solidFill>
                  <a:srgbClr val="000000"/>
                </a:solidFill>
                <a:latin typeface="Bitstream Vera Sans Mono"/>
                <a:ea typeface="DejaVu Sans"/>
              </a:rPr>
              <a:t>#include</a:t>
            </a:r>
            <a:r>
              <a:rPr b="0" lang="en-GB" sz="2400" spc="-41"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&lt;fcntl.h&gt;</a:t>
            </a:r>
            <a:endParaRPr b="0" lang="en-GB" sz="2400" spc="-1" strike="noStrike">
              <a:latin typeface="Arial"/>
            </a:endParaRPr>
          </a:p>
          <a:p>
            <a:pPr marL="336600">
              <a:lnSpc>
                <a:spcPts val="2801"/>
              </a:lnSpc>
              <a:buNone/>
            </a:pPr>
            <a:r>
              <a:rPr b="0" lang="en-GB" sz="2400" spc="-26" strike="noStrike">
                <a:solidFill>
                  <a:srgbClr val="000000"/>
                </a:solidFill>
                <a:latin typeface="Bitstream Vera Sans Mono"/>
                <a:ea typeface="DejaVu Sans"/>
              </a:rPr>
              <a:t>...</a:t>
            </a:r>
            <a:endParaRPr b="0" lang="en-GB" sz="2400" spc="-1" strike="noStrike">
              <a:latin typeface="Arial"/>
            </a:endParaRPr>
          </a:p>
          <a:p>
            <a:pPr marL="12600">
              <a:lnSpc>
                <a:spcPts val="2801"/>
              </a:lnSpc>
              <a:spcBef>
                <a:spcPts val="1270"/>
              </a:spcBef>
              <a:buNone/>
            </a:pPr>
            <a:r>
              <a:rPr b="0" lang="en-GB" sz="2400" spc="-1" strike="noStrike">
                <a:solidFill>
                  <a:srgbClr val="000000"/>
                </a:solidFill>
                <a:latin typeface="Bitstream Vera Sans Mono"/>
                <a:ea typeface="DejaVu Sans"/>
              </a:rPr>
              <a:t>int</a:t>
            </a:r>
            <a:r>
              <a:rPr b="0" lang="en-GB" sz="2400" spc="-15" strike="noStrike">
                <a:solidFill>
                  <a:srgbClr val="000000"/>
                </a:solidFill>
                <a:latin typeface="Bitstream Vera Sans Mono"/>
                <a:ea typeface="DejaVu Sans"/>
              </a:rPr>
              <a:t> </a:t>
            </a:r>
            <a:r>
              <a:rPr b="0" lang="en-GB" sz="2400" spc="-26" strike="noStrike">
                <a:solidFill>
                  <a:srgbClr val="000000"/>
                </a:solidFill>
                <a:latin typeface="Bitstream Vera Sans Mono"/>
                <a:ea typeface="DejaVu Sans"/>
              </a:rPr>
              <a:t>s;</a:t>
            </a:r>
            <a:endParaRPr b="0" lang="en-GB" sz="2400" spc="-1" strike="noStrike">
              <a:latin typeface="Arial"/>
            </a:endParaRPr>
          </a:p>
          <a:p>
            <a:pPr marL="336600">
              <a:lnSpc>
                <a:spcPts val="2801"/>
              </a:lnSpc>
              <a:buNone/>
            </a:pPr>
            <a:r>
              <a:rPr b="0" lang="en-GB" sz="2400" spc="-26" strike="noStrike">
                <a:solidFill>
                  <a:srgbClr val="000000"/>
                </a:solidFill>
                <a:latin typeface="Bitstream Vera Sans Mono"/>
                <a:ea typeface="DejaVu Sans"/>
              </a:rPr>
              <a:t>...</a:t>
            </a:r>
            <a:endParaRPr b="0" lang="en-GB" sz="2400" spc="-1" strike="noStrike">
              <a:latin typeface="Arial"/>
            </a:endParaRPr>
          </a:p>
          <a:p>
            <a:pPr marL="12600">
              <a:lnSpc>
                <a:spcPts val="2806"/>
              </a:lnSpc>
              <a:spcBef>
                <a:spcPts val="1261"/>
              </a:spcBef>
              <a:buNone/>
            </a:pPr>
            <a:r>
              <a:rPr b="0" lang="en-GB" sz="2400" spc="-1" strike="noStrike">
                <a:solidFill>
                  <a:srgbClr val="000000"/>
                </a:solidFill>
                <a:latin typeface="Bitstream Vera Sans Mono"/>
                <a:ea typeface="DejaVu Sans"/>
              </a:rPr>
              <a:t>s</a:t>
            </a:r>
            <a:r>
              <a:rPr b="0" lang="en-GB" sz="2400" spc="-5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a:t>
            </a:r>
            <a:r>
              <a:rPr b="0" lang="en-GB" sz="2400" spc="-3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socket(AF_INET,</a:t>
            </a:r>
            <a:r>
              <a:rPr b="0" lang="en-GB" sz="2400" spc="-35"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SOCK_STREAM,</a:t>
            </a:r>
            <a:r>
              <a:rPr b="0" lang="en-GB" sz="2400" spc="-35" strike="noStrike">
                <a:solidFill>
                  <a:srgbClr val="000000"/>
                </a:solidFill>
                <a:latin typeface="Bitstream Vera Sans Mono"/>
                <a:ea typeface="DejaVu Sans"/>
              </a:rPr>
              <a:t> </a:t>
            </a:r>
            <a:r>
              <a:rPr b="0" lang="en-GB" sz="2400" spc="-26" strike="noStrike">
                <a:solidFill>
                  <a:srgbClr val="000000"/>
                </a:solidFill>
                <a:latin typeface="Bitstream Vera Sans Mono"/>
                <a:ea typeface="DejaVu Sans"/>
              </a:rPr>
              <a:t>0);</a:t>
            </a:r>
            <a:endParaRPr b="0" lang="en-GB" sz="2400" spc="-1" strike="noStrike">
              <a:latin typeface="Arial"/>
            </a:endParaRPr>
          </a:p>
          <a:p>
            <a:pPr marL="336600">
              <a:lnSpc>
                <a:spcPts val="2806"/>
              </a:lnSpc>
              <a:buNone/>
            </a:pPr>
            <a:r>
              <a:rPr b="0" lang="en-GB" sz="2400" spc="-26" strike="noStrike">
                <a:solidFill>
                  <a:srgbClr val="000000"/>
                </a:solidFill>
                <a:latin typeface="Bitstream Vera Sans Mono"/>
                <a:ea typeface="DejaVu Sans"/>
              </a:rPr>
              <a:t>...</a:t>
            </a:r>
            <a:endParaRPr b="0" lang="en-GB" sz="2400" spc="-1" strike="noStrike">
              <a:latin typeface="Arial"/>
            </a:endParaRPr>
          </a:p>
          <a:p>
            <a:pPr marL="336600" indent="-324000">
              <a:lnSpc>
                <a:spcPts val="2721"/>
              </a:lnSpc>
              <a:spcBef>
                <a:spcPts val="1485"/>
              </a:spcBef>
              <a:buNone/>
              <a:tabLst>
                <a:tab algn="l" pos="0"/>
              </a:tabLst>
            </a:pPr>
            <a:r>
              <a:rPr b="0" lang="en-GB" sz="2400" spc="-1" strike="noStrike">
                <a:solidFill>
                  <a:srgbClr val="000000"/>
                </a:solidFill>
                <a:latin typeface="Bitstream Vera Sans Mono"/>
                <a:ea typeface="DejaVu Sans"/>
              </a:rPr>
              <a:t>if</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(fcntl(s,</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F_SETFL,</a:t>
            </a:r>
            <a:r>
              <a:rPr b="0" lang="en-GB" sz="2400" spc="-2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FNDELAY)</a:t>
            </a:r>
            <a:r>
              <a:rPr b="0" lang="en-GB" sz="2400" spc="-32"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&lt;</a:t>
            </a:r>
            <a:r>
              <a:rPr b="0" lang="en-GB" sz="2400" spc="-26" strike="noStrike">
                <a:solidFill>
                  <a:srgbClr val="000000"/>
                </a:solidFill>
                <a:latin typeface="Bitstream Vera Sans Mono"/>
                <a:ea typeface="DejaVu Sans"/>
              </a:rPr>
              <a:t> </a:t>
            </a:r>
            <a:r>
              <a:rPr b="0" lang="en-GB" sz="2400" spc="-35" strike="noStrike">
                <a:solidFill>
                  <a:srgbClr val="000000"/>
                </a:solidFill>
                <a:latin typeface="Bitstream Vera Sans Mono"/>
                <a:ea typeface="DejaVu Sans"/>
              </a:rPr>
              <a:t>0) </a:t>
            </a:r>
            <a:r>
              <a:rPr b="0" lang="en-GB" sz="2400" spc="-1" strike="noStrike">
                <a:solidFill>
                  <a:srgbClr val="000000"/>
                </a:solidFill>
                <a:latin typeface="Bitstream Vera Sans Mono"/>
                <a:ea typeface="DejaVu Sans"/>
              </a:rPr>
              <a:t>perror("fcntl</a:t>
            </a:r>
            <a:r>
              <a:rPr b="0" lang="en-GB" sz="2400" spc="-66" strike="noStrike">
                <a:solidFill>
                  <a:srgbClr val="000000"/>
                </a:solidFill>
                <a:latin typeface="Bitstream Vera Sans Mono"/>
                <a:ea typeface="DejaVu Sans"/>
              </a:rPr>
              <a:t> </a:t>
            </a:r>
            <a:r>
              <a:rPr b="0" lang="en-GB" sz="2400" spc="-1" strike="noStrike">
                <a:solidFill>
                  <a:srgbClr val="000000"/>
                </a:solidFill>
                <a:latin typeface="Bitstream Vera Sans Mono"/>
                <a:ea typeface="DejaVu Sans"/>
              </a:rPr>
              <a:t>F_SETFL,</a:t>
            </a:r>
            <a:r>
              <a:rPr b="0" lang="en-GB" sz="2400" spc="-52" strike="noStrike">
                <a:solidFill>
                  <a:srgbClr val="000000"/>
                </a:solidFill>
                <a:latin typeface="Bitstream Vera Sans Mono"/>
                <a:ea typeface="DejaVu Sans"/>
              </a:rPr>
              <a:t> </a:t>
            </a:r>
            <a:r>
              <a:rPr b="0" lang="en-GB" sz="2400" spc="-12" strike="noStrike">
                <a:solidFill>
                  <a:srgbClr val="000000"/>
                </a:solidFill>
                <a:latin typeface="Bitstream Vera Sans Mono"/>
                <a:ea typeface="DejaVu Sans"/>
              </a:rPr>
              <a:t>FNDELAY");</a:t>
            </a:r>
            <a:endParaRPr b="0" lang="en-GB" sz="2400" spc="-1" strike="noStrike">
              <a:latin typeface="Arial"/>
            </a:endParaRPr>
          </a:p>
          <a:p>
            <a:pPr marL="12600" indent="-324000">
              <a:lnSpc>
                <a:spcPct val="100000"/>
              </a:lnSpc>
              <a:spcBef>
                <a:spcPts val="1196"/>
              </a:spcBef>
              <a:buNone/>
              <a:tabLst>
                <a:tab algn="l" pos="0"/>
              </a:tabLst>
            </a:pPr>
            <a:r>
              <a:rPr b="0" lang="en-GB" sz="2400" spc="-12" strike="noStrike">
                <a:solidFill>
                  <a:srgbClr val="000000"/>
                </a:solidFill>
                <a:latin typeface="Bitstream Vera Sans Mono"/>
                <a:ea typeface="DejaVu Sans"/>
              </a:rPr>
              <a:t>exit(1)</a:t>
            </a:r>
            <a:endParaRPr b="0" lang="en-GB" sz="2400" spc="-1" strike="noStrike">
              <a:latin typeface="Arial"/>
            </a:endParaRPr>
          </a:p>
        </p:txBody>
      </p:sp>
    </p:spTree>
  </p:cSld>
  <p:transition>
    <p:dissolve/>
  </p:transition>
</p:sld>
</file>

<file path=ppt/slides/slide6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2" name="PlaceHolder 1"/>
          <p:cNvSpPr>
            <a:spLocks noGrp="1"/>
          </p:cNvSpPr>
          <p:nvPr>
            <p:ph type="title"/>
          </p:nvPr>
        </p:nvSpPr>
        <p:spPr>
          <a:xfrm>
            <a:off x="1357200" y="555120"/>
            <a:ext cx="6863400" cy="1272600"/>
          </a:xfrm>
          <a:prstGeom prst="rect">
            <a:avLst/>
          </a:prstGeom>
          <a:noFill/>
          <a:ln w="0">
            <a:noFill/>
          </a:ln>
        </p:spPr>
        <p:txBody>
          <a:bodyPr lIns="0" rIns="0" tIns="12600" bIns="0" anchor="t">
            <a:noAutofit/>
          </a:bodyPr>
          <a:p>
            <a:pPr marL="1411560">
              <a:lnSpc>
                <a:spcPct val="100000"/>
              </a:lnSpc>
              <a:spcBef>
                <a:spcPts val="99"/>
              </a:spcBef>
              <a:buNone/>
            </a:pPr>
            <a:r>
              <a:rPr b="1" lang="en-GB" sz="4400" spc="-1" strike="noStrike">
                <a:solidFill>
                  <a:srgbClr val="000000"/>
                </a:solidFill>
                <a:latin typeface="Arial"/>
              </a:rPr>
              <a:t>NonBlocking</a:t>
            </a:r>
            <a:r>
              <a:rPr b="1" lang="en-GB" sz="4400" spc="-171" strike="noStrike">
                <a:solidFill>
                  <a:srgbClr val="000000"/>
                </a:solidFill>
                <a:latin typeface="Arial"/>
              </a:rPr>
              <a:t> </a:t>
            </a:r>
            <a:r>
              <a:rPr b="1" lang="en-GB" sz="4400" spc="-26" strike="noStrike">
                <a:solidFill>
                  <a:srgbClr val="000000"/>
                </a:solidFill>
                <a:latin typeface="Arial"/>
              </a:rPr>
              <a:t>I/O - II</a:t>
            </a:r>
            <a:endParaRPr b="0" lang="en-GB" sz="4400" spc="-1" strike="noStrike">
              <a:latin typeface="Arial"/>
            </a:endParaRPr>
          </a:p>
        </p:txBody>
      </p:sp>
      <p:sp>
        <p:nvSpPr>
          <p:cNvPr id="483" name="object 4"/>
          <p:cNvSpPr/>
          <p:nvPr/>
        </p:nvSpPr>
        <p:spPr>
          <a:xfrm>
            <a:off x="923400" y="1539360"/>
            <a:ext cx="8628840" cy="2702880"/>
          </a:xfrm>
          <a:prstGeom prst="rect">
            <a:avLst/>
          </a:prstGeom>
          <a:noFill/>
          <a:ln w="0">
            <a:noFill/>
          </a:ln>
        </p:spPr>
        <p:style>
          <a:lnRef idx="0"/>
          <a:fillRef idx="0"/>
          <a:effectRef idx="0"/>
          <a:fontRef idx="minor"/>
        </p:style>
        <p:txBody>
          <a:bodyPr lIns="0" rIns="0" tIns="191880" bIns="0" anchor="t">
            <a:spAutoFit/>
          </a:bodyPr>
          <a:p>
            <a:pPr marL="12600">
              <a:lnSpc>
                <a:spcPct val="100000"/>
              </a:lnSpc>
              <a:spcBef>
                <a:spcPts val="1511"/>
              </a:spcBef>
              <a:buNone/>
            </a:pPr>
            <a:r>
              <a:rPr b="0" lang="en-GB" sz="3200" spc="-1" strike="noStrike">
                <a:solidFill>
                  <a:srgbClr val="000000"/>
                </a:solidFill>
                <a:latin typeface="Arial"/>
                <a:ea typeface="DejaVu Sans"/>
              </a:rPr>
              <a:t>NB:</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must check</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for</a:t>
            </a:r>
            <a:r>
              <a:rPr b="0" lang="en-GB" sz="3200" spc="-7" strike="noStrike">
                <a:solidFill>
                  <a:srgbClr val="000000"/>
                </a:solidFill>
                <a:latin typeface="Arial"/>
                <a:ea typeface="DejaVu Sans"/>
              </a:rPr>
              <a:t> </a:t>
            </a:r>
            <a:r>
              <a:rPr b="0" lang="en-GB" sz="3200" spc="-12" strike="noStrike">
                <a:solidFill>
                  <a:srgbClr val="000000"/>
                </a:solidFill>
                <a:latin typeface="Bitstream Vera Sans Mono"/>
                <a:ea typeface="DejaVu Sans"/>
              </a:rPr>
              <a:t>errno==EWOULDBLOCK</a:t>
            </a:r>
            <a:endParaRPr b="0" lang="en-GB" sz="3200" spc="-1" strike="noStrike">
              <a:latin typeface="Arial"/>
            </a:endParaRPr>
          </a:p>
          <a:p>
            <a:pPr marL="12600">
              <a:lnSpc>
                <a:spcPct val="93000"/>
              </a:lnSpc>
              <a:spcBef>
                <a:spcPts val="1661"/>
              </a:spcBef>
              <a:buNone/>
            </a:pPr>
            <a:r>
              <a:rPr b="0" lang="en-GB" sz="3200" spc="-1" strike="noStrike">
                <a:solidFill>
                  <a:srgbClr val="000000"/>
                </a:solidFill>
                <a:latin typeface="Arial"/>
                <a:ea typeface="DejaVu Sans"/>
              </a:rPr>
              <a:t>If an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operation, such as a send, cannot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be </a:t>
            </a:r>
            <a:r>
              <a:rPr b="0" lang="en-GB" sz="3200" spc="-21" strike="noStrike">
                <a:solidFill>
                  <a:srgbClr val="000000"/>
                </a:solidFill>
                <a:latin typeface="Arial"/>
                <a:ea typeface="DejaVu Sans"/>
              </a:rPr>
              <a:t>done </a:t>
            </a:r>
            <a:r>
              <a:rPr b="0" lang="en-GB" sz="3200" spc="-1" strike="noStrike">
                <a:solidFill>
                  <a:srgbClr val="000000"/>
                </a:solidFill>
                <a:latin typeface="Arial"/>
                <a:ea typeface="DejaVu Sans"/>
              </a:rPr>
              <a:t>in</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its entirety</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the data that can be</a:t>
            </a:r>
            <a:r>
              <a:rPr b="0" lang="en-GB" sz="3200" spc="9" strike="noStrike">
                <a:solidFill>
                  <a:srgbClr val="000000"/>
                </a:solidFill>
                <a:latin typeface="Arial"/>
                <a:ea typeface="DejaVu Sans"/>
              </a:rPr>
              <a:t> </a:t>
            </a:r>
            <a:r>
              <a:rPr b="0" lang="en-GB" sz="3200" spc="-21" strike="noStrike">
                <a:solidFill>
                  <a:srgbClr val="000000"/>
                </a:solidFill>
                <a:latin typeface="Arial"/>
                <a:ea typeface="DejaVu Sans"/>
              </a:rPr>
              <a:t>sent </a:t>
            </a:r>
            <a:r>
              <a:rPr b="0" lang="en-GB" sz="3200" spc="-1" strike="noStrike">
                <a:solidFill>
                  <a:srgbClr val="000000"/>
                </a:solidFill>
                <a:latin typeface="Arial"/>
                <a:ea typeface="DejaVu Sans"/>
              </a:rPr>
              <a:t>immediately will be processed, and</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the </a:t>
            </a:r>
            <a:r>
              <a:rPr b="0" lang="en-GB" sz="3200" spc="-12" strike="noStrike">
                <a:solidFill>
                  <a:srgbClr val="000000"/>
                </a:solidFill>
                <a:latin typeface="Arial"/>
                <a:ea typeface="DejaVu Sans"/>
              </a:rPr>
              <a:t>return </a:t>
            </a:r>
            <a:r>
              <a:rPr b="0" lang="en-GB" sz="3200" spc="-1" strike="noStrike">
                <a:solidFill>
                  <a:srgbClr val="000000"/>
                </a:solidFill>
                <a:latin typeface="Arial"/>
                <a:ea typeface="DejaVu Sans"/>
              </a:rPr>
              <a:t>value will</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indicate the amount actually </a:t>
            </a:r>
            <a:r>
              <a:rPr b="0" lang="en-GB" sz="3200" spc="-21" strike="noStrike">
                <a:solidFill>
                  <a:srgbClr val="000000"/>
                </a:solidFill>
                <a:latin typeface="Arial"/>
                <a:ea typeface="DejaVu Sans"/>
              </a:rPr>
              <a:t>sent</a:t>
            </a:r>
            <a:endParaRPr b="0" lang="en-GB" sz="3200" spc="-1" strike="noStrike">
              <a:latin typeface="Arial"/>
            </a:endParaRPr>
          </a:p>
        </p:txBody>
      </p:sp>
    </p:spTree>
  </p:cSld>
  <p:transition>
    <p:dissolve/>
  </p:transition>
</p:sld>
</file>

<file path=ppt/slides/slide6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4" name="PlaceHolder 1"/>
          <p:cNvSpPr>
            <a:spLocks noGrp="1"/>
          </p:cNvSpPr>
          <p:nvPr>
            <p:ph type="title"/>
          </p:nvPr>
        </p:nvSpPr>
        <p:spPr>
          <a:xfrm>
            <a:off x="1609200" y="555120"/>
            <a:ext cx="6863400" cy="1272600"/>
          </a:xfrm>
          <a:prstGeom prst="rect">
            <a:avLst/>
          </a:prstGeom>
          <a:noFill/>
          <a:ln w="0">
            <a:noFill/>
          </a:ln>
        </p:spPr>
        <p:txBody>
          <a:bodyPr lIns="0" rIns="0" tIns="12600" bIns="0" anchor="t">
            <a:noAutofit/>
          </a:bodyPr>
          <a:p>
            <a:pPr marL="2654280">
              <a:lnSpc>
                <a:spcPct val="100000"/>
              </a:lnSpc>
              <a:spcBef>
                <a:spcPts val="99"/>
              </a:spcBef>
              <a:buNone/>
            </a:pPr>
            <a:r>
              <a:rPr b="1" lang="en-GB" sz="4400" spc="-12" strike="noStrike">
                <a:solidFill>
                  <a:srgbClr val="000000"/>
                </a:solidFill>
                <a:latin typeface="Arial"/>
              </a:rPr>
              <a:t>SIGIO</a:t>
            </a:r>
            <a:endParaRPr b="0" lang="en-GB" sz="4400" spc="-1" strike="noStrike">
              <a:latin typeface="Arial"/>
            </a:endParaRPr>
          </a:p>
        </p:txBody>
      </p:sp>
      <p:sp>
        <p:nvSpPr>
          <p:cNvPr id="485" name="object 4"/>
          <p:cNvSpPr/>
          <p:nvPr/>
        </p:nvSpPr>
        <p:spPr>
          <a:xfrm>
            <a:off x="897840" y="1718280"/>
            <a:ext cx="8417880" cy="4560120"/>
          </a:xfrm>
          <a:prstGeom prst="rect">
            <a:avLst/>
          </a:prstGeom>
          <a:noFill/>
          <a:ln w="0">
            <a:noFill/>
          </a:ln>
        </p:spPr>
        <p:style>
          <a:lnRef idx="0"/>
          <a:fillRef idx="0"/>
          <a:effectRef idx="0"/>
          <a:fontRef idx="minor"/>
        </p:style>
        <p:txBody>
          <a:bodyPr lIns="0" rIns="0" tIns="54000" bIns="0" anchor="t">
            <a:spAutoFit/>
          </a:bodyPr>
          <a:p>
            <a:pPr marL="38160">
              <a:lnSpc>
                <a:spcPts val="3589"/>
              </a:lnSpc>
              <a:spcBef>
                <a:spcPts val="425"/>
              </a:spcBef>
              <a:buNone/>
            </a:pPr>
            <a:r>
              <a:rPr b="0" lang="en-GB" sz="3200" spc="-1" strike="noStrike">
                <a:solidFill>
                  <a:srgbClr val="000000"/>
                </a:solidFill>
                <a:latin typeface="Arial"/>
                <a:ea typeface="DejaVu Sans"/>
              </a:rPr>
              <a:t>Allows</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a process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to be notified</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via a </a:t>
            </a:r>
            <a:r>
              <a:rPr b="0" lang="en-GB" sz="3200" spc="-12" strike="noStrike">
                <a:solidFill>
                  <a:srgbClr val="000000"/>
                </a:solidFill>
                <a:latin typeface="Arial"/>
                <a:ea typeface="DejaVu Sans"/>
              </a:rPr>
              <a:t>signal </a:t>
            </a:r>
            <a:r>
              <a:rPr b="0" lang="en-GB" sz="3200" spc="-1" strike="noStrike">
                <a:solidFill>
                  <a:srgbClr val="000000"/>
                </a:solidFill>
                <a:latin typeface="Arial"/>
                <a:ea typeface="DejaVu Sans"/>
              </a:rPr>
              <a:t>when a socket</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(or more generally, a </a:t>
            </a:r>
            <a:r>
              <a:rPr b="0" lang="en-GB" sz="3200" spc="-21" strike="noStrike">
                <a:solidFill>
                  <a:srgbClr val="000000"/>
                </a:solidFill>
                <a:latin typeface="Arial"/>
                <a:ea typeface="DejaVu Sans"/>
              </a:rPr>
              <a:t>file </a:t>
            </a:r>
            <a:r>
              <a:rPr b="0" lang="en-GB" sz="3200" spc="-1" strike="noStrike">
                <a:solidFill>
                  <a:srgbClr val="000000"/>
                </a:solidFill>
                <a:latin typeface="Arial"/>
                <a:ea typeface="DejaVu Sans"/>
              </a:rPr>
              <a:t>descriptor) has data waiting to</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be</a:t>
            </a:r>
            <a:r>
              <a:rPr b="0" lang="en-GB" sz="3200" spc="9" strike="noStrike">
                <a:solidFill>
                  <a:srgbClr val="000000"/>
                </a:solidFill>
                <a:latin typeface="Arial"/>
                <a:ea typeface="DejaVu Sans"/>
              </a:rPr>
              <a:t> </a:t>
            </a:r>
            <a:r>
              <a:rPr b="0" lang="en-GB" sz="3200" spc="-21" strike="noStrike">
                <a:solidFill>
                  <a:srgbClr val="000000"/>
                </a:solidFill>
                <a:latin typeface="Arial"/>
                <a:ea typeface="DejaVu Sans"/>
              </a:rPr>
              <a:t>read</a:t>
            </a:r>
            <a:endParaRPr b="0" lang="en-GB" sz="3200" spc="-1" strike="noStrike">
              <a:latin typeface="Arial"/>
            </a:endParaRPr>
          </a:p>
          <a:p>
            <a:pPr marL="38160">
              <a:lnSpc>
                <a:spcPct val="100000"/>
              </a:lnSpc>
              <a:spcBef>
                <a:spcPts val="1094"/>
              </a:spcBef>
              <a:buNone/>
            </a:pPr>
            <a:r>
              <a:rPr b="0" lang="en-GB" sz="3200" spc="-1" strike="noStrike">
                <a:solidFill>
                  <a:srgbClr val="000000"/>
                </a:solidFill>
                <a:latin typeface="Arial"/>
                <a:ea typeface="DejaVu Sans"/>
              </a:rPr>
              <a:t>Three </a:t>
            </a:r>
            <a:r>
              <a:rPr b="0" lang="en-GB" sz="3200" spc="-12" strike="noStrike">
                <a:solidFill>
                  <a:srgbClr val="000000"/>
                </a:solidFill>
                <a:latin typeface="Arial"/>
                <a:ea typeface="DejaVu Sans"/>
              </a:rPr>
              <a:t>steps:</a:t>
            </a:r>
            <a:endParaRPr b="0" lang="en-GB" sz="3200" spc="-1" strike="noStrike">
              <a:latin typeface="Arial"/>
            </a:endParaRPr>
          </a:p>
          <a:p>
            <a:pPr marL="181080">
              <a:lnSpc>
                <a:spcPct val="100000"/>
              </a:lnSpc>
              <a:spcBef>
                <a:spcPts val="1191"/>
              </a:spcBef>
              <a:buNone/>
              <a:tabLst>
                <a:tab algn="l" pos="469440"/>
              </a:tabLst>
            </a:pPr>
            <a:r>
              <a:rPr b="0" lang="en-GB" sz="3150" spc="-75" strike="noStrike" baseline="9000">
                <a:solidFill>
                  <a:srgbClr val="000000"/>
                </a:solidFill>
                <a:latin typeface="Arial"/>
                <a:ea typeface="DejaVu Sans"/>
              </a:rPr>
              <a:t>– </a:t>
            </a:r>
            <a:r>
              <a:rPr b="0" lang="en-GB" sz="2800" spc="-1" strike="noStrike">
                <a:solidFill>
                  <a:srgbClr val="000000"/>
                </a:solidFill>
                <a:latin typeface="Arial"/>
                <a:ea typeface="DejaVu Sans"/>
              </a:rPr>
              <a:t>set</a:t>
            </a:r>
            <a:r>
              <a:rPr b="0" lang="en-GB" sz="2800" spc="-35" strike="noStrike">
                <a:solidFill>
                  <a:srgbClr val="000000"/>
                </a:solidFill>
                <a:latin typeface="Arial"/>
                <a:ea typeface="DejaVu Sans"/>
              </a:rPr>
              <a:t> </a:t>
            </a:r>
            <a:r>
              <a:rPr b="0" lang="en-GB" sz="2800" spc="-1" strike="noStrike">
                <a:solidFill>
                  <a:srgbClr val="000000"/>
                </a:solidFill>
                <a:latin typeface="Arial"/>
                <a:ea typeface="DejaVu Sans"/>
              </a:rPr>
              <a:t>up</a:t>
            </a:r>
            <a:r>
              <a:rPr b="0" lang="en-GB" sz="2800" spc="-35" strike="noStrike">
                <a:solidFill>
                  <a:srgbClr val="000000"/>
                </a:solidFill>
                <a:latin typeface="Arial"/>
                <a:ea typeface="DejaVu Sans"/>
              </a:rPr>
              <a:t> </a:t>
            </a:r>
            <a:r>
              <a:rPr b="0" lang="en-GB" sz="2800" spc="-1" strike="noStrike">
                <a:solidFill>
                  <a:srgbClr val="000000"/>
                </a:solidFill>
                <a:latin typeface="Arial"/>
                <a:ea typeface="DejaVu Sans"/>
              </a:rPr>
              <a:t>a</a:t>
            </a:r>
            <a:r>
              <a:rPr b="0" lang="en-GB" sz="2800" spc="-52" strike="noStrike">
                <a:solidFill>
                  <a:srgbClr val="000000"/>
                </a:solidFill>
                <a:latin typeface="Arial"/>
                <a:ea typeface="DejaVu Sans"/>
              </a:rPr>
              <a:t> </a:t>
            </a:r>
            <a:r>
              <a:rPr b="0" lang="en-GB" sz="2800" spc="-1" strike="noStrike">
                <a:solidFill>
                  <a:srgbClr val="000000"/>
                </a:solidFill>
                <a:latin typeface="Arial"/>
                <a:ea typeface="DejaVu Sans"/>
              </a:rPr>
              <a:t>SIGIO</a:t>
            </a:r>
            <a:r>
              <a:rPr b="0" lang="en-GB" sz="2800" spc="-46" strike="noStrike">
                <a:solidFill>
                  <a:srgbClr val="000000"/>
                </a:solidFill>
                <a:latin typeface="Arial"/>
                <a:ea typeface="DejaVu Sans"/>
              </a:rPr>
              <a:t> </a:t>
            </a:r>
            <a:r>
              <a:rPr b="0" lang="en-GB" sz="2800" spc="-1" strike="noStrike">
                <a:solidFill>
                  <a:srgbClr val="000000"/>
                </a:solidFill>
                <a:latin typeface="Arial"/>
                <a:ea typeface="DejaVu Sans"/>
              </a:rPr>
              <a:t>signal</a:t>
            </a:r>
            <a:r>
              <a:rPr b="0" lang="en-GB" sz="2800" spc="-35" strike="noStrike">
                <a:solidFill>
                  <a:srgbClr val="000000"/>
                </a:solidFill>
                <a:latin typeface="Arial"/>
                <a:ea typeface="DejaVu Sans"/>
              </a:rPr>
              <a:t> </a:t>
            </a:r>
            <a:r>
              <a:rPr b="0" lang="en-GB" sz="2800" spc="-12" strike="noStrike">
                <a:solidFill>
                  <a:srgbClr val="000000"/>
                </a:solidFill>
                <a:latin typeface="Arial"/>
                <a:ea typeface="DejaVu Sans"/>
              </a:rPr>
              <a:t>handler</a:t>
            </a:r>
            <a:endParaRPr b="0" lang="en-GB" sz="2800" spc="-1" strike="noStrike">
              <a:latin typeface="Arial"/>
            </a:endParaRPr>
          </a:p>
          <a:p>
            <a:pPr marL="469800" indent="-288360">
              <a:lnSpc>
                <a:spcPts val="3129"/>
              </a:lnSpc>
              <a:spcBef>
                <a:spcPts val="1185"/>
              </a:spcBef>
              <a:buNone/>
              <a:tabLst>
                <a:tab algn="l" pos="0"/>
              </a:tabLst>
            </a:pPr>
            <a:r>
              <a:rPr b="0" lang="en-GB" sz="3150" spc="-75" strike="noStrike" baseline="9000">
                <a:solidFill>
                  <a:srgbClr val="000000"/>
                </a:solidFill>
                <a:latin typeface="Arial"/>
                <a:ea typeface="DejaVu Sans"/>
              </a:rPr>
              <a:t>– </a:t>
            </a:r>
            <a:r>
              <a:rPr b="0" lang="en-GB" sz="2800" spc="-1" strike="noStrike">
                <a:solidFill>
                  <a:srgbClr val="000000"/>
                </a:solidFill>
                <a:latin typeface="Arial"/>
                <a:ea typeface="DejaVu Sans"/>
              </a:rPr>
              <a:t>set</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46" strike="noStrike">
                <a:solidFill>
                  <a:srgbClr val="000000"/>
                </a:solidFill>
                <a:latin typeface="Arial"/>
                <a:ea typeface="DejaVu Sans"/>
              </a:rPr>
              <a:t> </a:t>
            </a:r>
            <a:r>
              <a:rPr b="0" lang="en-GB" sz="2800" spc="-1" strike="noStrike">
                <a:solidFill>
                  <a:srgbClr val="000000"/>
                </a:solidFill>
                <a:latin typeface="Arial"/>
                <a:ea typeface="DejaVu Sans"/>
              </a:rPr>
              <a:t>process</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id</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(or</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process</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group</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id)</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which</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is</a:t>
            </a:r>
            <a:r>
              <a:rPr b="0" lang="en-GB" sz="2800" spc="-55" strike="noStrike">
                <a:solidFill>
                  <a:srgbClr val="000000"/>
                </a:solidFill>
                <a:latin typeface="Arial"/>
                <a:ea typeface="DejaVu Sans"/>
              </a:rPr>
              <a:t> </a:t>
            </a:r>
            <a:r>
              <a:rPr b="0" lang="en-GB" sz="2800" spc="-26" strike="noStrike">
                <a:solidFill>
                  <a:srgbClr val="000000"/>
                </a:solidFill>
                <a:latin typeface="Arial"/>
                <a:ea typeface="DejaVu Sans"/>
              </a:rPr>
              <a:t>to </a:t>
            </a:r>
            <a:r>
              <a:rPr b="0" lang="en-GB" sz="2800" spc="-1" strike="noStrike">
                <a:solidFill>
                  <a:srgbClr val="000000"/>
                </a:solidFill>
                <a:latin typeface="Arial"/>
                <a:ea typeface="DejaVu Sans"/>
              </a:rPr>
              <a:t>receive</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notification</a:t>
            </a:r>
            <a:r>
              <a:rPr b="0" lang="en-GB" sz="2800" spc="-100" strike="noStrike">
                <a:solidFill>
                  <a:srgbClr val="000000"/>
                </a:solidFill>
                <a:latin typeface="Arial"/>
                <a:ea typeface="DejaVu Sans"/>
              </a:rPr>
              <a:t> </a:t>
            </a:r>
            <a:r>
              <a:rPr b="0" lang="en-GB" sz="2800" spc="-1" strike="noStrike">
                <a:solidFill>
                  <a:srgbClr val="000000"/>
                </a:solidFill>
                <a:latin typeface="Arial"/>
                <a:ea typeface="DejaVu Sans"/>
              </a:rPr>
              <a:t>of</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pending</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input</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92" strike="noStrike">
                <a:solidFill>
                  <a:srgbClr val="000000"/>
                </a:solidFill>
                <a:latin typeface="Arial"/>
                <a:ea typeface="DejaVu Sans"/>
              </a:rPr>
              <a:t> </a:t>
            </a:r>
            <a:r>
              <a:rPr b="0" lang="en-GB" sz="2800" spc="-12" strike="noStrike">
                <a:solidFill>
                  <a:srgbClr val="000000"/>
                </a:solidFill>
                <a:latin typeface="Arial"/>
                <a:ea typeface="DejaVu Sans"/>
              </a:rPr>
              <a:t>itself</a:t>
            </a:r>
            <a:endParaRPr b="0" lang="en-GB" sz="2800" spc="-1" strike="noStrike">
              <a:latin typeface="Arial"/>
            </a:endParaRPr>
          </a:p>
          <a:p>
            <a:pPr marL="469800" indent="-288360">
              <a:lnSpc>
                <a:spcPts val="3121"/>
              </a:lnSpc>
              <a:spcBef>
                <a:spcPts val="1131"/>
              </a:spcBef>
              <a:buNone/>
              <a:tabLst>
                <a:tab algn="l" pos="0"/>
              </a:tabLst>
            </a:pPr>
            <a:r>
              <a:rPr b="0" lang="en-GB" sz="3150" spc="-75" strike="noStrike" baseline="9000">
                <a:solidFill>
                  <a:srgbClr val="000000"/>
                </a:solidFill>
                <a:latin typeface="Arial"/>
                <a:ea typeface="DejaVu Sans"/>
              </a:rPr>
              <a:t>– </a:t>
            </a:r>
            <a:r>
              <a:rPr b="0" lang="en-GB" sz="2800" spc="-1" strike="noStrike">
                <a:solidFill>
                  <a:srgbClr val="000000"/>
                </a:solidFill>
                <a:latin typeface="Arial"/>
                <a:ea typeface="DejaVu Sans"/>
              </a:rPr>
              <a:t>enable</a:t>
            </a:r>
            <a:r>
              <a:rPr b="0" lang="en-GB" sz="2800" spc="-137" strike="noStrike">
                <a:solidFill>
                  <a:srgbClr val="000000"/>
                </a:solidFill>
                <a:latin typeface="Arial"/>
                <a:ea typeface="DejaVu Sans"/>
              </a:rPr>
              <a:t> </a:t>
            </a:r>
            <a:r>
              <a:rPr b="0" lang="en-GB" sz="2800" spc="-1" strike="noStrike">
                <a:solidFill>
                  <a:srgbClr val="000000"/>
                </a:solidFill>
                <a:latin typeface="Arial"/>
                <a:ea typeface="DejaVu Sans"/>
              </a:rPr>
              <a:t>asynchronous</a:t>
            </a:r>
            <a:r>
              <a:rPr b="0" lang="en-GB" sz="2800" spc="-120" strike="noStrike">
                <a:solidFill>
                  <a:srgbClr val="000000"/>
                </a:solidFill>
                <a:latin typeface="Arial"/>
                <a:ea typeface="DejaVu Sans"/>
              </a:rPr>
              <a:t> </a:t>
            </a:r>
            <a:r>
              <a:rPr b="0" lang="en-GB" sz="2800" spc="-1" strike="noStrike">
                <a:solidFill>
                  <a:srgbClr val="000000"/>
                </a:solidFill>
                <a:latin typeface="Arial"/>
                <a:ea typeface="DejaVu Sans"/>
              </a:rPr>
              <a:t>notification</a:t>
            </a:r>
            <a:r>
              <a:rPr b="0" lang="en-GB" sz="2800" spc="-140" strike="noStrike">
                <a:solidFill>
                  <a:srgbClr val="000000"/>
                </a:solidFill>
                <a:latin typeface="Arial"/>
                <a:ea typeface="DejaVu Sans"/>
              </a:rPr>
              <a:t> </a:t>
            </a:r>
            <a:r>
              <a:rPr b="0" lang="en-GB" sz="2800" spc="-1" strike="noStrike">
                <a:solidFill>
                  <a:srgbClr val="000000"/>
                </a:solidFill>
                <a:latin typeface="Arial"/>
                <a:ea typeface="DejaVu Sans"/>
              </a:rPr>
              <a:t>of</a:t>
            </a:r>
            <a:r>
              <a:rPr b="0" lang="en-GB" sz="2800" spc="-131" strike="noStrike">
                <a:solidFill>
                  <a:srgbClr val="000000"/>
                </a:solidFill>
                <a:latin typeface="Arial"/>
                <a:ea typeface="DejaVu Sans"/>
              </a:rPr>
              <a:t> </a:t>
            </a:r>
            <a:r>
              <a:rPr b="0" lang="en-GB" sz="2800" spc="-1" strike="noStrike">
                <a:solidFill>
                  <a:srgbClr val="000000"/>
                </a:solidFill>
                <a:latin typeface="Arial"/>
                <a:ea typeface="DejaVu Sans"/>
              </a:rPr>
              <a:t>pending</a:t>
            </a:r>
            <a:r>
              <a:rPr b="0" lang="en-GB" sz="2800" spc="-126" strike="noStrike">
                <a:solidFill>
                  <a:srgbClr val="000000"/>
                </a:solidFill>
                <a:latin typeface="Arial"/>
                <a:ea typeface="DejaVu Sans"/>
              </a:rPr>
              <a:t> </a:t>
            </a:r>
            <a:r>
              <a:rPr b="0" lang="en-GB" sz="2800" spc="-26" strike="noStrike">
                <a:solidFill>
                  <a:srgbClr val="000000"/>
                </a:solidFill>
                <a:latin typeface="Arial"/>
                <a:ea typeface="DejaVu Sans"/>
              </a:rPr>
              <a:t>I/O </a:t>
            </a:r>
            <a:r>
              <a:rPr b="0" lang="en-GB" sz="2800" spc="-1" strike="noStrike">
                <a:solidFill>
                  <a:srgbClr val="000000"/>
                </a:solidFill>
                <a:latin typeface="Arial"/>
                <a:ea typeface="DejaVu Sans"/>
              </a:rPr>
              <a:t>(another</a:t>
            </a:r>
            <a:r>
              <a:rPr b="0" lang="en-GB" sz="2800" spc="-120" strike="noStrike">
                <a:solidFill>
                  <a:srgbClr val="000000"/>
                </a:solidFill>
                <a:latin typeface="Arial"/>
                <a:ea typeface="DejaVu Sans"/>
              </a:rPr>
              <a:t> </a:t>
            </a:r>
            <a:r>
              <a:rPr b="0" lang="en-GB" sz="2800" spc="-12" strike="noStrike">
                <a:solidFill>
                  <a:srgbClr val="000000"/>
                </a:solidFill>
                <a:latin typeface="Courier New"/>
                <a:ea typeface="DejaVu Sans"/>
              </a:rPr>
              <a:t>fcntl()</a:t>
            </a:r>
            <a:r>
              <a:rPr b="0" lang="en-GB" sz="2800" spc="-905" strike="noStrike">
                <a:solidFill>
                  <a:srgbClr val="000000"/>
                </a:solidFill>
                <a:latin typeface="Courier New"/>
                <a:ea typeface="DejaVu Sans"/>
              </a:rPr>
              <a:t> </a:t>
            </a:r>
            <a:r>
              <a:rPr b="0" lang="en-GB" sz="2800" spc="-12" strike="noStrike">
                <a:solidFill>
                  <a:srgbClr val="000000"/>
                </a:solidFill>
                <a:latin typeface="Arial"/>
                <a:ea typeface="DejaVu Sans"/>
              </a:rPr>
              <a:t>call)</a:t>
            </a:r>
            <a:endParaRPr b="0" lang="en-GB" sz="2800" spc="-1" strike="noStrike">
              <a:latin typeface="Arial"/>
            </a:endParaRPr>
          </a:p>
        </p:txBody>
      </p:sp>
    </p:spTree>
  </p:cSld>
  <p:transition>
    <p:dissolve/>
  </p:transition>
</p:sld>
</file>

<file path=ppt/slides/slide6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6" name="PlaceHolder 1"/>
          <p:cNvSpPr>
            <a:spLocks noGrp="1"/>
          </p:cNvSpPr>
          <p:nvPr>
            <p:ph type="title"/>
          </p:nvPr>
        </p:nvSpPr>
        <p:spPr>
          <a:xfrm>
            <a:off x="1609200" y="555120"/>
            <a:ext cx="6863400" cy="1272600"/>
          </a:xfrm>
          <a:prstGeom prst="rect">
            <a:avLst/>
          </a:prstGeom>
          <a:noFill/>
          <a:ln w="0">
            <a:noFill/>
          </a:ln>
        </p:spPr>
        <p:txBody>
          <a:bodyPr lIns="0" rIns="0" tIns="12600" bIns="0" anchor="t">
            <a:noAutofit/>
          </a:bodyPr>
          <a:p>
            <a:pPr marL="2343240">
              <a:lnSpc>
                <a:spcPct val="100000"/>
              </a:lnSpc>
              <a:spcBef>
                <a:spcPts val="99"/>
              </a:spcBef>
              <a:buNone/>
            </a:pPr>
            <a:r>
              <a:rPr b="1" lang="en-GB" sz="4400" spc="-12" strike="noStrike">
                <a:solidFill>
                  <a:srgbClr val="000000"/>
                </a:solidFill>
                <a:latin typeface="Arial"/>
              </a:rPr>
              <a:t>Example</a:t>
            </a:r>
            <a:endParaRPr b="0" lang="en-GB" sz="4400" spc="-1" strike="noStrike">
              <a:latin typeface="Arial"/>
            </a:endParaRPr>
          </a:p>
        </p:txBody>
      </p:sp>
      <p:sp>
        <p:nvSpPr>
          <p:cNvPr id="487" name="object 3"/>
          <p:cNvSpPr/>
          <p:nvPr/>
        </p:nvSpPr>
        <p:spPr>
          <a:xfrm>
            <a:off x="599400" y="1385280"/>
            <a:ext cx="7156080" cy="5603760"/>
          </a:xfrm>
          <a:prstGeom prst="rect">
            <a:avLst/>
          </a:prstGeom>
          <a:noFill/>
          <a:ln w="0">
            <a:noFill/>
          </a:ln>
        </p:spPr>
        <p:style>
          <a:lnRef idx="0"/>
          <a:fillRef idx="0"/>
          <a:effectRef idx="0"/>
          <a:fontRef idx="minor"/>
        </p:style>
        <p:txBody>
          <a:bodyPr lIns="0" rIns="0" tIns="12600" bIns="0" anchor="t">
            <a:spAutoFit/>
          </a:bodyPr>
          <a:p>
            <a:pPr marL="12600">
              <a:lnSpc>
                <a:spcPts val="2801"/>
              </a:lnSpc>
              <a:spcBef>
                <a:spcPts val="99"/>
              </a:spcBef>
              <a:buNone/>
            </a:pPr>
            <a:r>
              <a:rPr b="0" lang="en-GB" sz="2400" spc="-1" strike="noStrike">
                <a:solidFill>
                  <a:srgbClr val="000000"/>
                </a:solidFill>
                <a:latin typeface="Courier New"/>
                <a:ea typeface="DejaVu Sans"/>
              </a:rPr>
              <a:t>#include</a:t>
            </a:r>
            <a:r>
              <a:rPr b="0" lang="en-GB" sz="2400" spc="-41" strike="noStrike">
                <a:solidFill>
                  <a:srgbClr val="000000"/>
                </a:solidFill>
                <a:latin typeface="Courier New"/>
                <a:ea typeface="DejaVu Sans"/>
              </a:rPr>
              <a:t> </a:t>
            </a:r>
            <a:r>
              <a:rPr b="0" lang="en-GB" sz="2400" spc="-12" strike="noStrike">
                <a:solidFill>
                  <a:srgbClr val="000000"/>
                </a:solidFill>
                <a:latin typeface="Courier New"/>
                <a:ea typeface="DejaVu Sans"/>
              </a:rPr>
              <a:t>&lt;fcntl.h&gt;</a:t>
            </a:r>
            <a:endParaRPr b="0" lang="en-GB" sz="2400" spc="-1" strike="noStrike">
              <a:latin typeface="Arial"/>
            </a:endParaRPr>
          </a:p>
          <a:p>
            <a:pPr marL="336600">
              <a:lnSpc>
                <a:spcPts val="2801"/>
              </a:lnSpc>
              <a:buNone/>
            </a:pPr>
            <a:r>
              <a:rPr b="0" lang="en-GB" sz="2400" spc="-26" strike="noStrike">
                <a:solidFill>
                  <a:srgbClr val="000000"/>
                </a:solidFill>
                <a:latin typeface="Courier New"/>
                <a:ea typeface="DejaVu Sans"/>
              </a:rPr>
              <a:t>...</a:t>
            </a:r>
            <a:endParaRPr b="0" lang="en-GB" sz="2400" spc="-1" strike="noStrike">
              <a:latin typeface="Arial"/>
            </a:endParaRPr>
          </a:p>
          <a:p>
            <a:pPr marL="12600">
              <a:lnSpc>
                <a:spcPts val="2806"/>
              </a:lnSpc>
              <a:spcBef>
                <a:spcPts val="1261"/>
              </a:spcBef>
              <a:buNone/>
            </a:pPr>
            <a:r>
              <a:rPr b="0" lang="en-GB" sz="2400" spc="-1" strike="noStrike">
                <a:solidFill>
                  <a:srgbClr val="000000"/>
                </a:solidFill>
                <a:latin typeface="Courier New"/>
                <a:ea typeface="DejaVu Sans"/>
              </a:rPr>
              <a:t>int</a:t>
            </a:r>
            <a:r>
              <a:rPr b="0" lang="en-GB" sz="2400" spc="-15" strike="noStrike">
                <a:solidFill>
                  <a:srgbClr val="000000"/>
                </a:solidFill>
                <a:latin typeface="Courier New"/>
                <a:ea typeface="DejaVu Sans"/>
              </a:rPr>
              <a:t> </a:t>
            </a:r>
            <a:r>
              <a:rPr b="0" lang="en-GB" sz="2400" spc="-12" strike="noStrike">
                <a:solidFill>
                  <a:srgbClr val="000000"/>
                </a:solidFill>
                <a:latin typeface="Courier New"/>
                <a:ea typeface="DejaVu Sans"/>
              </a:rPr>
              <a:t>io_handler();</a:t>
            </a:r>
            <a:endParaRPr b="0" lang="en-GB" sz="2400" spc="-1" strike="noStrike">
              <a:latin typeface="Arial"/>
            </a:endParaRPr>
          </a:p>
          <a:p>
            <a:pPr marL="336600">
              <a:lnSpc>
                <a:spcPts val="2806"/>
              </a:lnSpc>
              <a:buNone/>
            </a:pPr>
            <a:r>
              <a:rPr b="0" lang="en-GB" sz="2400" spc="-26" strike="noStrike">
                <a:solidFill>
                  <a:srgbClr val="000000"/>
                </a:solidFill>
                <a:latin typeface="Courier New"/>
                <a:ea typeface="DejaVu Sans"/>
              </a:rPr>
              <a:t>...</a:t>
            </a:r>
            <a:endParaRPr b="0" lang="en-GB" sz="2400" spc="-1" strike="noStrike">
              <a:latin typeface="Arial"/>
            </a:endParaRPr>
          </a:p>
          <a:p>
            <a:pPr marL="12600">
              <a:lnSpc>
                <a:spcPct val="100000"/>
              </a:lnSpc>
              <a:spcBef>
                <a:spcPts val="1261"/>
              </a:spcBef>
              <a:buNone/>
            </a:pPr>
            <a:r>
              <a:rPr b="0" lang="en-GB" sz="2400" spc="-1" strike="noStrike">
                <a:solidFill>
                  <a:srgbClr val="000000"/>
                </a:solidFill>
                <a:latin typeface="Courier New"/>
                <a:ea typeface="DejaVu Sans"/>
              </a:rPr>
              <a:t>signal(SIGIO,</a:t>
            </a:r>
            <a:r>
              <a:rPr b="0" lang="en-GB" sz="2400" spc="-75" strike="noStrike">
                <a:solidFill>
                  <a:srgbClr val="000000"/>
                </a:solidFill>
                <a:latin typeface="Courier New"/>
                <a:ea typeface="DejaVu Sans"/>
              </a:rPr>
              <a:t> </a:t>
            </a:r>
            <a:r>
              <a:rPr b="0" lang="en-GB" sz="2400" spc="-12" strike="noStrike">
                <a:solidFill>
                  <a:srgbClr val="000000"/>
                </a:solidFill>
                <a:latin typeface="Courier New"/>
                <a:ea typeface="DejaVu Sans"/>
              </a:rPr>
              <a:t>io_handler);</a:t>
            </a:r>
            <a:endParaRPr b="0" lang="en-GB" sz="2400" spc="-1" strike="noStrike">
              <a:latin typeface="Arial"/>
            </a:endParaRPr>
          </a:p>
          <a:p>
            <a:pPr marL="336600" indent="-324000">
              <a:lnSpc>
                <a:spcPts val="2721"/>
              </a:lnSpc>
              <a:spcBef>
                <a:spcPts val="1485"/>
              </a:spcBef>
              <a:buNone/>
              <a:tabLst>
                <a:tab algn="l" pos="0"/>
              </a:tabLst>
            </a:pPr>
            <a:r>
              <a:rPr b="0" lang="en-GB" sz="2400" spc="-1" strike="noStrike">
                <a:solidFill>
                  <a:srgbClr val="000000"/>
                </a:solidFill>
                <a:latin typeface="Courier New"/>
                <a:ea typeface="DejaVu Sans"/>
              </a:rPr>
              <a:t>if</a:t>
            </a:r>
            <a:r>
              <a:rPr b="0" lang="en-GB" sz="2400" spc="-32" strike="noStrike">
                <a:solidFill>
                  <a:srgbClr val="000000"/>
                </a:solidFill>
                <a:latin typeface="Courier New"/>
                <a:ea typeface="DejaVu Sans"/>
              </a:rPr>
              <a:t> </a:t>
            </a:r>
            <a:r>
              <a:rPr b="0" lang="en-GB" sz="2400" spc="-1" strike="noStrike">
                <a:solidFill>
                  <a:srgbClr val="000000"/>
                </a:solidFill>
                <a:latin typeface="Courier New"/>
                <a:ea typeface="DejaVu Sans"/>
              </a:rPr>
              <a:t>(fcntl(s,</a:t>
            </a:r>
            <a:r>
              <a:rPr b="0" lang="en-GB" sz="2400" spc="-26" strike="noStrike">
                <a:solidFill>
                  <a:srgbClr val="000000"/>
                </a:solidFill>
                <a:latin typeface="Courier New"/>
                <a:ea typeface="DejaVu Sans"/>
              </a:rPr>
              <a:t> </a:t>
            </a:r>
            <a:r>
              <a:rPr b="0" lang="en-GB" sz="2400" spc="-1" strike="noStrike">
                <a:solidFill>
                  <a:srgbClr val="000000"/>
                </a:solidFill>
                <a:latin typeface="Courier New"/>
                <a:ea typeface="DejaVu Sans"/>
              </a:rPr>
              <a:t>F_SETOWN,</a:t>
            </a:r>
            <a:r>
              <a:rPr b="0" lang="en-GB" sz="2400" spc="-26" strike="noStrike">
                <a:solidFill>
                  <a:srgbClr val="000000"/>
                </a:solidFill>
                <a:latin typeface="Courier New"/>
                <a:ea typeface="DejaVu Sans"/>
              </a:rPr>
              <a:t> </a:t>
            </a:r>
            <a:r>
              <a:rPr b="0" lang="en-GB" sz="2400" spc="-1" strike="noStrike">
                <a:solidFill>
                  <a:srgbClr val="000000"/>
                </a:solidFill>
                <a:latin typeface="Courier New"/>
                <a:ea typeface="DejaVu Sans"/>
              </a:rPr>
              <a:t>getpid())</a:t>
            </a:r>
            <a:r>
              <a:rPr b="0" lang="en-GB" sz="2400" spc="-32" strike="noStrike">
                <a:solidFill>
                  <a:srgbClr val="000000"/>
                </a:solidFill>
                <a:latin typeface="Courier New"/>
                <a:ea typeface="DejaVu Sans"/>
              </a:rPr>
              <a:t> </a:t>
            </a:r>
            <a:r>
              <a:rPr b="0" lang="en-GB" sz="2400" spc="-1" strike="noStrike">
                <a:solidFill>
                  <a:srgbClr val="000000"/>
                </a:solidFill>
                <a:latin typeface="Courier New"/>
                <a:ea typeface="DejaVu Sans"/>
              </a:rPr>
              <a:t>&lt;</a:t>
            </a:r>
            <a:r>
              <a:rPr b="0" lang="en-GB" sz="2400" spc="-26" strike="noStrike">
                <a:solidFill>
                  <a:srgbClr val="000000"/>
                </a:solidFill>
                <a:latin typeface="Courier New"/>
                <a:ea typeface="DejaVu Sans"/>
              </a:rPr>
              <a:t> </a:t>
            </a:r>
            <a:r>
              <a:rPr b="0" lang="en-GB" sz="2400" spc="-1" strike="noStrike">
                <a:solidFill>
                  <a:srgbClr val="000000"/>
                </a:solidFill>
                <a:latin typeface="Courier New"/>
                <a:ea typeface="DejaVu Sans"/>
              </a:rPr>
              <a:t>0)</a:t>
            </a:r>
            <a:r>
              <a:rPr b="0" lang="en-GB" sz="2400" spc="-26" strike="noStrike">
                <a:solidFill>
                  <a:srgbClr val="000000"/>
                </a:solidFill>
                <a:latin typeface="Courier New"/>
                <a:ea typeface="DejaVu Sans"/>
              </a:rPr>
              <a:t> </a:t>
            </a:r>
            <a:r>
              <a:rPr b="0" lang="en-GB" sz="2400" spc="-52" strike="noStrike">
                <a:solidFill>
                  <a:srgbClr val="000000"/>
                </a:solidFill>
                <a:latin typeface="Courier New"/>
                <a:ea typeface="DejaVu Sans"/>
              </a:rPr>
              <a:t>{ </a:t>
            </a:r>
            <a:r>
              <a:rPr b="0" lang="en-GB" sz="2400" spc="-1" strike="noStrike">
                <a:solidFill>
                  <a:srgbClr val="000000"/>
                </a:solidFill>
                <a:latin typeface="Courier New"/>
                <a:ea typeface="DejaVu Sans"/>
              </a:rPr>
              <a:t>perror("fcntl</a:t>
            </a:r>
            <a:r>
              <a:rPr b="0" lang="en-GB" sz="2400" spc="-75" strike="noStrike">
                <a:solidFill>
                  <a:srgbClr val="000000"/>
                </a:solidFill>
                <a:latin typeface="Courier New"/>
                <a:ea typeface="DejaVu Sans"/>
              </a:rPr>
              <a:t> </a:t>
            </a:r>
            <a:r>
              <a:rPr b="0" lang="en-GB" sz="2400" spc="-12" strike="noStrike">
                <a:solidFill>
                  <a:srgbClr val="000000"/>
                </a:solidFill>
                <a:latin typeface="Courier New"/>
                <a:ea typeface="DejaVu Sans"/>
              </a:rPr>
              <a:t>F_SETOWN");</a:t>
            </a:r>
            <a:endParaRPr b="0" lang="en-GB" sz="2400" spc="-1" strike="noStrike">
              <a:latin typeface="Arial"/>
            </a:endParaRPr>
          </a:p>
          <a:p>
            <a:pPr marL="336600" indent="-324000">
              <a:lnSpc>
                <a:spcPts val="2665"/>
              </a:lnSpc>
              <a:buNone/>
              <a:tabLst>
                <a:tab algn="l" pos="0"/>
              </a:tabLst>
            </a:pPr>
            <a:r>
              <a:rPr b="0" lang="en-GB" sz="2400" spc="-12" strike="noStrike">
                <a:solidFill>
                  <a:srgbClr val="000000"/>
                </a:solidFill>
                <a:latin typeface="Courier New"/>
                <a:ea typeface="DejaVu Sans"/>
              </a:rPr>
              <a:t>exit(1);</a:t>
            </a:r>
            <a:endParaRPr b="0" lang="en-GB" sz="2400" spc="-1" strike="noStrike">
              <a:latin typeface="Arial"/>
            </a:endParaRPr>
          </a:p>
          <a:p>
            <a:pPr marL="12600" indent="-324000">
              <a:lnSpc>
                <a:spcPct val="100000"/>
              </a:lnSpc>
              <a:spcBef>
                <a:spcPts val="1261"/>
              </a:spcBef>
              <a:buNone/>
              <a:tabLst>
                <a:tab algn="l" pos="0"/>
              </a:tabLst>
            </a:pPr>
            <a:r>
              <a:rPr b="0" lang="en-GB" sz="2400" spc="-52" strike="noStrike">
                <a:solidFill>
                  <a:srgbClr val="000000"/>
                </a:solidFill>
                <a:latin typeface="Courier New"/>
                <a:ea typeface="DejaVu Sans"/>
              </a:rPr>
              <a:t>}</a:t>
            </a:r>
            <a:endParaRPr b="0" lang="en-GB" sz="2400" spc="-1" strike="noStrike">
              <a:latin typeface="Arial"/>
            </a:endParaRPr>
          </a:p>
          <a:p>
            <a:pPr marL="336600" indent="-324000">
              <a:lnSpc>
                <a:spcPct val="94000"/>
              </a:lnSpc>
              <a:spcBef>
                <a:spcPts val="1414"/>
              </a:spcBef>
              <a:buNone/>
              <a:tabLst>
                <a:tab algn="l" pos="0"/>
              </a:tabLst>
            </a:pPr>
            <a:r>
              <a:rPr b="0" lang="en-GB" sz="2400" spc="-1" strike="noStrike">
                <a:solidFill>
                  <a:srgbClr val="000000"/>
                </a:solidFill>
                <a:latin typeface="Courier New"/>
                <a:ea typeface="DejaVu Sans"/>
              </a:rPr>
              <a:t>if</a:t>
            </a:r>
            <a:r>
              <a:rPr b="0" lang="en-GB" sz="2400" spc="-26" strike="noStrike">
                <a:solidFill>
                  <a:srgbClr val="000000"/>
                </a:solidFill>
                <a:latin typeface="Courier New"/>
                <a:ea typeface="DejaVu Sans"/>
              </a:rPr>
              <a:t> </a:t>
            </a:r>
            <a:r>
              <a:rPr b="0" lang="en-GB" sz="2400" spc="-1" strike="noStrike">
                <a:solidFill>
                  <a:srgbClr val="000000"/>
                </a:solidFill>
                <a:latin typeface="Courier New"/>
                <a:ea typeface="DejaVu Sans"/>
              </a:rPr>
              <a:t>(fcntl(s,</a:t>
            </a:r>
            <a:r>
              <a:rPr b="0" lang="en-GB" sz="2400" spc="-26" strike="noStrike">
                <a:solidFill>
                  <a:srgbClr val="000000"/>
                </a:solidFill>
                <a:latin typeface="Courier New"/>
                <a:ea typeface="DejaVu Sans"/>
              </a:rPr>
              <a:t> </a:t>
            </a:r>
            <a:r>
              <a:rPr b="0" lang="en-GB" sz="2400" spc="-1" strike="noStrike">
                <a:solidFill>
                  <a:srgbClr val="000000"/>
                </a:solidFill>
                <a:latin typeface="Courier New"/>
                <a:ea typeface="DejaVu Sans"/>
              </a:rPr>
              <a:t>F_SETFL,</a:t>
            </a:r>
            <a:r>
              <a:rPr b="0" lang="en-GB" sz="2400" spc="-26" strike="noStrike">
                <a:solidFill>
                  <a:srgbClr val="000000"/>
                </a:solidFill>
                <a:latin typeface="Courier New"/>
                <a:ea typeface="DejaVu Sans"/>
              </a:rPr>
              <a:t> </a:t>
            </a:r>
            <a:r>
              <a:rPr b="0" lang="en-GB" sz="2400" spc="-1" strike="noStrike">
                <a:solidFill>
                  <a:srgbClr val="000000"/>
                </a:solidFill>
                <a:latin typeface="Courier New"/>
                <a:ea typeface="DejaVu Sans"/>
              </a:rPr>
              <a:t>FASYNC)</a:t>
            </a:r>
            <a:r>
              <a:rPr b="0" lang="en-GB" sz="2400" spc="-26" strike="noStrike">
                <a:solidFill>
                  <a:srgbClr val="000000"/>
                </a:solidFill>
                <a:latin typeface="Courier New"/>
                <a:ea typeface="DejaVu Sans"/>
              </a:rPr>
              <a:t> </a:t>
            </a:r>
            <a:r>
              <a:rPr b="0" lang="en-GB" sz="2400" spc="-1" strike="noStrike">
                <a:solidFill>
                  <a:srgbClr val="000000"/>
                </a:solidFill>
                <a:latin typeface="Courier New"/>
                <a:ea typeface="DejaVu Sans"/>
              </a:rPr>
              <a:t>&lt;</a:t>
            </a:r>
            <a:r>
              <a:rPr b="0" lang="en-GB" sz="2400" spc="-26" strike="noStrike">
                <a:solidFill>
                  <a:srgbClr val="000000"/>
                </a:solidFill>
                <a:latin typeface="Courier New"/>
                <a:ea typeface="DejaVu Sans"/>
              </a:rPr>
              <a:t> </a:t>
            </a:r>
            <a:r>
              <a:rPr b="0" lang="en-GB" sz="2400" spc="-1" strike="noStrike">
                <a:solidFill>
                  <a:srgbClr val="000000"/>
                </a:solidFill>
                <a:latin typeface="Courier New"/>
                <a:ea typeface="DejaVu Sans"/>
              </a:rPr>
              <a:t>0)</a:t>
            </a:r>
            <a:r>
              <a:rPr b="0" lang="en-GB" sz="2400" spc="-21" strike="noStrike">
                <a:solidFill>
                  <a:srgbClr val="000000"/>
                </a:solidFill>
                <a:latin typeface="Courier New"/>
                <a:ea typeface="DejaVu Sans"/>
              </a:rPr>
              <a:t> </a:t>
            </a:r>
            <a:r>
              <a:rPr b="0" lang="en-GB" sz="2400" spc="-52" strike="noStrike">
                <a:solidFill>
                  <a:srgbClr val="000000"/>
                </a:solidFill>
                <a:latin typeface="Courier New"/>
                <a:ea typeface="DejaVu Sans"/>
              </a:rPr>
              <a:t>{ </a:t>
            </a:r>
            <a:r>
              <a:rPr b="0" lang="en-GB" sz="2400" spc="-1" strike="noStrike">
                <a:solidFill>
                  <a:srgbClr val="000000"/>
                </a:solidFill>
                <a:latin typeface="Courier New"/>
                <a:ea typeface="DejaVu Sans"/>
              </a:rPr>
              <a:t>perror("fcntl</a:t>
            </a:r>
            <a:r>
              <a:rPr b="0" lang="en-GB" sz="2400" spc="-66" strike="noStrike">
                <a:solidFill>
                  <a:srgbClr val="000000"/>
                </a:solidFill>
                <a:latin typeface="Courier New"/>
                <a:ea typeface="DejaVu Sans"/>
              </a:rPr>
              <a:t> </a:t>
            </a:r>
            <a:r>
              <a:rPr b="0" lang="en-GB" sz="2400" spc="-1" strike="noStrike">
                <a:solidFill>
                  <a:srgbClr val="000000"/>
                </a:solidFill>
                <a:latin typeface="Courier New"/>
                <a:ea typeface="DejaVu Sans"/>
              </a:rPr>
              <a:t>F_SETFL,</a:t>
            </a:r>
            <a:r>
              <a:rPr b="0" lang="en-GB" sz="2400" spc="-52" strike="noStrike">
                <a:solidFill>
                  <a:srgbClr val="000000"/>
                </a:solidFill>
                <a:latin typeface="Courier New"/>
                <a:ea typeface="DejaVu Sans"/>
              </a:rPr>
              <a:t> </a:t>
            </a:r>
            <a:r>
              <a:rPr b="0" lang="en-GB" sz="2400" spc="-12" strike="noStrike">
                <a:solidFill>
                  <a:srgbClr val="000000"/>
                </a:solidFill>
                <a:latin typeface="Courier New"/>
                <a:ea typeface="DejaVu Sans"/>
              </a:rPr>
              <a:t>FASYNC"); exit(1);</a:t>
            </a:r>
            <a:endParaRPr b="0" lang="en-GB" sz="2400" spc="-1" strike="noStrike">
              <a:latin typeface="Arial"/>
            </a:endParaRPr>
          </a:p>
          <a:p>
            <a:pPr marL="12600" indent="-324000">
              <a:lnSpc>
                <a:spcPct val="100000"/>
              </a:lnSpc>
              <a:spcBef>
                <a:spcPts val="1261"/>
              </a:spcBef>
              <a:buNone/>
              <a:tabLst>
                <a:tab algn="l" pos="0"/>
              </a:tabLst>
            </a:pPr>
            <a:r>
              <a:rPr b="0" lang="en-GB" sz="2400" spc="-52" strike="noStrike">
                <a:solidFill>
                  <a:srgbClr val="000000"/>
                </a:solidFill>
                <a:latin typeface="Courier New"/>
                <a:ea typeface="DejaVu Sans"/>
              </a:rPr>
              <a:t>}</a:t>
            </a:r>
            <a:endParaRPr b="0" lang="en-GB" sz="2400" spc="-1" strike="noStrike">
              <a:latin typeface="Arial"/>
            </a:endParaRPr>
          </a:p>
        </p:txBody>
      </p:sp>
    </p:spTree>
  </p:cSld>
  <p:transition>
    <p:dissolve/>
  </p:transition>
</p:sld>
</file>

<file path=ppt/slides/slide6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8" name="PlaceHolder 1"/>
          <p:cNvSpPr>
            <a:spLocks noGrp="1"/>
          </p:cNvSpPr>
          <p:nvPr>
            <p:ph type="title"/>
          </p:nvPr>
        </p:nvSpPr>
        <p:spPr>
          <a:xfrm>
            <a:off x="1357200" y="555120"/>
            <a:ext cx="6863400" cy="1272600"/>
          </a:xfrm>
          <a:prstGeom prst="rect">
            <a:avLst/>
          </a:prstGeom>
          <a:noFill/>
          <a:ln w="0">
            <a:noFill/>
          </a:ln>
        </p:spPr>
        <p:txBody>
          <a:bodyPr lIns="0" rIns="0" tIns="12600" bIns="0" anchor="t">
            <a:noAutofit/>
          </a:bodyPr>
          <a:p>
            <a:pPr marL="1176480">
              <a:lnSpc>
                <a:spcPct val="100000"/>
              </a:lnSpc>
              <a:spcBef>
                <a:spcPts val="99"/>
              </a:spcBef>
              <a:buNone/>
            </a:pPr>
            <a:r>
              <a:rPr b="1" lang="en-GB" sz="4400" spc="-1" strike="noStrike">
                <a:solidFill>
                  <a:srgbClr val="000000"/>
                </a:solidFill>
                <a:latin typeface="Arial"/>
              </a:rPr>
              <a:t>Sockets</a:t>
            </a:r>
            <a:r>
              <a:rPr b="1" lang="en-GB" sz="4400" spc="-75" strike="noStrike">
                <a:solidFill>
                  <a:srgbClr val="000000"/>
                </a:solidFill>
                <a:latin typeface="Arial"/>
              </a:rPr>
              <a:t> </a:t>
            </a:r>
            <a:r>
              <a:rPr b="1" lang="en-GB" sz="4400" spc="-1" strike="noStrike">
                <a:solidFill>
                  <a:srgbClr val="000000"/>
                </a:solidFill>
                <a:latin typeface="Arial"/>
              </a:rPr>
              <a:t>&amp;</a:t>
            </a:r>
            <a:r>
              <a:rPr b="1" lang="en-GB" sz="4400" spc="-60" strike="noStrike">
                <a:solidFill>
                  <a:srgbClr val="000000"/>
                </a:solidFill>
                <a:latin typeface="Arial"/>
              </a:rPr>
              <a:t> </a:t>
            </a:r>
            <a:r>
              <a:rPr b="1" lang="en-GB" sz="4400" spc="-12" strike="noStrike">
                <a:solidFill>
                  <a:srgbClr val="000000"/>
                </a:solidFill>
                <a:latin typeface="Arial"/>
              </a:rPr>
              <a:t>Signals - I</a:t>
            </a:r>
            <a:endParaRPr b="0" lang="en-GB" sz="4400" spc="-1" strike="noStrike">
              <a:latin typeface="Arial"/>
            </a:endParaRPr>
          </a:p>
        </p:txBody>
      </p:sp>
      <p:sp>
        <p:nvSpPr>
          <p:cNvPr id="489" name="object 4"/>
          <p:cNvSpPr/>
          <p:nvPr/>
        </p:nvSpPr>
        <p:spPr>
          <a:xfrm>
            <a:off x="897840" y="1718280"/>
            <a:ext cx="8141040" cy="4473720"/>
          </a:xfrm>
          <a:prstGeom prst="rect">
            <a:avLst/>
          </a:prstGeom>
          <a:noFill/>
          <a:ln w="0">
            <a:noFill/>
          </a:ln>
        </p:spPr>
        <p:style>
          <a:lnRef idx="0"/>
          <a:fillRef idx="0"/>
          <a:effectRef idx="0"/>
          <a:fontRef idx="minor"/>
        </p:style>
        <p:txBody>
          <a:bodyPr lIns="0" rIns="0" tIns="54000" bIns="0" anchor="t">
            <a:spAutoFit/>
          </a:bodyPr>
          <a:p>
            <a:pPr marL="38160">
              <a:lnSpc>
                <a:spcPts val="3589"/>
              </a:lnSpc>
              <a:spcBef>
                <a:spcPts val="425"/>
              </a:spcBef>
              <a:buNone/>
            </a:pPr>
            <a:r>
              <a:rPr b="0" lang="en-GB" sz="3200" spc="-1" strike="noStrike">
                <a:solidFill>
                  <a:srgbClr val="000000"/>
                </a:solidFill>
                <a:latin typeface="Arial"/>
                <a:ea typeface="DejaVu Sans"/>
              </a:rPr>
              <a:t>When a signal is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sent to a process</a:t>
            </a:r>
            <a:r>
              <a:rPr b="0" lang="en-GB" sz="3200" spc="-7" strike="noStrike">
                <a:solidFill>
                  <a:srgbClr val="000000"/>
                </a:solidFill>
                <a:latin typeface="Arial"/>
                <a:ea typeface="DejaVu Sans"/>
              </a:rPr>
              <a:t> </a:t>
            </a:r>
            <a:r>
              <a:rPr b="0" lang="en-GB" sz="3200" spc="-12" strike="noStrike">
                <a:solidFill>
                  <a:srgbClr val="000000"/>
                </a:solidFill>
                <a:latin typeface="Arial"/>
                <a:ea typeface="DejaVu Sans"/>
              </a:rPr>
              <a:t>while </a:t>
            </a:r>
            <a:r>
              <a:rPr b="0" lang="en-GB" sz="3200" spc="-1" strike="noStrike">
                <a:solidFill>
                  <a:srgbClr val="000000"/>
                </a:solidFill>
                <a:latin typeface="Arial"/>
                <a:ea typeface="DejaVu Sans"/>
              </a:rPr>
              <a:t>performing</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a</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sockets function, several </a:t>
            </a:r>
            <a:r>
              <a:rPr b="0" lang="en-GB" sz="3200" spc="-12" strike="noStrike">
                <a:solidFill>
                  <a:srgbClr val="000000"/>
                </a:solidFill>
                <a:latin typeface="Arial"/>
                <a:ea typeface="DejaVu Sans"/>
              </a:rPr>
              <a:t>things </a:t>
            </a:r>
            <a:r>
              <a:rPr b="0" lang="en-GB" sz="3200" spc="-1" strike="noStrike">
                <a:solidFill>
                  <a:srgbClr val="000000"/>
                </a:solidFill>
                <a:latin typeface="Arial"/>
                <a:ea typeface="DejaVu Sans"/>
              </a:rPr>
              <a:t>may occur depending on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whether</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the </a:t>
            </a:r>
            <a:r>
              <a:rPr b="0" lang="en-GB" sz="3200" spc="-12" strike="noStrike">
                <a:solidFill>
                  <a:srgbClr val="000000"/>
                </a:solidFill>
                <a:latin typeface="Arial"/>
                <a:ea typeface="DejaVu Sans"/>
              </a:rPr>
              <a:t>socket </a:t>
            </a:r>
            <a:r>
              <a:rPr b="0" lang="en-GB" sz="3200" spc="-1" strike="noStrike">
                <a:solidFill>
                  <a:srgbClr val="000000"/>
                </a:solidFill>
                <a:latin typeface="Arial"/>
                <a:ea typeface="DejaVu Sans"/>
              </a:rPr>
              <a:t>function is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defined as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a slow </a:t>
            </a:r>
            <a:r>
              <a:rPr b="0" lang="en-GB" sz="3200" spc="-12" strike="noStrike">
                <a:solidFill>
                  <a:srgbClr val="000000"/>
                </a:solidFill>
                <a:latin typeface="Arial"/>
                <a:ea typeface="DejaVu Sans"/>
              </a:rPr>
              <a:t>function.</a:t>
            </a:r>
            <a:endParaRPr b="0" lang="en-GB" sz="3200" spc="-1" strike="noStrike">
              <a:latin typeface="Arial"/>
            </a:endParaRPr>
          </a:p>
          <a:p>
            <a:pPr marL="38160">
              <a:lnSpc>
                <a:spcPts val="3716"/>
              </a:lnSpc>
              <a:spcBef>
                <a:spcPts val="1086"/>
              </a:spcBef>
              <a:buNone/>
            </a:pPr>
            <a:r>
              <a:rPr b="0" lang="en-GB" sz="3200" spc="-1" strike="noStrike">
                <a:solidFill>
                  <a:srgbClr val="000000"/>
                </a:solidFill>
                <a:latin typeface="Arial"/>
                <a:ea typeface="DejaVu Sans"/>
              </a:rPr>
              <a:t>A</a:t>
            </a:r>
            <a:r>
              <a:rPr b="0" lang="en-GB" sz="3200" spc="-7" strike="noStrike">
                <a:solidFill>
                  <a:srgbClr val="000000"/>
                </a:solidFill>
                <a:latin typeface="Arial"/>
                <a:ea typeface="DejaVu Sans"/>
              </a:rPr>
              <a:t> </a:t>
            </a:r>
            <a:r>
              <a:rPr b="0" i="1" lang="en-GB" sz="3200" spc="-1" strike="noStrike">
                <a:solidFill>
                  <a:srgbClr val="000000"/>
                </a:solidFill>
                <a:latin typeface="Arial"/>
                <a:ea typeface="DejaVu Sans"/>
              </a:rPr>
              <a:t>slow </a:t>
            </a:r>
            <a:r>
              <a:rPr b="0" lang="en-GB" sz="3200" spc="-1" strike="noStrike">
                <a:solidFill>
                  <a:srgbClr val="000000"/>
                </a:solidFill>
                <a:latin typeface="Arial"/>
                <a:ea typeface="DejaVu Sans"/>
              </a:rPr>
              <a:t>function is a function that can </a:t>
            </a:r>
            <a:r>
              <a:rPr b="0" lang="en-GB" sz="3200" spc="-12" strike="noStrike">
                <a:solidFill>
                  <a:srgbClr val="000000"/>
                </a:solidFill>
                <a:latin typeface="Arial"/>
                <a:ea typeface="DejaVu Sans"/>
              </a:rPr>
              <a:t>block</a:t>
            </a:r>
            <a:endParaRPr b="0" lang="en-GB" sz="3200" spc="-1" strike="noStrike">
              <a:latin typeface="Arial"/>
            </a:endParaRPr>
          </a:p>
          <a:p>
            <a:pPr marL="38160">
              <a:lnSpc>
                <a:spcPts val="3716"/>
              </a:lnSpc>
              <a:buNone/>
            </a:pPr>
            <a:r>
              <a:rPr b="1" lang="en-GB" sz="3200" spc="-12" strike="noStrike">
                <a:solidFill>
                  <a:srgbClr val="000000"/>
                </a:solidFill>
                <a:latin typeface="Arial"/>
                <a:ea typeface="DejaVu Sans"/>
              </a:rPr>
              <a:t>indefinitely:</a:t>
            </a:r>
            <a:endParaRPr b="0" lang="en-GB" sz="3200" spc="-1" strike="noStrike">
              <a:latin typeface="Arial"/>
            </a:endParaRPr>
          </a:p>
          <a:p>
            <a:pPr marL="469800" indent="-288360">
              <a:lnSpc>
                <a:spcPts val="3121"/>
              </a:lnSpc>
              <a:spcBef>
                <a:spcPts val="1505"/>
              </a:spcBef>
              <a:buClr>
                <a:srgbClr val="000000"/>
              </a:buClr>
              <a:buSzPct val="75000"/>
              <a:buFont typeface="Arial"/>
              <a:buChar char="–"/>
              <a:tabLst>
                <a:tab algn="l" pos="469800"/>
              </a:tabLst>
            </a:pPr>
            <a:r>
              <a:rPr b="0" i="1" lang="en-GB" sz="2800" spc="-1" strike="noStrike">
                <a:solidFill>
                  <a:srgbClr val="000000"/>
                </a:solidFill>
                <a:latin typeface="Arial"/>
                <a:ea typeface="DejaVu Sans"/>
              </a:rPr>
              <a:t>write(),</a:t>
            </a:r>
            <a:r>
              <a:rPr b="0" i="1" lang="en-GB" sz="2800" spc="-75" strike="noStrike">
                <a:solidFill>
                  <a:srgbClr val="000000"/>
                </a:solidFill>
                <a:latin typeface="Arial"/>
                <a:ea typeface="DejaVu Sans"/>
              </a:rPr>
              <a:t> </a:t>
            </a:r>
            <a:r>
              <a:rPr b="0" i="1" lang="en-GB" sz="2800" spc="-1" strike="noStrike">
                <a:solidFill>
                  <a:srgbClr val="000000"/>
                </a:solidFill>
                <a:latin typeface="Arial"/>
                <a:ea typeface="DejaVu Sans"/>
              </a:rPr>
              <a:t>recv(),</a:t>
            </a:r>
            <a:r>
              <a:rPr b="0" i="1" lang="en-GB" sz="2800" spc="-72" strike="noStrike">
                <a:solidFill>
                  <a:srgbClr val="000000"/>
                </a:solidFill>
                <a:latin typeface="Arial"/>
                <a:ea typeface="DejaVu Sans"/>
              </a:rPr>
              <a:t> </a:t>
            </a:r>
            <a:r>
              <a:rPr b="0" i="1" lang="en-GB" sz="2800" spc="-1" strike="noStrike">
                <a:solidFill>
                  <a:srgbClr val="000000"/>
                </a:solidFill>
                <a:latin typeface="Arial"/>
                <a:ea typeface="DejaVu Sans"/>
              </a:rPr>
              <a:t>send(),</a:t>
            </a:r>
            <a:r>
              <a:rPr b="0" i="1" lang="en-GB" sz="2800" spc="-75" strike="noStrike">
                <a:solidFill>
                  <a:srgbClr val="000000"/>
                </a:solidFill>
                <a:latin typeface="Arial"/>
                <a:ea typeface="DejaVu Sans"/>
              </a:rPr>
              <a:t> </a:t>
            </a:r>
            <a:r>
              <a:rPr b="0" i="1" lang="en-GB" sz="2800" spc="-1" strike="noStrike">
                <a:solidFill>
                  <a:srgbClr val="000000"/>
                </a:solidFill>
                <a:latin typeface="Arial"/>
                <a:ea typeface="DejaVu Sans"/>
              </a:rPr>
              <a:t>recvfrom(),</a:t>
            </a:r>
            <a:r>
              <a:rPr b="0" i="1" lang="en-GB" sz="2800" spc="-72" strike="noStrike">
                <a:solidFill>
                  <a:srgbClr val="000000"/>
                </a:solidFill>
                <a:latin typeface="Arial"/>
                <a:ea typeface="DejaVu Sans"/>
              </a:rPr>
              <a:t> </a:t>
            </a:r>
            <a:r>
              <a:rPr b="0" i="1" lang="en-GB" sz="2800" spc="-12" strike="noStrike">
                <a:solidFill>
                  <a:srgbClr val="000000"/>
                </a:solidFill>
                <a:latin typeface="Arial"/>
                <a:ea typeface="DejaVu Sans"/>
              </a:rPr>
              <a:t>recvmsg(), </a:t>
            </a:r>
            <a:r>
              <a:rPr b="0" i="1" lang="en-GB" sz="2800" spc="-1" strike="noStrike">
                <a:solidFill>
                  <a:srgbClr val="000000"/>
                </a:solidFill>
                <a:latin typeface="Arial"/>
                <a:ea typeface="DejaVu Sans"/>
              </a:rPr>
              <a:t>sendmsg()</a:t>
            </a:r>
            <a:r>
              <a:rPr b="0" lang="en-GB" sz="2800" spc="-1" strike="noStrike">
                <a:solidFill>
                  <a:srgbClr val="000000"/>
                </a:solidFill>
                <a:latin typeface="Arial"/>
                <a:ea typeface="DejaVu Sans"/>
              </a:rPr>
              <a:t>,</a:t>
            </a:r>
            <a:r>
              <a:rPr b="0" lang="en-GB" sz="2800" spc="-140" strike="noStrike">
                <a:solidFill>
                  <a:srgbClr val="000000"/>
                </a:solidFill>
                <a:latin typeface="Arial"/>
                <a:ea typeface="DejaVu Sans"/>
              </a:rPr>
              <a:t> </a:t>
            </a:r>
            <a:r>
              <a:rPr b="0" i="1" lang="en-GB" sz="2800" spc="-12" strike="noStrike">
                <a:solidFill>
                  <a:srgbClr val="000000"/>
                </a:solidFill>
                <a:latin typeface="Arial"/>
                <a:ea typeface="DejaVu Sans"/>
              </a:rPr>
              <a:t>accept()</a:t>
            </a:r>
            <a:r>
              <a:rPr b="0" lang="en-GB" sz="2800" spc="-12" strike="noStrike">
                <a:solidFill>
                  <a:srgbClr val="000000"/>
                </a:solidFill>
                <a:latin typeface="Arial"/>
                <a:ea typeface="DejaVu Sans"/>
              </a:rPr>
              <a:t>.</a:t>
            </a:r>
            <a:endParaRPr b="0" lang="en-GB" sz="2800" spc="-1" strike="noStrike">
              <a:latin typeface="Arial"/>
            </a:endParaRPr>
          </a:p>
          <a:p>
            <a:pPr marL="469440" indent="-288360">
              <a:lnSpc>
                <a:spcPct val="100000"/>
              </a:lnSpc>
              <a:spcBef>
                <a:spcPts val="825"/>
              </a:spcBef>
              <a:buClr>
                <a:srgbClr val="000000"/>
              </a:buClr>
              <a:buSzPct val="75000"/>
              <a:buFont typeface="Arial"/>
              <a:buChar char="–"/>
              <a:tabLst>
                <a:tab algn="l" pos="469440"/>
              </a:tabLst>
            </a:pPr>
            <a:r>
              <a:rPr b="0" lang="en-GB" sz="2800" spc="-1" strike="noStrike">
                <a:solidFill>
                  <a:srgbClr val="000000"/>
                </a:solidFill>
                <a:latin typeface="Arial"/>
                <a:ea typeface="DejaVu Sans"/>
              </a:rPr>
              <a:t>All</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other</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sockets</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functions</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are</a:t>
            </a:r>
            <a:r>
              <a:rPr b="0" lang="en-GB" sz="2800" spc="-60" strike="noStrike">
                <a:solidFill>
                  <a:srgbClr val="000000"/>
                </a:solidFill>
                <a:latin typeface="Arial"/>
                <a:ea typeface="DejaVu Sans"/>
              </a:rPr>
              <a:t> </a:t>
            </a:r>
            <a:r>
              <a:rPr b="0" i="1" lang="en-GB" sz="2800" spc="-21" strike="noStrike">
                <a:solidFill>
                  <a:srgbClr val="000000"/>
                </a:solidFill>
                <a:latin typeface="Arial"/>
                <a:ea typeface="DejaVu Sans"/>
              </a:rPr>
              <a:t>fast</a:t>
            </a:r>
            <a:endParaRPr b="0" lang="en-GB" sz="2800" spc="-1" strike="noStrike">
              <a:latin typeface="Arial"/>
            </a:endParaRPr>
          </a:p>
        </p:txBody>
      </p:sp>
    </p:spTree>
  </p:cSld>
  <p:transition>
    <p:dissolve/>
  </p:transition>
</p:sld>
</file>

<file path=ppt/slides/slide6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0" name="PlaceHolder 1"/>
          <p:cNvSpPr>
            <a:spLocks noGrp="1"/>
          </p:cNvSpPr>
          <p:nvPr>
            <p:ph type="title"/>
          </p:nvPr>
        </p:nvSpPr>
        <p:spPr>
          <a:xfrm>
            <a:off x="1321200" y="555120"/>
            <a:ext cx="6863400" cy="1272600"/>
          </a:xfrm>
          <a:prstGeom prst="rect">
            <a:avLst/>
          </a:prstGeom>
          <a:noFill/>
          <a:ln w="0">
            <a:noFill/>
          </a:ln>
        </p:spPr>
        <p:txBody>
          <a:bodyPr lIns="0" rIns="0" tIns="12600" bIns="0" anchor="t">
            <a:noAutofit/>
          </a:bodyPr>
          <a:p>
            <a:pPr marL="1176480">
              <a:lnSpc>
                <a:spcPct val="100000"/>
              </a:lnSpc>
              <a:spcBef>
                <a:spcPts val="99"/>
              </a:spcBef>
              <a:buNone/>
            </a:pPr>
            <a:r>
              <a:rPr b="1" lang="en-GB" sz="4400" spc="-1" strike="noStrike">
                <a:solidFill>
                  <a:srgbClr val="000000"/>
                </a:solidFill>
                <a:latin typeface="Arial"/>
              </a:rPr>
              <a:t>Sockets</a:t>
            </a:r>
            <a:r>
              <a:rPr b="1" lang="en-GB" sz="4400" spc="-75" strike="noStrike">
                <a:solidFill>
                  <a:srgbClr val="000000"/>
                </a:solidFill>
                <a:latin typeface="Arial"/>
              </a:rPr>
              <a:t> </a:t>
            </a:r>
            <a:r>
              <a:rPr b="1" lang="en-GB" sz="4400" spc="-1" strike="noStrike">
                <a:solidFill>
                  <a:srgbClr val="000000"/>
                </a:solidFill>
                <a:latin typeface="Arial"/>
              </a:rPr>
              <a:t>&amp;</a:t>
            </a:r>
            <a:r>
              <a:rPr b="1" lang="en-GB" sz="4400" spc="-60" strike="noStrike">
                <a:solidFill>
                  <a:srgbClr val="000000"/>
                </a:solidFill>
                <a:latin typeface="Arial"/>
              </a:rPr>
              <a:t> </a:t>
            </a:r>
            <a:r>
              <a:rPr b="1" lang="en-GB" sz="4400" spc="-12" strike="noStrike">
                <a:solidFill>
                  <a:srgbClr val="000000"/>
                </a:solidFill>
                <a:latin typeface="Arial"/>
              </a:rPr>
              <a:t>Signals - II</a:t>
            </a:r>
            <a:endParaRPr b="0" lang="en-GB" sz="4400" spc="-1" strike="noStrike">
              <a:latin typeface="Arial"/>
            </a:endParaRPr>
          </a:p>
        </p:txBody>
      </p:sp>
      <p:sp>
        <p:nvSpPr>
          <p:cNvPr id="491" name="object 3"/>
          <p:cNvSpPr/>
          <p:nvPr/>
        </p:nvSpPr>
        <p:spPr>
          <a:xfrm>
            <a:off x="599400" y="1856880"/>
            <a:ext cx="161640" cy="232200"/>
          </a:xfrm>
          <a:prstGeom prst="rect">
            <a:avLst/>
          </a:prstGeom>
          <a:noFill/>
          <a:ln w="0">
            <a:noFill/>
          </a:ln>
        </p:spPr>
        <p:style>
          <a:lnRef idx="0"/>
          <a:fillRef idx="0"/>
          <a:effectRef idx="0"/>
          <a:fontRef idx="minor"/>
        </p:style>
        <p:txBody>
          <a:bodyPr lIns="0" rIns="0" tIns="11520" bIns="0" anchor="t">
            <a:spAutoFit/>
          </a:bodyPr>
          <a:p>
            <a:pPr marL="12600">
              <a:lnSpc>
                <a:spcPct val="100000"/>
              </a:lnSpc>
              <a:spcBef>
                <a:spcPts val="91"/>
              </a:spcBef>
              <a:buNone/>
            </a:pPr>
            <a:r>
              <a:rPr b="0" lang="en-GB" sz="1450" spc="143" strike="noStrike">
                <a:solidFill>
                  <a:srgbClr val="000000"/>
                </a:solidFill>
                <a:latin typeface="Arial"/>
                <a:ea typeface="DejaVu Sans"/>
              </a:rPr>
              <a:t>●</a:t>
            </a:r>
            <a:endParaRPr b="0" lang="en-GB" sz="1450" spc="-1" strike="noStrike">
              <a:latin typeface="Arial"/>
            </a:endParaRPr>
          </a:p>
        </p:txBody>
      </p:sp>
      <p:sp>
        <p:nvSpPr>
          <p:cNvPr id="492" name="PlaceHolder 2"/>
          <p:cNvSpPr>
            <a:spLocks noGrp="1"/>
          </p:cNvSpPr>
          <p:nvPr>
            <p:ph/>
          </p:nvPr>
        </p:nvSpPr>
        <p:spPr>
          <a:xfrm>
            <a:off x="897840" y="1510920"/>
            <a:ext cx="8619120" cy="4510800"/>
          </a:xfrm>
          <a:prstGeom prst="rect">
            <a:avLst/>
          </a:prstGeom>
          <a:noFill/>
          <a:ln w="0">
            <a:noFill/>
          </a:ln>
        </p:spPr>
        <p:txBody>
          <a:bodyPr lIns="0" rIns="0" tIns="220320" bIns="0" anchor="t">
            <a:noAutofit/>
          </a:bodyPr>
          <a:p>
            <a:pPr marL="38160">
              <a:lnSpc>
                <a:spcPct val="100000"/>
              </a:lnSpc>
              <a:spcBef>
                <a:spcPts val="1270"/>
              </a:spcBef>
              <a:buNone/>
            </a:pPr>
            <a:r>
              <a:rPr b="0" lang="en-GB" sz="3200" spc="-1" strike="noStrike">
                <a:solidFill>
                  <a:srgbClr val="000000"/>
                </a:solidFill>
                <a:latin typeface="Arial"/>
              </a:rPr>
              <a:t>Fast</a:t>
            </a:r>
            <a:r>
              <a:rPr b="0" lang="en-GB" sz="3200" spc="4" strike="noStrike">
                <a:solidFill>
                  <a:srgbClr val="000000"/>
                </a:solidFill>
                <a:latin typeface="Arial"/>
              </a:rPr>
              <a:t> </a:t>
            </a:r>
            <a:r>
              <a:rPr b="0" lang="en-GB" sz="3200" spc="-1" strike="noStrike">
                <a:solidFill>
                  <a:srgbClr val="000000"/>
                </a:solidFill>
                <a:latin typeface="Arial"/>
              </a:rPr>
              <a:t>functions are</a:t>
            </a:r>
            <a:r>
              <a:rPr b="0" lang="en-GB" sz="3200" spc="4" strike="noStrike">
                <a:solidFill>
                  <a:srgbClr val="000000"/>
                </a:solidFill>
                <a:latin typeface="Arial"/>
              </a:rPr>
              <a:t> </a:t>
            </a:r>
            <a:r>
              <a:rPr b="0" lang="en-GB" sz="3200" spc="-1" strike="noStrike" u="sng">
                <a:solidFill>
                  <a:srgbClr val="000000"/>
                </a:solidFill>
                <a:uFillTx/>
                <a:latin typeface="Arial"/>
              </a:rPr>
              <a:t>not</a:t>
            </a:r>
            <a:r>
              <a:rPr b="0" lang="en-GB" sz="3200" spc="-1" strike="noStrike">
                <a:solidFill>
                  <a:srgbClr val="000000"/>
                </a:solidFill>
                <a:latin typeface="Arial"/>
              </a:rPr>
              <a:t> interrupted by a</a:t>
            </a:r>
            <a:r>
              <a:rPr b="0" lang="en-GB" sz="3200" spc="9" strike="noStrike">
                <a:solidFill>
                  <a:srgbClr val="000000"/>
                </a:solidFill>
                <a:latin typeface="Arial"/>
              </a:rPr>
              <a:t> </a:t>
            </a:r>
            <a:r>
              <a:rPr b="0" lang="en-GB" sz="3200" spc="-12" strike="noStrike">
                <a:solidFill>
                  <a:srgbClr val="000000"/>
                </a:solidFill>
                <a:latin typeface="Arial"/>
              </a:rPr>
              <a:t>signal</a:t>
            </a:r>
            <a:endParaRPr b="0" lang="en-GB" sz="3200" spc="-1" strike="noStrike">
              <a:latin typeface="Arial"/>
            </a:endParaRPr>
          </a:p>
          <a:p>
            <a:pPr marL="38160">
              <a:lnSpc>
                <a:spcPts val="3589"/>
              </a:lnSpc>
              <a:spcBef>
                <a:spcPts val="1494"/>
              </a:spcBef>
              <a:buNone/>
            </a:pPr>
            <a:r>
              <a:rPr b="0" lang="en-GB" sz="3200" spc="-1" strike="noStrike">
                <a:solidFill>
                  <a:srgbClr val="000000"/>
                </a:solidFill>
                <a:latin typeface="Arial"/>
              </a:rPr>
              <a:t>The signal is raised when these</a:t>
            </a:r>
            <a:r>
              <a:rPr b="0" lang="en-GB" sz="3200" spc="4" strike="noStrike">
                <a:solidFill>
                  <a:srgbClr val="000000"/>
                </a:solidFill>
                <a:latin typeface="Arial"/>
              </a:rPr>
              <a:t> </a:t>
            </a:r>
            <a:r>
              <a:rPr b="0" lang="en-GB" sz="3200" spc="-12" strike="noStrike">
                <a:solidFill>
                  <a:srgbClr val="000000"/>
                </a:solidFill>
                <a:latin typeface="Arial"/>
              </a:rPr>
              <a:t>socket </a:t>
            </a:r>
            <a:r>
              <a:rPr b="0" lang="en-GB" sz="3200" spc="-1" strike="noStrike">
                <a:solidFill>
                  <a:srgbClr val="000000"/>
                </a:solidFill>
                <a:latin typeface="Arial"/>
              </a:rPr>
              <a:t>functions </a:t>
            </a:r>
            <a:r>
              <a:rPr b="0" lang="en-GB" sz="3200" spc="-21" strike="noStrike">
                <a:solidFill>
                  <a:srgbClr val="000000"/>
                </a:solidFill>
                <a:latin typeface="Arial"/>
              </a:rPr>
              <a:t>exit.</a:t>
            </a:r>
            <a:endParaRPr b="0" lang="en-GB" sz="3200" spc="-1" strike="noStrike">
              <a:latin typeface="Arial"/>
            </a:endParaRPr>
          </a:p>
        </p:txBody>
      </p:sp>
      <p:sp>
        <p:nvSpPr>
          <p:cNvPr id="493" name="object 5"/>
          <p:cNvSpPr/>
          <p:nvPr/>
        </p:nvSpPr>
        <p:spPr>
          <a:xfrm>
            <a:off x="599400" y="2493000"/>
            <a:ext cx="161640" cy="232200"/>
          </a:xfrm>
          <a:prstGeom prst="rect">
            <a:avLst/>
          </a:prstGeom>
          <a:noFill/>
          <a:ln w="0">
            <a:noFill/>
          </a:ln>
        </p:spPr>
        <p:style>
          <a:lnRef idx="0"/>
          <a:fillRef idx="0"/>
          <a:effectRef idx="0"/>
          <a:fontRef idx="minor"/>
        </p:style>
        <p:txBody>
          <a:bodyPr lIns="0" rIns="0" tIns="11520" bIns="0" anchor="t">
            <a:spAutoFit/>
          </a:bodyPr>
          <a:p>
            <a:pPr marL="12600">
              <a:lnSpc>
                <a:spcPct val="100000"/>
              </a:lnSpc>
              <a:spcBef>
                <a:spcPts val="91"/>
              </a:spcBef>
              <a:buNone/>
            </a:pPr>
            <a:r>
              <a:rPr b="0" lang="en-GB" sz="1450" spc="143" strike="noStrike">
                <a:solidFill>
                  <a:srgbClr val="000000"/>
                </a:solidFill>
                <a:latin typeface="Arial"/>
                <a:ea typeface="DejaVu Sans"/>
              </a:rPr>
              <a:t>●</a:t>
            </a:r>
            <a:endParaRPr b="0" lang="en-GB" sz="1450" spc="-1" strike="noStrike">
              <a:latin typeface="Arial"/>
            </a:endParaRPr>
          </a:p>
        </p:txBody>
      </p:sp>
    </p:spTree>
  </p:cSld>
  <p:transition>
    <p:dissolve/>
  </p:transition>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2" name="PlaceHolder 1"/>
          <p:cNvSpPr>
            <a:spLocks noGrp="1"/>
          </p:cNvSpPr>
          <p:nvPr>
            <p:ph type="title"/>
          </p:nvPr>
        </p:nvSpPr>
        <p:spPr>
          <a:xfrm>
            <a:off x="1141200" y="555120"/>
            <a:ext cx="6863400" cy="1272600"/>
          </a:xfrm>
          <a:prstGeom prst="rect">
            <a:avLst/>
          </a:prstGeom>
          <a:noFill/>
          <a:ln w="0">
            <a:noFill/>
          </a:ln>
        </p:spPr>
        <p:txBody>
          <a:bodyPr lIns="0" rIns="0" tIns="12600" bIns="0" anchor="t">
            <a:noAutofit/>
          </a:bodyPr>
          <a:p>
            <a:pPr marL="2327760">
              <a:lnSpc>
                <a:spcPct val="100000"/>
              </a:lnSpc>
              <a:spcBef>
                <a:spcPts val="99"/>
              </a:spcBef>
              <a:buNone/>
            </a:pPr>
            <a:r>
              <a:rPr b="1" lang="en-GB" sz="4400" spc="-12" strike="noStrike">
                <a:solidFill>
                  <a:srgbClr val="000000"/>
                </a:solidFill>
                <a:latin typeface="Arial"/>
              </a:rPr>
              <a:t>Domains - II</a:t>
            </a:r>
            <a:endParaRPr b="0" lang="en-GB" sz="4400" spc="-1" strike="noStrike">
              <a:latin typeface="Arial"/>
            </a:endParaRPr>
          </a:p>
        </p:txBody>
      </p:sp>
      <p:sp>
        <p:nvSpPr>
          <p:cNvPr id="333" name="object 4"/>
          <p:cNvSpPr/>
          <p:nvPr/>
        </p:nvSpPr>
        <p:spPr>
          <a:xfrm>
            <a:off x="897840" y="1718280"/>
            <a:ext cx="8376120" cy="4741200"/>
          </a:xfrm>
          <a:prstGeom prst="rect">
            <a:avLst/>
          </a:prstGeom>
          <a:noFill/>
          <a:ln w="0">
            <a:noFill/>
          </a:ln>
        </p:spPr>
        <p:style>
          <a:lnRef idx="0"/>
          <a:fillRef idx="0"/>
          <a:effectRef idx="0"/>
          <a:fontRef idx="minor"/>
        </p:style>
        <p:txBody>
          <a:bodyPr lIns="0" rIns="0" tIns="12600" bIns="0" anchor="t">
            <a:spAutoFit/>
          </a:bodyPr>
          <a:p>
            <a:pPr marL="38160">
              <a:lnSpc>
                <a:spcPts val="3716"/>
              </a:lnSpc>
              <a:spcBef>
                <a:spcPts val="99"/>
              </a:spcBef>
              <a:buNone/>
            </a:pPr>
            <a:r>
              <a:rPr b="0" lang="en-GB" sz="3200" spc="-1" strike="noStrike">
                <a:solidFill>
                  <a:srgbClr val="000000"/>
                </a:solidFill>
                <a:latin typeface="Arial"/>
                <a:ea typeface="DejaVu Sans"/>
              </a:rPr>
              <a:t>The</a:t>
            </a:r>
            <a:r>
              <a:rPr b="0" lang="en-GB" sz="3200" spc="-21" strike="noStrike">
                <a:solidFill>
                  <a:srgbClr val="000000"/>
                </a:solidFill>
                <a:latin typeface="Arial"/>
                <a:ea typeface="DejaVu Sans"/>
              </a:rPr>
              <a:t> </a:t>
            </a:r>
            <a:r>
              <a:rPr b="0" lang="en-GB" sz="3200" spc="-1" strike="noStrike">
                <a:solidFill>
                  <a:srgbClr val="000000"/>
                </a:solidFill>
                <a:latin typeface="Arial"/>
                <a:ea typeface="DejaVu Sans"/>
              </a:rPr>
              <a:t>4.4BSD</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IPC</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facilities</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supported</a:t>
            </a:r>
            <a:r>
              <a:rPr b="0" lang="en-GB" sz="3200" spc="-26" strike="noStrike">
                <a:solidFill>
                  <a:srgbClr val="000000"/>
                </a:solidFill>
                <a:latin typeface="Arial"/>
                <a:ea typeface="DejaVu Sans"/>
              </a:rPr>
              <a:t> </a:t>
            </a:r>
            <a:r>
              <a:rPr b="0" i="1" lang="en-GB" sz="3200" spc="-21" strike="noStrike" u="sng">
                <a:solidFill>
                  <a:srgbClr val="000000"/>
                </a:solidFill>
                <a:uFill>
                  <a:solidFill>
                    <a:srgbClr val="000000"/>
                  </a:solidFill>
                </a:uFill>
                <a:latin typeface="Arial"/>
                <a:ea typeface="DejaVu Sans"/>
              </a:rPr>
              <a:t>four</a:t>
            </a:r>
            <a:endParaRPr b="0" lang="en-GB" sz="3200" spc="-1" strike="noStrike">
              <a:latin typeface="Arial"/>
            </a:endParaRPr>
          </a:p>
          <a:p>
            <a:pPr marL="38160">
              <a:lnSpc>
                <a:spcPts val="3716"/>
              </a:lnSpc>
              <a:buNone/>
            </a:pPr>
            <a:r>
              <a:rPr b="0" lang="en-GB" sz="3200" spc="-1" strike="noStrike">
                <a:solidFill>
                  <a:srgbClr val="000000"/>
                </a:solidFill>
                <a:latin typeface="Arial"/>
                <a:ea typeface="DejaVu Sans"/>
              </a:rPr>
              <a:t>separate</a:t>
            </a:r>
            <a:r>
              <a:rPr b="0" lang="en-GB" sz="3200" spc="24" strike="noStrike">
                <a:solidFill>
                  <a:srgbClr val="000000"/>
                </a:solidFill>
                <a:latin typeface="Arial"/>
                <a:ea typeface="DejaVu Sans"/>
              </a:rPr>
              <a:t> </a:t>
            </a:r>
            <a:r>
              <a:rPr b="0" lang="en-GB" sz="3200" spc="-1" strike="noStrike">
                <a:solidFill>
                  <a:srgbClr val="000000"/>
                </a:solidFill>
                <a:latin typeface="Arial"/>
                <a:ea typeface="DejaVu Sans"/>
              </a:rPr>
              <a:t>communication</a:t>
            </a:r>
            <a:r>
              <a:rPr b="0" lang="en-GB" sz="3200" spc="29" strike="noStrike">
                <a:solidFill>
                  <a:srgbClr val="000000"/>
                </a:solidFill>
                <a:latin typeface="Arial"/>
                <a:ea typeface="DejaVu Sans"/>
              </a:rPr>
              <a:t> </a:t>
            </a:r>
            <a:r>
              <a:rPr b="0" lang="en-GB" sz="3200" spc="-12" strike="noStrike">
                <a:solidFill>
                  <a:srgbClr val="000000"/>
                </a:solidFill>
                <a:latin typeface="Arial"/>
                <a:ea typeface="DejaVu Sans"/>
              </a:rPr>
              <a:t>domains</a:t>
            </a:r>
            <a:endParaRPr b="0" lang="en-GB" sz="3200" spc="-1" strike="noStrike">
              <a:latin typeface="Arial"/>
            </a:endParaRPr>
          </a:p>
          <a:p>
            <a:pPr marL="469440" indent="-288360">
              <a:lnSpc>
                <a:spcPct val="100000"/>
              </a:lnSpc>
              <a:spcBef>
                <a:spcPts val="1199"/>
              </a:spcBef>
              <a:buClr>
                <a:srgbClr val="000000"/>
              </a:buClr>
              <a:buSzPct val="45000"/>
              <a:buFont typeface="Wingdings" charset="2"/>
              <a:buChar char=""/>
              <a:tabLst>
                <a:tab algn="l" pos="469440"/>
              </a:tabLst>
            </a:pPr>
            <a:r>
              <a:rPr b="0" lang="en-GB" sz="2800" spc="-1" strike="noStrike">
                <a:solidFill>
                  <a:srgbClr val="000000"/>
                </a:solidFill>
                <a:latin typeface="Arial"/>
                <a:ea typeface="DejaVu Sans"/>
              </a:rPr>
              <a:t>the</a:t>
            </a:r>
            <a:r>
              <a:rPr b="0" lang="en-GB" sz="2800" spc="-52" strike="noStrike">
                <a:solidFill>
                  <a:srgbClr val="000000"/>
                </a:solidFill>
                <a:latin typeface="Arial"/>
                <a:ea typeface="DejaVu Sans"/>
              </a:rPr>
              <a:t> </a:t>
            </a:r>
            <a:r>
              <a:rPr b="0" i="1" lang="en-GB" sz="2800" spc="-1" strike="noStrike" u="sng">
                <a:solidFill>
                  <a:srgbClr val="000000"/>
                </a:solidFill>
                <a:uFill>
                  <a:solidFill>
                    <a:srgbClr val="000000"/>
                  </a:solidFill>
                </a:uFill>
                <a:latin typeface="Arial"/>
                <a:ea typeface="DejaVu Sans"/>
              </a:rPr>
              <a:t>UNIX</a:t>
            </a:r>
            <a:r>
              <a:rPr b="0" i="1" lang="en-GB" sz="2800" spc="-60" strike="noStrike" u="sng">
                <a:solidFill>
                  <a:srgbClr val="000000"/>
                </a:solidFill>
                <a:uFill>
                  <a:solidFill>
                    <a:srgbClr val="000000"/>
                  </a:solidFill>
                </a:uFill>
                <a:latin typeface="Arial"/>
                <a:ea typeface="DejaVu Sans"/>
              </a:rPr>
              <a:t> </a:t>
            </a:r>
            <a:r>
              <a:rPr b="0" i="1" lang="en-GB" sz="2800" spc="-1" strike="noStrike" u="sng">
                <a:solidFill>
                  <a:srgbClr val="000000"/>
                </a:solidFill>
                <a:uFill>
                  <a:solidFill>
                    <a:srgbClr val="000000"/>
                  </a:solidFill>
                </a:uFill>
                <a:latin typeface="Arial"/>
                <a:ea typeface="DejaVu Sans"/>
              </a:rPr>
              <a:t>domain</a:t>
            </a:r>
            <a:r>
              <a:rPr b="0" lang="en-GB" sz="2800" spc="-1" strike="noStrike">
                <a:solidFill>
                  <a:srgbClr val="000000"/>
                </a:solidFill>
                <a:latin typeface="Arial"/>
                <a:ea typeface="DejaVu Sans"/>
              </a:rPr>
              <a:t>,</a:t>
            </a:r>
            <a:r>
              <a:rPr b="0" lang="en-GB" sz="2800" spc="-46" strike="noStrike">
                <a:solidFill>
                  <a:srgbClr val="000000"/>
                </a:solidFill>
                <a:latin typeface="Arial"/>
                <a:ea typeface="DejaVu Sans"/>
              </a:rPr>
              <a:t> </a:t>
            </a:r>
            <a:r>
              <a:rPr b="0" lang="en-GB" sz="2800" spc="-1" strike="noStrike">
                <a:solidFill>
                  <a:srgbClr val="000000"/>
                </a:solidFill>
                <a:latin typeface="Arial"/>
                <a:ea typeface="DejaVu Sans"/>
              </a:rPr>
              <a:t>for</a:t>
            </a:r>
            <a:r>
              <a:rPr b="0" lang="en-GB" sz="2800" spc="-55" strike="noStrike">
                <a:solidFill>
                  <a:srgbClr val="000000"/>
                </a:solidFill>
                <a:latin typeface="Arial"/>
                <a:ea typeface="DejaVu Sans"/>
              </a:rPr>
              <a:t> </a:t>
            </a:r>
            <a:r>
              <a:rPr b="0" lang="en-GB" sz="2800" spc="-35" strike="noStrike">
                <a:solidFill>
                  <a:srgbClr val="000000"/>
                </a:solidFill>
                <a:latin typeface="Arial"/>
                <a:ea typeface="DejaVu Sans"/>
              </a:rPr>
              <a:t>on-</a:t>
            </a:r>
            <a:r>
              <a:rPr b="0" lang="en-GB" sz="2800" spc="-1" strike="noStrike">
                <a:solidFill>
                  <a:srgbClr val="000000"/>
                </a:solidFill>
                <a:latin typeface="Arial"/>
                <a:ea typeface="DejaVu Sans"/>
              </a:rPr>
              <a:t>system</a:t>
            </a:r>
            <a:r>
              <a:rPr b="0" lang="en-GB" sz="2800" spc="-52" strike="noStrike">
                <a:solidFill>
                  <a:srgbClr val="000000"/>
                </a:solidFill>
                <a:latin typeface="Arial"/>
                <a:ea typeface="DejaVu Sans"/>
              </a:rPr>
              <a:t> </a:t>
            </a:r>
            <a:r>
              <a:rPr b="0" lang="en-GB" sz="2800" spc="-12" strike="noStrike">
                <a:solidFill>
                  <a:srgbClr val="000000"/>
                </a:solidFill>
                <a:latin typeface="Arial"/>
                <a:ea typeface="DejaVu Sans"/>
              </a:rPr>
              <a:t>communication</a:t>
            </a:r>
            <a:endParaRPr b="0" lang="en-GB" sz="2800" spc="-1" strike="noStrike">
              <a:latin typeface="Arial"/>
            </a:endParaRPr>
          </a:p>
          <a:p>
            <a:pPr marL="469800" indent="-288360">
              <a:lnSpc>
                <a:spcPts val="3121"/>
              </a:lnSpc>
              <a:spcBef>
                <a:spcPts val="1191"/>
              </a:spcBef>
              <a:buClr>
                <a:srgbClr val="000000"/>
              </a:buClr>
              <a:buSzPct val="45000"/>
              <a:buFont typeface="Wingdings" charset="2"/>
              <a:buChar char=""/>
              <a:tabLst>
                <a:tab algn="l" pos="469800"/>
              </a:tabLst>
            </a:pPr>
            <a:r>
              <a:rPr b="0" lang="en-GB" sz="2800" spc="-1" strike="noStrike">
                <a:solidFill>
                  <a:srgbClr val="000000"/>
                </a:solidFill>
                <a:latin typeface="Arial"/>
                <a:ea typeface="DejaVu Sans"/>
              </a:rPr>
              <a:t>the</a:t>
            </a:r>
            <a:r>
              <a:rPr b="0" lang="en-GB" sz="2800" spc="-72" strike="noStrike">
                <a:solidFill>
                  <a:srgbClr val="000000"/>
                </a:solidFill>
                <a:latin typeface="Arial"/>
                <a:ea typeface="DejaVu Sans"/>
              </a:rPr>
              <a:t> </a:t>
            </a:r>
            <a:r>
              <a:rPr b="0" i="1" lang="en-GB" sz="2800" spc="-1" strike="noStrike" u="sng">
                <a:solidFill>
                  <a:srgbClr val="000000"/>
                </a:solidFill>
                <a:uFill>
                  <a:solidFill>
                    <a:srgbClr val="000000"/>
                  </a:solidFill>
                </a:uFill>
                <a:latin typeface="Arial"/>
                <a:ea typeface="DejaVu Sans"/>
              </a:rPr>
              <a:t>Internet</a:t>
            </a:r>
            <a:r>
              <a:rPr b="0" i="1" lang="en-GB" sz="2800" spc="-66" strike="noStrike" u="sng">
                <a:solidFill>
                  <a:srgbClr val="000000"/>
                </a:solidFill>
                <a:uFill>
                  <a:solidFill>
                    <a:srgbClr val="000000"/>
                  </a:solidFill>
                </a:uFill>
                <a:latin typeface="Arial"/>
                <a:ea typeface="DejaVu Sans"/>
              </a:rPr>
              <a:t> </a:t>
            </a:r>
            <a:r>
              <a:rPr b="0" i="1" lang="en-GB" sz="2800" spc="-1" strike="noStrike" u="sng">
                <a:solidFill>
                  <a:srgbClr val="000000"/>
                </a:solidFill>
                <a:uFill>
                  <a:solidFill>
                    <a:srgbClr val="000000"/>
                  </a:solidFill>
                </a:uFill>
                <a:latin typeface="Arial"/>
                <a:ea typeface="DejaVu Sans"/>
              </a:rPr>
              <a:t>domain</a:t>
            </a:r>
            <a:r>
              <a:rPr b="0" lang="en-GB" sz="2800" spc="-1" strike="noStrike">
                <a:solidFill>
                  <a:srgbClr val="000000"/>
                </a:solidFill>
                <a:latin typeface="Arial"/>
                <a:ea typeface="DejaVu Sans"/>
              </a:rPr>
              <a:t>,</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which</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is</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used</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by</a:t>
            </a:r>
            <a:r>
              <a:rPr b="0" lang="en-GB" sz="2800" spc="-66" strike="noStrike">
                <a:solidFill>
                  <a:srgbClr val="000000"/>
                </a:solidFill>
                <a:latin typeface="Arial"/>
                <a:ea typeface="DejaVu Sans"/>
              </a:rPr>
              <a:t> </a:t>
            </a:r>
            <a:r>
              <a:rPr b="0" lang="en-GB" sz="2800" spc="-12" strike="noStrike">
                <a:solidFill>
                  <a:srgbClr val="000000"/>
                </a:solidFill>
                <a:latin typeface="Arial"/>
                <a:ea typeface="DejaVu Sans"/>
              </a:rPr>
              <a:t>processes </a:t>
            </a:r>
            <a:r>
              <a:rPr b="0" lang="en-GB" sz="2800" spc="-1" strike="noStrike">
                <a:solidFill>
                  <a:srgbClr val="000000"/>
                </a:solidFill>
                <a:latin typeface="Arial"/>
                <a:ea typeface="DejaVu Sans"/>
              </a:rPr>
              <a:t>which</a:t>
            </a:r>
            <a:r>
              <a:rPr b="0" lang="en-GB" sz="2800" spc="-97" strike="noStrike">
                <a:solidFill>
                  <a:srgbClr val="000000"/>
                </a:solidFill>
                <a:latin typeface="Arial"/>
                <a:ea typeface="DejaVu Sans"/>
              </a:rPr>
              <a:t> </a:t>
            </a:r>
            <a:r>
              <a:rPr b="0" lang="en-GB" sz="2800" spc="-12" strike="noStrike">
                <a:solidFill>
                  <a:srgbClr val="000000"/>
                </a:solidFill>
                <a:latin typeface="Arial"/>
                <a:ea typeface="DejaVu Sans"/>
              </a:rPr>
              <a:t>communicate</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using</a:t>
            </a:r>
            <a:r>
              <a:rPr b="0" lang="en-GB" sz="2800" spc="-86"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Internet</a:t>
            </a:r>
            <a:r>
              <a:rPr b="0" lang="en-GB" sz="2800" spc="-86" strike="noStrike">
                <a:solidFill>
                  <a:srgbClr val="000000"/>
                </a:solidFill>
                <a:latin typeface="Arial"/>
                <a:ea typeface="DejaVu Sans"/>
              </a:rPr>
              <a:t> </a:t>
            </a:r>
            <a:r>
              <a:rPr b="0" lang="en-GB" sz="2800" spc="-12" strike="noStrike">
                <a:solidFill>
                  <a:srgbClr val="000000"/>
                </a:solidFill>
                <a:latin typeface="Arial"/>
                <a:ea typeface="DejaVu Sans"/>
              </a:rPr>
              <a:t>standard communication</a:t>
            </a:r>
            <a:r>
              <a:rPr b="0" lang="en-GB" sz="2800" spc="-114" strike="noStrike">
                <a:solidFill>
                  <a:srgbClr val="000000"/>
                </a:solidFill>
                <a:latin typeface="Arial"/>
                <a:ea typeface="DejaVu Sans"/>
              </a:rPr>
              <a:t> </a:t>
            </a:r>
            <a:r>
              <a:rPr b="0" lang="en-GB" sz="2800" spc="-12" strike="noStrike">
                <a:solidFill>
                  <a:srgbClr val="000000"/>
                </a:solidFill>
                <a:latin typeface="Arial"/>
                <a:ea typeface="DejaVu Sans"/>
              </a:rPr>
              <a:t>protocols</a:t>
            </a:r>
            <a:endParaRPr b="0" lang="en-GB" sz="2800" spc="-1" strike="noStrike">
              <a:latin typeface="Arial"/>
            </a:endParaRPr>
          </a:p>
          <a:p>
            <a:pPr marL="469800" indent="-288360">
              <a:lnSpc>
                <a:spcPts val="3121"/>
              </a:lnSpc>
              <a:spcBef>
                <a:spcPts val="1140"/>
              </a:spcBef>
              <a:buClr>
                <a:srgbClr val="000000"/>
              </a:buClr>
              <a:buSzPct val="45000"/>
              <a:buFont typeface="Wingdings" charset="2"/>
              <a:buChar char=""/>
              <a:tabLst>
                <a:tab algn="l" pos="469800"/>
              </a:tabLst>
            </a:pPr>
            <a:r>
              <a:rPr b="0" lang="en-GB" sz="2800" spc="-1" strike="noStrike">
                <a:solidFill>
                  <a:srgbClr val="000000"/>
                </a:solidFill>
                <a:latin typeface="Arial"/>
                <a:ea typeface="DejaVu Sans"/>
              </a:rPr>
              <a:t>the</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NS</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domain,</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which</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is</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used</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by</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processes</a:t>
            </a:r>
            <a:r>
              <a:rPr b="0" lang="en-GB" sz="2800" spc="-66" strike="noStrike">
                <a:solidFill>
                  <a:srgbClr val="000000"/>
                </a:solidFill>
                <a:latin typeface="Arial"/>
                <a:ea typeface="DejaVu Sans"/>
              </a:rPr>
              <a:t> </a:t>
            </a:r>
            <a:r>
              <a:rPr b="0" lang="en-GB" sz="2800" spc="-12" strike="noStrike">
                <a:solidFill>
                  <a:srgbClr val="000000"/>
                </a:solidFill>
                <a:latin typeface="Arial"/>
                <a:ea typeface="DejaVu Sans"/>
              </a:rPr>
              <a:t>which communicate</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using</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Xerox</a:t>
            </a:r>
            <a:r>
              <a:rPr b="0" lang="en-GB" sz="2800" spc="-66" strike="noStrike">
                <a:solidFill>
                  <a:srgbClr val="000000"/>
                </a:solidFill>
                <a:latin typeface="Arial"/>
                <a:ea typeface="DejaVu Sans"/>
              </a:rPr>
              <a:t> </a:t>
            </a:r>
            <a:r>
              <a:rPr b="0" lang="en-GB" sz="2800" spc="-12" strike="noStrike">
                <a:solidFill>
                  <a:srgbClr val="000000"/>
                </a:solidFill>
                <a:latin typeface="Arial"/>
                <a:ea typeface="DejaVu Sans"/>
              </a:rPr>
              <a:t>standard communication</a:t>
            </a:r>
            <a:r>
              <a:rPr b="0" lang="en-GB" sz="2800" spc="-114" strike="noStrike">
                <a:solidFill>
                  <a:srgbClr val="000000"/>
                </a:solidFill>
                <a:latin typeface="Arial"/>
                <a:ea typeface="DejaVu Sans"/>
              </a:rPr>
              <a:t> </a:t>
            </a:r>
            <a:r>
              <a:rPr b="0" lang="en-GB" sz="2800" spc="-12" strike="noStrike">
                <a:solidFill>
                  <a:srgbClr val="000000"/>
                </a:solidFill>
                <a:latin typeface="Arial"/>
                <a:ea typeface="DejaVu Sans"/>
              </a:rPr>
              <a:t>protocols</a:t>
            </a:r>
            <a:endParaRPr b="0" lang="en-GB" sz="2800" spc="-1" strike="noStrike">
              <a:latin typeface="Arial"/>
            </a:endParaRPr>
          </a:p>
          <a:p>
            <a:pPr marL="469440" indent="-288360">
              <a:lnSpc>
                <a:spcPct val="100000"/>
              </a:lnSpc>
              <a:spcBef>
                <a:spcPts val="831"/>
              </a:spcBef>
              <a:buClr>
                <a:srgbClr val="000000"/>
              </a:buClr>
              <a:buSzPct val="45000"/>
              <a:buFont typeface="Wingdings" charset="2"/>
              <a:buChar char=""/>
              <a:tabLst>
                <a:tab algn="l" pos="469440"/>
              </a:tabLst>
            </a:pPr>
            <a:r>
              <a:rPr b="0" lang="en-GB" sz="2800" spc="-1" strike="noStrike">
                <a:solidFill>
                  <a:srgbClr val="000000"/>
                </a:solidFill>
                <a:latin typeface="Arial"/>
                <a:ea typeface="DejaVu Sans"/>
              </a:rPr>
              <a:t>the</a:t>
            </a:r>
            <a:r>
              <a:rPr b="0" lang="en-GB" sz="2800" spc="-26" strike="noStrike">
                <a:solidFill>
                  <a:srgbClr val="000000"/>
                </a:solidFill>
                <a:latin typeface="Arial"/>
                <a:ea typeface="DejaVu Sans"/>
              </a:rPr>
              <a:t> </a:t>
            </a:r>
            <a:r>
              <a:rPr b="0" lang="en-GB" sz="2800" spc="-1" strike="noStrike">
                <a:solidFill>
                  <a:srgbClr val="000000"/>
                </a:solidFill>
                <a:latin typeface="Arial"/>
                <a:ea typeface="DejaVu Sans"/>
              </a:rPr>
              <a:t>ISO</a:t>
            </a:r>
            <a:r>
              <a:rPr b="0" lang="en-GB" sz="2800" spc="-32" strike="noStrike">
                <a:solidFill>
                  <a:srgbClr val="000000"/>
                </a:solidFill>
                <a:latin typeface="Arial"/>
                <a:ea typeface="DejaVu Sans"/>
              </a:rPr>
              <a:t> </a:t>
            </a:r>
            <a:r>
              <a:rPr b="0" lang="en-GB" sz="2800" spc="-1" strike="noStrike">
                <a:solidFill>
                  <a:srgbClr val="000000"/>
                </a:solidFill>
                <a:latin typeface="Arial"/>
                <a:ea typeface="DejaVu Sans"/>
              </a:rPr>
              <a:t>OSI</a:t>
            </a:r>
            <a:r>
              <a:rPr b="0" lang="en-GB" sz="2800" spc="-32" strike="noStrike">
                <a:solidFill>
                  <a:srgbClr val="000000"/>
                </a:solidFill>
                <a:latin typeface="Arial"/>
                <a:ea typeface="DejaVu Sans"/>
              </a:rPr>
              <a:t> </a:t>
            </a:r>
            <a:r>
              <a:rPr b="0" lang="en-GB" sz="2800" spc="-12" strike="noStrike">
                <a:solidFill>
                  <a:srgbClr val="000000"/>
                </a:solidFill>
                <a:latin typeface="Arial"/>
                <a:ea typeface="DejaVu Sans"/>
              </a:rPr>
              <a:t>protocols</a:t>
            </a:r>
            <a:endParaRPr b="0" lang="en-GB" sz="2800" spc="-1" strike="noStrike">
              <a:latin typeface="Arial"/>
            </a:endParaRPr>
          </a:p>
        </p:txBody>
      </p:sp>
    </p:spTree>
  </p:cSld>
  <p:transition>
    <p:dissolve/>
  </p:transition>
</p:sld>
</file>

<file path=ppt/slides/slide7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4" name="PlaceHolder 1"/>
          <p:cNvSpPr>
            <a:spLocks noGrp="1"/>
          </p:cNvSpPr>
          <p:nvPr>
            <p:ph type="title"/>
          </p:nvPr>
        </p:nvSpPr>
        <p:spPr>
          <a:xfrm>
            <a:off x="900000" y="555120"/>
            <a:ext cx="7572600" cy="1272600"/>
          </a:xfrm>
          <a:prstGeom prst="rect">
            <a:avLst/>
          </a:prstGeom>
          <a:noFill/>
          <a:ln w="0">
            <a:noFill/>
          </a:ln>
        </p:spPr>
        <p:txBody>
          <a:bodyPr lIns="0" rIns="0" tIns="12600" bIns="0" anchor="t">
            <a:noAutofit/>
          </a:bodyPr>
          <a:p>
            <a:pPr marL="1176480">
              <a:lnSpc>
                <a:spcPct val="100000"/>
              </a:lnSpc>
              <a:spcBef>
                <a:spcPts val="99"/>
              </a:spcBef>
              <a:buNone/>
            </a:pPr>
            <a:r>
              <a:rPr b="1" lang="en-GB" sz="4400" spc="-1" strike="noStrike">
                <a:solidFill>
                  <a:srgbClr val="000000"/>
                </a:solidFill>
                <a:latin typeface="Arial"/>
              </a:rPr>
              <a:t>Sockets</a:t>
            </a:r>
            <a:r>
              <a:rPr b="1" lang="en-GB" sz="4400" spc="-75" strike="noStrike">
                <a:solidFill>
                  <a:srgbClr val="000000"/>
                </a:solidFill>
                <a:latin typeface="Arial"/>
              </a:rPr>
              <a:t> </a:t>
            </a:r>
            <a:r>
              <a:rPr b="1" lang="en-GB" sz="4400" spc="-1" strike="noStrike">
                <a:solidFill>
                  <a:srgbClr val="000000"/>
                </a:solidFill>
                <a:latin typeface="Arial"/>
              </a:rPr>
              <a:t>&amp;</a:t>
            </a:r>
            <a:r>
              <a:rPr b="1" lang="en-GB" sz="4400" spc="-60" strike="noStrike">
                <a:solidFill>
                  <a:srgbClr val="000000"/>
                </a:solidFill>
                <a:latin typeface="Arial"/>
              </a:rPr>
              <a:t> </a:t>
            </a:r>
            <a:r>
              <a:rPr b="1" lang="en-GB" sz="4400" spc="-12" strike="noStrike">
                <a:solidFill>
                  <a:srgbClr val="000000"/>
                </a:solidFill>
                <a:latin typeface="Arial"/>
              </a:rPr>
              <a:t>Signals - III </a:t>
            </a:r>
            <a:endParaRPr b="0" lang="en-GB" sz="4400" spc="-1" strike="noStrike">
              <a:latin typeface="Arial"/>
            </a:endParaRPr>
          </a:p>
        </p:txBody>
      </p:sp>
      <p:sp>
        <p:nvSpPr>
          <p:cNvPr id="495" name="object 4"/>
          <p:cNvSpPr/>
          <p:nvPr/>
        </p:nvSpPr>
        <p:spPr>
          <a:xfrm>
            <a:off x="897840" y="1682280"/>
            <a:ext cx="8494200" cy="4899240"/>
          </a:xfrm>
          <a:prstGeom prst="rect">
            <a:avLst/>
          </a:prstGeom>
          <a:noFill/>
          <a:ln w="0">
            <a:noFill/>
          </a:ln>
        </p:spPr>
        <p:style>
          <a:lnRef idx="0"/>
          <a:fillRef idx="0"/>
          <a:effectRef idx="0"/>
          <a:fontRef idx="minor"/>
        </p:style>
        <p:txBody>
          <a:bodyPr lIns="0" rIns="0" tIns="54000" bIns="0" anchor="t">
            <a:spAutoFit/>
          </a:bodyPr>
          <a:p>
            <a:pPr marL="38160">
              <a:lnSpc>
                <a:spcPts val="3589"/>
              </a:lnSpc>
              <a:spcBef>
                <a:spcPts val="425"/>
              </a:spcBef>
              <a:buNone/>
            </a:pPr>
            <a:r>
              <a:rPr b="0" lang="en-GB" sz="3200" spc="-1" strike="noStrike" u="sng">
                <a:solidFill>
                  <a:srgbClr val="000000"/>
                </a:solidFill>
                <a:uFill>
                  <a:solidFill>
                    <a:srgbClr val="000000"/>
                  </a:solidFill>
                </a:uFill>
                <a:latin typeface="Arial"/>
                <a:ea typeface="DejaVu Sans"/>
              </a:rPr>
              <a:t>Slow functions</a:t>
            </a:r>
            <a:r>
              <a:rPr b="0" lang="en-GB" sz="3200" spc="-12" strike="noStrike" u="sng">
                <a:solidFill>
                  <a:srgbClr val="000000"/>
                </a:solidFill>
                <a:uFill>
                  <a:solidFill>
                    <a:srgbClr val="000000"/>
                  </a:solidFill>
                </a:uFill>
                <a:latin typeface="Arial"/>
                <a:ea typeface="DejaVu Sans"/>
              </a:rPr>
              <a:t> </a:t>
            </a:r>
            <a:r>
              <a:rPr b="0" lang="en-GB" sz="3200" spc="-1" strike="noStrike" u="sng">
                <a:solidFill>
                  <a:srgbClr val="000000"/>
                </a:solidFill>
                <a:uFill>
                  <a:solidFill>
                    <a:srgbClr val="000000"/>
                  </a:solidFill>
                </a:uFill>
                <a:latin typeface="Arial"/>
                <a:ea typeface="DejaVu Sans"/>
              </a:rPr>
              <a:t>are interrupted</a:t>
            </a:r>
            <a:r>
              <a:rPr b="0" lang="en-GB" sz="3200" spc="-7" strike="noStrike" u="sng">
                <a:solidFill>
                  <a:srgbClr val="000000"/>
                </a:solidFill>
                <a:uFill>
                  <a:solidFill>
                    <a:srgbClr val="000000"/>
                  </a:solidFill>
                </a:uFill>
                <a:latin typeface="Arial"/>
                <a:ea typeface="DejaVu Sans"/>
              </a:rPr>
              <a:t> </a:t>
            </a:r>
            <a:r>
              <a:rPr b="0" lang="en-GB" sz="3200" spc="-1" strike="noStrike" u="sng">
                <a:solidFill>
                  <a:srgbClr val="000000"/>
                </a:solidFill>
                <a:uFill>
                  <a:solidFill>
                    <a:srgbClr val="000000"/>
                  </a:solidFill>
                </a:uFill>
                <a:latin typeface="Arial"/>
                <a:ea typeface="DejaVu Sans"/>
              </a:rPr>
              <a:t>by a signal</a:t>
            </a:r>
            <a:r>
              <a:rPr b="0" lang="en-GB" sz="3200" spc="-1" strike="noStrike">
                <a:solidFill>
                  <a:srgbClr val="000000"/>
                </a:solidFill>
                <a:latin typeface="Arial"/>
                <a:ea typeface="DejaVu Sans"/>
              </a:rPr>
              <a:t> </a:t>
            </a:r>
            <a:r>
              <a:rPr b="0" lang="en-GB" sz="3200" spc="-26" strike="noStrike">
                <a:solidFill>
                  <a:srgbClr val="000000"/>
                </a:solidFill>
                <a:latin typeface="Arial"/>
                <a:ea typeface="DejaVu Sans"/>
              </a:rPr>
              <a:t>if </a:t>
            </a:r>
            <a:r>
              <a:rPr b="0" lang="en-GB" sz="3200" spc="-1" strike="noStrike">
                <a:solidFill>
                  <a:srgbClr val="000000"/>
                </a:solidFill>
                <a:latin typeface="Arial"/>
                <a:ea typeface="DejaVu Sans"/>
              </a:rPr>
              <a:t>they are blocked waiting</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for IO (if they </a:t>
            </a:r>
            <a:r>
              <a:rPr b="0" lang="en-GB" sz="3200" spc="-26" strike="noStrike">
                <a:solidFill>
                  <a:srgbClr val="000000"/>
                </a:solidFill>
                <a:latin typeface="Arial"/>
                <a:ea typeface="DejaVu Sans"/>
              </a:rPr>
              <a:t>are </a:t>
            </a:r>
            <a:r>
              <a:rPr b="0" lang="en-GB" sz="3200" spc="-1" strike="noStrike">
                <a:solidFill>
                  <a:srgbClr val="000000"/>
                </a:solidFill>
                <a:latin typeface="Arial"/>
                <a:ea typeface="DejaVu Sans"/>
              </a:rPr>
              <a:t>processing IO, they</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are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not</a:t>
            </a:r>
            <a:r>
              <a:rPr b="0" lang="en-GB" sz="3200" spc="9" strike="noStrike">
                <a:solidFill>
                  <a:srgbClr val="000000"/>
                </a:solidFill>
                <a:latin typeface="Arial"/>
                <a:ea typeface="DejaVu Sans"/>
              </a:rPr>
              <a:t> </a:t>
            </a:r>
            <a:r>
              <a:rPr b="0" lang="en-GB" sz="3200" spc="-12" strike="noStrike">
                <a:solidFill>
                  <a:srgbClr val="000000"/>
                </a:solidFill>
                <a:latin typeface="Arial"/>
                <a:ea typeface="DejaVu Sans"/>
              </a:rPr>
              <a:t>interrupted).</a:t>
            </a:r>
            <a:endParaRPr b="0" lang="en-GB" sz="3200" spc="-1" strike="noStrike">
              <a:latin typeface="Arial"/>
            </a:endParaRPr>
          </a:p>
          <a:p>
            <a:pPr marL="469800" indent="-288360">
              <a:lnSpc>
                <a:spcPts val="3129"/>
              </a:lnSpc>
              <a:spcBef>
                <a:spcPts val="1409"/>
              </a:spcBef>
              <a:buClr>
                <a:srgbClr val="000000"/>
              </a:buClr>
              <a:buSzPct val="45000"/>
              <a:buFont typeface="Wingdings" charset="2"/>
              <a:buChar char=""/>
              <a:tabLst>
                <a:tab algn="l" pos="469800"/>
              </a:tabLst>
            </a:pPr>
            <a:r>
              <a:rPr b="0" lang="en-GB" sz="2800" spc="-1" strike="noStrike">
                <a:solidFill>
                  <a:srgbClr val="000000"/>
                </a:solidFill>
                <a:latin typeface="Arial"/>
                <a:ea typeface="DejaVu Sans"/>
              </a:rPr>
              <a:t>They</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are</a:t>
            </a:r>
            <a:r>
              <a:rPr b="0" lang="en-GB" sz="2800" spc="-86" strike="noStrike">
                <a:solidFill>
                  <a:srgbClr val="000000"/>
                </a:solidFill>
                <a:latin typeface="Arial"/>
                <a:ea typeface="DejaVu Sans"/>
              </a:rPr>
              <a:t> </a:t>
            </a:r>
            <a:r>
              <a:rPr b="0" lang="en-GB" sz="2800" spc="-1" strike="noStrike">
                <a:solidFill>
                  <a:srgbClr val="000000"/>
                </a:solidFill>
                <a:latin typeface="Arial"/>
                <a:ea typeface="DejaVu Sans"/>
              </a:rPr>
              <a:t>interrupted</a:t>
            </a:r>
            <a:r>
              <a:rPr b="0" lang="en-GB" sz="2800" spc="-106" strike="noStrike">
                <a:solidFill>
                  <a:srgbClr val="000000"/>
                </a:solidFill>
                <a:latin typeface="Arial"/>
                <a:ea typeface="DejaVu Sans"/>
              </a:rPr>
              <a:t> </a:t>
            </a:r>
            <a:r>
              <a:rPr b="0" lang="en-GB" sz="2800" spc="-1" strike="noStrike">
                <a:solidFill>
                  <a:srgbClr val="000000"/>
                </a:solidFill>
                <a:latin typeface="Arial"/>
                <a:ea typeface="DejaVu Sans"/>
              </a:rPr>
              <a:t>in</a:t>
            </a:r>
            <a:r>
              <a:rPr b="0" lang="en-GB" sz="2800" spc="-100"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86" strike="noStrike">
                <a:solidFill>
                  <a:srgbClr val="000000"/>
                </a:solidFill>
                <a:latin typeface="Arial"/>
                <a:ea typeface="DejaVu Sans"/>
              </a:rPr>
              <a:t> </a:t>
            </a:r>
            <a:r>
              <a:rPr b="0" lang="en-GB" sz="2800" spc="-1" strike="noStrike">
                <a:solidFill>
                  <a:srgbClr val="000000"/>
                </a:solidFill>
                <a:latin typeface="Arial"/>
                <a:ea typeface="DejaVu Sans"/>
              </a:rPr>
              <a:t>middle</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of</a:t>
            </a:r>
            <a:r>
              <a:rPr b="0" lang="en-GB" sz="2800" spc="-86" strike="noStrike">
                <a:solidFill>
                  <a:srgbClr val="000000"/>
                </a:solidFill>
                <a:latin typeface="Arial"/>
                <a:ea typeface="DejaVu Sans"/>
              </a:rPr>
              <a:t> </a:t>
            </a:r>
            <a:r>
              <a:rPr b="0" lang="en-GB" sz="2800" spc="-1" strike="noStrike">
                <a:solidFill>
                  <a:srgbClr val="000000"/>
                </a:solidFill>
                <a:latin typeface="Arial"/>
                <a:ea typeface="DejaVu Sans"/>
              </a:rPr>
              <a:t>processing</a:t>
            </a:r>
            <a:r>
              <a:rPr b="0" lang="en-GB" sz="2800" spc="-75" strike="noStrike">
                <a:solidFill>
                  <a:srgbClr val="000000"/>
                </a:solidFill>
                <a:latin typeface="Arial"/>
                <a:ea typeface="DejaVu Sans"/>
              </a:rPr>
              <a:t> </a:t>
            </a:r>
            <a:r>
              <a:rPr b="0" lang="en-GB" sz="2800" spc="-26" strike="noStrike">
                <a:solidFill>
                  <a:srgbClr val="000000"/>
                </a:solidFill>
                <a:latin typeface="Arial"/>
                <a:ea typeface="DejaVu Sans"/>
              </a:rPr>
              <a:t>by </a:t>
            </a:r>
            <a:r>
              <a:rPr b="0" lang="en-GB" sz="2800" spc="-1" strike="noStrike">
                <a:solidFill>
                  <a:srgbClr val="000000"/>
                </a:solidFill>
                <a:latin typeface="Arial"/>
                <a:ea typeface="DejaVu Sans"/>
              </a:rPr>
              <a:t>the</a:t>
            </a:r>
            <a:r>
              <a:rPr b="0" lang="en-GB" sz="2800" spc="-52" strike="noStrike">
                <a:solidFill>
                  <a:srgbClr val="000000"/>
                </a:solidFill>
                <a:latin typeface="Arial"/>
                <a:ea typeface="DejaVu Sans"/>
              </a:rPr>
              <a:t> </a:t>
            </a:r>
            <a:r>
              <a:rPr b="0" lang="en-GB" sz="2800" spc="-1" strike="noStrike">
                <a:solidFill>
                  <a:srgbClr val="000000"/>
                </a:solidFill>
                <a:latin typeface="Arial"/>
                <a:ea typeface="DejaVu Sans"/>
              </a:rPr>
              <a:t>raising</a:t>
            </a:r>
            <a:r>
              <a:rPr b="0" lang="en-GB" sz="2800" spc="-52" strike="noStrike">
                <a:solidFill>
                  <a:srgbClr val="000000"/>
                </a:solidFill>
                <a:latin typeface="Arial"/>
                <a:ea typeface="DejaVu Sans"/>
              </a:rPr>
              <a:t> </a:t>
            </a:r>
            <a:r>
              <a:rPr b="0" lang="en-GB" sz="2800" spc="-1" strike="noStrike">
                <a:solidFill>
                  <a:srgbClr val="000000"/>
                </a:solidFill>
                <a:latin typeface="Arial"/>
                <a:ea typeface="DejaVu Sans"/>
              </a:rPr>
              <a:t>of</a:t>
            </a:r>
            <a:r>
              <a:rPr b="0" lang="en-GB" sz="2800" spc="-52" strike="noStrike">
                <a:solidFill>
                  <a:srgbClr val="000000"/>
                </a:solidFill>
                <a:latin typeface="Arial"/>
                <a:ea typeface="DejaVu Sans"/>
              </a:rPr>
              <a:t> </a:t>
            </a:r>
            <a:r>
              <a:rPr b="0" lang="en-GB" sz="2800" spc="-1" strike="noStrike">
                <a:solidFill>
                  <a:srgbClr val="000000"/>
                </a:solidFill>
                <a:latin typeface="Arial"/>
                <a:ea typeface="DejaVu Sans"/>
              </a:rPr>
              <a:t>a</a:t>
            </a:r>
            <a:r>
              <a:rPr b="0" lang="en-GB" sz="2800" spc="-60" strike="noStrike">
                <a:solidFill>
                  <a:srgbClr val="000000"/>
                </a:solidFill>
                <a:latin typeface="Arial"/>
                <a:ea typeface="DejaVu Sans"/>
              </a:rPr>
              <a:t> </a:t>
            </a:r>
            <a:r>
              <a:rPr b="0" lang="en-GB" sz="2800" spc="-12" strike="noStrike">
                <a:solidFill>
                  <a:srgbClr val="000000"/>
                </a:solidFill>
                <a:latin typeface="Arial"/>
                <a:ea typeface="DejaVu Sans"/>
              </a:rPr>
              <a:t>signal.</a:t>
            </a:r>
            <a:endParaRPr b="0" lang="en-GB" sz="2800" spc="-1" strike="noStrike">
              <a:latin typeface="Arial"/>
            </a:endParaRPr>
          </a:p>
          <a:p>
            <a:pPr marL="469800" indent="-288360">
              <a:lnSpc>
                <a:spcPts val="3129"/>
              </a:lnSpc>
              <a:spcBef>
                <a:spcPts val="1409"/>
              </a:spcBef>
              <a:buClr>
                <a:srgbClr val="000000"/>
              </a:buClr>
              <a:buSzPct val="45000"/>
              <a:buFont typeface="Wingdings" charset="2"/>
              <a:buChar char=""/>
              <a:tabLst>
                <a:tab algn="l" pos="469800"/>
              </a:tabLst>
            </a:pPr>
            <a:r>
              <a:rPr b="0" lang="en-GB" sz="2800" spc="-1" strike="noStrike">
                <a:solidFill>
                  <a:srgbClr val="000000"/>
                </a:solidFill>
                <a:latin typeface="Arial"/>
                <a:ea typeface="DejaVu Sans"/>
              </a:rPr>
              <a:t>They</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stop</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what</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processing</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they</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are</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doing</a:t>
            </a:r>
            <a:r>
              <a:rPr b="0" lang="en-GB" sz="2800" spc="-75" strike="noStrike">
                <a:solidFill>
                  <a:srgbClr val="000000"/>
                </a:solidFill>
                <a:latin typeface="Arial"/>
                <a:ea typeface="DejaVu Sans"/>
              </a:rPr>
              <a:t> </a:t>
            </a:r>
            <a:r>
              <a:rPr b="0" lang="en-GB" sz="2800" spc="-26" strike="noStrike">
                <a:solidFill>
                  <a:srgbClr val="000000"/>
                </a:solidFill>
                <a:latin typeface="Arial"/>
                <a:ea typeface="DejaVu Sans"/>
              </a:rPr>
              <a:t>and </a:t>
            </a:r>
            <a:r>
              <a:rPr b="0" lang="en-GB" sz="2800" spc="-1" strike="noStrike">
                <a:solidFill>
                  <a:srgbClr val="000000"/>
                </a:solidFill>
                <a:latin typeface="Arial"/>
                <a:ea typeface="DejaVu Sans"/>
              </a:rPr>
              <a:t>return</a:t>
            </a:r>
            <a:r>
              <a:rPr b="0" lang="en-GB" sz="2800" spc="-86" strike="noStrike">
                <a:solidFill>
                  <a:srgbClr val="000000"/>
                </a:solidFill>
                <a:latin typeface="Arial"/>
                <a:ea typeface="DejaVu Sans"/>
              </a:rPr>
              <a:t> </a:t>
            </a:r>
            <a:r>
              <a:rPr b="0" lang="en-GB" sz="2800" spc="-1" strike="noStrike">
                <a:solidFill>
                  <a:srgbClr val="000000"/>
                </a:solidFill>
                <a:latin typeface="Arial"/>
                <a:ea typeface="DejaVu Sans"/>
              </a:rPr>
              <a:t>the</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error</a:t>
            </a:r>
            <a:r>
              <a:rPr b="0" lang="en-GB" sz="2800" spc="-80" strike="noStrike">
                <a:solidFill>
                  <a:srgbClr val="000000"/>
                </a:solidFill>
                <a:latin typeface="Arial"/>
                <a:ea typeface="DejaVu Sans"/>
              </a:rPr>
              <a:t> </a:t>
            </a:r>
            <a:r>
              <a:rPr b="0" lang="en-GB" sz="2800" spc="-12" strike="noStrike">
                <a:solidFill>
                  <a:srgbClr val="000000"/>
                </a:solidFill>
                <a:latin typeface="Arial"/>
                <a:ea typeface="DejaVu Sans"/>
              </a:rPr>
              <a:t>EINTR.</a:t>
            </a:r>
            <a:endParaRPr b="0" lang="en-GB" sz="2800" spc="-1" strike="noStrike">
              <a:latin typeface="Arial"/>
            </a:endParaRPr>
          </a:p>
          <a:p>
            <a:pPr marL="181080" indent="-288360">
              <a:lnSpc>
                <a:spcPct val="100000"/>
              </a:lnSpc>
              <a:spcBef>
                <a:spcPts val="836"/>
              </a:spcBef>
              <a:buNone/>
              <a:tabLst>
                <a:tab algn="l" pos="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 strike="noStrike">
                <a:solidFill>
                  <a:srgbClr val="000000"/>
                </a:solidFill>
                <a:latin typeface="Arial"/>
                <a:ea typeface="DejaVu Sans"/>
              </a:rPr>
              <a:t>They</a:t>
            </a:r>
            <a:r>
              <a:rPr b="0" lang="en-GB" sz="2800" spc="-46" strike="noStrike">
                <a:solidFill>
                  <a:srgbClr val="000000"/>
                </a:solidFill>
                <a:latin typeface="Arial"/>
                <a:ea typeface="DejaVu Sans"/>
              </a:rPr>
              <a:t> </a:t>
            </a:r>
            <a:r>
              <a:rPr b="0" lang="en-GB" sz="2800" spc="-1" strike="noStrike" u="sng">
                <a:solidFill>
                  <a:srgbClr val="000000"/>
                </a:solidFill>
                <a:uFill>
                  <a:solidFill>
                    <a:srgbClr val="000000"/>
                  </a:solidFill>
                </a:uFill>
                <a:latin typeface="Arial"/>
                <a:ea typeface="DejaVu Sans"/>
              </a:rPr>
              <a:t>do</a:t>
            </a:r>
            <a:r>
              <a:rPr b="0" lang="en-GB" sz="2800" spc="-55" strike="noStrike" u="sng">
                <a:solidFill>
                  <a:srgbClr val="000000"/>
                </a:solidFill>
                <a:uFill>
                  <a:solidFill>
                    <a:srgbClr val="000000"/>
                  </a:solidFill>
                </a:uFill>
                <a:latin typeface="Arial"/>
                <a:ea typeface="DejaVu Sans"/>
              </a:rPr>
              <a:t> </a:t>
            </a:r>
            <a:r>
              <a:rPr b="0" lang="en-GB" sz="2800" spc="-1" strike="noStrike" u="sng">
                <a:solidFill>
                  <a:srgbClr val="000000"/>
                </a:solidFill>
                <a:uFill>
                  <a:solidFill>
                    <a:srgbClr val="000000"/>
                  </a:solidFill>
                </a:uFill>
                <a:latin typeface="Arial"/>
                <a:ea typeface="DejaVu Sans"/>
              </a:rPr>
              <a:t>not</a:t>
            </a:r>
            <a:r>
              <a:rPr b="0" lang="en-GB" sz="2800" spc="-55" strike="noStrike" u="sng">
                <a:solidFill>
                  <a:srgbClr val="000000"/>
                </a:solidFill>
                <a:uFill>
                  <a:solidFill>
                    <a:srgbClr val="000000"/>
                  </a:solidFill>
                </a:uFill>
                <a:latin typeface="Arial"/>
                <a:ea typeface="DejaVu Sans"/>
              </a:rPr>
              <a:t> </a:t>
            </a:r>
            <a:r>
              <a:rPr b="0" lang="en-GB" sz="2800" spc="-1" strike="noStrike" u="sng">
                <a:solidFill>
                  <a:srgbClr val="000000"/>
                </a:solidFill>
                <a:uFill>
                  <a:solidFill>
                    <a:srgbClr val="000000"/>
                  </a:solidFill>
                </a:uFill>
                <a:latin typeface="Arial"/>
                <a:ea typeface="DejaVu Sans"/>
              </a:rPr>
              <a:t>complete</a:t>
            </a:r>
            <a:r>
              <a:rPr b="0" lang="en-GB" sz="2800" spc="-66" strike="noStrike" u="sng">
                <a:solidFill>
                  <a:srgbClr val="000000"/>
                </a:solidFill>
                <a:uFill>
                  <a:solidFill>
                    <a:srgbClr val="000000"/>
                  </a:solidFill>
                </a:uFill>
                <a:latin typeface="Arial"/>
                <a:ea typeface="DejaVu Sans"/>
              </a:rPr>
              <a:t> </a:t>
            </a:r>
            <a:r>
              <a:rPr b="0" lang="en-GB" sz="2800" spc="-1" strike="noStrike" u="sng">
                <a:solidFill>
                  <a:srgbClr val="000000"/>
                </a:solidFill>
                <a:uFill>
                  <a:solidFill>
                    <a:srgbClr val="000000"/>
                  </a:solidFill>
                </a:uFill>
                <a:latin typeface="Arial"/>
                <a:ea typeface="DejaVu Sans"/>
              </a:rPr>
              <a:t>the</a:t>
            </a:r>
            <a:r>
              <a:rPr b="0" lang="en-GB" sz="2800" spc="-52" strike="noStrike" u="sng">
                <a:solidFill>
                  <a:srgbClr val="000000"/>
                </a:solidFill>
                <a:uFill>
                  <a:solidFill>
                    <a:srgbClr val="000000"/>
                  </a:solidFill>
                </a:uFill>
                <a:latin typeface="Arial"/>
                <a:ea typeface="DejaVu Sans"/>
              </a:rPr>
              <a:t> </a:t>
            </a:r>
            <a:r>
              <a:rPr b="0" lang="en-GB" sz="2800" spc="-1" strike="noStrike" u="sng">
                <a:solidFill>
                  <a:srgbClr val="000000"/>
                </a:solidFill>
                <a:uFill>
                  <a:solidFill>
                    <a:srgbClr val="000000"/>
                  </a:solidFill>
                </a:uFill>
                <a:latin typeface="Arial"/>
                <a:ea typeface="DejaVu Sans"/>
              </a:rPr>
              <a:t>IO</a:t>
            </a:r>
            <a:r>
              <a:rPr b="0" lang="en-GB" sz="2800" spc="-66" strike="noStrike">
                <a:solidFill>
                  <a:srgbClr val="000000"/>
                </a:solidFill>
                <a:latin typeface="Arial"/>
                <a:ea typeface="DejaVu Sans"/>
              </a:rPr>
              <a:t> </a:t>
            </a:r>
            <a:r>
              <a:rPr b="0" lang="en-GB" sz="2800" spc="-1" strike="noStrike">
                <a:solidFill>
                  <a:srgbClr val="000000"/>
                </a:solidFill>
                <a:latin typeface="Arial"/>
                <a:ea typeface="DejaVu Sans"/>
              </a:rPr>
              <a:t>that</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was</a:t>
            </a:r>
            <a:r>
              <a:rPr b="0" lang="en-GB" sz="2800" spc="-46" strike="noStrike">
                <a:solidFill>
                  <a:srgbClr val="000000"/>
                </a:solidFill>
                <a:latin typeface="Arial"/>
                <a:ea typeface="DejaVu Sans"/>
              </a:rPr>
              <a:t> </a:t>
            </a:r>
            <a:r>
              <a:rPr b="0" lang="en-GB" sz="2800" spc="-12" strike="noStrike">
                <a:solidFill>
                  <a:srgbClr val="000000"/>
                </a:solidFill>
                <a:latin typeface="Arial"/>
                <a:ea typeface="DejaVu Sans"/>
              </a:rPr>
              <a:t>initiated.</a:t>
            </a:r>
            <a:endParaRPr b="0" lang="en-GB" sz="2800" spc="-1" strike="noStrike">
              <a:latin typeface="Arial"/>
            </a:endParaRPr>
          </a:p>
          <a:p>
            <a:pPr marL="469800" indent="-288360">
              <a:lnSpc>
                <a:spcPts val="3121"/>
              </a:lnSpc>
              <a:spcBef>
                <a:spcPts val="1196"/>
              </a:spcBef>
              <a:buClr>
                <a:srgbClr val="000000"/>
              </a:buClr>
              <a:buSzPct val="75000"/>
              <a:buFont typeface="Wingdings" charset="2"/>
              <a:buChar char=""/>
              <a:tabLst>
                <a:tab algn="l" pos="469800"/>
              </a:tabLst>
            </a:pPr>
            <a:r>
              <a:rPr b="0" lang="en-GB" sz="2800" spc="-1" strike="noStrike">
                <a:solidFill>
                  <a:srgbClr val="000000"/>
                </a:solidFill>
                <a:latin typeface="Arial"/>
                <a:ea typeface="DejaVu Sans"/>
              </a:rPr>
              <a:t>The</a:t>
            </a:r>
            <a:r>
              <a:rPr b="0" lang="en-GB" sz="2800" spc="-75" strike="noStrike">
                <a:solidFill>
                  <a:srgbClr val="000000"/>
                </a:solidFill>
                <a:latin typeface="Arial"/>
                <a:ea typeface="DejaVu Sans"/>
              </a:rPr>
              <a:t> </a:t>
            </a:r>
            <a:r>
              <a:rPr b="0" lang="en-GB" sz="2800" spc="-1" strike="noStrike">
                <a:solidFill>
                  <a:srgbClr val="000000"/>
                </a:solidFill>
                <a:latin typeface="Arial"/>
                <a:ea typeface="DejaVu Sans"/>
              </a:rPr>
              <a:t>user</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program</a:t>
            </a:r>
            <a:r>
              <a:rPr b="0" lang="en-GB" sz="2800" spc="-97" strike="noStrike">
                <a:solidFill>
                  <a:srgbClr val="000000"/>
                </a:solidFill>
                <a:latin typeface="Arial"/>
                <a:ea typeface="DejaVu Sans"/>
              </a:rPr>
              <a:t> </a:t>
            </a:r>
            <a:r>
              <a:rPr b="0" lang="en-GB" sz="2800" spc="-1" strike="noStrike">
                <a:solidFill>
                  <a:srgbClr val="000000"/>
                </a:solidFill>
                <a:latin typeface="Arial"/>
                <a:ea typeface="DejaVu Sans"/>
              </a:rPr>
              <a:t>must</a:t>
            </a:r>
            <a:r>
              <a:rPr b="0" lang="en-GB" sz="2800" spc="-80" strike="noStrike">
                <a:solidFill>
                  <a:srgbClr val="000000"/>
                </a:solidFill>
                <a:latin typeface="Arial"/>
                <a:ea typeface="DejaVu Sans"/>
              </a:rPr>
              <a:t> </a:t>
            </a:r>
            <a:r>
              <a:rPr b="0" lang="en-GB" sz="2800" spc="-32" strike="noStrike">
                <a:solidFill>
                  <a:srgbClr val="000000"/>
                </a:solidFill>
                <a:latin typeface="Arial"/>
                <a:ea typeface="DejaVu Sans"/>
              </a:rPr>
              <a:t>re-</a:t>
            </a:r>
            <a:r>
              <a:rPr b="0" lang="en-GB" sz="2800" spc="-1" strike="noStrike">
                <a:solidFill>
                  <a:srgbClr val="000000"/>
                </a:solidFill>
                <a:latin typeface="Arial"/>
                <a:ea typeface="DejaVu Sans"/>
              </a:rPr>
              <a:t>initiate</a:t>
            </a:r>
            <a:r>
              <a:rPr b="0" lang="en-GB" sz="2800" spc="-92" strike="noStrike">
                <a:solidFill>
                  <a:srgbClr val="000000"/>
                </a:solidFill>
                <a:latin typeface="Arial"/>
                <a:ea typeface="DejaVu Sans"/>
              </a:rPr>
              <a:t> </a:t>
            </a:r>
            <a:r>
              <a:rPr b="0" lang="en-GB" sz="2800" spc="-1" strike="noStrike">
                <a:solidFill>
                  <a:srgbClr val="000000"/>
                </a:solidFill>
                <a:latin typeface="Arial"/>
                <a:ea typeface="DejaVu Sans"/>
              </a:rPr>
              <a:t>any</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desired</a:t>
            </a:r>
            <a:r>
              <a:rPr b="0" lang="en-GB" sz="2800" spc="-92" strike="noStrike">
                <a:solidFill>
                  <a:srgbClr val="000000"/>
                </a:solidFill>
                <a:latin typeface="Arial"/>
                <a:ea typeface="DejaVu Sans"/>
              </a:rPr>
              <a:t> </a:t>
            </a:r>
            <a:r>
              <a:rPr b="0" lang="en-GB" sz="2800" spc="-26" strike="noStrike">
                <a:solidFill>
                  <a:srgbClr val="000000"/>
                </a:solidFill>
                <a:latin typeface="Arial"/>
                <a:ea typeface="DejaVu Sans"/>
              </a:rPr>
              <a:t>IO </a:t>
            </a:r>
            <a:r>
              <a:rPr b="0" lang="en-GB" sz="2800" spc="-12" strike="noStrike">
                <a:solidFill>
                  <a:srgbClr val="000000"/>
                </a:solidFill>
                <a:latin typeface="Arial"/>
                <a:ea typeface="DejaVu Sans"/>
              </a:rPr>
              <a:t>explicitly.</a:t>
            </a:r>
            <a:endParaRPr b="0" lang="en-GB" sz="2800" spc="-1" strike="noStrike">
              <a:latin typeface="Arial"/>
            </a:endParaRPr>
          </a:p>
        </p:txBody>
      </p:sp>
    </p:spTree>
  </p:cSld>
  <p:transition>
    <p:dissolve/>
  </p:transition>
</p:sld>
</file>

<file path=ppt/slides/slide7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6" name="PlaceHolder 1"/>
          <p:cNvSpPr>
            <a:spLocks noGrp="1"/>
          </p:cNvSpPr>
          <p:nvPr>
            <p:ph type="title"/>
          </p:nvPr>
        </p:nvSpPr>
        <p:spPr>
          <a:xfrm>
            <a:off x="1080000" y="555120"/>
            <a:ext cx="7392600" cy="1272600"/>
          </a:xfrm>
          <a:prstGeom prst="rect">
            <a:avLst/>
          </a:prstGeom>
          <a:noFill/>
          <a:ln w="0">
            <a:noFill/>
          </a:ln>
        </p:spPr>
        <p:txBody>
          <a:bodyPr lIns="0" rIns="0" tIns="12600" bIns="0" anchor="t">
            <a:noAutofit/>
          </a:bodyPr>
          <a:p>
            <a:pPr marL="1176480">
              <a:lnSpc>
                <a:spcPct val="100000"/>
              </a:lnSpc>
              <a:spcBef>
                <a:spcPts val="99"/>
              </a:spcBef>
              <a:buNone/>
            </a:pPr>
            <a:r>
              <a:rPr b="1" lang="en-GB" sz="4400" spc="-1" strike="noStrike">
                <a:solidFill>
                  <a:srgbClr val="000000"/>
                </a:solidFill>
                <a:latin typeface="Arial"/>
              </a:rPr>
              <a:t>Sockets</a:t>
            </a:r>
            <a:r>
              <a:rPr b="1" lang="en-GB" sz="4400" spc="-75" strike="noStrike">
                <a:solidFill>
                  <a:srgbClr val="000000"/>
                </a:solidFill>
                <a:latin typeface="Arial"/>
              </a:rPr>
              <a:t> </a:t>
            </a:r>
            <a:r>
              <a:rPr b="1" lang="en-GB" sz="4400" spc="-1" strike="noStrike">
                <a:solidFill>
                  <a:srgbClr val="000000"/>
                </a:solidFill>
                <a:latin typeface="Arial"/>
              </a:rPr>
              <a:t>&amp;</a:t>
            </a:r>
            <a:r>
              <a:rPr b="1" lang="en-GB" sz="4400" spc="-60" strike="noStrike">
                <a:solidFill>
                  <a:srgbClr val="000000"/>
                </a:solidFill>
                <a:latin typeface="Arial"/>
              </a:rPr>
              <a:t> </a:t>
            </a:r>
            <a:r>
              <a:rPr b="1" lang="en-GB" sz="4400" spc="-12" strike="noStrike">
                <a:solidFill>
                  <a:srgbClr val="000000"/>
                </a:solidFill>
                <a:latin typeface="Arial"/>
              </a:rPr>
              <a:t>Signals -IV</a:t>
            </a:r>
            <a:endParaRPr b="0" lang="en-GB" sz="4400" spc="-1" strike="noStrike">
              <a:latin typeface="Arial"/>
            </a:endParaRPr>
          </a:p>
        </p:txBody>
      </p:sp>
      <p:sp>
        <p:nvSpPr>
          <p:cNvPr id="497" name="object 3"/>
          <p:cNvSpPr/>
          <p:nvPr/>
        </p:nvSpPr>
        <p:spPr>
          <a:xfrm>
            <a:off x="599400" y="1856880"/>
            <a:ext cx="161640" cy="232200"/>
          </a:xfrm>
          <a:prstGeom prst="rect">
            <a:avLst/>
          </a:prstGeom>
          <a:noFill/>
          <a:ln w="0">
            <a:noFill/>
          </a:ln>
        </p:spPr>
        <p:style>
          <a:lnRef idx="0"/>
          <a:fillRef idx="0"/>
          <a:effectRef idx="0"/>
          <a:fontRef idx="minor"/>
        </p:style>
        <p:txBody>
          <a:bodyPr lIns="0" rIns="0" tIns="11520" bIns="0" anchor="t">
            <a:spAutoFit/>
          </a:bodyPr>
          <a:p>
            <a:pPr marL="12600">
              <a:lnSpc>
                <a:spcPct val="100000"/>
              </a:lnSpc>
              <a:spcBef>
                <a:spcPts val="91"/>
              </a:spcBef>
              <a:buNone/>
            </a:pPr>
            <a:r>
              <a:rPr b="0" lang="en-GB" sz="1450" spc="143" strike="noStrike">
                <a:solidFill>
                  <a:srgbClr val="000000"/>
                </a:solidFill>
                <a:latin typeface="Arial"/>
                <a:ea typeface="DejaVu Sans"/>
              </a:rPr>
              <a:t>●</a:t>
            </a:r>
            <a:endParaRPr b="0" lang="en-GB" sz="1450" spc="-1" strike="noStrike">
              <a:latin typeface="Arial"/>
            </a:endParaRPr>
          </a:p>
        </p:txBody>
      </p:sp>
      <p:sp>
        <p:nvSpPr>
          <p:cNvPr id="498" name="object 4"/>
          <p:cNvSpPr/>
          <p:nvPr/>
        </p:nvSpPr>
        <p:spPr>
          <a:xfrm>
            <a:off x="897840" y="1718280"/>
            <a:ext cx="8348040" cy="2615400"/>
          </a:xfrm>
          <a:prstGeom prst="rect">
            <a:avLst/>
          </a:prstGeom>
          <a:noFill/>
          <a:ln w="0">
            <a:noFill/>
          </a:ln>
        </p:spPr>
        <p:style>
          <a:lnRef idx="0"/>
          <a:fillRef idx="0"/>
          <a:effectRef idx="0"/>
          <a:fontRef idx="minor"/>
        </p:style>
        <p:txBody>
          <a:bodyPr lIns="0" rIns="0" tIns="54000" bIns="0" anchor="t">
            <a:spAutoFit/>
          </a:bodyPr>
          <a:p>
            <a:pPr marL="38160">
              <a:lnSpc>
                <a:spcPts val="3589"/>
              </a:lnSpc>
              <a:spcBef>
                <a:spcPts val="425"/>
              </a:spcBef>
              <a:buNone/>
            </a:pPr>
            <a:r>
              <a:rPr b="0" lang="en-GB" sz="3200" spc="-1" strike="noStrike">
                <a:solidFill>
                  <a:srgbClr val="000000"/>
                </a:solidFill>
                <a:latin typeface="Arial"/>
                <a:ea typeface="DejaVu Sans"/>
              </a:rPr>
              <a:t>There are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three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signals that can be </a:t>
            </a:r>
            <a:r>
              <a:rPr b="0" lang="en-GB" sz="3200" spc="-12" strike="noStrike">
                <a:solidFill>
                  <a:srgbClr val="000000"/>
                </a:solidFill>
                <a:latin typeface="Arial"/>
                <a:ea typeface="DejaVu Sans"/>
              </a:rPr>
              <a:t>generated </a:t>
            </a:r>
            <a:r>
              <a:rPr b="0" lang="en-GB" sz="3200" spc="-1" strike="noStrike">
                <a:solidFill>
                  <a:srgbClr val="000000"/>
                </a:solidFill>
                <a:latin typeface="Arial"/>
                <a:ea typeface="DejaVu Sans"/>
              </a:rPr>
              <a:t>by actions on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a</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socket:</a:t>
            </a:r>
            <a:endParaRPr b="0" lang="en-GB" sz="3200" spc="-1" strike="noStrike">
              <a:latin typeface="Arial"/>
            </a:endParaRPr>
          </a:p>
          <a:p>
            <a:pPr marL="469440" indent="-288360">
              <a:lnSpc>
                <a:spcPct val="100000"/>
              </a:lnSpc>
              <a:spcBef>
                <a:spcPts val="1125"/>
              </a:spcBef>
              <a:buClr>
                <a:srgbClr val="000000"/>
              </a:buClr>
              <a:buSzPct val="75000"/>
              <a:buFont typeface="Wingdings" charset="2"/>
              <a:buChar char=""/>
              <a:tabLst>
                <a:tab algn="l" pos="469440"/>
              </a:tabLst>
            </a:pPr>
            <a:r>
              <a:rPr b="0" lang="en-GB" sz="2800" spc="-12" strike="noStrike">
                <a:solidFill>
                  <a:srgbClr val="000000"/>
                </a:solidFill>
                <a:latin typeface="Arial"/>
                <a:ea typeface="DejaVu Sans"/>
              </a:rPr>
              <a:t>SIGPIPE</a:t>
            </a:r>
            <a:endParaRPr b="0" lang="en-GB" sz="2800" spc="-1" strike="noStrike">
              <a:latin typeface="Arial"/>
            </a:endParaRPr>
          </a:p>
          <a:p>
            <a:pPr marL="469440" indent="-288360">
              <a:lnSpc>
                <a:spcPct val="100000"/>
              </a:lnSpc>
              <a:spcBef>
                <a:spcPts val="890"/>
              </a:spcBef>
              <a:buClr>
                <a:srgbClr val="000000"/>
              </a:buClr>
              <a:buSzPct val="75000"/>
              <a:buFont typeface="Wingdings" charset="2"/>
              <a:buChar char=""/>
              <a:tabLst>
                <a:tab algn="l" pos="469440"/>
              </a:tabLst>
            </a:pPr>
            <a:r>
              <a:rPr b="0" lang="en-GB" sz="2800" spc="-12" strike="noStrike">
                <a:solidFill>
                  <a:srgbClr val="000000"/>
                </a:solidFill>
                <a:latin typeface="Arial"/>
                <a:ea typeface="DejaVu Sans"/>
              </a:rPr>
              <a:t>SIGURG</a:t>
            </a:r>
            <a:endParaRPr b="0" lang="en-GB" sz="2800" spc="-1" strike="noStrike">
              <a:latin typeface="Arial"/>
            </a:endParaRPr>
          </a:p>
          <a:p>
            <a:pPr marL="469440" indent="-288360">
              <a:lnSpc>
                <a:spcPct val="100000"/>
              </a:lnSpc>
              <a:spcBef>
                <a:spcPts val="901"/>
              </a:spcBef>
              <a:buClr>
                <a:srgbClr val="000000"/>
              </a:buClr>
              <a:buSzPct val="75000"/>
              <a:buFont typeface="Wingdings" charset="2"/>
              <a:buChar char=""/>
              <a:tabLst>
                <a:tab algn="l" pos="469440"/>
              </a:tabLst>
            </a:pPr>
            <a:r>
              <a:rPr b="0" lang="en-GB" sz="2800" spc="-12" strike="noStrike">
                <a:solidFill>
                  <a:srgbClr val="000000"/>
                </a:solidFill>
                <a:latin typeface="Arial"/>
                <a:ea typeface="DejaVu Sans"/>
              </a:rPr>
              <a:t>SIGIO</a:t>
            </a:r>
            <a:endParaRPr b="0" lang="en-GB" sz="2800" spc="-1" strike="noStrike">
              <a:latin typeface="Arial"/>
            </a:endParaRPr>
          </a:p>
        </p:txBody>
      </p:sp>
    </p:spTree>
  </p:cSld>
  <p:transition>
    <p:dissolve/>
  </p:transition>
</p:sld>
</file>

<file path=ppt/slides/slide7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9" name="PlaceHolder 1"/>
          <p:cNvSpPr>
            <a:spLocks noGrp="1"/>
          </p:cNvSpPr>
          <p:nvPr>
            <p:ph type="title"/>
          </p:nvPr>
        </p:nvSpPr>
        <p:spPr>
          <a:xfrm>
            <a:off x="1080000" y="555120"/>
            <a:ext cx="7392600" cy="1272600"/>
          </a:xfrm>
          <a:prstGeom prst="rect">
            <a:avLst/>
          </a:prstGeom>
          <a:noFill/>
          <a:ln w="0">
            <a:noFill/>
          </a:ln>
        </p:spPr>
        <p:txBody>
          <a:bodyPr lIns="0" rIns="0" tIns="12600" bIns="0" anchor="t">
            <a:noAutofit/>
          </a:bodyPr>
          <a:p>
            <a:pPr marL="1176480">
              <a:lnSpc>
                <a:spcPct val="100000"/>
              </a:lnSpc>
              <a:spcBef>
                <a:spcPts val="99"/>
              </a:spcBef>
              <a:buNone/>
            </a:pPr>
            <a:r>
              <a:rPr b="1" lang="en-GB" sz="4400" spc="-1" strike="noStrike">
                <a:solidFill>
                  <a:srgbClr val="000000"/>
                </a:solidFill>
                <a:latin typeface="Arial"/>
              </a:rPr>
              <a:t>Sockets</a:t>
            </a:r>
            <a:r>
              <a:rPr b="1" lang="en-GB" sz="4400" spc="-75" strike="noStrike">
                <a:solidFill>
                  <a:srgbClr val="000000"/>
                </a:solidFill>
                <a:latin typeface="Arial"/>
              </a:rPr>
              <a:t> </a:t>
            </a:r>
            <a:r>
              <a:rPr b="1" lang="en-GB" sz="4400" spc="-1" strike="noStrike">
                <a:solidFill>
                  <a:srgbClr val="000000"/>
                </a:solidFill>
                <a:latin typeface="Arial"/>
              </a:rPr>
              <a:t>&amp;</a:t>
            </a:r>
            <a:r>
              <a:rPr b="1" lang="en-GB" sz="4400" spc="-60" strike="noStrike">
                <a:solidFill>
                  <a:srgbClr val="000000"/>
                </a:solidFill>
                <a:latin typeface="Arial"/>
              </a:rPr>
              <a:t> </a:t>
            </a:r>
            <a:r>
              <a:rPr b="1" lang="en-GB" sz="4400" spc="-12" strike="noStrike">
                <a:solidFill>
                  <a:srgbClr val="000000"/>
                </a:solidFill>
                <a:latin typeface="Arial"/>
              </a:rPr>
              <a:t>Signals - V</a:t>
            </a:r>
            <a:endParaRPr b="0" lang="en-GB" sz="4400" spc="-1" strike="noStrike">
              <a:latin typeface="Arial"/>
            </a:endParaRPr>
          </a:p>
        </p:txBody>
      </p:sp>
      <p:sp>
        <p:nvSpPr>
          <p:cNvPr id="500" name="object 4"/>
          <p:cNvSpPr/>
          <p:nvPr/>
        </p:nvSpPr>
        <p:spPr>
          <a:xfrm>
            <a:off x="897840" y="1718280"/>
            <a:ext cx="8383680" cy="3758040"/>
          </a:xfrm>
          <a:prstGeom prst="rect">
            <a:avLst/>
          </a:prstGeom>
          <a:noFill/>
          <a:ln w="0">
            <a:noFill/>
          </a:ln>
        </p:spPr>
        <p:style>
          <a:lnRef idx="0"/>
          <a:fillRef idx="0"/>
          <a:effectRef idx="0"/>
          <a:fontRef idx="minor"/>
        </p:style>
        <p:txBody>
          <a:bodyPr lIns="0" rIns="0" tIns="12600" bIns="0" anchor="t">
            <a:spAutoFit/>
          </a:bodyPr>
          <a:p>
            <a:pPr marL="38160">
              <a:lnSpc>
                <a:spcPts val="3716"/>
              </a:lnSpc>
              <a:spcBef>
                <a:spcPts val="99"/>
              </a:spcBef>
              <a:buNone/>
            </a:pPr>
            <a:r>
              <a:rPr b="0" lang="en-GB" sz="3200" spc="-1" strike="noStrike">
                <a:solidFill>
                  <a:srgbClr val="000000"/>
                </a:solidFill>
                <a:latin typeface="Arial"/>
                <a:ea typeface="DejaVu Sans"/>
              </a:rPr>
              <a:t>A</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SIGPIPE</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is</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generated</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when</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a </a:t>
            </a:r>
            <a:r>
              <a:rPr b="0" i="1" lang="en-GB" sz="3200" spc="-12" strike="noStrike">
                <a:solidFill>
                  <a:srgbClr val="000000"/>
                </a:solidFill>
                <a:latin typeface="Bitstream Vera Sans Mono"/>
                <a:ea typeface="DejaVu Sans"/>
              </a:rPr>
              <a:t>send() </a:t>
            </a:r>
            <a:r>
              <a:rPr b="0" lang="en-GB" sz="3200" spc="-1" strike="noStrike">
                <a:solidFill>
                  <a:srgbClr val="000000"/>
                </a:solidFill>
                <a:latin typeface="Arial"/>
                <a:ea typeface="DejaVu Sans"/>
              </a:rPr>
              <a:t>or</a:t>
            </a:r>
            <a:r>
              <a:rPr b="0" lang="en-GB" sz="3200" spc="-12" strike="noStrike">
                <a:solidFill>
                  <a:srgbClr val="000000"/>
                </a:solidFill>
                <a:latin typeface="Bitstream Vera Sans Mono"/>
                <a:ea typeface="DejaVu Sans"/>
              </a:rPr>
              <a:t> </a:t>
            </a:r>
            <a:r>
              <a:rPr b="0" i="1" lang="en-GB" sz="3200" spc="-12" strike="noStrike">
                <a:solidFill>
                  <a:srgbClr val="000000"/>
                </a:solidFill>
                <a:latin typeface="Bitstream Vera Sans Mono"/>
                <a:ea typeface="DejaVu Sans"/>
              </a:rPr>
              <a:t>write() </a:t>
            </a:r>
            <a:r>
              <a:rPr b="0" lang="en-GB" sz="3200" spc="-1" strike="noStrike">
                <a:solidFill>
                  <a:srgbClr val="000000"/>
                </a:solidFill>
                <a:latin typeface="Arial"/>
                <a:ea typeface="DejaVu Sans"/>
              </a:rPr>
              <a:t>operation</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is</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attempted on</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a</a:t>
            </a:r>
            <a:r>
              <a:rPr b="0" lang="en-GB" sz="3200" spc="18" strike="noStrike">
                <a:solidFill>
                  <a:srgbClr val="000000"/>
                </a:solidFill>
                <a:latin typeface="Arial"/>
                <a:ea typeface="DejaVu Sans"/>
              </a:rPr>
              <a:t> </a:t>
            </a:r>
            <a:r>
              <a:rPr b="0" lang="en-GB" sz="3200" spc="-1" strike="noStrike">
                <a:solidFill>
                  <a:srgbClr val="000000"/>
                </a:solidFill>
                <a:latin typeface="Arial"/>
                <a:ea typeface="DejaVu Sans"/>
              </a:rPr>
              <a:t>broken</a:t>
            </a:r>
            <a:r>
              <a:rPr b="0" lang="en-GB" sz="3200" spc="9" strike="noStrike">
                <a:solidFill>
                  <a:srgbClr val="000000"/>
                </a:solidFill>
                <a:latin typeface="Arial"/>
                <a:ea typeface="DejaVu Sans"/>
              </a:rPr>
              <a:t> </a:t>
            </a:r>
            <a:r>
              <a:rPr b="0" lang="en-GB" sz="3200" spc="-12" strike="noStrike">
                <a:solidFill>
                  <a:srgbClr val="000000"/>
                </a:solidFill>
                <a:latin typeface="Arial"/>
                <a:ea typeface="DejaVu Sans"/>
              </a:rPr>
              <a:t>socket.</a:t>
            </a:r>
            <a:endParaRPr b="0" lang="en-GB" sz="3200" spc="-1" strike="noStrike">
              <a:latin typeface="Arial"/>
            </a:endParaRPr>
          </a:p>
          <a:p>
            <a:pPr marL="181080">
              <a:lnSpc>
                <a:spcPct val="100000"/>
              </a:lnSpc>
              <a:spcBef>
                <a:spcPts val="1199"/>
              </a:spcBef>
              <a:buNone/>
              <a:tabLst>
                <a:tab algn="l" pos="46944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 strike="noStrike">
                <a:solidFill>
                  <a:srgbClr val="000000"/>
                </a:solidFill>
                <a:latin typeface="Arial"/>
                <a:ea typeface="DejaVu Sans"/>
              </a:rPr>
              <a:t>E.g.</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a</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socket</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which</a:t>
            </a:r>
            <a:r>
              <a:rPr b="0" lang="en-GB" sz="2800" spc="-72" strike="noStrike">
                <a:solidFill>
                  <a:srgbClr val="000000"/>
                </a:solidFill>
                <a:latin typeface="Arial"/>
                <a:ea typeface="DejaVu Sans"/>
              </a:rPr>
              <a:t> </a:t>
            </a:r>
            <a:r>
              <a:rPr b="0" lang="en-GB" sz="2800" spc="-1" strike="noStrike">
                <a:solidFill>
                  <a:srgbClr val="000000"/>
                </a:solidFill>
                <a:latin typeface="Arial"/>
                <a:ea typeface="DejaVu Sans"/>
              </a:rPr>
              <a:t>has</a:t>
            </a:r>
            <a:r>
              <a:rPr b="0" lang="en-GB" sz="2800" spc="-46" strike="noStrike">
                <a:solidFill>
                  <a:srgbClr val="000000"/>
                </a:solidFill>
                <a:latin typeface="Arial"/>
                <a:ea typeface="DejaVu Sans"/>
              </a:rPr>
              <a:t> </a:t>
            </a:r>
            <a:r>
              <a:rPr b="0" lang="en-GB" sz="2800" spc="-1" strike="noStrike">
                <a:solidFill>
                  <a:srgbClr val="000000"/>
                </a:solidFill>
                <a:latin typeface="Arial"/>
                <a:ea typeface="DejaVu Sans"/>
              </a:rPr>
              <a:t>been</a:t>
            </a:r>
            <a:r>
              <a:rPr b="0" lang="en-GB" sz="2800" spc="-60" strike="noStrike">
                <a:solidFill>
                  <a:srgbClr val="000000"/>
                </a:solidFill>
                <a:latin typeface="Arial"/>
                <a:ea typeface="DejaVu Sans"/>
              </a:rPr>
              <a:t> </a:t>
            </a:r>
            <a:r>
              <a:rPr b="0" i="1" lang="en-GB" sz="2800" spc="-12" strike="noStrike">
                <a:solidFill>
                  <a:srgbClr val="000000"/>
                </a:solidFill>
                <a:latin typeface="Arial"/>
                <a:ea typeface="DejaVu Sans"/>
              </a:rPr>
              <a:t>shutdown()</a:t>
            </a:r>
            <a:r>
              <a:rPr b="0" lang="en-GB" sz="2800" spc="-12" strike="noStrike">
                <a:solidFill>
                  <a:srgbClr val="000000"/>
                </a:solidFill>
                <a:latin typeface="Arial"/>
                <a:ea typeface="DejaVu Sans"/>
              </a:rPr>
              <a:t>.</a:t>
            </a:r>
            <a:endParaRPr b="0" lang="en-GB" sz="2800" spc="-1" strike="noStrike">
              <a:latin typeface="Arial"/>
            </a:endParaRPr>
          </a:p>
          <a:p>
            <a:pPr marL="38160">
              <a:lnSpc>
                <a:spcPct val="100000"/>
              </a:lnSpc>
              <a:spcBef>
                <a:spcPts val="859"/>
              </a:spcBef>
              <a:buNone/>
              <a:tabLst>
                <a:tab algn="l" pos="469440"/>
              </a:tabLst>
            </a:pPr>
            <a:r>
              <a:rPr b="0" lang="en-GB" sz="3200" spc="-1" strike="noStrike">
                <a:solidFill>
                  <a:srgbClr val="000000"/>
                </a:solidFill>
                <a:latin typeface="Arial"/>
                <a:ea typeface="DejaVu Sans"/>
              </a:rPr>
              <a:t>The default</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action</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is to</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terminate the</a:t>
            </a:r>
            <a:r>
              <a:rPr b="0" lang="en-GB" sz="3200" spc="9" strike="noStrike">
                <a:solidFill>
                  <a:srgbClr val="000000"/>
                </a:solidFill>
                <a:latin typeface="Arial"/>
                <a:ea typeface="DejaVu Sans"/>
              </a:rPr>
              <a:t> </a:t>
            </a:r>
            <a:r>
              <a:rPr b="0" lang="en-GB" sz="3200" spc="-12" strike="noStrike">
                <a:solidFill>
                  <a:srgbClr val="000000"/>
                </a:solidFill>
                <a:latin typeface="Arial"/>
                <a:ea typeface="DejaVu Sans"/>
              </a:rPr>
              <a:t>process.</a:t>
            </a:r>
            <a:endParaRPr b="0" lang="en-GB" sz="3200" spc="-1" strike="noStrike">
              <a:latin typeface="Arial"/>
            </a:endParaRPr>
          </a:p>
          <a:p>
            <a:pPr marL="38160">
              <a:lnSpc>
                <a:spcPts val="3589"/>
              </a:lnSpc>
              <a:spcBef>
                <a:spcPts val="1494"/>
              </a:spcBef>
              <a:buNone/>
              <a:tabLst>
                <a:tab algn="l" pos="469440"/>
              </a:tabLst>
            </a:pPr>
            <a:r>
              <a:rPr b="0" lang="en-GB" sz="3200" spc="-1" strike="noStrike">
                <a:solidFill>
                  <a:srgbClr val="000000"/>
                </a:solidFill>
                <a:latin typeface="Arial"/>
                <a:ea typeface="DejaVu Sans"/>
              </a:rPr>
              <a:t>The target</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of the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signal is the </a:t>
            </a:r>
            <a:r>
              <a:rPr b="0" lang="en-GB" sz="3200" spc="-12" strike="noStrike">
                <a:solidFill>
                  <a:srgbClr val="000000"/>
                </a:solidFill>
                <a:latin typeface="Arial"/>
                <a:ea typeface="DejaVu Sans"/>
              </a:rPr>
              <a:t>process </a:t>
            </a:r>
            <a:r>
              <a:rPr b="0" lang="en-GB" sz="3200" spc="-1" strike="noStrike">
                <a:solidFill>
                  <a:srgbClr val="000000"/>
                </a:solidFill>
                <a:latin typeface="Arial"/>
                <a:ea typeface="DejaVu Sans"/>
              </a:rPr>
              <a:t>attempting</a:t>
            </a:r>
            <a:r>
              <a:rPr b="0" lang="en-GB" sz="3200" spc="24" strike="noStrike">
                <a:solidFill>
                  <a:srgbClr val="000000"/>
                </a:solidFill>
                <a:latin typeface="Arial"/>
                <a:ea typeface="DejaVu Sans"/>
              </a:rPr>
              <a:t> </a:t>
            </a:r>
            <a:r>
              <a:rPr b="0" lang="en-GB" sz="3200" spc="-1" strike="noStrike">
                <a:solidFill>
                  <a:srgbClr val="000000"/>
                </a:solidFill>
                <a:latin typeface="Arial"/>
                <a:ea typeface="DejaVu Sans"/>
              </a:rPr>
              <a:t>the</a:t>
            </a:r>
            <a:r>
              <a:rPr b="0" lang="en-GB" sz="3200" spc="38" strike="noStrike">
                <a:solidFill>
                  <a:srgbClr val="000000"/>
                </a:solidFill>
                <a:latin typeface="Arial"/>
                <a:ea typeface="DejaVu Sans"/>
              </a:rPr>
              <a:t> </a:t>
            </a:r>
            <a:r>
              <a:rPr b="0" i="1" lang="en-GB" sz="3200" spc="-12" strike="noStrike">
                <a:solidFill>
                  <a:srgbClr val="000000"/>
                </a:solidFill>
                <a:latin typeface="Bitstream Vera Sans Mono"/>
                <a:ea typeface="DejaVu Sans"/>
              </a:rPr>
              <a:t>send()/write()</a:t>
            </a:r>
            <a:r>
              <a:rPr b="0" lang="en-GB" sz="3200" spc="-12" strike="noStrike">
                <a:solidFill>
                  <a:srgbClr val="000000"/>
                </a:solidFill>
                <a:latin typeface="Arial"/>
                <a:ea typeface="DejaVu Sans"/>
              </a:rPr>
              <a:t>.</a:t>
            </a:r>
            <a:endParaRPr b="0" lang="en-GB" sz="3200" spc="-1" strike="noStrike">
              <a:latin typeface="Arial"/>
            </a:endParaRPr>
          </a:p>
        </p:txBody>
      </p:sp>
    </p:spTree>
  </p:cSld>
  <p:transition>
    <p:dissolve/>
  </p:transition>
</p:sld>
</file>

<file path=ppt/slides/slide7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1" name="PlaceHolder 1"/>
          <p:cNvSpPr>
            <a:spLocks noGrp="1"/>
          </p:cNvSpPr>
          <p:nvPr>
            <p:ph type="title"/>
          </p:nvPr>
        </p:nvSpPr>
        <p:spPr>
          <a:xfrm>
            <a:off x="900000" y="555120"/>
            <a:ext cx="7572600" cy="1272600"/>
          </a:xfrm>
          <a:prstGeom prst="rect">
            <a:avLst/>
          </a:prstGeom>
          <a:noFill/>
          <a:ln w="0">
            <a:noFill/>
          </a:ln>
        </p:spPr>
        <p:txBody>
          <a:bodyPr lIns="0" rIns="0" tIns="12600" bIns="0" anchor="t">
            <a:noAutofit/>
          </a:bodyPr>
          <a:p>
            <a:pPr marL="1176480">
              <a:lnSpc>
                <a:spcPct val="100000"/>
              </a:lnSpc>
              <a:spcBef>
                <a:spcPts val="99"/>
              </a:spcBef>
              <a:buNone/>
            </a:pPr>
            <a:r>
              <a:rPr b="1" lang="en-GB" sz="4400" spc="-1" strike="noStrike">
                <a:solidFill>
                  <a:srgbClr val="000000"/>
                </a:solidFill>
                <a:latin typeface="Arial"/>
              </a:rPr>
              <a:t>Sockets</a:t>
            </a:r>
            <a:r>
              <a:rPr b="1" lang="en-GB" sz="4400" spc="-75" strike="noStrike">
                <a:solidFill>
                  <a:srgbClr val="000000"/>
                </a:solidFill>
                <a:latin typeface="Arial"/>
              </a:rPr>
              <a:t> </a:t>
            </a:r>
            <a:r>
              <a:rPr b="1" lang="en-GB" sz="4400" spc="-1" strike="noStrike">
                <a:solidFill>
                  <a:srgbClr val="000000"/>
                </a:solidFill>
                <a:latin typeface="Arial"/>
              </a:rPr>
              <a:t>&amp;</a:t>
            </a:r>
            <a:r>
              <a:rPr b="1" lang="en-GB" sz="4400" spc="-60" strike="noStrike">
                <a:solidFill>
                  <a:srgbClr val="000000"/>
                </a:solidFill>
                <a:latin typeface="Arial"/>
              </a:rPr>
              <a:t> </a:t>
            </a:r>
            <a:r>
              <a:rPr b="1" lang="en-GB" sz="4400" spc="-12" strike="noStrike">
                <a:solidFill>
                  <a:srgbClr val="000000"/>
                </a:solidFill>
                <a:latin typeface="Arial"/>
              </a:rPr>
              <a:t>Signals - VI</a:t>
            </a:r>
            <a:endParaRPr b="0" lang="en-GB" sz="4400" spc="-1" strike="noStrike">
              <a:latin typeface="Arial"/>
            </a:endParaRPr>
          </a:p>
        </p:txBody>
      </p:sp>
      <p:sp>
        <p:nvSpPr>
          <p:cNvPr id="502" name="object 4"/>
          <p:cNvSpPr/>
          <p:nvPr/>
        </p:nvSpPr>
        <p:spPr>
          <a:xfrm>
            <a:off x="897840" y="1544040"/>
            <a:ext cx="8520840" cy="3679560"/>
          </a:xfrm>
          <a:prstGeom prst="rect">
            <a:avLst/>
          </a:prstGeom>
          <a:noFill/>
          <a:ln w="0">
            <a:noFill/>
          </a:ln>
        </p:spPr>
        <p:style>
          <a:lnRef idx="0"/>
          <a:fillRef idx="0"/>
          <a:effectRef idx="0"/>
          <a:fontRef idx="minor"/>
        </p:style>
        <p:txBody>
          <a:bodyPr lIns="0" rIns="0" tIns="186840" bIns="0" anchor="t">
            <a:spAutoFit/>
          </a:bodyPr>
          <a:p>
            <a:pPr marL="38160">
              <a:lnSpc>
                <a:spcPct val="100000"/>
              </a:lnSpc>
              <a:spcBef>
                <a:spcPts val="1471"/>
              </a:spcBef>
              <a:buNone/>
            </a:pPr>
            <a:r>
              <a:rPr b="0" lang="en-GB" sz="3200" spc="-1" strike="noStrike">
                <a:solidFill>
                  <a:srgbClr val="000000"/>
                </a:solidFill>
                <a:latin typeface="Arial"/>
                <a:ea typeface="DejaVu Sans"/>
              </a:rPr>
              <a:t>SIGIO is</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somewhat more complex to set up </a:t>
            </a:r>
            <a:r>
              <a:rPr b="0" lang="en-GB" sz="3200" spc="-52" strike="noStrike">
                <a:solidFill>
                  <a:srgbClr val="000000"/>
                </a:solidFill>
                <a:latin typeface="Arial"/>
                <a:ea typeface="DejaVu Sans"/>
              </a:rPr>
              <a:t>:</a:t>
            </a:r>
            <a:endParaRPr b="0" lang="en-GB" sz="3200" spc="-1" strike="noStrike">
              <a:latin typeface="Arial"/>
            </a:endParaRPr>
          </a:p>
          <a:p>
            <a:pPr marL="469440" indent="-288360">
              <a:lnSpc>
                <a:spcPct val="100000"/>
              </a:lnSpc>
              <a:spcBef>
                <a:spcPts val="1199"/>
              </a:spcBef>
              <a:buClr>
                <a:srgbClr val="000000"/>
              </a:buClr>
              <a:buSzPct val="45000"/>
              <a:buFont typeface="Wingdings" charset="2"/>
              <a:buChar char=""/>
              <a:tabLst>
                <a:tab algn="l" pos="469440"/>
              </a:tabLst>
            </a:pPr>
            <a:r>
              <a:rPr b="0" lang="en-GB" sz="2800" spc="-12" strike="noStrike">
                <a:solidFill>
                  <a:srgbClr val="000000"/>
                </a:solidFill>
                <a:latin typeface="Bitstream Vera Sans Mono"/>
                <a:ea typeface="DejaVu Sans"/>
              </a:rPr>
              <a:t>fcntl(..,F_SETFL,FASYNC)</a:t>
            </a:r>
            <a:r>
              <a:rPr b="0" lang="en-GB" sz="2800" spc="-80"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55" strike="noStrike">
                <a:solidFill>
                  <a:srgbClr val="000000"/>
                </a:solidFill>
                <a:latin typeface="Arial"/>
                <a:ea typeface="DejaVu Sans"/>
              </a:rPr>
              <a:t> </a:t>
            </a:r>
            <a:r>
              <a:rPr b="0" lang="en-GB" sz="2800" spc="-1" strike="noStrike">
                <a:solidFill>
                  <a:srgbClr val="000000"/>
                </a:solidFill>
                <a:latin typeface="Arial"/>
                <a:ea typeface="DejaVu Sans"/>
              </a:rPr>
              <a:t>enable</a:t>
            </a:r>
            <a:r>
              <a:rPr b="0" lang="en-GB" sz="2800" spc="-60" strike="noStrike">
                <a:solidFill>
                  <a:srgbClr val="000000"/>
                </a:solidFill>
                <a:latin typeface="Arial"/>
                <a:ea typeface="DejaVu Sans"/>
              </a:rPr>
              <a:t> </a:t>
            </a:r>
            <a:r>
              <a:rPr b="0" lang="en-GB" sz="2800" spc="-1" strike="noStrike">
                <a:solidFill>
                  <a:srgbClr val="000000"/>
                </a:solidFill>
                <a:latin typeface="Arial"/>
                <a:ea typeface="DejaVu Sans"/>
              </a:rPr>
              <a:t>Async.</a:t>
            </a:r>
            <a:r>
              <a:rPr b="0" lang="en-GB" sz="2800" spc="-66" strike="noStrike">
                <a:solidFill>
                  <a:srgbClr val="000000"/>
                </a:solidFill>
                <a:latin typeface="Arial"/>
                <a:ea typeface="DejaVu Sans"/>
              </a:rPr>
              <a:t> </a:t>
            </a:r>
            <a:r>
              <a:rPr b="0" lang="en-GB" sz="2800" spc="-26" strike="noStrike">
                <a:solidFill>
                  <a:srgbClr val="000000"/>
                </a:solidFill>
                <a:latin typeface="Arial"/>
                <a:ea typeface="DejaVu Sans"/>
              </a:rPr>
              <a:t>I/O</a:t>
            </a:r>
            <a:endParaRPr b="0" lang="en-GB" sz="2800" spc="-1" strike="noStrike">
              <a:latin typeface="Arial"/>
            </a:endParaRPr>
          </a:p>
          <a:p>
            <a:pPr marL="469800" indent="-288360">
              <a:lnSpc>
                <a:spcPts val="3121"/>
              </a:lnSpc>
              <a:spcBef>
                <a:spcPts val="1196"/>
              </a:spcBef>
              <a:buClr>
                <a:srgbClr val="000000"/>
              </a:buClr>
              <a:buSzPct val="45000"/>
              <a:buFont typeface="Wingdings" charset="2"/>
              <a:buChar char=""/>
              <a:tabLst>
                <a:tab algn="l" pos="469800"/>
              </a:tabLst>
            </a:pPr>
            <a:r>
              <a:rPr b="0" lang="en-GB" sz="2800" spc="-12" strike="noStrike">
                <a:solidFill>
                  <a:srgbClr val="000000"/>
                </a:solidFill>
                <a:latin typeface="Bitstream Vera Sans Mono"/>
                <a:ea typeface="DejaVu Sans"/>
              </a:rPr>
              <a:t>fnctl(..,F_SETOWN,</a:t>
            </a:r>
            <a:r>
              <a:rPr b="0" lang="en-GB" sz="2800" spc="-55"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pid)</a:t>
            </a:r>
            <a:r>
              <a:rPr b="0" lang="en-GB" sz="2800" spc="-46"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41" strike="noStrike">
                <a:solidFill>
                  <a:srgbClr val="000000"/>
                </a:solidFill>
                <a:latin typeface="Arial"/>
                <a:ea typeface="DejaVu Sans"/>
              </a:rPr>
              <a:t> </a:t>
            </a:r>
            <a:r>
              <a:rPr b="0" lang="en-GB" sz="2800" spc="-1" strike="noStrike">
                <a:solidFill>
                  <a:srgbClr val="000000"/>
                </a:solidFill>
                <a:latin typeface="Arial"/>
                <a:ea typeface="DejaVu Sans"/>
              </a:rPr>
              <a:t>set</a:t>
            </a:r>
            <a:r>
              <a:rPr b="0" lang="en-GB" sz="2800" spc="-41" strike="noStrike">
                <a:solidFill>
                  <a:srgbClr val="000000"/>
                </a:solidFill>
                <a:latin typeface="Arial"/>
                <a:ea typeface="DejaVu Sans"/>
              </a:rPr>
              <a:t> </a:t>
            </a:r>
            <a:r>
              <a:rPr b="0" lang="en-GB" sz="2800" spc="-1" strike="noStrike">
                <a:solidFill>
                  <a:srgbClr val="000000"/>
                </a:solidFill>
                <a:latin typeface="Arial"/>
                <a:ea typeface="DejaVu Sans"/>
              </a:rPr>
              <a:t>target</a:t>
            </a:r>
            <a:r>
              <a:rPr b="0" lang="en-GB" sz="2800" spc="-46" strike="noStrike">
                <a:solidFill>
                  <a:srgbClr val="000000"/>
                </a:solidFill>
                <a:latin typeface="Arial"/>
                <a:ea typeface="DejaVu Sans"/>
              </a:rPr>
              <a:t> </a:t>
            </a:r>
            <a:r>
              <a:rPr b="0" lang="en-GB" sz="2800" spc="-12" strike="noStrike">
                <a:solidFill>
                  <a:srgbClr val="000000"/>
                </a:solidFill>
                <a:latin typeface="Arial"/>
                <a:ea typeface="DejaVu Sans"/>
              </a:rPr>
              <a:t>process </a:t>
            </a:r>
            <a:r>
              <a:rPr b="0" lang="en-GB" sz="2800" spc="-1" strike="noStrike">
                <a:solidFill>
                  <a:srgbClr val="000000"/>
                </a:solidFill>
                <a:latin typeface="Arial"/>
                <a:ea typeface="DejaVu Sans"/>
              </a:rPr>
              <a:t>(group)</a:t>
            </a:r>
            <a:r>
              <a:rPr b="0" lang="en-GB" sz="2800" spc="-140" strike="noStrike">
                <a:solidFill>
                  <a:srgbClr val="000000"/>
                </a:solidFill>
                <a:latin typeface="Arial"/>
                <a:ea typeface="DejaVu Sans"/>
              </a:rPr>
              <a:t> </a:t>
            </a:r>
            <a:r>
              <a:rPr b="0" lang="en-GB" sz="2800" spc="-26" strike="noStrike">
                <a:solidFill>
                  <a:srgbClr val="000000"/>
                </a:solidFill>
                <a:latin typeface="Arial"/>
                <a:ea typeface="DejaVu Sans"/>
              </a:rPr>
              <a:t>id.</a:t>
            </a:r>
            <a:endParaRPr b="0" lang="en-GB" sz="2800" spc="-1" strike="noStrike">
              <a:latin typeface="Arial"/>
            </a:endParaRPr>
          </a:p>
          <a:p>
            <a:pPr marL="38160">
              <a:lnSpc>
                <a:spcPts val="3589"/>
              </a:lnSpc>
              <a:spcBef>
                <a:spcPts val="1134"/>
              </a:spcBef>
              <a:buNone/>
              <a:tabLst>
                <a:tab algn="l" pos="469800"/>
              </a:tabLst>
            </a:pPr>
            <a:r>
              <a:rPr b="0" lang="en-GB" sz="3200" spc="-1" strike="noStrike">
                <a:solidFill>
                  <a:srgbClr val="000000"/>
                </a:solidFill>
                <a:latin typeface="Arial"/>
                <a:ea typeface="DejaVu Sans"/>
              </a:rPr>
              <a:t>A SIGIO signal is</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generated whenever new </a:t>
            </a:r>
            <a:r>
              <a:rPr b="0" lang="en-GB" sz="3200" spc="-26" strike="noStrike">
                <a:solidFill>
                  <a:srgbClr val="000000"/>
                </a:solidFill>
                <a:latin typeface="Arial"/>
                <a:ea typeface="DejaVu Sans"/>
              </a:rPr>
              <a:t>I/O </a:t>
            </a:r>
            <a:r>
              <a:rPr b="0" lang="en-GB" sz="3200" spc="-1" strike="noStrike">
                <a:solidFill>
                  <a:srgbClr val="000000"/>
                </a:solidFill>
                <a:latin typeface="Arial"/>
                <a:ea typeface="DejaVu Sans"/>
              </a:rPr>
              <a:t>can complete</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on a</a:t>
            </a:r>
            <a:r>
              <a:rPr b="0" lang="en-GB" sz="3200" spc="4" strike="noStrike">
                <a:solidFill>
                  <a:srgbClr val="000000"/>
                </a:solidFill>
                <a:latin typeface="Arial"/>
                <a:ea typeface="DejaVu Sans"/>
              </a:rPr>
              <a:t> </a:t>
            </a:r>
            <a:r>
              <a:rPr b="0" lang="en-GB" sz="3200" spc="-12" strike="noStrike">
                <a:solidFill>
                  <a:srgbClr val="000000"/>
                </a:solidFill>
                <a:latin typeface="Arial"/>
                <a:ea typeface="DejaVu Sans"/>
              </a:rPr>
              <a:t>socket</a:t>
            </a:r>
            <a:endParaRPr b="0" lang="en-GB" sz="3200" spc="-1" strike="noStrike">
              <a:latin typeface="Arial"/>
            </a:endParaRPr>
          </a:p>
        </p:txBody>
      </p:sp>
    </p:spTree>
  </p:cSld>
  <p:transition>
    <p:dissolve/>
  </p:transition>
</p:sld>
</file>

<file path=ppt/slides/slide7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3" name="PlaceHolder 1"/>
          <p:cNvSpPr>
            <a:spLocks noGrp="1"/>
          </p:cNvSpPr>
          <p:nvPr>
            <p:ph type="title"/>
          </p:nvPr>
        </p:nvSpPr>
        <p:spPr>
          <a:xfrm>
            <a:off x="1080000" y="555120"/>
            <a:ext cx="7392600" cy="1272600"/>
          </a:xfrm>
          <a:prstGeom prst="rect">
            <a:avLst/>
          </a:prstGeom>
          <a:noFill/>
          <a:ln w="0">
            <a:noFill/>
          </a:ln>
        </p:spPr>
        <p:txBody>
          <a:bodyPr lIns="0" rIns="0" tIns="12600" bIns="0" anchor="t">
            <a:noAutofit/>
          </a:bodyPr>
          <a:p>
            <a:pPr marL="1176480">
              <a:lnSpc>
                <a:spcPct val="100000"/>
              </a:lnSpc>
              <a:spcBef>
                <a:spcPts val="99"/>
              </a:spcBef>
              <a:buNone/>
            </a:pPr>
            <a:r>
              <a:rPr b="1" lang="en-GB" sz="4400" spc="-1" strike="noStrike">
                <a:solidFill>
                  <a:srgbClr val="000000"/>
                </a:solidFill>
                <a:latin typeface="Arial"/>
              </a:rPr>
              <a:t>Sockets</a:t>
            </a:r>
            <a:r>
              <a:rPr b="1" lang="en-GB" sz="4400" spc="-75" strike="noStrike">
                <a:solidFill>
                  <a:srgbClr val="000000"/>
                </a:solidFill>
                <a:latin typeface="Arial"/>
              </a:rPr>
              <a:t> </a:t>
            </a:r>
            <a:r>
              <a:rPr b="1" lang="en-GB" sz="4400" spc="-1" strike="noStrike">
                <a:solidFill>
                  <a:srgbClr val="000000"/>
                </a:solidFill>
                <a:latin typeface="Arial"/>
              </a:rPr>
              <a:t>&amp;</a:t>
            </a:r>
            <a:r>
              <a:rPr b="1" lang="en-GB" sz="4400" spc="-60" strike="noStrike">
                <a:solidFill>
                  <a:srgbClr val="000000"/>
                </a:solidFill>
                <a:latin typeface="Arial"/>
              </a:rPr>
              <a:t> </a:t>
            </a:r>
            <a:r>
              <a:rPr b="1" lang="en-GB" sz="4400" spc="-12" strike="noStrike">
                <a:solidFill>
                  <a:srgbClr val="000000"/>
                </a:solidFill>
                <a:latin typeface="Arial"/>
              </a:rPr>
              <a:t>Signals - VII</a:t>
            </a:r>
            <a:endParaRPr b="0" lang="en-GB" sz="4400" spc="-1" strike="noStrike">
              <a:latin typeface="Arial"/>
            </a:endParaRPr>
          </a:p>
        </p:txBody>
      </p:sp>
      <p:sp>
        <p:nvSpPr>
          <p:cNvPr id="504" name="PlaceHolder 2"/>
          <p:cNvSpPr>
            <a:spLocks noGrp="1"/>
          </p:cNvSpPr>
          <p:nvPr>
            <p:ph/>
          </p:nvPr>
        </p:nvSpPr>
        <p:spPr>
          <a:xfrm>
            <a:off x="897840" y="1510920"/>
            <a:ext cx="8619120" cy="4477320"/>
          </a:xfrm>
          <a:prstGeom prst="rect">
            <a:avLst/>
          </a:prstGeom>
          <a:noFill/>
          <a:ln w="0">
            <a:noFill/>
          </a:ln>
        </p:spPr>
        <p:txBody>
          <a:bodyPr lIns="0" rIns="0" tIns="186840" bIns="0" anchor="t">
            <a:noAutofit/>
          </a:bodyPr>
          <a:p>
            <a:pPr marL="38160">
              <a:lnSpc>
                <a:spcPct val="100000"/>
              </a:lnSpc>
              <a:spcBef>
                <a:spcPts val="1471"/>
              </a:spcBef>
              <a:buNone/>
            </a:pPr>
            <a:r>
              <a:rPr b="0" lang="en-GB" sz="3200" spc="-1" strike="noStrike">
                <a:solidFill>
                  <a:srgbClr val="000000"/>
                </a:solidFill>
                <a:latin typeface="Arial"/>
              </a:rPr>
              <a:t>SIGIO signal is</a:t>
            </a:r>
            <a:r>
              <a:rPr b="0" lang="en-GB" sz="3200" spc="-7" strike="noStrike">
                <a:solidFill>
                  <a:srgbClr val="000000"/>
                </a:solidFill>
                <a:latin typeface="Arial"/>
              </a:rPr>
              <a:t> </a:t>
            </a:r>
            <a:r>
              <a:rPr b="0" lang="en-GB" sz="3200" spc="-1" strike="noStrike">
                <a:solidFill>
                  <a:srgbClr val="000000"/>
                </a:solidFill>
                <a:latin typeface="Arial"/>
              </a:rPr>
              <a:t>generated </a:t>
            </a:r>
            <a:r>
              <a:rPr b="0" lang="en-GB" sz="3200" spc="-21" strike="noStrike">
                <a:solidFill>
                  <a:srgbClr val="000000"/>
                </a:solidFill>
                <a:latin typeface="Arial"/>
              </a:rPr>
              <a:t>when</a:t>
            </a:r>
            <a:endParaRPr b="0" lang="en-GB" sz="3200" spc="-1" strike="noStrike">
              <a:latin typeface="Arial"/>
            </a:endParaRPr>
          </a:p>
          <a:p>
            <a:pPr marL="469440" indent="-288360">
              <a:lnSpc>
                <a:spcPct val="100000"/>
              </a:lnSpc>
              <a:spcBef>
                <a:spcPts val="1199"/>
              </a:spcBef>
              <a:buClr>
                <a:srgbClr val="000000"/>
              </a:buClr>
              <a:buSzPct val="45000"/>
              <a:buFont typeface="Wingdings" charset="2"/>
              <a:buChar char=""/>
              <a:tabLst>
                <a:tab algn="l" pos="469440"/>
              </a:tabLst>
            </a:pPr>
            <a:r>
              <a:rPr b="0" lang="en-GB" sz="2800" spc="-1" strike="noStrike">
                <a:solidFill>
                  <a:srgbClr val="000000"/>
                </a:solidFill>
                <a:latin typeface="Arial"/>
              </a:rPr>
              <a:t>new</a:t>
            </a:r>
            <a:r>
              <a:rPr b="0" lang="en-GB" sz="2800" spc="-66" strike="noStrike">
                <a:solidFill>
                  <a:srgbClr val="000000"/>
                </a:solidFill>
                <a:latin typeface="Arial"/>
              </a:rPr>
              <a:t> </a:t>
            </a:r>
            <a:r>
              <a:rPr b="0" lang="en-GB" sz="2800" spc="-1" strike="noStrike">
                <a:solidFill>
                  <a:srgbClr val="000000"/>
                </a:solidFill>
                <a:latin typeface="Arial"/>
              </a:rPr>
              <a:t>data</a:t>
            </a:r>
            <a:r>
              <a:rPr b="0" lang="en-GB" sz="2800" spc="-72" strike="noStrike">
                <a:solidFill>
                  <a:srgbClr val="000000"/>
                </a:solidFill>
                <a:latin typeface="Arial"/>
              </a:rPr>
              <a:t> </a:t>
            </a:r>
            <a:r>
              <a:rPr b="0" lang="en-GB" sz="2800" spc="-1" strike="noStrike">
                <a:solidFill>
                  <a:srgbClr val="000000"/>
                </a:solidFill>
                <a:latin typeface="Arial"/>
              </a:rPr>
              <a:t>arrives</a:t>
            </a:r>
            <a:r>
              <a:rPr b="0" lang="en-GB" sz="2800" spc="-60" strike="noStrike">
                <a:solidFill>
                  <a:srgbClr val="000000"/>
                </a:solidFill>
                <a:latin typeface="Arial"/>
              </a:rPr>
              <a:t> </a:t>
            </a:r>
            <a:r>
              <a:rPr b="0" lang="en-GB" sz="2800" spc="-1" strike="noStrike">
                <a:solidFill>
                  <a:srgbClr val="000000"/>
                </a:solidFill>
                <a:latin typeface="Arial"/>
              </a:rPr>
              <a:t>at</a:t>
            </a:r>
            <a:r>
              <a:rPr b="0" lang="en-GB" sz="2800" spc="-60" strike="noStrike">
                <a:solidFill>
                  <a:srgbClr val="000000"/>
                </a:solidFill>
                <a:latin typeface="Arial"/>
              </a:rPr>
              <a:t> </a:t>
            </a:r>
            <a:r>
              <a:rPr b="0" lang="en-GB" sz="2800" spc="-1" strike="noStrike">
                <a:solidFill>
                  <a:srgbClr val="000000"/>
                </a:solidFill>
                <a:latin typeface="Arial"/>
              </a:rPr>
              <a:t>the</a:t>
            </a:r>
            <a:r>
              <a:rPr b="0" lang="en-GB" sz="2800" spc="-66" strike="noStrike">
                <a:solidFill>
                  <a:srgbClr val="000000"/>
                </a:solidFill>
                <a:latin typeface="Arial"/>
              </a:rPr>
              <a:t> </a:t>
            </a:r>
            <a:r>
              <a:rPr b="0" lang="en-GB" sz="2800" spc="-12" strike="noStrike">
                <a:solidFill>
                  <a:srgbClr val="000000"/>
                </a:solidFill>
                <a:latin typeface="Arial"/>
              </a:rPr>
              <a:t>socket</a:t>
            </a:r>
            <a:endParaRPr b="0" lang="en-GB" sz="2800" spc="-1" strike="noStrike">
              <a:latin typeface="Arial"/>
            </a:endParaRPr>
          </a:p>
          <a:p>
            <a:pPr marL="469440" indent="-288360">
              <a:lnSpc>
                <a:spcPct val="100000"/>
              </a:lnSpc>
              <a:spcBef>
                <a:spcPts val="890"/>
              </a:spcBef>
              <a:buClr>
                <a:srgbClr val="000000"/>
              </a:buClr>
              <a:buSzPct val="45000"/>
              <a:buFont typeface="Wingdings" charset="2"/>
              <a:buChar char=""/>
              <a:tabLst>
                <a:tab algn="l" pos="469440"/>
              </a:tabLst>
            </a:pPr>
            <a:r>
              <a:rPr b="0" lang="en-GB" sz="2800" spc="-1" strike="noStrike">
                <a:solidFill>
                  <a:srgbClr val="000000"/>
                </a:solidFill>
                <a:latin typeface="Arial"/>
              </a:rPr>
              <a:t>data</a:t>
            </a:r>
            <a:r>
              <a:rPr b="0" lang="en-GB" sz="2800" spc="-72" strike="noStrike">
                <a:solidFill>
                  <a:srgbClr val="000000"/>
                </a:solidFill>
                <a:latin typeface="Arial"/>
              </a:rPr>
              <a:t> </a:t>
            </a:r>
            <a:r>
              <a:rPr b="0" lang="en-GB" sz="2800" spc="-1" strike="noStrike">
                <a:solidFill>
                  <a:srgbClr val="000000"/>
                </a:solidFill>
                <a:latin typeface="Arial"/>
              </a:rPr>
              <a:t>can</a:t>
            </a:r>
            <a:r>
              <a:rPr b="0" lang="en-GB" sz="2800" spc="-66" strike="noStrike">
                <a:solidFill>
                  <a:srgbClr val="000000"/>
                </a:solidFill>
                <a:latin typeface="Arial"/>
              </a:rPr>
              <a:t> </a:t>
            </a:r>
            <a:r>
              <a:rPr b="0" lang="en-GB" sz="2800" spc="-1" strike="noStrike">
                <a:solidFill>
                  <a:srgbClr val="000000"/>
                </a:solidFill>
                <a:latin typeface="Arial"/>
              </a:rPr>
              <a:t>again</a:t>
            </a:r>
            <a:r>
              <a:rPr b="0" lang="en-GB" sz="2800" spc="-66" strike="noStrike">
                <a:solidFill>
                  <a:srgbClr val="000000"/>
                </a:solidFill>
                <a:latin typeface="Arial"/>
              </a:rPr>
              <a:t> </a:t>
            </a:r>
            <a:r>
              <a:rPr b="0" lang="en-GB" sz="2800" spc="-1" strike="noStrike">
                <a:solidFill>
                  <a:srgbClr val="000000"/>
                </a:solidFill>
                <a:latin typeface="Arial"/>
              </a:rPr>
              <a:t>be</a:t>
            </a:r>
            <a:r>
              <a:rPr b="0" lang="en-GB" sz="2800" spc="-60" strike="noStrike">
                <a:solidFill>
                  <a:srgbClr val="000000"/>
                </a:solidFill>
                <a:latin typeface="Arial"/>
              </a:rPr>
              <a:t> </a:t>
            </a:r>
            <a:r>
              <a:rPr b="0" lang="en-GB" sz="2800" spc="-1" strike="noStrike">
                <a:solidFill>
                  <a:srgbClr val="000000"/>
                </a:solidFill>
                <a:latin typeface="Arial"/>
              </a:rPr>
              <a:t>sent</a:t>
            </a:r>
            <a:r>
              <a:rPr b="0" lang="en-GB" sz="2800" spc="-55" strike="noStrike">
                <a:solidFill>
                  <a:srgbClr val="000000"/>
                </a:solidFill>
                <a:latin typeface="Arial"/>
              </a:rPr>
              <a:t> </a:t>
            </a:r>
            <a:r>
              <a:rPr b="0" lang="en-GB" sz="2800" spc="-1" strike="noStrike">
                <a:solidFill>
                  <a:srgbClr val="000000"/>
                </a:solidFill>
                <a:latin typeface="Arial"/>
              </a:rPr>
              <a:t>on</a:t>
            </a:r>
            <a:r>
              <a:rPr b="0" lang="en-GB" sz="2800" spc="-66" strike="noStrike">
                <a:solidFill>
                  <a:srgbClr val="000000"/>
                </a:solidFill>
                <a:latin typeface="Arial"/>
              </a:rPr>
              <a:t> </a:t>
            </a:r>
            <a:r>
              <a:rPr b="0" lang="en-GB" sz="2800" spc="-1" strike="noStrike">
                <a:solidFill>
                  <a:srgbClr val="000000"/>
                </a:solidFill>
                <a:latin typeface="Arial"/>
              </a:rPr>
              <a:t>the</a:t>
            </a:r>
            <a:r>
              <a:rPr b="0" lang="en-GB" sz="2800" spc="-52" strike="noStrike">
                <a:solidFill>
                  <a:srgbClr val="000000"/>
                </a:solidFill>
                <a:latin typeface="Arial"/>
              </a:rPr>
              <a:t> </a:t>
            </a:r>
            <a:r>
              <a:rPr b="0" lang="en-GB" sz="2800" spc="-12" strike="noStrike">
                <a:solidFill>
                  <a:srgbClr val="000000"/>
                </a:solidFill>
                <a:latin typeface="Arial"/>
              </a:rPr>
              <a:t>socket</a:t>
            </a:r>
            <a:endParaRPr b="0" lang="en-GB" sz="2800" spc="-1" strike="noStrike">
              <a:latin typeface="Arial"/>
            </a:endParaRPr>
          </a:p>
          <a:p>
            <a:pPr marL="469800" indent="-288360">
              <a:lnSpc>
                <a:spcPts val="3121"/>
              </a:lnSpc>
              <a:spcBef>
                <a:spcPts val="1205"/>
              </a:spcBef>
              <a:buClr>
                <a:srgbClr val="000000"/>
              </a:buClr>
              <a:buSzPct val="45000"/>
              <a:buFont typeface="Wingdings" charset="2"/>
              <a:buChar char=""/>
              <a:tabLst>
                <a:tab algn="l" pos="469800"/>
              </a:tabLst>
            </a:pPr>
            <a:r>
              <a:rPr b="0" lang="en-GB" sz="2800" spc="-1" strike="noStrike">
                <a:solidFill>
                  <a:srgbClr val="000000"/>
                </a:solidFill>
                <a:latin typeface="Arial"/>
              </a:rPr>
              <a:t>the</a:t>
            </a:r>
            <a:r>
              <a:rPr b="0" lang="en-GB" sz="2800" spc="-72" strike="noStrike">
                <a:solidFill>
                  <a:srgbClr val="000000"/>
                </a:solidFill>
                <a:latin typeface="Arial"/>
              </a:rPr>
              <a:t> </a:t>
            </a:r>
            <a:r>
              <a:rPr b="0" lang="en-GB" sz="2800" spc="-1" strike="noStrike">
                <a:solidFill>
                  <a:srgbClr val="000000"/>
                </a:solidFill>
                <a:latin typeface="Arial"/>
              </a:rPr>
              <a:t>socket</a:t>
            </a:r>
            <a:r>
              <a:rPr b="0" lang="en-GB" sz="2800" spc="-72" strike="noStrike">
                <a:solidFill>
                  <a:srgbClr val="000000"/>
                </a:solidFill>
                <a:latin typeface="Arial"/>
              </a:rPr>
              <a:t> </a:t>
            </a:r>
            <a:r>
              <a:rPr b="0" lang="en-GB" sz="2800" spc="-1" strike="noStrike">
                <a:solidFill>
                  <a:srgbClr val="000000"/>
                </a:solidFill>
                <a:latin typeface="Arial"/>
              </a:rPr>
              <a:t>is</a:t>
            </a:r>
            <a:r>
              <a:rPr b="0" lang="en-GB" sz="2800" spc="-60" strike="noStrike">
                <a:solidFill>
                  <a:srgbClr val="000000"/>
                </a:solidFill>
                <a:latin typeface="Arial"/>
              </a:rPr>
              <a:t> </a:t>
            </a:r>
            <a:r>
              <a:rPr b="0" lang="en-GB" sz="2800" spc="-1" strike="noStrike">
                <a:solidFill>
                  <a:srgbClr val="000000"/>
                </a:solidFill>
                <a:latin typeface="Arial"/>
              </a:rPr>
              <a:t>either</a:t>
            </a:r>
            <a:r>
              <a:rPr b="0" lang="en-GB" sz="2800" spc="-75" strike="noStrike">
                <a:solidFill>
                  <a:srgbClr val="000000"/>
                </a:solidFill>
                <a:latin typeface="Arial"/>
              </a:rPr>
              <a:t> </a:t>
            </a:r>
            <a:r>
              <a:rPr b="0" lang="en-GB" sz="2800" spc="-1" strike="noStrike">
                <a:solidFill>
                  <a:srgbClr val="000000"/>
                </a:solidFill>
                <a:latin typeface="Arial"/>
              </a:rPr>
              <a:t>partially</a:t>
            </a:r>
            <a:r>
              <a:rPr b="0" lang="en-GB" sz="2800" spc="-72" strike="noStrike">
                <a:solidFill>
                  <a:srgbClr val="000000"/>
                </a:solidFill>
                <a:latin typeface="Arial"/>
              </a:rPr>
              <a:t> </a:t>
            </a:r>
            <a:r>
              <a:rPr b="0" lang="en-GB" sz="2800" spc="-1" strike="noStrike">
                <a:solidFill>
                  <a:srgbClr val="000000"/>
                </a:solidFill>
                <a:latin typeface="Arial"/>
              </a:rPr>
              <a:t>or</a:t>
            </a:r>
            <a:r>
              <a:rPr b="0" lang="en-GB" sz="2800" spc="-86" strike="noStrike">
                <a:solidFill>
                  <a:srgbClr val="000000"/>
                </a:solidFill>
                <a:latin typeface="Arial"/>
              </a:rPr>
              <a:t> </a:t>
            </a:r>
            <a:r>
              <a:rPr b="0" lang="en-GB" sz="2800" spc="-1" strike="noStrike">
                <a:solidFill>
                  <a:srgbClr val="000000"/>
                </a:solidFill>
                <a:latin typeface="Arial"/>
              </a:rPr>
              <a:t>completely</a:t>
            </a:r>
            <a:r>
              <a:rPr b="0" lang="en-GB" sz="2800" spc="-66" strike="noStrike">
                <a:solidFill>
                  <a:srgbClr val="000000"/>
                </a:solidFill>
                <a:latin typeface="Arial"/>
              </a:rPr>
              <a:t> </a:t>
            </a:r>
            <a:r>
              <a:rPr b="0" lang="en-GB" sz="2800" spc="-12" strike="noStrike">
                <a:solidFill>
                  <a:srgbClr val="000000"/>
                </a:solidFill>
                <a:latin typeface="Arial"/>
              </a:rPr>
              <a:t>shutdown </a:t>
            </a:r>
            <a:r>
              <a:rPr b="0" lang="en-GB" sz="2800" spc="-1" strike="noStrike">
                <a:solidFill>
                  <a:srgbClr val="000000"/>
                </a:solidFill>
                <a:latin typeface="Arial"/>
              </a:rPr>
              <a:t>or</a:t>
            </a:r>
            <a:r>
              <a:rPr b="0" lang="en-GB" sz="2800" spc="-41" strike="noStrike">
                <a:solidFill>
                  <a:srgbClr val="000000"/>
                </a:solidFill>
                <a:latin typeface="Arial"/>
              </a:rPr>
              <a:t> </a:t>
            </a:r>
            <a:r>
              <a:rPr b="0" lang="en-GB" sz="2800" spc="-21" strike="noStrike">
                <a:solidFill>
                  <a:srgbClr val="000000"/>
                </a:solidFill>
                <a:latin typeface="Arial"/>
              </a:rPr>
              <a:t>when</a:t>
            </a:r>
            <a:endParaRPr b="0" lang="en-GB" sz="2800" spc="-1" strike="noStrike">
              <a:latin typeface="Arial"/>
            </a:endParaRPr>
          </a:p>
          <a:p>
            <a:pPr marL="469800" indent="-288360">
              <a:lnSpc>
                <a:spcPts val="3121"/>
              </a:lnSpc>
              <a:spcBef>
                <a:spcPts val="1131"/>
              </a:spcBef>
              <a:buClr>
                <a:srgbClr val="000000"/>
              </a:buClr>
              <a:buSzPct val="45000"/>
              <a:buFont typeface="Wingdings" charset="2"/>
              <a:buChar char=""/>
              <a:tabLst>
                <a:tab algn="l" pos="469800"/>
              </a:tabLst>
            </a:pPr>
            <a:r>
              <a:rPr b="0" lang="en-GB" sz="2800" spc="-1" strike="noStrike">
                <a:solidFill>
                  <a:srgbClr val="000000"/>
                </a:solidFill>
                <a:latin typeface="Arial"/>
              </a:rPr>
              <a:t>a</a:t>
            </a:r>
            <a:r>
              <a:rPr b="0" lang="en-GB" sz="2800" spc="-75" strike="noStrike">
                <a:solidFill>
                  <a:srgbClr val="000000"/>
                </a:solidFill>
                <a:latin typeface="Arial"/>
              </a:rPr>
              <a:t> </a:t>
            </a:r>
            <a:r>
              <a:rPr b="0" lang="en-GB" sz="2800" spc="-1" strike="noStrike">
                <a:solidFill>
                  <a:srgbClr val="000000"/>
                </a:solidFill>
                <a:latin typeface="Arial"/>
              </a:rPr>
              <a:t>listen</a:t>
            </a:r>
            <a:r>
              <a:rPr b="0" lang="en-GB" sz="2800" spc="-72" strike="noStrike">
                <a:solidFill>
                  <a:srgbClr val="000000"/>
                </a:solidFill>
                <a:latin typeface="Arial"/>
              </a:rPr>
              <a:t> </a:t>
            </a:r>
            <a:r>
              <a:rPr b="0" lang="en-GB" sz="2800" spc="-1" strike="noStrike">
                <a:solidFill>
                  <a:srgbClr val="000000"/>
                </a:solidFill>
                <a:latin typeface="Arial"/>
              </a:rPr>
              <a:t>socket</a:t>
            </a:r>
            <a:r>
              <a:rPr b="0" lang="en-GB" sz="2800" spc="-55" strike="noStrike">
                <a:solidFill>
                  <a:srgbClr val="000000"/>
                </a:solidFill>
                <a:latin typeface="Arial"/>
              </a:rPr>
              <a:t> </a:t>
            </a:r>
            <a:r>
              <a:rPr b="0" lang="en-GB" sz="2800" spc="-1" strike="noStrike">
                <a:solidFill>
                  <a:srgbClr val="000000"/>
                </a:solidFill>
                <a:latin typeface="Arial"/>
              </a:rPr>
              <a:t>has</a:t>
            </a:r>
            <a:r>
              <a:rPr b="0" lang="en-GB" sz="2800" spc="-66" strike="noStrike">
                <a:solidFill>
                  <a:srgbClr val="000000"/>
                </a:solidFill>
                <a:latin typeface="Arial"/>
              </a:rPr>
              <a:t> </a:t>
            </a:r>
            <a:r>
              <a:rPr b="0" lang="en-GB" sz="2800" spc="-1" strike="noStrike">
                <a:solidFill>
                  <a:srgbClr val="000000"/>
                </a:solidFill>
                <a:latin typeface="Arial"/>
              </a:rPr>
              <a:t>a</a:t>
            </a:r>
            <a:r>
              <a:rPr b="0" lang="en-GB" sz="2800" spc="-72" strike="noStrike">
                <a:solidFill>
                  <a:srgbClr val="000000"/>
                </a:solidFill>
                <a:latin typeface="Arial"/>
              </a:rPr>
              <a:t> </a:t>
            </a:r>
            <a:r>
              <a:rPr b="0" lang="en-GB" sz="2800" spc="-1" strike="noStrike">
                <a:solidFill>
                  <a:srgbClr val="000000"/>
                </a:solidFill>
                <a:latin typeface="Arial"/>
              </a:rPr>
              <a:t>connection</a:t>
            </a:r>
            <a:r>
              <a:rPr b="0" lang="en-GB" sz="2800" spc="-86" strike="noStrike">
                <a:solidFill>
                  <a:srgbClr val="000000"/>
                </a:solidFill>
                <a:latin typeface="Arial"/>
              </a:rPr>
              <a:t> </a:t>
            </a:r>
            <a:r>
              <a:rPr b="0" lang="en-GB" sz="2800" spc="-1" strike="noStrike">
                <a:solidFill>
                  <a:srgbClr val="000000"/>
                </a:solidFill>
                <a:latin typeface="Arial"/>
              </a:rPr>
              <a:t>request</a:t>
            </a:r>
            <a:r>
              <a:rPr b="0" lang="en-GB" sz="2800" spc="-60" strike="noStrike">
                <a:solidFill>
                  <a:srgbClr val="000000"/>
                </a:solidFill>
                <a:latin typeface="Arial"/>
              </a:rPr>
              <a:t> </a:t>
            </a:r>
            <a:r>
              <a:rPr b="0" lang="en-GB" sz="2800" spc="-1" strike="noStrike">
                <a:solidFill>
                  <a:srgbClr val="000000"/>
                </a:solidFill>
                <a:latin typeface="Arial"/>
              </a:rPr>
              <a:t>posted</a:t>
            </a:r>
            <a:r>
              <a:rPr b="0" lang="en-GB" sz="2800" spc="-75" strike="noStrike">
                <a:solidFill>
                  <a:srgbClr val="000000"/>
                </a:solidFill>
                <a:latin typeface="Arial"/>
              </a:rPr>
              <a:t> </a:t>
            </a:r>
            <a:r>
              <a:rPr b="0" lang="en-GB" sz="2800" spc="-26" strike="noStrike">
                <a:solidFill>
                  <a:srgbClr val="000000"/>
                </a:solidFill>
                <a:latin typeface="Arial"/>
              </a:rPr>
              <a:t>on it</a:t>
            </a:r>
            <a:endParaRPr b="0" lang="en-GB" sz="2800" spc="-1" strike="noStrike">
              <a:latin typeface="Arial"/>
            </a:endParaRPr>
          </a:p>
          <a:p>
            <a:pPr marL="469440" indent="-288360">
              <a:lnSpc>
                <a:spcPct val="100000"/>
              </a:lnSpc>
              <a:spcBef>
                <a:spcPts val="836"/>
              </a:spcBef>
              <a:buClr>
                <a:srgbClr val="000000"/>
              </a:buClr>
              <a:buSzPct val="75000"/>
              <a:buFont typeface="Wingdings" charset="2"/>
              <a:buChar char=""/>
              <a:tabLst>
                <a:tab algn="l" pos="469440"/>
              </a:tabLst>
            </a:pPr>
            <a:r>
              <a:rPr b="0" lang="en-GB" sz="2800" spc="-26" strike="noStrike">
                <a:solidFill>
                  <a:srgbClr val="000000"/>
                </a:solidFill>
                <a:latin typeface="Arial"/>
              </a:rPr>
              <a:t>...</a:t>
            </a:r>
            <a:endParaRPr b="0" lang="en-GB" sz="2800" spc="-1" strike="noStrike">
              <a:latin typeface="Arial"/>
            </a:endParaRPr>
          </a:p>
        </p:txBody>
      </p:sp>
    </p:spTree>
  </p:cSld>
  <p:transition>
    <p:dissolve/>
  </p:transition>
</p:sld>
</file>

<file path=ppt/slides/slide7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5" name="PlaceHolder 1"/>
          <p:cNvSpPr>
            <a:spLocks noGrp="1"/>
          </p:cNvSpPr>
          <p:nvPr>
            <p:ph type="title"/>
          </p:nvPr>
        </p:nvSpPr>
        <p:spPr>
          <a:xfrm>
            <a:off x="1080000" y="555120"/>
            <a:ext cx="7392600" cy="1272600"/>
          </a:xfrm>
          <a:prstGeom prst="rect">
            <a:avLst/>
          </a:prstGeom>
          <a:noFill/>
          <a:ln w="0">
            <a:noFill/>
          </a:ln>
        </p:spPr>
        <p:txBody>
          <a:bodyPr lIns="0" rIns="0" tIns="12600" bIns="0" anchor="t">
            <a:noAutofit/>
          </a:bodyPr>
          <a:p>
            <a:pPr marL="1176480">
              <a:lnSpc>
                <a:spcPct val="100000"/>
              </a:lnSpc>
              <a:spcBef>
                <a:spcPts val="99"/>
              </a:spcBef>
              <a:buNone/>
            </a:pPr>
            <a:r>
              <a:rPr b="1" lang="en-GB" sz="4400" spc="-1" strike="noStrike">
                <a:solidFill>
                  <a:srgbClr val="000000"/>
                </a:solidFill>
                <a:latin typeface="Arial"/>
              </a:rPr>
              <a:t>Sockets</a:t>
            </a:r>
            <a:r>
              <a:rPr b="1" lang="en-GB" sz="4400" spc="-75" strike="noStrike">
                <a:solidFill>
                  <a:srgbClr val="000000"/>
                </a:solidFill>
                <a:latin typeface="Arial"/>
              </a:rPr>
              <a:t> </a:t>
            </a:r>
            <a:r>
              <a:rPr b="1" lang="en-GB" sz="4400" spc="-1" strike="noStrike">
                <a:solidFill>
                  <a:srgbClr val="000000"/>
                </a:solidFill>
                <a:latin typeface="Arial"/>
              </a:rPr>
              <a:t>&amp;</a:t>
            </a:r>
            <a:r>
              <a:rPr b="1" lang="en-GB" sz="4400" spc="-60" strike="noStrike">
                <a:solidFill>
                  <a:srgbClr val="000000"/>
                </a:solidFill>
                <a:latin typeface="Arial"/>
              </a:rPr>
              <a:t> </a:t>
            </a:r>
            <a:r>
              <a:rPr b="1" lang="en-GB" sz="4400" spc="-12" strike="noStrike">
                <a:solidFill>
                  <a:srgbClr val="000000"/>
                </a:solidFill>
                <a:latin typeface="Arial"/>
              </a:rPr>
              <a:t>Signals - VIII</a:t>
            </a:r>
            <a:endParaRPr b="0" lang="en-GB" sz="4400" spc="-1" strike="noStrike">
              <a:latin typeface="Arial"/>
            </a:endParaRPr>
          </a:p>
        </p:txBody>
      </p:sp>
      <p:sp>
        <p:nvSpPr>
          <p:cNvPr id="506" name="object 4"/>
          <p:cNvSpPr/>
          <p:nvPr/>
        </p:nvSpPr>
        <p:spPr>
          <a:xfrm>
            <a:off x="897840" y="1718280"/>
            <a:ext cx="8569080" cy="3030120"/>
          </a:xfrm>
          <a:prstGeom prst="rect">
            <a:avLst/>
          </a:prstGeom>
          <a:noFill/>
          <a:ln w="0">
            <a:noFill/>
          </a:ln>
        </p:spPr>
        <p:style>
          <a:lnRef idx="0"/>
          <a:fillRef idx="0"/>
          <a:effectRef idx="0"/>
          <a:fontRef idx="minor"/>
        </p:style>
        <p:txBody>
          <a:bodyPr lIns="0" rIns="0" tIns="54000" bIns="0" anchor="t">
            <a:spAutoFit/>
          </a:bodyPr>
          <a:p>
            <a:pPr marL="38160">
              <a:lnSpc>
                <a:spcPts val="3589"/>
              </a:lnSpc>
              <a:spcBef>
                <a:spcPts val="425"/>
              </a:spcBef>
              <a:buNone/>
            </a:pPr>
            <a:r>
              <a:rPr b="0" lang="en-GB" sz="3200" spc="-1" strike="noStrike">
                <a:solidFill>
                  <a:srgbClr val="000000"/>
                </a:solidFill>
                <a:latin typeface="Arial"/>
                <a:ea typeface="DejaVu Sans"/>
              </a:rPr>
              <a:t>A</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SIGURG indicates</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that an urgent condition </a:t>
            </a:r>
            <a:r>
              <a:rPr b="0" lang="en-GB" sz="3200" spc="-26" strike="noStrike">
                <a:solidFill>
                  <a:srgbClr val="000000"/>
                </a:solidFill>
                <a:latin typeface="Arial"/>
                <a:ea typeface="DejaVu Sans"/>
              </a:rPr>
              <a:t>is </a:t>
            </a:r>
            <a:r>
              <a:rPr b="0" lang="en-GB" sz="3200" spc="-1" strike="noStrike">
                <a:solidFill>
                  <a:srgbClr val="000000"/>
                </a:solidFill>
                <a:latin typeface="Arial"/>
                <a:ea typeface="DejaVu Sans"/>
              </a:rPr>
              <a:t>present on</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a </a:t>
            </a:r>
            <a:r>
              <a:rPr b="0" lang="en-GB" sz="3200" spc="-12" strike="noStrike">
                <a:solidFill>
                  <a:srgbClr val="000000"/>
                </a:solidFill>
                <a:latin typeface="Arial"/>
                <a:ea typeface="DejaVu Sans"/>
              </a:rPr>
              <a:t>socket.</a:t>
            </a:r>
            <a:endParaRPr b="0" lang="en-GB" sz="3200" spc="-1" strike="noStrike">
              <a:latin typeface="Arial"/>
            </a:endParaRPr>
          </a:p>
          <a:p>
            <a:pPr marL="38160">
              <a:lnSpc>
                <a:spcPts val="3589"/>
              </a:lnSpc>
              <a:spcBef>
                <a:spcPts val="1420"/>
              </a:spcBef>
              <a:buNone/>
            </a:pPr>
            <a:r>
              <a:rPr b="0" lang="en-GB" sz="3200" spc="-1" strike="noStrike">
                <a:solidFill>
                  <a:srgbClr val="000000"/>
                </a:solidFill>
                <a:latin typeface="Arial"/>
                <a:ea typeface="DejaVu Sans"/>
              </a:rPr>
              <a:t>Either the arrival of </a:t>
            </a:r>
            <a:r>
              <a:rPr b="0" i="1" lang="en-GB" sz="3200" spc="-1" strike="noStrike">
                <a:solidFill>
                  <a:srgbClr val="000000"/>
                </a:solidFill>
                <a:latin typeface="Arial"/>
                <a:ea typeface="DejaVu Sans"/>
              </a:rPr>
              <a:t>out of band </a:t>
            </a:r>
            <a:r>
              <a:rPr b="0" lang="en-GB" sz="3200" spc="-1" strike="noStrike">
                <a:solidFill>
                  <a:srgbClr val="000000"/>
                </a:solidFill>
                <a:latin typeface="Arial"/>
                <a:ea typeface="DejaVu Sans"/>
              </a:rPr>
              <a:t>data or </a:t>
            </a:r>
            <a:r>
              <a:rPr b="0" lang="en-GB" sz="3200" spc="-26" strike="noStrike">
                <a:solidFill>
                  <a:srgbClr val="000000"/>
                </a:solidFill>
                <a:latin typeface="Arial"/>
                <a:ea typeface="DejaVu Sans"/>
              </a:rPr>
              <a:t>the </a:t>
            </a:r>
            <a:r>
              <a:rPr b="0" lang="en-GB" sz="3200" spc="-1" strike="noStrike">
                <a:solidFill>
                  <a:srgbClr val="000000"/>
                </a:solidFill>
                <a:latin typeface="Arial"/>
                <a:ea typeface="DejaVu Sans"/>
              </a:rPr>
              <a:t>presence</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of control status </a:t>
            </a:r>
            <a:r>
              <a:rPr b="0" lang="en-GB" sz="3200" spc="-12" strike="noStrike">
                <a:solidFill>
                  <a:srgbClr val="000000"/>
                </a:solidFill>
                <a:latin typeface="Arial"/>
                <a:ea typeface="DejaVu Sans"/>
              </a:rPr>
              <a:t>information</a:t>
            </a:r>
            <a:endParaRPr b="0" lang="en-GB" sz="3200" spc="-1" strike="noStrike">
              <a:latin typeface="Arial"/>
            </a:endParaRPr>
          </a:p>
          <a:p>
            <a:pPr marL="469800" indent="-288360">
              <a:lnSpc>
                <a:spcPts val="3121"/>
              </a:lnSpc>
              <a:spcBef>
                <a:spcPts val="1420"/>
              </a:spcBef>
              <a:buNone/>
              <a:tabLst>
                <a:tab algn="l" pos="0"/>
              </a:tabLst>
            </a:pPr>
            <a:r>
              <a:rPr b="0" lang="en-GB" sz="3150" spc="-75" strike="noStrike" baseline="9000">
                <a:solidFill>
                  <a:srgbClr val="000000"/>
                </a:solidFill>
                <a:latin typeface="Arial"/>
                <a:ea typeface="DejaVu Sans"/>
              </a:rPr>
              <a:t>–</a:t>
            </a:r>
            <a:r>
              <a:rPr b="0" lang="en-GB" sz="3150" spc="-1" strike="noStrike" baseline="9000">
                <a:solidFill>
                  <a:srgbClr val="000000"/>
                </a:solidFill>
                <a:latin typeface="Arial"/>
                <a:ea typeface="DejaVu Sans"/>
              </a:rPr>
              <a:t>	</a:t>
            </a:r>
            <a:r>
              <a:rPr b="0" lang="en-GB" sz="2800" spc="-12" strike="noStrike">
                <a:solidFill>
                  <a:srgbClr val="000000"/>
                </a:solidFill>
                <a:latin typeface="Bitstream Vera Sans Mono"/>
                <a:ea typeface="DejaVu Sans"/>
              </a:rPr>
              <a:t>fnctl(..,F_SETOWN,</a:t>
            </a:r>
            <a:r>
              <a:rPr b="0" lang="en-GB" sz="2800" spc="-55" strike="noStrike">
                <a:solidFill>
                  <a:srgbClr val="000000"/>
                </a:solidFill>
                <a:latin typeface="Bitstream Vera Sans Mono"/>
                <a:ea typeface="DejaVu Sans"/>
              </a:rPr>
              <a:t> </a:t>
            </a:r>
            <a:r>
              <a:rPr b="0" lang="en-GB" sz="2800" spc="-1" strike="noStrike">
                <a:solidFill>
                  <a:srgbClr val="000000"/>
                </a:solidFill>
                <a:latin typeface="Bitstream Vera Sans Mono"/>
                <a:ea typeface="DejaVu Sans"/>
              </a:rPr>
              <a:t>pid)</a:t>
            </a:r>
            <a:r>
              <a:rPr b="0" lang="en-GB" sz="2800" spc="-46" strike="noStrike">
                <a:solidFill>
                  <a:srgbClr val="000000"/>
                </a:solidFill>
                <a:latin typeface="Arial"/>
                <a:ea typeface="DejaVu Sans"/>
              </a:rPr>
              <a:t> </a:t>
            </a:r>
            <a:r>
              <a:rPr b="0" lang="en-GB" sz="2800" spc="-1" strike="noStrike">
                <a:solidFill>
                  <a:srgbClr val="000000"/>
                </a:solidFill>
                <a:latin typeface="Arial"/>
                <a:ea typeface="DejaVu Sans"/>
              </a:rPr>
              <a:t>to</a:t>
            </a:r>
            <a:r>
              <a:rPr b="0" lang="en-GB" sz="2800" spc="-41" strike="noStrike">
                <a:solidFill>
                  <a:srgbClr val="000000"/>
                </a:solidFill>
                <a:latin typeface="Arial"/>
                <a:ea typeface="DejaVu Sans"/>
              </a:rPr>
              <a:t> </a:t>
            </a:r>
            <a:r>
              <a:rPr b="0" lang="en-GB" sz="2800" spc="-1" strike="noStrike">
                <a:solidFill>
                  <a:srgbClr val="000000"/>
                </a:solidFill>
                <a:latin typeface="Arial"/>
                <a:ea typeface="DejaVu Sans"/>
              </a:rPr>
              <a:t>set</a:t>
            </a:r>
            <a:r>
              <a:rPr b="0" lang="en-GB" sz="2800" spc="-41" strike="noStrike">
                <a:solidFill>
                  <a:srgbClr val="000000"/>
                </a:solidFill>
                <a:latin typeface="Arial"/>
                <a:ea typeface="DejaVu Sans"/>
              </a:rPr>
              <a:t> </a:t>
            </a:r>
            <a:r>
              <a:rPr b="0" lang="en-GB" sz="2800" spc="-1" strike="noStrike">
                <a:solidFill>
                  <a:srgbClr val="000000"/>
                </a:solidFill>
                <a:latin typeface="Arial"/>
                <a:ea typeface="DejaVu Sans"/>
              </a:rPr>
              <a:t>target</a:t>
            </a:r>
            <a:r>
              <a:rPr b="0" lang="en-GB" sz="2800" spc="-46" strike="noStrike">
                <a:solidFill>
                  <a:srgbClr val="000000"/>
                </a:solidFill>
                <a:latin typeface="Arial"/>
                <a:ea typeface="DejaVu Sans"/>
              </a:rPr>
              <a:t> </a:t>
            </a:r>
            <a:r>
              <a:rPr b="0" lang="en-GB" sz="2800" spc="-12" strike="noStrike">
                <a:solidFill>
                  <a:srgbClr val="000000"/>
                </a:solidFill>
                <a:latin typeface="Arial"/>
                <a:ea typeface="DejaVu Sans"/>
              </a:rPr>
              <a:t>process </a:t>
            </a:r>
            <a:r>
              <a:rPr b="0" lang="en-GB" sz="2800" spc="-1" strike="noStrike">
                <a:solidFill>
                  <a:srgbClr val="000000"/>
                </a:solidFill>
                <a:latin typeface="Arial"/>
                <a:ea typeface="DejaVu Sans"/>
              </a:rPr>
              <a:t>(group)</a:t>
            </a:r>
            <a:r>
              <a:rPr b="0" lang="en-GB" sz="2800" spc="-140" strike="noStrike">
                <a:solidFill>
                  <a:srgbClr val="000000"/>
                </a:solidFill>
                <a:latin typeface="Arial"/>
                <a:ea typeface="DejaVu Sans"/>
              </a:rPr>
              <a:t> </a:t>
            </a:r>
            <a:r>
              <a:rPr b="0" lang="en-GB" sz="2800" spc="-26" strike="noStrike">
                <a:solidFill>
                  <a:srgbClr val="000000"/>
                </a:solidFill>
                <a:latin typeface="Arial"/>
                <a:ea typeface="DejaVu Sans"/>
              </a:rPr>
              <a:t>id.</a:t>
            </a:r>
            <a:endParaRPr b="0" lang="en-GB" sz="2800" spc="-1" strike="noStrike">
              <a:latin typeface="Arial"/>
            </a:endParaRPr>
          </a:p>
        </p:txBody>
      </p:sp>
    </p:spTree>
  </p:cSld>
  <p:transition>
    <p:dissolve/>
  </p:transition>
</p:sld>
</file>

<file path=ppt/slides/slide7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07" name="PlaceHolder 1"/>
          <p:cNvSpPr>
            <a:spLocks noGrp="1"/>
          </p:cNvSpPr>
          <p:nvPr>
            <p:ph type="title"/>
          </p:nvPr>
        </p:nvSpPr>
        <p:spPr>
          <a:xfrm>
            <a:off x="-43560" y="659520"/>
            <a:ext cx="10195560" cy="574920"/>
          </a:xfrm>
          <a:prstGeom prst="rect">
            <a:avLst/>
          </a:prstGeom>
          <a:noFill/>
          <a:ln w="0">
            <a:noFill/>
          </a:ln>
        </p:spPr>
        <p:txBody>
          <a:bodyPr lIns="90000" rIns="90000" tIns="46800" bIns="46800" anchor="ctr">
            <a:noAutofit/>
          </a:bodyPr>
          <a:p>
            <a:pPr algn="ct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4400" spc="-1" strike="noStrike">
                <a:solidFill>
                  <a:srgbClr val="000000"/>
                </a:solidFill>
                <a:latin typeface="Arial Black"/>
              </a:rPr>
              <a:t>Exercise</a:t>
            </a:r>
            <a:endParaRPr b="0" lang="en-GB" sz="4400" spc="-1" strike="noStrike">
              <a:latin typeface="Arial"/>
            </a:endParaRPr>
          </a:p>
        </p:txBody>
      </p:sp>
      <p:sp>
        <p:nvSpPr>
          <p:cNvPr id="508" name="PlaceHolder 2"/>
          <p:cNvSpPr>
            <a:spLocks noGrp="1"/>
          </p:cNvSpPr>
          <p:nvPr>
            <p:ph/>
          </p:nvPr>
        </p:nvSpPr>
        <p:spPr>
          <a:xfrm>
            <a:off x="446400" y="1728000"/>
            <a:ext cx="9164520" cy="5267160"/>
          </a:xfrm>
          <a:prstGeom prst="rect">
            <a:avLst/>
          </a:prstGeom>
          <a:noFill/>
          <a:ln w="0">
            <a:noFill/>
          </a:ln>
        </p:spPr>
        <p:txBody>
          <a:bodyPr lIns="90000" rIns="90000" tIns="46800" bIns="46800" anchor="t">
            <a:noAutofit/>
          </a:bodyPr>
          <a:p>
            <a:pPr marL="379080" indent="-379080">
              <a:lnSpc>
                <a:spcPct val="100000"/>
              </a:lnSpc>
              <a:spcBef>
                <a:spcPts val="2492"/>
              </a:spcBef>
              <a:spcAft>
                <a:spcPts val="567"/>
              </a:spcAft>
              <a:buNone/>
              <a:tabLst>
                <a:tab algn="l" pos="0"/>
              </a:tabLst>
            </a:pPr>
            <a:r>
              <a:rPr b="1" lang="en" sz="3200" spc="-1" strike="noStrike">
                <a:solidFill>
                  <a:srgbClr val="000000"/>
                </a:solidFill>
                <a:latin typeface="Arial"/>
              </a:rPr>
              <a:t>Exercise 1: </a:t>
            </a:r>
            <a:br>
              <a:rPr sz="3200"/>
            </a:br>
            <a:r>
              <a:rPr b="0" lang="en" sz="3200" spc="-1" strike="noStrike">
                <a:solidFill>
                  <a:srgbClr val="000000"/>
                </a:solidFill>
                <a:latin typeface="Arial"/>
              </a:rPr>
              <a:t>write a program that creates a server and a client (via </a:t>
            </a:r>
            <a:r>
              <a:rPr b="0" lang="en" sz="3200" spc="-1" strike="noStrike">
                <a:solidFill>
                  <a:srgbClr val="000000"/>
                </a:solidFill>
                <a:latin typeface="Bitstream Vera Sans Mono"/>
              </a:rPr>
              <a:t>fork</a:t>
            </a:r>
            <a:r>
              <a:rPr b="0" lang="en" sz="3200" spc="-1" strike="noStrike">
                <a:solidFill>
                  <a:srgbClr val="000000"/>
                </a:solidFill>
                <a:latin typeface="Arial"/>
              </a:rPr>
              <a:t>) that communicate via a UNIX socket. The client writes the line inserted by stdin to the socket and the dedicated server reads it from the socket and prints it to stdout.</a:t>
            </a:r>
            <a:endParaRPr b="0" lang="en-GB" sz="3200" spc="-1" strike="noStrike">
              <a:latin typeface="Arial"/>
            </a:endParaRPr>
          </a:p>
          <a:p>
            <a:pPr marL="379080" indent="-379080">
              <a:lnSpc>
                <a:spcPts val="2625"/>
              </a:lnSpc>
              <a:spcBef>
                <a:spcPts val="1925"/>
              </a:spcBef>
              <a:buNone/>
              <a:tabLst>
                <a:tab algn="l" pos="0"/>
              </a:tabLst>
            </a:pPr>
            <a:r>
              <a:rPr b="1" lang="en" sz="3200" spc="-1" strike="noStrike">
                <a:solidFill>
                  <a:srgbClr val="000000"/>
                </a:solidFill>
                <a:latin typeface="Arial"/>
              </a:rPr>
              <a:t>Extra Bonus</a:t>
            </a:r>
            <a:r>
              <a:rPr b="0" lang="en" sz="3200" spc="-1" strike="noStrike">
                <a:solidFill>
                  <a:srgbClr val="000000"/>
                </a:solidFill>
                <a:latin typeface="Arial"/>
              </a:rPr>
              <a:t>:</a:t>
            </a:r>
            <a:endParaRPr b="0" lang="en-GB" sz="3200" spc="-1" strike="noStrike">
              <a:latin typeface="Arial"/>
            </a:endParaRPr>
          </a:p>
          <a:p>
            <a:pPr marL="379080" indent="-379080">
              <a:lnSpc>
                <a:spcPts val="2625"/>
              </a:lnSpc>
              <a:spcBef>
                <a:spcPts val="1925"/>
              </a:spcBef>
              <a:buNone/>
              <a:tabLst>
                <a:tab algn="l" pos="0"/>
              </a:tabLst>
            </a:pPr>
            <a:r>
              <a:rPr b="0" lang="en" sz="3200" spc="-1" strike="noStrike">
                <a:solidFill>
                  <a:srgbClr val="000000"/>
                </a:solidFill>
                <a:latin typeface="Arial"/>
              </a:rPr>
              <a:t>   </a:t>
            </a:r>
            <a:r>
              <a:rPr b="0" lang="en" sz="3200" spc="-1" strike="noStrike">
                <a:solidFill>
                  <a:srgbClr val="000000"/>
                </a:solidFill>
                <a:latin typeface="Arial"/>
              </a:rPr>
              <a:t>Use a stream socket over TCP/IP</a:t>
            </a:r>
            <a:endParaRPr b="0" lang="en-GB" sz="3200" spc="-1" strike="noStrike">
              <a:latin typeface="Arial"/>
            </a:endParaRPr>
          </a:p>
        </p:txBody>
      </p:sp>
    </p:spTree>
  </p:cSld>
  <mc:AlternateContent>
    <mc:Choice Requires="p14">
      <p:transition spd="slow" p14:dur="2000"/>
    </mc:Choice>
    <mc:Fallback>
      <p:transition spd="slow"/>
    </mc:Fallback>
  </mc:AlternateContent>
</p:sld>
</file>

<file path=ppt/slides/slide7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09" name="PlaceHolder 1"/>
          <p:cNvSpPr>
            <a:spLocks noGrp="1"/>
          </p:cNvSpPr>
          <p:nvPr>
            <p:ph type="title"/>
          </p:nvPr>
        </p:nvSpPr>
        <p:spPr>
          <a:xfrm>
            <a:off x="720000" y="2518560"/>
            <a:ext cx="8642520" cy="1843200"/>
          </a:xfrm>
          <a:prstGeom prst="rect">
            <a:avLst/>
          </a:prstGeom>
          <a:noFill/>
          <a:ln w="0">
            <a:noFill/>
          </a:ln>
        </p:spPr>
        <p:txBody>
          <a:bodyPr lIns="87480" rIns="87480" tIns="44280" bIns="44280" anchor="t">
            <a:noAutofit/>
          </a:bodyPr>
          <a:p>
            <a:pPr>
              <a:lnSpc>
                <a:spcPct val="100000"/>
              </a:lnSpc>
              <a:buNone/>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solidFill>
                  <a:srgbClr val="cc3300"/>
                </a:solidFill>
                <a:latin typeface="Arial"/>
              </a:rPr>
              <a:t>Background Slides - I</a:t>
            </a:r>
            <a:br>
              <a:rPr sz="2800"/>
            </a:br>
            <a:br>
              <a:rPr sz="2400"/>
            </a:br>
            <a:br>
              <a:rPr sz="2400"/>
            </a:br>
            <a:r>
              <a:rPr b="1" lang="en-GB" sz="2800" spc="-1" strike="noStrike">
                <a:solidFill>
                  <a:srgbClr val="000000"/>
                </a:solidFill>
                <a:latin typeface="Arial"/>
              </a:rPr>
              <a:t>Unix Socket – Structures</a:t>
            </a:r>
            <a:br>
              <a:rPr sz="2800"/>
            </a:br>
            <a:br>
              <a:rPr sz="2800"/>
            </a:br>
            <a:br>
              <a:rPr sz="2800"/>
            </a:br>
            <a:br>
              <a:rPr sz="2800"/>
            </a:br>
            <a:br>
              <a:rPr sz="2800"/>
            </a:br>
            <a:br>
              <a:rPr sz="2800"/>
            </a:br>
            <a:r>
              <a:rPr b="1" lang="en-GB" sz="1200" spc="-1" strike="noStrike">
                <a:solidFill>
                  <a:srgbClr val="000000"/>
                </a:solidFill>
                <a:latin typeface="Arial"/>
              </a:rPr>
              <a:t>Source:  https://www.tutorialspoint.com/unix_sockets/socket_structures.htm</a:t>
            </a:r>
            <a:endParaRPr b="0" lang="en-GB" sz="1200" spc="-1" strike="noStrike">
              <a:latin typeface="Arial"/>
            </a:endParaRPr>
          </a:p>
        </p:txBody>
      </p:sp>
    </p:spTree>
  </p:cSld>
  <mc:AlternateContent>
    <mc:Choice Requires="p14">
      <p:transition spd="slow" p14:dur="2000"/>
    </mc:Choice>
    <mc:Fallback>
      <p:transition spd="slow"/>
    </mc:Fallback>
  </mc:AlternateContent>
</p:sld>
</file>

<file path=ppt/slides/slide7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10" name="PlaceHolder 1"/>
          <p:cNvSpPr>
            <a:spLocks noGrp="1"/>
          </p:cNvSpPr>
          <p:nvPr>
            <p:ph type="title"/>
          </p:nvPr>
        </p:nvSpPr>
        <p:spPr>
          <a:xfrm>
            <a:off x="392040" y="444240"/>
            <a:ext cx="8905680" cy="1006920"/>
          </a:xfrm>
          <a:prstGeom prst="rect">
            <a:avLst/>
          </a:prstGeom>
          <a:noFill/>
          <a:ln w="0">
            <a:noFill/>
          </a:ln>
        </p:spPr>
        <p:txBody>
          <a:bodyPr lIns="90360" rIns="90360" tIns="44280" bIns="44280" anchor="ctr">
            <a:noAutofit/>
          </a:bodyPr>
          <a:p>
            <a:pPr algn="ctr">
              <a:lnSpc>
                <a:spcPct val="100000"/>
              </a:lnSpc>
              <a:buNone/>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Bitstream Vera Sans Mono"/>
              </a:rPr>
              <a:t>sockaddr </a:t>
            </a:r>
            <a:r>
              <a:rPr b="1" lang="en-GB" sz="2800" spc="-1" strike="noStrike">
                <a:latin typeface="Arial"/>
              </a:rPr>
              <a:t>- I</a:t>
            </a:r>
            <a:endParaRPr b="0" lang="en-GB" sz="2800" spc="-1" strike="noStrike">
              <a:latin typeface="Arial"/>
            </a:endParaRPr>
          </a:p>
        </p:txBody>
      </p:sp>
      <p:sp>
        <p:nvSpPr>
          <p:cNvPr id="511" name="PlaceHolder 2"/>
          <p:cNvSpPr>
            <a:spLocks noGrp="1"/>
          </p:cNvSpPr>
          <p:nvPr>
            <p:ph/>
          </p:nvPr>
        </p:nvSpPr>
        <p:spPr>
          <a:xfrm>
            <a:off x="319680" y="1618920"/>
            <a:ext cx="9039960" cy="5220720"/>
          </a:xfrm>
          <a:prstGeom prst="rect">
            <a:avLst/>
          </a:prstGeom>
          <a:noFill/>
          <a:ln w="0">
            <a:noFill/>
          </a:ln>
        </p:spPr>
        <p:txBody>
          <a:bodyPr lIns="90360" rIns="90360" tIns="44280" bIns="44280" anchor="t">
            <a:normAutofit/>
          </a:bodyPr>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Various structures are used in Unix Socket Programming to hold information about the address and port, and other information. </a:t>
            </a:r>
            <a:endParaRPr b="0" lang="en-GB" sz="2000" spc="-1" strike="noStrike">
              <a:latin typeface="Arial"/>
            </a:endParaRPr>
          </a:p>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Most socket functions require a pointer to a socket address structure as an argument.</a:t>
            </a:r>
            <a:endParaRPr b="0" lang="en-GB" sz="2000" spc="-1" strike="noStrike">
              <a:latin typeface="Arial"/>
            </a:endParaRPr>
          </a:p>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Structures defined in this appendix are related to Internet Protocol Family.</a:t>
            </a:r>
            <a:endParaRPr b="0" lang="en-GB" sz="2000" spc="-1" strike="noStrike">
              <a:latin typeface="Arial"/>
            </a:endParaRPr>
          </a:p>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Bitstream Vera Sans Mono"/>
                <a:ea typeface="Courier New"/>
              </a:rPr>
              <a:t>struct sockaddr {</a:t>
            </a:r>
            <a:endParaRPr b="0" lang="en-GB" sz="18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Bitstream Vera Sans Mono"/>
                <a:ea typeface="Courier New"/>
              </a:rPr>
              <a:t>   </a:t>
            </a:r>
            <a:r>
              <a:rPr b="0" lang="en-US" sz="1800" spc="-1" strike="noStrike">
                <a:latin typeface="Bitstream Vera Sans Mono"/>
                <a:ea typeface="Courier New"/>
              </a:rPr>
              <a:t>unsigned short   sa_family;</a:t>
            </a:r>
            <a:endParaRPr b="0" lang="en-GB" sz="18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Bitstream Vera Sans Mono"/>
                <a:ea typeface="Courier New"/>
              </a:rPr>
              <a:t>   </a:t>
            </a:r>
            <a:r>
              <a:rPr b="0" lang="en-US" sz="1800" spc="-1" strike="noStrike">
                <a:latin typeface="Bitstream Vera Sans Mono"/>
                <a:ea typeface="Courier New"/>
              </a:rPr>
              <a:t>char             sa_data[14];</a:t>
            </a:r>
            <a:endParaRPr b="0" lang="en-GB" sz="18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Bitstream Vera Sans Mono"/>
                <a:ea typeface="Courier New"/>
              </a:rPr>
              <a:t>};</a:t>
            </a:r>
            <a:endParaRPr b="0" lang="en-GB" sz="1800" spc="-1" strike="noStrike">
              <a:latin typeface="Arial"/>
            </a:endParaRPr>
          </a:p>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000" spc="-1" strike="noStrike">
              <a:latin typeface="Arial"/>
            </a:endParaRPr>
          </a:p>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ea typeface="Courier New"/>
              </a:rPr>
              <a:t>This is a generic socket address structure, which will be passed in most of the socket function calls.</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p:txBody>
      </p:sp>
    </p:spTree>
  </p:cSld>
  <mc:AlternateContent>
    <mc:Choice Requires="p14">
      <p:transition spd="slow" p14:dur="2000"/>
    </mc:Choice>
    <mc:Fallback>
      <p:transition spd="slow"/>
    </mc:Fallback>
  </mc:AlternateContent>
</p:sld>
</file>

<file path=ppt/slides/slide7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12" name="PlaceHolder 1"/>
          <p:cNvSpPr>
            <a:spLocks noGrp="1"/>
          </p:cNvSpPr>
          <p:nvPr>
            <p:ph type="title"/>
          </p:nvPr>
        </p:nvSpPr>
        <p:spPr>
          <a:xfrm>
            <a:off x="392040" y="444240"/>
            <a:ext cx="8905680" cy="1006920"/>
          </a:xfrm>
          <a:prstGeom prst="rect">
            <a:avLst/>
          </a:prstGeom>
          <a:noFill/>
          <a:ln w="0">
            <a:noFill/>
          </a:ln>
        </p:spPr>
        <p:txBody>
          <a:bodyPr lIns="90360" rIns="90360" tIns="44280" bIns="44280" anchor="ctr">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Bitstream Vera Sans Mono"/>
              </a:rPr>
              <a:t>sockaddr</a:t>
            </a:r>
            <a:r>
              <a:rPr b="1" lang="en-GB" sz="2800" spc="-1" strike="noStrike">
                <a:latin typeface="Arial"/>
              </a:rPr>
              <a:t> - II</a:t>
            </a:r>
            <a:endParaRPr b="0" lang="en-GB" sz="2800" spc="-1" strike="noStrike">
              <a:latin typeface="Arial"/>
            </a:endParaRPr>
          </a:p>
        </p:txBody>
      </p:sp>
      <p:sp>
        <p:nvSpPr>
          <p:cNvPr id="513" name="PlaceHolder 2"/>
          <p:cNvSpPr>
            <a:spLocks noGrp="1"/>
          </p:cNvSpPr>
          <p:nvPr>
            <p:ph/>
          </p:nvPr>
        </p:nvSpPr>
        <p:spPr>
          <a:xfrm>
            <a:off x="319680" y="1618920"/>
            <a:ext cx="9039960" cy="5220720"/>
          </a:xfrm>
          <a:prstGeom prst="rect">
            <a:avLst/>
          </a:prstGeom>
          <a:noFill/>
          <a:ln w="0">
            <a:noFill/>
          </a:ln>
        </p:spPr>
        <p:txBody>
          <a:bodyPr lIns="90360" rIns="90360" tIns="44280" bIns="44280" anchor="t">
            <a:normAutofit/>
          </a:bodyPr>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The following table provides a description of the member fields of </a:t>
            </a:r>
            <a:r>
              <a:rPr b="0" lang="en-US" sz="2000" spc="-1" strike="noStrike">
                <a:latin typeface="Bitstream Vera Sans Mono"/>
              </a:rPr>
              <a:t>struct sockaddr</a:t>
            </a:r>
            <a:r>
              <a:rPr b="0" lang="en-US" sz="2000" spc="-1" strike="noStrike">
                <a:latin typeface="Arial"/>
              </a:rPr>
              <a:t>.</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p:txBody>
      </p:sp>
      <p:graphicFrame>
        <p:nvGraphicFramePr>
          <p:cNvPr id="514" name=""/>
          <p:cNvGraphicFramePr/>
          <p:nvPr/>
        </p:nvGraphicFramePr>
        <p:xfrm>
          <a:off x="792000" y="2581560"/>
          <a:ext cx="8711640" cy="3101400"/>
        </p:xfrm>
        <a:graphic>
          <a:graphicData uri="http://schemas.openxmlformats.org/drawingml/2006/table">
            <a:tbl>
              <a:tblPr/>
              <a:tblGrid>
                <a:gridCol w="1755360"/>
                <a:gridCol w="2063160"/>
                <a:gridCol w="4893480"/>
              </a:tblGrid>
              <a:tr h="719640">
                <a:tc>
                  <a:txBody>
                    <a:bodyPr lIns="90000" rIns="90000" anchor="t">
                      <a:noAutofit/>
                    </a:bodyPr>
                    <a:p>
                      <a:pPr algn="ctr">
                        <a:lnSpc>
                          <a:spcPct val="100000"/>
                        </a:lnSpc>
                        <a:buNone/>
                      </a:pPr>
                      <a:r>
                        <a:rPr b="1" lang="en-GB" sz="1800" spc="-1" strike="noStrike">
                          <a:latin typeface="Arial"/>
                        </a:rPr>
                        <a:t>Attribute</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1" lang="en-GB" sz="1800" spc="-1" strike="noStrike">
                          <a:latin typeface="Arial"/>
                        </a:rPr>
                        <a:t>Values</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1" lang="en-GB" sz="1800" spc="-1" strike="noStrike">
                          <a:latin typeface="Arial"/>
                        </a:rPr>
                        <a:t>Description</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719640">
                <a:tc>
                  <a:txBody>
                    <a:bodyPr lIns="90000" rIns="90000" anchor="ctr">
                      <a:noAutofit/>
                    </a:bodyPr>
                    <a:p>
                      <a:pPr>
                        <a:lnSpc>
                          <a:spcPct val="100000"/>
                        </a:lnSpc>
                        <a:buNone/>
                      </a:pPr>
                      <a:r>
                        <a:rPr b="0" lang="en-GB" sz="1800" spc="-1" strike="noStrike">
                          <a:latin typeface="Arial"/>
                        </a:rPr>
                        <a:t>sa_family</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AF_INET</a:t>
                      </a:r>
                      <a:endParaRPr b="0" lang="en-GB" sz="1800" spc="-1" strike="noStrike">
                        <a:latin typeface="Arial"/>
                      </a:endParaRPr>
                    </a:p>
                    <a:p>
                      <a:pPr>
                        <a:lnSpc>
                          <a:spcPct val="100000"/>
                        </a:lnSpc>
                        <a:buNone/>
                      </a:pPr>
                      <a:endParaRPr b="0" lang="en-GB" sz="1800" spc="-1" strike="noStrike">
                        <a:latin typeface="Arial"/>
                      </a:endParaRPr>
                    </a:p>
                    <a:p>
                      <a:pPr>
                        <a:lnSpc>
                          <a:spcPct val="100000"/>
                        </a:lnSpc>
                        <a:buNone/>
                      </a:pPr>
                      <a:r>
                        <a:rPr b="0" lang="en-GB" sz="1800" spc="-1" strike="noStrike">
                          <a:latin typeface="Arial"/>
                        </a:rPr>
                        <a:t>AF_UNIX</a:t>
                      </a:r>
                      <a:endParaRPr b="0" lang="en-GB" sz="1800" spc="-1" strike="noStrike">
                        <a:latin typeface="Arial"/>
                      </a:endParaRPr>
                    </a:p>
                    <a:p>
                      <a:pPr>
                        <a:lnSpc>
                          <a:spcPct val="100000"/>
                        </a:lnSpc>
                        <a:buNone/>
                      </a:pPr>
                      <a:endParaRPr b="0" lang="en-GB" sz="1800" spc="-1" strike="noStrike">
                        <a:latin typeface="Arial"/>
                      </a:endParaRPr>
                    </a:p>
                    <a:p>
                      <a:pPr>
                        <a:lnSpc>
                          <a:spcPct val="100000"/>
                        </a:lnSpc>
                        <a:buNone/>
                      </a:pPr>
                      <a:r>
                        <a:rPr b="0" lang="en-GB" sz="1800" spc="-1" strike="noStrike">
                          <a:latin typeface="Arial"/>
                        </a:rPr>
                        <a:t>AF_NS</a:t>
                      </a:r>
                      <a:endParaRPr b="0" lang="en-GB" sz="1800" spc="-1" strike="noStrike">
                        <a:latin typeface="Arial"/>
                      </a:endParaRPr>
                    </a:p>
                    <a:p>
                      <a:pPr>
                        <a:lnSpc>
                          <a:spcPct val="100000"/>
                        </a:lnSpc>
                        <a:buNone/>
                      </a:pPr>
                      <a:endParaRPr b="0" lang="en-GB" sz="1800" spc="-1" strike="noStrike">
                        <a:latin typeface="Arial"/>
                      </a:endParaRPr>
                    </a:p>
                    <a:p>
                      <a:pPr>
                        <a:lnSpc>
                          <a:spcPct val="100000"/>
                        </a:lnSpc>
                        <a:buNone/>
                      </a:pPr>
                      <a:r>
                        <a:rPr b="0" lang="en-GB" sz="1800" spc="-1" strike="noStrike">
                          <a:latin typeface="Arial"/>
                        </a:rPr>
                        <a:t>AF_IMPLINK</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It represents an address family. In most of the Internet-based applications, we use AF_INET.</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1662480">
                <a:tc>
                  <a:txBody>
                    <a:bodyPr lIns="90000" rIns="90000" anchor="ctr">
                      <a:noAutofit/>
                    </a:bodyPr>
                    <a:p>
                      <a:pPr>
                        <a:lnSpc>
                          <a:spcPct val="100000"/>
                        </a:lnSpc>
                        <a:buNone/>
                      </a:pPr>
                      <a:r>
                        <a:rPr b="0" lang="en-GB" sz="1800" spc="-1" strike="noStrike">
                          <a:latin typeface="Arial"/>
                        </a:rPr>
                        <a:t>sa_data</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ctr">
                      <a:noAutofit/>
                    </a:bodyPr>
                    <a:p>
                      <a:pPr>
                        <a:lnSpc>
                          <a:spcPct val="100000"/>
                        </a:lnSpc>
                        <a:buNone/>
                      </a:pPr>
                      <a:r>
                        <a:rPr b="0" lang="en-GB" sz="1800" spc="-1" strike="noStrike">
                          <a:latin typeface="Arial"/>
                        </a:rPr>
                        <a:t>Protocol-specific Address</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GB" sz="1800" spc="-1" strike="noStrike">
                          <a:latin typeface="Arial"/>
                        </a:rPr>
                        <a:t>The content of the 14 bytes of protocol specific address are interpreted according to the type of address. For the Internet family, we will use port number IP address, which is represented by the </a:t>
                      </a:r>
                      <a:r>
                        <a:rPr b="0" lang="en-GB" sz="1800" spc="-1" strike="noStrike">
                          <a:latin typeface="Bitstream Vera Sans Mono"/>
                        </a:rPr>
                        <a:t>sockaddr_in</a:t>
                      </a:r>
                      <a:r>
                        <a:rPr b="0" lang="en-GB" sz="1800" spc="-1" strike="noStrike">
                          <a:latin typeface="Arial"/>
                        </a:rPr>
                        <a:t> structure defined in the next chart.</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PlaceHolder 1"/>
          <p:cNvSpPr>
            <a:spLocks noGrp="1"/>
          </p:cNvSpPr>
          <p:nvPr>
            <p:ph type="title"/>
          </p:nvPr>
        </p:nvSpPr>
        <p:spPr>
          <a:xfrm>
            <a:off x="1609200" y="555120"/>
            <a:ext cx="6863400" cy="1272600"/>
          </a:xfrm>
          <a:prstGeom prst="rect">
            <a:avLst/>
          </a:prstGeom>
          <a:noFill/>
          <a:ln w="0">
            <a:noFill/>
          </a:ln>
        </p:spPr>
        <p:txBody>
          <a:bodyPr lIns="0" rIns="0" tIns="12600" bIns="0" anchor="t">
            <a:noAutofit/>
          </a:bodyPr>
          <a:p>
            <a:pPr marL="1735560">
              <a:lnSpc>
                <a:spcPct val="100000"/>
              </a:lnSpc>
              <a:spcBef>
                <a:spcPts val="99"/>
              </a:spcBef>
              <a:buNone/>
            </a:pPr>
            <a:r>
              <a:rPr b="1" lang="en-GB" sz="4400" spc="-1" strike="noStrike">
                <a:solidFill>
                  <a:srgbClr val="000000"/>
                </a:solidFill>
                <a:latin typeface="Arial"/>
              </a:rPr>
              <a:t>Socket</a:t>
            </a:r>
            <a:r>
              <a:rPr b="1" lang="en-GB" sz="4400" spc="-106" strike="noStrike">
                <a:solidFill>
                  <a:srgbClr val="000000"/>
                </a:solidFill>
                <a:latin typeface="Arial"/>
              </a:rPr>
              <a:t> </a:t>
            </a:r>
            <a:r>
              <a:rPr b="1" lang="en-GB" sz="4400" spc="-12" strike="noStrike">
                <a:solidFill>
                  <a:srgbClr val="000000"/>
                </a:solidFill>
                <a:latin typeface="Arial"/>
              </a:rPr>
              <a:t>Types</a:t>
            </a:r>
            <a:endParaRPr b="0" lang="en-GB" sz="4400" spc="-1" strike="noStrike">
              <a:latin typeface="Arial"/>
            </a:endParaRPr>
          </a:p>
        </p:txBody>
      </p:sp>
      <p:sp>
        <p:nvSpPr>
          <p:cNvPr id="335" name="PlaceHolder 2"/>
          <p:cNvSpPr>
            <a:spLocks noGrp="1"/>
          </p:cNvSpPr>
          <p:nvPr>
            <p:ph/>
          </p:nvPr>
        </p:nvSpPr>
        <p:spPr>
          <a:xfrm>
            <a:off x="897840" y="1582920"/>
            <a:ext cx="8619120" cy="5001120"/>
          </a:xfrm>
          <a:prstGeom prst="rect">
            <a:avLst/>
          </a:prstGeom>
          <a:noFill/>
          <a:ln w="0">
            <a:noFill/>
          </a:ln>
        </p:spPr>
        <p:txBody>
          <a:bodyPr lIns="0" rIns="0" tIns="261360" bIns="0" anchor="t">
            <a:noAutofit/>
          </a:bodyPr>
          <a:p>
            <a:pPr marL="38160">
              <a:lnSpc>
                <a:spcPts val="3589"/>
              </a:lnSpc>
              <a:spcBef>
                <a:spcPts val="425"/>
              </a:spcBef>
              <a:buNone/>
            </a:pPr>
            <a:r>
              <a:rPr b="0" lang="en-GB" sz="3200" spc="-1" strike="noStrike">
                <a:solidFill>
                  <a:srgbClr val="000000"/>
                </a:solidFill>
                <a:latin typeface="Arial"/>
              </a:rPr>
              <a:t>Sockets are typed according</a:t>
            </a:r>
            <a:r>
              <a:rPr b="0" lang="en-GB" sz="3200" spc="15" strike="noStrike">
                <a:solidFill>
                  <a:srgbClr val="000000"/>
                </a:solidFill>
                <a:latin typeface="Arial"/>
              </a:rPr>
              <a:t> </a:t>
            </a:r>
            <a:r>
              <a:rPr b="0" lang="en-GB" sz="3200" spc="-1" strike="noStrike">
                <a:solidFill>
                  <a:srgbClr val="000000"/>
                </a:solidFill>
                <a:latin typeface="Arial"/>
              </a:rPr>
              <a:t>to </a:t>
            </a:r>
            <a:r>
              <a:rPr b="0" lang="en-GB" sz="3200" spc="-26" strike="noStrike">
                <a:solidFill>
                  <a:srgbClr val="000000"/>
                </a:solidFill>
                <a:latin typeface="Arial"/>
              </a:rPr>
              <a:t>the </a:t>
            </a:r>
            <a:r>
              <a:rPr b="0" lang="en-GB" sz="3200" spc="-1" strike="noStrike">
                <a:solidFill>
                  <a:srgbClr val="000000"/>
                </a:solidFill>
                <a:latin typeface="Arial"/>
              </a:rPr>
              <a:t>communication</a:t>
            </a:r>
            <a:r>
              <a:rPr b="0" lang="en-GB" sz="3200" spc="4" strike="noStrike">
                <a:solidFill>
                  <a:srgbClr val="000000"/>
                </a:solidFill>
                <a:latin typeface="Arial"/>
              </a:rPr>
              <a:t> </a:t>
            </a:r>
            <a:r>
              <a:rPr b="0" lang="en-GB" sz="3200" spc="-1" strike="noStrike">
                <a:solidFill>
                  <a:srgbClr val="000000"/>
                </a:solidFill>
                <a:latin typeface="Arial"/>
              </a:rPr>
              <a:t>properties visible to</a:t>
            </a:r>
            <a:r>
              <a:rPr b="0" lang="en-GB" sz="3200" spc="4" strike="noStrike">
                <a:solidFill>
                  <a:srgbClr val="000000"/>
                </a:solidFill>
                <a:latin typeface="Arial"/>
              </a:rPr>
              <a:t> </a:t>
            </a:r>
            <a:r>
              <a:rPr b="0" lang="en-GB" sz="3200" spc="-1" strike="noStrike">
                <a:solidFill>
                  <a:srgbClr val="000000"/>
                </a:solidFill>
                <a:latin typeface="Arial"/>
              </a:rPr>
              <a:t>a </a:t>
            </a:r>
            <a:r>
              <a:rPr b="0" lang="en-GB" sz="3200" spc="-12" strike="noStrike">
                <a:solidFill>
                  <a:srgbClr val="000000"/>
                </a:solidFill>
                <a:latin typeface="Arial"/>
              </a:rPr>
              <a:t>user.</a:t>
            </a:r>
            <a:endParaRPr b="0" lang="en-GB" sz="3200" spc="-1" strike="noStrike">
              <a:latin typeface="Arial"/>
            </a:endParaRPr>
          </a:p>
          <a:p>
            <a:pPr marL="38160">
              <a:lnSpc>
                <a:spcPts val="3589"/>
              </a:lnSpc>
              <a:spcBef>
                <a:spcPts val="1420"/>
              </a:spcBef>
              <a:buNone/>
            </a:pPr>
            <a:r>
              <a:rPr b="0" lang="en-GB" sz="3200" spc="-1" strike="noStrike">
                <a:solidFill>
                  <a:srgbClr val="000000"/>
                </a:solidFill>
                <a:latin typeface="Arial"/>
              </a:rPr>
              <a:t>Processes are presumed to</a:t>
            </a:r>
            <a:r>
              <a:rPr b="0" lang="en-GB" sz="3200" spc="4" strike="noStrike">
                <a:solidFill>
                  <a:srgbClr val="000000"/>
                </a:solidFill>
                <a:latin typeface="Arial"/>
              </a:rPr>
              <a:t> </a:t>
            </a:r>
            <a:r>
              <a:rPr b="0" lang="en-GB" sz="3200" spc="-1" strike="noStrike">
                <a:solidFill>
                  <a:srgbClr val="000000"/>
                </a:solidFill>
                <a:latin typeface="Arial"/>
              </a:rPr>
              <a:t>communicate </a:t>
            </a:r>
            <a:r>
              <a:rPr b="0" lang="en-GB" sz="3200" spc="-21" strike="noStrike">
                <a:solidFill>
                  <a:srgbClr val="000000"/>
                </a:solidFill>
                <a:latin typeface="Arial"/>
              </a:rPr>
              <a:t>only </a:t>
            </a:r>
            <a:r>
              <a:rPr b="0" lang="en-GB" sz="3200" spc="-1" strike="noStrike">
                <a:solidFill>
                  <a:srgbClr val="000000"/>
                </a:solidFill>
                <a:latin typeface="Arial"/>
              </a:rPr>
              <a:t>between sockets of the</a:t>
            </a:r>
            <a:r>
              <a:rPr b="0" lang="en-GB" sz="3200" spc="4" strike="noStrike">
                <a:solidFill>
                  <a:srgbClr val="000000"/>
                </a:solidFill>
                <a:latin typeface="Arial"/>
              </a:rPr>
              <a:t> </a:t>
            </a:r>
            <a:r>
              <a:rPr b="0" lang="en-GB" sz="3200" spc="-1" strike="noStrike">
                <a:solidFill>
                  <a:srgbClr val="000000"/>
                </a:solidFill>
                <a:latin typeface="Arial"/>
              </a:rPr>
              <a:t>same</a:t>
            </a:r>
            <a:r>
              <a:rPr b="0" lang="en-GB" sz="3200" spc="15" strike="noStrike">
                <a:solidFill>
                  <a:srgbClr val="000000"/>
                </a:solidFill>
                <a:latin typeface="Arial"/>
              </a:rPr>
              <a:t> </a:t>
            </a:r>
            <a:r>
              <a:rPr b="0" lang="en-GB" sz="3200" spc="-21" strike="noStrike">
                <a:solidFill>
                  <a:srgbClr val="000000"/>
                </a:solidFill>
                <a:latin typeface="Arial"/>
              </a:rPr>
              <a:t>type</a:t>
            </a:r>
            <a:endParaRPr b="0" lang="en-GB" sz="3200" spc="-1" strike="noStrike">
              <a:latin typeface="Arial"/>
            </a:endParaRPr>
          </a:p>
          <a:p>
            <a:pPr marL="38160">
              <a:lnSpc>
                <a:spcPct val="100000"/>
              </a:lnSpc>
              <a:spcBef>
                <a:spcPts val="1086"/>
              </a:spcBef>
              <a:buNone/>
            </a:pPr>
            <a:r>
              <a:rPr b="0" lang="en-GB" sz="3200" spc="-1" strike="noStrike">
                <a:solidFill>
                  <a:srgbClr val="000000"/>
                </a:solidFill>
                <a:latin typeface="Arial"/>
                <a:ea typeface="Noto Sans CJK SC"/>
              </a:rPr>
              <a:t>Four types of sockets are currently </a:t>
            </a:r>
            <a:r>
              <a:rPr b="0" lang="en-GB" sz="3200" spc="-12" strike="noStrike">
                <a:solidFill>
                  <a:srgbClr val="000000"/>
                </a:solidFill>
                <a:latin typeface="Arial"/>
                <a:ea typeface="Noto Sans CJK SC"/>
              </a:rPr>
              <a:t>available:</a:t>
            </a:r>
            <a:endParaRPr b="0" lang="en-GB" sz="3200" spc="-1" strike="noStrike">
              <a:latin typeface="Arial"/>
            </a:endParaRPr>
          </a:p>
          <a:p>
            <a:pPr marL="38160" indent="-324000">
              <a:lnSpc>
                <a:spcPct val="100000"/>
              </a:lnSpc>
              <a:spcBef>
                <a:spcPts val="802"/>
              </a:spcBef>
              <a:buClr>
                <a:srgbClr val="000000"/>
              </a:buClr>
              <a:buFont typeface="Wingdings" charset="2"/>
              <a:buChar char=""/>
            </a:pPr>
            <a:r>
              <a:rPr b="0" lang="en-GB" sz="2800" spc="-12" strike="noStrike">
                <a:solidFill>
                  <a:srgbClr val="000000"/>
                </a:solidFill>
                <a:latin typeface="Arial"/>
                <a:ea typeface="Noto Sans CJK SC"/>
              </a:rPr>
              <a:t>Stream </a:t>
            </a:r>
            <a:endParaRPr b="0" lang="en-GB" sz="2800" spc="-1" strike="noStrike">
              <a:latin typeface="Arial"/>
            </a:endParaRPr>
          </a:p>
          <a:p>
            <a:pPr marL="38160" indent="-324000">
              <a:lnSpc>
                <a:spcPct val="100000"/>
              </a:lnSpc>
              <a:spcBef>
                <a:spcPts val="802"/>
              </a:spcBef>
              <a:buClr>
                <a:srgbClr val="000000"/>
              </a:buClr>
              <a:buFont typeface="Wingdings" charset="2"/>
              <a:buChar char=""/>
            </a:pPr>
            <a:r>
              <a:rPr b="0" lang="en-GB" sz="2800" spc="-12" strike="noStrike">
                <a:solidFill>
                  <a:srgbClr val="000000"/>
                </a:solidFill>
                <a:latin typeface="Arial"/>
                <a:ea typeface="Noto Sans CJK SC"/>
              </a:rPr>
              <a:t>Datagram</a:t>
            </a:r>
            <a:endParaRPr b="0" lang="en-GB" sz="2800" spc="-1" strike="noStrike">
              <a:latin typeface="Arial"/>
            </a:endParaRPr>
          </a:p>
          <a:p>
            <a:pPr marL="38160" indent="-324000">
              <a:lnSpc>
                <a:spcPct val="100000"/>
              </a:lnSpc>
              <a:spcBef>
                <a:spcPts val="802"/>
              </a:spcBef>
              <a:buClr>
                <a:srgbClr val="000000"/>
              </a:buClr>
              <a:buFont typeface="Wingdings" charset="2"/>
              <a:buChar char=""/>
            </a:pPr>
            <a:r>
              <a:rPr b="0" lang="en-GB" sz="2800" spc="-12" strike="noStrike">
                <a:solidFill>
                  <a:srgbClr val="000000"/>
                </a:solidFill>
                <a:latin typeface="Arial"/>
                <a:ea typeface="Noto Sans CJK SC"/>
              </a:rPr>
              <a:t>Raw</a:t>
            </a:r>
            <a:endParaRPr b="0" lang="en-GB" sz="2800" spc="-1" strike="noStrike">
              <a:latin typeface="Arial"/>
            </a:endParaRPr>
          </a:p>
          <a:p>
            <a:pPr marL="38160" indent="-324000">
              <a:lnSpc>
                <a:spcPct val="100000"/>
              </a:lnSpc>
              <a:spcBef>
                <a:spcPts val="802"/>
              </a:spcBef>
              <a:buClr>
                <a:srgbClr val="000000"/>
              </a:buClr>
              <a:buFont typeface="Wingdings" charset="2"/>
              <a:buChar char=""/>
            </a:pPr>
            <a:r>
              <a:rPr b="0" lang="en-GB" sz="2800" spc="-12" strike="noStrike">
                <a:solidFill>
                  <a:srgbClr val="000000"/>
                </a:solidFill>
                <a:latin typeface="Arial"/>
                <a:ea typeface="Noto Sans CJK SC"/>
              </a:rPr>
              <a:t>Sequenced Packet</a:t>
            </a:r>
            <a:endParaRPr b="0" lang="en-GB" sz="2800" spc="-1" strike="noStrike">
              <a:latin typeface="Arial"/>
            </a:endParaRPr>
          </a:p>
        </p:txBody>
      </p:sp>
    </p:spTree>
  </p:cSld>
  <p:transition>
    <p:dissolve/>
  </p:transition>
</p:sld>
</file>

<file path=ppt/slides/slide8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15" name="PlaceHolder 1"/>
          <p:cNvSpPr>
            <a:spLocks noGrp="1"/>
          </p:cNvSpPr>
          <p:nvPr>
            <p:ph type="title"/>
          </p:nvPr>
        </p:nvSpPr>
        <p:spPr>
          <a:xfrm>
            <a:off x="392040" y="444240"/>
            <a:ext cx="8905680" cy="1006920"/>
          </a:xfrm>
          <a:prstGeom prst="rect">
            <a:avLst/>
          </a:prstGeom>
          <a:noFill/>
          <a:ln w="0">
            <a:noFill/>
          </a:ln>
        </p:spPr>
        <p:txBody>
          <a:bodyPr lIns="90360" rIns="90360" tIns="44280" bIns="44280" anchor="ctr">
            <a:noAutofit/>
          </a:bodyPr>
          <a:p>
            <a:pPr algn="ctr">
              <a:lnSpc>
                <a:spcPct val="100000"/>
              </a:lnSpc>
              <a:buNone/>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Bitstream Vera Sans Mono"/>
              </a:rPr>
              <a:t>sockaddr_in </a:t>
            </a:r>
            <a:r>
              <a:rPr b="1" lang="en-GB" sz="2800" spc="-1" strike="noStrike">
                <a:latin typeface="Arial"/>
              </a:rPr>
              <a:t>- I</a:t>
            </a:r>
            <a:endParaRPr b="0" lang="en-GB" sz="2800" spc="-1" strike="noStrike">
              <a:latin typeface="Arial"/>
            </a:endParaRPr>
          </a:p>
        </p:txBody>
      </p:sp>
      <p:sp>
        <p:nvSpPr>
          <p:cNvPr id="516" name="PlaceHolder 2"/>
          <p:cNvSpPr>
            <a:spLocks noGrp="1"/>
          </p:cNvSpPr>
          <p:nvPr>
            <p:ph/>
          </p:nvPr>
        </p:nvSpPr>
        <p:spPr>
          <a:xfrm>
            <a:off x="319680" y="1618920"/>
            <a:ext cx="9039960" cy="5220720"/>
          </a:xfrm>
          <a:prstGeom prst="rect">
            <a:avLst/>
          </a:prstGeom>
          <a:noFill/>
          <a:ln w="0">
            <a:noFill/>
          </a:ln>
        </p:spPr>
        <p:txBody>
          <a:bodyPr lIns="90360" rIns="90360" tIns="44280" bIns="44280" anchor="t">
            <a:normAutofit/>
          </a:bodyPr>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The second structure that helps you to reference the socket's elements is as follows</a:t>
            </a:r>
            <a:endParaRPr b="0" lang="en-GB" sz="2000" spc="-1" strike="noStrike">
              <a:latin typeface="Arial"/>
            </a:endParaRPr>
          </a:p>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struct sockaddr_in {</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short int            sin_family;</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unsigned short int   sin_port;</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struct in_addr       sin_addr;</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unsigned char        sin_zero[8];</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a:t>
            </a:r>
            <a:endParaRPr b="0" lang="en-GB" sz="2000" spc="-1" strike="noStrike">
              <a:latin typeface="Arial"/>
            </a:endParaRPr>
          </a:p>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000" spc="-1" strike="noStrike">
              <a:latin typeface="Arial"/>
            </a:endParaRPr>
          </a:p>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ea typeface="Courier New"/>
              </a:rPr>
              <a:t>This is a specific socket address structure for internet domain sockets, which will be passed in most of the socket function calls.</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p:txBody>
      </p:sp>
    </p:spTree>
  </p:cSld>
  <mc:AlternateContent>
    <mc:Choice Requires="p14">
      <p:transition spd="slow" p14:dur="2000"/>
    </mc:Choice>
    <mc:Fallback>
      <p:transition spd="slow"/>
    </mc:Fallback>
  </mc:AlternateContent>
</p:sld>
</file>

<file path=ppt/slides/slide8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17" name="PlaceHolder 1"/>
          <p:cNvSpPr>
            <a:spLocks noGrp="1"/>
          </p:cNvSpPr>
          <p:nvPr>
            <p:ph type="title"/>
          </p:nvPr>
        </p:nvSpPr>
        <p:spPr>
          <a:xfrm>
            <a:off x="392040" y="444240"/>
            <a:ext cx="8905680" cy="1006920"/>
          </a:xfrm>
          <a:prstGeom prst="rect">
            <a:avLst/>
          </a:prstGeom>
          <a:noFill/>
          <a:ln w="0">
            <a:noFill/>
          </a:ln>
        </p:spPr>
        <p:txBody>
          <a:bodyPr lIns="90360" rIns="90360" tIns="44280" bIns="44280" anchor="ctr">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Bitstream Vera Sans Mono"/>
              </a:rPr>
              <a:t>sockaddr_in</a:t>
            </a:r>
            <a:r>
              <a:rPr b="1" lang="en-GB" sz="2800" spc="-1" strike="noStrike">
                <a:latin typeface="Arial"/>
              </a:rPr>
              <a:t> - II</a:t>
            </a:r>
            <a:endParaRPr b="0" lang="en-GB" sz="2800" spc="-1" strike="noStrike">
              <a:latin typeface="Arial"/>
            </a:endParaRPr>
          </a:p>
        </p:txBody>
      </p:sp>
      <p:sp>
        <p:nvSpPr>
          <p:cNvPr id="518" name="PlaceHolder 2"/>
          <p:cNvSpPr>
            <a:spLocks noGrp="1"/>
          </p:cNvSpPr>
          <p:nvPr>
            <p:ph/>
          </p:nvPr>
        </p:nvSpPr>
        <p:spPr>
          <a:xfrm>
            <a:off x="319680" y="1618920"/>
            <a:ext cx="9039960" cy="5220720"/>
          </a:xfrm>
          <a:prstGeom prst="rect">
            <a:avLst/>
          </a:prstGeom>
          <a:noFill/>
          <a:ln w="0">
            <a:noFill/>
          </a:ln>
        </p:spPr>
        <p:txBody>
          <a:bodyPr lIns="90360" rIns="90360" tIns="44280" bIns="44280" anchor="t">
            <a:normAutofit/>
          </a:bodyPr>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The following table provides a description of the member fields of </a:t>
            </a:r>
            <a:r>
              <a:rPr b="0" lang="en-US" sz="2000" spc="-1" strike="noStrike">
                <a:latin typeface="Bitstream Vera Sans Mono"/>
              </a:rPr>
              <a:t>struct sockaddr_in</a:t>
            </a:r>
            <a:r>
              <a:rPr b="0" lang="en-US" sz="2000" spc="-1" strike="noStrike">
                <a:latin typeface="Arial"/>
              </a:rPr>
              <a:t>.</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p:txBody>
      </p:sp>
      <p:graphicFrame>
        <p:nvGraphicFramePr>
          <p:cNvPr id="519" name=""/>
          <p:cNvGraphicFramePr/>
          <p:nvPr/>
        </p:nvGraphicFramePr>
        <p:xfrm>
          <a:off x="612000" y="2545560"/>
          <a:ext cx="8634240" cy="2703960"/>
        </p:xfrm>
        <a:graphic>
          <a:graphicData uri="http://schemas.openxmlformats.org/drawingml/2006/table">
            <a:tbl>
              <a:tblPr/>
              <a:tblGrid>
                <a:gridCol w="1723680"/>
                <a:gridCol w="2222640"/>
                <a:gridCol w="4688280"/>
              </a:tblGrid>
              <a:tr h="719640">
                <a:tc>
                  <a:txBody>
                    <a:bodyPr lIns="90000" rIns="90000" anchor="t">
                      <a:noAutofit/>
                    </a:bodyPr>
                    <a:p>
                      <a:pPr algn="ctr">
                        <a:lnSpc>
                          <a:spcPct val="100000"/>
                        </a:lnSpc>
                        <a:buNone/>
                      </a:pPr>
                      <a:r>
                        <a:rPr b="1" lang="en-GB" sz="1800" spc="-1" strike="noStrike">
                          <a:latin typeface="Arial"/>
                        </a:rPr>
                        <a:t>Attribute</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1" lang="en-GB" sz="1800" spc="-1" strike="noStrike">
                          <a:latin typeface="Arial"/>
                        </a:rPr>
                        <a:t>Values</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1" lang="en-GB" sz="1800" spc="-1" strike="noStrike">
                          <a:latin typeface="Arial"/>
                        </a:rPr>
                        <a:t>Description</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719640">
                <a:tc>
                  <a:txBody>
                    <a:bodyPr lIns="90000" rIns="90000" anchor="ctr">
                      <a:noAutofit/>
                    </a:bodyPr>
                    <a:p>
                      <a:pPr>
                        <a:lnSpc>
                          <a:spcPct val="100000"/>
                        </a:lnSpc>
                        <a:buNone/>
                      </a:pPr>
                      <a:r>
                        <a:rPr b="0" lang="en-GB" sz="1800" spc="-1" strike="noStrike">
                          <a:latin typeface="Arial"/>
                        </a:rPr>
                        <a:t>sa_family</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AF_INET</a:t>
                      </a:r>
                      <a:endParaRPr b="0" lang="en-GB" sz="1800" spc="-1" strike="noStrike">
                        <a:latin typeface="Arial"/>
                      </a:endParaRPr>
                    </a:p>
                    <a:p>
                      <a:pPr>
                        <a:lnSpc>
                          <a:spcPct val="100000"/>
                        </a:lnSpc>
                        <a:buNone/>
                      </a:pPr>
                      <a:endParaRPr b="0" lang="en-GB" sz="1800" spc="-1" strike="noStrike">
                        <a:latin typeface="Arial"/>
                      </a:endParaRPr>
                    </a:p>
                    <a:p>
                      <a:pPr>
                        <a:lnSpc>
                          <a:spcPct val="100000"/>
                        </a:lnSpc>
                        <a:buNone/>
                      </a:pPr>
                      <a:r>
                        <a:rPr b="0" lang="en-GB" sz="1800" spc="-1" strike="noStrike">
                          <a:latin typeface="Arial"/>
                        </a:rPr>
                        <a:t>AF_UNIX</a:t>
                      </a:r>
                      <a:endParaRPr b="0" lang="en-GB" sz="1800" spc="-1" strike="noStrike">
                        <a:latin typeface="Arial"/>
                      </a:endParaRPr>
                    </a:p>
                    <a:p>
                      <a:pPr>
                        <a:lnSpc>
                          <a:spcPct val="100000"/>
                        </a:lnSpc>
                        <a:buNone/>
                      </a:pPr>
                      <a:endParaRPr b="0" lang="en-GB" sz="1800" spc="-1" strike="noStrike">
                        <a:latin typeface="Arial"/>
                      </a:endParaRPr>
                    </a:p>
                    <a:p>
                      <a:pPr>
                        <a:lnSpc>
                          <a:spcPct val="100000"/>
                        </a:lnSpc>
                        <a:buNone/>
                      </a:pPr>
                      <a:r>
                        <a:rPr b="0" lang="en-GB" sz="1800" spc="-1" strike="noStrike">
                          <a:latin typeface="Arial"/>
                        </a:rPr>
                        <a:t>AF_NS</a:t>
                      </a:r>
                      <a:endParaRPr b="0" lang="en-GB" sz="1800" spc="-1" strike="noStrike">
                        <a:latin typeface="Arial"/>
                      </a:endParaRPr>
                    </a:p>
                    <a:p>
                      <a:pPr>
                        <a:lnSpc>
                          <a:spcPct val="100000"/>
                        </a:lnSpc>
                        <a:buNone/>
                      </a:pPr>
                      <a:endParaRPr b="0" lang="en-GB" sz="1800" spc="-1" strike="noStrike">
                        <a:latin typeface="Arial"/>
                      </a:endParaRPr>
                    </a:p>
                    <a:p>
                      <a:pPr>
                        <a:lnSpc>
                          <a:spcPct val="100000"/>
                        </a:lnSpc>
                        <a:buNone/>
                      </a:pPr>
                      <a:r>
                        <a:rPr b="0" lang="en-GB" sz="1800" spc="-1" strike="noStrike">
                          <a:latin typeface="Arial"/>
                        </a:rPr>
                        <a:t>AF_IMPLINK</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It represents an address family. In most of the Internet-based applications, we use AF_INET.</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62240">
                <a:tc>
                  <a:txBody>
                    <a:bodyPr lIns="90000" rIns="90000" anchor="ctr">
                      <a:noAutofit/>
                    </a:bodyPr>
                    <a:p>
                      <a:pPr>
                        <a:lnSpc>
                          <a:spcPct val="100000"/>
                        </a:lnSpc>
                        <a:buNone/>
                      </a:pPr>
                      <a:r>
                        <a:rPr b="0" lang="en-GB" sz="1800" spc="-1" strike="noStrike">
                          <a:latin typeface="Arial"/>
                        </a:rPr>
                        <a:t>sin_port</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ctr">
                      <a:noAutofit/>
                    </a:bodyPr>
                    <a:p>
                      <a:pPr>
                        <a:lnSpc>
                          <a:spcPct val="100000"/>
                        </a:lnSpc>
                        <a:buNone/>
                      </a:pPr>
                      <a:r>
                        <a:rPr b="0" lang="en-GB" sz="1800" spc="-1" strike="noStrike">
                          <a:latin typeface="Arial"/>
                        </a:rPr>
                        <a:t>Service Port</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GB" sz="1800" spc="-1" strike="noStrike">
                          <a:latin typeface="Arial"/>
                        </a:rPr>
                        <a:t>A 16-bit port number in Network Byte Order.</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04920">
                <a:tc>
                  <a:txBody>
                    <a:bodyPr lIns="90000" rIns="90000" anchor="ctr">
                      <a:noAutofit/>
                    </a:bodyPr>
                    <a:p>
                      <a:pPr>
                        <a:lnSpc>
                          <a:spcPct val="100000"/>
                        </a:lnSpc>
                        <a:buNone/>
                      </a:pPr>
                      <a:r>
                        <a:rPr b="0" lang="en-GB" sz="1800" spc="-1" strike="noStrike">
                          <a:latin typeface="Arial"/>
                        </a:rPr>
                        <a:t>sin_addr</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ctr">
                      <a:noAutofit/>
                    </a:bodyPr>
                    <a:p>
                      <a:pPr>
                        <a:lnSpc>
                          <a:spcPct val="100000"/>
                        </a:lnSpc>
                        <a:buNone/>
                      </a:pPr>
                      <a:r>
                        <a:rPr b="0" lang="en-GB" sz="1800" spc="-1" strike="noStrike">
                          <a:latin typeface="Arial"/>
                        </a:rPr>
                        <a:t>IP Address</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A 32-bit IP address in Network Byte Order.</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97880">
                <a:tc>
                  <a:txBody>
                    <a:bodyPr lIns="90000" rIns="90000" anchor="ctr">
                      <a:noAutofit/>
                    </a:bodyPr>
                    <a:p>
                      <a:pPr>
                        <a:lnSpc>
                          <a:spcPct val="100000"/>
                        </a:lnSpc>
                        <a:buNone/>
                      </a:pPr>
                      <a:r>
                        <a:rPr b="0" lang="en-GB" sz="1800" spc="-1" strike="noStrike">
                          <a:latin typeface="Arial"/>
                        </a:rPr>
                        <a:t>sin_zero</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ctr">
                      <a:noAutofit/>
                    </a:bodyPr>
                    <a:p>
                      <a:pPr>
                        <a:lnSpc>
                          <a:spcPct val="100000"/>
                        </a:lnSpc>
                        <a:buNone/>
                      </a:pPr>
                      <a:r>
                        <a:rPr b="0" lang="en-GB" sz="1800" spc="-1" strike="noStrike">
                          <a:latin typeface="Arial"/>
                        </a:rPr>
                        <a:t>Not Used</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GB" sz="1800" spc="-1" strike="noStrike">
                          <a:latin typeface="Arial"/>
                        </a:rPr>
                        <a:t>You just set this value to NULL as this is not being used.</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8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20" name="PlaceHolder 1"/>
          <p:cNvSpPr>
            <a:spLocks noGrp="1"/>
          </p:cNvSpPr>
          <p:nvPr>
            <p:ph type="title"/>
          </p:nvPr>
        </p:nvSpPr>
        <p:spPr>
          <a:xfrm>
            <a:off x="392040" y="444240"/>
            <a:ext cx="8905680" cy="1006920"/>
          </a:xfrm>
          <a:prstGeom prst="rect">
            <a:avLst/>
          </a:prstGeom>
          <a:noFill/>
          <a:ln w="0">
            <a:noFill/>
          </a:ln>
        </p:spPr>
        <p:txBody>
          <a:bodyPr lIns="90360" rIns="90360" tIns="44280" bIns="44280" anchor="ctr">
            <a:noAutofit/>
          </a:bodyPr>
          <a:p>
            <a:pPr algn="ctr">
              <a:lnSpc>
                <a:spcPct val="100000"/>
              </a:lnSpc>
              <a:buNone/>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Bitstream Vera Sans Mono"/>
              </a:rPr>
              <a:t>in_addr</a:t>
            </a:r>
            <a:endParaRPr b="0" lang="en-GB" sz="2800" spc="-1" strike="noStrike">
              <a:latin typeface="Arial"/>
            </a:endParaRPr>
          </a:p>
        </p:txBody>
      </p:sp>
      <p:sp>
        <p:nvSpPr>
          <p:cNvPr id="521" name="PlaceHolder 2"/>
          <p:cNvSpPr>
            <a:spLocks noGrp="1"/>
          </p:cNvSpPr>
          <p:nvPr>
            <p:ph/>
          </p:nvPr>
        </p:nvSpPr>
        <p:spPr>
          <a:xfrm>
            <a:off x="319680" y="1546920"/>
            <a:ext cx="9039960" cy="3312720"/>
          </a:xfrm>
          <a:prstGeom prst="rect">
            <a:avLst/>
          </a:prstGeom>
          <a:noFill/>
          <a:ln w="0">
            <a:noFill/>
          </a:ln>
        </p:spPr>
        <p:txBody>
          <a:bodyPr lIns="90360" rIns="90360" tIns="44280" bIns="44280" anchor="t">
            <a:normAutofit/>
          </a:bodyPr>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ea typeface="Noto Sans CJK SC"/>
              </a:rPr>
              <a:t>This structure is used only in the </a:t>
            </a:r>
            <a:r>
              <a:rPr b="0" lang="en-GB" sz="2000" spc="-1" strike="noStrike">
                <a:latin typeface="Bitstream Vera Sans Mono"/>
                <a:ea typeface="Noto Sans CJK SC"/>
              </a:rPr>
              <a:t>sockaddr_in</a:t>
            </a:r>
            <a:r>
              <a:rPr b="0" lang="en-US" sz="2000" spc="-1" strike="noStrike">
                <a:latin typeface="Arial"/>
                <a:ea typeface="Noto Sans CJK SC"/>
              </a:rPr>
              <a:t> structure as a structure field and holds 32 bit netid/hostid.</a:t>
            </a:r>
            <a:endParaRPr b="0" lang="en-GB" sz="2000" spc="-1" strike="noStrike">
              <a:latin typeface="Arial"/>
            </a:endParaRPr>
          </a:p>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struct in_addr {</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unsigned long s_addr;</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a:t>
            </a:r>
            <a:endParaRPr b="0" lang="en-GB" sz="2000" spc="-1" strike="noStrike">
              <a:latin typeface="Arial"/>
            </a:endParaRPr>
          </a:p>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000" spc="-1" strike="noStrike">
              <a:latin typeface="Arial"/>
            </a:endParaRPr>
          </a:p>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ea typeface="Courier New"/>
              </a:rPr>
              <a:t>Here is the description of the member fields.</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p:txBody>
      </p:sp>
      <p:graphicFrame>
        <p:nvGraphicFramePr>
          <p:cNvPr id="522" name=""/>
          <p:cNvGraphicFramePr/>
          <p:nvPr/>
        </p:nvGraphicFramePr>
        <p:xfrm>
          <a:off x="756360" y="4957920"/>
          <a:ext cx="8711640" cy="1408680"/>
        </p:xfrm>
        <a:graphic>
          <a:graphicData uri="http://schemas.openxmlformats.org/drawingml/2006/table">
            <a:tbl>
              <a:tblPr/>
              <a:tblGrid>
                <a:gridCol w="1755360"/>
                <a:gridCol w="2063160"/>
                <a:gridCol w="4893480"/>
              </a:tblGrid>
              <a:tr h="719640">
                <a:tc>
                  <a:txBody>
                    <a:bodyPr lIns="90000" rIns="90000" anchor="t">
                      <a:noAutofit/>
                    </a:bodyPr>
                    <a:p>
                      <a:pPr algn="ctr">
                        <a:lnSpc>
                          <a:spcPct val="100000"/>
                        </a:lnSpc>
                        <a:buNone/>
                      </a:pPr>
                      <a:r>
                        <a:rPr b="1" lang="en-GB" sz="1800" spc="-1" strike="noStrike">
                          <a:latin typeface="Arial"/>
                        </a:rPr>
                        <a:t>Attribute</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1" lang="en-GB" sz="1800" spc="-1" strike="noStrike">
                          <a:latin typeface="Arial"/>
                        </a:rPr>
                        <a:t>Values</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1" lang="en-GB" sz="1800" spc="-1" strike="noStrike">
                          <a:latin typeface="Arial"/>
                        </a:rPr>
                        <a:t>Description</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89400">
                <a:tc>
                  <a:txBody>
                    <a:bodyPr lIns="90000" rIns="90000" anchor="ctr">
                      <a:noAutofit/>
                    </a:bodyPr>
                    <a:p>
                      <a:pPr>
                        <a:lnSpc>
                          <a:spcPct val="100000"/>
                        </a:lnSpc>
                        <a:buNone/>
                      </a:pPr>
                      <a:r>
                        <a:rPr b="0" lang="en-GB" sz="1800" spc="-1" strike="noStrike">
                          <a:latin typeface="Arial"/>
                        </a:rPr>
                        <a:t>s_addr</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ctr">
                      <a:noAutofit/>
                    </a:bodyPr>
                    <a:p>
                      <a:pPr>
                        <a:lnSpc>
                          <a:spcPct val="100000"/>
                        </a:lnSpc>
                        <a:buNone/>
                      </a:pPr>
                      <a:r>
                        <a:rPr b="0" lang="en-GB" sz="1800" spc="-1" strike="noStrike">
                          <a:latin typeface="Arial"/>
                        </a:rPr>
                        <a:t>Service address</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ctr">
                      <a:noAutofit/>
                    </a:bodyPr>
                    <a:p>
                      <a:pPr>
                        <a:lnSpc>
                          <a:spcPct val="100000"/>
                        </a:lnSpc>
                        <a:buNone/>
                      </a:pPr>
                      <a:r>
                        <a:rPr b="0" lang="en-GB" sz="1800" spc="-1" strike="noStrike">
                          <a:latin typeface="Arial"/>
                        </a:rPr>
                        <a:t>A 32-bit IP address in Network Byte Order.</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8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23" name="PlaceHolder 1"/>
          <p:cNvSpPr>
            <a:spLocks noGrp="1"/>
          </p:cNvSpPr>
          <p:nvPr>
            <p:ph type="title"/>
          </p:nvPr>
        </p:nvSpPr>
        <p:spPr>
          <a:xfrm>
            <a:off x="392040" y="444240"/>
            <a:ext cx="8905680" cy="1006920"/>
          </a:xfrm>
          <a:prstGeom prst="rect">
            <a:avLst/>
          </a:prstGeom>
          <a:noFill/>
          <a:ln w="0">
            <a:noFill/>
          </a:ln>
        </p:spPr>
        <p:txBody>
          <a:bodyPr lIns="90360" rIns="90360" tIns="44280" bIns="44280" anchor="ctr">
            <a:noAutofit/>
          </a:bodyPr>
          <a:p>
            <a:pPr algn="ctr">
              <a:lnSpc>
                <a:spcPct val="100000"/>
              </a:lnSpc>
              <a:buNone/>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Bitstream Vera Sans Mono"/>
              </a:rPr>
              <a:t>hostent </a:t>
            </a:r>
            <a:r>
              <a:rPr b="1" lang="en-GB" sz="2800" spc="-1" strike="noStrike">
                <a:latin typeface="Arial"/>
              </a:rPr>
              <a:t>- I</a:t>
            </a:r>
            <a:endParaRPr b="0" lang="en-GB" sz="2800" spc="-1" strike="noStrike">
              <a:latin typeface="Arial"/>
            </a:endParaRPr>
          </a:p>
        </p:txBody>
      </p:sp>
      <p:sp>
        <p:nvSpPr>
          <p:cNvPr id="524" name="PlaceHolder 2"/>
          <p:cNvSpPr>
            <a:spLocks noGrp="1"/>
          </p:cNvSpPr>
          <p:nvPr>
            <p:ph/>
          </p:nvPr>
        </p:nvSpPr>
        <p:spPr>
          <a:xfrm>
            <a:off x="535680" y="1726920"/>
            <a:ext cx="9039960" cy="5220720"/>
          </a:xfrm>
          <a:prstGeom prst="rect">
            <a:avLst/>
          </a:prstGeom>
          <a:noFill/>
          <a:ln w="0">
            <a:noFill/>
          </a:ln>
        </p:spPr>
        <p:txBody>
          <a:bodyPr lIns="90360" rIns="90360" tIns="44280" bIns="44280" anchor="t">
            <a:normAutofit/>
          </a:bodyPr>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This structure is used to keep information related to host.</a:t>
            </a:r>
            <a:endParaRPr b="0" lang="en-GB" sz="2000" spc="-1" strike="noStrike">
              <a:latin typeface="Arial"/>
            </a:endParaRPr>
          </a:p>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struct hostent {</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char *h_name; </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char **h_aliases; </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int h_addrtype;  </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int h_length;    </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char **h_addr_list</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#define h_addr  h_addr_list[0]</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a:t>
            </a:r>
            <a:endParaRPr b="0" lang="en-GB" sz="2000" spc="-1" strike="noStrike">
              <a:latin typeface="Arial"/>
            </a:endParaRPr>
          </a:p>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p:txBody>
      </p:sp>
    </p:spTree>
  </p:cSld>
  <mc:AlternateContent>
    <mc:Choice Requires="p14">
      <p:transition spd="slow" p14:dur="2000"/>
    </mc:Choice>
    <mc:Fallback>
      <p:transition spd="slow"/>
    </mc:Fallback>
  </mc:AlternateContent>
</p:sld>
</file>

<file path=ppt/slides/slide8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25" name="PlaceHolder 1"/>
          <p:cNvSpPr>
            <a:spLocks noGrp="1"/>
          </p:cNvSpPr>
          <p:nvPr>
            <p:ph type="title"/>
          </p:nvPr>
        </p:nvSpPr>
        <p:spPr>
          <a:xfrm>
            <a:off x="392040" y="444240"/>
            <a:ext cx="8905680" cy="1006920"/>
          </a:xfrm>
          <a:prstGeom prst="rect">
            <a:avLst/>
          </a:prstGeom>
          <a:noFill/>
          <a:ln w="0">
            <a:noFill/>
          </a:ln>
        </p:spPr>
        <p:txBody>
          <a:bodyPr lIns="90360" rIns="90360" tIns="44280" bIns="44280" anchor="ctr">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hostent - II</a:t>
            </a:r>
            <a:endParaRPr b="0" lang="en-GB" sz="2800" spc="-1" strike="noStrike">
              <a:latin typeface="Arial"/>
            </a:endParaRPr>
          </a:p>
        </p:txBody>
      </p:sp>
      <p:sp>
        <p:nvSpPr>
          <p:cNvPr id="526" name="PlaceHolder 2"/>
          <p:cNvSpPr>
            <a:spLocks noGrp="1"/>
          </p:cNvSpPr>
          <p:nvPr>
            <p:ph/>
          </p:nvPr>
        </p:nvSpPr>
        <p:spPr>
          <a:xfrm>
            <a:off x="319680" y="1618920"/>
            <a:ext cx="9039960" cy="5220720"/>
          </a:xfrm>
          <a:prstGeom prst="rect">
            <a:avLst/>
          </a:prstGeom>
          <a:noFill/>
          <a:ln w="0">
            <a:noFill/>
          </a:ln>
        </p:spPr>
        <p:txBody>
          <a:bodyPr lIns="90360" rIns="90360" tIns="44280" bIns="44280" anchor="t">
            <a:normAutofit/>
          </a:bodyPr>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Here is the description of the member fields of </a:t>
            </a:r>
            <a:r>
              <a:rPr b="0" lang="en-US" sz="2000" spc="-1" strike="noStrike">
                <a:latin typeface="Bitstream Vera Sans Mono"/>
              </a:rPr>
              <a:t>struct hostent</a:t>
            </a:r>
            <a:r>
              <a:rPr b="0" lang="en-US" sz="2000" spc="-1" strike="noStrike">
                <a:latin typeface="Arial"/>
              </a:rPr>
              <a:t>.</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p:txBody>
      </p:sp>
      <p:graphicFrame>
        <p:nvGraphicFramePr>
          <p:cNvPr id="527" name=""/>
          <p:cNvGraphicFramePr/>
          <p:nvPr/>
        </p:nvGraphicFramePr>
        <p:xfrm>
          <a:off x="648000" y="2545560"/>
          <a:ext cx="8634240" cy="3201840"/>
        </p:xfrm>
        <a:graphic>
          <a:graphicData uri="http://schemas.openxmlformats.org/drawingml/2006/table">
            <a:tbl>
              <a:tblPr/>
              <a:tblGrid>
                <a:gridCol w="1723680"/>
                <a:gridCol w="1302840"/>
                <a:gridCol w="5608080"/>
              </a:tblGrid>
              <a:tr h="719640">
                <a:tc>
                  <a:txBody>
                    <a:bodyPr lIns="90000" rIns="90000" anchor="t">
                      <a:noAutofit/>
                    </a:bodyPr>
                    <a:p>
                      <a:pPr algn="ctr">
                        <a:lnSpc>
                          <a:spcPct val="100000"/>
                        </a:lnSpc>
                        <a:buNone/>
                      </a:pPr>
                      <a:r>
                        <a:rPr b="1" lang="en-GB" sz="1800" spc="-1" strike="noStrike">
                          <a:latin typeface="Arial"/>
                        </a:rPr>
                        <a:t>Attribute</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1" lang="en-GB" sz="1800" spc="-1" strike="noStrike">
                          <a:latin typeface="Arial"/>
                        </a:rPr>
                        <a:t>Values</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1" lang="en-GB" sz="1800" spc="-1" strike="noStrike">
                          <a:latin typeface="Arial"/>
                        </a:rPr>
                        <a:t>Description</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719640">
                <a:tc>
                  <a:txBody>
                    <a:bodyPr lIns="90000" rIns="90000" anchor="ctr">
                      <a:noAutofit/>
                    </a:bodyPr>
                    <a:p>
                      <a:pPr>
                        <a:lnSpc>
                          <a:spcPct val="100000"/>
                        </a:lnSpc>
                        <a:buNone/>
                      </a:pPr>
                      <a:r>
                        <a:rPr b="0" lang="en-GB" sz="1800" spc="-1" strike="noStrike">
                          <a:latin typeface="Arial"/>
                        </a:rPr>
                        <a:t>h_name</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ti.com etc.</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It is the official name of the host. For example, tutorialspoint.com, google.com, etc.</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62240">
                <a:tc>
                  <a:txBody>
                    <a:bodyPr lIns="90000" rIns="90000" anchor="ctr">
                      <a:noAutofit/>
                    </a:bodyPr>
                    <a:p>
                      <a:pPr>
                        <a:lnSpc>
                          <a:spcPct val="100000"/>
                        </a:lnSpc>
                        <a:buNone/>
                      </a:pPr>
                      <a:r>
                        <a:rPr b="0" lang="en-GB" sz="1800" spc="-1" strike="noStrike">
                          <a:latin typeface="Arial"/>
                        </a:rPr>
                        <a:t>h_aliases</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ctr">
                      <a:noAutofit/>
                    </a:bodyPr>
                    <a:p>
                      <a:pPr>
                        <a:lnSpc>
                          <a:spcPct val="100000"/>
                        </a:lnSpc>
                        <a:buNone/>
                      </a:pPr>
                      <a:r>
                        <a:rPr b="0" lang="en-GB" sz="1800" spc="-1" strike="noStrike">
                          <a:latin typeface="Arial"/>
                        </a:rPr>
                        <a:t>TI</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GB" sz="1800" spc="-1" strike="noStrike">
                          <a:latin typeface="Arial"/>
                        </a:rPr>
                        <a:t>It holds a list of host name aliases.</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04920">
                <a:tc>
                  <a:txBody>
                    <a:bodyPr lIns="90000" rIns="90000" anchor="ctr">
                      <a:noAutofit/>
                    </a:bodyPr>
                    <a:p>
                      <a:pPr>
                        <a:lnSpc>
                          <a:spcPct val="100000"/>
                        </a:lnSpc>
                        <a:buNone/>
                      </a:pPr>
                      <a:r>
                        <a:rPr b="0" lang="en-GB" sz="1800" spc="-1" strike="noStrike">
                          <a:latin typeface="Arial"/>
                        </a:rPr>
                        <a:t>h_addrtype</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ctr">
                      <a:noAutofit/>
                    </a:bodyPr>
                    <a:p>
                      <a:pPr>
                        <a:lnSpc>
                          <a:spcPct val="100000"/>
                        </a:lnSpc>
                        <a:buNone/>
                      </a:pPr>
                      <a:r>
                        <a:rPr b="0" lang="en-GB" sz="1800" spc="-1" strike="noStrike">
                          <a:latin typeface="Arial"/>
                        </a:rPr>
                        <a:t>AF_INET</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It contains the address family. In case of Internet based application, it will always be AF_INET.</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97880">
                <a:tc>
                  <a:txBody>
                    <a:bodyPr lIns="90000" rIns="90000" anchor="ctr">
                      <a:noAutofit/>
                    </a:bodyPr>
                    <a:p>
                      <a:pPr>
                        <a:lnSpc>
                          <a:spcPct val="100000"/>
                        </a:lnSpc>
                        <a:buNone/>
                      </a:pPr>
                      <a:r>
                        <a:rPr b="0" lang="en-GB" sz="1800" spc="-1" strike="noStrike">
                          <a:latin typeface="Arial"/>
                        </a:rPr>
                        <a:t>h_length</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ctr">
                      <a:noAutofit/>
                    </a:bodyPr>
                    <a:p>
                      <a:pPr>
                        <a:lnSpc>
                          <a:spcPct val="100000"/>
                        </a:lnSpc>
                        <a:buNone/>
                      </a:pPr>
                      <a:r>
                        <a:rPr b="0" lang="en-GB" sz="1800" spc="-1" strike="noStrike">
                          <a:latin typeface="Arial"/>
                        </a:rPr>
                        <a:t>4</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GB" sz="1800" spc="-1" strike="noStrike">
                          <a:latin typeface="Arial"/>
                        </a:rPr>
                        <a:t>It holds the length of the IP address, which is 4 for Internet Address (IPv4).</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97880">
                <a:tc>
                  <a:txBody>
                    <a:bodyPr lIns="90000" rIns="90000" anchor="ctr">
                      <a:noAutofit/>
                    </a:bodyPr>
                    <a:p>
                      <a:pPr>
                        <a:lnSpc>
                          <a:spcPct val="100000"/>
                        </a:lnSpc>
                        <a:buNone/>
                      </a:pPr>
                      <a:r>
                        <a:rPr b="0" lang="en-GB" sz="1800" spc="-1" strike="noStrike">
                          <a:latin typeface="Arial"/>
                        </a:rPr>
                        <a:t>h_addr_list</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ctr">
                      <a:noAutofit/>
                    </a:bodyPr>
                    <a:p>
                      <a:pPr>
                        <a:lnSpc>
                          <a:spcPct val="100000"/>
                        </a:lnSpc>
                        <a:buNone/>
                      </a:pPr>
                      <a:r>
                        <a:rPr b="0" lang="en-GB" sz="1800" spc="-1" strike="noStrike">
                          <a:latin typeface="Arial"/>
                        </a:rPr>
                        <a:t>in_addr</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For Internet addresses, the array of pointers h_addr_list[0], h_addr_list[1], and so on, are points to structure in_addr.</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8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28" name="PlaceHolder 1"/>
          <p:cNvSpPr>
            <a:spLocks noGrp="1"/>
          </p:cNvSpPr>
          <p:nvPr>
            <p:ph type="title"/>
          </p:nvPr>
        </p:nvSpPr>
        <p:spPr>
          <a:xfrm>
            <a:off x="392040" y="444240"/>
            <a:ext cx="8905680" cy="1006920"/>
          </a:xfrm>
          <a:prstGeom prst="rect">
            <a:avLst/>
          </a:prstGeom>
          <a:noFill/>
          <a:ln w="0">
            <a:noFill/>
          </a:ln>
        </p:spPr>
        <p:txBody>
          <a:bodyPr lIns="90360" rIns="90360" tIns="44280" bIns="44280" anchor="ctr">
            <a:noAutofit/>
          </a:bodyPr>
          <a:p>
            <a:pPr algn="ctr">
              <a:lnSpc>
                <a:spcPct val="100000"/>
              </a:lnSpc>
              <a:buNone/>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Bitstream Vera Sans Mono"/>
              </a:rPr>
              <a:t>servent </a:t>
            </a:r>
            <a:r>
              <a:rPr b="1" lang="en-GB" sz="2800" spc="-1" strike="noStrike">
                <a:latin typeface="Arial"/>
              </a:rPr>
              <a:t>- I</a:t>
            </a:r>
            <a:endParaRPr b="0" lang="en-GB" sz="2800" spc="-1" strike="noStrike">
              <a:latin typeface="Arial"/>
            </a:endParaRPr>
          </a:p>
        </p:txBody>
      </p:sp>
      <p:sp>
        <p:nvSpPr>
          <p:cNvPr id="529" name="PlaceHolder 2"/>
          <p:cNvSpPr>
            <a:spLocks noGrp="1"/>
          </p:cNvSpPr>
          <p:nvPr>
            <p:ph/>
          </p:nvPr>
        </p:nvSpPr>
        <p:spPr>
          <a:xfrm>
            <a:off x="535680" y="1726920"/>
            <a:ext cx="9039960" cy="5220720"/>
          </a:xfrm>
          <a:prstGeom prst="rect">
            <a:avLst/>
          </a:prstGeom>
          <a:noFill/>
          <a:ln w="0">
            <a:noFill/>
          </a:ln>
        </p:spPr>
        <p:txBody>
          <a:bodyPr lIns="90360" rIns="90360" tIns="44280" bIns="44280" anchor="t">
            <a:normAutofit/>
          </a:bodyPr>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This particular structure is used to keep information related to service and associated ports.</a:t>
            </a:r>
            <a:endParaRPr b="0" lang="en-GB" sz="2000" spc="-1" strike="noStrike">
              <a:latin typeface="Arial"/>
            </a:endParaRPr>
          </a:p>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struct servent {</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char  *s_name; </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char  **s_aliases; </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int   s_port;  </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   </a:t>
            </a:r>
            <a:r>
              <a:rPr b="0" lang="en-US" sz="2000" spc="-1" strike="noStrike">
                <a:latin typeface="Bitstream Vera Sans Mono"/>
                <a:ea typeface="Courier New"/>
              </a:rPr>
              <a:t>char  *s_proto;</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Bitstream Vera Sans Mono"/>
                <a:ea typeface="Courier New"/>
              </a:rPr>
              <a:t>};</a:t>
            </a:r>
            <a:endParaRPr b="0" lang="en-GB" sz="2000" spc="-1" strike="noStrike">
              <a:latin typeface="Arial"/>
            </a:endParaRPr>
          </a:p>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p:txBody>
      </p:sp>
    </p:spTree>
  </p:cSld>
  <mc:AlternateContent>
    <mc:Choice Requires="p14">
      <p:transition spd="slow" p14:dur="2000"/>
    </mc:Choice>
    <mc:Fallback>
      <p:transition spd="slow"/>
    </mc:Fallback>
  </mc:AlternateContent>
</p:sld>
</file>

<file path=ppt/slides/slide8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30" name="PlaceHolder 1"/>
          <p:cNvSpPr>
            <a:spLocks noGrp="1"/>
          </p:cNvSpPr>
          <p:nvPr>
            <p:ph type="title"/>
          </p:nvPr>
        </p:nvSpPr>
        <p:spPr>
          <a:xfrm>
            <a:off x="392040" y="444240"/>
            <a:ext cx="8905680" cy="1006920"/>
          </a:xfrm>
          <a:prstGeom prst="rect">
            <a:avLst/>
          </a:prstGeom>
          <a:noFill/>
          <a:ln w="0">
            <a:noFill/>
          </a:ln>
        </p:spPr>
        <p:txBody>
          <a:bodyPr lIns="90360" rIns="90360" tIns="44280" bIns="44280" anchor="ctr">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Bitstream Vera Sans Mono"/>
              </a:rPr>
              <a:t>servent</a:t>
            </a:r>
            <a:r>
              <a:rPr b="1" lang="en-GB" sz="2800" spc="-1" strike="noStrike">
                <a:latin typeface="Arial"/>
              </a:rPr>
              <a:t> - II</a:t>
            </a:r>
            <a:endParaRPr b="0" lang="en-GB" sz="2800" spc="-1" strike="noStrike">
              <a:latin typeface="Arial"/>
            </a:endParaRPr>
          </a:p>
        </p:txBody>
      </p:sp>
      <p:sp>
        <p:nvSpPr>
          <p:cNvPr id="531" name="PlaceHolder 2"/>
          <p:cNvSpPr>
            <a:spLocks noGrp="1"/>
          </p:cNvSpPr>
          <p:nvPr>
            <p:ph/>
          </p:nvPr>
        </p:nvSpPr>
        <p:spPr>
          <a:xfrm>
            <a:off x="319680" y="1618920"/>
            <a:ext cx="9039960" cy="5220720"/>
          </a:xfrm>
          <a:prstGeom prst="rect">
            <a:avLst/>
          </a:prstGeom>
          <a:noFill/>
          <a:ln w="0">
            <a:noFill/>
          </a:ln>
        </p:spPr>
        <p:txBody>
          <a:bodyPr lIns="90360" rIns="90360" tIns="44280" bIns="44280" anchor="t">
            <a:normAutofit/>
          </a:bodyPr>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Here is the description of the member fields of </a:t>
            </a:r>
            <a:r>
              <a:rPr b="0" lang="en-US" sz="2000" spc="-1" strike="noStrike">
                <a:latin typeface="Bitstream Vera Sans Mono"/>
              </a:rPr>
              <a:t>struct servent</a:t>
            </a:r>
            <a:r>
              <a:rPr b="0" lang="en-US" sz="2000" spc="-1" strike="noStrike">
                <a:latin typeface="Arial"/>
              </a:rPr>
              <a:t>.</a:t>
            </a: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p:txBody>
      </p:sp>
      <p:graphicFrame>
        <p:nvGraphicFramePr>
          <p:cNvPr id="532" name=""/>
          <p:cNvGraphicFramePr/>
          <p:nvPr/>
        </p:nvGraphicFramePr>
        <p:xfrm>
          <a:off x="648000" y="2617560"/>
          <a:ext cx="8634240" cy="2896920"/>
        </p:xfrm>
        <a:graphic>
          <a:graphicData uri="http://schemas.openxmlformats.org/drawingml/2006/table">
            <a:tbl>
              <a:tblPr/>
              <a:tblGrid>
                <a:gridCol w="1723680"/>
                <a:gridCol w="1302840"/>
                <a:gridCol w="5608080"/>
              </a:tblGrid>
              <a:tr h="719640">
                <a:tc>
                  <a:txBody>
                    <a:bodyPr lIns="90000" rIns="90000" anchor="t">
                      <a:noAutofit/>
                    </a:bodyPr>
                    <a:p>
                      <a:pPr algn="ctr">
                        <a:lnSpc>
                          <a:spcPct val="100000"/>
                        </a:lnSpc>
                        <a:buNone/>
                      </a:pPr>
                      <a:r>
                        <a:rPr b="1" lang="en-GB" sz="1800" spc="-1" strike="noStrike">
                          <a:latin typeface="Arial"/>
                        </a:rPr>
                        <a:t>Attribute</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1" lang="en-GB" sz="1800" spc="-1" strike="noStrike">
                          <a:latin typeface="Arial"/>
                        </a:rPr>
                        <a:t>Values</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buNone/>
                      </a:pPr>
                      <a:r>
                        <a:rPr b="1" lang="en-GB" sz="1800" spc="-1" strike="noStrike">
                          <a:latin typeface="Arial"/>
                        </a:rPr>
                        <a:t>Description</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719640">
                <a:tc>
                  <a:txBody>
                    <a:bodyPr lIns="90000" rIns="90000" anchor="ctr">
                      <a:noAutofit/>
                    </a:bodyPr>
                    <a:p>
                      <a:pPr>
                        <a:lnSpc>
                          <a:spcPct val="100000"/>
                        </a:lnSpc>
                        <a:buNone/>
                      </a:pPr>
                      <a:r>
                        <a:rPr b="0" lang="en-GB" sz="1800" spc="-1" strike="noStrike">
                          <a:latin typeface="Arial"/>
                        </a:rPr>
                        <a:t>s_name</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ctr">
                      <a:noAutofit/>
                    </a:bodyPr>
                    <a:p>
                      <a:pPr>
                        <a:lnSpc>
                          <a:spcPct val="100000"/>
                        </a:lnSpc>
                        <a:buNone/>
                      </a:pPr>
                      <a:r>
                        <a:rPr b="0" lang="en-GB" sz="1800" spc="-1" strike="noStrike">
                          <a:latin typeface="Arial"/>
                        </a:rPr>
                        <a:t>http</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This is the official name of the service. For example, SMTP, FTP, POP3, etc.</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62240">
                <a:tc>
                  <a:txBody>
                    <a:bodyPr lIns="90000" rIns="90000" anchor="ctr">
                      <a:noAutofit/>
                    </a:bodyPr>
                    <a:p>
                      <a:pPr>
                        <a:lnSpc>
                          <a:spcPct val="100000"/>
                        </a:lnSpc>
                        <a:buNone/>
                      </a:pPr>
                      <a:r>
                        <a:rPr b="0" lang="en-GB" sz="1800" spc="-1" strike="noStrike">
                          <a:latin typeface="Arial"/>
                        </a:rPr>
                        <a:t>s_aliases</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ctr">
                      <a:noAutofit/>
                    </a:bodyPr>
                    <a:p>
                      <a:pPr>
                        <a:lnSpc>
                          <a:spcPct val="100000"/>
                        </a:lnSpc>
                        <a:buNone/>
                      </a:pPr>
                      <a:r>
                        <a:rPr b="0" lang="en-GB" sz="1800" spc="-1" strike="noStrike">
                          <a:latin typeface="Arial"/>
                        </a:rPr>
                        <a:t>TIALIAS</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GB" sz="1800" spc="-1" strike="noStrike">
                          <a:latin typeface="Arial"/>
                        </a:rPr>
                        <a:t>It holds the list of service aliases. Most of the time this will be set to NULL.</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97880">
                <a:tc>
                  <a:txBody>
                    <a:bodyPr lIns="90000" rIns="90000" anchor="ctr">
                      <a:noAutofit/>
                    </a:bodyPr>
                    <a:p>
                      <a:pPr>
                        <a:lnSpc>
                          <a:spcPct val="100000"/>
                        </a:lnSpc>
                        <a:buNone/>
                      </a:pPr>
                      <a:r>
                        <a:rPr b="0" lang="en-GB" sz="1800" spc="-1" strike="noStrike">
                          <a:latin typeface="Arial"/>
                        </a:rPr>
                        <a:t>s_port</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ctr">
                      <a:noAutofit/>
                    </a:bodyPr>
                    <a:p>
                      <a:pPr>
                        <a:lnSpc>
                          <a:spcPct val="100000"/>
                        </a:lnSpc>
                        <a:buNone/>
                      </a:pPr>
                      <a:r>
                        <a:rPr b="0" lang="en-GB" sz="1800" spc="-1" strike="noStrike">
                          <a:latin typeface="Arial"/>
                        </a:rPr>
                        <a:t>80</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buNone/>
                      </a:pPr>
                      <a:r>
                        <a:rPr b="0" lang="en-GB" sz="1800" spc="-1" strike="noStrike">
                          <a:latin typeface="Arial"/>
                        </a:rPr>
                        <a:t>It will have associated port number. For example, for HTTP, this will be 80.</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97880">
                <a:tc>
                  <a:txBody>
                    <a:bodyPr lIns="90000" rIns="90000" anchor="ctr">
                      <a:noAutofit/>
                    </a:bodyPr>
                    <a:p>
                      <a:pPr>
                        <a:lnSpc>
                          <a:spcPct val="100000"/>
                        </a:lnSpc>
                        <a:buNone/>
                      </a:pPr>
                      <a:r>
                        <a:rPr b="0" lang="en-GB" sz="1800" spc="-1" strike="noStrike">
                          <a:latin typeface="Arial"/>
                        </a:rPr>
                        <a:t>s_proto</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ctr">
                      <a:noAutofit/>
                    </a:bodyPr>
                    <a:p>
                      <a:pPr>
                        <a:lnSpc>
                          <a:spcPct val="100000"/>
                        </a:lnSpc>
                        <a:buNone/>
                      </a:pPr>
                      <a:r>
                        <a:rPr b="0" lang="en-GB" sz="1800" spc="-1" strike="noStrike">
                          <a:latin typeface="Arial"/>
                        </a:rPr>
                        <a:t>TCP</a:t>
                      </a:r>
                      <a:endParaRPr b="0" lang="en-GB" sz="1800" spc="-1" strike="noStrike">
                        <a:latin typeface="Arial"/>
                      </a:endParaRPr>
                    </a:p>
                    <a:p>
                      <a:pPr>
                        <a:lnSpc>
                          <a:spcPct val="100000"/>
                        </a:lnSpc>
                        <a:buNone/>
                      </a:pPr>
                      <a:r>
                        <a:rPr b="0" lang="en-GB" sz="1800" spc="-1" strike="noStrike">
                          <a:latin typeface="Arial"/>
                        </a:rPr>
                        <a:t>UDP</a:t>
                      </a:r>
                      <a:endParaRPr b="0" lang="en-GB" sz="1800" spc="-1" strike="noStrike">
                        <a:latin typeface="Arial"/>
                      </a:endParaRPr>
                    </a:p>
                  </a:txBody>
                  <a:tcPr anchor="ct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buNone/>
                      </a:pPr>
                      <a:r>
                        <a:rPr b="0" lang="en-GB" sz="1800" spc="-1" strike="noStrike">
                          <a:latin typeface="Arial"/>
                        </a:rPr>
                        <a:t>It is set to the protocol used. Internet services are provided using either TCP or UDP.</a:t>
                      </a:r>
                      <a:endParaRPr b="0" lang="en-GB"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8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33" name="PlaceHolder 1"/>
          <p:cNvSpPr>
            <a:spLocks noGrp="1"/>
          </p:cNvSpPr>
          <p:nvPr>
            <p:ph type="title"/>
          </p:nvPr>
        </p:nvSpPr>
        <p:spPr>
          <a:xfrm>
            <a:off x="392040" y="480240"/>
            <a:ext cx="8905680" cy="1006920"/>
          </a:xfrm>
          <a:prstGeom prst="rect">
            <a:avLst/>
          </a:prstGeom>
          <a:noFill/>
          <a:ln w="0">
            <a:noFill/>
          </a:ln>
        </p:spPr>
        <p:txBody>
          <a:bodyPr lIns="90360" rIns="90360" tIns="44280" bIns="44280" anchor="ctr">
            <a:noAutofit/>
          </a:bodyPr>
          <a:p>
            <a:pPr algn="ctr">
              <a:lnSpc>
                <a:spcPct val="100000"/>
              </a:lnSpc>
              <a:buNone/>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Tips on Socket Structures</a:t>
            </a:r>
            <a:br>
              <a:rPr sz="2800"/>
            </a:br>
            <a:endParaRPr b="0" lang="en-GB" sz="2800" spc="-1" strike="noStrike">
              <a:latin typeface="Arial"/>
            </a:endParaRPr>
          </a:p>
        </p:txBody>
      </p:sp>
      <p:sp>
        <p:nvSpPr>
          <p:cNvPr id="534" name="PlaceHolder 2"/>
          <p:cNvSpPr>
            <a:spLocks noGrp="1"/>
          </p:cNvSpPr>
          <p:nvPr>
            <p:ph/>
          </p:nvPr>
        </p:nvSpPr>
        <p:spPr>
          <a:xfrm>
            <a:off x="535680" y="1726920"/>
            <a:ext cx="9039960" cy="5220720"/>
          </a:xfrm>
          <a:prstGeom prst="rect">
            <a:avLst/>
          </a:prstGeom>
          <a:noFill/>
          <a:ln w="0">
            <a:noFill/>
          </a:ln>
        </p:spPr>
        <p:txBody>
          <a:bodyPr lIns="90360" rIns="90360" tIns="44280" bIns="44280" anchor="t">
            <a:normAutofit/>
          </a:bodyPr>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ea typeface="Courier New"/>
              </a:rPr>
              <a:t>Socket address structures are an integral part of every network program. We allocate them, fill them in, and pass pointers to them to various socket functions. Sometimes we pass a pointer to one of these structures to a socket function and it fills in the contents.</a:t>
            </a:r>
            <a:endParaRPr b="0" lang="en-GB" sz="2000" spc="-1" strike="noStrike">
              <a:latin typeface="Arial"/>
            </a:endParaRPr>
          </a:p>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ea typeface="Courier New"/>
              </a:rPr>
              <a:t>We always pass these structures by reference (i.e., we pass a pointer to the structure, not the structure itself), and we always pass the size of the structure as another argument.</a:t>
            </a:r>
            <a:endParaRPr b="0" lang="en-GB" sz="2000" spc="-1" strike="noStrike">
              <a:latin typeface="Arial"/>
            </a:endParaRPr>
          </a:p>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ea typeface="Courier New"/>
              </a:rPr>
              <a:t>When a socket function fills in a structure, the length is also passed by reference, so that its value can be updated by the function. We call these value-result arguments.</a:t>
            </a:r>
            <a:endParaRPr b="0" lang="en-GB" sz="2000" spc="-1" strike="noStrike">
              <a:latin typeface="Arial"/>
            </a:endParaRPr>
          </a:p>
          <a:p>
            <a:pPr marL="343080" indent="-343080">
              <a:lnSpc>
                <a:spcPct val="10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ea typeface="Courier New"/>
              </a:rPr>
              <a:t>Always, set the structure variables to NULL (i.e., '\0') by using memset() for bzero() functions, otherwise it may get unexpected junk values in your structure.</a:t>
            </a:r>
            <a:endParaRPr b="0" lang="en-GB" sz="2000" spc="-1" strike="noStrike">
              <a:latin typeface="Arial"/>
            </a:endParaRPr>
          </a:p>
          <a:p>
            <a:pPr>
              <a:lnSpc>
                <a:spcPct val="100000"/>
              </a:lnSpc>
              <a:spcBef>
                <a:spcPts val="1250"/>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20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p:txBody>
      </p:sp>
    </p:spTree>
  </p:cSld>
  <mc:AlternateContent>
    <mc:Choice Requires="p14">
      <p:transition spd="slow" p14:dur="2000"/>
    </mc:Choice>
    <mc:Fallback>
      <p:transition spd="slow"/>
    </mc:Fallback>
  </mc:AlternateContent>
</p:sld>
</file>

<file path=ppt/slides/slide8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35" name="PlaceHolder 1"/>
          <p:cNvSpPr>
            <a:spLocks noGrp="1"/>
          </p:cNvSpPr>
          <p:nvPr>
            <p:ph type="title"/>
          </p:nvPr>
        </p:nvSpPr>
        <p:spPr>
          <a:xfrm>
            <a:off x="720000" y="2518560"/>
            <a:ext cx="8642520" cy="1843200"/>
          </a:xfrm>
          <a:prstGeom prst="rect">
            <a:avLst/>
          </a:prstGeom>
          <a:noFill/>
          <a:ln w="0">
            <a:noFill/>
          </a:ln>
        </p:spPr>
        <p:txBody>
          <a:bodyPr lIns="87480" rIns="87480" tIns="44280" bIns="44280" anchor="t">
            <a:noAutofit/>
          </a:bodyPr>
          <a:p>
            <a:pPr>
              <a:lnSpc>
                <a:spcPct val="100000"/>
              </a:lnSpc>
              <a:buNone/>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solidFill>
                  <a:srgbClr val="cc3300"/>
                </a:solidFill>
                <a:latin typeface="Arial"/>
              </a:rPr>
              <a:t>Background Slides - II</a:t>
            </a:r>
            <a:br>
              <a:rPr sz="2800"/>
            </a:br>
            <a:br>
              <a:rPr sz="2400"/>
            </a:br>
            <a:br>
              <a:rPr sz="2400"/>
            </a:br>
            <a:r>
              <a:rPr b="1" lang="en-GB" sz="2800" spc="-1" strike="noStrike">
                <a:solidFill>
                  <a:srgbClr val="000000"/>
                </a:solidFill>
                <a:latin typeface="Arial"/>
              </a:rPr>
              <a:t>TCP/IP Protocol Suite - Terms and Concepts</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8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36" name="PlaceHolder 1"/>
          <p:cNvSpPr>
            <a:spLocks noGrp="1"/>
          </p:cNvSpPr>
          <p:nvPr>
            <p:ph type="title"/>
          </p:nvPr>
        </p:nvSpPr>
        <p:spPr>
          <a:xfrm>
            <a:off x="392040" y="444240"/>
            <a:ext cx="8905680" cy="1006920"/>
          </a:xfrm>
          <a:prstGeom prst="rect">
            <a:avLst/>
          </a:prstGeom>
          <a:noFill/>
          <a:ln w="0">
            <a:noFill/>
          </a:ln>
        </p:spPr>
        <p:txBody>
          <a:bodyPr lIns="90360" rIns="90360" tIns="44280" bIns="44280" anchor="ctr">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TCP/IP Summary </a:t>
            </a:r>
            <a:endParaRPr b="0" lang="en-GB" sz="2800" spc="-1" strike="noStrike">
              <a:latin typeface="Arial"/>
            </a:endParaRPr>
          </a:p>
        </p:txBody>
      </p:sp>
      <p:sp>
        <p:nvSpPr>
          <p:cNvPr id="537" name="PlaceHolder 2"/>
          <p:cNvSpPr>
            <a:spLocks noGrp="1"/>
          </p:cNvSpPr>
          <p:nvPr>
            <p:ph/>
          </p:nvPr>
        </p:nvSpPr>
        <p:spPr>
          <a:xfrm>
            <a:off x="319680" y="1438920"/>
            <a:ext cx="9762840" cy="5580360"/>
          </a:xfrm>
          <a:prstGeom prst="rect">
            <a:avLst/>
          </a:prstGeom>
          <a:noFill/>
          <a:ln w="0">
            <a:noFill/>
          </a:ln>
        </p:spPr>
        <p:txBody>
          <a:bodyPr lIns="90360" rIns="90360" tIns="44280" bIns="44280" anchor="t">
            <a:normAutofit/>
          </a:bodyPr>
          <a:p>
            <a:pPr marL="343080" indent="-343080">
              <a:lnSpc>
                <a:spcPct val="80000"/>
              </a:lnSpc>
              <a:spcBef>
                <a:spcPts val="1250"/>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IP: network layer protocol </a:t>
            </a:r>
            <a:endParaRPr b="0" lang="en-GB" sz="2000" spc="-1" strike="noStrike">
              <a:latin typeface="Arial"/>
            </a:endParaRPr>
          </a:p>
          <a:p>
            <a:pPr lvl="1" marL="743040" indent="-285840">
              <a:lnSpc>
                <a:spcPct val="8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unreliable datagram delivery between hosts.</a:t>
            </a:r>
            <a:endParaRPr b="0" lang="en-GB" sz="2000" spc="-1" strike="noStrike">
              <a:latin typeface="Arial"/>
            </a:endParaRPr>
          </a:p>
          <a:p>
            <a:pPr marL="343080" indent="-343080">
              <a:lnSpc>
                <a:spcPct val="80000"/>
              </a:lnSpc>
              <a:spcBef>
                <a:spcPts val="112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UDP: transport layer protocol - provides fast / unreliable datagram service. </a:t>
            </a:r>
            <a:r>
              <a:rPr b="0" i="1" lang="en-US" sz="1800" spc="-1" strike="noStrike">
                <a:solidFill>
                  <a:srgbClr val="0000ff"/>
                </a:solidFill>
                <a:latin typeface="Arial"/>
              </a:rPr>
              <a:t>Pros: Less overhead; fast and efficient</a:t>
            </a:r>
            <a:endParaRPr b="0" lang="en-GB" sz="1800" spc="-1" strike="noStrike">
              <a:latin typeface="Arial"/>
            </a:endParaRPr>
          </a:p>
          <a:p>
            <a:pPr lvl="1" marL="743040" indent="-285840">
              <a:lnSpc>
                <a:spcPct val="80000"/>
              </a:lnSpc>
              <a:spcBef>
                <a:spcPts val="1125"/>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minimal datagram delivery service between processes.</a:t>
            </a:r>
            <a:endParaRPr b="0" lang="en-GB" sz="1800" spc="-1" strike="noStrike">
              <a:latin typeface="Arial"/>
            </a:endParaRPr>
          </a:p>
          <a:p>
            <a:pPr lvl="1" marL="743040" indent="-285840">
              <a:lnSpc>
                <a:spcPct val="80000"/>
              </a:lnSpc>
              <a:spcBef>
                <a:spcPts val="675"/>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unreliable, since there is no acknowledgement of receipt, there is no way to know to resend a lost packet</a:t>
            </a:r>
            <a:endParaRPr b="0" lang="en-GB" sz="1800" spc="-1" strike="noStrike">
              <a:latin typeface="Arial"/>
            </a:endParaRPr>
          </a:p>
          <a:p>
            <a:pPr lvl="1" marL="743040" indent="-285840">
              <a:lnSpc>
                <a:spcPct val="80000"/>
              </a:lnSpc>
              <a:spcBef>
                <a:spcPts val="675"/>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no built-in order of delivery, random delivery</a:t>
            </a:r>
            <a:endParaRPr b="0" lang="en-GB" sz="1800" spc="-1" strike="noStrike">
              <a:latin typeface="Arial"/>
            </a:endParaRPr>
          </a:p>
          <a:p>
            <a:pPr lvl="1" marL="743040" indent="-285840">
              <a:lnSpc>
                <a:spcPct val="80000"/>
              </a:lnSpc>
              <a:spcBef>
                <a:spcPts val="675"/>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connectionless; a connection exists only long enough to deliver </a:t>
            </a:r>
            <a:r>
              <a:rPr b="0" i="1" lang="en-US" sz="1800" spc="-1" strike="noStrike">
                <a:latin typeface="Arial"/>
              </a:rPr>
              <a:t>a single packet</a:t>
            </a:r>
            <a:endParaRPr b="0" lang="en-GB" sz="1800" spc="-1" strike="noStrike">
              <a:latin typeface="Arial"/>
            </a:endParaRPr>
          </a:p>
          <a:p>
            <a:pPr lvl="1" marL="743040" indent="-285840">
              <a:lnSpc>
                <a:spcPct val="80000"/>
              </a:lnSpc>
              <a:spcBef>
                <a:spcPts val="675"/>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checksum to guarantee integrity of packet data</a:t>
            </a:r>
            <a:r>
              <a:rPr b="0" i="1" lang="en-US" sz="1800" spc="-1" strike="noStrike">
                <a:solidFill>
                  <a:srgbClr val="0000ff"/>
                </a:solidFill>
                <a:latin typeface="Arial"/>
              </a:rPr>
              <a:t>	</a:t>
            </a:r>
            <a:r>
              <a:rPr b="0" i="1" lang="en-US" sz="1800" spc="-1" strike="noStrike">
                <a:solidFill>
                  <a:srgbClr val="0000ff"/>
                </a:solidFill>
                <a:latin typeface="Arial"/>
              </a:rPr>
              <a:t>	</a:t>
            </a:r>
            <a:r>
              <a:rPr b="0" i="1" lang="en-US" sz="1800" spc="-1" strike="noStrike">
                <a:solidFill>
                  <a:srgbClr val="0000ff"/>
                </a:solidFill>
                <a:latin typeface="Arial"/>
              </a:rPr>
              <a:t>	</a:t>
            </a:r>
            <a:endParaRPr b="0" lang="en-GB" sz="1800" spc="-1" strike="noStrike">
              <a:latin typeface="Arial"/>
            </a:endParaRPr>
          </a:p>
          <a:p>
            <a:pPr marL="343080" indent="-343080">
              <a:lnSpc>
                <a:spcPct val="80000"/>
              </a:lnSpc>
              <a:spcBef>
                <a:spcPts val="112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TCP: transport layer protocol . </a:t>
            </a:r>
            <a:r>
              <a:rPr b="0" i="1" lang="en-US" sz="1800" spc="-1" strike="noStrike">
                <a:solidFill>
                  <a:srgbClr val="0000ff"/>
                </a:solidFill>
                <a:latin typeface="Arial"/>
              </a:rPr>
              <a:t>Cons: Lots of  overhead</a:t>
            </a:r>
            <a:endParaRPr b="0" lang="en-GB" sz="1800" spc="-1" strike="noStrike">
              <a:latin typeface="Arial"/>
            </a:endParaRPr>
          </a:p>
          <a:p>
            <a:pPr lvl="1" marL="743040" indent="-285840">
              <a:lnSpc>
                <a:spcPct val="80000"/>
              </a:lnSpc>
              <a:spcBef>
                <a:spcPts val="1125"/>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connection-oriented, full-duplex, reliable, byte-stream delivery service between processes.</a:t>
            </a:r>
            <a:endParaRPr b="0" lang="en-GB" sz="1800" spc="-1" strike="noStrike">
              <a:latin typeface="Arial"/>
            </a:endParaRPr>
          </a:p>
          <a:p>
            <a:pPr lvl="1" marL="743040" indent="-285840">
              <a:lnSpc>
                <a:spcPct val="80000"/>
              </a:lnSpc>
              <a:spcBef>
                <a:spcPts val="675"/>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i="1" lang="en-US" sz="1800" spc="-1" strike="noStrike">
                <a:latin typeface="Arial"/>
              </a:rPr>
              <a:t>guaranteed delivery</a:t>
            </a:r>
            <a:r>
              <a:rPr b="0" lang="en-US" sz="1800" spc="-1" strike="noStrike">
                <a:latin typeface="Arial"/>
              </a:rPr>
              <a:t> of packets in order of transmission by offering acknowledgement and retransmission:</a:t>
            </a:r>
            <a:endParaRPr b="0" lang="en-GB" sz="1800" spc="-1" strike="noStrike">
              <a:latin typeface="Arial"/>
            </a:endParaRPr>
          </a:p>
          <a:p>
            <a:pPr lvl="1" marL="743040" indent="-285840">
              <a:lnSpc>
                <a:spcPct val="80000"/>
              </a:lnSpc>
              <a:spcBef>
                <a:spcPts val="675"/>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i="1" lang="en-US" sz="1800" spc="-1" strike="noStrike">
                <a:latin typeface="Arial"/>
              </a:rPr>
              <a:t>sequenced delivery</a:t>
            </a:r>
            <a:r>
              <a:rPr b="0" lang="en-US" sz="1800" spc="-1" strike="noStrike">
                <a:latin typeface="Arial"/>
              </a:rPr>
              <a:t> to the application layer, by adding a sequence number to every packet.</a:t>
            </a:r>
            <a:endParaRPr b="0" lang="en-GB" sz="1800" spc="-1" strike="noStrike">
              <a:latin typeface="Arial"/>
            </a:endParaRPr>
          </a:p>
          <a:p>
            <a:pPr lvl="1" marL="743040" indent="-285840">
              <a:lnSpc>
                <a:spcPct val="8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checksum to guarantee integrity of packet data</a:t>
            </a:r>
            <a:r>
              <a:rPr b="0" i="1" lang="en-US" sz="2000" spc="-1" strike="noStrike">
                <a:solidFill>
                  <a:srgbClr val="0000ff"/>
                </a:solidFill>
                <a:latin typeface="Arial"/>
              </a:rPr>
              <a:t>	</a:t>
            </a:r>
            <a:r>
              <a:rPr b="0" i="1" lang="en-US" sz="2000" spc="-1" strike="noStrike">
                <a:solidFill>
                  <a:srgbClr val="0000ff"/>
                </a:solidFill>
                <a:latin typeface="Arial"/>
              </a:rPr>
              <a:t>	</a:t>
            </a:r>
            <a:endParaRPr b="0" lang="en-GB" sz="20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PlaceHolder 1"/>
          <p:cNvSpPr>
            <a:spLocks noGrp="1"/>
          </p:cNvSpPr>
          <p:nvPr>
            <p:ph type="title"/>
          </p:nvPr>
        </p:nvSpPr>
        <p:spPr>
          <a:xfrm>
            <a:off x="972000" y="555120"/>
            <a:ext cx="7738560" cy="1272600"/>
          </a:xfrm>
          <a:prstGeom prst="rect">
            <a:avLst/>
          </a:prstGeom>
          <a:noFill/>
          <a:ln w="0">
            <a:noFill/>
          </a:ln>
        </p:spPr>
        <p:txBody>
          <a:bodyPr lIns="0" rIns="0" tIns="12600" bIns="0" anchor="t">
            <a:noAutofit/>
          </a:bodyPr>
          <a:p>
            <a:pPr marL="1458000">
              <a:lnSpc>
                <a:spcPct val="100000"/>
              </a:lnSpc>
              <a:spcBef>
                <a:spcPts val="99"/>
              </a:spcBef>
              <a:buNone/>
            </a:pPr>
            <a:r>
              <a:rPr b="1" lang="en-GB" sz="4400" spc="-12" strike="noStrike">
                <a:solidFill>
                  <a:srgbClr val="000000"/>
                </a:solidFill>
                <a:latin typeface="Arial"/>
              </a:rPr>
              <a:t>Types: </a:t>
            </a:r>
            <a:r>
              <a:rPr b="1" lang="en-GB" sz="4400" spc="-1" strike="noStrike">
                <a:solidFill>
                  <a:srgbClr val="000000"/>
                </a:solidFill>
                <a:latin typeface="Arial"/>
              </a:rPr>
              <a:t>Stream</a:t>
            </a:r>
            <a:r>
              <a:rPr b="1" lang="en-GB" sz="4400" spc="-106" strike="noStrike">
                <a:solidFill>
                  <a:srgbClr val="000000"/>
                </a:solidFill>
                <a:latin typeface="Arial"/>
              </a:rPr>
              <a:t> </a:t>
            </a:r>
            <a:r>
              <a:rPr b="1" lang="en-GB" sz="4400" spc="-12" strike="noStrike">
                <a:solidFill>
                  <a:srgbClr val="000000"/>
                </a:solidFill>
                <a:latin typeface="Arial"/>
              </a:rPr>
              <a:t>Sockets</a:t>
            </a:r>
            <a:endParaRPr b="0" lang="en-GB" sz="4400" spc="-1" strike="noStrike">
              <a:latin typeface="Arial"/>
            </a:endParaRPr>
          </a:p>
        </p:txBody>
      </p:sp>
      <p:sp>
        <p:nvSpPr>
          <p:cNvPr id="337" name="object 4"/>
          <p:cNvSpPr/>
          <p:nvPr/>
        </p:nvSpPr>
        <p:spPr>
          <a:xfrm>
            <a:off x="612000" y="1826280"/>
            <a:ext cx="8645040" cy="2951280"/>
          </a:xfrm>
          <a:prstGeom prst="rect">
            <a:avLst/>
          </a:prstGeom>
          <a:noFill/>
          <a:ln w="0">
            <a:noFill/>
          </a:ln>
        </p:spPr>
        <p:style>
          <a:lnRef idx="0"/>
          <a:fillRef idx="0"/>
          <a:effectRef idx="0"/>
          <a:fontRef idx="minor"/>
        </p:style>
        <p:txBody>
          <a:bodyPr lIns="0" rIns="0" tIns="54000" bIns="0" anchor="t">
            <a:spAutoFit/>
          </a:bodyPr>
          <a:p>
            <a:pPr marL="12600" algn="just">
              <a:lnSpc>
                <a:spcPts val="3589"/>
              </a:lnSpc>
              <a:spcBef>
                <a:spcPts val="425"/>
              </a:spcBef>
              <a:buNone/>
            </a:pPr>
            <a:r>
              <a:rPr b="0" lang="en-GB" sz="3200" spc="-1" strike="noStrike">
                <a:solidFill>
                  <a:srgbClr val="000000"/>
                </a:solidFill>
                <a:latin typeface="Arial"/>
                <a:ea typeface="DejaVu Sans"/>
              </a:rPr>
              <a:t>A </a:t>
            </a:r>
            <a:r>
              <a:rPr b="0" i="1" lang="en-GB" sz="3200" spc="-1" strike="noStrike" u="sng">
                <a:solidFill>
                  <a:srgbClr val="000000"/>
                </a:solidFill>
                <a:uFill>
                  <a:solidFill>
                    <a:srgbClr val="000000"/>
                  </a:solidFill>
                </a:uFill>
                <a:latin typeface="Arial"/>
                <a:ea typeface="DejaVu Sans"/>
              </a:rPr>
              <a:t>stream socket</a:t>
            </a:r>
            <a:r>
              <a:rPr b="0" i="1" lang="en-GB" sz="3200" spc="-1" strike="noStrike">
                <a:solidFill>
                  <a:srgbClr val="000000"/>
                </a:solidFill>
                <a:latin typeface="Arial"/>
                <a:ea typeface="DejaVu Sans"/>
              </a:rPr>
              <a:t> </a:t>
            </a:r>
            <a:r>
              <a:rPr b="0" lang="en-GB" sz="3200" spc="-1" strike="noStrike">
                <a:solidFill>
                  <a:srgbClr val="000000"/>
                </a:solidFill>
                <a:latin typeface="Arial"/>
                <a:ea typeface="DejaVu Sans"/>
              </a:rPr>
              <a:t>provides for the</a:t>
            </a:r>
            <a:r>
              <a:rPr b="0" lang="en-GB" sz="3200" spc="9" strike="noStrike">
                <a:solidFill>
                  <a:srgbClr val="000000"/>
                </a:solidFill>
                <a:latin typeface="Arial"/>
                <a:ea typeface="DejaVu Sans"/>
              </a:rPr>
              <a:t> </a:t>
            </a:r>
            <a:r>
              <a:rPr b="0" i="1" lang="en-GB" sz="3200" spc="-12" strike="noStrike" u="sng">
                <a:solidFill>
                  <a:srgbClr val="000000"/>
                </a:solidFill>
                <a:uFill>
                  <a:solidFill>
                    <a:srgbClr val="000000"/>
                  </a:solidFill>
                </a:uFill>
                <a:latin typeface="Arial"/>
                <a:ea typeface="DejaVu Sans"/>
              </a:rPr>
              <a:t>bidirectional,</a:t>
            </a:r>
            <a:r>
              <a:rPr b="0" i="1" lang="en-GB" sz="3200" spc="-12" strike="noStrike">
                <a:solidFill>
                  <a:srgbClr val="000000"/>
                </a:solidFill>
                <a:latin typeface="Arial"/>
                <a:ea typeface="DejaVu Sans"/>
              </a:rPr>
              <a:t> </a:t>
            </a:r>
            <a:r>
              <a:rPr b="0" i="1" lang="en-GB" sz="3200" spc="-1" strike="noStrike" u="sng">
                <a:solidFill>
                  <a:srgbClr val="000000"/>
                </a:solidFill>
                <a:uFill>
                  <a:solidFill>
                    <a:srgbClr val="000000"/>
                  </a:solidFill>
                </a:uFill>
                <a:latin typeface="Arial"/>
                <a:ea typeface="DejaVu Sans"/>
              </a:rPr>
              <a:t>reliable, sequenced</a:t>
            </a:r>
            <a:r>
              <a:rPr b="0" lang="en-GB" sz="3200" spc="-1" strike="noStrike">
                <a:solidFill>
                  <a:srgbClr val="000000"/>
                </a:solidFill>
                <a:latin typeface="Arial"/>
                <a:ea typeface="DejaVu Sans"/>
              </a:rPr>
              <a:t>,</a:t>
            </a:r>
            <a:r>
              <a:rPr b="0" lang="en-GB" sz="3200" spc="-7" strike="noStrike">
                <a:solidFill>
                  <a:srgbClr val="000000"/>
                </a:solidFill>
                <a:latin typeface="Arial"/>
                <a:ea typeface="DejaVu Sans"/>
              </a:rPr>
              <a:t> </a:t>
            </a:r>
            <a:r>
              <a:rPr b="0" lang="en-GB" sz="3200" spc="-1" strike="noStrike">
                <a:solidFill>
                  <a:srgbClr val="000000"/>
                </a:solidFill>
                <a:latin typeface="Arial"/>
                <a:ea typeface="DejaVu Sans"/>
              </a:rPr>
              <a:t>and</a:t>
            </a:r>
            <a:r>
              <a:rPr b="0" lang="en-GB" sz="3200" spc="-12" strike="noStrike">
                <a:solidFill>
                  <a:srgbClr val="000000"/>
                </a:solidFill>
                <a:latin typeface="Arial"/>
                <a:ea typeface="DejaVu Sans"/>
              </a:rPr>
              <a:t> </a:t>
            </a:r>
            <a:r>
              <a:rPr b="0" i="1" lang="en-GB" sz="3200" spc="-1" strike="noStrike" u="sng">
                <a:solidFill>
                  <a:srgbClr val="000000"/>
                </a:solidFill>
                <a:uFill>
                  <a:solidFill>
                    <a:srgbClr val="000000"/>
                  </a:solidFill>
                </a:uFill>
                <a:latin typeface="Arial"/>
                <a:ea typeface="DejaVu Sans"/>
              </a:rPr>
              <a:t>unduplicated</a:t>
            </a:r>
            <a:r>
              <a:rPr b="0" i="1" lang="en-GB" sz="3200" spc="-7" strike="noStrike">
                <a:solidFill>
                  <a:srgbClr val="000000"/>
                </a:solidFill>
                <a:latin typeface="Arial"/>
                <a:ea typeface="DejaVu Sans"/>
              </a:rPr>
              <a:t> </a:t>
            </a:r>
            <a:r>
              <a:rPr b="0" lang="en-GB" sz="3200" spc="-1" strike="noStrike">
                <a:solidFill>
                  <a:srgbClr val="000000"/>
                </a:solidFill>
                <a:latin typeface="Arial"/>
                <a:ea typeface="DejaVu Sans"/>
              </a:rPr>
              <a:t>flow </a:t>
            </a:r>
            <a:r>
              <a:rPr b="0" lang="en-GB" sz="3200" spc="-26" strike="noStrike">
                <a:solidFill>
                  <a:srgbClr val="000000"/>
                </a:solidFill>
                <a:latin typeface="Arial"/>
                <a:ea typeface="DejaVu Sans"/>
              </a:rPr>
              <a:t>of </a:t>
            </a:r>
            <a:r>
              <a:rPr b="0" lang="en-GB" sz="3200" spc="-1" strike="noStrike">
                <a:solidFill>
                  <a:srgbClr val="000000"/>
                </a:solidFill>
                <a:latin typeface="Arial"/>
                <a:ea typeface="DejaVu Sans"/>
              </a:rPr>
              <a:t>data </a:t>
            </a:r>
            <a:r>
              <a:rPr b="0" i="1" lang="en-GB" sz="3200" spc="-1" strike="noStrike" u="sng">
                <a:solidFill>
                  <a:srgbClr val="000000"/>
                </a:solidFill>
                <a:uFill>
                  <a:solidFill>
                    <a:srgbClr val="000000"/>
                  </a:solidFill>
                </a:uFill>
                <a:latin typeface="Arial"/>
                <a:ea typeface="DejaVu Sans"/>
              </a:rPr>
              <a:t>without</a:t>
            </a:r>
            <a:r>
              <a:rPr b="0" i="1" lang="en-GB" sz="3200" spc="-7" strike="noStrike" u="sng">
                <a:solidFill>
                  <a:srgbClr val="000000"/>
                </a:solidFill>
                <a:uFill>
                  <a:solidFill>
                    <a:srgbClr val="000000"/>
                  </a:solidFill>
                </a:uFill>
                <a:latin typeface="Arial"/>
                <a:ea typeface="DejaVu Sans"/>
              </a:rPr>
              <a:t> </a:t>
            </a:r>
            <a:r>
              <a:rPr b="0" i="1" lang="en-GB" sz="3200" spc="-1" strike="noStrike" u="sng">
                <a:solidFill>
                  <a:srgbClr val="000000"/>
                </a:solidFill>
                <a:uFill>
                  <a:solidFill>
                    <a:srgbClr val="000000"/>
                  </a:solidFill>
                </a:uFill>
                <a:latin typeface="Arial"/>
                <a:ea typeface="DejaVu Sans"/>
              </a:rPr>
              <a:t>record</a:t>
            </a:r>
            <a:r>
              <a:rPr b="0" i="1" lang="en-GB" sz="3200" spc="-15" strike="noStrike" u="sng">
                <a:solidFill>
                  <a:srgbClr val="000000"/>
                </a:solidFill>
                <a:uFill>
                  <a:solidFill>
                    <a:srgbClr val="000000"/>
                  </a:solidFill>
                </a:uFill>
                <a:latin typeface="Arial"/>
                <a:ea typeface="DejaVu Sans"/>
              </a:rPr>
              <a:t> </a:t>
            </a:r>
            <a:r>
              <a:rPr b="0" i="1" lang="en-GB" sz="3200" spc="-12" strike="noStrike" u="sng">
                <a:solidFill>
                  <a:srgbClr val="000000"/>
                </a:solidFill>
                <a:uFill>
                  <a:solidFill>
                    <a:srgbClr val="000000"/>
                  </a:solidFill>
                </a:uFill>
                <a:latin typeface="Arial"/>
                <a:ea typeface="DejaVu Sans"/>
              </a:rPr>
              <a:t>boundaries</a:t>
            </a:r>
            <a:r>
              <a:rPr b="0" lang="en-GB" sz="3200" spc="-12" strike="noStrike">
                <a:solidFill>
                  <a:srgbClr val="000000"/>
                </a:solidFill>
                <a:latin typeface="Arial"/>
                <a:ea typeface="DejaVu Sans"/>
              </a:rPr>
              <a:t>.</a:t>
            </a:r>
            <a:endParaRPr b="0" lang="en-GB" sz="3200" spc="-1" strike="noStrike">
              <a:latin typeface="Arial"/>
            </a:endParaRPr>
          </a:p>
          <a:p>
            <a:pPr marL="12600">
              <a:lnSpc>
                <a:spcPct val="93000"/>
              </a:lnSpc>
              <a:spcBef>
                <a:spcPts val="1344"/>
              </a:spcBef>
              <a:buNone/>
            </a:pPr>
            <a:r>
              <a:rPr b="0" lang="en-GB" sz="3200" spc="-1" strike="noStrike">
                <a:solidFill>
                  <a:srgbClr val="000000"/>
                </a:solidFill>
                <a:latin typeface="Arial"/>
                <a:ea typeface="DejaVu Sans"/>
              </a:rPr>
              <a:t>Aside from the bidirectionality of</a:t>
            </a:r>
            <a:r>
              <a:rPr b="0" lang="en-GB" sz="3200" spc="-12" strike="noStrike">
                <a:solidFill>
                  <a:srgbClr val="000000"/>
                </a:solidFill>
                <a:latin typeface="Arial"/>
                <a:ea typeface="DejaVu Sans"/>
              </a:rPr>
              <a:t> </a:t>
            </a:r>
            <a:r>
              <a:rPr b="0" lang="en-GB" sz="3200" spc="-1" strike="noStrike">
                <a:solidFill>
                  <a:srgbClr val="000000"/>
                </a:solidFill>
                <a:latin typeface="Arial"/>
                <a:ea typeface="DejaVu Sans"/>
              </a:rPr>
              <a:t>data flow, </a:t>
            </a:r>
            <a:r>
              <a:rPr b="0" lang="en-GB" sz="3200" spc="-52" strike="noStrike">
                <a:solidFill>
                  <a:srgbClr val="000000"/>
                </a:solidFill>
                <a:latin typeface="Arial"/>
                <a:ea typeface="DejaVu Sans"/>
              </a:rPr>
              <a:t>a </a:t>
            </a:r>
            <a:r>
              <a:rPr b="0" lang="en-GB" sz="3200" spc="-1" strike="noStrike">
                <a:solidFill>
                  <a:srgbClr val="000000"/>
                </a:solidFill>
                <a:latin typeface="Arial"/>
                <a:ea typeface="DejaVu Sans"/>
              </a:rPr>
              <a:t>pair of</a:t>
            </a:r>
            <a:r>
              <a:rPr b="0" lang="en-GB" sz="3200" spc="9" strike="noStrike">
                <a:solidFill>
                  <a:srgbClr val="000000"/>
                </a:solidFill>
                <a:latin typeface="Arial"/>
                <a:ea typeface="DejaVu Sans"/>
              </a:rPr>
              <a:t> </a:t>
            </a:r>
            <a:r>
              <a:rPr b="0" lang="en-GB" sz="3200" spc="-1" strike="noStrike">
                <a:solidFill>
                  <a:srgbClr val="000000"/>
                </a:solidFill>
                <a:latin typeface="Arial"/>
                <a:ea typeface="DejaVu Sans"/>
              </a:rPr>
              <a:t>connected stream</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sockets</a:t>
            </a:r>
            <a:r>
              <a:rPr b="0" lang="en-GB" sz="3200" spc="4" strike="noStrike">
                <a:solidFill>
                  <a:srgbClr val="000000"/>
                </a:solidFill>
                <a:latin typeface="Arial"/>
                <a:ea typeface="DejaVu Sans"/>
              </a:rPr>
              <a:t> </a:t>
            </a:r>
            <a:r>
              <a:rPr b="0" lang="en-GB" sz="3200" spc="-1" strike="noStrike">
                <a:solidFill>
                  <a:srgbClr val="000000"/>
                </a:solidFill>
                <a:latin typeface="Arial"/>
                <a:ea typeface="DejaVu Sans"/>
              </a:rPr>
              <a:t>provides</a:t>
            </a:r>
            <a:r>
              <a:rPr b="0" lang="en-GB" sz="3200" spc="9" strike="noStrike">
                <a:solidFill>
                  <a:srgbClr val="000000"/>
                </a:solidFill>
                <a:latin typeface="Arial"/>
                <a:ea typeface="DejaVu Sans"/>
              </a:rPr>
              <a:t> </a:t>
            </a:r>
            <a:r>
              <a:rPr b="0" lang="en-GB" sz="3200" spc="-26" strike="noStrike">
                <a:solidFill>
                  <a:srgbClr val="000000"/>
                </a:solidFill>
                <a:latin typeface="Arial"/>
                <a:ea typeface="DejaVu Sans"/>
              </a:rPr>
              <a:t>an </a:t>
            </a:r>
            <a:r>
              <a:rPr b="0" lang="en-GB" sz="3200" spc="-1" strike="noStrike">
                <a:solidFill>
                  <a:srgbClr val="000000"/>
                </a:solidFill>
                <a:latin typeface="Arial"/>
                <a:ea typeface="DejaVu Sans"/>
              </a:rPr>
              <a:t>interface nearly</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identical to that</a:t>
            </a:r>
            <a:r>
              <a:rPr b="0" lang="en-GB" sz="3200" spc="15" strike="noStrike">
                <a:solidFill>
                  <a:srgbClr val="000000"/>
                </a:solidFill>
                <a:latin typeface="Arial"/>
                <a:ea typeface="DejaVu Sans"/>
              </a:rPr>
              <a:t> </a:t>
            </a:r>
            <a:r>
              <a:rPr b="0" lang="en-GB" sz="3200" spc="-1" strike="noStrike">
                <a:solidFill>
                  <a:srgbClr val="000000"/>
                </a:solidFill>
                <a:latin typeface="Arial"/>
                <a:ea typeface="DejaVu Sans"/>
              </a:rPr>
              <a:t>of </a:t>
            </a:r>
            <a:r>
              <a:rPr b="0" lang="en-GB" sz="3200" spc="-12" strike="noStrike">
                <a:solidFill>
                  <a:srgbClr val="000000"/>
                </a:solidFill>
                <a:latin typeface="Arial"/>
                <a:ea typeface="DejaVu Sans"/>
              </a:rPr>
              <a:t>pipes</a:t>
            </a:r>
            <a:endParaRPr b="0" lang="en-GB" sz="3200" spc="-1" strike="noStrike">
              <a:latin typeface="Arial"/>
            </a:endParaRPr>
          </a:p>
        </p:txBody>
      </p:sp>
    </p:spTree>
  </p:cSld>
  <p:transition>
    <p:dissolve/>
  </p:transition>
</p:sld>
</file>

<file path=ppt/slides/slide9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38" name="PlaceHolder 1"/>
          <p:cNvSpPr>
            <a:spLocks noGrp="1"/>
          </p:cNvSpPr>
          <p:nvPr>
            <p:ph/>
          </p:nvPr>
        </p:nvSpPr>
        <p:spPr>
          <a:xfrm>
            <a:off x="399960" y="1271520"/>
            <a:ext cx="8569440" cy="5687280"/>
          </a:xfrm>
          <a:prstGeom prst="rect">
            <a:avLst/>
          </a:prstGeom>
          <a:noFill/>
          <a:ln w="0">
            <a:noFill/>
          </a:ln>
        </p:spPr>
        <p:txBody>
          <a:bodyPr lIns="90360" rIns="90360" tIns="44280" bIns="44280" anchor="t">
            <a:normAutofit fontScale="76000"/>
          </a:bodyPr>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3200" spc="-1" strike="noStrike">
                <a:latin typeface="Arial"/>
              </a:rPr>
              <a:t>Underlying best-effort network</a:t>
            </a:r>
            <a:endParaRPr b="0" lang="en-GB" sz="32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800" spc="-1" strike="noStrike">
                <a:latin typeface="Arial"/>
              </a:rPr>
              <a:t>drops messages</a:t>
            </a:r>
            <a:endParaRPr b="0" lang="en-GB" sz="2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800" spc="-1" strike="noStrike">
                <a:latin typeface="Arial"/>
              </a:rPr>
              <a:t>re-orders messages</a:t>
            </a:r>
            <a:endParaRPr b="0" lang="en-GB" sz="2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800" spc="-1" strike="noStrike">
                <a:latin typeface="Arial"/>
              </a:rPr>
              <a:t>delivers duplicate copies of a given message</a:t>
            </a:r>
            <a:endParaRPr b="0" lang="en-GB" sz="2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800" spc="-1" strike="noStrike">
                <a:latin typeface="Arial"/>
              </a:rPr>
              <a:t>limits messages to some finite size</a:t>
            </a:r>
            <a:endParaRPr b="0" lang="en-GB" sz="2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800" spc="-1" strike="noStrike">
                <a:latin typeface="Arial"/>
              </a:rPr>
              <a:t>delivers messages after an arbitrarily long delay</a:t>
            </a:r>
            <a:endParaRPr b="0" lang="en-GB" sz="28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3200" spc="-1" strike="noStrike">
                <a:latin typeface="Arial"/>
              </a:rPr>
              <a:t>Common end-to-end services</a:t>
            </a:r>
            <a:endParaRPr b="0" lang="en-GB" sz="32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800" spc="-1" strike="noStrike">
                <a:latin typeface="Arial"/>
              </a:rPr>
              <a:t>guarantee message delivery</a:t>
            </a:r>
            <a:endParaRPr b="0" lang="en-GB" sz="2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800" spc="-1" strike="noStrike">
                <a:latin typeface="Arial"/>
              </a:rPr>
              <a:t>deliver messages in the same order they are sent</a:t>
            </a:r>
            <a:endParaRPr b="0" lang="en-GB" sz="2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800" spc="-1" strike="noStrike">
                <a:latin typeface="Arial"/>
              </a:rPr>
              <a:t>deliver at most one copy of each message</a:t>
            </a:r>
            <a:endParaRPr b="0" lang="en-GB" sz="2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800" spc="-1" strike="noStrike">
                <a:latin typeface="Arial"/>
              </a:rPr>
              <a:t>support arbitrarily large messages</a:t>
            </a:r>
            <a:endParaRPr b="0" lang="en-GB" sz="2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800" spc="-1" strike="noStrike">
                <a:latin typeface="Arial"/>
              </a:rPr>
              <a:t>support synchronization</a:t>
            </a:r>
            <a:endParaRPr b="0" lang="en-GB" sz="2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800" spc="-1" strike="noStrike">
                <a:latin typeface="Arial"/>
              </a:rPr>
              <a:t>allow the receiver to apply flow control to the </a:t>
            </a:r>
            <a:r>
              <a:rPr b="0" lang="en-GB" sz="2800" spc="-1" strike="noStrike">
                <a:latin typeface="Arial"/>
              </a:rPr>
              <a:t>sender</a:t>
            </a:r>
            <a:endParaRPr b="0" lang="en-GB" sz="2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800" spc="-1" strike="noStrike">
                <a:latin typeface="Arial"/>
              </a:rPr>
              <a:t>support multiple application processes on each </a:t>
            </a:r>
            <a:r>
              <a:rPr b="0" lang="en-GB" sz="2800" spc="-1" strike="noStrike">
                <a:latin typeface="Arial"/>
              </a:rPr>
              <a:t>host</a:t>
            </a:r>
            <a:endParaRPr b="0" lang="en-GB" sz="2800" spc="-1" strike="noStrike">
              <a:latin typeface="Arial"/>
            </a:endParaRPr>
          </a:p>
        </p:txBody>
      </p:sp>
      <p:sp>
        <p:nvSpPr>
          <p:cNvPr id="539" name=""/>
          <p:cNvSpPr/>
          <p:nvPr/>
        </p:nvSpPr>
        <p:spPr>
          <a:xfrm>
            <a:off x="2045160" y="461880"/>
            <a:ext cx="5804280" cy="51984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800" spc="-1" strike="noStrike">
                <a:solidFill>
                  <a:srgbClr val="000000"/>
                </a:solidFill>
                <a:latin typeface="Arial"/>
                <a:ea typeface="DejaVu Sans"/>
              </a:rPr>
              <a:t>End-to-End (Transport) Protocols</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9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40" name="PlaceHolder 1"/>
          <p:cNvSpPr>
            <a:spLocks noGrp="1"/>
          </p:cNvSpPr>
          <p:nvPr>
            <p:ph type="title"/>
          </p:nvPr>
        </p:nvSpPr>
        <p:spPr>
          <a:xfrm>
            <a:off x="182880" y="647640"/>
            <a:ext cx="9239760" cy="835920"/>
          </a:xfrm>
          <a:prstGeom prst="rect">
            <a:avLst/>
          </a:prstGeom>
          <a:noFill/>
          <a:ln w="0">
            <a:noFill/>
          </a:ln>
        </p:spPr>
        <p:txBody>
          <a:bodyPr lIns="87480" rIns="87480" tIns="44280" bIns="44280" anchor="t">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400" spc="-1" strike="noStrike">
                <a:latin typeface="Arial"/>
              </a:rPr>
              <a:t>UDP - I</a:t>
            </a:r>
            <a:endParaRPr b="0" lang="en-GB" sz="2400" spc="-1" strike="noStrike">
              <a:latin typeface="Arial"/>
            </a:endParaRPr>
          </a:p>
        </p:txBody>
      </p:sp>
      <p:grpSp>
        <p:nvGrpSpPr>
          <p:cNvPr id="541" name=""/>
          <p:cNvGrpSpPr/>
          <p:nvPr/>
        </p:nvGrpSpPr>
        <p:grpSpPr>
          <a:xfrm>
            <a:off x="985320" y="1692000"/>
            <a:ext cx="7614360" cy="4676760"/>
            <a:chOff x="985320" y="1692000"/>
            <a:chExt cx="7614360" cy="4676760"/>
          </a:xfrm>
        </p:grpSpPr>
        <p:sp>
          <p:nvSpPr>
            <p:cNvPr id="542" name=""/>
            <p:cNvSpPr/>
            <p:nvPr/>
          </p:nvSpPr>
          <p:spPr>
            <a:xfrm>
              <a:off x="2583360" y="2709000"/>
              <a:ext cx="1258560" cy="486720"/>
            </a:xfrm>
            <a:custGeom>
              <a:avLst/>
              <a:gdLst/>
              <a:ahLst/>
              <a:rect l="l" t="t" r="r" b="b"/>
              <a:pathLst>
                <a:path w="494" h="330">
                  <a:moveTo>
                    <a:pt x="490" y="326"/>
                  </a:moveTo>
                  <a:lnTo>
                    <a:pt x="0" y="330"/>
                  </a:lnTo>
                  <a:lnTo>
                    <a:pt x="0" y="0"/>
                  </a:lnTo>
                  <a:lnTo>
                    <a:pt x="494" y="0"/>
                  </a:lnTo>
                  <a:lnTo>
                    <a:pt x="494" y="330"/>
                  </a:lnTo>
                  <a:lnTo>
                    <a:pt x="494" y="330"/>
                  </a:lnTo>
                  <a:lnTo>
                    <a:pt x="490" y="326"/>
                  </a:lnTo>
                  <a:close/>
                </a:path>
              </a:pathLst>
            </a:custGeom>
            <a:solidFill>
              <a:srgbClr val="ccffff"/>
            </a:solidFill>
            <a:ln w="0">
              <a:noFill/>
            </a:ln>
          </p:spPr>
          <p:style>
            <a:lnRef idx="0"/>
            <a:fillRef idx="0"/>
            <a:effectRef idx="0"/>
            <a:fontRef idx="minor"/>
          </p:style>
        </p:sp>
        <p:sp>
          <p:nvSpPr>
            <p:cNvPr id="543" name=""/>
            <p:cNvSpPr/>
            <p:nvPr/>
          </p:nvSpPr>
          <p:spPr>
            <a:xfrm>
              <a:off x="4815720" y="2709000"/>
              <a:ext cx="1258560" cy="973440"/>
            </a:xfrm>
            <a:custGeom>
              <a:avLst/>
              <a:gdLst/>
              <a:ahLst/>
              <a:rect l="l" t="t" r="r" b="b"/>
              <a:pathLst>
                <a:path w="494" h="659">
                  <a:moveTo>
                    <a:pt x="494" y="656"/>
                  </a:moveTo>
                  <a:lnTo>
                    <a:pt x="0" y="659"/>
                  </a:lnTo>
                  <a:lnTo>
                    <a:pt x="0" y="0"/>
                  </a:lnTo>
                  <a:lnTo>
                    <a:pt x="494" y="0"/>
                  </a:lnTo>
                  <a:lnTo>
                    <a:pt x="494" y="659"/>
                  </a:lnTo>
                  <a:lnTo>
                    <a:pt x="494" y="659"/>
                  </a:lnTo>
                  <a:lnTo>
                    <a:pt x="494" y="656"/>
                  </a:lnTo>
                  <a:close/>
                </a:path>
              </a:pathLst>
            </a:custGeom>
            <a:solidFill>
              <a:srgbClr val="ccffff"/>
            </a:solidFill>
            <a:ln w="0">
              <a:noFill/>
            </a:ln>
          </p:spPr>
          <p:style>
            <a:lnRef idx="0"/>
            <a:fillRef idx="0"/>
            <a:effectRef idx="0"/>
            <a:fontRef idx="minor"/>
          </p:style>
        </p:sp>
        <p:sp>
          <p:nvSpPr>
            <p:cNvPr id="544" name=""/>
            <p:cNvSpPr/>
            <p:nvPr/>
          </p:nvSpPr>
          <p:spPr>
            <a:xfrm>
              <a:off x="7055640" y="2709000"/>
              <a:ext cx="1258200" cy="242640"/>
            </a:xfrm>
            <a:custGeom>
              <a:avLst/>
              <a:gdLst/>
              <a:ahLst/>
              <a:rect l="l" t="t" r="r" b="b"/>
              <a:pathLst>
                <a:path w="494" h="165">
                  <a:moveTo>
                    <a:pt x="494" y="162"/>
                  </a:moveTo>
                  <a:lnTo>
                    <a:pt x="0" y="165"/>
                  </a:lnTo>
                  <a:lnTo>
                    <a:pt x="0" y="0"/>
                  </a:lnTo>
                  <a:lnTo>
                    <a:pt x="494" y="0"/>
                  </a:lnTo>
                  <a:lnTo>
                    <a:pt x="494" y="165"/>
                  </a:lnTo>
                  <a:lnTo>
                    <a:pt x="494" y="165"/>
                  </a:lnTo>
                  <a:lnTo>
                    <a:pt x="494" y="162"/>
                  </a:lnTo>
                  <a:close/>
                </a:path>
              </a:pathLst>
            </a:custGeom>
            <a:solidFill>
              <a:srgbClr val="ccffff"/>
            </a:solidFill>
            <a:ln w="0">
              <a:noFill/>
            </a:ln>
          </p:spPr>
          <p:style>
            <a:lnRef idx="0"/>
            <a:fillRef idx="0"/>
            <a:effectRef idx="0"/>
            <a:fontRef idx="minor"/>
          </p:style>
        </p:sp>
        <p:sp>
          <p:nvSpPr>
            <p:cNvPr id="545" name=""/>
            <p:cNvSpPr/>
            <p:nvPr/>
          </p:nvSpPr>
          <p:spPr>
            <a:xfrm>
              <a:off x="2740680" y="1753560"/>
              <a:ext cx="873360" cy="2127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400" spc="-1" strike="noStrike">
                  <a:solidFill>
                    <a:srgbClr val="000000"/>
                  </a:solidFill>
                  <a:latin typeface="Arial"/>
                  <a:ea typeface="DejaVu Sans"/>
                </a:rPr>
                <a:t>Application</a:t>
              </a:r>
              <a:endParaRPr b="0" lang="en-GB" sz="1400" spc="-1" strike="noStrike">
                <a:latin typeface="Arial"/>
              </a:endParaRPr>
            </a:p>
          </p:txBody>
        </p:sp>
        <p:sp>
          <p:nvSpPr>
            <p:cNvPr id="546" name=""/>
            <p:cNvSpPr/>
            <p:nvPr/>
          </p:nvSpPr>
          <p:spPr>
            <a:xfrm>
              <a:off x="2938680" y="1950120"/>
              <a:ext cx="626400" cy="2127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400" spc="-1" strike="noStrike">
                  <a:solidFill>
                    <a:srgbClr val="000000"/>
                  </a:solidFill>
                  <a:latin typeface="Arial"/>
                  <a:ea typeface="DejaVu Sans"/>
                </a:rPr>
                <a:t>process</a:t>
              </a:r>
              <a:endParaRPr b="0" lang="en-GB" sz="1400" spc="-1" strike="noStrike">
                <a:latin typeface="Arial"/>
              </a:endParaRPr>
            </a:p>
          </p:txBody>
        </p:sp>
        <p:sp>
          <p:nvSpPr>
            <p:cNvPr id="547" name=""/>
            <p:cNvSpPr/>
            <p:nvPr/>
          </p:nvSpPr>
          <p:spPr>
            <a:xfrm>
              <a:off x="2305800" y="1692000"/>
              <a:ext cx="1811160" cy="529560"/>
            </a:xfrm>
            <a:custGeom>
              <a:avLst/>
              <a:gdLst/>
              <a:ahLst/>
              <a:rect l="l" t="t" r="r" b="b"/>
              <a:pathLst>
                <a:path w="711" h="359">
                  <a:moveTo>
                    <a:pt x="711" y="316"/>
                  </a:moveTo>
                  <a:lnTo>
                    <a:pt x="711" y="323"/>
                  </a:lnTo>
                  <a:lnTo>
                    <a:pt x="711" y="329"/>
                  </a:lnTo>
                  <a:lnTo>
                    <a:pt x="708" y="336"/>
                  </a:lnTo>
                  <a:lnTo>
                    <a:pt x="705" y="343"/>
                  </a:lnTo>
                  <a:lnTo>
                    <a:pt x="701" y="346"/>
                  </a:lnTo>
                  <a:lnTo>
                    <a:pt x="695" y="349"/>
                  </a:lnTo>
                  <a:lnTo>
                    <a:pt x="688" y="353"/>
                  </a:lnTo>
                  <a:lnTo>
                    <a:pt x="685" y="356"/>
                  </a:lnTo>
                  <a:lnTo>
                    <a:pt x="678" y="359"/>
                  </a:lnTo>
                  <a:lnTo>
                    <a:pt x="672" y="359"/>
                  </a:lnTo>
                  <a:lnTo>
                    <a:pt x="39" y="359"/>
                  </a:lnTo>
                  <a:lnTo>
                    <a:pt x="33" y="359"/>
                  </a:lnTo>
                  <a:lnTo>
                    <a:pt x="26" y="356"/>
                  </a:lnTo>
                  <a:lnTo>
                    <a:pt x="20" y="353"/>
                  </a:lnTo>
                  <a:lnTo>
                    <a:pt x="16" y="349"/>
                  </a:lnTo>
                  <a:lnTo>
                    <a:pt x="10" y="346"/>
                  </a:lnTo>
                  <a:lnTo>
                    <a:pt x="7" y="343"/>
                  </a:lnTo>
                  <a:lnTo>
                    <a:pt x="3" y="336"/>
                  </a:lnTo>
                  <a:lnTo>
                    <a:pt x="0" y="329"/>
                  </a:lnTo>
                  <a:lnTo>
                    <a:pt x="0" y="323"/>
                  </a:lnTo>
                  <a:lnTo>
                    <a:pt x="0" y="316"/>
                  </a:lnTo>
                  <a:lnTo>
                    <a:pt x="0" y="43"/>
                  </a:lnTo>
                  <a:lnTo>
                    <a:pt x="0" y="36"/>
                  </a:lnTo>
                  <a:lnTo>
                    <a:pt x="0" y="30"/>
                  </a:lnTo>
                  <a:lnTo>
                    <a:pt x="3" y="23"/>
                  </a:lnTo>
                  <a:lnTo>
                    <a:pt x="7" y="17"/>
                  </a:lnTo>
                  <a:lnTo>
                    <a:pt x="10" y="13"/>
                  </a:lnTo>
                  <a:lnTo>
                    <a:pt x="16" y="10"/>
                  </a:lnTo>
                  <a:lnTo>
                    <a:pt x="20" y="7"/>
                  </a:lnTo>
                  <a:lnTo>
                    <a:pt x="26" y="3"/>
                  </a:lnTo>
                  <a:lnTo>
                    <a:pt x="33" y="3"/>
                  </a:lnTo>
                  <a:lnTo>
                    <a:pt x="39" y="0"/>
                  </a:lnTo>
                  <a:lnTo>
                    <a:pt x="672" y="0"/>
                  </a:lnTo>
                  <a:lnTo>
                    <a:pt x="678" y="3"/>
                  </a:lnTo>
                  <a:lnTo>
                    <a:pt x="685" y="3"/>
                  </a:lnTo>
                  <a:lnTo>
                    <a:pt x="688" y="7"/>
                  </a:lnTo>
                  <a:lnTo>
                    <a:pt x="695" y="10"/>
                  </a:lnTo>
                  <a:lnTo>
                    <a:pt x="701" y="13"/>
                  </a:lnTo>
                  <a:lnTo>
                    <a:pt x="705" y="17"/>
                  </a:lnTo>
                  <a:lnTo>
                    <a:pt x="708" y="23"/>
                  </a:lnTo>
                  <a:lnTo>
                    <a:pt x="711" y="30"/>
                  </a:lnTo>
                  <a:lnTo>
                    <a:pt x="711" y="36"/>
                  </a:lnTo>
                  <a:lnTo>
                    <a:pt x="711" y="43"/>
                  </a:lnTo>
                  <a:lnTo>
                    <a:pt x="711" y="316"/>
                  </a:lnTo>
                  <a:lnTo>
                    <a:pt x="711" y="316"/>
                  </a:lnTo>
                </a:path>
              </a:pathLst>
            </a:custGeom>
            <a:noFill/>
            <a:ln w="11160">
              <a:solidFill>
                <a:srgbClr val="000000"/>
              </a:solidFill>
              <a:round/>
            </a:ln>
          </p:spPr>
          <p:style>
            <a:lnRef idx="0"/>
            <a:fillRef idx="0"/>
            <a:effectRef idx="0"/>
            <a:fontRef idx="minor"/>
          </p:style>
        </p:sp>
        <p:sp>
          <p:nvSpPr>
            <p:cNvPr id="548" name=""/>
            <p:cNvSpPr/>
            <p:nvPr/>
          </p:nvSpPr>
          <p:spPr>
            <a:xfrm flipV="1">
              <a:off x="3202920" y="2309400"/>
              <a:ext cx="10080" cy="394920"/>
            </a:xfrm>
            <a:prstGeom prst="line">
              <a:avLst/>
            </a:prstGeom>
            <a:ln w="11160">
              <a:solidFill>
                <a:srgbClr val="000000"/>
              </a:solidFill>
              <a:miter/>
            </a:ln>
          </p:spPr>
          <p:style>
            <a:lnRef idx="0"/>
            <a:fillRef idx="0"/>
            <a:effectRef idx="0"/>
            <a:fontRef idx="minor"/>
          </p:style>
        </p:sp>
        <p:sp>
          <p:nvSpPr>
            <p:cNvPr id="549" name=""/>
            <p:cNvSpPr/>
            <p:nvPr/>
          </p:nvSpPr>
          <p:spPr>
            <a:xfrm>
              <a:off x="3161880" y="2222280"/>
              <a:ext cx="99000" cy="106920"/>
            </a:xfrm>
            <a:custGeom>
              <a:avLst/>
              <a:gdLst/>
              <a:ahLst/>
              <a:rect l="l" t="t" r="r" b="b"/>
              <a:pathLst>
                <a:path w="39" h="73">
                  <a:moveTo>
                    <a:pt x="36" y="73"/>
                  </a:moveTo>
                  <a:lnTo>
                    <a:pt x="20" y="0"/>
                  </a:lnTo>
                  <a:lnTo>
                    <a:pt x="0" y="73"/>
                  </a:lnTo>
                  <a:lnTo>
                    <a:pt x="39" y="73"/>
                  </a:lnTo>
                  <a:lnTo>
                    <a:pt x="39" y="73"/>
                  </a:lnTo>
                  <a:lnTo>
                    <a:pt x="36" y="73"/>
                  </a:lnTo>
                  <a:close/>
                </a:path>
              </a:pathLst>
            </a:custGeom>
            <a:solidFill>
              <a:srgbClr val="000000"/>
            </a:solidFill>
            <a:ln w="0">
              <a:noFill/>
            </a:ln>
          </p:spPr>
          <p:style>
            <a:lnRef idx="0"/>
            <a:fillRef idx="0"/>
            <a:effectRef idx="0"/>
            <a:fontRef idx="minor"/>
          </p:style>
        </p:sp>
        <p:sp>
          <p:nvSpPr>
            <p:cNvPr id="550" name=""/>
            <p:cNvSpPr/>
            <p:nvPr/>
          </p:nvSpPr>
          <p:spPr>
            <a:xfrm flipH="1" flipV="1">
              <a:off x="3345480" y="4704120"/>
              <a:ext cx="2099880" cy="681120"/>
            </a:xfrm>
            <a:prstGeom prst="line">
              <a:avLst/>
            </a:prstGeom>
            <a:ln w="11160">
              <a:solidFill>
                <a:srgbClr val="000000"/>
              </a:solidFill>
              <a:miter/>
            </a:ln>
          </p:spPr>
          <p:style>
            <a:lnRef idx="0"/>
            <a:fillRef idx="0"/>
            <a:effectRef idx="0"/>
            <a:fontRef idx="minor"/>
          </p:style>
        </p:sp>
        <p:sp>
          <p:nvSpPr>
            <p:cNvPr id="551" name=""/>
            <p:cNvSpPr/>
            <p:nvPr/>
          </p:nvSpPr>
          <p:spPr>
            <a:xfrm>
              <a:off x="3213000" y="4662000"/>
              <a:ext cx="182160" cy="75960"/>
            </a:xfrm>
            <a:custGeom>
              <a:avLst/>
              <a:gdLst/>
              <a:ahLst/>
              <a:rect l="l" t="t" r="r" b="b"/>
              <a:pathLst>
                <a:path w="72" h="52">
                  <a:moveTo>
                    <a:pt x="72" y="16"/>
                  </a:moveTo>
                  <a:lnTo>
                    <a:pt x="0" y="0"/>
                  </a:lnTo>
                  <a:lnTo>
                    <a:pt x="52" y="52"/>
                  </a:lnTo>
                  <a:lnTo>
                    <a:pt x="72" y="20"/>
                  </a:lnTo>
                  <a:lnTo>
                    <a:pt x="72" y="20"/>
                  </a:lnTo>
                  <a:lnTo>
                    <a:pt x="72" y="16"/>
                  </a:lnTo>
                  <a:close/>
                </a:path>
              </a:pathLst>
            </a:custGeom>
            <a:solidFill>
              <a:srgbClr val="000000"/>
            </a:solidFill>
            <a:ln w="0">
              <a:noFill/>
            </a:ln>
          </p:spPr>
          <p:style>
            <a:lnRef idx="0"/>
            <a:fillRef idx="0"/>
            <a:effectRef idx="0"/>
            <a:fontRef idx="minor"/>
          </p:style>
        </p:sp>
        <p:sp>
          <p:nvSpPr>
            <p:cNvPr id="552" name=""/>
            <p:cNvSpPr/>
            <p:nvPr/>
          </p:nvSpPr>
          <p:spPr>
            <a:xfrm flipV="1">
              <a:off x="5445360" y="4704120"/>
              <a:ext cx="2104560" cy="681120"/>
            </a:xfrm>
            <a:prstGeom prst="line">
              <a:avLst/>
            </a:prstGeom>
            <a:ln w="11160">
              <a:solidFill>
                <a:srgbClr val="000000"/>
              </a:solidFill>
              <a:miter/>
            </a:ln>
          </p:spPr>
          <p:style>
            <a:lnRef idx="0"/>
            <a:fillRef idx="0"/>
            <a:effectRef idx="0"/>
            <a:fontRef idx="minor"/>
          </p:style>
        </p:sp>
        <p:sp>
          <p:nvSpPr>
            <p:cNvPr id="553" name=""/>
            <p:cNvSpPr/>
            <p:nvPr/>
          </p:nvSpPr>
          <p:spPr>
            <a:xfrm>
              <a:off x="7491960" y="4662000"/>
              <a:ext cx="192600" cy="75960"/>
            </a:xfrm>
            <a:custGeom>
              <a:avLst/>
              <a:gdLst/>
              <a:ahLst/>
              <a:rect l="l" t="t" r="r" b="b"/>
              <a:pathLst>
                <a:path w="76" h="52">
                  <a:moveTo>
                    <a:pt x="0" y="16"/>
                  </a:moveTo>
                  <a:lnTo>
                    <a:pt x="76" y="0"/>
                  </a:lnTo>
                  <a:lnTo>
                    <a:pt x="20" y="52"/>
                  </a:lnTo>
                  <a:lnTo>
                    <a:pt x="3" y="20"/>
                  </a:lnTo>
                  <a:lnTo>
                    <a:pt x="3" y="20"/>
                  </a:lnTo>
                  <a:lnTo>
                    <a:pt x="0" y="16"/>
                  </a:lnTo>
                  <a:close/>
                </a:path>
              </a:pathLst>
            </a:custGeom>
            <a:solidFill>
              <a:srgbClr val="000000"/>
            </a:solidFill>
            <a:ln w="0">
              <a:noFill/>
            </a:ln>
          </p:spPr>
          <p:style>
            <a:lnRef idx="0"/>
            <a:fillRef idx="0"/>
            <a:effectRef idx="0"/>
            <a:fontRef idx="minor"/>
          </p:style>
        </p:sp>
        <p:sp>
          <p:nvSpPr>
            <p:cNvPr id="554" name=""/>
            <p:cNvSpPr/>
            <p:nvPr/>
          </p:nvSpPr>
          <p:spPr>
            <a:xfrm>
              <a:off x="2583360" y="2709000"/>
              <a:ext cx="1258560" cy="1947960"/>
            </a:xfrm>
            <a:custGeom>
              <a:avLst/>
              <a:gdLst/>
              <a:ahLst/>
              <a:rect l="l" t="t" r="r" b="b"/>
              <a:pathLst>
                <a:path w="494" h="1318">
                  <a:moveTo>
                    <a:pt x="490" y="1314"/>
                  </a:moveTo>
                  <a:lnTo>
                    <a:pt x="0" y="1318"/>
                  </a:lnTo>
                  <a:lnTo>
                    <a:pt x="0" y="0"/>
                  </a:lnTo>
                  <a:lnTo>
                    <a:pt x="494" y="0"/>
                  </a:lnTo>
                  <a:lnTo>
                    <a:pt x="494" y="1318"/>
                  </a:lnTo>
                  <a:lnTo>
                    <a:pt x="494" y="1318"/>
                  </a:lnTo>
                </a:path>
              </a:pathLst>
            </a:custGeom>
            <a:noFill/>
            <a:ln w="11160">
              <a:solidFill>
                <a:srgbClr val="000000"/>
              </a:solidFill>
              <a:round/>
            </a:ln>
          </p:spPr>
          <p:style>
            <a:lnRef idx="0"/>
            <a:fillRef idx="0"/>
            <a:effectRef idx="0"/>
            <a:fontRef idx="minor"/>
          </p:style>
        </p:sp>
        <p:sp>
          <p:nvSpPr>
            <p:cNvPr id="555" name=""/>
            <p:cNvSpPr/>
            <p:nvPr/>
          </p:nvSpPr>
          <p:spPr>
            <a:xfrm>
              <a:off x="2558160" y="2950200"/>
              <a:ext cx="1345680" cy="360"/>
            </a:xfrm>
            <a:prstGeom prst="line">
              <a:avLst/>
            </a:prstGeom>
            <a:ln w="11160">
              <a:solidFill>
                <a:srgbClr val="000000"/>
              </a:solidFill>
              <a:miter/>
            </a:ln>
          </p:spPr>
          <p:style>
            <a:lnRef idx="0"/>
            <a:fillRef idx="0"/>
            <a:effectRef idx="0"/>
            <a:fontRef idx="minor"/>
          </p:style>
        </p:sp>
        <p:sp>
          <p:nvSpPr>
            <p:cNvPr id="556" name=""/>
            <p:cNvSpPr/>
            <p:nvPr/>
          </p:nvSpPr>
          <p:spPr>
            <a:xfrm>
              <a:off x="2573280" y="3190680"/>
              <a:ext cx="1269000" cy="5400"/>
            </a:xfrm>
            <a:prstGeom prst="line">
              <a:avLst/>
            </a:prstGeom>
            <a:ln w="11160">
              <a:solidFill>
                <a:srgbClr val="000000"/>
              </a:solidFill>
              <a:miter/>
            </a:ln>
          </p:spPr>
          <p:style>
            <a:lnRef idx="0"/>
            <a:fillRef idx="0"/>
            <a:effectRef idx="0"/>
            <a:fontRef idx="minor"/>
          </p:style>
        </p:sp>
        <p:sp>
          <p:nvSpPr>
            <p:cNvPr id="557" name=""/>
            <p:cNvSpPr/>
            <p:nvPr/>
          </p:nvSpPr>
          <p:spPr>
            <a:xfrm>
              <a:off x="2573280" y="3434760"/>
              <a:ext cx="1269000" cy="4320"/>
            </a:xfrm>
            <a:prstGeom prst="line">
              <a:avLst/>
            </a:prstGeom>
            <a:ln w="11160">
              <a:solidFill>
                <a:srgbClr val="000000"/>
              </a:solidFill>
              <a:miter/>
            </a:ln>
          </p:spPr>
          <p:style>
            <a:lnRef idx="0"/>
            <a:fillRef idx="0"/>
            <a:effectRef idx="0"/>
            <a:fontRef idx="minor"/>
          </p:style>
        </p:sp>
        <p:sp>
          <p:nvSpPr>
            <p:cNvPr id="558" name=""/>
            <p:cNvSpPr/>
            <p:nvPr/>
          </p:nvSpPr>
          <p:spPr>
            <a:xfrm>
              <a:off x="2558160" y="3659040"/>
              <a:ext cx="1345680" cy="360"/>
            </a:xfrm>
            <a:prstGeom prst="line">
              <a:avLst/>
            </a:prstGeom>
            <a:ln w="11160">
              <a:solidFill>
                <a:srgbClr val="000000"/>
              </a:solidFill>
              <a:miter/>
            </a:ln>
          </p:spPr>
          <p:style>
            <a:lnRef idx="0"/>
            <a:fillRef idx="0"/>
            <a:effectRef idx="0"/>
            <a:fontRef idx="minor"/>
          </p:style>
        </p:sp>
        <p:sp>
          <p:nvSpPr>
            <p:cNvPr id="559" name=""/>
            <p:cNvSpPr/>
            <p:nvPr/>
          </p:nvSpPr>
          <p:spPr>
            <a:xfrm>
              <a:off x="2558160" y="3943080"/>
              <a:ext cx="1345680" cy="360"/>
            </a:xfrm>
            <a:prstGeom prst="line">
              <a:avLst/>
            </a:prstGeom>
            <a:ln w="11160">
              <a:solidFill>
                <a:srgbClr val="000000"/>
              </a:solidFill>
              <a:miter/>
            </a:ln>
          </p:spPr>
          <p:style>
            <a:lnRef idx="0"/>
            <a:fillRef idx="0"/>
            <a:effectRef idx="0"/>
            <a:fontRef idx="minor"/>
          </p:style>
        </p:sp>
        <p:sp>
          <p:nvSpPr>
            <p:cNvPr id="560" name=""/>
            <p:cNvSpPr/>
            <p:nvPr/>
          </p:nvSpPr>
          <p:spPr>
            <a:xfrm>
              <a:off x="2573280" y="4165200"/>
              <a:ext cx="1269000" cy="4320"/>
            </a:xfrm>
            <a:prstGeom prst="line">
              <a:avLst/>
            </a:prstGeom>
            <a:ln w="11160">
              <a:solidFill>
                <a:srgbClr val="000000"/>
              </a:solidFill>
              <a:miter/>
            </a:ln>
          </p:spPr>
          <p:style>
            <a:lnRef idx="0"/>
            <a:fillRef idx="0"/>
            <a:effectRef idx="0"/>
            <a:fontRef idx="minor"/>
          </p:style>
        </p:sp>
        <p:sp>
          <p:nvSpPr>
            <p:cNvPr id="561" name=""/>
            <p:cNvSpPr/>
            <p:nvPr/>
          </p:nvSpPr>
          <p:spPr>
            <a:xfrm>
              <a:off x="4979880" y="1753560"/>
              <a:ext cx="873360" cy="2127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400" spc="-1" strike="noStrike">
                  <a:solidFill>
                    <a:srgbClr val="000000"/>
                  </a:solidFill>
                  <a:latin typeface="Arial"/>
                  <a:ea typeface="DejaVu Sans"/>
                </a:rPr>
                <a:t>Application</a:t>
              </a:r>
              <a:endParaRPr b="0" lang="en-GB" sz="1400" spc="-1" strike="noStrike">
                <a:latin typeface="Arial"/>
              </a:endParaRPr>
            </a:p>
          </p:txBody>
        </p:sp>
        <p:sp>
          <p:nvSpPr>
            <p:cNvPr id="562" name=""/>
            <p:cNvSpPr/>
            <p:nvPr/>
          </p:nvSpPr>
          <p:spPr>
            <a:xfrm>
              <a:off x="5181120" y="1950120"/>
              <a:ext cx="626400" cy="2127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400" spc="-1" strike="noStrike">
                  <a:solidFill>
                    <a:srgbClr val="000000"/>
                  </a:solidFill>
                  <a:latin typeface="Arial"/>
                  <a:ea typeface="DejaVu Sans"/>
                </a:rPr>
                <a:t>process</a:t>
              </a:r>
              <a:endParaRPr b="0" lang="en-GB" sz="1400" spc="-1" strike="noStrike">
                <a:latin typeface="Arial"/>
              </a:endParaRPr>
            </a:p>
          </p:txBody>
        </p:sp>
        <p:sp>
          <p:nvSpPr>
            <p:cNvPr id="563" name=""/>
            <p:cNvSpPr/>
            <p:nvPr/>
          </p:nvSpPr>
          <p:spPr>
            <a:xfrm>
              <a:off x="4538160" y="1692000"/>
              <a:ext cx="1818000" cy="529560"/>
            </a:xfrm>
            <a:custGeom>
              <a:avLst/>
              <a:gdLst/>
              <a:ahLst/>
              <a:rect l="l" t="t" r="r" b="b"/>
              <a:pathLst>
                <a:path w="714" h="359">
                  <a:moveTo>
                    <a:pt x="711" y="316"/>
                  </a:moveTo>
                  <a:lnTo>
                    <a:pt x="714" y="323"/>
                  </a:lnTo>
                  <a:lnTo>
                    <a:pt x="711" y="329"/>
                  </a:lnTo>
                  <a:lnTo>
                    <a:pt x="708" y="336"/>
                  </a:lnTo>
                  <a:lnTo>
                    <a:pt x="705" y="343"/>
                  </a:lnTo>
                  <a:lnTo>
                    <a:pt x="701" y="346"/>
                  </a:lnTo>
                  <a:lnTo>
                    <a:pt x="698" y="349"/>
                  </a:lnTo>
                  <a:lnTo>
                    <a:pt x="691" y="353"/>
                  </a:lnTo>
                  <a:lnTo>
                    <a:pt x="685" y="356"/>
                  </a:lnTo>
                  <a:lnTo>
                    <a:pt x="678" y="359"/>
                  </a:lnTo>
                  <a:lnTo>
                    <a:pt x="672" y="359"/>
                  </a:lnTo>
                  <a:lnTo>
                    <a:pt x="43" y="359"/>
                  </a:lnTo>
                  <a:lnTo>
                    <a:pt x="36" y="359"/>
                  </a:lnTo>
                  <a:lnTo>
                    <a:pt x="30" y="356"/>
                  </a:lnTo>
                  <a:lnTo>
                    <a:pt x="23" y="353"/>
                  </a:lnTo>
                  <a:lnTo>
                    <a:pt x="16" y="349"/>
                  </a:lnTo>
                  <a:lnTo>
                    <a:pt x="13" y="346"/>
                  </a:lnTo>
                  <a:lnTo>
                    <a:pt x="10" y="343"/>
                  </a:lnTo>
                  <a:lnTo>
                    <a:pt x="6" y="336"/>
                  </a:lnTo>
                  <a:lnTo>
                    <a:pt x="3" y="329"/>
                  </a:lnTo>
                  <a:lnTo>
                    <a:pt x="0" y="323"/>
                  </a:lnTo>
                  <a:lnTo>
                    <a:pt x="0" y="316"/>
                  </a:lnTo>
                  <a:lnTo>
                    <a:pt x="0" y="43"/>
                  </a:lnTo>
                  <a:lnTo>
                    <a:pt x="0" y="36"/>
                  </a:lnTo>
                  <a:lnTo>
                    <a:pt x="3" y="30"/>
                  </a:lnTo>
                  <a:lnTo>
                    <a:pt x="6" y="23"/>
                  </a:lnTo>
                  <a:lnTo>
                    <a:pt x="10" y="17"/>
                  </a:lnTo>
                  <a:lnTo>
                    <a:pt x="13" y="13"/>
                  </a:lnTo>
                  <a:lnTo>
                    <a:pt x="16" y="10"/>
                  </a:lnTo>
                  <a:lnTo>
                    <a:pt x="23" y="7"/>
                  </a:lnTo>
                  <a:lnTo>
                    <a:pt x="30" y="3"/>
                  </a:lnTo>
                  <a:lnTo>
                    <a:pt x="36" y="3"/>
                  </a:lnTo>
                  <a:lnTo>
                    <a:pt x="43" y="0"/>
                  </a:lnTo>
                  <a:lnTo>
                    <a:pt x="672" y="0"/>
                  </a:lnTo>
                  <a:lnTo>
                    <a:pt x="678" y="3"/>
                  </a:lnTo>
                  <a:lnTo>
                    <a:pt x="685" y="3"/>
                  </a:lnTo>
                  <a:lnTo>
                    <a:pt x="691" y="7"/>
                  </a:lnTo>
                  <a:lnTo>
                    <a:pt x="698" y="10"/>
                  </a:lnTo>
                  <a:lnTo>
                    <a:pt x="701" y="13"/>
                  </a:lnTo>
                  <a:lnTo>
                    <a:pt x="705" y="17"/>
                  </a:lnTo>
                  <a:lnTo>
                    <a:pt x="708" y="23"/>
                  </a:lnTo>
                  <a:lnTo>
                    <a:pt x="711" y="30"/>
                  </a:lnTo>
                  <a:lnTo>
                    <a:pt x="714" y="36"/>
                  </a:lnTo>
                  <a:lnTo>
                    <a:pt x="714" y="43"/>
                  </a:lnTo>
                  <a:lnTo>
                    <a:pt x="714" y="316"/>
                  </a:lnTo>
                  <a:lnTo>
                    <a:pt x="714" y="316"/>
                  </a:lnTo>
                </a:path>
              </a:pathLst>
            </a:custGeom>
            <a:noFill/>
            <a:ln w="11160">
              <a:solidFill>
                <a:srgbClr val="000000"/>
              </a:solidFill>
              <a:round/>
            </a:ln>
          </p:spPr>
          <p:style>
            <a:lnRef idx="0"/>
            <a:fillRef idx="0"/>
            <a:effectRef idx="0"/>
            <a:fontRef idx="minor"/>
          </p:style>
        </p:sp>
        <p:sp>
          <p:nvSpPr>
            <p:cNvPr id="564" name=""/>
            <p:cNvSpPr/>
            <p:nvPr/>
          </p:nvSpPr>
          <p:spPr>
            <a:xfrm flipV="1">
              <a:off x="5445360" y="2309400"/>
              <a:ext cx="2160" cy="394920"/>
            </a:xfrm>
            <a:prstGeom prst="line">
              <a:avLst/>
            </a:prstGeom>
            <a:ln w="11160">
              <a:solidFill>
                <a:srgbClr val="000000"/>
              </a:solidFill>
              <a:miter/>
            </a:ln>
          </p:spPr>
          <p:style>
            <a:lnRef idx="0"/>
            <a:fillRef idx="0"/>
            <a:effectRef idx="0"/>
            <a:fontRef idx="minor"/>
          </p:style>
        </p:sp>
        <p:sp>
          <p:nvSpPr>
            <p:cNvPr id="565" name=""/>
            <p:cNvSpPr/>
            <p:nvPr/>
          </p:nvSpPr>
          <p:spPr>
            <a:xfrm>
              <a:off x="5394240" y="2222280"/>
              <a:ext cx="99000" cy="106920"/>
            </a:xfrm>
            <a:custGeom>
              <a:avLst/>
              <a:gdLst/>
              <a:ahLst/>
              <a:rect l="l" t="t" r="r" b="b"/>
              <a:pathLst>
                <a:path w="39" h="73">
                  <a:moveTo>
                    <a:pt x="39" y="73"/>
                  </a:moveTo>
                  <a:lnTo>
                    <a:pt x="20" y="0"/>
                  </a:lnTo>
                  <a:lnTo>
                    <a:pt x="0" y="73"/>
                  </a:lnTo>
                  <a:lnTo>
                    <a:pt x="39" y="73"/>
                  </a:lnTo>
                  <a:lnTo>
                    <a:pt x="39" y="73"/>
                  </a:lnTo>
                  <a:close/>
                </a:path>
              </a:pathLst>
            </a:custGeom>
            <a:solidFill>
              <a:srgbClr val="000000"/>
            </a:solidFill>
            <a:ln w="0">
              <a:noFill/>
            </a:ln>
          </p:spPr>
          <p:style>
            <a:lnRef idx="0"/>
            <a:fillRef idx="0"/>
            <a:effectRef idx="0"/>
            <a:fontRef idx="minor"/>
          </p:style>
        </p:sp>
        <p:sp>
          <p:nvSpPr>
            <p:cNvPr id="566" name=""/>
            <p:cNvSpPr/>
            <p:nvPr/>
          </p:nvSpPr>
          <p:spPr>
            <a:xfrm flipV="1">
              <a:off x="5445360" y="4749120"/>
              <a:ext cx="2160" cy="636840"/>
            </a:xfrm>
            <a:prstGeom prst="line">
              <a:avLst/>
            </a:prstGeom>
            <a:ln w="11160">
              <a:solidFill>
                <a:srgbClr val="000000"/>
              </a:solidFill>
              <a:miter/>
            </a:ln>
          </p:spPr>
          <p:style>
            <a:lnRef idx="0"/>
            <a:fillRef idx="0"/>
            <a:effectRef idx="0"/>
            <a:fontRef idx="minor"/>
          </p:style>
        </p:sp>
        <p:sp>
          <p:nvSpPr>
            <p:cNvPr id="567" name=""/>
            <p:cNvSpPr/>
            <p:nvPr/>
          </p:nvSpPr>
          <p:spPr>
            <a:xfrm>
              <a:off x="5394240" y="4662000"/>
              <a:ext cx="99000" cy="105480"/>
            </a:xfrm>
            <a:custGeom>
              <a:avLst/>
              <a:gdLst/>
              <a:ahLst/>
              <a:rect l="l" t="t" r="r" b="b"/>
              <a:pathLst>
                <a:path w="39" h="72">
                  <a:moveTo>
                    <a:pt x="39" y="72"/>
                  </a:moveTo>
                  <a:lnTo>
                    <a:pt x="20" y="0"/>
                  </a:lnTo>
                  <a:lnTo>
                    <a:pt x="0" y="72"/>
                  </a:lnTo>
                  <a:lnTo>
                    <a:pt x="39" y="72"/>
                  </a:lnTo>
                  <a:lnTo>
                    <a:pt x="39" y="72"/>
                  </a:lnTo>
                  <a:close/>
                </a:path>
              </a:pathLst>
            </a:custGeom>
            <a:solidFill>
              <a:srgbClr val="000000"/>
            </a:solidFill>
            <a:ln w="0">
              <a:noFill/>
            </a:ln>
          </p:spPr>
          <p:style>
            <a:lnRef idx="0"/>
            <a:fillRef idx="0"/>
            <a:effectRef idx="0"/>
            <a:fontRef idx="minor"/>
          </p:style>
        </p:sp>
        <p:sp>
          <p:nvSpPr>
            <p:cNvPr id="568" name=""/>
            <p:cNvSpPr/>
            <p:nvPr/>
          </p:nvSpPr>
          <p:spPr>
            <a:xfrm flipV="1">
              <a:off x="5445360" y="5727240"/>
              <a:ext cx="2160" cy="394560"/>
            </a:xfrm>
            <a:prstGeom prst="line">
              <a:avLst/>
            </a:prstGeom>
            <a:ln w="11160">
              <a:solidFill>
                <a:srgbClr val="000000"/>
              </a:solidFill>
              <a:miter/>
            </a:ln>
          </p:spPr>
          <p:style>
            <a:lnRef idx="0"/>
            <a:fillRef idx="0"/>
            <a:effectRef idx="0"/>
            <a:fontRef idx="minor"/>
          </p:style>
        </p:sp>
        <p:sp>
          <p:nvSpPr>
            <p:cNvPr id="569" name=""/>
            <p:cNvSpPr/>
            <p:nvPr/>
          </p:nvSpPr>
          <p:spPr>
            <a:xfrm>
              <a:off x="5394240" y="5640120"/>
              <a:ext cx="99000" cy="105480"/>
            </a:xfrm>
            <a:custGeom>
              <a:avLst/>
              <a:gdLst/>
              <a:ahLst/>
              <a:rect l="l" t="t" r="r" b="b"/>
              <a:pathLst>
                <a:path w="39" h="72">
                  <a:moveTo>
                    <a:pt x="39" y="72"/>
                  </a:moveTo>
                  <a:lnTo>
                    <a:pt x="20" y="0"/>
                  </a:lnTo>
                  <a:lnTo>
                    <a:pt x="0" y="72"/>
                  </a:lnTo>
                  <a:lnTo>
                    <a:pt x="39" y="72"/>
                  </a:lnTo>
                  <a:lnTo>
                    <a:pt x="39" y="72"/>
                  </a:lnTo>
                  <a:close/>
                </a:path>
              </a:pathLst>
            </a:custGeom>
            <a:solidFill>
              <a:srgbClr val="000000"/>
            </a:solidFill>
            <a:ln w="0">
              <a:noFill/>
            </a:ln>
          </p:spPr>
          <p:style>
            <a:lnRef idx="0"/>
            <a:fillRef idx="0"/>
            <a:effectRef idx="0"/>
            <a:fontRef idx="minor"/>
          </p:style>
        </p:sp>
        <p:sp>
          <p:nvSpPr>
            <p:cNvPr id="570" name=""/>
            <p:cNvSpPr/>
            <p:nvPr/>
          </p:nvSpPr>
          <p:spPr>
            <a:xfrm>
              <a:off x="4815720" y="2709000"/>
              <a:ext cx="1258560" cy="1947960"/>
            </a:xfrm>
            <a:custGeom>
              <a:avLst/>
              <a:gdLst/>
              <a:ahLst/>
              <a:rect l="l" t="t" r="r" b="b"/>
              <a:pathLst>
                <a:path w="494" h="1318">
                  <a:moveTo>
                    <a:pt x="494" y="1314"/>
                  </a:moveTo>
                  <a:lnTo>
                    <a:pt x="0" y="1318"/>
                  </a:lnTo>
                  <a:lnTo>
                    <a:pt x="0" y="0"/>
                  </a:lnTo>
                  <a:lnTo>
                    <a:pt x="494" y="0"/>
                  </a:lnTo>
                  <a:lnTo>
                    <a:pt x="494" y="1318"/>
                  </a:lnTo>
                  <a:lnTo>
                    <a:pt x="494" y="1318"/>
                  </a:lnTo>
                </a:path>
              </a:pathLst>
            </a:custGeom>
            <a:noFill/>
            <a:ln w="11160">
              <a:solidFill>
                <a:srgbClr val="000000"/>
              </a:solidFill>
              <a:round/>
            </a:ln>
          </p:spPr>
          <p:style>
            <a:lnRef idx="0"/>
            <a:fillRef idx="0"/>
            <a:effectRef idx="0"/>
            <a:fontRef idx="minor"/>
          </p:style>
        </p:sp>
        <p:sp>
          <p:nvSpPr>
            <p:cNvPr id="571" name=""/>
            <p:cNvSpPr/>
            <p:nvPr/>
          </p:nvSpPr>
          <p:spPr>
            <a:xfrm>
              <a:off x="4759560" y="2950200"/>
              <a:ext cx="1315080" cy="2520"/>
            </a:xfrm>
            <a:prstGeom prst="line">
              <a:avLst/>
            </a:prstGeom>
            <a:ln w="11160">
              <a:solidFill>
                <a:srgbClr val="000000"/>
              </a:solidFill>
              <a:miter/>
            </a:ln>
          </p:spPr>
          <p:style>
            <a:lnRef idx="0"/>
            <a:fillRef idx="0"/>
            <a:effectRef idx="0"/>
            <a:fontRef idx="minor"/>
          </p:style>
        </p:sp>
        <p:sp>
          <p:nvSpPr>
            <p:cNvPr id="572" name=""/>
            <p:cNvSpPr/>
            <p:nvPr/>
          </p:nvSpPr>
          <p:spPr>
            <a:xfrm>
              <a:off x="4815720" y="3190680"/>
              <a:ext cx="1259280" cy="5400"/>
            </a:xfrm>
            <a:prstGeom prst="line">
              <a:avLst/>
            </a:prstGeom>
            <a:ln w="11160">
              <a:solidFill>
                <a:srgbClr val="000000"/>
              </a:solidFill>
              <a:miter/>
            </a:ln>
          </p:spPr>
          <p:style>
            <a:lnRef idx="0"/>
            <a:fillRef idx="0"/>
            <a:effectRef idx="0"/>
            <a:fontRef idx="minor"/>
          </p:style>
        </p:sp>
        <p:sp>
          <p:nvSpPr>
            <p:cNvPr id="573" name=""/>
            <p:cNvSpPr/>
            <p:nvPr/>
          </p:nvSpPr>
          <p:spPr>
            <a:xfrm>
              <a:off x="4815720" y="3434760"/>
              <a:ext cx="1259280" cy="4320"/>
            </a:xfrm>
            <a:prstGeom prst="line">
              <a:avLst/>
            </a:prstGeom>
            <a:ln w="11160">
              <a:solidFill>
                <a:srgbClr val="000000"/>
              </a:solidFill>
              <a:miter/>
            </a:ln>
          </p:spPr>
          <p:style>
            <a:lnRef idx="0"/>
            <a:fillRef idx="0"/>
            <a:effectRef idx="0"/>
            <a:fontRef idx="minor"/>
          </p:style>
        </p:sp>
        <p:sp>
          <p:nvSpPr>
            <p:cNvPr id="574" name=""/>
            <p:cNvSpPr/>
            <p:nvPr/>
          </p:nvSpPr>
          <p:spPr>
            <a:xfrm>
              <a:off x="4882320" y="3659040"/>
              <a:ext cx="1222920" cy="360"/>
            </a:xfrm>
            <a:prstGeom prst="line">
              <a:avLst/>
            </a:prstGeom>
            <a:ln w="11160">
              <a:solidFill>
                <a:srgbClr val="000000"/>
              </a:solidFill>
              <a:miter/>
            </a:ln>
          </p:spPr>
          <p:style>
            <a:lnRef idx="0"/>
            <a:fillRef idx="0"/>
            <a:effectRef idx="0"/>
            <a:fontRef idx="minor"/>
          </p:style>
        </p:sp>
        <p:sp>
          <p:nvSpPr>
            <p:cNvPr id="575" name=""/>
            <p:cNvSpPr/>
            <p:nvPr/>
          </p:nvSpPr>
          <p:spPr>
            <a:xfrm>
              <a:off x="4882320" y="3943080"/>
              <a:ext cx="1222920" cy="360"/>
            </a:xfrm>
            <a:prstGeom prst="line">
              <a:avLst/>
            </a:prstGeom>
            <a:ln w="11160">
              <a:solidFill>
                <a:srgbClr val="000000"/>
              </a:solidFill>
              <a:miter/>
            </a:ln>
          </p:spPr>
          <p:style>
            <a:lnRef idx="0"/>
            <a:fillRef idx="0"/>
            <a:effectRef idx="0"/>
            <a:fontRef idx="minor"/>
          </p:style>
        </p:sp>
        <p:sp>
          <p:nvSpPr>
            <p:cNvPr id="576" name=""/>
            <p:cNvSpPr/>
            <p:nvPr/>
          </p:nvSpPr>
          <p:spPr>
            <a:xfrm>
              <a:off x="4815720" y="4165200"/>
              <a:ext cx="1259280" cy="4320"/>
            </a:xfrm>
            <a:prstGeom prst="line">
              <a:avLst/>
            </a:prstGeom>
            <a:ln w="11160">
              <a:solidFill>
                <a:srgbClr val="000000"/>
              </a:solidFill>
              <a:miter/>
            </a:ln>
          </p:spPr>
          <p:style>
            <a:lnRef idx="0"/>
            <a:fillRef idx="0"/>
            <a:effectRef idx="0"/>
            <a:fontRef idx="minor"/>
          </p:style>
        </p:sp>
        <p:sp>
          <p:nvSpPr>
            <p:cNvPr id="577" name=""/>
            <p:cNvSpPr/>
            <p:nvPr/>
          </p:nvSpPr>
          <p:spPr>
            <a:xfrm>
              <a:off x="4815720" y="4408920"/>
              <a:ext cx="1259280" cy="4680"/>
            </a:xfrm>
            <a:prstGeom prst="line">
              <a:avLst/>
            </a:prstGeom>
            <a:ln w="11160">
              <a:solidFill>
                <a:srgbClr val="000000"/>
              </a:solidFill>
              <a:miter/>
            </a:ln>
          </p:spPr>
          <p:style>
            <a:lnRef idx="0"/>
            <a:fillRef idx="0"/>
            <a:effectRef idx="0"/>
            <a:fontRef idx="minor"/>
          </p:style>
        </p:sp>
        <p:sp>
          <p:nvSpPr>
            <p:cNvPr id="578" name=""/>
            <p:cNvSpPr/>
            <p:nvPr/>
          </p:nvSpPr>
          <p:spPr>
            <a:xfrm>
              <a:off x="7221240" y="1753560"/>
              <a:ext cx="873360" cy="2127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400" spc="-1" strike="noStrike">
                  <a:solidFill>
                    <a:srgbClr val="000000"/>
                  </a:solidFill>
                  <a:latin typeface="Arial"/>
                  <a:ea typeface="DejaVu Sans"/>
                </a:rPr>
                <a:t>Application</a:t>
              </a:r>
              <a:endParaRPr b="0" lang="en-GB" sz="1400" spc="-1" strike="noStrike">
                <a:latin typeface="Arial"/>
              </a:endParaRPr>
            </a:p>
          </p:txBody>
        </p:sp>
        <p:sp>
          <p:nvSpPr>
            <p:cNvPr id="579" name=""/>
            <p:cNvSpPr/>
            <p:nvPr/>
          </p:nvSpPr>
          <p:spPr>
            <a:xfrm>
              <a:off x="7410600" y="1950120"/>
              <a:ext cx="626400" cy="2127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400" spc="-1" strike="noStrike">
                  <a:solidFill>
                    <a:srgbClr val="000000"/>
                  </a:solidFill>
                  <a:latin typeface="Arial"/>
                  <a:ea typeface="DejaVu Sans"/>
                </a:rPr>
                <a:t>process</a:t>
              </a:r>
              <a:endParaRPr b="0" lang="en-GB" sz="1400" spc="-1" strike="noStrike">
                <a:latin typeface="Arial"/>
              </a:endParaRPr>
            </a:p>
          </p:txBody>
        </p:sp>
        <p:sp>
          <p:nvSpPr>
            <p:cNvPr id="580" name=""/>
            <p:cNvSpPr/>
            <p:nvPr/>
          </p:nvSpPr>
          <p:spPr>
            <a:xfrm>
              <a:off x="6778080" y="1692000"/>
              <a:ext cx="1821600" cy="529560"/>
            </a:xfrm>
            <a:custGeom>
              <a:avLst/>
              <a:gdLst/>
              <a:ahLst/>
              <a:rect l="l" t="t" r="r" b="b"/>
              <a:pathLst>
                <a:path w="715" h="359">
                  <a:moveTo>
                    <a:pt x="711" y="316"/>
                  </a:moveTo>
                  <a:lnTo>
                    <a:pt x="711" y="323"/>
                  </a:lnTo>
                  <a:lnTo>
                    <a:pt x="711" y="329"/>
                  </a:lnTo>
                  <a:lnTo>
                    <a:pt x="708" y="336"/>
                  </a:lnTo>
                  <a:lnTo>
                    <a:pt x="705" y="343"/>
                  </a:lnTo>
                  <a:lnTo>
                    <a:pt x="702" y="346"/>
                  </a:lnTo>
                  <a:lnTo>
                    <a:pt x="695" y="349"/>
                  </a:lnTo>
                  <a:lnTo>
                    <a:pt x="692" y="353"/>
                  </a:lnTo>
                  <a:lnTo>
                    <a:pt x="685" y="356"/>
                  </a:lnTo>
                  <a:lnTo>
                    <a:pt x="678" y="359"/>
                  </a:lnTo>
                  <a:lnTo>
                    <a:pt x="672" y="359"/>
                  </a:lnTo>
                  <a:lnTo>
                    <a:pt x="40" y="359"/>
                  </a:lnTo>
                  <a:lnTo>
                    <a:pt x="33" y="359"/>
                  </a:lnTo>
                  <a:lnTo>
                    <a:pt x="26" y="356"/>
                  </a:lnTo>
                  <a:lnTo>
                    <a:pt x="23" y="353"/>
                  </a:lnTo>
                  <a:lnTo>
                    <a:pt x="17" y="349"/>
                  </a:lnTo>
                  <a:lnTo>
                    <a:pt x="10" y="346"/>
                  </a:lnTo>
                  <a:lnTo>
                    <a:pt x="7" y="343"/>
                  </a:lnTo>
                  <a:lnTo>
                    <a:pt x="3" y="336"/>
                  </a:lnTo>
                  <a:lnTo>
                    <a:pt x="0" y="329"/>
                  </a:lnTo>
                  <a:lnTo>
                    <a:pt x="0" y="323"/>
                  </a:lnTo>
                  <a:lnTo>
                    <a:pt x="0" y="316"/>
                  </a:lnTo>
                  <a:lnTo>
                    <a:pt x="0" y="43"/>
                  </a:lnTo>
                  <a:lnTo>
                    <a:pt x="0" y="36"/>
                  </a:lnTo>
                  <a:lnTo>
                    <a:pt x="0" y="30"/>
                  </a:lnTo>
                  <a:lnTo>
                    <a:pt x="3" y="23"/>
                  </a:lnTo>
                  <a:lnTo>
                    <a:pt x="7" y="17"/>
                  </a:lnTo>
                  <a:lnTo>
                    <a:pt x="10" y="13"/>
                  </a:lnTo>
                  <a:lnTo>
                    <a:pt x="17" y="10"/>
                  </a:lnTo>
                  <a:lnTo>
                    <a:pt x="23" y="7"/>
                  </a:lnTo>
                  <a:lnTo>
                    <a:pt x="26" y="3"/>
                  </a:lnTo>
                  <a:lnTo>
                    <a:pt x="33" y="3"/>
                  </a:lnTo>
                  <a:lnTo>
                    <a:pt x="40" y="0"/>
                  </a:lnTo>
                  <a:lnTo>
                    <a:pt x="672" y="0"/>
                  </a:lnTo>
                  <a:lnTo>
                    <a:pt x="678" y="3"/>
                  </a:lnTo>
                  <a:lnTo>
                    <a:pt x="685" y="3"/>
                  </a:lnTo>
                  <a:lnTo>
                    <a:pt x="692" y="7"/>
                  </a:lnTo>
                  <a:lnTo>
                    <a:pt x="695" y="10"/>
                  </a:lnTo>
                  <a:lnTo>
                    <a:pt x="702" y="13"/>
                  </a:lnTo>
                  <a:lnTo>
                    <a:pt x="705" y="17"/>
                  </a:lnTo>
                  <a:lnTo>
                    <a:pt x="708" y="23"/>
                  </a:lnTo>
                  <a:lnTo>
                    <a:pt x="711" y="30"/>
                  </a:lnTo>
                  <a:lnTo>
                    <a:pt x="711" y="36"/>
                  </a:lnTo>
                  <a:lnTo>
                    <a:pt x="715" y="43"/>
                  </a:lnTo>
                  <a:lnTo>
                    <a:pt x="715" y="316"/>
                  </a:lnTo>
                  <a:lnTo>
                    <a:pt x="715" y="316"/>
                  </a:lnTo>
                </a:path>
              </a:pathLst>
            </a:custGeom>
            <a:noFill/>
            <a:ln w="11160">
              <a:solidFill>
                <a:srgbClr val="000000"/>
              </a:solidFill>
              <a:round/>
            </a:ln>
          </p:spPr>
          <p:style>
            <a:lnRef idx="0"/>
            <a:fillRef idx="0"/>
            <a:effectRef idx="0"/>
            <a:fontRef idx="minor"/>
          </p:style>
        </p:sp>
        <p:sp>
          <p:nvSpPr>
            <p:cNvPr id="581" name=""/>
            <p:cNvSpPr/>
            <p:nvPr/>
          </p:nvSpPr>
          <p:spPr>
            <a:xfrm flipV="1">
              <a:off x="7685640" y="2309400"/>
              <a:ext cx="1800" cy="394920"/>
            </a:xfrm>
            <a:prstGeom prst="line">
              <a:avLst/>
            </a:prstGeom>
            <a:ln w="11160">
              <a:solidFill>
                <a:srgbClr val="000000"/>
              </a:solidFill>
              <a:miter/>
            </a:ln>
          </p:spPr>
          <p:style>
            <a:lnRef idx="0"/>
            <a:fillRef idx="0"/>
            <a:effectRef idx="0"/>
            <a:fontRef idx="minor"/>
          </p:style>
        </p:sp>
        <p:sp>
          <p:nvSpPr>
            <p:cNvPr id="582" name=""/>
            <p:cNvSpPr/>
            <p:nvPr/>
          </p:nvSpPr>
          <p:spPr>
            <a:xfrm>
              <a:off x="7634880" y="2222280"/>
              <a:ext cx="100800" cy="106920"/>
            </a:xfrm>
            <a:custGeom>
              <a:avLst/>
              <a:gdLst/>
              <a:ahLst/>
              <a:rect l="l" t="t" r="r" b="b"/>
              <a:pathLst>
                <a:path w="40" h="73">
                  <a:moveTo>
                    <a:pt x="40" y="73"/>
                  </a:moveTo>
                  <a:lnTo>
                    <a:pt x="20" y="0"/>
                  </a:lnTo>
                  <a:lnTo>
                    <a:pt x="0" y="73"/>
                  </a:lnTo>
                  <a:lnTo>
                    <a:pt x="40" y="73"/>
                  </a:lnTo>
                  <a:lnTo>
                    <a:pt x="40" y="73"/>
                  </a:lnTo>
                  <a:close/>
                </a:path>
              </a:pathLst>
            </a:custGeom>
            <a:solidFill>
              <a:srgbClr val="000000"/>
            </a:solidFill>
            <a:ln w="0">
              <a:noFill/>
            </a:ln>
          </p:spPr>
          <p:style>
            <a:lnRef idx="0"/>
            <a:fillRef idx="0"/>
            <a:effectRef idx="0"/>
            <a:fontRef idx="minor"/>
          </p:style>
        </p:sp>
        <p:sp>
          <p:nvSpPr>
            <p:cNvPr id="583" name=""/>
            <p:cNvSpPr/>
            <p:nvPr/>
          </p:nvSpPr>
          <p:spPr>
            <a:xfrm>
              <a:off x="7055640" y="2709000"/>
              <a:ext cx="1258200" cy="1947960"/>
            </a:xfrm>
            <a:custGeom>
              <a:avLst/>
              <a:gdLst/>
              <a:ahLst/>
              <a:rect l="l" t="t" r="r" b="b"/>
              <a:pathLst>
                <a:path w="494" h="1318">
                  <a:moveTo>
                    <a:pt x="494" y="1314"/>
                  </a:moveTo>
                  <a:lnTo>
                    <a:pt x="0" y="1318"/>
                  </a:lnTo>
                  <a:lnTo>
                    <a:pt x="0" y="0"/>
                  </a:lnTo>
                  <a:lnTo>
                    <a:pt x="494" y="0"/>
                  </a:lnTo>
                  <a:lnTo>
                    <a:pt x="494" y="1318"/>
                  </a:lnTo>
                  <a:lnTo>
                    <a:pt x="494" y="1318"/>
                  </a:lnTo>
                </a:path>
              </a:pathLst>
            </a:custGeom>
            <a:noFill/>
            <a:ln w="11160">
              <a:solidFill>
                <a:srgbClr val="000000"/>
              </a:solidFill>
              <a:round/>
            </a:ln>
          </p:spPr>
          <p:style>
            <a:lnRef idx="0"/>
            <a:fillRef idx="0"/>
            <a:effectRef idx="0"/>
            <a:fontRef idx="minor"/>
          </p:style>
        </p:sp>
        <p:sp>
          <p:nvSpPr>
            <p:cNvPr id="584" name=""/>
            <p:cNvSpPr/>
            <p:nvPr/>
          </p:nvSpPr>
          <p:spPr>
            <a:xfrm>
              <a:off x="7084080" y="2950200"/>
              <a:ext cx="1230480" cy="2520"/>
            </a:xfrm>
            <a:prstGeom prst="line">
              <a:avLst/>
            </a:prstGeom>
            <a:ln w="11160">
              <a:solidFill>
                <a:srgbClr val="000000"/>
              </a:solidFill>
              <a:miter/>
            </a:ln>
          </p:spPr>
          <p:style>
            <a:lnRef idx="0"/>
            <a:fillRef idx="0"/>
            <a:effectRef idx="0"/>
            <a:fontRef idx="minor"/>
          </p:style>
        </p:sp>
        <p:sp>
          <p:nvSpPr>
            <p:cNvPr id="585" name=""/>
            <p:cNvSpPr/>
            <p:nvPr/>
          </p:nvSpPr>
          <p:spPr>
            <a:xfrm>
              <a:off x="7055280" y="3190680"/>
              <a:ext cx="1259280" cy="5400"/>
            </a:xfrm>
            <a:prstGeom prst="line">
              <a:avLst/>
            </a:prstGeom>
            <a:ln w="11160">
              <a:solidFill>
                <a:srgbClr val="000000"/>
              </a:solidFill>
              <a:miter/>
            </a:ln>
          </p:spPr>
          <p:style>
            <a:lnRef idx="0"/>
            <a:fillRef idx="0"/>
            <a:effectRef idx="0"/>
            <a:fontRef idx="minor"/>
          </p:style>
        </p:sp>
        <p:sp>
          <p:nvSpPr>
            <p:cNvPr id="586" name=""/>
            <p:cNvSpPr/>
            <p:nvPr/>
          </p:nvSpPr>
          <p:spPr>
            <a:xfrm>
              <a:off x="7055280" y="3434760"/>
              <a:ext cx="1259280" cy="4320"/>
            </a:xfrm>
            <a:prstGeom prst="line">
              <a:avLst/>
            </a:prstGeom>
            <a:ln w="11160">
              <a:solidFill>
                <a:srgbClr val="000000"/>
              </a:solidFill>
              <a:miter/>
            </a:ln>
          </p:spPr>
          <p:style>
            <a:lnRef idx="0"/>
            <a:fillRef idx="0"/>
            <a:effectRef idx="0"/>
            <a:fontRef idx="minor"/>
          </p:style>
        </p:sp>
        <p:sp>
          <p:nvSpPr>
            <p:cNvPr id="587" name=""/>
            <p:cNvSpPr/>
            <p:nvPr/>
          </p:nvSpPr>
          <p:spPr>
            <a:xfrm>
              <a:off x="7084080" y="3659040"/>
              <a:ext cx="1222920" cy="360"/>
            </a:xfrm>
            <a:prstGeom prst="line">
              <a:avLst/>
            </a:prstGeom>
            <a:ln w="11160">
              <a:solidFill>
                <a:srgbClr val="000000"/>
              </a:solidFill>
              <a:miter/>
            </a:ln>
          </p:spPr>
          <p:style>
            <a:lnRef idx="0"/>
            <a:fillRef idx="0"/>
            <a:effectRef idx="0"/>
            <a:fontRef idx="minor"/>
          </p:style>
        </p:sp>
        <p:sp>
          <p:nvSpPr>
            <p:cNvPr id="588" name=""/>
            <p:cNvSpPr/>
            <p:nvPr/>
          </p:nvSpPr>
          <p:spPr>
            <a:xfrm>
              <a:off x="7084080" y="3943080"/>
              <a:ext cx="1222920" cy="360"/>
            </a:xfrm>
            <a:prstGeom prst="line">
              <a:avLst/>
            </a:prstGeom>
            <a:ln w="11160">
              <a:solidFill>
                <a:srgbClr val="000000"/>
              </a:solidFill>
              <a:miter/>
            </a:ln>
          </p:spPr>
          <p:style>
            <a:lnRef idx="0"/>
            <a:fillRef idx="0"/>
            <a:effectRef idx="0"/>
            <a:fontRef idx="minor"/>
          </p:style>
        </p:sp>
        <p:sp>
          <p:nvSpPr>
            <p:cNvPr id="589" name=""/>
            <p:cNvSpPr/>
            <p:nvPr/>
          </p:nvSpPr>
          <p:spPr>
            <a:xfrm>
              <a:off x="7055280" y="4165200"/>
              <a:ext cx="1259280" cy="4320"/>
            </a:xfrm>
            <a:prstGeom prst="line">
              <a:avLst/>
            </a:prstGeom>
            <a:ln w="11160">
              <a:solidFill>
                <a:srgbClr val="000000"/>
              </a:solidFill>
              <a:miter/>
            </a:ln>
          </p:spPr>
          <p:style>
            <a:lnRef idx="0"/>
            <a:fillRef idx="0"/>
            <a:effectRef idx="0"/>
            <a:fontRef idx="minor"/>
          </p:style>
        </p:sp>
        <p:sp>
          <p:nvSpPr>
            <p:cNvPr id="590" name=""/>
            <p:cNvSpPr/>
            <p:nvPr/>
          </p:nvSpPr>
          <p:spPr>
            <a:xfrm>
              <a:off x="7055280" y="4408920"/>
              <a:ext cx="1259280" cy="4680"/>
            </a:xfrm>
            <a:prstGeom prst="line">
              <a:avLst/>
            </a:prstGeom>
            <a:ln w="11160">
              <a:solidFill>
                <a:srgbClr val="000000"/>
              </a:solidFill>
              <a:miter/>
            </a:ln>
          </p:spPr>
          <p:style>
            <a:lnRef idx="0"/>
            <a:fillRef idx="0"/>
            <a:effectRef idx="0"/>
            <a:fontRef idx="minor"/>
          </p:style>
        </p:sp>
        <p:sp>
          <p:nvSpPr>
            <p:cNvPr id="591" name=""/>
            <p:cNvSpPr/>
            <p:nvPr/>
          </p:nvSpPr>
          <p:spPr>
            <a:xfrm>
              <a:off x="7055640" y="4899600"/>
              <a:ext cx="1258200" cy="243360"/>
            </a:xfrm>
            <a:custGeom>
              <a:avLst/>
              <a:gdLst/>
              <a:ahLst/>
              <a:rect l="l" t="t" r="r" b="b"/>
              <a:pathLst>
                <a:path w="494" h="165">
                  <a:moveTo>
                    <a:pt x="494" y="161"/>
                  </a:moveTo>
                  <a:lnTo>
                    <a:pt x="0" y="165"/>
                  </a:lnTo>
                  <a:lnTo>
                    <a:pt x="0" y="0"/>
                  </a:lnTo>
                  <a:lnTo>
                    <a:pt x="494" y="0"/>
                  </a:lnTo>
                  <a:lnTo>
                    <a:pt x="494" y="165"/>
                  </a:lnTo>
                  <a:lnTo>
                    <a:pt x="494" y="165"/>
                  </a:lnTo>
                  <a:lnTo>
                    <a:pt x="494" y="161"/>
                  </a:lnTo>
                  <a:close/>
                </a:path>
              </a:pathLst>
            </a:custGeom>
            <a:solidFill>
              <a:srgbClr val="ccffff"/>
            </a:solidFill>
            <a:ln w="0">
              <a:noFill/>
            </a:ln>
          </p:spPr>
          <p:style>
            <a:lnRef idx="0"/>
            <a:fillRef idx="0"/>
            <a:effectRef idx="0"/>
            <a:fontRef idx="minor"/>
          </p:style>
        </p:sp>
        <p:sp>
          <p:nvSpPr>
            <p:cNvPr id="592" name=""/>
            <p:cNvSpPr/>
            <p:nvPr/>
          </p:nvSpPr>
          <p:spPr>
            <a:xfrm>
              <a:off x="7055640" y="4899600"/>
              <a:ext cx="1258200" cy="243360"/>
            </a:xfrm>
            <a:custGeom>
              <a:avLst/>
              <a:gdLst/>
              <a:ahLst/>
              <a:rect l="l" t="t" r="r" b="b"/>
              <a:pathLst>
                <a:path w="494" h="165">
                  <a:moveTo>
                    <a:pt x="494" y="161"/>
                  </a:moveTo>
                  <a:lnTo>
                    <a:pt x="0" y="165"/>
                  </a:lnTo>
                  <a:lnTo>
                    <a:pt x="0" y="0"/>
                  </a:lnTo>
                  <a:lnTo>
                    <a:pt x="494" y="0"/>
                  </a:lnTo>
                  <a:lnTo>
                    <a:pt x="494" y="165"/>
                  </a:lnTo>
                  <a:lnTo>
                    <a:pt x="494" y="165"/>
                  </a:lnTo>
                </a:path>
              </a:pathLst>
            </a:custGeom>
            <a:noFill/>
            <a:ln w="11160">
              <a:solidFill>
                <a:srgbClr val="000000"/>
              </a:solidFill>
              <a:round/>
            </a:ln>
          </p:spPr>
          <p:style>
            <a:lnRef idx="0"/>
            <a:fillRef idx="0"/>
            <a:effectRef idx="0"/>
            <a:fontRef idx="minor"/>
          </p:style>
        </p:sp>
        <p:sp>
          <p:nvSpPr>
            <p:cNvPr id="593" name=""/>
            <p:cNvSpPr/>
            <p:nvPr/>
          </p:nvSpPr>
          <p:spPr>
            <a:xfrm>
              <a:off x="4084560" y="5148000"/>
              <a:ext cx="2725920" cy="485640"/>
            </a:xfrm>
            <a:custGeom>
              <a:avLst/>
              <a:gdLst/>
              <a:ahLst/>
              <a:rect l="l" t="t" r="r" b="b"/>
              <a:pathLst>
                <a:path w="1070" h="329">
                  <a:moveTo>
                    <a:pt x="1070" y="326"/>
                  </a:moveTo>
                  <a:lnTo>
                    <a:pt x="0" y="329"/>
                  </a:lnTo>
                  <a:lnTo>
                    <a:pt x="0" y="0"/>
                  </a:lnTo>
                  <a:lnTo>
                    <a:pt x="1070" y="0"/>
                  </a:lnTo>
                  <a:lnTo>
                    <a:pt x="1070" y="329"/>
                  </a:lnTo>
                  <a:lnTo>
                    <a:pt x="1070" y="329"/>
                  </a:lnTo>
                  <a:lnTo>
                    <a:pt x="1070" y="326"/>
                  </a:lnTo>
                  <a:close/>
                </a:path>
              </a:pathLst>
            </a:custGeom>
            <a:solidFill>
              <a:srgbClr val="ffffff"/>
            </a:solidFill>
            <a:ln w="0">
              <a:noFill/>
            </a:ln>
          </p:spPr>
          <p:style>
            <a:lnRef idx="0"/>
            <a:fillRef idx="0"/>
            <a:effectRef idx="0"/>
            <a:fontRef idx="minor"/>
          </p:style>
        </p:sp>
        <p:sp>
          <p:nvSpPr>
            <p:cNvPr id="594" name=""/>
            <p:cNvSpPr/>
            <p:nvPr/>
          </p:nvSpPr>
          <p:spPr>
            <a:xfrm>
              <a:off x="4084560" y="5148000"/>
              <a:ext cx="2725920" cy="485640"/>
            </a:xfrm>
            <a:custGeom>
              <a:avLst/>
              <a:gdLst/>
              <a:ahLst/>
              <a:rect l="l" t="t" r="r" b="b"/>
              <a:pathLst>
                <a:path w="1070" h="329">
                  <a:moveTo>
                    <a:pt x="1070" y="326"/>
                  </a:moveTo>
                  <a:lnTo>
                    <a:pt x="0" y="329"/>
                  </a:lnTo>
                  <a:lnTo>
                    <a:pt x="0" y="0"/>
                  </a:lnTo>
                  <a:lnTo>
                    <a:pt x="1070" y="0"/>
                  </a:lnTo>
                  <a:lnTo>
                    <a:pt x="1070" y="329"/>
                  </a:lnTo>
                  <a:lnTo>
                    <a:pt x="1070" y="329"/>
                  </a:lnTo>
                </a:path>
              </a:pathLst>
            </a:custGeom>
            <a:noFill/>
            <a:ln w="11160">
              <a:solidFill>
                <a:srgbClr val="000000"/>
              </a:solidFill>
              <a:round/>
            </a:ln>
          </p:spPr>
          <p:style>
            <a:lnRef idx="0"/>
            <a:fillRef idx="0"/>
            <a:effectRef idx="0"/>
            <a:fontRef idx="minor"/>
          </p:style>
        </p:sp>
        <p:sp>
          <p:nvSpPr>
            <p:cNvPr id="595" name=""/>
            <p:cNvSpPr/>
            <p:nvPr/>
          </p:nvSpPr>
          <p:spPr>
            <a:xfrm>
              <a:off x="5263560" y="5279400"/>
              <a:ext cx="374760" cy="2127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400" spc="-1" strike="noStrike">
                  <a:solidFill>
                    <a:srgbClr val="000000"/>
                  </a:solidFill>
                  <a:latin typeface="Arial"/>
                  <a:ea typeface="DejaVu Sans"/>
                </a:rPr>
                <a:t>UDP</a:t>
              </a:r>
              <a:endParaRPr b="0" lang="en-GB" sz="1400" spc="-1" strike="noStrike">
                <a:latin typeface="Arial"/>
              </a:endParaRPr>
            </a:p>
          </p:txBody>
        </p:sp>
        <p:sp>
          <p:nvSpPr>
            <p:cNvPr id="596" name=""/>
            <p:cNvSpPr/>
            <p:nvPr/>
          </p:nvSpPr>
          <p:spPr>
            <a:xfrm>
              <a:off x="4915800" y="6156000"/>
              <a:ext cx="1134000" cy="2127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400" spc="-1" strike="noStrike">
                  <a:solidFill>
                    <a:srgbClr val="000000"/>
                  </a:solidFill>
                  <a:latin typeface="Arial"/>
                  <a:ea typeface="DejaVu Sans"/>
                </a:rPr>
                <a:t>Packets arrive</a:t>
              </a:r>
              <a:endParaRPr b="0" lang="en-GB" sz="1400" spc="-1" strike="noStrike">
                <a:latin typeface="Arial"/>
              </a:endParaRPr>
            </a:p>
          </p:txBody>
        </p:sp>
        <p:sp>
          <p:nvSpPr>
            <p:cNvPr id="597" name=""/>
            <p:cNvSpPr/>
            <p:nvPr/>
          </p:nvSpPr>
          <p:spPr>
            <a:xfrm>
              <a:off x="985320" y="2551680"/>
              <a:ext cx="417600" cy="2127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400" spc="-1" strike="noStrike">
                  <a:solidFill>
                    <a:srgbClr val="000000"/>
                  </a:solidFill>
                  <a:latin typeface="Arial"/>
                  <a:ea typeface="DejaVu Sans"/>
                </a:rPr>
                <a:t>Ports</a:t>
              </a:r>
              <a:endParaRPr b="0" lang="en-GB" sz="1400" spc="-1" strike="noStrike">
                <a:latin typeface="Arial"/>
              </a:endParaRPr>
            </a:p>
          </p:txBody>
        </p:sp>
        <p:sp>
          <p:nvSpPr>
            <p:cNvPr id="598" name=""/>
            <p:cNvSpPr/>
            <p:nvPr/>
          </p:nvSpPr>
          <p:spPr>
            <a:xfrm>
              <a:off x="1043280" y="3521520"/>
              <a:ext cx="624960" cy="2127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400" spc="-1" strike="noStrike">
                  <a:solidFill>
                    <a:srgbClr val="000000"/>
                  </a:solidFill>
                  <a:latin typeface="Arial"/>
                  <a:ea typeface="DejaVu Sans"/>
                </a:rPr>
                <a:t>Queues</a:t>
              </a:r>
              <a:endParaRPr b="0" lang="en-GB" sz="1400" spc="-1" strike="noStrike">
                <a:latin typeface="Arial"/>
              </a:endParaRPr>
            </a:p>
          </p:txBody>
        </p:sp>
        <p:sp>
          <p:nvSpPr>
            <p:cNvPr id="599" name=""/>
            <p:cNvSpPr/>
            <p:nvPr/>
          </p:nvSpPr>
          <p:spPr>
            <a:xfrm>
              <a:off x="1045800" y="4800600"/>
              <a:ext cx="637200" cy="2127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400" spc="-1" strike="noStrike">
                  <a:solidFill>
                    <a:srgbClr val="000000"/>
                  </a:solidFill>
                  <a:latin typeface="Arial"/>
                  <a:ea typeface="DejaVu Sans"/>
                </a:rPr>
                <a:t>Packets</a:t>
              </a:r>
              <a:endParaRPr b="0" lang="en-GB" sz="1400" spc="-1" strike="noStrike">
                <a:latin typeface="Arial"/>
              </a:endParaRPr>
            </a:p>
          </p:txBody>
        </p:sp>
        <p:sp>
          <p:nvSpPr>
            <p:cNvPr id="600" name=""/>
            <p:cNvSpPr/>
            <p:nvPr/>
          </p:nvSpPr>
          <p:spPr>
            <a:xfrm>
              <a:off x="1175760" y="4997160"/>
              <a:ext cx="1100160" cy="2127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400" spc="-1" strike="noStrike">
                  <a:solidFill>
                    <a:srgbClr val="000000"/>
                  </a:solidFill>
                  <a:latin typeface="Arial"/>
                  <a:ea typeface="DejaVu Sans"/>
                </a:rPr>
                <a:t>demultiplexed</a:t>
              </a:r>
              <a:endParaRPr b="0" lang="en-GB" sz="1400" spc="-1" strike="noStrike">
                <a:latin typeface="Arial"/>
              </a:endParaRPr>
            </a:p>
          </p:txBody>
        </p:sp>
        <p:sp>
          <p:nvSpPr>
            <p:cNvPr id="601" name=""/>
            <p:cNvSpPr/>
            <p:nvPr/>
          </p:nvSpPr>
          <p:spPr>
            <a:xfrm>
              <a:off x="1584720" y="2665800"/>
              <a:ext cx="728640" cy="1440"/>
            </a:xfrm>
            <a:prstGeom prst="line">
              <a:avLst/>
            </a:prstGeom>
            <a:ln w="11160">
              <a:solidFill>
                <a:srgbClr val="000000"/>
              </a:solidFill>
              <a:miter/>
            </a:ln>
          </p:spPr>
          <p:style>
            <a:lnRef idx="0"/>
            <a:fillRef idx="0"/>
            <a:effectRef idx="0"/>
            <a:fontRef idx="minor"/>
          </p:style>
        </p:sp>
        <p:sp>
          <p:nvSpPr>
            <p:cNvPr id="602" name=""/>
            <p:cNvSpPr/>
            <p:nvPr/>
          </p:nvSpPr>
          <p:spPr>
            <a:xfrm>
              <a:off x="2280600" y="2635920"/>
              <a:ext cx="192600" cy="57240"/>
            </a:xfrm>
            <a:custGeom>
              <a:avLst/>
              <a:gdLst/>
              <a:ahLst/>
              <a:rect l="l" t="t" r="r" b="b"/>
              <a:pathLst>
                <a:path w="76" h="39">
                  <a:moveTo>
                    <a:pt x="0" y="39"/>
                  </a:moveTo>
                  <a:lnTo>
                    <a:pt x="76" y="20"/>
                  </a:lnTo>
                  <a:lnTo>
                    <a:pt x="0" y="0"/>
                  </a:lnTo>
                  <a:lnTo>
                    <a:pt x="0" y="39"/>
                  </a:lnTo>
                  <a:lnTo>
                    <a:pt x="0" y="39"/>
                  </a:lnTo>
                  <a:close/>
                </a:path>
              </a:pathLst>
            </a:custGeom>
            <a:solidFill>
              <a:srgbClr val="000000"/>
            </a:solidFill>
            <a:ln w="0">
              <a:noFill/>
            </a:ln>
          </p:spPr>
          <p:style>
            <a:lnRef idx="0"/>
            <a:fillRef idx="0"/>
            <a:effectRef idx="0"/>
            <a:fontRef idx="minor"/>
          </p:style>
        </p:sp>
      </p:grpSp>
    </p:spTree>
  </p:cSld>
  <mc:AlternateContent>
    <mc:Choice Requires="p14">
      <p:transition spd="slow" p14:dur="2000"/>
    </mc:Choice>
    <mc:Fallback>
      <p:transition spd="slow"/>
    </mc:Fallback>
  </mc:AlternateContent>
</p:sld>
</file>

<file path=ppt/slides/slide9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03" name="PlaceHolder 1"/>
          <p:cNvSpPr>
            <a:spLocks noGrp="1"/>
          </p:cNvSpPr>
          <p:nvPr>
            <p:ph type="title"/>
          </p:nvPr>
        </p:nvSpPr>
        <p:spPr>
          <a:xfrm>
            <a:off x="399600" y="432000"/>
            <a:ext cx="8571240" cy="725040"/>
          </a:xfrm>
          <a:prstGeom prst="rect">
            <a:avLst/>
          </a:prstGeom>
          <a:noFill/>
          <a:ln w="0">
            <a:noFill/>
          </a:ln>
        </p:spPr>
        <p:txBody>
          <a:bodyPr lIns="90360" rIns="90360" tIns="44280" bIns="44280" anchor="ctr">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UDP - II</a:t>
            </a:r>
            <a:endParaRPr b="0" lang="en-GB" sz="2800" spc="-1" strike="noStrike">
              <a:latin typeface="Arial"/>
            </a:endParaRPr>
          </a:p>
        </p:txBody>
      </p:sp>
      <p:sp>
        <p:nvSpPr>
          <p:cNvPr id="604" name="PlaceHolder 2"/>
          <p:cNvSpPr>
            <a:spLocks noGrp="1"/>
          </p:cNvSpPr>
          <p:nvPr>
            <p:ph/>
          </p:nvPr>
        </p:nvSpPr>
        <p:spPr>
          <a:xfrm>
            <a:off x="703800" y="1103400"/>
            <a:ext cx="8451000" cy="4029480"/>
          </a:xfrm>
          <a:prstGeom prst="rect">
            <a:avLst/>
          </a:prstGeom>
          <a:noFill/>
          <a:ln w="0">
            <a:noFill/>
          </a:ln>
        </p:spPr>
        <p:txBody>
          <a:bodyPr lIns="90360" rIns="90360" tIns="44280" bIns="44280" anchor="t">
            <a:normAutofit/>
          </a:bodyPr>
          <a:p>
            <a:pPr marL="343080" indent="-343080">
              <a:lnSpc>
                <a:spcPct val="100000"/>
              </a:lnSpc>
              <a:spcBef>
                <a:spcPts val="67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Simple Demultiplexor</a:t>
            </a:r>
            <a:endParaRPr b="0" lang="en-GB" sz="1800" spc="-1" strike="noStrike">
              <a:latin typeface="Arial"/>
            </a:endParaRPr>
          </a:p>
          <a:p>
            <a:pPr marL="343080" indent="-343080">
              <a:lnSpc>
                <a:spcPct val="100000"/>
              </a:lnSpc>
              <a:spcBef>
                <a:spcPts val="67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Unreliable and unordered datagram service </a:t>
            </a:r>
            <a:endParaRPr b="0" lang="en-GB" sz="1800" spc="-1" strike="noStrike">
              <a:latin typeface="Arial"/>
            </a:endParaRPr>
          </a:p>
          <a:p>
            <a:pPr marL="343080" indent="-343080">
              <a:lnSpc>
                <a:spcPct val="100000"/>
              </a:lnSpc>
              <a:spcBef>
                <a:spcPts val="67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Adds multiplexing</a:t>
            </a:r>
            <a:endParaRPr b="0" lang="en-GB" sz="1800" spc="-1" strike="noStrike">
              <a:latin typeface="Arial"/>
            </a:endParaRPr>
          </a:p>
          <a:p>
            <a:pPr marL="343080" indent="-343080">
              <a:lnSpc>
                <a:spcPct val="100000"/>
              </a:lnSpc>
              <a:spcBef>
                <a:spcPts val="67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No flow control</a:t>
            </a:r>
            <a:endParaRPr b="0" lang="en-GB" sz="1800" spc="-1" strike="noStrike">
              <a:latin typeface="Arial"/>
            </a:endParaRPr>
          </a:p>
          <a:p>
            <a:pPr marL="343080" indent="-343080">
              <a:lnSpc>
                <a:spcPct val="100000"/>
              </a:lnSpc>
              <a:spcBef>
                <a:spcPts val="67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Endpoints identified by ports</a:t>
            </a:r>
            <a:endParaRPr b="0" lang="en-GB" sz="1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servers have </a:t>
            </a:r>
            <a:r>
              <a:rPr b="0" i="1" lang="en-US" sz="2000" spc="-1" strike="noStrike">
                <a:latin typeface="Arial"/>
              </a:rPr>
              <a:t>well-known</a:t>
            </a:r>
            <a:r>
              <a:rPr b="0" lang="en-US" sz="2000" spc="-1" strike="noStrike">
                <a:latin typeface="Arial"/>
              </a:rPr>
              <a:t> ports</a:t>
            </a:r>
            <a:endParaRPr b="0" lang="en-GB" sz="20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see </a:t>
            </a:r>
            <a:r>
              <a:rPr b="0" lang="en-US" sz="2000" spc="-1" strike="noStrike">
                <a:latin typeface="Courier New"/>
              </a:rPr>
              <a:t>/etc/services </a:t>
            </a:r>
            <a:r>
              <a:rPr b="0" lang="en-US" sz="2000" spc="-1" strike="noStrike">
                <a:latin typeface="Arial"/>
              </a:rPr>
              <a:t>on Unix</a:t>
            </a:r>
            <a:endParaRPr b="0" lang="en-GB" sz="2000" spc="-1" strike="noStrike">
              <a:latin typeface="Arial"/>
            </a:endParaRPr>
          </a:p>
          <a:p>
            <a:pPr marL="343080" indent="-343080">
              <a:lnSpc>
                <a:spcPct val="100000"/>
              </a:lnSpc>
              <a:spcBef>
                <a:spcPts val="67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Optional checksum</a:t>
            </a:r>
            <a:endParaRPr b="0" lang="en-GB" sz="1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2000" spc="-1" strike="noStrike">
                <a:latin typeface="Arial"/>
              </a:rPr>
              <a:t>pseudo header + udp header + data</a:t>
            </a:r>
            <a:endParaRPr b="0" lang="en-GB" sz="2000" spc="-1" strike="noStrike">
              <a:latin typeface="Arial"/>
            </a:endParaRPr>
          </a:p>
          <a:p>
            <a:pPr marL="343080" indent="-343080">
              <a:lnSpc>
                <a:spcPct val="100000"/>
              </a:lnSpc>
              <a:spcBef>
                <a:spcPts val="67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US" sz="1800" spc="-1" strike="noStrike">
                <a:latin typeface="Arial"/>
              </a:rPr>
              <a:t>UDP Packet Format</a:t>
            </a:r>
            <a:endParaRPr b="0" lang="en-GB" sz="1800" spc="-1" strike="noStrike">
              <a:latin typeface="Arial"/>
            </a:endParaRPr>
          </a:p>
        </p:txBody>
      </p:sp>
      <p:sp>
        <p:nvSpPr>
          <p:cNvPr id="605" name=""/>
          <p:cNvSpPr/>
          <p:nvPr/>
        </p:nvSpPr>
        <p:spPr>
          <a:xfrm>
            <a:off x="2464200" y="4785480"/>
            <a:ext cx="6498360" cy="2343240"/>
          </a:xfrm>
          <a:prstGeom prst="rect">
            <a:avLst/>
          </a:prstGeom>
          <a:noFill/>
          <a:ln w="0">
            <a:solidFill>
              <a:srgbClr val="feffff"/>
            </a:solidFill>
          </a:ln>
        </p:spPr>
        <p:style>
          <a:lnRef idx="0"/>
          <a:fillRef idx="0"/>
          <a:effectRef idx="0"/>
          <a:fontRef idx="minor"/>
        </p:style>
      </p:sp>
      <p:grpSp>
        <p:nvGrpSpPr>
          <p:cNvPr id="606" name=""/>
          <p:cNvGrpSpPr/>
          <p:nvPr/>
        </p:nvGrpSpPr>
        <p:grpSpPr>
          <a:xfrm>
            <a:off x="720000" y="5245560"/>
            <a:ext cx="7862760" cy="1831680"/>
            <a:chOff x="720000" y="5245560"/>
            <a:chExt cx="7862760" cy="1831680"/>
          </a:xfrm>
        </p:grpSpPr>
        <p:sp>
          <p:nvSpPr>
            <p:cNvPr id="607" name=""/>
            <p:cNvSpPr/>
            <p:nvPr/>
          </p:nvSpPr>
          <p:spPr>
            <a:xfrm>
              <a:off x="2854440" y="5637240"/>
              <a:ext cx="1280880" cy="177840"/>
            </a:xfrm>
            <a:prstGeom prst="rect">
              <a:avLst/>
            </a:prstGeom>
            <a:noFill/>
            <a:ln w="0">
              <a:noFill/>
            </a:ln>
          </p:spPr>
          <p:style>
            <a:lnRef idx="0"/>
            <a:fillRef idx="0"/>
            <a:effectRef idx="0"/>
            <a:fontRef idx="minor"/>
          </p:style>
          <p:txBody>
            <a:bodyPr wrap="none" lIns="0" rIns="0" tIns="0" bIns="0" anchor="t">
              <a:spAutoFit/>
            </a:bodyPr>
            <a:p>
              <a:pPr algn="ctr">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300" spc="-1" strike="noStrike">
                  <a:solidFill>
                    <a:srgbClr val="000000"/>
                  </a:solidFill>
                  <a:latin typeface="Arial"/>
                  <a:ea typeface="DejaVu Sans"/>
                </a:rPr>
                <a:t>Src Port  Address</a:t>
              </a:r>
              <a:endParaRPr b="0" lang="en-GB" sz="1300" spc="-1" strike="noStrike">
                <a:latin typeface="Arial"/>
              </a:endParaRPr>
            </a:p>
          </p:txBody>
        </p:sp>
        <p:sp>
          <p:nvSpPr>
            <p:cNvPr id="608" name=""/>
            <p:cNvSpPr/>
            <p:nvPr/>
          </p:nvSpPr>
          <p:spPr>
            <a:xfrm>
              <a:off x="6229440" y="5637240"/>
              <a:ext cx="1235160" cy="177840"/>
            </a:xfrm>
            <a:prstGeom prst="rect">
              <a:avLst/>
            </a:prstGeom>
            <a:noFill/>
            <a:ln w="0">
              <a:noFill/>
            </a:ln>
          </p:spPr>
          <p:style>
            <a:lnRef idx="0"/>
            <a:fillRef idx="0"/>
            <a:effectRef idx="0"/>
            <a:fontRef idx="minor"/>
          </p:style>
          <p:txBody>
            <a:bodyPr wrap="none" lIns="0" rIns="0" tIns="0" bIns="0" anchor="t">
              <a:spAutoFit/>
            </a:bodyPr>
            <a:p>
              <a:pPr algn="ctr">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300" spc="-1" strike="noStrike">
                  <a:solidFill>
                    <a:srgbClr val="000000"/>
                  </a:solidFill>
                  <a:latin typeface="Arial"/>
                  <a:ea typeface="DejaVu Sans"/>
                </a:rPr>
                <a:t>Dst Port Address</a:t>
              </a:r>
              <a:endParaRPr b="0" lang="en-GB" sz="1300" spc="-1" strike="noStrike">
                <a:latin typeface="Arial"/>
              </a:endParaRPr>
            </a:p>
          </p:txBody>
        </p:sp>
        <p:sp>
          <p:nvSpPr>
            <p:cNvPr id="609" name=""/>
            <p:cNvSpPr/>
            <p:nvPr/>
          </p:nvSpPr>
          <p:spPr>
            <a:xfrm>
              <a:off x="3094560" y="6016680"/>
              <a:ext cx="777240" cy="177840"/>
            </a:xfrm>
            <a:prstGeom prst="rect">
              <a:avLst/>
            </a:prstGeom>
            <a:noFill/>
            <a:ln w="0">
              <a:noFill/>
            </a:ln>
          </p:spPr>
          <p:style>
            <a:lnRef idx="0"/>
            <a:fillRef idx="0"/>
            <a:effectRef idx="0"/>
            <a:fontRef idx="minor"/>
          </p:style>
          <p:txBody>
            <a:bodyPr wrap="none" lIns="0" rIns="0" tIns="0" bIns="0" anchor="t">
              <a:spAutoFit/>
            </a:bodyPr>
            <a:p>
              <a:pPr algn="ctr">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300" spc="-1" strike="noStrike">
                  <a:solidFill>
                    <a:srgbClr val="000000"/>
                  </a:solidFill>
                  <a:latin typeface="Arial"/>
                  <a:ea typeface="DejaVu Sans"/>
                </a:rPr>
                <a:t>Checksum</a:t>
              </a:r>
              <a:endParaRPr b="0" lang="en-GB" sz="1300" spc="-1" strike="noStrike">
                <a:latin typeface="Arial"/>
              </a:endParaRPr>
            </a:p>
          </p:txBody>
        </p:sp>
        <p:sp>
          <p:nvSpPr>
            <p:cNvPr id="610" name=""/>
            <p:cNvSpPr/>
            <p:nvPr/>
          </p:nvSpPr>
          <p:spPr>
            <a:xfrm>
              <a:off x="6247080" y="6016680"/>
              <a:ext cx="1146600" cy="177840"/>
            </a:xfrm>
            <a:prstGeom prst="rect">
              <a:avLst/>
            </a:prstGeom>
            <a:noFill/>
            <a:ln w="0">
              <a:noFill/>
            </a:ln>
          </p:spPr>
          <p:style>
            <a:lnRef idx="0"/>
            <a:fillRef idx="0"/>
            <a:effectRef idx="0"/>
            <a:fontRef idx="minor"/>
          </p:style>
          <p:txBody>
            <a:bodyPr wrap="none" lIns="0" rIns="0" tIns="0" bIns="0" anchor="t">
              <a:spAutoFit/>
            </a:bodyPr>
            <a:p>
              <a:pPr algn="ctr">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300" spc="-1" strike="noStrike">
                  <a:solidFill>
                    <a:srgbClr val="000000"/>
                  </a:solidFill>
                  <a:latin typeface="Arial"/>
                  <a:ea typeface="DejaVu Sans"/>
                </a:rPr>
                <a:t>Length of DATA</a:t>
              </a:r>
              <a:endParaRPr b="0" lang="en-GB" sz="1300" spc="-1" strike="noStrike">
                <a:latin typeface="Arial"/>
              </a:endParaRPr>
            </a:p>
          </p:txBody>
        </p:sp>
        <p:sp>
          <p:nvSpPr>
            <p:cNvPr id="611" name=""/>
            <p:cNvSpPr/>
            <p:nvPr/>
          </p:nvSpPr>
          <p:spPr>
            <a:xfrm>
              <a:off x="1717200" y="5533560"/>
              <a:ext cx="6703920" cy="797040"/>
            </a:xfrm>
            <a:custGeom>
              <a:avLst/>
              <a:gdLst/>
              <a:ahLst/>
              <a:rect l="l" t="t" r="r" b="b"/>
              <a:pathLst>
                <a:path w="4244" h="593">
                  <a:moveTo>
                    <a:pt x="4244" y="593"/>
                  </a:moveTo>
                  <a:lnTo>
                    <a:pt x="4244" y="0"/>
                  </a:lnTo>
                  <a:lnTo>
                    <a:pt x="0" y="0"/>
                  </a:lnTo>
                  <a:lnTo>
                    <a:pt x="0" y="593"/>
                  </a:lnTo>
                  <a:lnTo>
                    <a:pt x="4244" y="593"/>
                  </a:lnTo>
                  <a:lnTo>
                    <a:pt x="4244" y="593"/>
                  </a:lnTo>
                </a:path>
              </a:pathLst>
            </a:custGeom>
            <a:noFill/>
            <a:ln w="19080">
              <a:solidFill>
                <a:srgbClr val="000000"/>
              </a:solidFill>
              <a:round/>
            </a:ln>
          </p:spPr>
          <p:style>
            <a:lnRef idx="0"/>
            <a:fillRef idx="0"/>
            <a:effectRef idx="0"/>
            <a:fontRef idx="minor"/>
          </p:style>
        </p:sp>
        <p:sp>
          <p:nvSpPr>
            <p:cNvPr id="612" name=""/>
            <p:cNvSpPr/>
            <p:nvPr/>
          </p:nvSpPr>
          <p:spPr>
            <a:xfrm>
              <a:off x="1717200" y="5920920"/>
              <a:ext cx="6704640" cy="1440"/>
            </a:xfrm>
            <a:prstGeom prst="line">
              <a:avLst/>
            </a:prstGeom>
            <a:ln w="19080">
              <a:solidFill>
                <a:srgbClr val="000000"/>
              </a:solidFill>
              <a:miter/>
            </a:ln>
          </p:spPr>
          <p:style>
            <a:lnRef idx="0"/>
            <a:fillRef idx="0"/>
            <a:effectRef idx="0"/>
            <a:fontRef idx="minor"/>
          </p:style>
        </p:sp>
        <p:sp>
          <p:nvSpPr>
            <p:cNvPr id="613" name=""/>
            <p:cNvSpPr/>
            <p:nvPr/>
          </p:nvSpPr>
          <p:spPr>
            <a:xfrm>
              <a:off x="5069520" y="5533560"/>
              <a:ext cx="1440" cy="797400"/>
            </a:xfrm>
            <a:prstGeom prst="line">
              <a:avLst/>
            </a:prstGeom>
            <a:ln w="19080">
              <a:solidFill>
                <a:srgbClr val="000000"/>
              </a:solidFill>
              <a:miter/>
            </a:ln>
          </p:spPr>
          <p:style>
            <a:lnRef idx="0"/>
            <a:fillRef idx="0"/>
            <a:effectRef idx="0"/>
            <a:fontRef idx="minor"/>
          </p:style>
        </p:sp>
        <p:sp>
          <p:nvSpPr>
            <p:cNvPr id="614" name=""/>
            <p:cNvSpPr/>
            <p:nvPr/>
          </p:nvSpPr>
          <p:spPr>
            <a:xfrm>
              <a:off x="1717200" y="6331320"/>
              <a:ext cx="6713640" cy="449640"/>
            </a:xfrm>
            <a:custGeom>
              <a:avLst/>
              <a:gdLst/>
              <a:ahLst/>
              <a:rect l="l" t="t" r="r" b="b"/>
              <a:pathLst>
                <a:path w="4250" h="335">
                  <a:moveTo>
                    <a:pt x="0" y="309"/>
                  </a:moveTo>
                  <a:lnTo>
                    <a:pt x="6" y="0"/>
                  </a:lnTo>
                  <a:lnTo>
                    <a:pt x="4250" y="4"/>
                  </a:lnTo>
                  <a:lnTo>
                    <a:pt x="4250" y="309"/>
                  </a:lnTo>
                  <a:lnTo>
                    <a:pt x="3965" y="234"/>
                  </a:lnTo>
                  <a:lnTo>
                    <a:pt x="3686" y="296"/>
                  </a:lnTo>
                  <a:lnTo>
                    <a:pt x="3358" y="192"/>
                  </a:lnTo>
                  <a:lnTo>
                    <a:pt x="3140" y="296"/>
                  </a:lnTo>
                  <a:lnTo>
                    <a:pt x="2813" y="244"/>
                  </a:lnTo>
                  <a:lnTo>
                    <a:pt x="2491" y="296"/>
                  </a:lnTo>
                  <a:lnTo>
                    <a:pt x="2170" y="228"/>
                  </a:lnTo>
                  <a:lnTo>
                    <a:pt x="1922" y="305"/>
                  </a:lnTo>
                  <a:lnTo>
                    <a:pt x="1709" y="234"/>
                  </a:lnTo>
                  <a:lnTo>
                    <a:pt x="1461" y="276"/>
                  </a:lnTo>
                  <a:lnTo>
                    <a:pt x="1242" y="228"/>
                  </a:lnTo>
                  <a:lnTo>
                    <a:pt x="988" y="335"/>
                  </a:lnTo>
                  <a:lnTo>
                    <a:pt x="776" y="237"/>
                  </a:lnTo>
                  <a:lnTo>
                    <a:pt x="491" y="292"/>
                  </a:lnTo>
                  <a:lnTo>
                    <a:pt x="266" y="237"/>
                  </a:lnTo>
                  <a:lnTo>
                    <a:pt x="6" y="312"/>
                  </a:lnTo>
                  <a:lnTo>
                    <a:pt x="6" y="312"/>
                  </a:lnTo>
                  <a:lnTo>
                    <a:pt x="0" y="309"/>
                  </a:lnTo>
                  <a:close/>
                </a:path>
              </a:pathLst>
            </a:custGeom>
            <a:solidFill>
              <a:srgbClr val="cccccc"/>
            </a:solidFill>
            <a:ln w="0">
              <a:noFill/>
            </a:ln>
          </p:spPr>
          <p:style>
            <a:lnRef idx="0"/>
            <a:fillRef idx="0"/>
            <a:effectRef idx="0"/>
            <a:fontRef idx="minor"/>
          </p:style>
        </p:sp>
        <p:sp>
          <p:nvSpPr>
            <p:cNvPr id="615" name=""/>
            <p:cNvSpPr/>
            <p:nvPr/>
          </p:nvSpPr>
          <p:spPr>
            <a:xfrm>
              <a:off x="1717200" y="6331320"/>
              <a:ext cx="6713640" cy="449640"/>
            </a:xfrm>
            <a:custGeom>
              <a:avLst/>
              <a:gdLst/>
              <a:ahLst/>
              <a:rect l="l" t="t" r="r" b="b"/>
              <a:pathLst>
                <a:path w="4250" h="335">
                  <a:moveTo>
                    <a:pt x="0" y="309"/>
                  </a:moveTo>
                  <a:lnTo>
                    <a:pt x="6" y="0"/>
                  </a:lnTo>
                  <a:lnTo>
                    <a:pt x="4250" y="4"/>
                  </a:lnTo>
                  <a:lnTo>
                    <a:pt x="4250" y="309"/>
                  </a:lnTo>
                  <a:lnTo>
                    <a:pt x="3965" y="234"/>
                  </a:lnTo>
                  <a:lnTo>
                    <a:pt x="3686" y="296"/>
                  </a:lnTo>
                  <a:lnTo>
                    <a:pt x="3358" y="192"/>
                  </a:lnTo>
                  <a:lnTo>
                    <a:pt x="3140" y="296"/>
                  </a:lnTo>
                  <a:lnTo>
                    <a:pt x="2813" y="244"/>
                  </a:lnTo>
                  <a:lnTo>
                    <a:pt x="2491" y="296"/>
                  </a:lnTo>
                  <a:lnTo>
                    <a:pt x="2170" y="228"/>
                  </a:lnTo>
                  <a:lnTo>
                    <a:pt x="1922" y="305"/>
                  </a:lnTo>
                  <a:lnTo>
                    <a:pt x="1709" y="234"/>
                  </a:lnTo>
                  <a:lnTo>
                    <a:pt x="1461" y="276"/>
                  </a:lnTo>
                  <a:lnTo>
                    <a:pt x="1242" y="228"/>
                  </a:lnTo>
                  <a:lnTo>
                    <a:pt x="988" y="335"/>
                  </a:lnTo>
                  <a:lnTo>
                    <a:pt x="776" y="237"/>
                  </a:lnTo>
                  <a:lnTo>
                    <a:pt x="491" y="292"/>
                  </a:lnTo>
                  <a:lnTo>
                    <a:pt x="266" y="237"/>
                  </a:lnTo>
                  <a:lnTo>
                    <a:pt x="6" y="312"/>
                  </a:lnTo>
                  <a:lnTo>
                    <a:pt x="6" y="312"/>
                  </a:lnTo>
                </a:path>
              </a:pathLst>
            </a:custGeom>
            <a:noFill/>
            <a:ln w="19080">
              <a:solidFill>
                <a:srgbClr val="000000"/>
              </a:solidFill>
              <a:round/>
            </a:ln>
          </p:spPr>
          <p:style>
            <a:lnRef idx="0"/>
            <a:fillRef idx="0"/>
            <a:effectRef idx="0"/>
            <a:fontRef idx="minor"/>
          </p:style>
        </p:sp>
        <p:sp>
          <p:nvSpPr>
            <p:cNvPr id="616" name=""/>
            <p:cNvSpPr/>
            <p:nvPr/>
          </p:nvSpPr>
          <p:spPr>
            <a:xfrm>
              <a:off x="1717200" y="6694920"/>
              <a:ext cx="6713640" cy="382320"/>
            </a:xfrm>
            <a:custGeom>
              <a:avLst/>
              <a:gdLst/>
              <a:ahLst/>
              <a:rect l="l" t="t" r="r" b="b"/>
              <a:pathLst>
                <a:path w="4250" h="285">
                  <a:moveTo>
                    <a:pt x="0" y="120"/>
                  </a:moveTo>
                  <a:lnTo>
                    <a:pt x="0" y="285"/>
                  </a:lnTo>
                  <a:lnTo>
                    <a:pt x="4250" y="282"/>
                  </a:lnTo>
                  <a:lnTo>
                    <a:pt x="4250" y="117"/>
                  </a:lnTo>
                  <a:lnTo>
                    <a:pt x="3965" y="39"/>
                  </a:lnTo>
                  <a:lnTo>
                    <a:pt x="3686" y="100"/>
                  </a:lnTo>
                  <a:lnTo>
                    <a:pt x="3365" y="0"/>
                  </a:lnTo>
                  <a:lnTo>
                    <a:pt x="3146" y="100"/>
                  </a:lnTo>
                  <a:lnTo>
                    <a:pt x="2819" y="52"/>
                  </a:lnTo>
                  <a:lnTo>
                    <a:pt x="2491" y="100"/>
                  </a:lnTo>
                  <a:lnTo>
                    <a:pt x="2176" y="35"/>
                  </a:lnTo>
                  <a:lnTo>
                    <a:pt x="1928" y="113"/>
                  </a:lnTo>
                  <a:lnTo>
                    <a:pt x="1715" y="39"/>
                  </a:lnTo>
                  <a:lnTo>
                    <a:pt x="1467" y="84"/>
                  </a:lnTo>
                  <a:lnTo>
                    <a:pt x="1249" y="35"/>
                  </a:lnTo>
                  <a:lnTo>
                    <a:pt x="994" y="139"/>
                  </a:lnTo>
                  <a:lnTo>
                    <a:pt x="782" y="45"/>
                  </a:lnTo>
                  <a:lnTo>
                    <a:pt x="497" y="100"/>
                  </a:lnTo>
                  <a:lnTo>
                    <a:pt x="272" y="45"/>
                  </a:lnTo>
                  <a:lnTo>
                    <a:pt x="0" y="120"/>
                  </a:lnTo>
                  <a:lnTo>
                    <a:pt x="0" y="120"/>
                  </a:lnTo>
                  <a:close/>
                </a:path>
              </a:pathLst>
            </a:custGeom>
            <a:solidFill>
              <a:srgbClr val="cccccc"/>
            </a:solidFill>
            <a:ln w="0">
              <a:noFill/>
            </a:ln>
          </p:spPr>
          <p:style>
            <a:lnRef idx="0"/>
            <a:fillRef idx="0"/>
            <a:effectRef idx="0"/>
            <a:fontRef idx="minor"/>
          </p:style>
        </p:sp>
        <p:sp>
          <p:nvSpPr>
            <p:cNvPr id="617" name=""/>
            <p:cNvSpPr/>
            <p:nvPr/>
          </p:nvSpPr>
          <p:spPr>
            <a:xfrm>
              <a:off x="1717200" y="6694920"/>
              <a:ext cx="6713640" cy="382320"/>
            </a:xfrm>
            <a:custGeom>
              <a:avLst/>
              <a:gdLst/>
              <a:ahLst/>
              <a:rect l="l" t="t" r="r" b="b"/>
              <a:pathLst>
                <a:path w="4250" h="285">
                  <a:moveTo>
                    <a:pt x="0" y="120"/>
                  </a:moveTo>
                  <a:lnTo>
                    <a:pt x="0" y="285"/>
                  </a:lnTo>
                  <a:lnTo>
                    <a:pt x="4250" y="282"/>
                  </a:lnTo>
                  <a:lnTo>
                    <a:pt x="4250" y="117"/>
                  </a:lnTo>
                  <a:lnTo>
                    <a:pt x="3965" y="39"/>
                  </a:lnTo>
                  <a:lnTo>
                    <a:pt x="3686" y="100"/>
                  </a:lnTo>
                  <a:lnTo>
                    <a:pt x="3365" y="0"/>
                  </a:lnTo>
                  <a:lnTo>
                    <a:pt x="3146" y="100"/>
                  </a:lnTo>
                  <a:lnTo>
                    <a:pt x="2819" y="52"/>
                  </a:lnTo>
                  <a:lnTo>
                    <a:pt x="2491" y="100"/>
                  </a:lnTo>
                  <a:lnTo>
                    <a:pt x="2176" y="35"/>
                  </a:lnTo>
                  <a:lnTo>
                    <a:pt x="1928" y="113"/>
                  </a:lnTo>
                  <a:lnTo>
                    <a:pt x="1715" y="39"/>
                  </a:lnTo>
                  <a:lnTo>
                    <a:pt x="1467" y="84"/>
                  </a:lnTo>
                  <a:lnTo>
                    <a:pt x="1249" y="35"/>
                  </a:lnTo>
                  <a:lnTo>
                    <a:pt x="994" y="139"/>
                  </a:lnTo>
                  <a:lnTo>
                    <a:pt x="782" y="45"/>
                  </a:lnTo>
                  <a:lnTo>
                    <a:pt x="497" y="100"/>
                  </a:lnTo>
                  <a:lnTo>
                    <a:pt x="272" y="45"/>
                  </a:lnTo>
                  <a:lnTo>
                    <a:pt x="0" y="120"/>
                  </a:lnTo>
                  <a:lnTo>
                    <a:pt x="0" y="120"/>
                  </a:lnTo>
                </a:path>
              </a:pathLst>
            </a:custGeom>
            <a:noFill/>
            <a:ln w="19080">
              <a:solidFill>
                <a:srgbClr val="000000"/>
              </a:solidFill>
              <a:round/>
            </a:ln>
          </p:spPr>
          <p:style>
            <a:lnRef idx="0"/>
            <a:fillRef idx="0"/>
            <a:effectRef idx="0"/>
            <a:fontRef idx="minor"/>
          </p:style>
        </p:sp>
        <p:sp>
          <p:nvSpPr>
            <p:cNvPr id="618" name=""/>
            <p:cNvSpPr/>
            <p:nvPr/>
          </p:nvSpPr>
          <p:spPr>
            <a:xfrm>
              <a:off x="4945680" y="6397200"/>
              <a:ext cx="415080" cy="177840"/>
            </a:xfrm>
            <a:prstGeom prst="rect">
              <a:avLst/>
            </a:prstGeom>
            <a:noFill/>
            <a:ln w="0">
              <a:noFill/>
            </a:ln>
          </p:spPr>
          <p:style>
            <a:lnRef idx="0"/>
            <a:fillRef idx="0"/>
            <a:effectRef idx="0"/>
            <a:fontRef idx="minor"/>
          </p:style>
          <p:txBody>
            <a:bodyPr wrap="none" lIns="0" rIns="0" tIns="0" bIns="0" anchor="t">
              <a:spAutoFit/>
            </a:bodyPr>
            <a:p>
              <a:pPr algn="ctr">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300" spc="-1" strike="noStrike">
                  <a:solidFill>
                    <a:srgbClr val="000000"/>
                  </a:solidFill>
                  <a:latin typeface="Arial"/>
                  <a:ea typeface="DejaVu Sans"/>
                </a:rPr>
                <a:t>DATA</a:t>
              </a:r>
              <a:endParaRPr b="0" lang="en-GB" sz="1300" spc="-1" strike="noStrike">
                <a:latin typeface="Arial"/>
              </a:endParaRPr>
            </a:p>
          </p:txBody>
        </p:sp>
        <p:sp>
          <p:nvSpPr>
            <p:cNvPr id="619" name=""/>
            <p:cNvSpPr/>
            <p:nvPr/>
          </p:nvSpPr>
          <p:spPr>
            <a:xfrm>
              <a:off x="1746360" y="5328000"/>
              <a:ext cx="91440" cy="177840"/>
            </a:xfrm>
            <a:prstGeom prst="rect">
              <a:avLst/>
            </a:prstGeom>
            <a:noFill/>
            <a:ln w="0">
              <a:noFill/>
            </a:ln>
          </p:spPr>
          <p:style>
            <a:lnRef idx="0"/>
            <a:fillRef idx="0"/>
            <a:effectRef idx="0"/>
            <a:fontRef idx="minor"/>
          </p:style>
          <p:txBody>
            <a:bodyPr wrap="none" lIns="0" rIns="0" tIns="0" bIns="0" anchor="t">
              <a:spAutoFit/>
            </a:bodyPr>
            <a:p>
              <a:pPr algn="ctr">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300" spc="-1" strike="noStrike">
                  <a:solidFill>
                    <a:srgbClr val="000000"/>
                  </a:solidFill>
                  <a:latin typeface="Arial"/>
                  <a:ea typeface="DejaVu Sans"/>
                </a:rPr>
                <a:t>0</a:t>
              </a:r>
              <a:endParaRPr b="0" lang="en-GB" sz="1300" spc="-1" strike="noStrike">
                <a:latin typeface="Arial"/>
              </a:endParaRPr>
            </a:p>
          </p:txBody>
        </p:sp>
        <p:sp>
          <p:nvSpPr>
            <p:cNvPr id="620" name=""/>
            <p:cNvSpPr/>
            <p:nvPr/>
          </p:nvSpPr>
          <p:spPr>
            <a:xfrm>
              <a:off x="5047200" y="5328000"/>
              <a:ext cx="182880" cy="177840"/>
            </a:xfrm>
            <a:prstGeom prst="rect">
              <a:avLst/>
            </a:prstGeom>
            <a:noFill/>
            <a:ln w="0">
              <a:noFill/>
            </a:ln>
          </p:spPr>
          <p:style>
            <a:lnRef idx="0"/>
            <a:fillRef idx="0"/>
            <a:effectRef idx="0"/>
            <a:fontRef idx="minor"/>
          </p:style>
          <p:txBody>
            <a:bodyPr wrap="none" lIns="0" rIns="0" tIns="0" bIns="0" anchor="t">
              <a:spAutoFit/>
            </a:bodyPr>
            <a:p>
              <a:pPr algn="ctr">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300" spc="-1" strike="noStrike">
                  <a:solidFill>
                    <a:srgbClr val="000000"/>
                  </a:solidFill>
                  <a:latin typeface="Arial"/>
                  <a:ea typeface="DejaVu Sans"/>
                </a:rPr>
                <a:t>16</a:t>
              </a:r>
              <a:endParaRPr b="0" lang="en-GB" sz="1300" spc="-1" strike="noStrike">
                <a:latin typeface="Arial"/>
              </a:endParaRPr>
            </a:p>
          </p:txBody>
        </p:sp>
        <p:sp>
          <p:nvSpPr>
            <p:cNvPr id="621" name=""/>
            <p:cNvSpPr/>
            <p:nvPr/>
          </p:nvSpPr>
          <p:spPr>
            <a:xfrm>
              <a:off x="8399880" y="5328000"/>
              <a:ext cx="182880" cy="177840"/>
            </a:xfrm>
            <a:prstGeom prst="rect">
              <a:avLst/>
            </a:prstGeom>
            <a:noFill/>
            <a:ln w="0">
              <a:noFill/>
            </a:ln>
          </p:spPr>
          <p:style>
            <a:lnRef idx="0"/>
            <a:fillRef idx="0"/>
            <a:effectRef idx="0"/>
            <a:fontRef idx="minor"/>
          </p:style>
          <p:txBody>
            <a:bodyPr wrap="none" lIns="0" rIns="0" tIns="0" bIns="0" anchor="t">
              <a:spAutoFit/>
            </a:bodyPr>
            <a:p>
              <a:pPr algn="ctr">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300" spc="-1" strike="noStrike">
                  <a:solidFill>
                    <a:srgbClr val="000000"/>
                  </a:solidFill>
                  <a:latin typeface="Arial"/>
                  <a:ea typeface="DejaVu Sans"/>
                </a:rPr>
                <a:t>31</a:t>
              </a:r>
              <a:endParaRPr b="0" lang="en-GB" sz="1300" spc="-1" strike="noStrike">
                <a:latin typeface="Arial"/>
              </a:endParaRPr>
            </a:p>
          </p:txBody>
        </p:sp>
        <p:sp>
          <p:nvSpPr>
            <p:cNvPr id="622" name=""/>
            <p:cNvSpPr/>
            <p:nvPr/>
          </p:nvSpPr>
          <p:spPr>
            <a:xfrm>
              <a:off x="1187640" y="5510880"/>
              <a:ext cx="356400" cy="774000"/>
            </a:xfrm>
            <a:custGeom>
              <a:avLst/>
              <a:gdLst/>
              <a:ahLst/>
              <a:rect l="l" t="t" r="r" b="b"/>
              <a:pathLst>
                <a:path w="21600" h="21600">
                  <a:moveTo>
                    <a:pt x="21600" y="0"/>
                  </a:moveTo>
                  <a:cubicBezTo>
                    <a:pt x="16200" y="0"/>
                    <a:pt x="10800" y="900"/>
                    <a:pt x="10800" y="1800"/>
                  </a:cubicBezTo>
                  <a:lnTo>
                    <a:pt x="10800" y="9000"/>
                  </a:lnTo>
                  <a:cubicBezTo>
                    <a:pt x="10800" y="9900"/>
                    <a:pt x="5400" y="10800"/>
                    <a:pt x="0" y="10800"/>
                  </a:cubicBezTo>
                  <a:cubicBezTo>
                    <a:pt x="5400" y="10800"/>
                    <a:pt x="10800" y="11700"/>
                    <a:pt x="10800" y="12600"/>
                  </a:cubicBezTo>
                  <a:lnTo>
                    <a:pt x="10800" y="19800"/>
                  </a:lnTo>
                  <a:cubicBezTo>
                    <a:pt x="10800" y="20700"/>
                    <a:pt x="16200" y="21600"/>
                    <a:pt x="21600" y="21600"/>
                  </a:cubicBezTo>
                </a:path>
              </a:pathLst>
            </a:custGeom>
            <a:noFill/>
            <a:ln w="28440">
              <a:solidFill>
                <a:srgbClr val="000000"/>
              </a:solidFill>
              <a:miter/>
            </a:ln>
          </p:spPr>
          <p:style>
            <a:lnRef idx="0"/>
            <a:fillRef idx="0"/>
            <a:effectRef idx="0"/>
            <a:fontRef idx="minor"/>
          </p:style>
        </p:sp>
        <p:sp>
          <p:nvSpPr>
            <p:cNvPr id="623" name=""/>
            <p:cNvSpPr/>
            <p:nvPr/>
          </p:nvSpPr>
          <p:spPr>
            <a:xfrm flipV="1">
              <a:off x="720000" y="5245560"/>
              <a:ext cx="365400" cy="1031760"/>
            </a:xfrm>
            <a:prstGeom prst="rect">
              <a:avLst/>
            </a:prstGeom>
            <a:noFill/>
            <a:ln w="0">
              <a:noFill/>
            </a:ln>
          </p:spPr>
          <p:style>
            <a:lnRef idx="0"/>
            <a:fillRef idx="0"/>
            <a:effectRef idx="0"/>
            <a:fontRef idx="minor"/>
          </p:style>
          <p:txBody>
            <a:bodyPr wrap="none" lIns="0" rIns="0" tIns="0" bIns="0" anchor="t" vert="vert" rot="5400000">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400" spc="-1" strike="noStrike">
                  <a:solidFill>
                    <a:srgbClr val="000000"/>
                  </a:solidFill>
                  <a:latin typeface="Arial"/>
                  <a:ea typeface="DejaVu Sans"/>
                </a:rPr>
                <a:t>Header</a:t>
              </a:r>
              <a:endParaRPr b="0" lang="en-GB" sz="2400" spc="-1" strike="noStrike">
                <a:latin typeface="Arial"/>
              </a:endParaRPr>
            </a:p>
          </p:txBody>
        </p:sp>
      </p:grpSp>
    </p:spTree>
  </p:cSld>
  <mc:AlternateContent>
    <mc:Choice Requires="p14">
      <p:transition spd="slow" p14:dur="2000"/>
    </mc:Choice>
    <mc:Fallback>
      <p:transition spd="slow"/>
    </mc:Fallback>
  </mc:AlternateContent>
</p:sld>
</file>

<file path=ppt/slides/slide9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24" name="PlaceHolder 1"/>
          <p:cNvSpPr>
            <a:spLocks noGrp="1"/>
          </p:cNvSpPr>
          <p:nvPr>
            <p:ph type="title"/>
          </p:nvPr>
        </p:nvSpPr>
        <p:spPr>
          <a:xfrm>
            <a:off x="399960" y="542880"/>
            <a:ext cx="8569440" cy="594000"/>
          </a:xfrm>
          <a:prstGeom prst="rect">
            <a:avLst/>
          </a:prstGeom>
          <a:noFill/>
          <a:ln w="0">
            <a:noFill/>
          </a:ln>
        </p:spPr>
        <p:txBody>
          <a:bodyPr lIns="90360" rIns="90360" tIns="44280" bIns="44280" anchor="ctr">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TCP - I</a:t>
            </a:r>
            <a:endParaRPr b="0" lang="en-GB" sz="2800" spc="-1" strike="noStrike">
              <a:latin typeface="Arial"/>
            </a:endParaRPr>
          </a:p>
        </p:txBody>
      </p:sp>
      <p:sp>
        <p:nvSpPr>
          <p:cNvPr id="625" name="PlaceHolder 2"/>
          <p:cNvSpPr>
            <a:spLocks noGrp="1"/>
          </p:cNvSpPr>
          <p:nvPr>
            <p:ph/>
          </p:nvPr>
        </p:nvSpPr>
        <p:spPr>
          <a:xfrm>
            <a:off x="320040" y="1052280"/>
            <a:ext cx="9522720" cy="6275160"/>
          </a:xfrm>
          <a:prstGeom prst="rect">
            <a:avLst/>
          </a:prstGeom>
          <a:noFill/>
          <a:ln w="0">
            <a:noFill/>
          </a:ln>
        </p:spPr>
        <p:txBody>
          <a:bodyPr lIns="90360" rIns="90360" tIns="44280" bIns="44280" anchor="t">
            <a:normAutofit/>
          </a:bodyPr>
          <a:p>
            <a:pPr marL="343080" indent="-343080">
              <a:lnSpc>
                <a:spcPct val="100000"/>
              </a:lnSpc>
              <a:spcBef>
                <a:spcPts val="67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1800" spc="-1" strike="noStrike">
                <a:latin typeface="Arial"/>
              </a:rPr>
              <a:t>Reliable Byte-Stream </a:t>
            </a:r>
            <a:endParaRPr b="0" lang="en-GB" sz="1800" spc="-1" strike="noStrike">
              <a:latin typeface="Arial"/>
            </a:endParaRPr>
          </a:p>
          <a:p>
            <a:pPr marL="343080" indent="-343080">
              <a:lnSpc>
                <a:spcPct val="100000"/>
              </a:lnSpc>
              <a:spcBef>
                <a:spcPts val="67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1800" spc="-1" strike="noStrike">
                <a:latin typeface="Arial"/>
              </a:rPr>
              <a:t>Connection-oriented</a:t>
            </a:r>
            <a:endParaRPr b="0" lang="en-GB" sz="1800" spc="-1" strike="noStrike">
              <a:latin typeface="Arial"/>
            </a:endParaRPr>
          </a:p>
          <a:p>
            <a:pPr marL="343080" indent="-343080">
              <a:lnSpc>
                <a:spcPct val="100000"/>
              </a:lnSpc>
              <a:spcBef>
                <a:spcPts val="67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1800" spc="-1" strike="noStrike">
                <a:latin typeface="Arial"/>
              </a:rPr>
              <a:t>Byte-stream</a:t>
            </a:r>
            <a:endParaRPr b="0" lang="en-GB" sz="18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000" spc="-1" strike="noStrike">
                <a:latin typeface="Arial"/>
              </a:rPr>
              <a:t>sending process writes some number of bytes</a:t>
            </a:r>
            <a:endParaRPr b="0" lang="en-GB" sz="20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000" spc="-1" strike="noStrike">
                <a:latin typeface="Arial"/>
              </a:rPr>
              <a:t>TCP breaks into </a:t>
            </a:r>
            <a:r>
              <a:rPr b="0" i="1" lang="en-GB" sz="2000" spc="-1" strike="noStrike">
                <a:latin typeface="Arial"/>
              </a:rPr>
              <a:t>segments</a:t>
            </a:r>
            <a:r>
              <a:rPr b="0" lang="en-GB" sz="2000" spc="-1" strike="noStrike">
                <a:latin typeface="Arial"/>
              </a:rPr>
              <a:t> and sends via IP</a:t>
            </a:r>
            <a:endParaRPr b="0" lang="en-GB" sz="20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000" spc="-1" strike="noStrike">
                <a:latin typeface="Arial"/>
              </a:rPr>
              <a:t>receiving process reads some number of bytes</a:t>
            </a:r>
            <a:endParaRPr b="0" lang="en-GB" sz="2000" spc="-1" strike="noStrike">
              <a:latin typeface="Arial"/>
            </a:endParaRPr>
          </a:p>
          <a:p>
            <a:pPr marL="743040" indent="-285840">
              <a:lnSpc>
                <a:spcPct val="100000"/>
              </a:lnSpc>
              <a:spcBef>
                <a:spcPts val="751"/>
              </a:spcBef>
              <a:buNone/>
              <a:tabLst>
                <a:tab algn="l" pos="0"/>
              </a:tabLst>
            </a:pPr>
            <a:endParaRPr b="0" lang="en-GB" sz="2800" spc="-1" strike="noStrike">
              <a:latin typeface="Arial"/>
            </a:endParaRPr>
          </a:p>
          <a:p>
            <a:pPr marL="743040" indent="-285840">
              <a:lnSpc>
                <a:spcPct val="100000"/>
              </a:lnSpc>
              <a:spcBef>
                <a:spcPts val="751"/>
              </a:spcBef>
              <a:buNone/>
              <a:tabLst>
                <a:tab algn="l" pos="0"/>
              </a:tabLst>
            </a:pPr>
            <a:endParaRPr b="0" lang="en-GB" sz="2800" spc="-1" strike="noStrike">
              <a:latin typeface="Arial"/>
            </a:endParaRPr>
          </a:p>
          <a:p>
            <a:pPr marL="743040" indent="-285840">
              <a:lnSpc>
                <a:spcPct val="100000"/>
              </a:lnSpc>
              <a:spcBef>
                <a:spcPts val="751"/>
              </a:spcBef>
              <a:buNone/>
              <a:tabLst>
                <a:tab algn="l" pos="0"/>
              </a:tabLst>
            </a:pPr>
            <a:endParaRPr b="0" lang="en-GB" sz="2800" spc="-1" strike="noStrike">
              <a:latin typeface="Arial"/>
            </a:endParaRPr>
          </a:p>
          <a:p>
            <a:pPr marL="743040" indent="-285840">
              <a:lnSpc>
                <a:spcPct val="100000"/>
              </a:lnSpc>
              <a:spcBef>
                <a:spcPts val="751"/>
              </a:spcBef>
              <a:buNone/>
              <a:tabLst>
                <a:tab algn="l" pos="0"/>
              </a:tabLst>
            </a:pPr>
            <a:endParaRPr b="0" lang="en-GB" sz="2800" spc="-1" strike="noStrike">
              <a:latin typeface="Arial"/>
            </a:endParaRPr>
          </a:p>
          <a:p>
            <a:pPr marL="743040" indent="-285840">
              <a:lnSpc>
                <a:spcPct val="100000"/>
              </a:lnSpc>
              <a:spcBef>
                <a:spcPts val="751"/>
              </a:spcBef>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32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1800" spc="-1" strike="noStrike">
                <a:latin typeface="Arial"/>
              </a:rPr>
              <a:t>Full duplex</a:t>
            </a:r>
            <a:endParaRPr b="0" lang="en-GB" sz="1800" spc="-1" strike="noStrike">
              <a:latin typeface="Arial"/>
            </a:endParaRPr>
          </a:p>
          <a:p>
            <a:pPr marL="343080" indent="-343080">
              <a:lnSpc>
                <a:spcPct val="100000"/>
              </a:lnSpc>
              <a:spcBef>
                <a:spcPts val="67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1800" spc="-1" strike="noStrike">
                <a:latin typeface="Arial"/>
              </a:rPr>
              <a:t>Flow control: keep sender from overrunning receiver</a:t>
            </a:r>
            <a:endParaRPr b="0" lang="en-GB" sz="1800" spc="-1" strike="noStrike">
              <a:latin typeface="Arial"/>
            </a:endParaRPr>
          </a:p>
          <a:p>
            <a:pPr marL="343080" indent="-343080">
              <a:lnSpc>
                <a:spcPct val="100000"/>
              </a:lnSpc>
              <a:spcBef>
                <a:spcPts val="675"/>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1800" spc="-1" strike="noStrike">
                <a:latin typeface="Arial"/>
              </a:rPr>
              <a:t>Congestion control: keep sender from overrunning network</a:t>
            </a:r>
            <a:endParaRPr b="0" lang="en-GB" sz="1800" spc="-1" strike="noStrike">
              <a:latin typeface="Arial"/>
            </a:endParaRPr>
          </a:p>
        </p:txBody>
      </p:sp>
      <p:grpSp>
        <p:nvGrpSpPr>
          <p:cNvPr id="626" name=""/>
          <p:cNvGrpSpPr/>
          <p:nvPr/>
        </p:nvGrpSpPr>
        <p:grpSpPr>
          <a:xfrm>
            <a:off x="1456920" y="3546000"/>
            <a:ext cx="7208640" cy="2455920"/>
            <a:chOff x="1456920" y="3546000"/>
            <a:chExt cx="7208640" cy="2455920"/>
          </a:xfrm>
        </p:grpSpPr>
        <p:sp>
          <p:nvSpPr>
            <p:cNvPr id="627" name=""/>
            <p:cNvSpPr/>
            <p:nvPr/>
          </p:nvSpPr>
          <p:spPr>
            <a:xfrm>
              <a:off x="3065400" y="5549760"/>
              <a:ext cx="1120680" cy="158760"/>
            </a:xfrm>
            <a:custGeom>
              <a:avLst/>
              <a:gdLst/>
              <a:ahLst/>
              <a:rect l="l" t="t" r="r" b="b"/>
              <a:pathLst>
                <a:path w="591" h="150">
                  <a:moveTo>
                    <a:pt x="591" y="150"/>
                  </a:moveTo>
                  <a:lnTo>
                    <a:pt x="591" y="0"/>
                  </a:lnTo>
                  <a:lnTo>
                    <a:pt x="0" y="0"/>
                  </a:lnTo>
                  <a:lnTo>
                    <a:pt x="0" y="150"/>
                  </a:lnTo>
                  <a:lnTo>
                    <a:pt x="591" y="150"/>
                  </a:lnTo>
                  <a:lnTo>
                    <a:pt x="591" y="150"/>
                  </a:lnTo>
                  <a:close/>
                </a:path>
              </a:pathLst>
            </a:custGeom>
            <a:solidFill>
              <a:srgbClr val="ccffff"/>
            </a:solidFill>
            <a:ln w="0">
              <a:noFill/>
            </a:ln>
          </p:spPr>
          <p:style>
            <a:lnRef idx="0"/>
            <a:fillRef idx="0"/>
            <a:effectRef idx="0"/>
            <a:fontRef idx="minor"/>
          </p:style>
        </p:sp>
        <p:sp>
          <p:nvSpPr>
            <p:cNvPr id="628" name=""/>
            <p:cNvSpPr/>
            <p:nvPr/>
          </p:nvSpPr>
          <p:spPr>
            <a:xfrm>
              <a:off x="3065400" y="5549760"/>
              <a:ext cx="1120680" cy="158760"/>
            </a:xfrm>
            <a:custGeom>
              <a:avLst/>
              <a:gdLst/>
              <a:ahLst/>
              <a:rect l="l" t="t" r="r" b="b"/>
              <a:pathLst>
                <a:path w="591" h="150">
                  <a:moveTo>
                    <a:pt x="591" y="150"/>
                  </a:moveTo>
                  <a:lnTo>
                    <a:pt x="591" y="0"/>
                  </a:lnTo>
                  <a:lnTo>
                    <a:pt x="0" y="0"/>
                  </a:lnTo>
                  <a:lnTo>
                    <a:pt x="0" y="150"/>
                  </a:lnTo>
                  <a:lnTo>
                    <a:pt x="591" y="150"/>
                  </a:lnTo>
                  <a:lnTo>
                    <a:pt x="591" y="150"/>
                  </a:lnTo>
                </a:path>
              </a:pathLst>
            </a:custGeom>
            <a:noFill/>
            <a:ln w="12600">
              <a:solidFill>
                <a:srgbClr val="000000"/>
              </a:solidFill>
              <a:round/>
            </a:ln>
          </p:spPr>
          <p:style>
            <a:lnRef idx="0"/>
            <a:fillRef idx="0"/>
            <a:effectRef idx="0"/>
            <a:fontRef idx="minor"/>
          </p:style>
        </p:sp>
        <p:sp>
          <p:nvSpPr>
            <p:cNvPr id="629" name=""/>
            <p:cNvSpPr/>
            <p:nvPr/>
          </p:nvSpPr>
          <p:spPr>
            <a:xfrm>
              <a:off x="4420080" y="5549760"/>
              <a:ext cx="1120320" cy="158760"/>
            </a:xfrm>
            <a:custGeom>
              <a:avLst/>
              <a:gdLst/>
              <a:ahLst/>
              <a:rect l="l" t="t" r="r" b="b"/>
              <a:pathLst>
                <a:path w="591" h="150">
                  <a:moveTo>
                    <a:pt x="591" y="150"/>
                  </a:moveTo>
                  <a:lnTo>
                    <a:pt x="591" y="0"/>
                  </a:lnTo>
                  <a:lnTo>
                    <a:pt x="0" y="0"/>
                  </a:lnTo>
                  <a:lnTo>
                    <a:pt x="0" y="150"/>
                  </a:lnTo>
                  <a:lnTo>
                    <a:pt x="591" y="150"/>
                  </a:lnTo>
                  <a:lnTo>
                    <a:pt x="591" y="150"/>
                  </a:lnTo>
                  <a:close/>
                </a:path>
              </a:pathLst>
            </a:custGeom>
            <a:solidFill>
              <a:srgbClr val="ccffff"/>
            </a:solidFill>
            <a:ln w="0">
              <a:noFill/>
            </a:ln>
          </p:spPr>
          <p:style>
            <a:lnRef idx="0"/>
            <a:fillRef idx="0"/>
            <a:effectRef idx="0"/>
            <a:fontRef idx="minor"/>
          </p:style>
        </p:sp>
        <p:sp>
          <p:nvSpPr>
            <p:cNvPr id="630" name=""/>
            <p:cNvSpPr/>
            <p:nvPr/>
          </p:nvSpPr>
          <p:spPr>
            <a:xfrm>
              <a:off x="4420080" y="5549760"/>
              <a:ext cx="1120320" cy="158760"/>
            </a:xfrm>
            <a:custGeom>
              <a:avLst/>
              <a:gdLst/>
              <a:ahLst/>
              <a:rect l="l" t="t" r="r" b="b"/>
              <a:pathLst>
                <a:path w="591" h="150">
                  <a:moveTo>
                    <a:pt x="591" y="150"/>
                  </a:moveTo>
                  <a:lnTo>
                    <a:pt x="591" y="0"/>
                  </a:lnTo>
                  <a:lnTo>
                    <a:pt x="0" y="0"/>
                  </a:lnTo>
                  <a:lnTo>
                    <a:pt x="0" y="150"/>
                  </a:lnTo>
                  <a:lnTo>
                    <a:pt x="591" y="150"/>
                  </a:lnTo>
                  <a:lnTo>
                    <a:pt x="591" y="150"/>
                  </a:lnTo>
                </a:path>
              </a:pathLst>
            </a:custGeom>
            <a:noFill/>
            <a:ln w="12600">
              <a:solidFill>
                <a:srgbClr val="000000"/>
              </a:solidFill>
              <a:round/>
            </a:ln>
          </p:spPr>
          <p:style>
            <a:lnRef idx="0"/>
            <a:fillRef idx="0"/>
            <a:effectRef idx="0"/>
            <a:fontRef idx="minor"/>
          </p:style>
        </p:sp>
        <p:sp>
          <p:nvSpPr>
            <p:cNvPr id="631" name=""/>
            <p:cNvSpPr/>
            <p:nvPr/>
          </p:nvSpPr>
          <p:spPr>
            <a:xfrm>
              <a:off x="5949000" y="5549760"/>
              <a:ext cx="1120320" cy="158760"/>
            </a:xfrm>
            <a:custGeom>
              <a:avLst/>
              <a:gdLst/>
              <a:ahLst/>
              <a:rect l="l" t="t" r="r" b="b"/>
              <a:pathLst>
                <a:path w="591" h="150">
                  <a:moveTo>
                    <a:pt x="588" y="150"/>
                  </a:moveTo>
                  <a:lnTo>
                    <a:pt x="591" y="0"/>
                  </a:lnTo>
                  <a:lnTo>
                    <a:pt x="0" y="0"/>
                  </a:lnTo>
                  <a:lnTo>
                    <a:pt x="0" y="150"/>
                  </a:lnTo>
                  <a:lnTo>
                    <a:pt x="591" y="150"/>
                  </a:lnTo>
                  <a:lnTo>
                    <a:pt x="591" y="150"/>
                  </a:lnTo>
                  <a:lnTo>
                    <a:pt x="588" y="150"/>
                  </a:lnTo>
                  <a:close/>
                </a:path>
              </a:pathLst>
            </a:custGeom>
            <a:solidFill>
              <a:srgbClr val="ccffff"/>
            </a:solidFill>
            <a:ln w="0">
              <a:noFill/>
            </a:ln>
          </p:spPr>
          <p:style>
            <a:lnRef idx="0"/>
            <a:fillRef idx="0"/>
            <a:effectRef idx="0"/>
            <a:fontRef idx="minor"/>
          </p:style>
        </p:sp>
        <p:sp>
          <p:nvSpPr>
            <p:cNvPr id="632" name=""/>
            <p:cNvSpPr/>
            <p:nvPr/>
          </p:nvSpPr>
          <p:spPr>
            <a:xfrm>
              <a:off x="5949000" y="5549760"/>
              <a:ext cx="1120320" cy="158760"/>
            </a:xfrm>
            <a:custGeom>
              <a:avLst/>
              <a:gdLst/>
              <a:ahLst/>
              <a:rect l="l" t="t" r="r" b="b"/>
              <a:pathLst>
                <a:path w="591" h="150">
                  <a:moveTo>
                    <a:pt x="588" y="150"/>
                  </a:moveTo>
                  <a:lnTo>
                    <a:pt x="591" y="0"/>
                  </a:lnTo>
                  <a:lnTo>
                    <a:pt x="0" y="0"/>
                  </a:lnTo>
                  <a:lnTo>
                    <a:pt x="0" y="150"/>
                  </a:lnTo>
                  <a:lnTo>
                    <a:pt x="591" y="150"/>
                  </a:lnTo>
                  <a:lnTo>
                    <a:pt x="591" y="150"/>
                  </a:lnTo>
                </a:path>
              </a:pathLst>
            </a:custGeom>
            <a:noFill/>
            <a:ln w="12600">
              <a:solidFill>
                <a:srgbClr val="000000"/>
              </a:solidFill>
              <a:round/>
            </a:ln>
          </p:spPr>
          <p:style>
            <a:lnRef idx="0"/>
            <a:fillRef idx="0"/>
            <a:effectRef idx="0"/>
            <a:fontRef idx="minor"/>
          </p:style>
        </p:sp>
        <p:sp>
          <p:nvSpPr>
            <p:cNvPr id="633" name=""/>
            <p:cNvSpPr/>
            <p:nvPr/>
          </p:nvSpPr>
          <p:spPr>
            <a:xfrm>
              <a:off x="1622520" y="3665160"/>
              <a:ext cx="146016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Application process</a:t>
              </a:r>
              <a:endParaRPr b="0" lang="en-GB" sz="1200" spc="-1" strike="noStrike">
                <a:latin typeface="Arial"/>
              </a:endParaRPr>
            </a:p>
          </p:txBody>
        </p:sp>
        <p:sp>
          <p:nvSpPr>
            <p:cNvPr id="634" name=""/>
            <p:cNvSpPr/>
            <p:nvPr/>
          </p:nvSpPr>
          <p:spPr>
            <a:xfrm>
              <a:off x="3679920" y="4138560"/>
              <a:ext cx="14328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W</a:t>
              </a:r>
              <a:endParaRPr b="0" lang="en-GB" sz="1200" spc="-1" strike="noStrike">
                <a:latin typeface="Arial"/>
              </a:endParaRPr>
            </a:p>
          </p:txBody>
        </p:sp>
        <p:sp>
          <p:nvSpPr>
            <p:cNvPr id="635" name=""/>
            <p:cNvSpPr/>
            <p:nvPr/>
          </p:nvSpPr>
          <p:spPr>
            <a:xfrm>
              <a:off x="3899520" y="4138560"/>
              <a:ext cx="23760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rite</a:t>
              </a:r>
              <a:endParaRPr b="0" lang="en-GB" sz="1200" spc="-1" strike="noStrike">
                <a:latin typeface="Arial"/>
              </a:endParaRPr>
            </a:p>
          </p:txBody>
        </p:sp>
        <p:sp>
          <p:nvSpPr>
            <p:cNvPr id="636" name=""/>
            <p:cNvSpPr/>
            <p:nvPr/>
          </p:nvSpPr>
          <p:spPr>
            <a:xfrm>
              <a:off x="3684240" y="4303800"/>
              <a:ext cx="39924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bytes</a:t>
              </a:r>
              <a:endParaRPr b="0" lang="en-GB" sz="1200" spc="-1" strike="noStrike">
                <a:latin typeface="Arial"/>
              </a:endParaRPr>
            </a:p>
          </p:txBody>
        </p:sp>
        <p:sp>
          <p:nvSpPr>
            <p:cNvPr id="637" name=""/>
            <p:cNvSpPr/>
            <p:nvPr/>
          </p:nvSpPr>
          <p:spPr>
            <a:xfrm>
              <a:off x="2417400" y="4740840"/>
              <a:ext cx="30492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TCP</a:t>
              </a:r>
              <a:endParaRPr b="0" lang="en-GB" sz="1200" spc="-1" strike="noStrike">
                <a:latin typeface="Arial"/>
              </a:endParaRPr>
            </a:p>
          </p:txBody>
        </p:sp>
        <p:sp>
          <p:nvSpPr>
            <p:cNvPr id="638" name=""/>
            <p:cNvSpPr/>
            <p:nvPr/>
          </p:nvSpPr>
          <p:spPr>
            <a:xfrm>
              <a:off x="2088360" y="4957200"/>
              <a:ext cx="84744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Send buffer</a:t>
              </a:r>
              <a:endParaRPr b="0" lang="en-GB" sz="1200" spc="-1" strike="noStrike">
                <a:latin typeface="Arial"/>
              </a:endParaRPr>
            </a:p>
          </p:txBody>
        </p:sp>
        <p:sp>
          <p:nvSpPr>
            <p:cNvPr id="639" name=""/>
            <p:cNvSpPr/>
            <p:nvPr/>
          </p:nvSpPr>
          <p:spPr>
            <a:xfrm>
              <a:off x="3190320" y="5537880"/>
              <a:ext cx="64476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Segment</a:t>
              </a:r>
              <a:endParaRPr b="0" lang="en-GB" sz="1200" spc="-1" strike="noStrike">
                <a:latin typeface="Arial"/>
              </a:endParaRPr>
            </a:p>
          </p:txBody>
        </p:sp>
        <p:sp>
          <p:nvSpPr>
            <p:cNvPr id="640" name=""/>
            <p:cNvSpPr/>
            <p:nvPr/>
          </p:nvSpPr>
          <p:spPr>
            <a:xfrm>
              <a:off x="1456920" y="3546000"/>
              <a:ext cx="2308320" cy="415800"/>
            </a:xfrm>
            <a:custGeom>
              <a:avLst/>
              <a:gdLst/>
              <a:ahLst/>
              <a:rect l="l" t="t" r="r" b="b"/>
              <a:pathLst>
                <a:path w="1217" h="391">
                  <a:moveTo>
                    <a:pt x="606" y="391"/>
                  </a:moveTo>
                  <a:lnTo>
                    <a:pt x="687" y="391"/>
                  </a:lnTo>
                  <a:lnTo>
                    <a:pt x="771" y="383"/>
                  </a:lnTo>
                  <a:lnTo>
                    <a:pt x="852" y="372"/>
                  </a:lnTo>
                  <a:lnTo>
                    <a:pt x="933" y="360"/>
                  </a:lnTo>
                  <a:lnTo>
                    <a:pt x="1009" y="341"/>
                  </a:lnTo>
                  <a:lnTo>
                    <a:pt x="1075" y="318"/>
                  </a:lnTo>
                  <a:lnTo>
                    <a:pt x="1132" y="295"/>
                  </a:lnTo>
                  <a:lnTo>
                    <a:pt x="1178" y="264"/>
                  </a:lnTo>
                  <a:lnTo>
                    <a:pt x="1205" y="234"/>
                  </a:lnTo>
                  <a:lnTo>
                    <a:pt x="1217" y="199"/>
                  </a:lnTo>
                  <a:lnTo>
                    <a:pt x="1205" y="165"/>
                  </a:lnTo>
                  <a:lnTo>
                    <a:pt x="1178" y="134"/>
                  </a:lnTo>
                  <a:lnTo>
                    <a:pt x="1132" y="103"/>
                  </a:lnTo>
                  <a:lnTo>
                    <a:pt x="1075" y="76"/>
                  </a:lnTo>
                  <a:lnTo>
                    <a:pt x="1009" y="57"/>
                  </a:lnTo>
                  <a:lnTo>
                    <a:pt x="933" y="38"/>
                  </a:lnTo>
                  <a:lnTo>
                    <a:pt x="852" y="23"/>
                  </a:lnTo>
                  <a:lnTo>
                    <a:pt x="771" y="11"/>
                  </a:lnTo>
                  <a:lnTo>
                    <a:pt x="687" y="3"/>
                  </a:lnTo>
                  <a:lnTo>
                    <a:pt x="606" y="0"/>
                  </a:lnTo>
                  <a:lnTo>
                    <a:pt x="526" y="3"/>
                  </a:lnTo>
                  <a:lnTo>
                    <a:pt x="445" y="11"/>
                  </a:lnTo>
                  <a:lnTo>
                    <a:pt x="361" y="23"/>
                  </a:lnTo>
                  <a:lnTo>
                    <a:pt x="280" y="38"/>
                  </a:lnTo>
                  <a:lnTo>
                    <a:pt x="207" y="57"/>
                  </a:lnTo>
                  <a:lnTo>
                    <a:pt x="138" y="76"/>
                  </a:lnTo>
                  <a:lnTo>
                    <a:pt x="80" y="103"/>
                  </a:lnTo>
                  <a:lnTo>
                    <a:pt x="38" y="134"/>
                  </a:lnTo>
                  <a:lnTo>
                    <a:pt x="11" y="165"/>
                  </a:lnTo>
                  <a:lnTo>
                    <a:pt x="0" y="199"/>
                  </a:lnTo>
                  <a:lnTo>
                    <a:pt x="11" y="234"/>
                  </a:lnTo>
                  <a:lnTo>
                    <a:pt x="38" y="264"/>
                  </a:lnTo>
                  <a:lnTo>
                    <a:pt x="80" y="295"/>
                  </a:lnTo>
                  <a:lnTo>
                    <a:pt x="138" y="318"/>
                  </a:lnTo>
                  <a:lnTo>
                    <a:pt x="207" y="341"/>
                  </a:lnTo>
                  <a:lnTo>
                    <a:pt x="280" y="360"/>
                  </a:lnTo>
                  <a:lnTo>
                    <a:pt x="361" y="372"/>
                  </a:lnTo>
                  <a:lnTo>
                    <a:pt x="445" y="383"/>
                  </a:lnTo>
                  <a:lnTo>
                    <a:pt x="526" y="391"/>
                  </a:lnTo>
                  <a:lnTo>
                    <a:pt x="606" y="391"/>
                  </a:lnTo>
                  <a:lnTo>
                    <a:pt x="606" y="391"/>
                  </a:lnTo>
                </a:path>
              </a:pathLst>
            </a:custGeom>
            <a:noFill/>
            <a:ln w="12600">
              <a:solidFill>
                <a:srgbClr val="000000"/>
              </a:solidFill>
              <a:round/>
            </a:ln>
          </p:spPr>
          <p:style>
            <a:lnRef idx="0"/>
            <a:fillRef idx="0"/>
            <a:effectRef idx="0"/>
            <a:fontRef idx="minor"/>
          </p:style>
        </p:sp>
        <p:sp>
          <p:nvSpPr>
            <p:cNvPr id="641" name=""/>
            <p:cNvSpPr/>
            <p:nvPr/>
          </p:nvSpPr>
          <p:spPr>
            <a:xfrm>
              <a:off x="2759760" y="4024440"/>
              <a:ext cx="494280" cy="101520"/>
            </a:xfrm>
            <a:custGeom>
              <a:avLst/>
              <a:gdLst/>
              <a:ahLst/>
              <a:rect l="l" t="t" r="r" b="b"/>
              <a:pathLst>
                <a:path w="261" h="96">
                  <a:moveTo>
                    <a:pt x="261" y="92"/>
                  </a:moveTo>
                  <a:lnTo>
                    <a:pt x="261" y="0"/>
                  </a:lnTo>
                  <a:lnTo>
                    <a:pt x="0" y="0"/>
                  </a:lnTo>
                  <a:lnTo>
                    <a:pt x="0" y="96"/>
                  </a:lnTo>
                  <a:lnTo>
                    <a:pt x="261" y="96"/>
                  </a:lnTo>
                  <a:lnTo>
                    <a:pt x="261" y="96"/>
                  </a:lnTo>
                </a:path>
              </a:pathLst>
            </a:custGeom>
            <a:noFill/>
            <a:ln w="12600">
              <a:solidFill>
                <a:srgbClr val="000000"/>
              </a:solidFill>
              <a:round/>
            </a:ln>
          </p:spPr>
          <p:style>
            <a:lnRef idx="0"/>
            <a:fillRef idx="0"/>
            <a:effectRef idx="0"/>
            <a:fontRef idx="minor"/>
          </p:style>
        </p:sp>
        <p:sp>
          <p:nvSpPr>
            <p:cNvPr id="642" name=""/>
            <p:cNvSpPr/>
            <p:nvPr/>
          </p:nvSpPr>
          <p:spPr>
            <a:xfrm>
              <a:off x="2759760" y="4527720"/>
              <a:ext cx="340920" cy="101160"/>
            </a:xfrm>
            <a:custGeom>
              <a:avLst/>
              <a:gdLst/>
              <a:ahLst/>
              <a:rect l="l" t="t" r="r" b="b"/>
              <a:pathLst>
                <a:path w="180" h="96">
                  <a:moveTo>
                    <a:pt x="180" y="96"/>
                  </a:moveTo>
                  <a:lnTo>
                    <a:pt x="180" y="0"/>
                  </a:lnTo>
                  <a:lnTo>
                    <a:pt x="0" y="0"/>
                  </a:lnTo>
                  <a:lnTo>
                    <a:pt x="0" y="96"/>
                  </a:lnTo>
                  <a:lnTo>
                    <a:pt x="180" y="96"/>
                  </a:lnTo>
                  <a:lnTo>
                    <a:pt x="180" y="96"/>
                  </a:lnTo>
                </a:path>
              </a:pathLst>
            </a:custGeom>
            <a:noFill/>
            <a:ln w="12600">
              <a:solidFill>
                <a:srgbClr val="000000"/>
              </a:solidFill>
              <a:round/>
            </a:ln>
          </p:spPr>
          <p:style>
            <a:lnRef idx="0"/>
            <a:fillRef idx="0"/>
            <a:effectRef idx="0"/>
            <a:fontRef idx="minor"/>
          </p:style>
        </p:sp>
        <p:sp>
          <p:nvSpPr>
            <p:cNvPr id="643" name=""/>
            <p:cNvSpPr/>
            <p:nvPr/>
          </p:nvSpPr>
          <p:spPr>
            <a:xfrm>
              <a:off x="7660800" y="4527720"/>
              <a:ext cx="342720" cy="101160"/>
            </a:xfrm>
            <a:custGeom>
              <a:avLst/>
              <a:gdLst/>
              <a:ahLst/>
              <a:rect l="l" t="t" r="r" b="b"/>
              <a:pathLst>
                <a:path w="181" h="96">
                  <a:moveTo>
                    <a:pt x="181" y="96"/>
                  </a:moveTo>
                  <a:lnTo>
                    <a:pt x="181" y="0"/>
                  </a:lnTo>
                  <a:lnTo>
                    <a:pt x="0" y="0"/>
                  </a:lnTo>
                  <a:lnTo>
                    <a:pt x="0" y="96"/>
                  </a:lnTo>
                  <a:lnTo>
                    <a:pt x="181" y="96"/>
                  </a:lnTo>
                  <a:lnTo>
                    <a:pt x="181" y="96"/>
                  </a:lnTo>
                </a:path>
              </a:pathLst>
            </a:custGeom>
            <a:noFill/>
            <a:ln w="12600">
              <a:solidFill>
                <a:srgbClr val="000000"/>
              </a:solidFill>
              <a:round/>
            </a:ln>
          </p:spPr>
          <p:style>
            <a:lnRef idx="0"/>
            <a:fillRef idx="0"/>
            <a:effectRef idx="0"/>
            <a:fontRef idx="minor"/>
          </p:style>
        </p:sp>
        <p:sp>
          <p:nvSpPr>
            <p:cNvPr id="644" name=""/>
            <p:cNvSpPr/>
            <p:nvPr/>
          </p:nvSpPr>
          <p:spPr>
            <a:xfrm>
              <a:off x="7660800" y="4024440"/>
              <a:ext cx="342720" cy="101520"/>
            </a:xfrm>
            <a:custGeom>
              <a:avLst/>
              <a:gdLst/>
              <a:ahLst/>
              <a:rect l="l" t="t" r="r" b="b"/>
              <a:pathLst>
                <a:path w="181" h="96">
                  <a:moveTo>
                    <a:pt x="181" y="96"/>
                  </a:moveTo>
                  <a:lnTo>
                    <a:pt x="181" y="0"/>
                  </a:lnTo>
                  <a:lnTo>
                    <a:pt x="0" y="0"/>
                  </a:lnTo>
                  <a:lnTo>
                    <a:pt x="0" y="96"/>
                  </a:lnTo>
                  <a:lnTo>
                    <a:pt x="181" y="96"/>
                  </a:lnTo>
                  <a:lnTo>
                    <a:pt x="181" y="96"/>
                  </a:lnTo>
                </a:path>
              </a:pathLst>
            </a:custGeom>
            <a:noFill/>
            <a:ln w="12600">
              <a:solidFill>
                <a:srgbClr val="000000"/>
              </a:solidFill>
              <a:round/>
            </a:ln>
          </p:spPr>
          <p:style>
            <a:lnRef idx="0"/>
            <a:fillRef idx="0"/>
            <a:effectRef idx="0"/>
            <a:fontRef idx="minor"/>
          </p:style>
        </p:sp>
        <p:sp>
          <p:nvSpPr>
            <p:cNvPr id="645" name=""/>
            <p:cNvSpPr/>
            <p:nvPr/>
          </p:nvSpPr>
          <p:spPr>
            <a:xfrm>
              <a:off x="7660800" y="4162680"/>
              <a:ext cx="342720" cy="101520"/>
            </a:xfrm>
            <a:custGeom>
              <a:avLst/>
              <a:gdLst/>
              <a:ahLst/>
              <a:rect l="l" t="t" r="r" b="b"/>
              <a:pathLst>
                <a:path w="181" h="96">
                  <a:moveTo>
                    <a:pt x="181" y="92"/>
                  </a:moveTo>
                  <a:lnTo>
                    <a:pt x="181" y="0"/>
                  </a:lnTo>
                  <a:lnTo>
                    <a:pt x="0" y="0"/>
                  </a:lnTo>
                  <a:lnTo>
                    <a:pt x="0" y="96"/>
                  </a:lnTo>
                  <a:lnTo>
                    <a:pt x="181" y="96"/>
                  </a:lnTo>
                  <a:lnTo>
                    <a:pt x="181" y="96"/>
                  </a:lnTo>
                </a:path>
              </a:pathLst>
            </a:custGeom>
            <a:noFill/>
            <a:ln w="12600">
              <a:solidFill>
                <a:srgbClr val="000000"/>
              </a:solidFill>
              <a:round/>
            </a:ln>
          </p:spPr>
          <p:style>
            <a:lnRef idx="0"/>
            <a:fillRef idx="0"/>
            <a:effectRef idx="0"/>
            <a:fontRef idx="minor"/>
          </p:style>
        </p:sp>
        <p:sp>
          <p:nvSpPr>
            <p:cNvPr id="646" name=""/>
            <p:cNvSpPr/>
            <p:nvPr/>
          </p:nvSpPr>
          <p:spPr>
            <a:xfrm>
              <a:off x="2759760" y="4158720"/>
              <a:ext cx="756360" cy="101160"/>
            </a:xfrm>
            <a:custGeom>
              <a:avLst/>
              <a:gdLst/>
              <a:ahLst/>
              <a:rect l="l" t="t" r="r" b="b"/>
              <a:pathLst>
                <a:path w="399" h="96">
                  <a:moveTo>
                    <a:pt x="399" y="96"/>
                  </a:moveTo>
                  <a:lnTo>
                    <a:pt x="399" y="0"/>
                  </a:lnTo>
                  <a:lnTo>
                    <a:pt x="0" y="0"/>
                  </a:lnTo>
                  <a:lnTo>
                    <a:pt x="0" y="96"/>
                  </a:lnTo>
                  <a:lnTo>
                    <a:pt x="399" y="96"/>
                  </a:lnTo>
                  <a:lnTo>
                    <a:pt x="399" y="96"/>
                  </a:lnTo>
                </a:path>
              </a:pathLst>
            </a:custGeom>
            <a:noFill/>
            <a:ln w="12600">
              <a:solidFill>
                <a:srgbClr val="000000"/>
              </a:solidFill>
              <a:round/>
            </a:ln>
          </p:spPr>
          <p:style>
            <a:lnRef idx="0"/>
            <a:fillRef idx="0"/>
            <a:effectRef idx="0"/>
            <a:fontRef idx="minor"/>
          </p:style>
        </p:sp>
        <p:sp>
          <p:nvSpPr>
            <p:cNvPr id="647" name=""/>
            <p:cNvSpPr/>
            <p:nvPr/>
          </p:nvSpPr>
          <p:spPr>
            <a:xfrm>
              <a:off x="1777320" y="4686480"/>
              <a:ext cx="1731240" cy="490320"/>
            </a:xfrm>
            <a:custGeom>
              <a:avLst/>
              <a:gdLst/>
              <a:ahLst/>
              <a:rect l="l" t="t" r="r" b="b"/>
              <a:pathLst>
                <a:path w="913" h="461">
                  <a:moveTo>
                    <a:pt x="909" y="457"/>
                  </a:moveTo>
                  <a:lnTo>
                    <a:pt x="913" y="0"/>
                  </a:lnTo>
                  <a:lnTo>
                    <a:pt x="0" y="0"/>
                  </a:lnTo>
                  <a:lnTo>
                    <a:pt x="0" y="461"/>
                  </a:lnTo>
                  <a:lnTo>
                    <a:pt x="913" y="461"/>
                  </a:lnTo>
                  <a:lnTo>
                    <a:pt x="913" y="461"/>
                  </a:lnTo>
                </a:path>
              </a:pathLst>
            </a:custGeom>
            <a:noFill/>
            <a:ln w="12600">
              <a:solidFill>
                <a:srgbClr val="000000"/>
              </a:solidFill>
              <a:round/>
            </a:ln>
          </p:spPr>
          <p:style>
            <a:lnRef idx="0"/>
            <a:fillRef idx="0"/>
            <a:effectRef idx="0"/>
            <a:fontRef idx="minor"/>
          </p:style>
        </p:sp>
        <p:sp>
          <p:nvSpPr>
            <p:cNvPr id="648" name=""/>
            <p:cNvSpPr/>
            <p:nvPr/>
          </p:nvSpPr>
          <p:spPr>
            <a:xfrm>
              <a:off x="4545720" y="5537880"/>
              <a:ext cx="64476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Segment</a:t>
              </a:r>
              <a:endParaRPr b="0" lang="en-GB" sz="1200" spc="-1" strike="noStrike">
                <a:latin typeface="Arial"/>
              </a:endParaRPr>
            </a:p>
          </p:txBody>
        </p:sp>
        <p:sp>
          <p:nvSpPr>
            <p:cNvPr id="649" name=""/>
            <p:cNvSpPr/>
            <p:nvPr/>
          </p:nvSpPr>
          <p:spPr>
            <a:xfrm>
              <a:off x="6066720" y="5537880"/>
              <a:ext cx="64476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Segment</a:t>
              </a:r>
              <a:endParaRPr b="0" lang="en-GB" sz="1200" spc="-1" strike="noStrike">
                <a:latin typeface="Arial"/>
              </a:endParaRPr>
            </a:p>
          </p:txBody>
        </p:sp>
        <p:sp>
          <p:nvSpPr>
            <p:cNvPr id="650" name=""/>
            <p:cNvSpPr/>
            <p:nvPr/>
          </p:nvSpPr>
          <p:spPr>
            <a:xfrm>
              <a:off x="4145400" y="5819760"/>
              <a:ext cx="9288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T</a:t>
              </a:r>
              <a:endParaRPr b="0" lang="en-GB" sz="1200" spc="-1" strike="noStrike">
                <a:latin typeface="Arial"/>
              </a:endParaRPr>
            </a:p>
          </p:txBody>
        </p:sp>
        <p:sp>
          <p:nvSpPr>
            <p:cNvPr id="651" name=""/>
            <p:cNvSpPr/>
            <p:nvPr/>
          </p:nvSpPr>
          <p:spPr>
            <a:xfrm>
              <a:off x="4303440" y="5819760"/>
              <a:ext cx="130752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ransmit segments</a:t>
              </a:r>
              <a:endParaRPr b="0" lang="en-GB" sz="1200" spc="-1" strike="noStrike">
                <a:latin typeface="Arial"/>
              </a:endParaRPr>
            </a:p>
          </p:txBody>
        </p:sp>
        <p:sp>
          <p:nvSpPr>
            <p:cNvPr id="652" name=""/>
            <p:cNvSpPr/>
            <p:nvPr/>
          </p:nvSpPr>
          <p:spPr>
            <a:xfrm>
              <a:off x="2637000" y="5173560"/>
              <a:ext cx="4892040" cy="608400"/>
            </a:xfrm>
            <a:custGeom>
              <a:avLst/>
              <a:gdLst/>
              <a:ahLst/>
              <a:rect l="l" t="t" r="r" b="b"/>
              <a:pathLst>
                <a:path w="2579" h="572">
                  <a:moveTo>
                    <a:pt x="0" y="0"/>
                  </a:moveTo>
                  <a:lnTo>
                    <a:pt x="0" y="572"/>
                  </a:lnTo>
                  <a:lnTo>
                    <a:pt x="2579" y="572"/>
                  </a:lnTo>
                  <a:lnTo>
                    <a:pt x="2579" y="92"/>
                  </a:lnTo>
                </a:path>
              </a:pathLst>
            </a:custGeom>
            <a:noFill/>
            <a:ln w="12600">
              <a:solidFill>
                <a:srgbClr val="000000"/>
              </a:solidFill>
              <a:round/>
            </a:ln>
          </p:spPr>
          <p:style>
            <a:lnRef idx="0"/>
            <a:fillRef idx="0"/>
            <a:effectRef idx="0"/>
            <a:fontRef idx="minor"/>
          </p:style>
        </p:sp>
        <p:sp>
          <p:nvSpPr>
            <p:cNvPr id="653" name=""/>
            <p:cNvSpPr/>
            <p:nvPr/>
          </p:nvSpPr>
          <p:spPr>
            <a:xfrm>
              <a:off x="7486200" y="5182200"/>
              <a:ext cx="86040" cy="88920"/>
            </a:xfrm>
            <a:custGeom>
              <a:avLst/>
              <a:gdLst/>
              <a:ahLst/>
              <a:rect l="l" t="t" r="r" b="b"/>
              <a:pathLst>
                <a:path w="46" h="84">
                  <a:moveTo>
                    <a:pt x="46" y="84"/>
                  </a:moveTo>
                  <a:lnTo>
                    <a:pt x="23" y="0"/>
                  </a:lnTo>
                  <a:lnTo>
                    <a:pt x="0" y="84"/>
                  </a:lnTo>
                  <a:lnTo>
                    <a:pt x="46" y="84"/>
                  </a:lnTo>
                  <a:lnTo>
                    <a:pt x="46" y="84"/>
                  </a:lnTo>
                  <a:close/>
                </a:path>
              </a:pathLst>
            </a:custGeom>
            <a:solidFill>
              <a:srgbClr val="000000"/>
            </a:solidFill>
            <a:ln w="0">
              <a:noFill/>
            </a:ln>
          </p:spPr>
          <p:style>
            <a:lnRef idx="0"/>
            <a:fillRef idx="0"/>
            <a:effectRef idx="0"/>
            <a:fontRef idx="minor"/>
          </p:style>
        </p:sp>
        <p:sp>
          <p:nvSpPr>
            <p:cNvPr id="654" name=""/>
            <p:cNvSpPr/>
            <p:nvPr/>
          </p:nvSpPr>
          <p:spPr>
            <a:xfrm>
              <a:off x="2637000" y="3962520"/>
              <a:ext cx="1440" cy="638640"/>
            </a:xfrm>
            <a:prstGeom prst="line">
              <a:avLst/>
            </a:prstGeom>
            <a:ln w="12600">
              <a:solidFill>
                <a:srgbClr val="000000"/>
              </a:solidFill>
              <a:miter/>
            </a:ln>
          </p:spPr>
          <p:style>
            <a:lnRef idx="0"/>
            <a:fillRef idx="0"/>
            <a:effectRef idx="0"/>
            <a:fontRef idx="minor"/>
          </p:style>
        </p:sp>
        <p:sp>
          <p:nvSpPr>
            <p:cNvPr id="655" name=""/>
            <p:cNvSpPr/>
            <p:nvPr/>
          </p:nvSpPr>
          <p:spPr>
            <a:xfrm>
              <a:off x="2593080" y="4583880"/>
              <a:ext cx="91800" cy="94320"/>
            </a:xfrm>
            <a:custGeom>
              <a:avLst/>
              <a:gdLst/>
              <a:ahLst/>
              <a:rect l="l" t="t" r="r" b="b"/>
              <a:pathLst>
                <a:path w="49" h="89">
                  <a:moveTo>
                    <a:pt x="0" y="0"/>
                  </a:moveTo>
                  <a:lnTo>
                    <a:pt x="26" y="89"/>
                  </a:lnTo>
                  <a:lnTo>
                    <a:pt x="49" y="0"/>
                  </a:lnTo>
                  <a:lnTo>
                    <a:pt x="0" y="0"/>
                  </a:lnTo>
                  <a:lnTo>
                    <a:pt x="0" y="0"/>
                  </a:lnTo>
                  <a:close/>
                </a:path>
              </a:pathLst>
            </a:custGeom>
            <a:solidFill>
              <a:srgbClr val="000000"/>
            </a:solidFill>
            <a:ln w="0">
              <a:noFill/>
            </a:ln>
          </p:spPr>
          <p:style>
            <a:lnRef idx="0"/>
            <a:fillRef idx="0"/>
            <a:effectRef idx="0"/>
            <a:fontRef idx="minor"/>
          </p:style>
        </p:sp>
        <p:sp>
          <p:nvSpPr>
            <p:cNvPr id="656" name=""/>
            <p:cNvSpPr/>
            <p:nvPr/>
          </p:nvSpPr>
          <p:spPr>
            <a:xfrm>
              <a:off x="6523200" y="3665160"/>
              <a:ext cx="146016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Application process</a:t>
              </a:r>
              <a:endParaRPr b="0" lang="en-GB" sz="1200" spc="-1" strike="noStrike">
                <a:latin typeface="Arial"/>
              </a:endParaRPr>
            </a:p>
          </p:txBody>
        </p:sp>
        <p:sp>
          <p:nvSpPr>
            <p:cNvPr id="657" name=""/>
            <p:cNvSpPr/>
            <p:nvPr/>
          </p:nvSpPr>
          <p:spPr>
            <a:xfrm>
              <a:off x="8205120" y="4138560"/>
              <a:ext cx="37332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Read</a:t>
              </a:r>
              <a:endParaRPr b="0" lang="en-GB" sz="1200" spc="-1" strike="noStrike">
                <a:latin typeface="Arial"/>
              </a:endParaRPr>
            </a:p>
          </p:txBody>
        </p:sp>
        <p:sp>
          <p:nvSpPr>
            <p:cNvPr id="658" name=""/>
            <p:cNvSpPr/>
            <p:nvPr/>
          </p:nvSpPr>
          <p:spPr>
            <a:xfrm>
              <a:off x="8205480" y="4303800"/>
              <a:ext cx="39924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bytes</a:t>
              </a:r>
              <a:endParaRPr b="0" lang="en-GB" sz="1200" spc="-1" strike="noStrike">
                <a:latin typeface="Arial"/>
              </a:endParaRPr>
            </a:p>
          </p:txBody>
        </p:sp>
        <p:sp>
          <p:nvSpPr>
            <p:cNvPr id="659" name=""/>
            <p:cNvSpPr/>
            <p:nvPr/>
          </p:nvSpPr>
          <p:spPr>
            <a:xfrm>
              <a:off x="7317000" y="4738680"/>
              <a:ext cx="30492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TCP</a:t>
              </a:r>
              <a:endParaRPr b="0" lang="en-GB" sz="1200" spc="-1" strike="noStrike">
                <a:latin typeface="Arial"/>
              </a:endParaRPr>
            </a:p>
          </p:txBody>
        </p:sp>
        <p:sp>
          <p:nvSpPr>
            <p:cNvPr id="660" name=""/>
            <p:cNvSpPr/>
            <p:nvPr/>
          </p:nvSpPr>
          <p:spPr>
            <a:xfrm>
              <a:off x="6854400" y="4957200"/>
              <a:ext cx="105300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Receive buffer</a:t>
              </a:r>
              <a:endParaRPr b="0" lang="en-GB" sz="1200" spc="-1" strike="noStrike">
                <a:latin typeface="Arial"/>
              </a:endParaRPr>
            </a:p>
          </p:txBody>
        </p:sp>
        <p:sp>
          <p:nvSpPr>
            <p:cNvPr id="661" name=""/>
            <p:cNvSpPr/>
            <p:nvPr/>
          </p:nvSpPr>
          <p:spPr>
            <a:xfrm>
              <a:off x="6357240" y="3546000"/>
              <a:ext cx="2308320" cy="415800"/>
            </a:xfrm>
            <a:custGeom>
              <a:avLst/>
              <a:gdLst/>
              <a:ahLst/>
              <a:rect l="l" t="t" r="r" b="b"/>
              <a:pathLst>
                <a:path w="1217" h="391">
                  <a:moveTo>
                    <a:pt x="607" y="391"/>
                  </a:moveTo>
                  <a:lnTo>
                    <a:pt x="687" y="391"/>
                  </a:lnTo>
                  <a:lnTo>
                    <a:pt x="772" y="383"/>
                  </a:lnTo>
                  <a:lnTo>
                    <a:pt x="852" y="372"/>
                  </a:lnTo>
                  <a:lnTo>
                    <a:pt x="933" y="360"/>
                  </a:lnTo>
                  <a:lnTo>
                    <a:pt x="1010" y="341"/>
                  </a:lnTo>
                  <a:lnTo>
                    <a:pt x="1075" y="318"/>
                  </a:lnTo>
                  <a:lnTo>
                    <a:pt x="1133" y="295"/>
                  </a:lnTo>
                  <a:lnTo>
                    <a:pt x="1179" y="264"/>
                  </a:lnTo>
                  <a:lnTo>
                    <a:pt x="1206" y="234"/>
                  </a:lnTo>
                  <a:lnTo>
                    <a:pt x="1217" y="199"/>
                  </a:lnTo>
                  <a:lnTo>
                    <a:pt x="1206" y="165"/>
                  </a:lnTo>
                  <a:lnTo>
                    <a:pt x="1179" y="134"/>
                  </a:lnTo>
                  <a:lnTo>
                    <a:pt x="1133" y="103"/>
                  </a:lnTo>
                  <a:lnTo>
                    <a:pt x="1075" y="76"/>
                  </a:lnTo>
                  <a:lnTo>
                    <a:pt x="1010" y="57"/>
                  </a:lnTo>
                  <a:lnTo>
                    <a:pt x="933" y="38"/>
                  </a:lnTo>
                  <a:lnTo>
                    <a:pt x="852" y="23"/>
                  </a:lnTo>
                  <a:lnTo>
                    <a:pt x="772" y="11"/>
                  </a:lnTo>
                  <a:lnTo>
                    <a:pt x="687" y="3"/>
                  </a:lnTo>
                  <a:lnTo>
                    <a:pt x="607" y="0"/>
                  </a:lnTo>
                  <a:lnTo>
                    <a:pt x="526" y="3"/>
                  </a:lnTo>
                  <a:lnTo>
                    <a:pt x="445" y="11"/>
                  </a:lnTo>
                  <a:lnTo>
                    <a:pt x="361" y="23"/>
                  </a:lnTo>
                  <a:lnTo>
                    <a:pt x="280" y="38"/>
                  </a:lnTo>
                  <a:lnTo>
                    <a:pt x="207" y="57"/>
                  </a:lnTo>
                  <a:lnTo>
                    <a:pt x="138" y="76"/>
                  </a:lnTo>
                  <a:lnTo>
                    <a:pt x="81" y="103"/>
                  </a:lnTo>
                  <a:lnTo>
                    <a:pt x="39" y="134"/>
                  </a:lnTo>
                  <a:lnTo>
                    <a:pt x="8" y="165"/>
                  </a:lnTo>
                  <a:lnTo>
                    <a:pt x="0" y="199"/>
                  </a:lnTo>
                  <a:lnTo>
                    <a:pt x="8" y="234"/>
                  </a:lnTo>
                  <a:lnTo>
                    <a:pt x="39" y="264"/>
                  </a:lnTo>
                  <a:lnTo>
                    <a:pt x="81" y="295"/>
                  </a:lnTo>
                  <a:lnTo>
                    <a:pt x="138" y="318"/>
                  </a:lnTo>
                  <a:lnTo>
                    <a:pt x="207" y="341"/>
                  </a:lnTo>
                  <a:lnTo>
                    <a:pt x="280" y="360"/>
                  </a:lnTo>
                  <a:lnTo>
                    <a:pt x="361" y="372"/>
                  </a:lnTo>
                  <a:lnTo>
                    <a:pt x="445" y="383"/>
                  </a:lnTo>
                  <a:lnTo>
                    <a:pt x="526" y="391"/>
                  </a:lnTo>
                  <a:lnTo>
                    <a:pt x="607" y="391"/>
                  </a:lnTo>
                  <a:lnTo>
                    <a:pt x="607" y="391"/>
                  </a:lnTo>
                </a:path>
              </a:pathLst>
            </a:custGeom>
            <a:noFill/>
            <a:ln w="12600">
              <a:solidFill>
                <a:srgbClr val="000000"/>
              </a:solidFill>
              <a:round/>
            </a:ln>
          </p:spPr>
          <p:style>
            <a:lnRef idx="0"/>
            <a:fillRef idx="0"/>
            <a:effectRef idx="0"/>
            <a:fontRef idx="minor"/>
          </p:style>
        </p:sp>
        <p:sp>
          <p:nvSpPr>
            <p:cNvPr id="662" name=""/>
            <p:cNvSpPr/>
            <p:nvPr/>
          </p:nvSpPr>
          <p:spPr>
            <a:xfrm>
              <a:off x="6590880" y="4686480"/>
              <a:ext cx="1907280" cy="490320"/>
            </a:xfrm>
            <a:custGeom>
              <a:avLst/>
              <a:gdLst/>
              <a:ahLst/>
              <a:rect l="l" t="t" r="r" b="b"/>
              <a:pathLst>
                <a:path w="1006" h="461">
                  <a:moveTo>
                    <a:pt x="1006" y="457"/>
                  </a:moveTo>
                  <a:lnTo>
                    <a:pt x="1006" y="0"/>
                  </a:lnTo>
                  <a:lnTo>
                    <a:pt x="0" y="0"/>
                  </a:lnTo>
                  <a:lnTo>
                    <a:pt x="0" y="461"/>
                  </a:lnTo>
                  <a:lnTo>
                    <a:pt x="1006" y="461"/>
                  </a:lnTo>
                  <a:lnTo>
                    <a:pt x="1006" y="461"/>
                  </a:lnTo>
                </a:path>
              </a:pathLst>
            </a:custGeom>
            <a:noFill/>
            <a:ln w="12600">
              <a:solidFill>
                <a:srgbClr val="000000"/>
              </a:solidFill>
              <a:round/>
            </a:ln>
          </p:spPr>
          <p:style>
            <a:lnRef idx="0"/>
            <a:fillRef idx="0"/>
            <a:effectRef idx="0"/>
            <a:fontRef idx="minor"/>
          </p:style>
        </p:sp>
        <p:sp>
          <p:nvSpPr>
            <p:cNvPr id="663" name=""/>
            <p:cNvSpPr/>
            <p:nvPr/>
          </p:nvSpPr>
          <p:spPr>
            <a:xfrm>
              <a:off x="6706440" y="4952880"/>
              <a:ext cx="1681920" cy="159120"/>
            </a:xfrm>
            <a:custGeom>
              <a:avLst/>
              <a:gdLst/>
              <a:ahLst/>
              <a:rect l="l" t="t" r="r" b="b"/>
              <a:pathLst>
                <a:path w="887" h="150">
                  <a:moveTo>
                    <a:pt x="887" y="150"/>
                  </a:moveTo>
                  <a:lnTo>
                    <a:pt x="887" y="0"/>
                  </a:lnTo>
                  <a:lnTo>
                    <a:pt x="0" y="0"/>
                  </a:lnTo>
                  <a:lnTo>
                    <a:pt x="0" y="150"/>
                  </a:lnTo>
                  <a:lnTo>
                    <a:pt x="887" y="150"/>
                  </a:lnTo>
                  <a:lnTo>
                    <a:pt x="887" y="150"/>
                  </a:lnTo>
                </a:path>
              </a:pathLst>
            </a:custGeom>
            <a:noFill/>
            <a:ln w="12600">
              <a:solidFill>
                <a:srgbClr val="000000"/>
              </a:solidFill>
              <a:round/>
            </a:ln>
          </p:spPr>
          <p:style>
            <a:lnRef idx="0"/>
            <a:fillRef idx="0"/>
            <a:effectRef idx="0"/>
            <a:fontRef idx="minor"/>
          </p:style>
        </p:sp>
        <p:sp>
          <p:nvSpPr>
            <p:cNvPr id="664" name=""/>
            <p:cNvSpPr/>
            <p:nvPr/>
          </p:nvSpPr>
          <p:spPr>
            <a:xfrm>
              <a:off x="1892880" y="4952880"/>
              <a:ext cx="1499760" cy="159120"/>
            </a:xfrm>
            <a:custGeom>
              <a:avLst/>
              <a:gdLst/>
              <a:ahLst/>
              <a:rect l="l" t="t" r="r" b="b"/>
              <a:pathLst>
                <a:path w="791" h="150">
                  <a:moveTo>
                    <a:pt x="787" y="150"/>
                  </a:moveTo>
                  <a:lnTo>
                    <a:pt x="791" y="0"/>
                  </a:lnTo>
                  <a:lnTo>
                    <a:pt x="0" y="0"/>
                  </a:lnTo>
                  <a:lnTo>
                    <a:pt x="0" y="150"/>
                  </a:lnTo>
                  <a:lnTo>
                    <a:pt x="791" y="150"/>
                  </a:lnTo>
                  <a:lnTo>
                    <a:pt x="791" y="150"/>
                  </a:lnTo>
                </a:path>
              </a:pathLst>
            </a:custGeom>
            <a:noFill/>
            <a:ln w="12600">
              <a:solidFill>
                <a:srgbClr val="000000"/>
              </a:solidFill>
              <a:round/>
            </a:ln>
          </p:spPr>
          <p:style>
            <a:lnRef idx="0"/>
            <a:fillRef idx="0"/>
            <a:effectRef idx="0"/>
            <a:fontRef idx="minor"/>
          </p:style>
        </p:sp>
        <p:sp>
          <p:nvSpPr>
            <p:cNvPr id="665" name=""/>
            <p:cNvSpPr/>
            <p:nvPr/>
          </p:nvSpPr>
          <p:spPr>
            <a:xfrm flipV="1">
              <a:off x="7529760" y="4040280"/>
              <a:ext cx="1800" cy="645840"/>
            </a:xfrm>
            <a:prstGeom prst="line">
              <a:avLst/>
            </a:prstGeom>
            <a:ln w="12600">
              <a:solidFill>
                <a:srgbClr val="000000"/>
              </a:solidFill>
              <a:miter/>
            </a:ln>
          </p:spPr>
          <p:style>
            <a:lnRef idx="0"/>
            <a:fillRef idx="0"/>
            <a:effectRef idx="0"/>
            <a:fontRef idx="minor"/>
          </p:style>
        </p:sp>
        <p:sp>
          <p:nvSpPr>
            <p:cNvPr id="666" name=""/>
            <p:cNvSpPr/>
            <p:nvPr/>
          </p:nvSpPr>
          <p:spPr>
            <a:xfrm>
              <a:off x="7486200" y="3962520"/>
              <a:ext cx="86040" cy="93240"/>
            </a:xfrm>
            <a:custGeom>
              <a:avLst/>
              <a:gdLst/>
              <a:ahLst/>
              <a:rect l="l" t="t" r="r" b="b"/>
              <a:pathLst>
                <a:path w="46" h="88">
                  <a:moveTo>
                    <a:pt x="46" y="88"/>
                  </a:moveTo>
                  <a:lnTo>
                    <a:pt x="23" y="0"/>
                  </a:lnTo>
                  <a:lnTo>
                    <a:pt x="0" y="88"/>
                  </a:lnTo>
                  <a:lnTo>
                    <a:pt x="46" y="88"/>
                  </a:lnTo>
                  <a:lnTo>
                    <a:pt x="46" y="88"/>
                  </a:lnTo>
                  <a:close/>
                </a:path>
              </a:pathLst>
            </a:custGeom>
            <a:solidFill>
              <a:srgbClr val="000000"/>
            </a:solidFill>
            <a:ln w="0">
              <a:noFill/>
            </a:ln>
          </p:spPr>
          <p:style>
            <a:lnRef idx="0"/>
            <a:fillRef idx="0"/>
            <a:effectRef idx="0"/>
            <a:fontRef idx="minor"/>
          </p:style>
        </p:sp>
        <p:sp>
          <p:nvSpPr>
            <p:cNvPr id="667" name=""/>
            <p:cNvSpPr/>
            <p:nvPr/>
          </p:nvSpPr>
          <p:spPr>
            <a:xfrm>
              <a:off x="5573160" y="5458320"/>
              <a:ext cx="15228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a:t>
              </a:r>
              <a:endParaRPr b="0" lang="en-GB" sz="1200" spc="-1" strike="noStrike">
                <a:latin typeface="Arial"/>
              </a:endParaRPr>
            </a:p>
          </p:txBody>
        </p:sp>
        <p:sp>
          <p:nvSpPr>
            <p:cNvPr id="668" name=""/>
            <p:cNvSpPr/>
            <p:nvPr/>
          </p:nvSpPr>
          <p:spPr>
            <a:xfrm>
              <a:off x="5833440" y="5458320"/>
              <a:ext cx="360" cy="199440"/>
            </a:xfrm>
            <a:prstGeom prst="rect">
              <a:avLst/>
            </a:prstGeom>
            <a:noFill/>
            <a:ln w="0">
              <a:noFill/>
            </a:ln>
          </p:spPr>
          <p:style>
            <a:lnRef idx="0"/>
            <a:fillRef idx="0"/>
            <a:effectRef idx="0"/>
            <a:fontRef idx="minor"/>
          </p:style>
        </p:sp>
        <p:sp>
          <p:nvSpPr>
            <p:cNvPr id="669" name=""/>
            <p:cNvSpPr/>
            <p:nvPr/>
          </p:nvSpPr>
          <p:spPr>
            <a:xfrm rot="16200000">
              <a:off x="2651760" y="4303080"/>
              <a:ext cx="15228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a:t>
              </a:r>
              <a:endParaRPr b="0" lang="en-GB" sz="1200" spc="-1" strike="noStrike">
                <a:latin typeface="Arial"/>
              </a:endParaRPr>
            </a:p>
          </p:txBody>
        </p:sp>
        <p:sp>
          <p:nvSpPr>
            <p:cNvPr id="670" name=""/>
            <p:cNvSpPr/>
            <p:nvPr/>
          </p:nvSpPr>
          <p:spPr>
            <a:xfrm rot="16200000">
              <a:off x="2532600" y="4197600"/>
              <a:ext cx="200880" cy="360"/>
            </a:xfrm>
            <a:prstGeom prst="rect">
              <a:avLst/>
            </a:prstGeom>
            <a:noFill/>
            <a:ln w="0">
              <a:noFill/>
            </a:ln>
          </p:spPr>
          <p:style>
            <a:lnRef idx="0"/>
            <a:fillRef idx="0"/>
            <a:effectRef idx="0"/>
            <a:fontRef idx="minor"/>
          </p:style>
        </p:sp>
        <p:sp>
          <p:nvSpPr>
            <p:cNvPr id="671" name=""/>
            <p:cNvSpPr/>
            <p:nvPr/>
          </p:nvSpPr>
          <p:spPr>
            <a:xfrm rot="16200000">
              <a:off x="7556040" y="4303080"/>
              <a:ext cx="152280" cy="1821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200" spc="-1" strike="noStrike">
                  <a:solidFill>
                    <a:srgbClr val="000000"/>
                  </a:solidFill>
                  <a:latin typeface="Arial"/>
                  <a:ea typeface="DejaVu Sans"/>
                </a:rPr>
                <a:t>…</a:t>
              </a:r>
              <a:endParaRPr b="0" lang="en-GB" sz="1200" spc="-1" strike="noStrike">
                <a:latin typeface="Arial"/>
              </a:endParaRPr>
            </a:p>
          </p:txBody>
        </p:sp>
        <p:sp>
          <p:nvSpPr>
            <p:cNvPr id="672" name=""/>
            <p:cNvSpPr/>
            <p:nvPr/>
          </p:nvSpPr>
          <p:spPr>
            <a:xfrm rot="16200000">
              <a:off x="7435080" y="4197600"/>
              <a:ext cx="200880" cy="360"/>
            </a:xfrm>
            <a:prstGeom prst="rect">
              <a:avLst/>
            </a:prstGeom>
            <a:noFill/>
            <a:ln w="0">
              <a:noFill/>
            </a:ln>
          </p:spPr>
          <p:style>
            <a:lnRef idx="0"/>
            <a:fillRef idx="0"/>
            <a:effectRef idx="0"/>
            <a:fontRef idx="minor"/>
          </p:style>
        </p:sp>
      </p:grpSp>
    </p:spTree>
  </p:cSld>
  <mc:AlternateContent>
    <mc:Choice Requires="p14">
      <p:transition spd="slow" p14:dur="2000"/>
    </mc:Choice>
    <mc:Fallback>
      <p:transition spd="slow"/>
    </mc:Fallback>
  </mc:AlternateContent>
</p:sld>
</file>

<file path=ppt/slides/slide9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73" name="PlaceHolder 1"/>
          <p:cNvSpPr>
            <a:spLocks noGrp="1"/>
          </p:cNvSpPr>
          <p:nvPr>
            <p:ph type="title"/>
          </p:nvPr>
        </p:nvSpPr>
        <p:spPr>
          <a:xfrm>
            <a:off x="362880" y="539640"/>
            <a:ext cx="9239760" cy="835920"/>
          </a:xfrm>
          <a:prstGeom prst="rect">
            <a:avLst/>
          </a:prstGeom>
          <a:noFill/>
          <a:ln w="0">
            <a:noFill/>
          </a:ln>
        </p:spPr>
        <p:txBody>
          <a:bodyPr lIns="87480" rIns="87480" tIns="44280" bIns="44280" anchor="t">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TCP - III</a:t>
            </a:r>
            <a:endParaRPr b="0" lang="en-GB" sz="2800" spc="-1" strike="noStrike">
              <a:latin typeface="Arial"/>
            </a:endParaRPr>
          </a:p>
        </p:txBody>
      </p:sp>
      <p:sp>
        <p:nvSpPr>
          <p:cNvPr id="674" name="PlaceHolder 2"/>
          <p:cNvSpPr>
            <a:spLocks noGrp="1"/>
          </p:cNvSpPr>
          <p:nvPr>
            <p:ph/>
          </p:nvPr>
        </p:nvSpPr>
        <p:spPr>
          <a:xfrm>
            <a:off x="239400" y="1511280"/>
            <a:ext cx="9362880" cy="5496840"/>
          </a:xfrm>
          <a:prstGeom prst="rect">
            <a:avLst/>
          </a:prstGeom>
          <a:noFill/>
          <a:ln w="0">
            <a:noFill/>
          </a:ln>
        </p:spPr>
        <p:txBody>
          <a:bodyPr lIns="96840" rIns="96840" tIns="47520" bIns="47520" anchor="t">
            <a:normAutofit/>
          </a:bodyPr>
          <a:p>
            <a:pPr marL="432000" indent="-324000">
              <a:lnSpc>
                <a:spcPct val="115000"/>
              </a:lnSpc>
              <a:spcBef>
                <a:spcPts val="75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800" spc="-1" strike="noStrike">
                <a:latin typeface="Arial"/>
              </a:rPr>
              <a:t>Connection-oriented protocol</a:t>
            </a:r>
            <a:endParaRPr b="0" lang="en-GB" sz="2800" spc="-1" strike="noStrike">
              <a:latin typeface="Arial"/>
            </a:endParaRPr>
          </a:p>
          <a:p>
            <a:pPr lvl="2" marL="949320" indent="-239760">
              <a:lnSpc>
                <a:spcPct val="115000"/>
              </a:lnSpc>
              <a:buClr>
                <a:srgbClr val="000000"/>
              </a:buClr>
              <a:buFont typeface="Aria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200" spc="-1" strike="noStrike">
                <a:latin typeface="Arial"/>
              </a:rPr>
              <a:t>logical connection created between two communicating processes</a:t>
            </a:r>
            <a:endParaRPr b="0" lang="en-GB" sz="2200" spc="-1" strike="noStrike">
              <a:latin typeface="Arial"/>
            </a:endParaRPr>
          </a:p>
          <a:p>
            <a:pPr lvl="2" marL="949320" indent="-239760">
              <a:lnSpc>
                <a:spcPct val="115000"/>
              </a:lnSpc>
              <a:buClr>
                <a:srgbClr val="000000"/>
              </a:buClr>
              <a:buFont typeface="Aria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200" spc="-1" strike="noStrike">
                <a:latin typeface="Arial"/>
              </a:rPr>
              <a:t>connection is managed at TCP protocol layer</a:t>
            </a:r>
            <a:endParaRPr b="0" lang="en-GB" sz="2200" spc="-1" strike="noStrike">
              <a:latin typeface="Arial"/>
            </a:endParaRPr>
          </a:p>
          <a:p>
            <a:pPr lvl="2" marL="949320" indent="-239760">
              <a:lnSpc>
                <a:spcPct val="115000"/>
              </a:lnSpc>
              <a:buClr>
                <a:srgbClr val="000000"/>
              </a:buClr>
              <a:buFont typeface="Aria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200" spc="-1" strike="noStrike">
                <a:latin typeface="Arial"/>
              </a:rPr>
              <a:t>provides reliable and sequential delivery of data</a:t>
            </a:r>
            <a:endParaRPr b="0" lang="en-GB" sz="2200" spc="-1" strike="noStrike">
              <a:latin typeface="Arial"/>
            </a:endParaRPr>
          </a:p>
          <a:p>
            <a:pPr lvl="3" marL="1244520" indent="-180720">
              <a:lnSpc>
                <a:spcPct val="115000"/>
              </a:lnSpc>
              <a:buClr>
                <a:srgbClr val="000000"/>
              </a:buClr>
              <a:buFont typeface="Arial"/>
              <a:buChar char="•"/>
              <a:tabLst>
                <a:tab algn="l" pos="1920960"/>
                <a:tab algn="l" pos="2881440"/>
                <a:tab algn="l" pos="3841920"/>
                <a:tab algn="l" pos="4802040"/>
                <a:tab algn="l" pos="5762520"/>
                <a:tab algn="l" pos="6723000"/>
                <a:tab algn="l" pos="7683480"/>
                <a:tab algn="l" pos="8643960"/>
                <a:tab algn="l" pos="9604440"/>
                <a:tab algn="l" pos="10564920"/>
              </a:tabLst>
            </a:pPr>
            <a:r>
              <a:rPr b="0" lang="en-GB" sz="1800" spc="-1" strike="noStrike">
                <a:latin typeface="Arial"/>
              </a:rPr>
              <a:t>receiver acknowledgements sender that data has arrived safely</a:t>
            </a:r>
            <a:endParaRPr b="0" lang="en-GB" sz="1800" spc="-1" strike="noStrike">
              <a:latin typeface="Arial"/>
            </a:endParaRPr>
          </a:p>
          <a:p>
            <a:pPr lvl="3" marL="1244520" indent="-180720">
              <a:lnSpc>
                <a:spcPct val="115000"/>
              </a:lnSpc>
              <a:buClr>
                <a:srgbClr val="000000"/>
              </a:buClr>
              <a:buFont typeface="Arial"/>
              <a:buChar char="•"/>
              <a:tabLst>
                <a:tab algn="l" pos="1920960"/>
                <a:tab algn="l" pos="2881440"/>
                <a:tab algn="l" pos="3841920"/>
                <a:tab algn="l" pos="4802040"/>
                <a:tab algn="l" pos="5762520"/>
                <a:tab algn="l" pos="6723000"/>
                <a:tab algn="l" pos="7683480"/>
                <a:tab algn="l" pos="8643960"/>
                <a:tab algn="l" pos="9604440"/>
                <a:tab algn="l" pos="10564920"/>
              </a:tabLst>
            </a:pPr>
            <a:r>
              <a:rPr b="0" lang="en-GB" sz="1800" spc="-1" strike="noStrike">
                <a:latin typeface="Arial"/>
              </a:rPr>
              <a:t>sender resends data that has not been acknowledged</a:t>
            </a:r>
            <a:endParaRPr b="0" lang="en-GB" sz="1800" spc="-1" strike="noStrike">
              <a:latin typeface="Arial"/>
            </a:endParaRPr>
          </a:p>
          <a:p>
            <a:pPr lvl="3" marL="1244520" indent="-180720">
              <a:lnSpc>
                <a:spcPct val="115000"/>
              </a:lnSpc>
              <a:buClr>
                <a:srgbClr val="000000"/>
              </a:buClr>
              <a:buFont typeface="Arial"/>
              <a:buChar char="•"/>
              <a:tabLst>
                <a:tab algn="l" pos="1920960"/>
                <a:tab algn="l" pos="2881440"/>
                <a:tab algn="l" pos="3841920"/>
                <a:tab algn="l" pos="4802040"/>
                <a:tab algn="l" pos="5762520"/>
                <a:tab algn="l" pos="6723000"/>
                <a:tab algn="l" pos="7683480"/>
                <a:tab algn="l" pos="8643960"/>
                <a:tab algn="l" pos="9604440"/>
                <a:tab algn="l" pos="10564920"/>
              </a:tabLst>
            </a:pPr>
            <a:r>
              <a:rPr b="0" lang="en-GB" sz="1800" spc="-1" strike="noStrike">
                <a:latin typeface="Arial"/>
              </a:rPr>
              <a:t>packets contain sequence numbers so they may be ordered</a:t>
            </a:r>
            <a:endParaRPr b="0" lang="en-GB" sz="1800" spc="-1" strike="noStrike">
              <a:latin typeface="Arial"/>
            </a:endParaRPr>
          </a:p>
          <a:p>
            <a:pPr marL="432000" indent="-324000">
              <a:lnSpc>
                <a:spcPct val="115000"/>
              </a:lnSpc>
              <a:spcBef>
                <a:spcPts val="75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800" spc="-1" strike="noStrike">
                <a:latin typeface="Arial"/>
              </a:rPr>
              <a:t>Bi-directional byte stream</a:t>
            </a:r>
            <a:endParaRPr b="0" lang="en-GB" sz="2800" spc="-1" strike="noStrike">
              <a:latin typeface="Arial"/>
            </a:endParaRPr>
          </a:p>
          <a:p>
            <a:pPr lvl="2" marL="949320" indent="-239760">
              <a:lnSpc>
                <a:spcPct val="115000"/>
              </a:lnSpc>
              <a:buClr>
                <a:srgbClr val="000000"/>
              </a:buClr>
              <a:buFont typeface="Arial"/>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200" spc="-1" strike="noStrike">
                <a:latin typeface="Arial"/>
              </a:rPr>
              <a:t>both sender and receiver write and read bytes</a:t>
            </a:r>
            <a:endParaRPr b="0" lang="en-GB" sz="2200" spc="-1" strike="noStrike">
              <a:latin typeface="Arial"/>
            </a:endParaRPr>
          </a:p>
          <a:p>
            <a:pPr lvl="3" marL="1244520" indent="-180720">
              <a:lnSpc>
                <a:spcPct val="115000"/>
              </a:lnSpc>
              <a:buClr>
                <a:srgbClr val="000000"/>
              </a:buClr>
              <a:buFont typeface="Arial"/>
              <a:buChar char="•"/>
              <a:tabLst>
                <a:tab algn="l" pos="1920960"/>
                <a:tab algn="l" pos="2881440"/>
                <a:tab algn="l" pos="3841920"/>
                <a:tab algn="l" pos="4802040"/>
                <a:tab algn="l" pos="5762520"/>
                <a:tab algn="l" pos="6723000"/>
                <a:tab algn="l" pos="7683480"/>
                <a:tab algn="l" pos="8643960"/>
                <a:tab algn="l" pos="9604440"/>
                <a:tab algn="l" pos="10564920"/>
              </a:tabLst>
            </a:pPr>
            <a:r>
              <a:rPr b="0" lang="en-GB" sz="1800" spc="-1" strike="noStrike">
                <a:latin typeface="Arial"/>
              </a:rPr>
              <a:t>acknowledgements identify received bytes</a:t>
            </a:r>
            <a:endParaRPr b="0" lang="en-GB" sz="1800" spc="-1" strike="noStrike">
              <a:latin typeface="Arial"/>
            </a:endParaRPr>
          </a:p>
          <a:p>
            <a:pPr lvl="3" marL="1244520" indent="-180720">
              <a:lnSpc>
                <a:spcPct val="115000"/>
              </a:lnSpc>
              <a:buClr>
                <a:srgbClr val="000000"/>
              </a:buClr>
              <a:buFont typeface="Arial"/>
              <a:buChar char="•"/>
              <a:tabLst>
                <a:tab algn="l" pos="1920960"/>
                <a:tab algn="l" pos="2881440"/>
                <a:tab algn="l" pos="3841920"/>
                <a:tab algn="l" pos="4802040"/>
                <a:tab algn="l" pos="5762520"/>
                <a:tab algn="l" pos="6723000"/>
                <a:tab algn="l" pos="7683480"/>
                <a:tab algn="l" pos="8643960"/>
                <a:tab algn="l" pos="9604440"/>
                <a:tab algn="l" pos="10564920"/>
              </a:tabLst>
            </a:pPr>
            <a:r>
              <a:rPr b="0" lang="en-GB" sz="1800" spc="-1" strike="noStrike">
                <a:latin typeface="Arial"/>
              </a:rPr>
              <a:t>buffers hold data until there is a sent</a:t>
            </a:r>
            <a:endParaRPr b="0" lang="en-GB" sz="1800" spc="-1" strike="noStrike">
              <a:latin typeface="Arial"/>
            </a:endParaRPr>
          </a:p>
          <a:p>
            <a:pPr lvl="3" marL="1244520" indent="-180720">
              <a:lnSpc>
                <a:spcPct val="115000"/>
              </a:lnSpc>
              <a:buClr>
                <a:srgbClr val="000000"/>
              </a:buClr>
              <a:buFont typeface="Arial"/>
              <a:buChar char="•"/>
              <a:tabLst>
                <a:tab algn="l" pos="1920960"/>
                <a:tab algn="l" pos="2881440"/>
                <a:tab algn="l" pos="3841920"/>
                <a:tab algn="l" pos="4802040"/>
                <a:tab algn="l" pos="5762520"/>
                <a:tab algn="l" pos="6723000"/>
                <a:tab algn="l" pos="7683480"/>
                <a:tab algn="l" pos="8643960"/>
                <a:tab algn="l" pos="9604440"/>
                <a:tab algn="l" pos="10564920"/>
              </a:tabLst>
            </a:pPr>
            <a:r>
              <a:rPr b="0" lang="en-GB" sz="1800" spc="-1" strike="noStrike">
                <a:latin typeface="Arial"/>
              </a:rPr>
              <a:t>multiple bytes are packaged into a segment when sent</a:t>
            </a:r>
            <a:endParaRPr b="0" lang="en-GB" sz="1800" spc="-1" strike="noStrike">
              <a:latin typeface="Arial"/>
            </a:endParaRPr>
          </a:p>
          <a:p>
            <a:pPr>
              <a:lnSpc>
                <a:spcPct val="100000"/>
              </a:lnSpc>
              <a:spcBef>
                <a:spcPts val="751"/>
              </a:spcBef>
              <a:buNone/>
              <a:tabLst>
                <a:tab algn="l" pos="960480"/>
                <a:tab algn="l" pos="1920960"/>
                <a:tab algn="l" pos="2881440"/>
                <a:tab algn="l" pos="3841920"/>
                <a:tab algn="l" pos="4802040"/>
                <a:tab algn="l" pos="5762520"/>
                <a:tab algn="l" pos="6723000"/>
                <a:tab algn="l" pos="7683480"/>
                <a:tab algn="l" pos="8643960"/>
                <a:tab algn="l" pos="9604440"/>
                <a:tab algn="l" pos="10564920"/>
              </a:tabLst>
            </a:pPr>
            <a:endParaRPr b="0" lang="en-GB" sz="2000" spc="-1" strike="noStrike">
              <a:latin typeface="Arial"/>
            </a:endParaRPr>
          </a:p>
        </p:txBody>
      </p:sp>
    </p:spTree>
  </p:cSld>
  <mc:AlternateContent>
    <mc:Choice Requires="p14">
      <p:transition spd="slow" p14:dur="2000"/>
    </mc:Choice>
    <mc:Fallback>
      <p:transition spd="slow"/>
    </mc:Fallback>
  </mc:AlternateContent>
</p:sld>
</file>

<file path=ppt/slides/slide9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75" name="PlaceHolder 1"/>
          <p:cNvSpPr>
            <a:spLocks noGrp="1"/>
          </p:cNvSpPr>
          <p:nvPr>
            <p:ph type="title"/>
          </p:nvPr>
        </p:nvSpPr>
        <p:spPr>
          <a:xfrm>
            <a:off x="362880" y="431640"/>
            <a:ext cx="9239760" cy="744480"/>
          </a:xfrm>
          <a:prstGeom prst="rect">
            <a:avLst/>
          </a:prstGeom>
          <a:noFill/>
          <a:ln w="0">
            <a:noFill/>
          </a:ln>
        </p:spPr>
        <p:txBody>
          <a:bodyPr lIns="90360" rIns="90360" tIns="44280" bIns="44280" anchor="ctr">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TCP End-to-End Issues</a:t>
            </a:r>
            <a:endParaRPr b="0" lang="en-GB" sz="2800" spc="-1" strike="noStrike">
              <a:latin typeface="Arial"/>
            </a:endParaRPr>
          </a:p>
        </p:txBody>
      </p:sp>
      <p:sp>
        <p:nvSpPr>
          <p:cNvPr id="676" name="PlaceHolder 2"/>
          <p:cNvSpPr>
            <a:spLocks noGrp="1"/>
          </p:cNvSpPr>
          <p:nvPr>
            <p:ph/>
          </p:nvPr>
        </p:nvSpPr>
        <p:spPr>
          <a:xfrm>
            <a:off x="383400" y="1420560"/>
            <a:ext cx="9362880" cy="5496840"/>
          </a:xfrm>
          <a:prstGeom prst="rect">
            <a:avLst/>
          </a:prstGeom>
          <a:noFill/>
          <a:ln w="0">
            <a:noFill/>
          </a:ln>
        </p:spPr>
        <p:txBody>
          <a:bodyPr lIns="90360" rIns="90360" tIns="44280" bIns="44280" anchor="t">
            <a:normAutofit/>
          </a:bodyPr>
          <a:p>
            <a:pPr marL="343080" indent="-343080">
              <a:lnSpc>
                <a:spcPct val="65000"/>
              </a:lnSpc>
              <a:spcBef>
                <a:spcPts val="751"/>
              </a:spcBef>
              <a:buNone/>
              <a:tabLst>
                <a:tab algn="l" pos="0"/>
              </a:tabLst>
            </a:pPr>
            <a:r>
              <a:rPr b="0" lang="en-GB" sz="2400" spc="-1" strike="noStrike">
                <a:latin typeface="Arial"/>
              </a:rPr>
              <a:t>Based on sliding window protocol used at data link </a:t>
            </a:r>
            <a:endParaRPr b="0" lang="en-GB" sz="2400" spc="-1" strike="noStrike">
              <a:latin typeface="Arial"/>
            </a:endParaRPr>
          </a:p>
          <a:p>
            <a:pPr marL="343080" indent="-343080">
              <a:lnSpc>
                <a:spcPct val="65000"/>
              </a:lnSpc>
              <a:spcBef>
                <a:spcPts val="751"/>
              </a:spcBef>
              <a:buNone/>
              <a:tabLst>
                <a:tab algn="l" pos="0"/>
              </a:tabLst>
            </a:pPr>
            <a:r>
              <a:rPr b="0" lang="en-GB" sz="2400" spc="-1" strike="noStrike">
                <a:latin typeface="Arial"/>
              </a:rPr>
              <a:t>level, but the situation is very different.</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Potentially connects many different hosts</a:t>
            </a:r>
            <a:endParaRPr b="0" lang="en-GB" sz="24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need explicit connection establishment and termination</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Potentially different RTT (Round Trip Time)</a:t>
            </a:r>
            <a:endParaRPr b="0" lang="en-GB" sz="24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need adaptive timeout mechanism</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Potentially long delay in network</a:t>
            </a:r>
            <a:endParaRPr b="0" lang="en-GB" sz="24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need to be prepared for arrival of very old packets</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Potentially different capacity at destination</a:t>
            </a:r>
            <a:endParaRPr b="0" lang="en-GB" sz="24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need to accommodate different amounts of buffering</a:t>
            </a:r>
            <a:endParaRPr b="0" lang="en-GB" sz="2400" spc="-1" strike="noStrike">
              <a:latin typeface="Arial"/>
            </a:endParaRPr>
          </a:p>
          <a:p>
            <a:pPr marL="343080" indent="-343080">
              <a:lnSpc>
                <a:spcPct val="10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Potentially different network capacity</a:t>
            </a:r>
            <a:endParaRPr b="0" lang="en-GB" sz="2400" spc="-1" strike="noStrike">
              <a:latin typeface="Arial"/>
            </a:endParaRPr>
          </a:p>
          <a:p>
            <a:pPr lvl="1" marL="743040" indent="-285840">
              <a:lnSpc>
                <a:spcPct val="10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need to be prepared for network congestion</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9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77" name="PlaceHolder 1"/>
          <p:cNvSpPr>
            <a:spLocks noGrp="1"/>
          </p:cNvSpPr>
          <p:nvPr>
            <p:ph type="title"/>
          </p:nvPr>
        </p:nvSpPr>
        <p:spPr>
          <a:xfrm>
            <a:off x="536040" y="467640"/>
            <a:ext cx="8569440" cy="835920"/>
          </a:xfrm>
          <a:prstGeom prst="rect">
            <a:avLst/>
          </a:prstGeom>
          <a:noFill/>
          <a:ln w="0">
            <a:noFill/>
          </a:ln>
        </p:spPr>
        <p:txBody>
          <a:bodyPr lIns="87480" rIns="87480" tIns="44280" bIns="44280" anchor="t">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TCP Segment Format - I</a:t>
            </a:r>
            <a:endParaRPr b="0" lang="en-GB" sz="2800" spc="-1" strike="noStrike">
              <a:latin typeface="Arial"/>
            </a:endParaRPr>
          </a:p>
        </p:txBody>
      </p:sp>
      <p:sp>
        <p:nvSpPr>
          <p:cNvPr id="678" name="PlaceHolder 2"/>
          <p:cNvSpPr>
            <a:spLocks noGrp="1"/>
          </p:cNvSpPr>
          <p:nvPr>
            <p:ph/>
          </p:nvPr>
        </p:nvSpPr>
        <p:spPr>
          <a:xfrm>
            <a:off x="399960" y="1091160"/>
            <a:ext cx="9203040" cy="6127920"/>
          </a:xfrm>
          <a:prstGeom prst="rect">
            <a:avLst/>
          </a:prstGeom>
          <a:noFill/>
          <a:ln w="0">
            <a:noFill/>
          </a:ln>
        </p:spPr>
        <p:txBody>
          <a:bodyPr lIns="96840" rIns="96840" tIns="47520" bIns="47520" anchor="t">
            <a:normAutofit fontScale="99000"/>
          </a:bodyPr>
          <a:p>
            <a:pPr marL="343080" indent="-343080">
              <a:lnSpc>
                <a:spcPct val="8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Every TCP segment includes a </a:t>
            </a:r>
            <a:r>
              <a:rPr b="0" i="1" lang="en-GB" sz="2400" spc="-1" strike="noStrike">
                <a:latin typeface="Arial"/>
              </a:rPr>
              <a:t>Sequence Number</a:t>
            </a:r>
            <a:r>
              <a:rPr b="0" lang="en-GB" sz="2400" spc="-1" strike="noStrike">
                <a:latin typeface="Arial"/>
              </a:rPr>
              <a:t> that refers to the first byte of </a:t>
            </a:r>
            <a:r>
              <a:rPr b="0" i="1" lang="en-GB" sz="2400" spc="-1" strike="noStrike">
                <a:latin typeface="Arial"/>
              </a:rPr>
              <a:t>data</a:t>
            </a:r>
            <a:r>
              <a:rPr b="0" lang="en-GB" sz="2400" spc="-1" strike="noStrike">
                <a:latin typeface="Arial"/>
              </a:rPr>
              <a:t> included in the segment.</a:t>
            </a:r>
            <a:endParaRPr b="0" lang="en-GB" sz="2400" spc="-1" strike="noStrike">
              <a:latin typeface="Arial"/>
            </a:endParaRPr>
          </a:p>
          <a:p>
            <a:pPr marL="343080" indent="-343080">
              <a:lnSpc>
                <a:spcPct val="8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Every TCP segment includes an </a:t>
            </a:r>
            <a:r>
              <a:rPr b="0" i="1" lang="en-GB" sz="2400" spc="-1" strike="noStrike">
                <a:latin typeface="Arial"/>
              </a:rPr>
              <a:t>Acknowledgement Number</a:t>
            </a:r>
            <a:r>
              <a:rPr b="0" lang="en-GB" sz="2400" spc="-1" strike="noStrike">
                <a:latin typeface="Arial"/>
              </a:rPr>
              <a:t> that indicates the byte number of the next data that is expected to be received.</a:t>
            </a:r>
            <a:endParaRPr b="0" lang="en-GB" sz="2400" spc="-1" strike="noStrike">
              <a:latin typeface="Arial"/>
            </a:endParaRPr>
          </a:p>
          <a:p>
            <a:pPr lvl="1" marL="743040" indent="-285840">
              <a:lnSpc>
                <a:spcPct val="8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All bytes up through this number have already been received.</a:t>
            </a:r>
            <a:endParaRPr b="0" lang="en-GB" sz="2400" spc="-1" strike="noStrike">
              <a:latin typeface="Arial"/>
            </a:endParaRPr>
          </a:p>
          <a:p>
            <a:pPr marL="343080" indent="-343080">
              <a:lnSpc>
                <a:spcPct val="8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Control </a:t>
            </a:r>
            <a:r>
              <a:rPr b="0" i="1" lang="en-GB" sz="2400" spc="-1" strike="noStrike">
                <a:latin typeface="Arial"/>
              </a:rPr>
              <a:t>flags</a:t>
            </a:r>
            <a:r>
              <a:rPr b="0" lang="en-GB" sz="2400" spc="-1" strike="noStrike">
                <a:latin typeface="Arial"/>
              </a:rPr>
              <a:t>:</a:t>
            </a:r>
            <a:endParaRPr b="0" lang="en-GB" sz="2400" spc="-1" strike="noStrike">
              <a:latin typeface="Arial"/>
            </a:endParaRPr>
          </a:p>
          <a:p>
            <a:pPr lvl="1" marL="743040" indent="-285840">
              <a:lnSpc>
                <a:spcPct val="8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URG: urgent data included.</a:t>
            </a:r>
            <a:endParaRPr b="0" lang="en-GB" sz="2400" spc="-1" strike="noStrike">
              <a:latin typeface="Arial"/>
            </a:endParaRPr>
          </a:p>
          <a:p>
            <a:pPr lvl="1" marL="743040" indent="-285840">
              <a:lnSpc>
                <a:spcPct val="8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ACK: this segment is (among other things) an acknowledgement.</a:t>
            </a:r>
            <a:endParaRPr b="0" lang="en-GB" sz="2400" spc="-1" strike="noStrike">
              <a:latin typeface="Arial"/>
            </a:endParaRPr>
          </a:p>
          <a:p>
            <a:pPr lvl="1" marL="743040" indent="-285840">
              <a:lnSpc>
                <a:spcPct val="8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RST: error - abort the session.</a:t>
            </a:r>
            <a:endParaRPr b="0" lang="en-GB" sz="2400" spc="-1" strike="noStrike">
              <a:latin typeface="Arial"/>
            </a:endParaRPr>
          </a:p>
          <a:p>
            <a:pPr lvl="1" marL="743040" indent="-285840">
              <a:lnSpc>
                <a:spcPct val="8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SYN: synchronize Sequence Numbers (setup)</a:t>
            </a:r>
            <a:endParaRPr b="0" lang="en-GB" sz="2400" spc="-1" strike="noStrike">
              <a:latin typeface="Arial"/>
            </a:endParaRPr>
          </a:p>
          <a:p>
            <a:pPr lvl="1" marL="743040" indent="-285840">
              <a:lnSpc>
                <a:spcPct val="8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FIN: polite connection termination.</a:t>
            </a:r>
            <a:endParaRPr b="0" lang="en-GB" sz="2400" spc="-1" strike="noStrike">
              <a:latin typeface="Arial"/>
            </a:endParaRPr>
          </a:p>
          <a:p>
            <a:pPr marL="343080" indent="-343080">
              <a:lnSpc>
                <a:spcPct val="80000"/>
              </a:lnSpc>
              <a:spcBef>
                <a:spcPts val="751"/>
              </a:spcBef>
              <a:buClr>
                <a:srgbClr val="cc33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Window: </a:t>
            </a:r>
            <a:endParaRPr b="0" lang="en-GB" sz="2400" spc="-1" strike="noStrike">
              <a:latin typeface="Arial"/>
            </a:endParaRPr>
          </a:p>
          <a:p>
            <a:pPr lvl="1" marL="743040" indent="-285840">
              <a:lnSpc>
                <a:spcPct val="80000"/>
              </a:lnSpc>
              <a:spcBef>
                <a:spcPts val="751"/>
              </a:spcBef>
              <a:buClr>
                <a:srgbClr val="cc33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en-GB" sz="2400" spc="-1" strike="noStrike">
                <a:latin typeface="Arial"/>
              </a:rPr>
              <a:t>Every ACK includes a Window field that tells the sender how many bytes it can send before the receiver buffer will be in overflow</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9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79" name=""/>
          <p:cNvSpPr/>
          <p:nvPr/>
        </p:nvSpPr>
        <p:spPr>
          <a:xfrm>
            <a:off x="908640" y="1657800"/>
            <a:ext cx="4046040" cy="595800"/>
          </a:xfrm>
          <a:prstGeom prst="rect">
            <a:avLst/>
          </a:prstGeom>
          <a:solidFill>
            <a:srgbClr val="c0c0c0"/>
          </a:solidFill>
          <a:ln w="9360">
            <a:solidFill>
              <a:srgbClr val="000000"/>
            </a:solidFill>
            <a:miter/>
          </a:ln>
        </p:spPr>
        <p:style>
          <a:lnRef idx="0"/>
          <a:fillRef idx="0"/>
          <a:effectRef idx="0"/>
          <a:fontRef idx="minor"/>
        </p:style>
      </p:sp>
      <p:sp>
        <p:nvSpPr>
          <p:cNvPr id="680" name=""/>
          <p:cNvSpPr/>
          <p:nvPr/>
        </p:nvSpPr>
        <p:spPr>
          <a:xfrm>
            <a:off x="4955400" y="1657800"/>
            <a:ext cx="4047480" cy="595800"/>
          </a:xfrm>
          <a:prstGeom prst="rect">
            <a:avLst/>
          </a:prstGeom>
          <a:solidFill>
            <a:srgbClr val="c0c0c0"/>
          </a:solidFill>
          <a:ln w="9360">
            <a:solidFill>
              <a:srgbClr val="000000"/>
            </a:solidFill>
            <a:miter/>
          </a:ln>
        </p:spPr>
        <p:style>
          <a:lnRef idx="0"/>
          <a:fillRef idx="0"/>
          <a:effectRef idx="0"/>
          <a:fontRef idx="minor"/>
        </p:style>
      </p:sp>
      <p:sp>
        <p:nvSpPr>
          <p:cNvPr id="681" name=""/>
          <p:cNvSpPr/>
          <p:nvPr/>
        </p:nvSpPr>
        <p:spPr>
          <a:xfrm>
            <a:off x="1425240" y="1640520"/>
            <a:ext cx="7682400" cy="641880"/>
          </a:xfrm>
          <a:custGeom>
            <a:avLst/>
            <a:gdLst/>
            <a:ahLst/>
            <a:rect l="l" t="t" r="r" b="b"/>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lIns="90000" rIns="90000" tIns="46800" bIns="46800" anchor="t">
            <a:spAutoFit/>
          </a:bodyPr>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a:p>
            <a:pPr>
              <a:lnSpc>
                <a:spcPct val="100000"/>
              </a:lnSpc>
              <a:buNone/>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en-GB" sz="1800" spc="-1" strike="noStrike">
              <a:latin typeface="Arial"/>
            </a:endParaRPr>
          </a:p>
        </p:txBody>
      </p:sp>
      <p:sp>
        <p:nvSpPr>
          <p:cNvPr id="682" name=""/>
          <p:cNvSpPr/>
          <p:nvPr/>
        </p:nvSpPr>
        <p:spPr>
          <a:xfrm>
            <a:off x="1269360" y="1764360"/>
            <a:ext cx="2221920" cy="273960"/>
          </a:xfrm>
          <a:prstGeom prst="rect">
            <a:avLst/>
          </a:prstGeom>
          <a:solidFill>
            <a:srgbClr val="c0c0c0"/>
          </a:solid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Source Port Number</a:t>
            </a:r>
            <a:endParaRPr b="0" lang="en-GB" sz="1800" spc="-1" strike="noStrike">
              <a:latin typeface="Arial"/>
            </a:endParaRPr>
          </a:p>
        </p:txBody>
      </p:sp>
      <p:sp>
        <p:nvSpPr>
          <p:cNvPr id="683" name=""/>
          <p:cNvSpPr/>
          <p:nvPr/>
        </p:nvSpPr>
        <p:spPr>
          <a:xfrm>
            <a:off x="5109120" y="1764360"/>
            <a:ext cx="2692800" cy="2739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Destination Port Number</a:t>
            </a:r>
            <a:endParaRPr b="0" lang="en-GB" sz="1800" spc="-1" strike="noStrike">
              <a:latin typeface="Arial"/>
            </a:endParaRPr>
          </a:p>
        </p:txBody>
      </p:sp>
      <p:sp>
        <p:nvSpPr>
          <p:cNvPr id="684" name=""/>
          <p:cNvSpPr/>
          <p:nvPr/>
        </p:nvSpPr>
        <p:spPr>
          <a:xfrm>
            <a:off x="908640" y="2254320"/>
            <a:ext cx="8094240" cy="594000"/>
          </a:xfrm>
          <a:prstGeom prst="rect">
            <a:avLst/>
          </a:prstGeom>
          <a:solidFill>
            <a:srgbClr val="c0c0c0"/>
          </a:solidFill>
          <a:ln w="9360">
            <a:solidFill>
              <a:srgbClr val="000000"/>
            </a:solidFill>
            <a:miter/>
          </a:ln>
        </p:spPr>
        <p:style>
          <a:lnRef idx="0"/>
          <a:fillRef idx="0"/>
          <a:effectRef idx="0"/>
          <a:fontRef idx="minor"/>
        </p:style>
      </p:sp>
      <p:sp>
        <p:nvSpPr>
          <p:cNvPr id="685" name=""/>
          <p:cNvSpPr/>
          <p:nvPr/>
        </p:nvSpPr>
        <p:spPr>
          <a:xfrm>
            <a:off x="3953520" y="2361240"/>
            <a:ext cx="2005560" cy="273960"/>
          </a:xfrm>
          <a:prstGeom prst="rect">
            <a:avLst/>
          </a:prstGeom>
          <a:solidFill>
            <a:srgbClr val="c0c0c0"/>
          </a:solid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Sequence Number</a:t>
            </a:r>
            <a:endParaRPr b="0" lang="en-GB" sz="1800" spc="-1" strike="noStrike">
              <a:latin typeface="Arial"/>
            </a:endParaRPr>
          </a:p>
        </p:txBody>
      </p:sp>
      <p:sp>
        <p:nvSpPr>
          <p:cNvPr id="686" name=""/>
          <p:cNvSpPr/>
          <p:nvPr/>
        </p:nvSpPr>
        <p:spPr>
          <a:xfrm>
            <a:off x="908640" y="2835000"/>
            <a:ext cx="8094240" cy="594000"/>
          </a:xfrm>
          <a:prstGeom prst="rect">
            <a:avLst/>
          </a:prstGeom>
          <a:solidFill>
            <a:srgbClr val="c0c0c0"/>
          </a:solidFill>
          <a:ln w="9360">
            <a:solidFill>
              <a:srgbClr val="000000"/>
            </a:solidFill>
            <a:miter/>
          </a:ln>
        </p:spPr>
        <p:style>
          <a:lnRef idx="0"/>
          <a:fillRef idx="0"/>
          <a:effectRef idx="0"/>
          <a:fontRef idx="minor"/>
        </p:style>
      </p:sp>
      <p:sp>
        <p:nvSpPr>
          <p:cNvPr id="687" name=""/>
          <p:cNvSpPr/>
          <p:nvPr/>
        </p:nvSpPr>
        <p:spPr>
          <a:xfrm>
            <a:off x="3976920" y="2955600"/>
            <a:ext cx="2019240" cy="273960"/>
          </a:xfrm>
          <a:prstGeom prst="rect">
            <a:avLst/>
          </a:prstGeom>
          <a:solidFill>
            <a:srgbClr val="c0c0c0"/>
          </a:solid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Acknowledgement</a:t>
            </a:r>
            <a:endParaRPr b="0" lang="en-GB" sz="1800" spc="-1" strike="noStrike">
              <a:latin typeface="Arial"/>
            </a:endParaRPr>
          </a:p>
        </p:txBody>
      </p:sp>
      <p:sp>
        <p:nvSpPr>
          <p:cNvPr id="688" name=""/>
          <p:cNvSpPr/>
          <p:nvPr/>
        </p:nvSpPr>
        <p:spPr>
          <a:xfrm>
            <a:off x="908640" y="3429720"/>
            <a:ext cx="1291680" cy="595800"/>
          </a:xfrm>
          <a:prstGeom prst="rect">
            <a:avLst/>
          </a:prstGeom>
          <a:solidFill>
            <a:srgbClr val="c0c0c0"/>
          </a:solidFill>
          <a:ln w="9360">
            <a:solidFill>
              <a:srgbClr val="000000"/>
            </a:solidFill>
            <a:miter/>
          </a:ln>
        </p:spPr>
        <p:style>
          <a:lnRef idx="0"/>
          <a:fillRef idx="0"/>
          <a:effectRef idx="0"/>
          <a:fontRef idx="minor"/>
        </p:style>
      </p:sp>
      <p:sp>
        <p:nvSpPr>
          <p:cNvPr id="689" name=""/>
          <p:cNvSpPr/>
          <p:nvPr/>
        </p:nvSpPr>
        <p:spPr>
          <a:xfrm>
            <a:off x="1136880" y="3569760"/>
            <a:ext cx="1343520" cy="273960"/>
          </a:xfrm>
          <a:prstGeom prst="rect">
            <a:avLst/>
          </a:prstGeom>
          <a:solidFill>
            <a:srgbClr val="c0c0c0"/>
          </a:solidFill>
          <a:ln w="0">
            <a:noFill/>
          </a:ln>
        </p:spPr>
        <p:style>
          <a:lnRef idx="0"/>
          <a:fillRef idx="0"/>
          <a:effectRef idx="0"/>
          <a:fontRef idx="minor"/>
        </p:style>
        <p:txBody>
          <a:bodyPr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Arial"/>
                <a:ea typeface="DejaVu Sans"/>
              </a:rPr>
              <a:t>Hdr Len</a:t>
            </a:r>
            <a:endParaRPr b="0" lang="en-GB" sz="1800" spc="-1" strike="noStrike">
              <a:latin typeface="Arial"/>
            </a:endParaRPr>
          </a:p>
        </p:txBody>
      </p:sp>
      <p:sp>
        <p:nvSpPr>
          <p:cNvPr id="690" name=""/>
          <p:cNvSpPr/>
          <p:nvPr/>
        </p:nvSpPr>
        <p:spPr>
          <a:xfrm>
            <a:off x="2200680" y="3429720"/>
            <a:ext cx="1234440" cy="595800"/>
          </a:xfrm>
          <a:prstGeom prst="rect">
            <a:avLst/>
          </a:prstGeom>
          <a:solidFill>
            <a:srgbClr val="c0c0c0"/>
          </a:solidFill>
          <a:ln w="9360">
            <a:solidFill>
              <a:srgbClr val="000000"/>
            </a:solidFill>
            <a:miter/>
          </a:ln>
        </p:spPr>
        <p:style>
          <a:lnRef idx="0"/>
          <a:fillRef idx="0"/>
          <a:effectRef idx="0"/>
          <a:fontRef idx="minor"/>
        </p:style>
      </p:sp>
      <p:sp>
        <p:nvSpPr>
          <p:cNvPr id="691" name=""/>
          <p:cNvSpPr/>
          <p:nvPr/>
        </p:nvSpPr>
        <p:spPr>
          <a:xfrm>
            <a:off x="2680920" y="3552120"/>
            <a:ext cx="126360" cy="273960"/>
          </a:xfrm>
          <a:prstGeom prst="rect">
            <a:avLst/>
          </a:prstGeom>
          <a:solidFill>
            <a:srgbClr val="c0c0c0"/>
          </a:solid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0</a:t>
            </a:r>
            <a:endParaRPr b="0" lang="en-GB" sz="1800" spc="-1" strike="noStrike">
              <a:latin typeface="Arial"/>
            </a:endParaRPr>
          </a:p>
        </p:txBody>
      </p:sp>
      <p:sp>
        <p:nvSpPr>
          <p:cNvPr id="692" name=""/>
          <p:cNvSpPr/>
          <p:nvPr/>
        </p:nvSpPr>
        <p:spPr>
          <a:xfrm>
            <a:off x="3436200" y="3429720"/>
            <a:ext cx="1518480" cy="595800"/>
          </a:xfrm>
          <a:prstGeom prst="rect">
            <a:avLst/>
          </a:prstGeom>
          <a:solidFill>
            <a:srgbClr val="c0c0c0"/>
          </a:solidFill>
          <a:ln w="9360">
            <a:solidFill>
              <a:srgbClr val="000000"/>
            </a:solidFill>
            <a:miter/>
          </a:ln>
        </p:spPr>
        <p:style>
          <a:lnRef idx="0"/>
          <a:fillRef idx="0"/>
          <a:effectRef idx="0"/>
          <a:fontRef idx="minor"/>
        </p:style>
      </p:sp>
      <p:sp>
        <p:nvSpPr>
          <p:cNvPr id="693" name=""/>
          <p:cNvSpPr/>
          <p:nvPr/>
        </p:nvSpPr>
        <p:spPr>
          <a:xfrm>
            <a:off x="3900960" y="3552120"/>
            <a:ext cx="597240" cy="273960"/>
          </a:xfrm>
          <a:prstGeom prst="rect">
            <a:avLst/>
          </a:prstGeom>
          <a:solidFill>
            <a:srgbClr val="c0c0c0"/>
          </a:solid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Flags</a:t>
            </a:r>
            <a:endParaRPr b="0" lang="en-GB" sz="1800" spc="-1" strike="noStrike">
              <a:latin typeface="Arial"/>
            </a:endParaRPr>
          </a:p>
        </p:txBody>
      </p:sp>
      <p:sp>
        <p:nvSpPr>
          <p:cNvPr id="694" name=""/>
          <p:cNvSpPr/>
          <p:nvPr/>
        </p:nvSpPr>
        <p:spPr>
          <a:xfrm>
            <a:off x="4955400" y="3429720"/>
            <a:ext cx="4047480" cy="595800"/>
          </a:xfrm>
          <a:prstGeom prst="rect">
            <a:avLst/>
          </a:prstGeom>
          <a:solidFill>
            <a:srgbClr val="c0c0c0"/>
          </a:solidFill>
          <a:ln w="9360">
            <a:solidFill>
              <a:srgbClr val="000000"/>
            </a:solidFill>
            <a:miter/>
          </a:ln>
        </p:spPr>
        <p:style>
          <a:lnRef idx="0"/>
          <a:fillRef idx="0"/>
          <a:effectRef idx="0"/>
          <a:fontRef idx="minor"/>
        </p:style>
      </p:sp>
      <p:sp>
        <p:nvSpPr>
          <p:cNvPr id="695" name=""/>
          <p:cNvSpPr/>
          <p:nvPr/>
        </p:nvSpPr>
        <p:spPr>
          <a:xfrm>
            <a:off x="6552000" y="3552120"/>
            <a:ext cx="876960" cy="273960"/>
          </a:xfrm>
          <a:prstGeom prst="rect">
            <a:avLst/>
          </a:prstGeom>
          <a:solidFill>
            <a:srgbClr val="c0c0c0"/>
          </a:solid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Window</a:t>
            </a:r>
            <a:endParaRPr b="0" lang="en-GB" sz="1800" spc="-1" strike="noStrike">
              <a:latin typeface="Arial"/>
            </a:endParaRPr>
          </a:p>
        </p:txBody>
      </p:sp>
      <p:sp>
        <p:nvSpPr>
          <p:cNvPr id="696" name=""/>
          <p:cNvSpPr/>
          <p:nvPr/>
        </p:nvSpPr>
        <p:spPr>
          <a:xfrm>
            <a:off x="908640" y="4026240"/>
            <a:ext cx="4046040" cy="594000"/>
          </a:xfrm>
          <a:prstGeom prst="rect">
            <a:avLst/>
          </a:prstGeom>
          <a:solidFill>
            <a:srgbClr val="c0c0c0"/>
          </a:solidFill>
          <a:ln w="9360">
            <a:solidFill>
              <a:srgbClr val="000000"/>
            </a:solidFill>
            <a:miter/>
          </a:ln>
        </p:spPr>
        <p:style>
          <a:lnRef idx="0"/>
          <a:fillRef idx="0"/>
          <a:effectRef idx="0"/>
          <a:fontRef idx="minor"/>
        </p:style>
      </p:sp>
      <p:sp>
        <p:nvSpPr>
          <p:cNvPr id="697" name=""/>
          <p:cNvSpPr/>
          <p:nvPr/>
        </p:nvSpPr>
        <p:spPr>
          <a:xfrm>
            <a:off x="2363400" y="4146840"/>
            <a:ext cx="1153800" cy="273960"/>
          </a:xfrm>
          <a:prstGeom prst="rect">
            <a:avLst/>
          </a:prstGeom>
          <a:solidFill>
            <a:srgbClr val="c0c0c0"/>
          </a:solid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Checksum</a:t>
            </a:r>
            <a:endParaRPr b="0" lang="en-GB" sz="1800" spc="-1" strike="noStrike">
              <a:latin typeface="Arial"/>
            </a:endParaRPr>
          </a:p>
        </p:txBody>
      </p:sp>
      <p:sp>
        <p:nvSpPr>
          <p:cNvPr id="698" name=""/>
          <p:cNvSpPr/>
          <p:nvPr/>
        </p:nvSpPr>
        <p:spPr>
          <a:xfrm>
            <a:off x="4955400" y="4026240"/>
            <a:ext cx="4047480" cy="594000"/>
          </a:xfrm>
          <a:prstGeom prst="rect">
            <a:avLst/>
          </a:prstGeom>
          <a:solidFill>
            <a:srgbClr val="c0c0c0"/>
          </a:solidFill>
          <a:ln w="9360">
            <a:solidFill>
              <a:srgbClr val="000000"/>
            </a:solidFill>
            <a:miter/>
          </a:ln>
        </p:spPr>
        <p:style>
          <a:lnRef idx="0"/>
          <a:fillRef idx="0"/>
          <a:effectRef idx="0"/>
          <a:fontRef idx="minor"/>
        </p:style>
      </p:sp>
      <p:sp>
        <p:nvSpPr>
          <p:cNvPr id="699" name=""/>
          <p:cNvSpPr/>
          <p:nvPr/>
        </p:nvSpPr>
        <p:spPr>
          <a:xfrm>
            <a:off x="6206760" y="4146840"/>
            <a:ext cx="1587960" cy="273960"/>
          </a:xfrm>
          <a:prstGeom prst="rect">
            <a:avLst/>
          </a:prstGeom>
          <a:solidFill>
            <a:srgbClr val="c0c0c0"/>
          </a:solid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Urgent Pointer</a:t>
            </a:r>
            <a:endParaRPr b="0" lang="en-GB" sz="1800" spc="-1" strike="noStrike">
              <a:latin typeface="Arial"/>
            </a:endParaRPr>
          </a:p>
        </p:txBody>
      </p:sp>
      <p:sp>
        <p:nvSpPr>
          <p:cNvPr id="700" name=""/>
          <p:cNvSpPr/>
          <p:nvPr/>
        </p:nvSpPr>
        <p:spPr>
          <a:xfrm>
            <a:off x="908640" y="4620960"/>
            <a:ext cx="8094240" cy="595800"/>
          </a:xfrm>
          <a:prstGeom prst="rect">
            <a:avLst/>
          </a:prstGeom>
          <a:solidFill>
            <a:srgbClr val="c0c0c0"/>
          </a:solidFill>
          <a:ln w="9360">
            <a:solidFill>
              <a:srgbClr val="000000"/>
            </a:solidFill>
            <a:miter/>
          </a:ln>
        </p:spPr>
        <p:style>
          <a:lnRef idx="0"/>
          <a:fillRef idx="0"/>
          <a:effectRef idx="0"/>
          <a:fontRef idx="minor"/>
        </p:style>
      </p:sp>
      <p:sp>
        <p:nvSpPr>
          <p:cNvPr id="701" name=""/>
          <p:cNvSpPr/>
          <p:nvPr/>
        </p:nvSpPr>
        <p:spPr>
          <a:xfrm>
            <a:off x="4064760" y="4743360"/>
            <a:ext cx="1833480" cy="273960"/>
          </a:xfrm>
          <a:prstGeom prst="rect">
            <a:avLst/>
          </a:prstGeom>
          <a:solidFill>
            <a:srgbClr val="c0c0c0"/>
          </a:solid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Options/Padding</a:t>
            </a:r>
            <a:endParaRPr b="0" lang="en-GB" sz="1800" spc="-1" strike="noStrike">
              <a:latin typeface="Arial"/>
            </a:endParaRPr>
          </a:p>
        </p:txBody>
      </p:sp>
      <p:sp>
        <p:nvSpPr>
          <p:cNvPr id="702" name=""/>
          <p:cNvSpPr/>
          <p:nvPr/>
        </p:nvSpPr>
        <p:spPr>
          <a:xfrm>
            <a:off x="908640" y="5217480"/>
            <a:ext cx="8094240" cy="1190520"/>
          </a:xfrm>
          <a:prstGeom prst="rect">
            <a:avLst/>
          </a:prstGeom>
          <a:noFill/>
          <a:ln w="9360">
            <a:solidFill>
              <a:srgbClr val="000000"/>
            </a:solidFill>
            <a:miter/>
          </a:ln>
        </p:spPr>
        <p:style>
          <a:lnRef idx="0"/>
          <a:fillRef idx="0"/>
          <a:effectRef idx="0"/>
          <a:fontRef idx="minor"/>
        </p:style>
      </p:sp>
      <p:sp>
        <p:nvSpPr>
          <p:cNvPr id="703" name=""/>
          <p:cNvSpPr/>
          <p:nvPr/>
        </p:nvSpPr>
        <p:spPr>
          <a:xfrm>
            <a:off x="4702320" y="5635440"/>
            <a:ext cx="493920" cy="2739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Data</a:t>
            </a:r>
            <a:endParaRPr b="0" lang="en-GB" sz="1800" spc="-1" strike="noStrike">
              <a:latin typeface="Arial"/>
            </a:endParaRPr>
          </a:p>
        </p:txBody>
      </p:sp>
      <p:sp>
        <p:nvSpPr>
          <p:cNvPr id="704" name=""/>
          <p:cNvSpPr/>
          <p:nvPr/>
        </p:nvSpPr>
        <p:spPr>
          <a:xfrm flipV="1">
            <a:off x="908640" y="1494720"/>
            <a:ext cx="1800" cy="148680"/>
          </a:xfrm>
          <a:prstGeom prst="line">
            <a:avLst/>
          </a:prstGeom>
          <a:ln w="9360">
            <a:solidFill>
              <a:srgbClr val="000000"/>
            </a:solidFill>
            <a:miter/>
          </a:ln>
        </p:spPr>
        <p:style>
          <a:lnRef idx="0"/>
          <a:fillRef idx="0"/>
          <a:effectRef idx="0"/>
          <a:fontRef idx="minor"/>
        </p:style>
      </p:sp>
      <p:sp>
        <p:nvSpPr>
          <p:cNvPr id="705" name=""/>
          <p:cNvSpPr/>
          <p:nvPr/>
        </p:nvSpPr>
        <p:spPr>
          <a:xfrm flipV="1">
            <a:off x="4955400" y="1494720"/>
            <a:ext cx="360" cy="148680"/>
          </a:xfrm>
          <a:prstGeom prst="line">
            <a:avLst/>
          </a:prstGeom>
          <a:ln w="9360">
            <a:solidFill>
              <a:srgbClr val="000000"/>
            </a:solidFill>
            <a:miter/>
          </a:ln>
        </p:spPr>
        <p:style>
          <a:lnRef idx="0"/>
          <a:fillRef idx="0"/>
          <a:effectRef idx="0"/>
          <a:fontRef idx="minor"/>
        </p:style>
      </p:sp>
      <p:sp>
        <p:nvSpPr>
          <p:cNvPr id="706" name=""/>
          <p:cNvSpPr/>
          <p:nvPr/>
        </p:nvSpPr>
        <p:spPr>
          <a:xfrm flipV="1">
            <a:off x="9003600" y="1494720"/>
            <a:ext cx="360" cy="148680"/>
          </a:xfrm>
          <a:prstGeom prst="line">
            <a:avLst/>
          </a:prstGeom>
          <a:ln w="9360">
            <a:solidFill>
              <a:srgbClr val="000000"/>
            </a:solidFill>
            <a:miter/>
          </a:ln>
        </p:spPr>
        <p:style>
          <a:lnRef idx="0"/>
          <a:fillRef idx="0"/>
          <a:effectRef idx="0"/>
          <a:fontRef idx="minor"/>
        </p:style>
      </p:sp>
      <p:sp>
        <p:nvSpPr>
          <p:cNvPr id="707" name=""/>
          <p:cNvSpPr/>
          <p:nvPr/>
        </p:nvSpPr>
        <p:spPr>
          <a:xfrm>
            <a:off x="873360" y="1259280"/>
            <a:ext cx="126360" cy="2739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0</a:t>
            </a:r>
            <a:endParaRPr b="0" lang="en-GB" sz="1800" spc="-1" strike="noStrike">
              <a:latin typeface="Arial"/>
            </a:endParaRPr>
          </a:p>
        </p:txBody>
      </p:sp>
      <p:sp>
        <p:nvSpPr>
          <p:cNvPr id="708" name=""/>
          <p:cNvSpPr/>
          <p:nvPr/>
        </p:nvSpPr>
        <p:spPr>
          <a:xfrm>
            <a:off x="4884480" y="1259280"/>
            <a:ext cx="253080" cy="2739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16</a:t>
            </a:r>
            <a:endParaRPr b="0" lang="en-GB" sz="1800" spc="-1" strike="noStrike">
              <a:latin typeface="Arial"/>
            </a:endParaRPr>
          </a:p>
        </p:txBody>
      </p:sp>
      <p:sp>
        <p:nvSpPr>
          <p:cNvPr id="709" name=""/>
          <p:cNvSpPr/>
          <p:nvPr/>
        </p:nvSpPr>
        <p:spPr>
          <a:xfrm>
            <a:off x="8929440" y="1259280"/>
            <a:ext cx="253080" cy="273960"/>
          </a:xfrm>
          <a:prstGeom prst="rect">
            <a:avLst/>
          </a:prstGeom>
          <a:noFill/>
          <a:ln w="0">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800" spc="-1" strike="noStrike">
                <a:solidFill>
                  <a:srgbClr val="000000"/>
                </a:solidFill>
                <a:latin typeface="Arial"/>
                <a:ea typeface="DejaVu Sans"/>
              </a:rPr>
              <a:t>31</a:t>
            </a:r>
            <a:endParaRPr b="0" lang="en-GB" sz="1800" spc="-1" strike="noStrike">
              <a:latin typeface="Arial"/>
            </a:endParaRPr>
          </a:p>
        </p:txBody>
      </p:sp>
      <p:sp>
        <p:nvSpPr>
          <p:cNvPr id="710" name=""/>
          <p:cNvSpPr/>
          <p:nvPr/>
        </p:nvSpPr>
        <p:spPr>
          <a:xfrm>
            <a:off x="536040" y="467640"/>
            <a:ext cx="8569440" cy="835920"/>
          </a:xfrm>
          <a:prstGeom prst="rect">
            <a:avLst/>
          </a:prstGeom>
          <a:noFill/>
          <a:ln w="0">
            <a:noFill/>
          </a:ln>
        </p:spPr>
        <p:style>
          <a:lnRef idx="0"/>
          <a:fillRef idx="0"/>
          <a:effectRef idx="0"/>
          <a:fontRef idx="minor"/>
        </p:style>
        <p:txBody>
          <a:bodyPr lIns="87480" rIns="87480" tIns="44280" bIns="44280" anchor="t">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solidFill>
                  <a:srgbClr val="000000"/>
                </a:solidFill>
                <a:latin typeface="Arial"/>
                <a:ea typeface="DejaVu Sans"/>
              </a:rPr>
              <a:t>TCP Segment Format - II</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slides/slide9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11" name="PlaceHolder 1"/>
          <p:cNvSpPr>
            <a:spLocks noGrp="1"/>
          </p:cNvSpPr>
          <p:nvPr>
            <p:ph type="title"/>
          </p:nvPr>
        </p:nvSpPr>
        <p:spPr>
          <a:xfrm>
            <a:off x="362880" y="503640"/>
            <a:ext cx="9239760" cy="1574280"/>
          </a:xfrm>
          <a:prstGeom prst="rect">
            <a:avLst/>
          </a:prstGeom>
          <a:noFill/>
          <a:ln w="0">
            <a:noFill/>
          </a:ln>
        </p:spPr>
        <p:txBody>
          <a:bodyPr lIns="87480" rIns="87480" tIns="44280" bIns="44280" anchor="t">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latin typeface="Arial"/>
              </a:rPr>
              <a:t>TCP Connection Establishment and Termination</a:t>
            </a:r>
            <a:endParaRPr b="0" lang="en-GB" sz="2800" spc="-1" strike="noStrike">
              <a:latin typeface="Arial"/>
            </a:endParaRPr>
          </a:p>
        </p:txBody>
      </p:sp>
      <p:sp>
        <p:nvSpPr>
          <p:cNvPr id="712" name="PlaceHolder 2"/>
          <p:cNvSpPr>
            <a:spLocks noGrp="1"/>
          </p:cNvSpPr>
          <p:nvPr>
            <p:ph/>
          </p:nvPr>
        </p:nvSpPr>
        <p:spPr>
          <a:xfrm>
            <a:off x="239400" y="2340000"/>
            <a:ext cx="9362880" cy="4505400"/>
          </a:xfrm>
          <a:prstGeom prst="rect">
            <a:avLst/>
          </a:prstGeom>
          <a:noFill/>
          <a:ln w="0">
            <a:noFill/>
          </a:ln>
        </p:spPr>
        <p:txBody>
          <a:bodyPr lIns="96840" rIns="96840" tIns="47520" bIns="47520" anchor="t">
            <a:normAutofit/>
          </a:bodyPr>
          <a:p>
            <a:pPr marL="432000" indent="-324000">
              <a:lnSpc>
                <a:spcPct val="100000"/>
              </a:lnSpc>
              <a:spcBef>
                <a:spcPts val="90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400" spc="-1" strike="noStrike">
                <a:latin typeface="Arial"/>
              </a:rPr>
              <a:t>When a client requests a connection it sends a “SYN” segment (a special TCP segment) to the server port.</a:t>
            </a:r>
            <a:endParaRPr b="0" lang="en-GB" sz="2400" spc="-1" strike="noStrike">
              <a:latin typeface="Arial"/>
            </a:endParaRPr>
          </a:p>
          <a:p>
            <a:pPr marL="432000" indent="-324000">
              <a:lnSpc>
                <a:spcPct val="100000"/>
              </a:lnSpc>
              <a:spcBef>
                <a:spcPts val="90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400" spc="-1" strike="noStrike">
                <a:latin typeface="Arial"/>
              </a:rPr>
              <a:t>SYN stands for synchronize. The SYN message includes the client’s SN.</a:t>
            </a:r>
            <a:endParaRPr b="0" lang="en-GB" sz="2400" spc="-1" strike="noStrike">
              <a:latin typeface="Arial"/>
            </a:endParaRPr>
          </a:p>
          <a:p>
            <a:pPr marL="432000" indent="-324000">
              <a:lnSpc>
                <a:spcPct val="100000"/>
              </a:lnSpc>
              <a:spcBef>
                <a:spcPts val="901"/>
              </a:spcBef>
              <a:buClr>
                <a:srgbClr val="000000"/>
              </a:buClr>
              <a:buSzPct val="45000"/>
              <a:buFont typeface="Wingdings" charset="2"/>
              <a:buChar char=""/>
              <a:tabLst>
                <a:tab algn="l" pos="960480"/>
                <a:tab algn="l" pos="1920960"/>
                <a:tab algn="l" pos="2881440"/>
                <a:tab algn="l" pos="3841920"/>
                <a:tab algn="l" pos="4802040"/>
                <a:tab algn="l" pos="5762520"/>
                <a:tab algn="l" pos="6723000"/>
                <a:tab algn="l" pos="7683480"/>
                <a:tab algn="l" pos="8643960"/>
                <a:tab algn="l" pos="9604440"/>
                <a:tab algn="l" pos="10564920"/>
              </a:tabLst>
            </a:pPr>
            <a:r>
              <a:rPr b="0" lang="en-GB" sz="2400" spc="-1" strike="noStrike">
                <a:latin typeface="Arial"/>
              </a:rPr>
              <a:t>SN is Sequence Number.</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9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13" name=""/>
          <p:cNvSpPr/>
          <p:nvPr/>
        </p:nvSpPr>
        <p:spPr>
          <a:xfrm>
            <a:off x="1474560" y="2149920"/>
            <a:ext cx="6699600" cy="925920"/>
          </a:xfrm>
          <a:prstGeom prst="line">
            <a:avLst/>
          </a:prstGeom>
          <a:ln w="76320">
            <a:solidFill>
              <a:srgbClr val="000000"/>
            </a:solidFill>
            <a:miter/>
            <a:tailEnd len="med" type="triangle" w="med"/>
          </a:ln>
        </p:spPr>
        <p:style>
          <a:lnRef idx="0"/>
          <a:fillRef idx="0"/>
          <a:effectRef idx="0"/>
          <a:fontRef idx="minor"/>
        </p:style>
      </p:sp>
      <p:sp>
        <p:nvSpPr>
          <p:cNvPr id="714" name=""/>
          <p:cNvSpPr/>
          <p:nvPr/>
        </p:nvSpPr>
        <p:spPr>
          <a:xfrm>
            <a:off x="3389400" y="2072880"/>
            <a:ext cx="2869560" cy="925200"/>
          </a:xfrm>
          <a:prstGeom prst="rect">
            <a:avLst/>
          </a:prstGeom>
          <a:solidFill>
            <a:srgbClr val="ffffff"/>
          </a:solidFill>
          <a:ln w="38160">
            <a:solidFill>
              <a:srgbClr val="000000"/>
            </a:solidFill>
            <a:miter/>
          </a:ln>
          <a:effectLst>
            <a:outerShdw blurRad="0" dir="2700000" dist="107932" rotWithShape="0">
              <a:srgbClr val="cecece"/>
            </a:outerShdw>
          </a:effectLst>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979" spc="-1" strike="noStrike">
                <a:solidFill>
                  <a:srgbClr val="000000"/>
                </a:solidFill>
                <a:latin typeface="Arial"/>
                <a:ea typeface="DejaVu Sans"/>
              </a:rPr>
              <a:t>SYN</a:t>
            </a:r>
            <a:endParaRPr b="0" lang="en-GB" sz="1979" spc="-1" strike="noStrike">
              <a:latin typeface="Arial"/>
            </a:endParaRPr>
          </a:p>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979" spc="-1" strike="noStrike">
                <a:solidFill>
                  <a:srgbClr val="000000"/>
                </a:solidFill>
                <a:latin typeface="Arial"/>
                <a:ea typeface="DejaVu Sans"/>
              </a:rPr>
              <a:t>SN=</a:t>
            </a:r>
            <a:r>
              <a:rPr b="1" i="1" lang="en-GB" sz="1979" spc="-1" strike="noStrike">
                <a:solidFill>
                  <a:srgbClr val="000000"/>
                </a:solidFill>
                <a:latin typeface="Arial"/>
                <a:ea typeface="DejaVu Sans"/>
              </a:rPr>
              <a:t>X</a:t>
            </a:r>
            <a:endParaRPr b="0" lang="en-GB" sz="1979" spc="-1" strike="noStrike">
              <a:latin typeface="Arial"/>
            </a:endParaRPr>
          </a:p>
        </p:txBody>
      </p:sp>
      <p:sp>
        <p:nvSpPr>
          <p:cNvPr id="715" name=""/>
          <p:cNvSpPr/>
          <p:nvPr/>
        </p:nvSpPr>
        <p:spPr>
          <a:xfrm>
            <a:off x="1464840" y="1995840"/>
            <a:ext cx="360" cy="5092560"/>
          </a:xfrm>
          <a:prstGeom prst="line">
            <a:avLst/>
          </a:prstGeom>
          <a:ln w="38160">
            <a:solidFill>
              <a:srgbClr val="000000"/>
            </a:solidFill>
            <a:miter/>
          </a:ln>
        </p:spPr>
        <p:style>
          <a:lnRef idx="0"/>
          <a:fillRef idx="0"/>
          <a:effectRef idx="0"/>
          <a:fontRef idx="minor"/>
        </p:style>
      </p:sp>
      <p:sp>
        <p:nvSpPr>
          <p:cNvPr id="716" name=""/>
          <p:cNvSpPr/>
          <p:nvPr/>
        </p:nvSpPr>
        <p:spPr>
          <a:xfrm>
            <a:off x="804600" y="1224000"/>
            <a:ext cx="2330280" cy="703080"/>
          </a:xfrm>
          <a:custGeom>
            <a:avLst/>
            <a:gdLst/>
            <a:ahLst/>
            <a:rect l="l" t="t" r="r" b="b"/>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wrap="none" lIns="90000" rIns="90000" tIns="46800" bIns="4680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Client</a:t>
            </a:r>
            <a:endParaRPr b="0" lang="en-GB" sz="2000" spc="-1" strike="noStrike">
              <a:latin typeface="Arial"/>
            </a:endParaRPr>
          </a:p>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Active Participant</a:t>
            </a:r>
            <a:endParaRPr b="0" lang="en-GB" sz="2000" spc="-1" strike="noStrike">
              <a:latin typeface="Arial"/>
            </a:endParaRPr>
          </a:p>
        </p:txBody>
      </p:sp>
      <p:sp>
        <p:nvSpPr>
          <p:cNvPr id="717" name=""/>
          <p:cNvSpPr/>
          <p:nvPr/>
        </p:nvSpPr>
        <p:spPr>
          <a:xfrm>
            <a:off x="8207280" y="1976760"/>
            <a:ext cx="360" cy="5092200"/>
          </a:xfrm>
          <a:prstGeom prst="line">
            <a:avLst/>
          </a:prstGeom>
          <a:ln w="38160">
            <a:solidFill>
              <a:srgbClr val="000000"/>
            </a:solidFill>
            <a:miter/>
          </a:ln>
        </p:spPr>
        <p:style>
          <a:lnRef idx="0"/>
          <a:fillRef idx="0"/>
          <a:effectRef idx="0"/>
          <a:fontRef idx="minor"/>
        </p:style>
      </p:sp>
      <p:sp>
        <p:nvSpPr>
          <p:cNvPr id="718" name=""/>
          <p:cNvSpPr/>
          <p:nvPr/>
        </p:nvSpPr>
        <p:spPr>
          <a:xfrm>
            <a:off x="7032240" y="1224000"/>
            <a:ext cx="2513160" cy="703080"/>
          </a:xfrm>
          <a:custGeom>
            <a:avLst/>
            <a:gdLst/>
            <a:ahLst/>
            <a:rect l="l" t="t" r="r" b="b"/>
            <a:pathLst>
              <a:path w="21600" h="21600">
                <a:moveTo>
                  <a:pt x="0" y="0"/>
                </a:moveTo>
                <a:lnTo>
                  <a:pt x="21600" y="0"/>
                </a:lnTo>
                <a:lnTo>
                  <a:pt x="21600" y="21600"/>
                </a:lnTo>
                <a:lnTo>
                  <a:pt x="0" y="21600"/>
                </a:lnTo>
                <a:lnTo>
                  <a:pt x="0" y="0"/>
                </a:lnTo>
                <a:close/>
              </a:path>
            </a:pathLst>
          </a:custGeom>
          <a:noFill/>
          <a:ln w="0">
            <a:noFill/>
          </a:ln>
        </p:spPr>
        <p:style>
          <a:lnRef idx="0"/>
          <a:fillRef idx="0"/>
          <a:effectRef idx="0"/>
          <a:fontRef idx="minor"/>
        </p:style>
        <p:txBody>
          <a:bodyPr wrap="none" lIns="90000" rIns="90000" tIns="46800" bIns="4680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Server</a:t>
            </a:r>
            <a:endParaRPr b="0" lang="en-GB" sz="2000" spc="-1" strike="noStrike">
              <a:latin typeface="Arial"/>
            </a:endParaRPr>
          </a:p>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2000" spc="-1" strike="noStrike">
                <a:solidFill>
                  <a:srgbClr val="000000"/>
                </a:solidFill>
                <a:latin typeface="Arial"/>
                <a:ea typeface="DejaVu Sans"/>
              </a:rPr>
              <a:t>Passive Participant</a:t>
            </a:r>
            <a:endParaRPr b="0" lang="en-GB" sz="2000" spc="-1" strike="noStrike">
              <a:latin typeface="Arial"/>
            </a:endParaRPr>
          </a:p>
        </p:txBody>
      </p:sp>
      <p:sp>
        <p:nvSpPr>
          <p:cNvPr id="719" name=""/>
          <p:cNvSpPr/>
          <p:nvPr/>
        </p:nvSpPr>
        <p:spPr>
          <a:xfrm flipH="1">
            <a:off x="1474200" y="3693600"/>
            <a:ext cx="6699600" cy="925920"/>
          </a:xfrm>
          <a:prstGeom prst="line">
            <a:avLst/>
          </a:prstGeom>
          <a:ln w="76320">
            <a:solidFill>
              <a:srgbClr val="000000"/>
            </a:solidFill>
            <a:miter/>
            <a:tailEnd len="med" type="triangle" w="med"/>
          </a:ln>
        </p:spPr>
        <p:style>
          <a:lnRef idx="0"/>
          <a:fillRef idx="0"/>
          <a:effectRef idx="0"/>
          <a:fontRef idx="minor"/>
        </p:style>
      </p:sp>
      <p:sp>
        <p:nvSpPr>
          <p:cNvPr id="720" name=""/>
          <p:cNvSpPr/>
          <p:nvPr/>
        </p:nvSpPr>
        <p:spPr>
          <a:xfrm>
            <a:off x="1474560" y="5236560"/>
            <a:ext cx="6699600" cy="925920"/>
          </a:xfrm>
          <a:prstGeom prst="line">
            <a:avLst/>
          </a:prstGeom>
          <a:ln w="76320">
            <a:solidFill>
              <a:srgbClr val="000000"/>
            </a:solidFill>
            <a:miter/>
            <a:tailEnd len="med" type="triangle" w="med"/>
          </a:ln>
        </p:spPr>
        <p:style>
          <a:lnRef idx="0"/>
          <a:fillRef idx="0"/>
          <a:effectRef idx="0"/>
          <a:fontRef idx="minor"/>
        </p:style>
      </p:sp>
      <p:sp>
        <p:nvSpPr>
          <p:cNvPr id="721" name=""/>
          <p:cNvSpPr/>
          <p:nvPr/>
        </p:nvSpPr>
        <p:spPr>
          <a:xfrm>
            <a:off x="3389400" y="3732120"/>
            <a:ext cx="2869560" cy="925200"/>
          </a:xfrm>
          <a:prstGeom prst="rect">
            <a:avLst/>
          </a:prstGeom>
          <a:solidFill>
            <a:srgbClr val="ffffff"/>
          </a:solidFill>
          <a:ln w="38160">
            <a:solidFill>
              <a:srgbClr val="000000"/>
            </a:solidFill>
            <a:miter/>
          </a:ln>
          <a:effectLst>
            <a:outerShdw blurRad="0" dir="2700000" dist="107932" rotWithShape="0">
              <a:srgbClr val="cecece"/>
            </a:outerShdw>
          </a:effectLst>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979" spc="-1" strike="noStrike">
                <a:solidFill>
                  <a:srgbClr val="000000"/>
                </a:solidFill>
                <a:latin typeface="Arial"/>
                <a:ea typeface="DejaVu Sans"/>
              </a:rPr>
              <a:t>SYN</a:t>
            </a:r>
            <a:endParaRPr b="0" lang="en-GB" sz="1979" spc="-1" strike="noStrike">
              <a:latin typeface="Arial"/>
            </a:endParaRPr>
          </a:p>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979" spc="-1" strike="noStrike">
                <a:solidFill>
                  <a:srgbClr val="000000"/>
                </a:solidFill>
                <a:latin typeface="Arial"/>
                <a:ea typeface="DejaVu Sans"/>
              </a:rPr>
              <a:t>SN=</a:t>
            </a:r>
            <a:r>
              <a:rPr b="1" i="1" lang="en-GB" sz="1979" spc="-1" strike="noStrike">
                <a:solidFill>
                  <a:srgbClr val="000000"/>
                </a:solidFill>
                <a:latin typeface="Arial"/>
                <a:ea typeface="DejaVu Sans"/>
              </a:rPr>
              <a:t>Y</a:t>
            </a:r>
            <a:r>
              <a:rPr b="0" lang="en-GB" sz="1979" spc="-1" strike="noStrike">
                <a:solidFill>
                  <a:srgbClr val="000000"/>
                </a:solidFill>
                <a:latin typeface="Arial"/>
                <a:ea typeface="DejaVu Sans"/>
              </a:rPr>
              <a:t> ACK=</a:t>
            </a:r>
            <a:r>
              <a:rPr b="1" i="1" lang="en-GB" sz="1979" spc="-1" strike="noStrike">
                <a:solidFill>
                  <a:srgbClr val="000000"/>
                </a:solidFill>
                <a:latin typeface="Arial"/>
                <a:ea typeface="DejaVu Sans"/>
              </a:rPr>
              <a:t>X</a:t>
            </a:r>
            <a:r>
              <a:rPr b="0" lang="en-GB" sz="1979" spc="-1" strike="noStrike">
                <a:solidFill>
                  <a:srgbClr val="000000"/>
                </a:solidFill>
                <a:latin typeface="Arial"/>
                <a:ea typeface="DejaVu Sans"/>
              </a:rPr>
              <a:t>+1</a:t>
            </a:r>
            <a:endParaRPr b="0" lang="en-GB" sz="1979" spc="-1" strike="noStrike">
              <a:latin typeface="Arial"/>
            </a:endParaRPr>
          </a:p>
        </p:txBody>
      </p:sp>
      <p:sp>
        <p:nvSpPr>
          <p:cNvPr id="722" name=""/>
          <p:cNvSpPr/>
          <p:nvPr/>
        </p:nvSpPr>
        <p:spPr>
          <a:xfrm>
            <a:off x="3389400" y="5390640"/>
            <a:ext cx="2869560" cy="925200"/>
          </a:xfrm>
          <a:prstGeom prst="rect">
            <a:avLst/>
          </a:prstGeom>
          <a:solidFill>
            <a:srgbClr val="ffffff"/>
          </a:solidFill>
          <a:ln w="38160">
            <a:solidFill>
              <a:srgbClr val="000000"/>
            </a:solidFill>
            <a:miter/>
          </a:ln>
          <a:effectLst>
            <a:outerShdw blurRad="0" dir="2700000" dist="107932" rotWithShape="0">
              <a:srgbClr val="cecece"/>
            </a:outerShdw>
          </a:effectLst>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979" spc="-1" strike="noStrike">
                <a:solidFill>
                  <a:srgbClr val="000000"/>
                </a:solidFill>
                <a:latin typeface="Arial"/>
                <a:ea typeface="DejaVu Sans"/>
              </a:rPr>
              <a:t>ACK=</a:t>
            </a:r>
            <a:r>
              <a:rPr b="1" i="1" lang="en-GB" sz="1979" spc="-1" strike="noStrike">
                <a:solidFill>
                  <a:srgbClr val="000000"/>
                </a:solidFill>
                <a:latin typeface="Arial"/>
                <a:ea typeface="DejaVu Sans"/>
              </a:rPr>
              <a:t>Y</a:t>
            </a:r>
            <a:r>
              <a:rPr b="0" lang="en-GB" sz="1979" spc="-1" strike="noStrike">
                <a:solidFill>
                  <a:srgbClr val="000000"/>
                </a:solidFill>
                <a:latin typeface="Arial"/>
                <a:ea typeface="DejaVu Sans"/>
              </a:rPr>
              <a:t>+1</a:t>
            </a:r>
            <a:endParaRPr b="0" lang="en-GB" sz="1979" spc="-1" strike="noStrike">
              <a:latin typeface="Arial"/>
            </a:endParaRPr>
          </a:p>
        </p:txBody>
      </p:sp>
      <p:sp>
        <p:nvSpPr>
          <p:cNvPr id="723" name=""/>
          <p:cNvSpPr/>
          <p:nvPr/>
        </p:nvSpPr>
        <p:spPr>
          <a:xfrm>
            <a:off x="5622120" y="2149920"/>
            <a:ext cx="477000" cy="462600"/>
          </a:xfrm>
          <a:prstGeom prst="ellipse">
            <a:avLst/>
          </a:prstGeom>
          <a:solidFill>
            <a:srgbClr val="0000ff"/>
          </a:solidFill>
          <a:ln w="38160">
            <a:solidFill>
              <a:srgbClr val="000000"/>
            </a:solidFill>
            <a:miter/>
          </a:ln>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979" spc="-1" strike="noStrike">
                <a:solidFill>
                  <a:srgbClr val="ffffff"/>
                </a:solidFill>
                <a:latin typeface="Arial"/>
                <a:ea typeface="DejaVu Sans"/>
              </a:rPr>
              <a:t>1</a:t>
            </a:r>
            <a:endParaRPr b="0" lang="en-GB" sz="1979" spc="-1" strike="noStrike">
              <a:latin typeface="Arial"/>
            </a:endParaRPr>
          </a:p>
        </p:txBody>
      </p:sp>
      <p:sp>
        <p:nvSpPr>
          <p:cNvPr id="724" name=""/>
          <p:cNvSpPr/>
          <p:nvPr/>
        </p:nvSpPr>
        <p:spPr>
          <a:xfrm>
            <a:off x="5622120" y="3770280"/>
            <a:ext cx="477000" cy="462600"/>
          </a:xfrm>
          <a:prstGeom prst="ellipse">
            <a:avLst/>
          </a:prstGeom>
          <a:solidFill>
            <a:srgbClr val="0000ff"/>
          </a:solidFill>
          <a:ln w="38160">
            <a:solidFill>
              <a:srgbClr val="000000"/>
            </a:solidFill>
            <a:miter/>
          </a:ln>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979" spc="-1" strike="noStrike">
                <a:solidFill>
                  <a:srgbClr val="ffffff"/>
                </a:solidFill>
                <a:latin typeface="Arial"/>
                <a:ea typeface="DejaVu Sans"/>
              </a:rPr>
              <a:t>2</a:t>
            </a:r>
            <a:endParaRPr b="0" lang="en-GB" sz="1979" spc="-1" strike="noStrike">
              <a:latin typeface="Arial"/>
            </a:endParaRPr>
          </a:p>
        </p:txBody>
      </p:sp>
      <p:sp>
        <p:nvSpPr>
          <p:cNvPr id="725" name=""/>
          <p:cNvSpPr/>
          <p:nvPr/>
        </p:nvSpPr>
        <p:spPr>
          <a:xfrm>
            <a:off x="5700960" y="5468040"/>
            <a:ext cx="478800" cy="462240"/>
          </a:xfrm>
          <a:prstGeom prst="ellipse">
            <a:avLst/>
          </a:prstGeom>
          <a:solidFill>
            <a:srgbClr val="0000ff"/>
          </a:solidFill>
          <a:ln w="38160">
            <a:solidFill>
              <a:srgbClr val="000000"/>
            </a:solidFill>
            <a:miter/>
          </a:ln>
        </p:spPr>
        <p:style>
          <a:lnRef idx="0"/>
          <a:fillRef idx="0"/>
          <a:effectRef idx="0"/>
          <a:fontRef idx="minor"/>
        </p:style>
        <p:txBody>
          <a:bodyPr wrap="none" lIns="90000" rIns="90000" tIns="46800" bIns="46800" anchor="ctr">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GB" sz="1979" spc="-1" strike="noStrike">
                <a:solidFill>
                  <a:srgbClr val="ffffff"/>
                </a:solidFill>
                <a:latin typeface="Arial"/>
                <a:ea typeface="DejaVu Sans"/>
              </a:rPr>
              <a:t>3</a:t>
            </a:r>
            <a:endParaRPr b="0" lang="en-GB" sz="1979" spc="-1" strike="noStrike">
              <a:latin typeface="Arial"/>
            </a:endParaRPr>
          </a:p>
        </p:txBody>
      </p:sp>
      <p:sp>
        <p:nvSpPr>
          <p:cNvPr id="726" name=""/>
          <p:cNvSpPr/>
          <p:nvPr/>
        </p:nvSpPr>
        <p:spPr>
          <a:xfrm>
            <a:off x="110880" y="504000"/>
            <a:ext cx="9239760" cy="1574280"/>
          </a:xfrm>
          <a:prstGeom prst="rect">
            <a:avLst/>
          </a:prstGeom>
          <a:noFill/>
          <a:ln w="0">
            <a:noFill/>
          </a:ln>
        </p:spPr>
        <p:style>
          <a:lnRef idx="0"/>
          <a:fillRef idx="0"/>
          <a:effectRef idx="0"/>
          <a:fontRef idx="minor"/>
        </p:style>
        <p:txBody>
          <a:bodyPr lIns="87480" rIns="87480" tIns="44280" bIns="44280" anchor="t">
            <a:noAutofit/>
          </a:bodyPr>
          <a:p>
            <a:pPr marL="216000" indent="-216000" algn="ctr">
              <a:lnSpc>
                <a:spcPct val="100000"/>
              </a:lnSpc>
              <a:buClr>
                <a:srgbClr val="000000"/>
              </a:buClr>
              <a:buSzPct val="45000"/>
              <a:buFont typeface="Wingdings" charset="2"/>
              <a:buChar char=""/>
              <a:tabLst>
                <a:tab algn="l" pos="0"/>
                <a:tab algn="l" pos="825480"/>
                <a:tab algn="l" pos="1650960"/>
                <a:tab algn="l" pos="2476440"/>
                <a:tab algn="l" pos="3301920"/>
                <a:tab algn="l" pos="4127400"/>
                <a:tab algn="l" pos="4952880"/>
                <a:tab algn="l" pos="5778360"/>
                <a:tab algn="l" pos="6603840"/>
                <a:tab algn="l" pos="7429680"/>
                <a:tab algn="l" pos="8255160"/>
                <a:tab algn="l" pos="9080640"/>
                <a:tab algn="l" pos="9906120"/>
                <a:tab algn="l" pos="10731600"/>
              </a:tabLst>
            </a:pPr>
            <a:r>
              <a:rPr b="1" lang="en-GB" sz="2800" spc="-1" strike="noStrike">
                <a:solidFill>
                  <a:srgbClr val="000000"/>
                </a:solidFill>
                <a:latin typeface="Arial"/>
                <a:ea typeface="DejaVu Sans"/>
              </a:rPr>
              <a:t>TCP Connection Creation</a:t>
            </a:r>
            <a:endParaRPr b="0" lang="en-GB" sz="2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1022</TotalTime>
  <Application>LibreOffice/7.3.7.2$Linux_X86_64 LibreOffice_project/30$Build-2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2023-12-02T15:32:35Z</dcterms:created>
  <dc:creator/>
  <dc:description/>
  <dc:language>en-GB</dc:language>
  <cp:lastModifiedBy/>
  <dcterms:modified xsi:type="dcterms:W3CDTF">2023-12-12T19:08:19Z</dcterms:modified>
  <cp:revision>43</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2005-12-18T00:00:00Z</vt:filetime>
  </property>
  <property fmtid="{D5CDD505-2E9C-101B-9397-08002B2CF9AE}" pid="3" name="Creator">
    <vt:lpwstr>Impress</vt:lpwstr>
  </property>
  <property fmtid="{D5CDD505-2E9C-101B-9397-08002B2CF9AE}" pid="4" name="LastSaved">
    <vt:filetime>2005-12-18T00:00:00Z</vt:filetime>
  </property>
  <property fmtid="{D5CDD505-2E9C-101B-9397-08002B2CF9AE}" pid="5" name="PresentationFormat">
    <vt:lpwstr>On-screen Show (4:3)</vt:lpwstr>
  </property>
  <property fmtid="{D5CDD505-2E9C-101B-9397-08002B2CF9AE}" pid="6" name="Producer">
    <vt:lpwstr>OpenOffice.org 2.0</vt:lpwstr>
  </property>
</Properties>
</file>