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_rels/notesSlide107.xml.rels" ContentType="application/vnd.openxmlformats-package.relationships+xml"/>
  <Override PartName="/ppt/notesSlides/_rels/notesSlide97.xml.rels" ContentType="application/vnd.openxmlformats-package.relationships+xml"/>
  <Override PartName="/ppt/notesSlides/notesSlide97.xml" ContentType="application/vnd.openxmlformats-officedocument.presentationml.notesSlide+xml"/>
  <Override PartName="/ppt/notesSlides/notesSlide107.xml" ContentType="application/vnd.openxmlformats-officedocument.presentationml.notesSlide+xml"/>
  <Override PartName="/ppt/_rels/presentation.xml.rels" ContentType="application/vnd.openxmlformats-package.relationships+xml"/>
  <Override PartName="/ppt/media/image9.gif" ContentType="image/gif"/>
  <Override PartName="/ppt/media/image8.gif" ContentType="image/gif"/>
  <Override PartName="/ppt/media/image16.png" ContentType="image/png"/>
  <Override PartName="/ppt/media/image7.gif" ContentType="image/gif"/>
  <Override PartName="/ppt/media/image1.gif" ContentType="image/gif"/>
  <Override PartName="/ppt/media/image2.gif" ContentType="image/gif"/>
  <Override PartName="/ppt/media/image3.gif" ContentType="image/gif"/>
  <Override PartName="/ppt/media/image4.gif" ContentType="image/gif"/>
  <Override PartName="/ppt/media/image5.gif" ContentType="image/gif"/>
  <Override PartName="/ppt/media/image13.png" ContentType="image/png"/>
  <Override PartName="/ppt/media/image10.gif" ContentType="image/gif"/>
  <Override PartName="/ppt/media/image6.gif" ContentType="image/gif"/>
  <Override PartName="/ppt/media/image14.png" ContentType="image/png"/>
  <Override PartName="/ppt/media/image11.gif" ContentType="image/gif"/>
  <Override PartName="/ppt/media/image12.gif" ContentType="image/gif"/>
  <Override PartName="/ppt/media/image15.png" ContentType="image/png"/>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9.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35.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53.xml.rels" ContentType="application/vnd.openxmlformats-package.relationships+xml"/>
  <Override PartName="/ppt/slideLayouts/_rels/slideLayout62.xml.rels" ContentType="application/vnd.openxmlformats-package.relationships+xml"/>
  <Override PartName="/ppt/slideLayouts/_rels/slideLayout46.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6.xml.rels" ContentType="application/vnd.openxmlformats-package.relationships+xml"/>
  <Override PartName="/ppt/slideLayouts/_rels/slideLayout81.xml.rels" ContentType="application/vnd.openxmlformats-package.relationships+xml"/>
  <Override PartName="/ppt/slideLayouts/_rels/slideLayout65.xml.rels" ContentType="application/vnd.openxmlformats-package.relationships+xml"/>
  <Override PartName="/ppt/slideLayouts/_rels/slideLayout74.xml.rels" ContentType="application/vnd.openxmlformats-package.relationships+xml"/>
  <Override PartName="/ppt/slideLayouts/_rels/slideLayout58.xml.rels" ContentType="application/vnd.openxmlformats-package.relationships+xml"/>
  <Override PartName="/ppt/slideLayouts/_rels/slideLayout82.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0.xml.rels" ContentType="application/vnd.openxmlformats-package.relationships+xml"/>
  <Override PartName="/ppt/slideLayouts/_rels/slideLayout64.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77.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5.xml.rels" ContentType="application/vnd.openxmlformats-package.relationships+xml"/>
  <Override PartName="/ppt/slideLayouts/_rels/slideLayout59.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66.xml.rels" ContentType="application/vnd.openxmlformats-package.relationships+xml"/>
  <Override PartName="/ppt/slideLayouts/_rels/slideLayout70.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4.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28.xml" ContentType="application/vnd.openxmlformats-officedocument.presentationml.slideLayout+xml"/>
  <Override PartName="/ppt/slideLayouts/slideLayout70.xml" ContentType="application/vnd.openxmlformats-officedocument.presentationml.slideLayout+xml"/>
  <Override PartName="/ppt/slideLayouts/slideLayout65.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66.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79.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78.xml" ContentType="application/vnd.openxmlformats-officedocument.presentationml.slideLayout+xml"/>
  <Override PartName="/ppt/slideLayouts/slideLayout77.xml" ContentType="application/vnd.openxmlformats-officedocument.presentationml.slideLayout+xml"/>
  <Override PartName="/ppt/slideLayouts/slideLayout76.xml" ContentType="application/vnd.openxmlformats-officedocument.presentationml.slideLayout+xml"/>
  <Override PartName="/ppt/slideLayouts/slideLayout75.xml" ContentType="application/vnd.openxmlformats-officedocument.presentationml.slideLayout+xml"/>
  <Override PartName="/ppt/slideLayouts/slideLayout74.xml" ContentType="application/vnd.openxmlformats-officedocument.presentationml.slideLayout+xml"/>
  <Override PartName="/ppt/slideLayouts/slideLayout73.xml" ContentType="application/vnd.openxmlformats-officedocument.presentationml.slideLayout+xml"/>
  <Override PartName="/ppt/slideLayouts/slideLayout72.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56.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_rels/slide18.xml.rels" ContentType="application/vnd.openxmlformats-package.relationships+xml"/>
  <Override PartName="/ppt/slides/_rels/slide22.xml.rels" ContentType="application/vnd.openxmlformats-package.relationships+xml"/>
  <Override PartName="/ppt/slides/_rels/slide57.xml.rels" ContentType="application/vnd.openxmlformats-package.relationships+xml"/>
  <Override PartName="/ppt/slides/_rels/slide61.xml.rels" ContentType="application/vnd.openxmlformats-package.relationships+xml"/>
  <Override PartName="/ppt/slides/_rels/slide20.xml.rels" ContentType="application/vnd.openxmlformats-package.relationships+xml"/>
  <Override PartName="/ppt/slides/_rels/slide16.xml.rels" ContentType="application/vnd.openxmlformats-package.relationships+xml"/>
  <Override PartName="/ppt/slides/_rels/slide19.xml.rels" ContentType="application/vnd.openxmlformats-package.relationships+xml"/>
  <Override PartName="/ppt/slides/_rels/slide23.xml.rels" ContentType="application/vnd.openxmlformats-package.relationships+xml"/>
  <Override PartName="/ppt/slides/_rels/slide24.xml.rels" ContentType="application/vnd.openxmlformats-package.relationships+xml"/>
  <Override PartName="/ppt/slides/_rels/slide25.xml.rels" ContentType="application/vnd.openxmlformats-package.relationships+xml"/>
  <Override PartName="/ppt/slides/_rels/slide17.xml.rels" ContentType="application/vnd.openxmlformats-package.relationships+xml"/>
  <Override PartName="/ppt/slides/_rels/slide21.xml.rels" ContentType="application/vnd.openxmlformats-package.relationships+xml"/>
  <Override PartName="/ppt/slides/_rels/slide26.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3.xml.rels" ContentType="application/vnd.openxmlformats-package.relationships+xml"/>
  <Override PartName="/ppt/slides/_rels/slide64.xml.rels" ContentType="application/vnd.openxmlformats-package.relationships+xml"/>
  <Override PartName="/ppt/slides/_rels/slide88.xml.rels" ContentType="application/vnd.openxmlformats-package.relationships+xml"/>
  <Override PartName="/ppt/slides/_rels/slide73.xml.rels" ContentType="application/vnd.openxmlformats-package.relationships+xml"/>
  <Override PartName="/ppt/slides/_rels/slide69.xml.rels" ContentType="application/vnd.openxmlformats-package.relationships+xml"/>
  <Override PartName="/ppt/slides/_rels/slide95.xml.rels" ContentType="application/vnd.openxmlformats-package.relationships+xml"/>
  <Override PartName="/ppt/slides/_rels/slide79.xml.rels" ContentType="application/vnd.openxmlformats-package.relationships+xml"/>
  <Override PartName="/ppt/slides/_rels/slide83.xml.rels" ContentType="application/vnd.openxmlformats-package.relationships+xml"/>
  <Override PartName="/ppt/slides/_rels/slide30.xml.rels" ContentType="application/vnd.openxmlformats-package.relationships+xml"/>
  <Override PartName="/ppt/slides/_rels/slide96.xml.rels" ContentType="application/vnd.openxmlformats-package.relationships+xml"/>
  <Override PartName="/ppt/slides/_rels/slide8.xml.rels" ContentType="application/vnd.openxmlformats-package.relationships+xml"/>
  <Override PartName="/ppt/slides/_rels/slide43.xml.rels" ContentType="application/vnd.openxmlformats-package.relationships+xml"/>
  <Override PartName="/ppt/slides/_rels/slide97.xml.rels" ContentType="application/vnd.openxmlformats-package.relationships+xml"/>
  <Override PartName="/ppt/slides/_rels/slide9.xml.rels" ContentType="application/vnd.openxmlformats-package.relationships+xml"/>
  <Override PartName="/ppt/slides/_rels/slide44.xml.rels" ContentType="application/vnd.openxmlformats-package.relationships+xml"/>
  <Override PartName="/ppt/slides/_rels/slide104.xml.rels" ContentType="application/vnd.openxmlformats-package.relationships+xml"/>
  <Override PartName="/ppt/slides/_rels/slide74.xml.rels" ContentType="application/vnd.openxmlformats-package.relationships+xml"/>
  <Override PartName="/ppt/slides/_rels/slide90.xml.rels" ContentType="application/vnd.openxmlformats-package.relationships+xml"/>
  <Override PartName="/ppt/slides/_rels/slide98.xml.rels" ContentType="application/vnd.openxmlformats-package.relationships+xml"/>
  <Override PartName="/ppt/slides/_rels/slide45.xml.rels" ContentType="application/vnd.openxmlformats-package.relationships+xml"/>
  <Override PartName="/ppt/slides/_rels/slide105.xml.rels" ContentType="application/vnd.openxmlformats-package.relationships+xml"/>
  <Override PartName="/ppt/slides/_rels/slide75.xml.rels" ContentType="application/vnd.openxmlformats-package.relationships+xml"/>
  <Override PartName="/ppt/slides/_rels/slide84.xml.rels" ContentType="application/vnd.openxmlformats-package.relationships+xml"/>
  <Override PartName="/ppt/slides/_rels/slide31.xml.rels" ContentType="application/vnd.openxmlformats-package.relationships+xml"/>
  <Override PartName="/ppt/slides/_rels/slide91.xml.rels" ContentType="application/vnd.openxmlformats-package.relationships+xml"/>
  <Override PartName="/ppt/slides/_rels/slide99.xml.rels" ContentType="application/vnd.openxmlformats-package.relationships+xml"/>
  <Override PartName="/ppt/slides/_rels/slide50.xml.rels" ContentType="application/vnd.openxmlformats-package.relationships+xml"/>
  <Override PartName="/ppt/slides/_rels/slide106.xml.rels" ContentType="application/vnd.openxmlformats-package.relationships+xml"/>
  <Override PartName="/ppt/slides/_rels/slide76.xml.rels" ContentType="application/vnd.openxmlformats-package.relationships+xml"/>
  <Override PartName="/ppt/slides/_rels/slide107.xml.rels" ContentType="application/vnd.openxmlformats-package.relationships+xml"/>
  <Override PartName="/ppt/slides/_rels/slide92.xml.rels" ContentType="application/vnd.openxmlformats-package.relationships+xml"/>
  <Override PartName="/ppt/slides/_rels/slide41.xml.rels" ContentType="application/vnd.openxmlformats-package.relationships+xml"/>
  <Override PartName="/ppt/slides/_rels/slide6.xml.rels" ContentType="application/vnd.openxmlformats-package.relationships+xml"/>
  <Override PartName="/ppt/slides/_rels/slide49.xml.rels" ContentType="application/vnd.openxmlformats-package.relationships+xml"/>
  <Override PartName="/ppt/slides/_rels/slide34.xml.rels" ContentType="application/vnd.openxmlformats-package.relationships+xml"/>
  <Override PartName="/ppt/slides/_rels/slide7.xml.rels" ContentType="application/vnd.openxmlformats-package.relationships+xml"/>
  <Override PartName="/ppt/slides/_rels/slide42.xml.rels" ContentType="application/vnd.openxmlformats-package.relationships+xml"/>
  <Override PartName="/ppt/slides/_rels/slide35.xml.rels" ContentType="application/vnd.openxmlformats-package.relationships+xml"/>
  <Override PartName="/ppt/slides/_rels/slide51.xml.rels" ContentType="application/vnd.openxmlformats-package.relationships+xml"/>
  <Override PartName="/ppt/slides/_rels/slide47.xml.rels" ContentType="application/vnd.openxmlformats-package.relationships+xml"/>
  <Override PartName="/ppt/slides/_rels/slide54.xml.rels" ContentType="application/vnd.openxmlformats-package.relationships+xml"/>
  <Override PartName="/ppt/slides/_rels/slide4.xml.rels" ContentType="application/vnd.openxmlformats-package.relationships+xml"/>
  <Override PartName="/ppt/slides/_rels/slide63.xml.rels" ContentType="application/vnd.openxmlformats-package.relationships+xml"/>
  <Override PartName="/ppt/slides/_rels/slide15.xml.rels" ContentType="application/vnd.openxmlformats-package.relationships+xml"/>
  <Override PartName="/ppt/slides/_rels/slide39.xml.rels" ContentType="application/vnd.openxmlformats-package.relationships+xml"/>
  <Override PartName="/ppt/slides/_rels/slide80.xml.rels" ContentType="application/vnd.openxmlformats-package.relationships+xml"/>
  <Override PartName="/ppt/slides/_rels/slide102.xml.rels" ContentType="application/vnd.openxmlformats-package.relationships+xml"/>
  <Override PartName="/ppt/slides/_rels/slide11.xml.rels" ContentType="application/vnd.openxmlformats-package.relationships+xml"/>
  <Override PartName="/ppt/slides/_rels/slide101.xml.rels" ContentType="application/vnd.openxmlformats-package.relationships+xml"/>
  <Override PartName="/ppt/slides/_rels/slide78.xml.rels" ContentType="application/vnd.openxmlformats-package.relationships+xml"/>
  <Override PartName="/ppt/slides/_rels/slide94.xml.rels" ContentType="application/vnd.openxmlformats-package.relationships+xml"/>
  <Override PartName="/ppt/slides/_rels/slide48.xml.rels" ContentType="application/vnd.openxmlformats-package.relationships+xml"/>
  <Override PartName="/ppt/slides/_rels/slide55.xml.rels" ContentType="application/vnd.openxmlformats-package.relationships+xml"/>
  <Override PartName="/ppt/slides/_rels/slide5.xml.rels" ContentType="application/vnd.openxmlformats-package.relationships+xml"/>
  <Override PartName="/ppt/slides/_rels/slide40.xml.rels" ContentType="application/vnd.openxmlformats-package.relationships+xml"/>
  <Override PartName="/ppt/slides/_rels/slide81.xml.rels" ContentType="application/vnd.openxmlformats-package.relationships+xml"/>
  <Override PartName="/ppt/slides/_rels/slide65.xml.rels" ContentType="application/vnd.openxmlformats-package.relationships+xml"/>
  <Override PartName="/ppt/slides/_rels/slide103.xml.rels" ContentType="application/vnd.openxmlformats-package.relationships+xml"/>
  <Override PartName="/ppt/slides/_rels/slide58.xml.rels" ContentType="application/vnd.openxmlformats-package.relationships+xml"/>
  <Override PartName="/ppt/slides/_rels/slide12.xml.rels" ContentType="application/vnd.openxmlformats-package.relationships+xml"/>
  <Override PartName="/ppt/slides/_rels/slide53.xml.rels" ContentType="application/vnd.openxmlformats-package.relationships+xml"/>
  <Override PartName="/ppt/slides/_rels/slide46.xml.rels" ContentType="application/vnd.openxmlformats-package.relationships+xml"/>
  <Override PartName="/ppt/slides/_rels/slide62.xml.rels" ContentType="application/vnd.openxmlformats-package.relationships+xml"/>
  <Override PartName="/ppt/slides/_rels/slide72.xml.rels" ContentType="application/vnd.openxmlformats-package.relationships+xml"/>
  <Override PartName="/ppt/slides/_rels/slide68.xml.rels" ContentType="application/vnd.openxmlformats-package.relationships+xml"/>
  <Override PartName="/ppt/slides/_rels/slide52.xml.rels" ContentType="application/vnd.openxmlformats-package.relationships+xml"/>
  <Override PartName="/ppt/slides/_rels/slide13.xml.rels" ContentType="application/vnd.openxmlformats-package.relationships+xml"/>
  <Override PartName="/ppt/slides/_rels/slide38.xml.rels" ContentType="application/vnd.openxmlformats-package.relationships+xml"/>
  <Override PartName="/ppt/slides/_rels/slide89.xml.rels" ContentType="application/vnd.openxmlformats-package.relationships+xml"/>
  <Override PartName="/ppt/slides/_rels/slide14.xml.rels" ContentType="application/vnd.openxmlformats-package.relationships+xml"/>
  <Override PartName="/ppt/slides/_rels/slide37.xml.rels" ContentType="application/vnd.openxmlformats-package.relationships+xml"/>
  <Override PartName="/ppt/slides/_rels/slide87.xml.rels" ContentType="application/vnd.openxmlformats-package.relationships+xml"/>
  <Override PartName="/ppt/slides/_rels/slide3.xml.rels" ContentType="application/vnd.openxmlformats-package.relationships+xml"/>
  <Override PartName="/ppt/slides/_rels/slide36.xml.rels" ContentType="application/vnd.openxmlformats-package.relationships+xml"/>
  <Override PartName="/ppt/slides/_rels/slide108.xml.rels" ContentType="application/vnd.openxmlformats-package.relationships+xml"/>
  <Override PartName="/ppt/slides/_rels/slide70.xml.rels" ContentType="application/vnd.openxmlformats-package.relationships+xml"/>
  <Override PartName="/ppt/slides/_rels/slide100.xml.rels" ContentType="application/vnd.openxmlformats-package.relationships+xml"/>
  <Override PartName="/ppt/slides/_rels/slide77.xml.rels" ContentType="application/vnd.openxmlformats-package.relationships+xml"/>
  <Override PartName="/ppt/slides/_rels/slide67.xml.rels" ContentType="application/vnd.openxmlformats-package.relationships+xml"/>
  <Override PartName="/ppt/slides/_rels/slide71.xml.rels" ContentType="application/vnd.openxmlformats-package.relationships+xml"/>
  <Override PartName="/ppt/slides/_rels/slide2.xml.rels" ContentType="application/vnd.openxmlformats-package.relationships+xml"/>
  <Override PartName="/ppt/slides/_rels/slide86.xml.rels" ContentType="application/vnd.openxmlformats-package.relationships+xml"/>
  <Override PartName="/ppt/slides/_rels/slide93.xml.rels" ContentType="application/vnd.openxmlformats-package.relationships+xml"/>
  <Override PartName="/ppt/slides/_rels/slide66.xml.rels" ContentType="application/vnd.openxmlformats-package.relationships+xml"/>
  <Override PartName="/ppt/slides/_rels/slide56.xml.rels" ContentType="application/vnd.openxmlformats-package.relationships+xml"/>
  <Override PartName="/ppt/slides/_rels/slide60.xml.rels" ContentType="application/vnd.openxmlformats-package.relationships+xml"/>
  <Override PartName="/ppt/slides/_rels/slide82.xml.rels" ContentType="application/vnd.openxmlformats-package.relationships+xml"/>
  <Override PartName="/ppt/slides/_rels/slide59.xml.rels" ContentType="application/vnd.openxmlformats-package.relationships+xml"/>
  <Override PartName="/ppt/slides/_rels/slide10.xml.rels" ContentType="application/vnd.openxmlformats-package.relationships+xml"/>
  <Override PartName="/ppt/slides/_rels/slide85.xml.rels" ContentType="application/vnd.openxmlformats-package.relationships+xml"/>
  <Override PartName="/ppt/slides/_rels/slide1.xml.rels" ContentType="application/vnd.openxmlformats-package.relationships+xml"/>
  <Override PartName="/ppt/slides/_rels/slide32.xml.rels" ContentType="application/vnd.openxmlformats-package.relationships+xml"/>
  <Override PartName="/ppt/slides/slide13.xml" ContentType="application/vnd.openxmlformats-officedocument.presentationml.slide+xml"/>
  <Override PartName="/ppt/slides/slide6.xml" ContentType="application/vnd.openxmlformats-officedocument.presentationml.slide+xml"/>
  <Override PartName="/ppt/slides/slide49.xml" ContentType="application/vnd.openxmlformats-officedocument.presentationml.slide+xml"/>
  <Override PartName="/ppt/slides/slide102.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44.xml" ContentType="application/vnd.openxmlformats-officedocument.presentationml.slide+xml"/>
  <Override PartName="/ppt/slides/slide9.xml" ContentType="application/vnd.openxmlformats-officedocument.presentationml.slide+xml"/>
  <Override PartName="/ppt/slides/slide16.xml" ContentType="application/vnd.openxmlformats-officedocument.presentationml.slide+xml"/>
  <Override PartName="/ppt/slides/slide81.xml" ContentType="application/vnd.openxmlformats-officedocument.presentationml.slide+xml"/>
  <Override PartName="/ppt/slides/slide48.xml" ContentType="application/vnd.openxmlformats-officedocument.presentationml.slide+xml"/>
  <Override PartName="/ppt/slides/slide101.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43.xml" ContentType="application/vnd.openxmlformats-officedocument.presentationml.slide+xml"/>
  <Override PartName="/ppt/slides/slide8.xml" ContentType="application/vnd.openxmlformats-officedocument.presentationml.slide+xml"/>
  <Override PartName="/ppt/slides/slide15.xml" ContentType="application/vnd.openxmlformats-officedocument.presentationml.slide+xml"/>
  <Override PartName="/ppt/slides/slide80.xml" ContentType="application/vnd.openxmlformats-officedocument.presentationml.slide+xml"/>
  <Override PartName="/ppt/slides/slide47.xml" ContentType="application/vnd.openxmlformats-officedocument.presentationml.slide+xml"/>
  <Override PartName="/ppt/slides/slide100.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s/slide42.xml" ContentType="application/vnd.openxmlformats-officedocument.presentationml.slide+xml"/>
  <Override PartName="/ppt/slides/slide7.xml" ContentType="application/vnd.openxmlformats-officedocument.presentationml.slide+xml"/>
  <Override PartName="/ppt/slides/slide14.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2.xml" ContentType="application/vnd.openxmlformats-officedocument.presentationml.slide+xml"/>
  <Override PartName="/ppt/slides/slide108.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70.xml" ContentType="application/vnd.openxmlformats-officedocument.presentationml.slide+xml"/>
  <Override PartName="/ppt/slides/slide69.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85.xml" ContentType="application/vnd.openxmlformats-officedocument.presentationml.slide+xml"/>
  <Override PartName="/ppt/slides/slide106.xml" ContentType="application/vnd.openxmlformats-officedocument.presentationml.slide+xml"/>
  <Override PartName="/ppt/slides/slide98.xml" ContentType="application/vnd.openxmlformats-officedocument.presentationml.slide+xml"/>
  <Override PartName="/ppt/slides/slide61.xml" ContentType="application/vnd.openxmlformats-officedocument.presentationml.slide+xml"/>
  <Override PartName="/ppt/slides/slide89.xml" ContentType="application/vnd.openxmlformats-officedocument.presentationml.slide+xml"/>
  <Override PartName="/ppt/slides/slide105.xml" ContentType="application/vnd.openxmlformats-officedocument.presentationml.slide+xml"/>
  <Override PartName="/ppt/slides/slide97.xml" ContentType="application/vnd.openxmlformats-officedocument.presentationml.slide+xml"/>
  <Override PartName="/ppt/slides/slide60.xml" ContentType="application/vnd.openxmlformats-officedocument.presentationml.slide+xml"/>
  <Override PartName="/ppt/slides/slide88.xml" ContentType="application/vnd.openxmlformats-officedocument.presentationml.slide+xml"/>
  <Override PartName="/ppt/slides/slide79.xml" ContentType="application/vnd.openxmlformats-officedocument.presentationml.slide+xml"/>
  <Override PartName="/ppt/slides/slide104.xml" ContentType="application/vnd.openxmlformats-officedocument.presentationml.slide+xml"/>
  <Override PartName="/ppt/slides/slide96.xml" ContentType="application/vnd.openxmlformats-officedocument.presentationml.slide+xml"/>
  <Override PartName="/ppt/slides/slide99.xml" ContentType="application/vnd.openxmlformats-officedocument.presentationml.slide+xml"/>
  <Override PartName="/ppt/slides/slide62.xml" ContentType="application/vnd.openxmlformats-officedocument.presentationml.slide+xml"/>
  <Override PartName="/ppt/slides/slide1.xml" ContentType="application/vnd.openxmlformats-officedocument.presentationml.slide+xml"/>
  <Override PartName="/ppt/slides/slide107.xml" ContentType="application/vnd.openxmlformats-officedocument.presentationml.slide+xml"/>
  <Override PartName="/ppt/slides/slide87.xml" ContentType="application/vnd.openxmlformats-officedocument.presentationml.slide+xml"/>
  <Override PartName="/ppt/slides/slide78.xml" ContentType="application/vnd.openxmlformats-officedocument.presentationml.slide+xml"/>
  <Override PartName="/ppt/slides/slide103.xml" ContentType="application/vnd.openxmlformats-officedocument.presentationml.slide+xml"/>
  <Override PartName="/ppt/slides/slide95.xml" ContentType="application/vnd.openxmlformats-officedocument.presentationml.slide+xml"/>
  <Override PartName="/ppt/slides/slide86.xml" ContentType="application/vnd.openxmlformats-officedocument.presentationml.slide+xml"/>
  <Override PartName="/ppt/slides/slide64.xml" ContentType="application/vnd.openxmlformats-officedocument.presentationml.slide+xml"/>
  <Override PartName="/ppt/slides/slide63.xml" ContentType="application/vnd.openxmlformats-officedocument.presentationml.slide+xml"/>
  <Override PartName="/ppt/slides/slide29.xml" ContentType="application/vnd.openxmlformats-officedocument.presentationml.slide+xml"/>
  <Override PartName="/ppt/slides/slide94.xml" ContentType="application/vnd.openxmlformats-officedocument.presentationml.slide+xml"/>
  <Override PartName="/ppt/slides/slide28.xml" ContentType="application/vnd.openxmlformats-officedocument.presentationml.slide+xml"/>
  <Override PartName="/ppt/slides/slide93.xml" ContentType="application/vnd.openxmlformats-officedocument.presentationml.slide+xml"/>
  <Override PartName="/ppt/slides/slide92.xml" ContentType="application/vnd.openxmlformats-officedocument.presentationml.slide+xml"/>
  <Override PartName="/ppt/slides/slide27.xml" ContentType="application/vnd.openxmlformats-officedocument.presentationml.slide+xml"/>
  <Override PartName="/ppt/slides/slide91.xml" ContentType="application/vnd.openxmlformats-officedocument.presentationml.slide+xml"/>
  <Override PartName="/ppt/slides/slide26.xml" ContentType="application/vnd.openxmlformats-officedocument.presentationml.slide+xml"/>
  <Override PartName="/ppt/slides/slide90.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59.xml" ContentType="application/vnd.openxmlformats-officedocument.presentationml.slide+xml"/>
  <Override PartName="/ppt/slides/slide21.xml" ContentType="application/vnd.openxmlformats-officedocument.presentationml.slide+xml"/>
  <Override PartName="/ppt/slides/slide58.xml" ContentType="application/vnd.openxmlformats-officedocument.presentationml.slide+xml"/>
  <Override PartName="/ppt/slides/slide19.xml" ContentType="application/vnd.openxmlformats-officedocument.presentationml.slide+xml"/>
  <Override PartName="/ppt/slides/slide84.xml" ContentType="application/vnd.openxmlformats-officedocument.presentationml.slide+xml"/>
  <Override PartName="/ppt/slides/slide20.xml" ContentType="application/vnd.openxmlformats-officedocument.presentationml.slide+xml"/>
  <Override PartName="/ppt/slides/slide57.xml" ContentType="application/vnd.openxmlformats-officedocument.presentationml.slide+xml"/>
  <Override PartName="/ppt/slides/slide18.xml" ContentType="application/vnd.openxmlformats-officedocument.presentationml.slide+xml"/>
  <Override PartName="/ppt/slides/slide83.xml" ContentType="application/vnd.openxmlformats-officedocument.presentationml.slide+xml"/>
  <Override PartName="/ppt/slides/slide17.xml" ContentType="application/vnd.openxmlformats-officedocument.presentationml.slide+xml"/>
  <Override PartName="/ppt/slides/slide8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 id="276" r:id="rId30"/>
    <p:sldId id="277" r:id="rId31"/>
    <p:sldId id="278" r:id="rId32"/>
    <p:sldId id="279" r:id="rId33"/>
    <p:sldId id="280" r:id="rId34"/>
    <p:sldId id="281" r:id="rId35"/>
    <p:sldId id="282" r:id="rId36"/>
    <p:sldId id="283" r:id="rId37"/>
    <p:sldId id="284" r:id="rId38"/>
    <p:sldId id="285" r:id="rId39"/>
    <p:sldId id="286" r:id="rId40"/>
    <p:sldId id="287" r:id="rId41"/>
    <p:sldId id="288" r:id="rId42"/>
    <p:sldId id="289" r:id="rId43"/>
    <p:sldId id="290" r:id="rId44"/>
    <p:sldId id="291" r:id="rId45"/>
    <p:sldId id="292" r:id="rId46"/>
    <p:sldId id="293" r:id="rId47"/>
    <p:sldId id="294" r:id="rId48"/>
    <p:sldId id="295" r:id="rId49"/>
    <p:sldId id="296" r:id="rId50"/>
    <p:sldId id="297" r:id="rId51"/>
    <p:sldId id="298" r:id="rId52"/>
    <p:sldId id="299" r:id="rId53"/>
    <p:sldId id="300" r:id="rId54"/>
    <p:sldId id="301" r:id="rId55"/>
    <p:sldId id="302" r:id="rId56"/>
    <p:sldId id="303" r:id="rId57"/>
    <p:sldId id="304" r:id="rId58"/>
    <p:sldId id="305" r:id="rId59"/>
    <p:sldId id="306" r:id="rId60"/>
    <p:sldId id="307" r:id="rId61"/>
    <p:sldId id="308" r:id="rId62"/>
    <p:sldId id="309" r:id="rId63"/>
    <p:sldId id="310" r:id="rId64"/>
    <p:sldId id="311" r:id="rId65"/>
    <p:sldId id="312" r:id="rId66"/>
    <p:sldId id="313" r:id="rId67"/>
    <p:sldId id="314" r:id="rId68"/>
    <p:sldId id="315" r:id="rId69"/>
    <p:sldId id="316" r:id="rId70"/>
    <p:sldId id="317" r:id="rId71"/>
    <p:sldId id="318" r:id="rId72"/>
    <p:sldId id="319" r:id="rId73"/>
    <p:sldId id="320" r:id="rId74"/>
    <p:sldId id="321" r:id="rId75"/>
    <p:sldId id="322" r:id="rId76"/>
    <p:sldId id="323" r:id="rId77"/>
    <p:sldId id="324" r:id="rId78"/>
    <p:sldId id="325" r:id="rId79"/>
    <p:sldId id="326" r:id="rId80"/>
    <p:sldId id="327" r:id="rId81"/>
    <p:sldId id="328" r:id="rId82"/>
    <p:sldId id="329" r:id="rId83"/>
    <p:sldId id="330" r:id="rId84"/>
    <p:sldId id="331" r:id="rId85"/>
    <p:sldId id="332" r:id="rId86"/>
    <p:sldId id="333" r:id="rId87"/>
    <p:sldId id="334" r:id="rId88"/>
    <p:sldId id="335" r:id="rId89"/>
    <p:sldId id="336" r:id="rId90"/>
    <p:sldId id="337" r:id="rId91"/>
    <p:sldId id="338" r:id="rId92"/>
    <p:sldId id="339" r:id="rId93"/>
    <p:sldId id="340" r:id="rId94"/>
    <p:sldId id="341" r:id="rId95"/>
    <p:sldId id="342" r:id="rId96"/>
    <p:sldId id="343" r:id="rId97"/>
    <p:sldId id="344" r:id="rId98"/>
    <p:sldId id="345" r:id="rId99"/>
    <p:sldId id="346" r:id="rId100"/>
    <p:sldId id="347" r:id="rId101"/>
    <p:sldId id="348" r:id="rId102"/>
    <p:sldId id="349" r:id="rId103"/>
    <p:sldId id="350" r:id="rId104"/>
    <p:sldId id="351" r:id="rId105"/>
    <p:sldId id="352" r:id="rId106"/>
    <p:sldId id="353" r:id="rId107"/>
    <p:sldId id="354" r:id="rId108"/>
    <p:sldId id="355" r:id="rId109"/>
    <p:sldId id="356" r:id="rId110"/>
    <p:sldId id="357" r:id="rId111"/>
    <p:sldId id="358" r:id="rId112"/>
    <p:sldId id="359" r:id="rId113"/>
    <p:sldId id="360" r:id="rId114"/>
    <p:sldId id="361" r:id="rId115"/>
    <p:sldId id="362" r:id="rId116"/>
    <p:sldId id="363" r:id="rId117"/>
  </p:sldIdLst>
  <p:sldSz cx="10083800" cy="75565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notesMaster" Target="notesMasters/notesMaster1.xml"/><Relationship Id="rId10" Type="http://schemas.openxmlformats.org/officeDocument/2006/relationships/slide" Target="slides/slide1.xml"/><Relationship Id="rId11" Type="http://schemas.openxmlformats.org/officeDocument/2006/relationships/slide" Target="slides/slide2.xml"/><Relationship Id="rId12" Type="http://schemas.openxmlformats.org/officeDocument/2006/relationships/slide" Target="slides/slide3.xml"/><Relationship Id="rId13" Type="http://schemas.openxmlformats.org/officeDocument/2006/relationships/slide" Target="slides/slide4.xml"/><Relationship Id="rId14" Type="http://schemas.openxmlformats.org/officeDocument/2006/relationships/slide" Target="slides/slide5.xml"/><Relationship Id="rId15" Type="http://schemas.openxmlformats.org/officeDocument/2006/relationships/slide" Target="slides/slide6.xml"/><Relationship Id="rId16" Type="http://schemas.openxmlformats.org/officeDocument/2006/relationships/slide" Target="slides/slide7.xml"/><Relationship Id="rId17" Type="http://schemas.openxmlformats.org/officeDocument/2006/relationships/slide" Target="slides/slide8.xml"/><Relationship Id="rId18" Type="http://schemas.openxmlformats.org/officeDocument/2006/relationships/slide" Target="slides/slide9.xml"/><Relationship Id="rId19" Type="http://schemas.openxmlformats.org/officeDocument/2006/relationships/slide" Target="slides/slide10.xml"/><Relationship Id="rId20" Type="http://schemas.openxmlformats.org/officeDocument/2006/relationships/slide" Target="slides/slide11.xml"/><Relationship Id="rId21" Type="http://schemas.openxmlformats.org/officeDocument/2006/relationships/slide" Target="slides/slide12.xml"/><Relationship Id="rId22" Type="http://schemas.openxmlformats.org/officeDocument/2006/relationships/slide" Target="slides/slide13.xml"/><Relationship Id="rId23" Type="http://schemas.openxmlformats.org/officeDocument/2006/relationships/slide" Target="slides/slide14.xml"/><Relationship Id="rId24" Type="http://schemas.openxmlformats.org/officeDocument/2006/relationships/slide" Target="slides/slide15.xml"/><Relationship Id="rId25" Type="http://schemas.openxmlformats.org/officeDocument/2006/relationships/slide" Target="slides/slide16.xml"/><Relationship Id="rId26" Type="http://schemas.openxmlformats.org/officeDocument/2006/relationships/slide" Target="slides/slide17.xml"/><Relationship Id="rId27" Type="http://schemas.openxmlformats.org/officeDocument/2006/relationships/slide" Target="slides/slide18.xml"/><Relationship Id="rId28" Type="http://schemas.openxmlformats.org/officeDocument/2006/relationships/slide" Target="slides/slide19.xml"/><Relationship Id="rId29" Type="http://schemas.openxmlformats.org/officeDocument/2006/relationships/slide" Target="slides/slide20.xml"/><Relationship Id="rId30" Type="http://schemas.openxmlformats.org/officeDocument/2006/relationships/slide" Target="slides/slide21.xml"/><Relationship Id="rId31" Type="http://schemas.openxmlformats.org/officeDocument/2006/relationships/slide" Target="slides/slide22.xml"/><Relationship Id="rId32" Type="http://schemas.openxmlformats.org/officeDocument/2006/relationships/slide" Target="slides/slide23.xml"/><Relationship Id="rId33" Type="http://schemas.openxmlformats.org/officeDocument/2006/relationships/slide" Target="slides/slide24.xml"/><Relationship Id="rId34" Type="http://schemas.openxmlformats.org/officeDocument/2006/relationships/slide" Target="slides/slide25.xml"/><Relationship Id="rId35" Type="http://schemas.openxmlformats.org/officeDocument/2006/relationships/slide" Target="slides/slide26.xml"/><Relationship Id="rId36" Type="http://schemas.openxmlformats.org/officeDocument/2006/relationships/slide" Target="slides/slide27.xml"/><Relationship Id="rId37" Type="http://schemas.openxmlformats.org/officeDocument/2006/relationships/slide" Target="slides/slide28.xml"/><Relationship Id="rId38" Type="http://schemas.openxmlformats.org/officeDocument/2006/relationships/slide" Target="slides/slide29.xml"/><Relationship Id="rId39" Type="http://schemas.openxmlformats.org/officeDocument/2006/relationships/slide" Target="slides/slide30.xml"/><Relationship Id="rId40" Type="http://schemas.openxmlformats.org/officeDocument/2006/relationships/slide" Target="slides/slide31.xml"/><Relationship Id="rId41" Type="http://schemas.openxmlformats.org/officeDocument/2006/relationships/slide" Target="slides/slide32.xml"/><Relationship Id="rId42" Type="http://schemas.openxmlformats.org/officeDocument/2006/relationships/slide" Target="slides/slide33.xml"/><Relationship Id="rId43" Type="http://schemas.openxmlformats.org/officeDocument/2006/relationships/slide" Target="slides/slide34.xml"/><Relationship Id="rId44" Type="http://schemas.openxmlformats.org/officeDocument/2006/relationships/slide" Target="slides/slide35.xml"/><Relationship Id="rId45" Type="http://schemas.openxmlformats.org/officeDocument/2006/relationships/slide" Target="slides/slide36.xml"/><Relationship Id="rId46" Type="http://schemas.openxmlformats.org/officeDocument/2006/relationships/slide" Target="slides/slide37.xml"/><Relationship Id="rId47" Type="http://schemas.openxmlformats.org/officeDocument/2006/relationships/slide" Target="slides/slide38.xml"/><Relationship Id="rId48" Type="http://schemas.openxmlformats.org/officeDocument/2006/relationships/slide" Target="slides/slide39.xml"/><Relationship Id="rId49" Type="http://schemas.openxmlformats.org/officeDocument/2006/relationships/slide" Target="slides/slide40.xml"/><Relationship Id="rId50" Type="http://schemas.openxmlformats.org/officeDocument/2006/relationships/slide" Target="slides/slide41.xml"/><Relationship Id="rId51" Type="http://schemas.openxmlformats.org/officeDocument/2006/relationships/slide" Target="slides/slide42.xml"/><Relationship Id="rId52" Type="http://schemas.openxmlformats.org/officeDocument/2006/relationships/slide" Target="slides/slide43.xml"/><Relationship Id="rId53" Type="http://schemas.openxmlformats.org/officeDocument/2006/relationships/slide" Target="slides/slide44.xml"/><Relationship Id="rId54" Type="http://schemas.openxmlformats.org/officeDocument/2006/relationships/slide" Target="slides/slide45.xml"/><Relationship Id="rId55" Type="http://schemas.openxmlformats.org/officeDocument/2006/relationships/slide" Target="slides/slide46.xml"/><Relationship Id="rId56" Type="http://schemas.openxmlformats.org/officeDocument/2006/relationships/slide" Target="slides/slide47.xml"/><Relationship Id="rId57" Type="http://schemas.openxmlformats.org/officeDocument/2006/relationships/slide" Target="slides/slide48.xml"/><Relationship Id="rId58" Type="http://schemas.openxmlformats.org/officeDocument/2006/relationships/slide" Target="slides/slide49.xml"/><Relationship Id="rId59" Type="http://schemas.openxmlformats.org/officeDocument/2006/relationships/slide" Target="slides/slide50.xml"/><Relationship Id="rId60" Type="http://schemas.openxmlformats.org/officeDocument/2006/relationships/slide" Target="slides/slide51.xml"/><Relationship Id="rId61" Type="http://schemas.openxmlformats.org/officeDocument/2006/relationships/slide" Target="slides/slide52.xml"/><Relationship Id="rId62" Type="http://schemas.openxmlformats.org/officeDocument/2006/relationships/slide" Target="slides/slide53.xml"/><Relationship Id="rId63" Type="http://schemas.openxmlformats.org/officeDocument/2006/relationships/slide" Target="slides/slide54.xml"/><Relationship Id="rId64" Type="http://schemas.openxmlformats.org/officeDocument/2006/relationships/slide" Target="slides/slide55.xml"/><Relationship Id="rId65" Type="http://schemas.openxmlformats.org/officeDocument/2006/relationships/slide" Target="slides/slide56.xml"/><Relationship Id="rId66" Type="http://schemas.openxmlformats.org/officeDocument/2006/relationships/slide" Target="slides/slide57.xml"/><Relationship Id="rId67" Type="http://schemas.openxmlformats.org/officeDocument/2006/relationships/slide" Target="slides/slide58.xml"/><Relationship Id="rId68" Type="http://schemas.openxmlformats.org/officeDocument/2006/relationships/slide" Target="slides/slide59.xml"/><Relationship Id="rId69" Type="http://schemas.openxmlformats.org/officeDocument/2006/relationships/slide" Target="slides/slide60.xml"/><Relationship Id="rId70" Type="http://schemas.openxmlformats.org/officeDocument/2006/relationships/slide" Target="slides/slide61.xml"/><Relationship Id="rId71" Type="http://schemas.openxmlformats.org/officeDocument/2006/relationships/slide" Target="slides/slide62.xml"/><Relationship Id="rId72" Type="http://schemas.openxmlformats.org/officeDocument/2006/relationships/slide" Target="slides/slide63.xml"/><Relationship Id="rId73" Type="http://schemas.openxmlformats.org/officeDocument/2006/relationships/slide" Target="slides/slide64.xml"/><Relationship Id="rId74" Type="http://schemas.openxmlformats.org/officeDocument/2006/relationships/slide" Target="slides/slide65.xml"/><Relationship Id="rId75" Type="http://schemas.openxmlformats.org/officeDocument/2006/relationships/slide" Target="slides/slide66.xml"/><Relationship Id="rId76" Type="http://schemas.openxmlformats.org/officeDocument/2006/relationships/slide" Target="slides/slide67.xml"/><Relationship Id="rId77" Type="http://schemas.openxmlformats.org/officeDocument/2006/relationships/slide" Target="slides/slide68.xml"/><Relationship Id="rId78" Type="http://schemas.openxmlformats.org/officeDocument/2006/relationships/slide" Target="slides/slide69.xml"/><Relationship Id="rId79" Type="http://schemas.openxmlformats.org/officeDocument/2006/relationships/slide" Target="slides/slide70.xml"/><Relationship Id="rId80" Type="http://schemas.openxmlformats.org/officeDocument/2006/relationships/slide" Target="slides/slide71.xml"/><Relationship Id="rId81" Type="http://schemas.openxmlformats.org/officeDocument/2006/relationships/slide" Target="slides/slide72.xml"/><Relationship Id="rId82" Type="http://schemas.openxmlformats.org/officeDocument/2006/relationships/slide" Target="slides/slide73.xml"/><Relationship Id="rId83" Type="http://schemas.openxmlformats.org/officeDocument/2006/relationships/slide" Target="slides/slide74.xml"/><Relationship Id="rId84" Type="http://schemas.openxmlformats.org/officeDocument/2006/relationships/slide" Target="slides/slide75.xml"/><Relationship Id="rId85" Type="http://schemas.openxmlformats.org/officeDocument/2006/relationships/slide" Target="slides/slide76.xml"/><Relationship Id="rId86" Type="http://schemas.openxmlformats.org/officeDocument/2006/relationships/slide" Target="slides/slide77.xml"/><Relationship Id="rId87" Type="http://schemas.openxmlformats.org/officeDocument/2006/relationships/slide" Target="slides/slide78.xml"/><Relationship Id="rId88" Type="http://schemas.openxmlformats.org/officeDocument/2006/relationships/slide" Target="slides/slide79.xml"/><Relationship Id="rId89" Type="http://schemas.openxmlformats.org/officeDocument/2006/relationships/slide" Target="slides/slide80.xml"/><Relationship Id="rId90" Type="http://schemas.openxmlformats.org/officeDocument/2006/relationships/slide" Target="slides/slide81.xml"/><Relationship Id="rId91" Type="http://schemas.openxmlformats.org/officeDocument/2006/relationships/slide" Target="slides/slide82.xml"/><Relationship Id="rId92" Type="http://schemas.openxmlformats.org/officeDocument/2006/relationships/slide" Target="slides/slide83.xml"/><Relationship Id="rId93" Type="http://schemas.openxmlformats.org/officeDocument/2006/relationships/slide" Target="slides/slide84.xml"/><Relationship Id="rId94" Type="http://schemas.openxmlformats.org/officeDocument/2006/relationships/slide" Target="slides/slide85.xml"/><Relationship Id="rId95" Type="http://schemas.openxmlformats.org/officeDocument/2006/relationships/slide" Target="slides/slide86.xml"/><Relationship Id="rId96" Type="http://schemas.openxmlformats.org/officeDocument/2006/relationships/slide" Target="slides/slide87.xml"/><Relationship Id="rId97" Type="http://schemas.openxmlformats.org/officeDocument/2006/relationships/slide" Target="slides/slide88.xml"/><Relationship Id="rId98" Type="http://schemas.openxmlformats.org/officeDocument/2006/relationships/slide" Target="slides/slide89.xml"/><Relationship Id="rId99" Type="http://schemas.openxmlformats.org/officeDocument/2006/relationships/slide" Target="slides/slide90.xml"/><Relationship Id="rId100" Type="http://schemas.openxmlformats.org/officeDocument/2006/relationships/slide" Target="slides/slide91.xml"/><Relationship Id="rId101" Type="http://schemas.openxmlformats.org/officeDocument/2006/relationships/slide" Target="slides/slide92.xml"/><Relationship Id="rId102" Type="http://schemas.openxmlformats.org/officeDocument/2006/relationships/slide" Target="slides/slide93.xml"/><Relationship Id="rId103" Type="http://schemas.openxmlformats.org/officeDocument/2006/relationships/slide" Target="slides/slide94.xml"/><Relationship Id="rId104" Type="http://schemas.openxmlformats.org/officeDocument/2006/relationships/slide" Target="slides/slide95.xml"/><Relationship Id="rId105" Type="http://schemas.openxmlformats.org/officeDocument/2006/relationships/slide" Target="slides/slide96.xml"/><Relationship Id="rId106" Type="http://schemas.openxmlformats.org/officeDocument/2006/relationships/slide" Target="slides/slide97.xml"/><Relationship Id="rId107" Type="http://schemas.openxmlformats.org/officeDocument/2006/relationships/slide" Target="slides/slide98.xml"/><Relationship Id="rId108" Type="http://schemas.openxmlformats.org/officeDocument/2006/relationships/slide" Target="slides/slide99.xml"/><Relationship Id="rId109" Type="http://schemas.openxmlformats.org/officeDocument/2006/relationships/slide" Target="slides/slide100.xml"/><Relationship Id="rId110" Type="http://schemas.openxmlformats.org/officeDocument/2006/relationships/slide" Target="slides/slide101.xml"/><Relationship Id="rId111" Type="http://schemas.openxmlformats.org/officeDocument/2006/relationships/slide" Target="slides/slide102.xml"/><Relationship Id="rId112" Type="http://schemas.openxmlformats.org/officeDocument/2006/relationships/slide" Target="slides/slide103.xml"/><Relationship Id="rId113" Type="http://schemas.openxmlformats.org/officeDocument/2006/relationships/slide" Target="slides/slide104.xml"/><Relationship Id="rId114" Type="http://schemas.openxmlformats.org/officeDocument/2006/relationships/slide" Target="slides/slide105.xml"/><Relationship Id="rId115" Type="http://schemas.openxmlformats.org/officeDocument/2006/relationships/slide" Target="slides/slide106.xml"/><Relationship Id="rId116" Type="http://schemas.openxmlformats.org/officeDocument/2006/relationships/slide" Target="slides/slide107.xml"/><Relationship Id="rId117" Type="http://schemas.openxmlformats.org/officeDocument/2006/relationships/slide" Target="slides/slide108.xml"/><Relationship Id="rId118"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8.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0"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pPr algn="ctr">
              <a:buNone/>
            </a:pPr>
            <a:r>
              <a:rPr b="0" lang="en-GB" sz="4400" spc="-1" strike="noStrike">
                <a:latin typeface="Arial"/>
              </a:rPr>
              <a:t>Click to move the slide</a:t>
            </a:r>
            <a:endParaRPr b="0" lang="en-GB" sz="4400" spc="-1" strike="noStrike">
              <a:latin typeface="Arial"/>
            </a:endParaRPr>
          </a:p>
        </p:txBody>
      </p:sp>
      <p:sp>
        <p:nvSpPr>
          <p:cNvPr id="311"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r>
              <a:rPr b="0" lang="en-GB" sz="2000" spc="-1" strike="noStrike">
                <a:latin typeface="Arial"/>
              </a:rPr>
              <a:t>Click to edit the notes format</a:t>
            </a:r>
            <a:endParaRPr b="0" lang="en-GB" sz="2000" spc="-1" strike="noStrike">
              <a:latin typeface="Arial"/>
            </a:endParaRPr>
          </a:p>
        </p:txBody>
      </p:sp>
      <p:sp>
        <p:nvSpPr>
          <p:cNvPr id="312" name="PlaceHolder 3"/>
          <p:cNvSpPr>
            <a:spLocks noGrp="1"/>
          </p:cNvSpPr>
          <p:nvPr>
            <p:ph type="hdr"/>
          </p:nvPr>
        </p:nvSpPr>
        <p:spPr>
          <a:xfrm>
            <a:off x="0" y="0"/>
            <a:ext cx="3280680" cy="534240"/>
          </a:xfrm>
          <a:prstGeom prst="rect">
            <a:avLst/>
          </a:prstGeom>
          <a:noFill/>
          <a:ln w="0">
            <a:noFill/>
          </a:ln>
        </p:spPr>
        <p:txBody>
          <a:bodyPr lIns="0" rIns="0" tIns="0" bIns="0" anchor="t">
            <a:noAutofit/>
          </a:bodyPr>
          <a:p>
            <a:r>
              <a:rPr b="0" lang="en-GB" sz="1400" spc="-1" strike="noStrike">
                <a:latin typeface="Times New Roman"/>
              </a:rPr>
              <a:t>&lt;header&gt;</a:t>
            </a:r>
            <a:endParaRPr b="0" lang="en-GB" sz="1400" spc="-1" strike="noStrike">
              <a:latin typeface="Times New Roman"/>
            </a:endParaRPr>
          </a:p>
        </p:txBody>
      </p:sp>
      <p:sp>
        <p:nvSpPr>
          <p:cNvPr id="313" name="PlaceHolder 4"/>
          <p:cNvSpPr>
            <a:spLocks noGrp="1"/>
          </p:cNvSpPr>
          <p:nvPr>
            <p:ph type="dt" idx="3"/>
          </p:nvPr>
        </p:nvSpPr>
        <p:spPr>
          <a:xfrm>
            <a:off x="4278960" y="0"/>
            <a:ext cx="3280680" cy="534240"/>
          </a:xfrm>
          <a:prstGeom prst="rect">
            <a:avLst/>
          </a:prstGeom>
          <a:noFill/>
          <a:ln w="0">
            <a:noFill/>
          </a:ln>
        </p:spPr>
        <p:txBody>
          <a:bodyPr lIns="0" rIns="0" tIns="0" bIns="0" anchor="t">
            <a:noAutofit/>
          </a:bodyPr>
          <a:lstStyle>
            <a:lvl1pPr algn="r">
              <a:buNone/>
              <a:defRPr b="0" lang="en-GB" sz="1400" spc="-1" strike="noStrike">
                <a:latin typeface="Times New Roman"/>
              </a:defRPr>
            </a:lvl1pPr>
          </a:lstStyle>
          <a:p>
            <a:pPr algn="r">
              <a:buNone/>
            </a:pPr>
            <a:r>
              <a:rPr b="0" lang="en-GB" sz="1400" spc="-1" strike="noStrike">
                <a:latin typeface="Times New Roman"/>
              </a:rPr>
              <a:t>&lt;date/time&gt;</a:t>
            </a:r>
            <a:endParaRPr b="0" lang="en-GB" sz="1400" spc="-1" strike="noStrike">
              <a:latin typeface="Times New Roman"/>
            </a:endParaRPr>
          </a:p>
        </p:txBody>
      </p:sp>
      <p:sp>
        <p:nvSpPr>
          <p:cNvPr id="314" name="PlaceHolder 5"/>
          <p:cNvSpPr>
            <a:spLocks noGrp="1"/>
          </p:cNvSpPr>
          <p:nvPr>
            <p:ph type="ftr" idx="4"/>
          </p:nvPr>
        </p:nvSpPr>
        <p:spPr>
          <a:xfrm>
            <a:off x="0" y="10157400"/>
            <a:ext cx="3280680" cy="534240"/>
          </a:xfrm>
          <a:prstGeom prst="rect">
            <a:avLst/>
          </a:prstGeom>
          <a:noFill/>
          <a:ln w="0">
            <a:noFill/>
          </a:ln>
        </p:spPr>
        <p:txBody>
          <a:bodyPr lIns="0" rIns="0" tIns="0" bIns="0" anchor="b">
            <a:noAutofit/>
          </a:bodyPr>
          <a:lstStyle>
            <a:lvl1pPr>
              <a:defRPr b="0" lang="en-GB" sz="1400" spc="-1" strike="noStrike">
                <a:latin typeface="Times New Roman"/>
              </a:defRPr>
            </a:lvl1pPr>
          </a:lstStyle>
          <a:p>
            <a:r>
              <a:rPr b="0" lang="en-GB" sz="1400" spc="-1" strike="noStrike">
                <a:latin typeface="Times New Roman"/>
              </a:rPr>
              <a:t>&lt;footer&gt;</a:t>
            </a:r>
            <a:endParaRPr b="0" lang="en-GB" sz="1400" spc="-1" strike="noStrike">
              <a:latin typeface="Times New Roman"/>
            </a:endParaRPr>
          </a:p>
        </p:txBody>
      </p:sp>
      <p:sp>
        <p:nvSpPr>
          <p:cNvPr id="315" name="PlaceHolder 6"/>
          <p:cNvSpPr>
            <a:spLocks noGrp="1"/>
          </p:cNvSpPr>
          <p:nvPr>
            <p:ph type="sldNum" idx="5"/>
          </p:nvPr>
        </p:nvSpPr>
        <p:spPr>
          <a:xfrm>
            <a:off x="4278960" y="10157400"/>
            <a:ext cx="3280680" cy="534240"/>
          </a:xfrm>
          <a:prstGeom prst="rect">
            <a:avLst/>
          </a:prstGeom>
          <a:noFill/>
          <a:ln w="0">
            <a:noFill/>
          </a:ln>
        </p:spPr>
        <p:txBody>
          <a:bodyPr lIns="0" rIns="0" tIns="0" bIns="0" anchor="b">
            <a:noAutofit/>
          </a:bodyPr>
          <a:lstStyle>
            <a:lvl1pPr algn="r">
              <a:buNone/>
              <a:defRPr b="0" lang="en-GB" sz="1400" spc="-1" strike="noStrike">
                <a:latin typeface="Times New Roman"/>
              </a:defRPr>
            </a:lvl1pPr>
          </a:lstStyle>
          <a:p>
            <a:pPr algn="r">
              <a:buNone/>
            </a:pPr>
            <a:fld id="{DFA2DCF1-7375-4F3A-8FAC-A9E8DD27F954}" type="slidenum">
              <a:rPr b="0" lang="en-GB" sz="1400" spc="-1" strike="noStrike">
                <a:latin typeface="Times New Roman"/>
              </a:rPr>
              <a:t>&lt;number&gt;</a:t>
            </a:fld>
            <a:endParaRPr b="0" lang="en-GB"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07.xml.rels><?xml version="1.0" encoding="UTF-8"?>
<Relationships xmlns="http://schemas.openxmlformats.org/package/2006/relationships"><Relationship Id="rId1" Type="http://schemas.openxmlformats.org/officeDocument/2006/relationships/slide" Target="../slides/slide107.xml"/><Relationship Id="rId2" Type="http://schemas.openxmlformats.org/officeDocument/2006/relationships/notesMaster" Target="../notesMasters/notesMaster1.xml"/>
</Relationships>
</file>

<file path=ppt/notesSlides/_rels/notesSlide97.xml.rels><?xml version="1.0" encoding="UTF-8"?>
<Relationships xmlns="http://schemas.openxmlformats.org/package/2006/relationships"><Relationship Id="rId1" Type="http://schemas.openxmlformats.org/officeDocument/2006/relationships/slide" Target="../slides/slide97.xml"/><Relationship Id="rId2" Type="http://schemas.openxmlformats.org/officeDocument/2006/relationships/notesMaster" Target="../notesMasters/notesMaster1.xml"/>
</Relationships>
</file>

<file path=ppt/notesSlides/notesSlide10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19" name="PlaceHolder 1"/>
          <p:cNvSpPr>
            <a:spLocks noGrp="1"/>
          </p:cNvSpPr>
          <p:nvPr>
            <p:ph type="sldImg"/>
          </p:nvPr>
        </p:nvSpPr>
        <p:spPr>
          <a:xfrm>
            <a:off x="1158120" y="808920"/>
            <a:ext cx="5245560" cy="3994560"/>
          </a:xfrm>
          <a:prstGeom prst="rect">
            <a:avLst/>
          </a:prstGeom>
          <a:ln w="0">
            <a:noFill/>
          </a:ln>
        </p:spPr>
      </p:sp>
      <p:sp>
        <p:nvSpPr>
          <p:cNvPr id="820" name="PlaceHolder 2"/>
          <p:cNvSpPr>
            <a:spLocks noGrp="1"/>
          </p:cNvSpPr>
          <p:nvPr>
            <p:ph type="body"/>
          </p:nvPr>
        </p:nvSpPr>
        <p:spPr>
          <a:xfrm>
            <a:off x="1008360" y="5079240"/>
            <a:ext cx="5542560" cy="4811040"/>
          </a:xfrm>
          <a:prstGeom prst="rect">
            <a:avLst/>
          </a:prstGeom>
          <a:noFill/>
          <a:ln w="0">
            <a:noFill/>
          </a:ln>
        </p:spPr>
        <p:txBody>
          <a:bodyPr lIns="93600" rIns="93600" tIns="46800" bIns="46800" anchor="t">
            <a:noAutofit/>
          </a:bodyPr>
          <a:p>
            <a:pPr marL="216000" indent="-216000">
              <a:lnSpc>
                <a:spcPct val="100000"/>
              </a:lnSpc>
              <a:spcBef>
                <a:spcPts val="601"/>
              </a:spcBef>
              <a:buClr>
                <a:srgbClr val="000000"/>
              </a:buClr>
              <a:buSzPct val="45000"/>
              <a:buFont typeface="Wingdings" charset="2"/>
              <a:buChar char=""/>
              <a:tabLst>
                <a:tab algn="l" pos="0"/>
                <a:tab algn="l" pos="955800"/>
                <a:tab algn="l" pos="1911240"/>
                <a:tab algn="l" pos="2867040"/>
                <a:tab algn="l" pos="3822840"/>
                <a:tab algn="l" pos="4778280"/>
                <a:tab algn="l" pos="5734080"/>
                <a:tab algn="l" pos="6689880"/>
                <a:tab algn="l" pos="7645320"/>
                <a:tab algn="l" pos="8601120"/>
                <a:tab algn="l" pos="9556920"/>
                <a:tab algn="l" pos="10512360"/>
              </a:tabLst>
            </a:pPr>
            <a:r>
              <a:rPr b="0" lang="en-GB" sz="2300" spc="-1" strike="noStrike">
                <a:latin typeface="Arial"/>
              </a:rPr>
              <a:t>C/S = Client/Server </a:t>
            </a:r>
            <a:endParaRPr b="0" lang="en-GB" sz="2300" spc="-1" strike="noStrike">
              <a:latin typeface="Arial"/>
            </a:endParaRPr>
          </a:p>
        </p:txBody>
      </p:sp>
    </p:spTree>
  </p:cSld>
</p:notes>
</file>

<file path=ppt/notesSlides/notesSlide9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15" name=""/>
          <p:cNvSpPr/>
          <p:nvPr/>
        </p:nvSpPr>
        <p:spPr>
          <a:xfrm>
            <a:off x="4286880" y="10158120"/>
            <a:ext cx="3274560" cy="535680"/>
          </a:xfrm>
          <a:prstGeom prst="rect">
            <a:avLst/>
          </a:prstGeom>
          <a:noFill/>
          <a:ln w="0">
            <a:noFill/>
          </a:ln>
        </p:spPr>
        <p:style>
          <a:lnRef idx="0"/>
          <a:fillRef idx="0"/>
          <a:effectRef idx="0"/>
          <a:fontRef idx="minor"/>
        </p:style>
        <p:txBody>
          <a:bodyPr lIns="19080" rIns="19080" tIns="0" bIns="0" anchor="b">
            <a:noAutofit/>
          </a:bodyPr>
          <a:p>
            <a:pPr algn="r">
              <a:lnSpc>
                <a:spcPct val="100000"/>
              </a:lnSpc>
              <a:buNone/>
              <a:tabLst>
                <a:tab algn="l" pos="0"/>
                <a:tab algn="l" pos="977760"/>
                <a:tab algn="l" pos="1955880"/>
                <a:tab algn="l" pos="2933640"/>
                <a:tab algn="l" pos="3911760"/>
                <a:tab algn="l" pos="4889520"/>
                <a:tab algn="l" pos="5867280"/>
                <a:tab algn="l" pos="6845400"/>
                <a:tab algn="l" pos="7823160"/>
                <a:tab algn="l" pos="8801280"/>
                <a:tab algn="l" pos="9779040"/>
                <a:tab algn="l" pos="10756800"/>
              </a:tabLst>
            </a:pPr>
            <a:fld id="{AEC5CBD8-75AF-4314-B29C-D77A15A36E88}" type="slidenum">
              <a:rPr b="0" i="1" lang="en-US" sz="1100" spc="-1" strike="noStrike">
                <a:solidFill>
                  <a:srgbClr val="000000"/>
                </a:solidFill>
                <a:latin typeface="Times New Roman"/>
              </a:rPr>
              <a:t>&lt;number&gt;</a:t>
            </a:fld>
            <a:endParaRPr b="0" lang="en-GB" sz="1100" spc="-1" strike="noStrike">
              <a:latin typeface="Arial"/>
            </a:endParaRPr>
          </a:p>
        </p:txBody>
      </p:sp>
      <p:sp>
        <p:nvSpPr>
          <p:cNvPr id="816" name=""/>
          <p:cNvSpPr/>
          <p:nvPr/>
        </p:nvSpPr>
        <p:spPr>
          <a:xfrm>
            <a:off x="-1800" y="10158120"/>
            <a:ext cx="3274560" cy="535680"/>
          </a:xfrm>
          <a:prstGeom prst="rect">
            <a:avLst/>
          </a:prstGeom>
          <a:noFill/>
          <a:ln w="0">
            <a:noFill/>
          </a:ln>
        </p:spPr>
        <p:style>
          <a:lnRef idx="0"/>
          <a:fillRef idx="0"/>
          <a:effectRef idx="0"/>
          <a:fontRef idx="minor"/>
        </p:style>
        <p:txBody>
          <a:bodyPr lIns="19080" rIns="19080" tIns="0" bIns="0" anchor="b">
            <a:noAutofit/>
          </a:bodyPr>
          <a:p>
            <a:pPr>
              <a:lnSpc>
                <a:spcPct val="100000"/>
              </a:lnSpc>
              <a:buNone/>
              <a:tabLst>
                <a:tab algn="l" pos="0"/>
                <a:tab algn="l" pos="977760"/>
                <a:tab algn="l" pos="1955880"/>
                <a:tab algn="l" pos="2933640"/>
                <a:tab algn="l" pos="3911760"/>
                <a:tab algn="l" pos="4889520"/>
                <a:tab algn="l" pos="5867280"/>
                <a:tab algn="l" pos="6845400"/>
                <a:tab algn="l" pos="7823160"/>
                <a:tab algn="l" pos="8801280"/>
                <a:tab algn="l" pos="9779040"/>
                <a:tab algn="l" pos="10756800"/>
              </a:tabLst>
            </a:pPr>
            <a:r>
              <a:rPr b="0" i="1" lang="en-US" sz="1100" spc="-1" strike="noStrike">
                <a:solidFill>
                  <a:srgbClr val="000000"/>
                </a:solidFill>
                <a:latin typeface="Times New Roman"/>
              </a:rPr>
              <a:t>&lt;footer&gt;</a:t>
            </a:r>
            <a:endParaRPr b="0" lang="en-GB" sz="1100" spc="-1" strike="noStrike">
              <a:latin typeface="Arial"/>
            </a:endParaRPr>
          </a:p>
        </p:txBody>
      </p:sp>
      <p:sp>
        <p:nvSpPr>
          <p:cNvPr id="817" name="PlaceHolder 1"/>
          <p:cNvSpPr>
            <a:spLocks noGrp="1"/>
          </p:cNvSpPr>
          <p:nvPr>
            <p:ph type="sldImg"/>
          </p:nvPr>
        </p:nvSpPr>
        <p:spPr>
          <a:xfrm>
            <a:off x="1145880" y="801720"/>
            <a:ext cx="5266440" cy="4009680"/>
          </a:xfrm>
          <a:prstGeom prst="rect">
            <a:avLst/>
          </a:prstGeom>
          <a:ln w="0">
            <a:noFill/>
          </a:ln>
        </p:spPr>
      </p:sp>
      <p:sp>
        <p:nvSpPr>
          <p:cNvPr id="818" name="PlaceHolder 2"/>
          <p:cNvSpPr>
            <a:spLocks noGrp="1"/>
          </p:cNvSpPr>
          <p:nvPr>
            <p:ph type="body"/>
          </p:nvPr>
        </p:nvSpPr>
        <p:spPr>
          <a:xfrm>
            <a:off x="1006560" y="5079240"/>
            <a:ext cx="5546520" cy="4811040"/>
          </a:xfrm>
          <a:prstGeom prst="rect">
            <a:avLst/>
          </a:prstGeom>
          <a:noFill/>
          <a:ln w="0">
            <a:noFill/>
          </a:ln>
        </p:spPr>
        <p:txBody>
          <a:bodyPr lIns="92880" rIns="92880" tIns="46440" bIns="46440" anchor="t">
            <a:noAutofit/>
          </a:bodyPr>
          <a:p>
            <a:pPr marL="216000" indent="-216000">
              <a:lnSpc>
                <a:spcPct val="100000"/>
              </a:lnSpc>
              <a:spcBef>
                <a:spcPts val="751"/>
              </a:spcBef>
              <a:buNone/>
              <a:tabLst>
                <a:tab algn="l" pos="0"/>
              </a:tabLst>
            </a:pPr>
            <a:r>
              <a:rPr b="0" lang="en-US" sz="2300" spc="-1" strike="noStrike">
                <a:solidFill>
                  <a:srgbClr val="3333cc"/>
                </a:solidFill>
                <a:latin typeface="Arial"/>
              </a:rPr>
              <a:t>Source Port Number -- </a:t>
            </a:r>
            <a:r>
              <a:rPr b="0" lang="en-US" sz="2300" spc="-1" strike="noStrike">
                <a:solidFill>
                  <a:srgbClr val="000000"/>
                </a:solidFill>
                <a:latin typeface="Arial"/>
              </a:rPr>
              <a:t>Port number.</a:t>
            </a:r>
            <a:endParaRPr b="0" lang="en-GB" sz="2300" spc="-1" strike="noStrike">
              <a:latin typeface="Arial"/>
            </a:endParaRPr>
          </a:p>
          <a:p>
            <a:pPr marL="216000" indent="-216000">
              <a:lnSpc>
                <a:spcPct val="100000"/>
              </a:lnSpc>
              <a:spcBef>
                <a:spcPts val="751"/>
              </a:spcBef>
              <a:buNone/>
              <a:tabLst>
                <a:tab algn="l" pos="0"/>
              </a:tabLst>
            </a:pPr>
            <a:r>
              <a:rPr b="0" lang="en-US" sz="2300" spc="-1" strike="noStrike">
                <a:solidFill>
                  <a:srgbClr val="3333cc"/>
                </a:solidFill>
                <a:latin typeface="Arial"/>
              </a:rPr>
              <a:t>Destination Port Number</a:t>
            </a:r>
            <a:r>
              <a:rPr b="0" lang="en-US" sz="2300" spc="-1" strike="noStrike">
                <a:latin typeface="Arial"/>
              </a:rPr>
              <a:t> -- Port number.</a:t>
            </a:r>
            <a:endParaRPr b="0" lang="en-GB" sz="2300" spc="-1" strike="noStrike">
              <a:latin typeface="Arial"/>
            </a:endParaRPr>
          </a:p>
          <a:p>
            <a:pPr marL="216000" indent="-216000">
              <a:lnSpc>
                <a:spcPct val="100000"/>
              </a:lnSpc>
              <a:spcBef>
                <a:spcPts val="751"/>
              </a:spcBef>
              <a:buNone/>
              <a:tabLst>
                <a:tab algn="l" pos="0"/>
              </a:tabLst>
            </a:pPr>
            <a:r>
              <a:rPr b="0" lang="en-US" sz="2300" spc="-1" strike="noStrike">
                <a:solidFill>
                  <a:srgbClr val="3333cc"/>
                </a:solidFill>
                <a:latin typeface="Arial"/>
              </a:rPr>
              <a:t>Sequence Number</a:t>
            </a:r>
            <a:r>
              <a:rPr b="0" lang="en-US" sz="2300" spc="-1" strike="noStrike">
                <a:solidFill>
                  <a:srgbClr val="000000"/>
                </a:solidFill>
                <a:latin typeface="Arial"/>
              </a:rPr>
              <a:t> -- Indicates the first numbered byte in the current segment being sent.</a:t>
            </a:r>
            <a:endParaRPr b="0" lang="en-GB" sz="2300" spc="-1" strike="noStrike">
              <a:latin typeface="Arial"/>
            </a:endParaRPr>
          </a:p>
          <a:p>
            <a:pPr marL="216000" indent="-216000">
              <a:lnSpc>
                <a:spcPct val="100000"/>
              </a:lnSpc>
              <a:spcBef>
                <a:spcPts val="751"/>
              </a:spcBef>
              <a:buNone/>
              <a:tabLst>
                <a:tab algn="l" pos="0"/>
              </a:tabLst>
            </a:pPr>
            <a:r>
              <a:rPr b="0" lang="en-US" sz="2300" spc="-1" strike="noStrike">
                <a:solidFill>
                  <a:srgbClr val="3333cc"/>
                </a:solidFill>
                <a:latin typeface="Arial"/>
              </a:rPr>
              <a:t>Acknowledgement</a:t>
            </a:r>
            <a:r>
              <a:rPr b="0" lang="en-US" sz="2300" spc="-1" strike="noStrike">
                <a:solidFill>
                  <a:srgbClr val="000000"/>
                </a:solidFill>
                <a:latin typeface="Arial"/>
              </a:rPr>
              <a:t>  -- Used by the receiver to indicate the sequence number of the next byte of data expected to be received.</a:t>
            </a:r>
            <a:endParaRPr b="0" lang="en-GB" sz="2300" spc="-1" strike="noStrike">
              <a:latin typeface="Arial"/>
            </a:endParaRPr>
          </a:p>
          <a:p>
            <a:pPr marL="216000" indent="-216000">
              <a:lnSpc>
                <a:spcPct val="100000"/>
              </a:lnSpc>
              <a:spcBef>
                <a:spcPts val="751"/>
              </a:spcBef>
              <a:buNone/>
              <a:tabLst>
                <a:tab algn="l" pos="0"/>
              </a:tabLst>
            </a:pPr>
            <a:r>
              <a:rPr b="0" lang="en-US" sz="2300" spc="-1" strike="noStrike">
                <a:solidFill>
                  <a:srgbClr val="3333cc"/>
                </a:solidFill>
                <a:latin typeface="Arial"/>
              </a:rPr>
              <a:t>Hdr Len -- </a:t>
            </a:r>
            <a:r>
              <a:rPr b="0" lang="en-US" sz="2300" spc="-1" strike="noStrike">
                <a:latin typeface="Arial"/>
              </a:rPr>
              <a:t>The length of the header in 32 bit words (4 bytes)</a:t>
            </a:r>
            <a:endParaRPr b="0" lang="en-GB" sz="2300" spc="-1" strike="noStrike">
              <a:latin typeface="Arial"/>
            </a:endParaRPr>
          </a:p>
          <a:p>
            <a:pPr marL="216000" indent="-216000">
              <a:lnSpc>
                <a:spcPct val="100000"/>
              </a:lnSpc>
              <a:spcBef>
                <a:spcPts val="751"/>
              </a:spcBef>
              <a:buNone/>
              <a:tabLst>
                <a:tab algn="l" pos="0"/>
              </a:tabLst>
            </a:pPr>
            <a:r>
              <a:rPr b="0" lang="en-US" sz="2300" spc="-1" strike="noStrike">
                <a:solidFill>
                  <a:srgbClr val="3333cc"/>
                </a:solidFill>
                <a:latin typeface="Arial"/>
              </a:rPr>
              <a:t>Flags</a:t>
            </a:r>
            <a:r>
              <a:rPr b="0" lang="en-US" sz="2300" spc="-1" strike="noStrike">
                <a:latin typeface="Arial"/>
              </a:rPr>
              <a:t> -- Various bits that indicate special status of the  segment (ACK, Urgent, PUSH, etc).</a:t>
            </a:r>
            <a:endParaRPr b="0" lang="en-GB" sz="2300" spc="-1" strike="noStrike">
              <a:latin typeface="Arial"/>
            </a:endParaRPr>
          </a:p>
          <a:p>
            <a:pPr marL="216000" indent="-216000">
              <a:lnSpc>
                <a:spcPct val="100000"/>
              </a:lnSpc>
              <a:spcBef>
                <a:spcPts val="751"/>
              </a:spcBef>
              <a:buNone/>
              <a:tabLst>
                <a:tab algn="l" pos="0"/>
              </a:tabLst>
            </a:pPr>
            <a:r>
              <a:rPr b="0" lang="en-US" sz="2300" spc="-1" strike="noStrike">
                <a:solidFill>
                  <a:srgbClr val="3333cc"/>
                </a:solidFill>
                <a:latin typeface="Arial"/>
              </a:rPr>
              <a:t>Window</a:t>
            </a:r>
            <a:r>
              <a:rPr b="0" lang="en-US" sz="2300" spc="-1" strike="noStrike">
                <a:solidFill>
                  <a:srgbClr val="000000"/>
                </a:solidFill>
                <a:latin typeface="Arial"/>
              </a:rPr>
              <a:t> -- Number of bytes the sender is willing to accept. Begins with the acknowledgement number.</a:t>
            </a:r>
            <a:endParaRPr b="0" lang="en-GB" sz="2300" spc="-1" strike="noStrike">
              <a:latin typeface="Arial"/>
            </a:endParaRPr>
          </a:p>
          <a:p>
            <a:pPr marL="216000" indent="-216000">
              <a:lnSpc>
                <a:spcPct val="100000"/>
              </a:lnSpc>
              <a:spcBef>
                <a:spcPts val="751"/>
              </a:spcBef>
              <a:buNone/>
              <a:tabLst>
                <a:tab algn="l" pos="0"/>
              </a:tabLst>
            </a:pPr>
            <a:r>
              <a:rPr b="0" lang="en-US" sz="2300" spc="-1" strike="noStrike">
                <a:solidFill>
                  <a:srgbClr val="3333cc"/>
                </a:solidFill>
                <a:latin typeface="Arial"/>
              </a:rPr>
              <a:t>Checksum</a:t>
            </a:r>
            <a:r>
              <a:rPr b="0" lang="en-US" sz="2300" spc="-1" strike="noStrike">
                <a:latin typeface="Arial"/>
              </a:rPr>
              <a:t> -- Numeric calculation to ensure packet is not corrupt.</a:t>
            </a:r>
            <a:endParaRPr b="0" lang="en-GB" sz="2300" spc="-1" strike="noStrike">
              <a:latin typeface="Arial"/>
            </a:endParaRPr>
          </a:p>
          <a:p>
            <a:pPr marL="216000" indent="-216000">
              <a:lnSpc>
                <a:spcPct val="100000"/>
              </a:lnSpc>
              <a:spcBef>
                <a:spcPts val="751"/>
              </a:spcBef>
              <a:buNone/>
              <a:tabLst>
                <a:tab algn="l" pos="0"/>
              </a:tabLst>
            </a:pPr>
            <a:r>
              <a:rPr b="0" lang="en-US" sz="2300" spc="-1" strike="noStrike">
                <a:solidFill>
                  <a:srgbClr val="3333cc"/>
                </a:solidFill>
                <a:latin typeface="Arial"/>
              </a:rPr>
              <a:t>Urgent Pointer</a:t>
            </a:r>
            <a:r>
              <a:rPr b="0" lang="en-US" sz="2300" spc="-1" strike="noStrike">
                <a:latin typeface="Arial"/>
              </a:rPr>
              <a:t> -- Points to the first byte beyond urgent data which is always at the beginning of the segment.</a:t>
            </a:r>
            <a:endParaRPr b="0" lang="en-GB" sz="2300" spc="-1" strike="noStrike">
              <a:latin typeface="Arial"/>
            </a:endParaRPr>
          </a:p>
          <a:p>
            <a:pPr marL="216000" indent="-216000">
              <a:lnSpc>
                <a:spcPct val="100000"/>
              </a:lnSpc>
              <a:spcBef>
                <a:spcPts val="751"/>
              </a:spcBef>
              <a:buNone/>
              <a:tabLst>
                <a:tab algn="l" pos="0"/>
              </a:tabLst>
            </a:pPr>
            <a:r>
              <a:rPr b="0" lang="en-US" sz="2300" spc="-1" strike="noStrike">
                <a:solidFill>
                  <a:srgbClr val="3333cc"/>
                </a:solidFill>
                <a:latin typeface="Arial"/>
              </a:rPr>
              <a:t>Options</a:t>
            </a:r>
            <a:r>
              <a:rPr b="0" lang="en-US" sz="2300" spc="-1" strike="noStrike">
                <a:latin typeface="Arial"/>
              </a:rPr>
              <a:t> -- Various information that is optionally used, but must be accommodated by any TCP implementation.</a:t>
            </a:r>
            <a:endParaRPr b="0" lang="en-GB" sz="23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31" name="PlaceHolder 2"/>
          <p:cNvSpPr>
            <a:spLocks noGrp="1"/>
          </p:cNvSpPr>
          <p:nvPr>
            <p:ph/>
          </p:nvPr>
        </p:nvSpPr>
        <p:spPr>
          <a:xfrm>
            <a:off x="504000" y="1767960"/>
            <a:ext cx="9074880" cy="2090160"/>
          </a:xfrm>
          <a:prstGeom prst="rect">
            <a:avLst/>
          </a:prstGeom>
          <a:noFill/>
          <a:ln w="0">
            <a:noFill/>
          </a:ln>
        </p:spPr>
        <p:txBody>
          <a:bodyPr lIns="0" rIns="0" tIns="0" bIns="0" anchor="t">
            <a:normAutofit/>
          </a:bodyPr>
          <a:p>
            <a:endParaRPr b="0" lang="en-GB" sz="3200" spc="-1" strike="noStrike">
              <a:latin typeface="Arial"/>
            </a:endParaRPr>
          </a:p>
        </p:txBody>
      </p:sp>
      <p:sp>
        <p:nvSpPr>
          <p:cNvPr id="32" name="PlaceHolder 3"/>
          <p:cNvSpPr>
            <a:spLocks noGrp="1"/>
          </p:cNvSpPr>
          <p:nvPr>
            <p:ph/>
          </p:nvPr>
        </p:nvSpPr>
        <p:spPr>
          <a:xfrm>
            <a:off x="504000" y="4057200"/>
            <a:ext cx="9074880" cy="209016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34" name="PlaceHolder 2"/>
          <p:cNvSpPr>
            <a:spLocks noGrp="1"/>
          </p:cNvSpPr>
          <p:nvPr>
            <p:ph/>
          </p:nvPr>
        </p:nvSpPr>
        <p:spPr>
          <a:xfrm>
            <a:off x="504000" y="176796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35" name="PlaceHolder 3"/>
          <p:cNvSpPr>
            <a:spLocks noGrp="1"/>
          </p:cNvSpPr>
          <p:nvPr>
            <p:ph/>
          </p:nvPr>
        </p:nvSpPr>
        <p:spPr>
          <a:xfrm>
            <a:off x="5154120" y="176796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36" name="PlaceHolder 4"/>
          <p:cNvSpPr>
            <a:spLocks noGrp="1"/>
          </p:cNvSpPr>
          <p:nvPr>
            <p:ph/>
          </p:nvPr>
        </p:nvSpPr>
        <p:spPr>
          <a:xfrm>
            <a:off x="504000" y="405720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37" name="PlaceHolder 5"/>
          <p:cNvSpPr>
            <a:spLocks noGrp="1"/>
          </p:cNvSpPr>
          <p:nvPr>
            <p:ph/>
          </p:nvPr>
        </p:nvSpPr>
        <p:spPr>
          <a:xfrm>
            <a:off x="5154120" y="4057200"/>
            <a:ext cx="4428360" cy="209016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39" name="PlaceHolder 2"/>
          <p:cNvSpPr>
            <a:spLocks noGrp="1"/>
          </p:cNvSpPr>
          <p:nvPr>
            <p:ph/>
          </p:nvPr>
        </p:nvSpPr>
        <p:spPr>
          <a:xfrm>
            <a:off x="504000" y="1767960"/>
            <a:ext cx="29217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40" name="PlaceHolder 3"/>
          <p:cNvSpPr>
            <a:spLocks noGrp="1"/>
          </p:cNvSpPr>
          <p:nvPr>
            <p:ph/>
          </p:nvPr>
        </p:nvSpPr>
        <p:spPr>
          <a:xfrm>
            <a:off x="3572280" y="1767960"/>
            <a:ext cx="29217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41" name="PlaceHolder 4"/>
          <p:cNvSpPr>
            <a:spLocks noGrp="1"/>
          </p:cNvSpPr>
          <p:nvPr>
            <p:ph/>
          </p:nvPr>
        </p:nvSpPr>
        <p:spPr>
          <a:xfrm>
            <a:off x="6640560" y="1767960"/>
            <a:ext cx="29217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42" name="PlaceHolder 5"/>
          <p:cNvSpPr>
            <a:spLocks noGrp="1"/>
          </p:cNvSpPr>
          <p:nvPr>
            <p:ph/>
          </p:nvPr>
        </p:nvSpPr>
        <p:spPr>
          <a:xfrm>
            <a:off x="504000" y="4057200"/>
            <a:ext cx="29217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43" name="PlaceHolder 6"/>
          <p:cNvSpPr>
            <a:spLocks noGrp="1"/>
          </p:cNvSpPr>
          <p:nvPr>
            <p:ph/>
          </p:nvPr>
        </p:nvSpPr>
        <p:spPr>
          <a:xfrm>
            <a:off x="3572280" y="4057200"/>
            <a:ext cx="29217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44" name="PlaceHolder 7"/>
          <p:cNvSpPr>
            <a:spLocks noGrp="1"/>
          </p:cNvSpPr>
          <p:nvPr>
            <p:ph/>
          </p:nvPr>
        </p:nvSpPr>
        <p:spPr>
          <a:xfrm>
            <a:off x="6640560" y="4057200"/>
            <a:ext cx="2921760" cy="209016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4"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55" name="PlaceHolder 2"/>
          <p:cNvSpPr>
            <a:spLocks noGrp="1"/>
          </p:cNvSpPr>
          <p:nvPr>
            <p:ph type="subTitle"/>
          </p:nvPr>
        </p:nvSpPr>
        <p:spPr>
          <a:xfrm>
            <a:off x="504000" y="1767960"/>
            <a:ext cx="9074880" cy="4382280"/>
          </a:xfrm>
          <a:prstGeom prst="rect">
            <a:avLst/>
          </a:prstGeom>
          <a:noFill/>
          <a:ln w="0">
            <a:noFill/>
          </a:ln>
        </p:spPr>
        <p:txBody>
          <a:bodyPr lIns="0" rIns="0" tIns="0" bIns="0" anchor="ctr">
            <a:noAutofit/>
          </a:bodyPr>
          <a:p>
            <a:pPr algn="ctr">
              <a:buNone/>
            </a:pPr>
            <a:endParaRPr b="0" lang="en-GB"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57" name="PlaceHolder 2"/>
          <p:cNvSpPr>
            <a:spLocks noGrp="1"/>
          </p:cNvSpPr>
          <p:nvPr>
            <p:ph/>
          </p:nvPr>
        </p:nvSpPr>
        <p:spPr>
          <a:xfrm>
            <a:off x="504000" y="1767960"/>
            <a:ext cx="9074880" cy="43822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59" name="PlaceHolder 2"/>
          <p:cNvSpPr>
            <a:spLocks noGrp="1"/>
          </p:cNvSpPr>
          <p:nvPr>
            <p:ph/>
          </p:nvPr>
        </p:nvSpPr>
        <p:spPr>
          <a:xfrm>
            <a:off x="504000" y="1767960"/>
            <a:ext cx="4428360" cy="4382280"/>
          </a:xfrm>
          <a:prstGeom prst="rect">
            <a:avLst/>
          </a:prstGeom>
          <a:noFill/>
          <a:ln w="0">
            <a:noFill/>
          </a:ln>
        </p:spPr>
        <p:txBody>
          <a:bodyPr lIns="0" rIns="0" tIns="0" bIns="0" anchor="t">
            <a:normAutofit/>
          </a:bodyPr>
          <a:p>
            <a:endParaRPr b="0" lang="en-GB" sz="3200" spc="-1" strike="noStrike">
              <a:latin typeface="Arial"/>
            </a:endParaRPr>
          </a:p>
        </p:txBody>
      </p:sp>
      <p:sp>
        <p:nvSpPr>
          <p:cNvPr id="60" name="PlaceHolder 3"/>
          <p:cNvSpPr>
            <a:spLocks noGrp="1"/>
          </p:cNvSpPr>
          <p:nvPr>
            <p:ph/>
          </p:nvPr>
        </p:nvSpPr>
        <p:spPr>
          <a:xfrm>
            <a:off x="5154120" y="1767960"/>
            <a:ext cx="4428360" cy="43822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1"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2" name="PlaceHolder 1"/>
          <p:cNvSpPr>
            <a:spLocks noGrp="1"/>
          </p:cNvSpPr>
          <p:nvPr>
            <p:ph type="subTitle"/>
          </p:nvPr>
        </p:nvSpPr>
        <p:spPr>
          <a:xfrm>
            <a:off x="504000" y="301320"/>
            <a:ext cx="9074880" cy="5848560"/>
          </a:xfrm>
          <a:prstGeom prst="rect">
            <a:avLst/>
          </a:prstGeom>
          <a:noFill/>
          <a:ln w="0">
            <a:noFill/>
          </a:ln>
        </p:spPr>
        <p:txBody>
          <a:bodyPr lIns="0" rIns="0" tIns="0" bIns="0" anchor="ctr">
            <a:noAutofit/>
          </a:bodyPr>
          <a:p>
            <a:pPr algn="ctr">
              <a:buNone/>
            </a:pPr>
            <a:endParaRPr b="0" lang="en-GB"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64" name="PlaceHolder 2"/>
          <p:cNvSpPr>
            <a:spLocks noGrp="1"/>
          </p:cNvSpPr>
          <p:nvPr>
            <p:ph/>
          </p:nvPr>
        </p:nvSpPr>
        <p:spPr>
          <a:xfrm>
            <a:off x="504000" y="176796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65" name="PlaceHolder 3"/>
          <p:cNvSpPr>
            <a:spLocks noGrp="1"/>
          </p:cNvSpPr>
          <p:nvPr>
            <p:ph/>
          </p:nvPr>
        </p:nvSpPr>
        <p:spPr>
          <a:xfrm>
            <a:off x="5154120" y="1767960"/>
            <a:ext cx="4428360" cy="4382280"/>
          </a:xfrm>
          <a:prstGeom prst="rect">
            <a:avLst/>
          </a:prstGeom>
          <a:noFill/>
          <a:ln w="0">
            <a:noFill/>
          </a:ln>
        </p:spPr>
        <p:txBody>
          <a:bodyPr lIns="0" rIns="0" tIns="0" bIns="0" anchor="t">
            <a:normAutofit/>
          </a:bodyPr>
          <a:p>
            <a:endParaRPr b="0" lang="en-GB" sz="3200" spc="-1" strike="noStrike">
              <a:latin typeface="Arial"/>
            </a:endParaRPr>
          </a:p>
        </p:txBody>
      </p:sp>
      <p:sp>
        <p:nvSpPr>
          <p:cNvPr id="66" name="PlaceHolder 4"/>
          <p:cNvSpPr>
            <a:spLocks noGrp="1"/>
          </p:cNvSpPr>
          <p:nvPr>
            <p:ph/>
          </p:nvPr>
        </p:nvSpPr>
        <p:spPr>
          <a:xfrm>
            <a:off x="504000" y="4057200"/>
            <a:ext cx="4428360" cy="209016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0" name="PlaceHolder 2"/>
          <p:cNvSpPr>
            <a:spLocks noGrp="1"/>
          </p:cNvSpPr>
          <p:nvPr>
            <p:ph type="subTitle"/>
          </p:nvPr>
        </p:nvSpPr>
        <p:spPr>
          <a:xfrm>
            <a:off x="504000" y="1767960"/>
            <a:ext cx="9074880" cy="4382280"/>
          </a:xfrm>
          <a:prstGeom prst="rect">
            <a:avLst/>
          </a:prstGeom>
          <a:noFill/>
          <a:ln w="0">
            <a:noFill/>
          </a:ln>
        </p:spPr>
        <p:txBody>
          <a:bodyPr lIns="0" rIns="0" tIns="0" bIns="0" anchor="ctr">
            <a:noAutofit/>
          </a:bodyPr>
          <a:p>
            <a:pPr algn="ctr">
              <a:buNone/>
            </a:pPr>
            <a:endParaRPr b="0" lang="en-GB"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68" name="PlaceHolder 2"/>
          <p:cNvSpPr>
            <a:spLocks noGrp="1"/>
          </p:cNvSpPr>
          <p:nvPr>
            <p:ph/>
          </p:nvPr>
        </p:nvSpPr>
        <p:spPr>
          <a:xfrm>
            <a:off x="504000" y="1767960"/>
            <a:ext cx="4428360" cy="4382280"/>
          </a:xfrm>
          <a:prstGeom prst="rect">
            <a:avLst/>
          </a:prstGeom>
          <a:noFill/>
          <a:ln w="0">
            <a:noFill/>
          </a:ln>
        </p:spPr>
        <p:txBody>
          <a:bodyPr lIns="0" rIns="0" tIns="0" bIns="0" anchor="t">
            <a:normAutofit/>
          </a:bodyPr>
          <a:p>
            <a:endParaRPr b="0" lang="en-GB" sz="3200" spc="-1" strike="noStrike">
              <a:latin typeface="Arial"/>
            </a:endParaRPr>
          </a:p>
        </p:txBody>
      </p:sp>
      <p:sp>
        <p:nvSpPr>
          <p:cNvPr id="69" name="PlaceHolder 3"/>
          <p:cNvSpPr>
            <a:spLocks noGrp="1"/>
          </p:cNvSpPr>
          <p:nvPr>
            <p:ph/>
          </p:nvPr>
        </p:nvSpPr>
        <p:spPr>
          <a:xfrm>
            <a:off x="5154120" y="176796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70" name="PlaceHolder 4"/>
          <p:cNvSpPr>
            <a:spLocks noGrp="1"/>
          </p:cNvSpPr>
          <p:nvPr>
            <p:ph/>
          </p:nvPr>
        </p:nvSpPr>
        <p:spPr>
          <a:xfrm>
            <a:off x="5154120" y="4057200"/>
            <a:ext cx="4428360" cy="209016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72" name="PlaceHolder 2"/>
          <p:cNvSpPr>
            <a:spLocks noGrp="1"/>
          </p:cNvSpPr>
          <p:nvPr>
            <p:ph/>
          </p:nvPr>
        </p:nvSpPr>
        <p:spPr>
          <a:xfrm>
            <a:off x="504000" y="176796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73" name="PlaceHolder 3"/>
          <p:cNvSpPr>
            <a:spLocks noGrp="1"/>
          </p:cNvSpPr>
          <p:nvPr>
            <p:ph/>
          </p:nvPr>
        </p:nvSpPr>
        <p:spPr>
          <a:xfrm>
            <a:off x="5154120" y="176796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74" name="PlaceHolder 4"/>
          <p:cNvSpPr>
            <a:spLocks noGrp="1"/>
          </p:cNvSpPr>
          <p:nvPr>
            <p:ph/>
          </p:nvPr>
        </p:nvSpPr>
        <p:spPr>
          <a:xfrm>
            <a:off x="504000" y="4057200"/>
            <a:ext cx="9074880" cy="209016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76" name="PlaceHolder 2"/>
          <p:cNvSpPr>
            <a:spLocks noGrp="1"/>
          </p:cNvSpPr>
          <p:nvPr>
            <p:ph/>
          </p:nvPr>
        </p:nvSpPr>
        <p:spPr>
          <a:xfrm>
            <a:off x="504000" y="1767960"/>
            <a:ext cx="9074880" cy="2090160"/>
          </a:xfrm>
          <a:prstGeom prst="rect">
            <a:avLst/>
          </a:prstGeom>
          <a:noFill/>
          <a:ln w="0">
            <a:noFill/>
          </a:ln>
        </p:spPr>
        <p:txBody>
          <a:bodyPr lIns="0" rIns="0" tIns="0" bIns="0" anchor="t">
            <a:normAutofit/>
          </a:bodyPr>
          <a:p>
            <a:endParaRPr b="0" lang="en-GB" sz="3200" spc="-1" strike="noStrike">
              <a:latin typeface="Arial"/>
            </a:endParaRPr>
          </a:p>
        </p:txBody>
      </p:sp>
      <p:sp>
        <p:nvSpPr>
          <p:cNvPr id="77" name="PlaceHolder 3"/>
          <p:cNvSpPr>
            <a:spLocks noGrp="1"/>
          </p:cNvSpPr>
          <p:nvPr>
            <p:ph/>
          </p:nvPr>
        </p:nvSpPr>
        <p:spPr>
          <a:xfrm>
            <a:off x="504000" y="4057200"/>
            <a:ext cx="9074880" cy="209016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79" name="PlaceHolder 2"/>
          <p:cNvSpPr>
            <a:spLocks noGrp="1"/>
          </p:cNvSpPr>
          <p:nvPr>
            <p:ph/>
          </p:nvPr>
        </p:nvSpPr>
        <p:spPr>
          <a:xfrm>
            <a:off x="504000" y="176796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80" name="PlaceHolder 3"/>
          <p:cNvSpPr>
            <a:spLocks noGrp="1"/>
          </p:cNvSpPr>
          <p:nvPr>
            <p:ph/>
          </p:nvPr>
        </p:nvSpPr>
        <p:spPr>
          <a:xfrm>
            <a:off x="5154120" y="176796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81" name="PlaceHolder 4"/>
          <p:cNvSpPr>
            <a:spLocks noGrp="1"/>
          </p:cNvSpPr>
          <p:nvPr>
            <p:ph/>
          </p:nvPr>
        </p:nvSpPr>
        <p:spPr>
          <a:xfrm>
            <a:off x="504000" y="405720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82" name="PlaceHolder 5"/>
          <p:cNvSpPr>
            <a:spLocks noGrp="1"/>
          </p:cNvSpPr>
          <p:nvPr>
            <p:ph/>
          </p:nvPr>
        </p:nvSpPr>
        <p:spPr>
          <a:xfrm>
            <a:off x="5154120" y="4057200"/>
            <a:ext cx="4428360" cy="209016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84" name="PlaceHolder 2"/>
          <p:cNvSpPr>
            <a:spLocks noGrp="1"/>
          </p:cNvSpPr>
          <p:nvPr>
            <p:ph/>
          </p:nvPr>
        </p:nvSpPr>
        <p:spPr>
          <a:xfrm>
            <a:off x="504000" y="1767960"/>
            <a:ext cx="29217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85" name="PlaceHolder 3"/>
          <p:cNvSpPr>
            <a:spLocks noGrp="1"/>
          </p:cNvSpPr>
          <p:nvPr>
            <p:ph/>
          </p:nvPr>
        </p:nvSpPr>
        <p:spPr>
          <a:xfrm>
            <a:off x="3572280" y="1767960"/>
            <a:ext cx="29217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86" name="PlaceHolder 4"/>
          <p:cNvSpPr>
            <a:spLocks noGrp="1"/>
          </p:cNvSpPr>
          <p:nvPr>
            <p:ph/>
          </p:nvPr>
        </p:nvSpPr>
        <p:spPr>
          <a:xfrm>
            <a:off x="6640560" y="1767960"/>
            <a:ext cx="29217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87" name="PlaceHolder 5"/>
          <p:cNvSpPr>
            <a:spLocks noGrp="1"/>
          </p:cNvSpPr>
          <p:nvPr>
            <p:ph/>
          </p:nvPr>
        </p:nvSpPr>
        <p:spPr>
          <a:xfrm>
            <a:off x="504000" y="4057200"/>
            <a:ext cx="29217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88" name="PlaceHolder 6"/>
          <p:cNvSpPr>
            <a:spLocks noGrp="1"/>
          </p:cNvSpPr>
          <p:nvPr>
            <p:ph/>
          </p:nvPr>
        </p:nvSpPr>
        <p:spPr>
          <a:xfrm>
            <a:off x="3572280" y="4057200"/>
            <a:ext cx="29217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89" name="PlaceHolder 7"/>
          <p:cNvSpPr>
            <a:spLocks noGrp="1"/>
          </p:cNvSpPr>
          <p:nvPr>
            <p:ph/>
          </p:nvPr>
        </p:nvSpPr>
        <p:spPr>
          <a:xfrm>
            <a:off x="6640560" y="4057200"/>
            <a:ext cx="2921760" cy="209016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9"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00" name="PlaceHolder 2"/>
          <p:cNvSpPr>
            <a:spLocks noGrp="1"/>
          </p:cNvSpPr>
          <p:nvPr>
            <p:ph type="subTitle"/>
          </p:nvPr>
        </p:nvSpPr>
        <p:spPr>
          <a:xfrm>
            <a:off x="504000" y="1767960"/>
            <a:ext cx="9074880" cy="4382280"/>
          </a:xfrm>
          <a:prstGeom prst="rect">
            <a:avLst/>
          </a:prstGeom>
          <a:noFill/>
          <a:ln w="0">
            <a:noFill/>
          </a:ln>
        </p:spPr>
        <p:txBody>
          <a:bodyPr lIns="0" rIns="0" tIns="0" bIns="0" anchor="ctr">
            <a:noAutofit/>
          </a:bodyPr>
          <a:p>
            <a:pPr algn="ctr">
              <a:buNone/>
            </a:pPr>
            <a:endParaRPr b="0" lang="en-GB"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02" name="PlaceHolder 2"/>
          <p:cNvSpPr>
            <a:spLocks noGrp="1"/>
          </p:cNvSpPr>
          <p:nvPr>
            <p:ph/>
          </p:nvPr>
        </p:nvSpPr>
        <p:spPr>
          <a:xfrm>
            <a:off x="504000" y="1767960"/>
            <a:ext cx="9074880" cy="43822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04" name="PlaceHolder 2"/>
          <p:cNvSpPr>
            <a:spLocks noGrp="1"/>
          </p:cNvSpPr>
          <p:nvPr>
            <p:ph/>
          </p:nvPr>
        </p:nvSpPr>
        <p:spPr>
          <a:xfrm>
            <a:off x="504000" y="1767960"/>
            <a:ext cx="4428360" cy="4382280"/>
          </a:xfrm>
          <a:prstGeom prst="rect">
            <a:avLst/>
          </a:prstGeom>
          <a:noFill/>
          <a:ln w="0">
            <a:noFill/>
          </a:ln>
        </p:spPr>
        <p:txBody>
          <a:bodyPr lIns="0" rIns="0" tIns="0" bIns="0" anchor="t">
            <a:normAutofit/>
          </a:bodyPr>
          <a:p>
            <a:endParaRPr b="0" lang="en-GB" sz="3200" spc="-1" strike="noStrike">
              <a:latin typeface="Arial"/>
            </a:endParaRPr>
          </a:p>
        </p:txBody>
      </p:sp>
      <p:sp>
        <p:nvSpPr>
          <p:cNvPr id="105" name="PlaceHolder 3"/>
          <p:cNvSpPr>
            <a:spLocks noGrp="1"/>
          </p:cNvSpPr>
          <p:nvPr>
            <p:ph/>
          </p:nvPr>
        </p:nvSpPr>
        <p:spPr>
          <a:xfrm>
            <a:off x="5154120" y="1767960"/>
            <a:ext cx="4428360" cy="43822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6"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2" name="PlaceHolder 2"/>
          <p:cNvSpPr>
            <a:spLocks noGrp="1"/>
          </p:cNvSpPr>
          <p:nvPr>
            <p:ph/>
          </p:nvPr>
        </p:nvSpPr>
        <p:spPr>
          <a:xfrm>
            <a:off x="504000" y="1767960"/>
            <a:ext cx="9074880" cy="43822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7" name="PlaceHolder 1"/>
          <p:cNvSpPr>
            <a:spLocks noGrp="1"/>
          </p:cNvSpPr>
          <p:nvPr>
            <p:ph type="subTitle"/>
          </p:nvPr>
        </p:nvSpPr>
        <p:spPr>
          <a:xfrm>
            <a:off x="504000" y="301320"/>
            <a:ext cx="9074880" cy="5848560"/>
          </a:xfrm>
          <a:prstGeom prst="rect">
            <a:avLst/>
          </a:prstGeom>
          <a:noFill/>
          <a:ln w="0">
            <a:noFill/>
          </a:ln>
        </p:spPr>
        <p:txBody>
          <a:bodyPr lIns="0" rIns="0" tIns="0" bIns="0" anchor="ctr">
            <a:noAutofit/>
          </a:bodyPr>
          <a:p>
            <a:pPr algn="ctr">
              <a:buNone/>
            </a:pPr>
            <a:endParaRPr b="0" lang="en-GB"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09" name="PlaceHolder 2"/>
          <p:cNvSpPr>
            <a:spLocks noGrp="1"/>
          </p:cNvSpPr>
          <p:nvPr>
            <p:ph/>
          </p:nvPr>
        </p:nvSpPr>
        <p:spPr>
          <a:xfrm>
            <a:off x="504000" y="176796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110" name="PlaceHolder 3"/>
          <p:cNvSpPr>
            <a:spLocks noGrp="1"/>
          </p:cNvSpPr>
          <p:nvPr>
            <p:ph/>
          </p:nvPr>
        </p:nvSpPr>
        <p:spPr>
          <a:xfrm>
            <a:off x="5154120" y="1767960"/>
            <a:ext cx="4428360" cy="4382280"/>
          </a:xfrm>
          <a:prstGeom prst="rect">
            <a:avLst/>
          </a:prstGeom>
          <a:noFill/>
          <a:ln w="0">
            <a:noFill/>
          </a:ln>
        </p:spPr>
        <p:txBody>
          <a:bodyPr lIns="0" rIns="0" tIns="0" bIns="0" anchor="t">
            <a:normAutofit/>
          </a:bodyPr>
          <a:p>
            <a:endParaRPr b="0" lang="en-GB" sz="3200" spc="-1" strike="noStrike">
              <a:latin typeface="Arial"/>
            </a:endParaRPr>
          </a:p>
        </p:txBody>
      </p:sp>
      <p:sp>
        <p:nvSpPr>
          <p:cNvPr id="111" name="PlaceHolder 4"/>
          <p:cNvSpPr>
            <a:spLocks noGrp="1"/>
          </p:cNvSpPr>
          <p:nvPr>
            <p:ph/>
          </p:nvPr>
        </p:nvSpPr>
        <p:spPr>
          <a:xfrm>
            <a:off x="504000" y="4057200"/>
            <a:ext cx="4428360" cy="209016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13" name="PlaceHolder 2"/>
          <p:cNvSpPr>
            <a:spLocks noGrp="1"/>
          </p:cNvSpPr>
          <p:nvPr>
            <p:ph/>
          </p:nvPr>
        </p:nvSpPr>
        <p:spPr>
          <a:xfrm>
            <a:off x="504000" y="1767960"/>
            <a:ext cx="4428360" cy="4382280"/>
          </a:xfrm>
          <a:prstGeom prst="rect">
            <a:avLst/>
          </a:prstGeom>
          <a:noFill/>
          <a:ln w="0">
            <a:noFill/>
          </a:ln>
        </p:spPr>
        <p:txBody>
          <a:bodyPr lIns="0" rIns="0" tIns="0" bIns="0" anchor="t">
            <a:normAutofit/>
          </a:bodyPr>
          <a:p>
            <a:endParaRPr b="0" lang="en-GB" sz="3200" spc="-1" strike="noStrike">
              <a:latin typeface="Arial"/>
            </a:endParaRPr>
          </a:p>
        </p:txBody>
      </p:sp>
      <p:sp>
        <p:nvSpPr>
          <p:cNvPr id="114" name="PlaceHolder 3"/>
          <p:cNvSpPr>
            <a:spLocks noGrp="1"/>
          </p:cNvSpPr>
          <p:nvPr>
            <p:ph/>
          </p:nvPr>
        </p:nvSpPr>
        <p:spPr>
          <a:xfrm>
            <a:off x="5154120" y="176796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115" name="PlaceHolder 4"/>
          <p:cNvSpPr>
            <a:spLocks noGrp="1"/>
          </p:cNvSpPr>
          <p:nvPr>
            <p:ph/>
          </p:nvPr>
        </p:nvSpPr>
        <p:spPr>
          <a:xfrm>
            <a:off x="5154120" y="4057200"/>
            <a:ext cx="4428360" cy="209016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17" name="PlaceHolder 2"/>
          <p:cNvSpPr>
            <a:spLocks noGrp="1"/>
          </p:cNvSpPr>
          <p:nvPr>
            <p:ph/>
          </p:nvPr>
        </p:nvSpPr>
        <p:spPr>
          <a:xfrm>
            <a:off x="504000" y="176796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118" name="PlaceHolder 3"/>
          <p:cNvSpPr>
            <a:spLocks noGrp="1"/>
          </p:cNvSpPr>
          <p:nvPr>
            <p:ph/>
          </p:nvPr>
        </p:nvSpPr>
        <p:spPr>
          <a:xfrm>
            <a:off x="5154120" y="176796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119" name="PlaceHolder 4"/>
          <p:cNvSpPr>
            <a:spLocks noGrp="1"/>
          </p:cNvSpPr>
          <p:nvPr>
            <p:ph/>
          </p:nvPr>
        </p:nvSpPr>
        <p:spPr>
          <a:xfrm>
            <a:off x="504000" y="4057200"/>
            <a:ext cx="9074880" cy="209016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21" name="PlaceHolder 2"/>
          <p:cNvSpPr>
            <a:spLocks noGrp="1"/>
          </p:cNvSpPr>
          <p:nvPr>
            <p:ph/>
          </p:nvPr>
        </p:nvSpPr>
        <p:spPr>
          <a:xfrm>
            <a:off x="504000" y="1767960"/>
            <a:ext cx="9074880" cy="2090160"/>
          </a:xfrm>
          <a:prstGeom prst="rect">
            <a:avLst/>
          </a:prstGeom>
          <a:noFill/>
          <a:ln w="0">
            <a:noFill/>
          </a:ln>
        </p:spPr>
        <p:txBody>
          <a:bodyPr lIns="0" rIns="0" tIns="0" bIns="0" anchor="t">
            <a:normAutofit/>
          </a:bodyPr>
          <a:p>
            <a:endParaRPr b="0" lang="en-GB" sz="3200" spc="-1" strike="noStrike">
              <a:latin typeface="Arial"/>
            </a:endParaRPr>
          </a:p>
        </p:txBody>
      </p:sp>
      <p:sp>
        <p:nvSpPr>
          <p:cNvPr id="122" name="PlaceHolder 3"/>
          <p:cNvSpPr>
            <a:spLocks noGrp="1"/>
          </p:cNvSpPr>
          <p:nvPr>
            <p:ph/>
          </p:nvPr>
        </p:nvSpPr>
        <p:spPr>
          <a:xfrm>
            <a:off x="504000" y="4057200"/>
            <a:ext cx="9074880" cy="209016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24" name="PlaceHolder 2"/>
          <p:cNvSpPr>
            <a:spLocks noGrp="1"/>
          </p:cNvSpPr>
          <p:nvPr>
            <p:ph/>
          </p:nvPr>
        </p:nvSpPr>
        <p:spPr>
          <a:xfrm>
            <a:off x="504000" y="176796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125" name="PlaceHolder 3"/>
          <p:cNvSpPr>
            <a:spLocks noGrp="1"/>
          </p:cNvSpPr>
          <p:nvPr>
            <p:ph/>
          </p:nvPr>
        </p:nvSpPr>
        <p:spPr>
          <a:xfrm>
            <a:off x="5154120" y="176796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126" name="PlaceHolder 4"/>
          <p:cNvSpPr>
            <a:spLocks noGrp="1"/>
          </p:cNvSpPr>
          <p:nvPr>
            <p:ph/>
          </p:nvPr>
        </p:nvSpPr>
        <p:spPr>
          <a:xfrm>
            <a:off x="504000" y="405720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127" name="PlaceHolder 5"/>
          <p:cNvSpPr>
            <a:spLocks noGrp="1"/>
          </p:cNvSpPr>
          <p:nvPr>
            <p:ph/>
          </p:nvPr>
        </p:nvSpPr>
        <p:spPr>
          <a:xfrm>
            <a:off x="5154120" y="4057200"/>
            <a:ext cx="4428360" cy="209016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28"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29" name="PlaceHolder 2"/>
          <p:cNvSpPr>
            <a:spLocks noGrp="1"/>
          </p:cNvSpPr>
          <p:nvPr>
            <p:ph/>
          </p:nvPr>
        </p:nvSpPr>
        <p:spPr>
          <a:xfrm>
            <a:off x="504000" y="1767960"/>
            <a:ext cx="29217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130" name="PlaceHolder 3"/>
          <p:cNvSpPr>
            <a:spLocks noGrp="1"/>
          </p:cNvSpPr>
          <p:nvPr>
            <p:ph/>
          </p:nvPr>
        </p:nvSpPr>
        <p:spPr>
          <a:xfrm>
            <a:off x="3572280" y="1767960"/>
            <a:ext cx="29217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131" name="PlaceHolder 4"/>
          <p:cNvSpPr>
            <a:spLocks noGrp="1"/>
          </p:cNvSpPr>
          <p:nvPr>
            <p:ph/>
          </p:nvPr>
        </p:nvSpPr>
        <p:spPr>
          <a:xfrm>
            <a:off x="6640560" y="1767960"/>
            <a:ext cx="29217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132" name="PlaceHolder 5"/>
          <p:cNvSpPr>
            <a:spLocks noGrp="1"/>
          </p:cNvSpPr>
          <p:nvPr>
            <p:ph/>
          </p:nvPr>
        </p:nvSpPr>
        <p:spPr>
          <a:xfrm>
            <a:off x="504000" y="4057200"/>
            <a:ext cx="29217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133" name="PlaceHolder 6"/>
          <p:cNvSpPr>
            <a:spLocks noGrp="1"/>
          </p:cNvSpPr>
          <p:nvPr>
            <p:ph/>
          </p:nvPr>
        </p:nvSpPr>
        <p:spPr>
          <a:xfrm>
            <a:off x="3572280" y="4057200"/>
            <a:ext cx="29217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134" name="PlaceHolder 7"/>
          <p:cNvSpPr>
            <a:spLocks noGrp="1"/>
          </p:cNvSpPr>
          <p:nvPr>
            <p:ph/>
          </p:nvPr>
        </p:nvSpPr>
        <p:spPr>
          <a:xfrm>
            <a:off x="6640560" y="4057200"/>
            <a:ext cx="2921760" cy="209016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p>
            <a:r>
              <a:t>Footer</a:t>
            </a:r>
          </a:p>
        </p:txBody>
      </p:sp>
      <p:sp>
        <p:nvSpPr>
          <p:cNvPr id="3" name="PlaceHolder 2"/>
          <p:cNvSpPr>
            <a:spLocks noGrp="1"/>
          </p:cNvSpPr>
          <p:nvPr>
            <p:ph type="dt" idx="2"/>
          </p:nvPr>
        </p:nvSpPr>
        <p:spPr/>
        <p:txBody>
          <a:bodyPr/>
          <a:p>
            <a:r>
              <a:rPr lang="en-GB"/>
              <a:t/>
            </a:r>
          </a:p>
        </p:txBody>
      </p:sp>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39"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40" name="PlaceHolder 2"/>
          <p:cNvSpPr>
            <a:spLocks noGrp="1"/>
          </p:cNvSpPr>
          <p:nvPr>
            <p:ph type="subTitle"/>
          </p:nvPr>
        </p:nvSpPr>
        <p:spPr>
          <a:xfrm>
            <a:off x="504000" y="1767960"/>
            <a:ext cx="9074880" cy="4382280"/>
          </a:xfrm>
          <a:prstGeom prst="rect">
            <a:avLst/>
          </a:prstGeom>
          <a:noFill/>
          <a:ln w="0">
            <a:noFill/>
          </a:ln>
        </p:spPr>
        <p:txBody>
          <a:bodyPr lIns="0" rIns="0" tIns="0" bIns="0" anchor="ctr">
            <a:noAutofit/>
          </a:bodyPr>
          <a:p>
            <a:pPr algn="ctr">
              <a:buNone/>
            </a:pPr>
            <a:endParaRPr b="0" lang="en-GB" sz="3200" spc="-1" strike="noStrike">
              <a:latin typeface="Arial"/>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dt" idx="2"/>
          </p:nvPr>
        </p:nvSpPr>
        <p:spPr/>
        <p:txBody>
          <a:bodyPr/>
          <a:p>
            <a:r>
              <a:rPr lang="en-GB"/>
              <a:t/>
            </a: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42" name="PlaceHolder 2"/>
          <p:cNvSpPr>
            <a:spLocks noGrp="1"/>
          </p:cNvSpPr>
          <p:nvPr>
            <p:ph/>
          </p:nvPr>
        </p:nvSpPr>
        <p:spPr>
          <a:xfrm>
            <a:off x="504000" y="1767960"/>
            <a:ext cx="9074880" cy="4382280"/>
          </a:xfrm>
          <a:prstGeom prst="rect">
            <a:avLst/>
          </a:prstGeom>
          <a:noFill/>
          <a:ln w="0">
            <a:noFill/>
          </a:ln>
        </p:spPr>
        <p:txBody>
          <a:bodyPr lIns="0" rIns="0" tIns="0" bIns="0" anchor="t">
            <a:normAutofit/>
          </a:bodyPr>
          <a:p>
            <a:endParaRPr b="0" lang="en-GB" sz="3200" spc="-1" strike="noStrike">
              <a:latin typeface="Arial"/>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dt" idx="2"/>
          </p:nvPr>
        </p:nvSpPr>
        <p:spPr/>
        <p:txBody>
          <a:bodyPr/>
          <a:p>
            <a:r>
              <a:rPr lang="en-GB"/>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4" name="PlaceHolder 2"/>
          <p:cNvSpPr>
            <a:spLocks noGrp="1"/>
          </p:cNvSpPr>
          <p:nvPr>
            <p:ph/>
          </p:nvPr>
        </p:nvSpPr>
        <p:spPr>
          <a:xfrm>
            <a:off x="504000" y="1767960"/>
            <a:ext cx="4428360" cy="4382280"/>
          </a:xfrm>
          <a:prstGeom prst="rect">
            <a:avLst/>
          </a:prstGeom>
          <a:noFill/>
          <a:ln w="0">
            <a:noFill/>
          </a:ln>
        </p:spPr>
        <p:txBody>
          <a:bodyPr lIns="0" rIns="0" tIns="0" bIns="0" anchor="t">
            <a:normAutofit/>
          </a:bodyPr>
          <a:p>
            <a:endParaRPr b="0" lang="en-GB" sz="3200" spc="-1" strike="noStrike">
              <a:latin typeface="Arial"/>
            </a:endParaRPr>
          </a:p>
        </p:txBody>
      </p:sp>
      <p:sp>
        <p:nvSpPr>
          <p:cNvPr id="15" name="PlaceHolder 3"/>
          <p:cNvSpPr>
            <a:spLocks noGrp="1"/>
          </p:cNvSpPr>
          <p:nvPr>
            <p:ph/>
          </p:nvPr>
        </p:nvSpPr>
        <p:spPr>
          <a:xfrm>
            <a:off x="5154120" y="1767960"/>
            <a:ext cx="4428360" cy="43822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44" name="PlaceHolder 2"/>
          <p:cNvSpPr>
            <a:spLocks noGrp="1"/>
          </p:cNvSpPr>
          <p:nvPr>
            <p:ph/>
          </p:nvPr>
        </p:nvSpPr>
        <p:spPr>
          <a:xfrm>
            <a:off x="504000" y="1767960"/>
            <a:ext cx="4428360" cy="4382280"/>
          </a:xfrm>
          <a:prstGeom prst="rect">
            <a:avLst/>
          </a:prstGeom>
          <a:noFill/>
          <a:ln w="0">
            <a:noFill/>
          </a:ln>
        </p:spPr>
        <p:txBody>
          <a:bodyPr lIns="0" rIns="0" tIns="0" bIns="0" anchor="t">
            <a:normAutofit/>
          </a:bodyPr>
          <a:p>
            <a:endParaRPr b="0" lang="en-GB" sz="3200" spc="-1" strike="noStrike">
              <a:latin typeface="Arial"/>
            </a:endParaRPr>
          </a:p>
        </p:txBody>
      </p:sp>
      <p:sp>
        <p:nvSpPr>
          <p:cNvPr id="145" name="PlaceHolder 3"/>
          <p:cNvSpPr>
            <a:spLocks noGrp="1"/>
          </p:cNvSpPr>
          <p:nvPr>
            <p:ph/>
          </p:nvPr>
        </p:nvSpPr>
        <p:spPr>
          <a:xfrm>
            <a:off x="5154120" y="1767960"/>
            <a:ext cx="4428360" cy="4382280"/>
          </a:xfrm>
          <a:prstGeom prst="rect">
            <a:avLst/>
          </a:prstGeom>
          <a:noFill/>
          <a:ln w="0">
            <a:noFill/>
          </a:ln>
        </p:spPr>
        <p:txBody>
          <a:bodyPr lIns="0" rIns="0" tIns="0" bIns="0" anchor="t">
            <a:normAutofit/>
          </a:bodyPr>
          <a:p>
            <a:endParaRPr b="0" lang="en-GB" sz="3200" spc="-1" strike="noStrike">
              <a:latin typeface="Arial"/>
            </a:endParaRPr>
          </a:p>
        </p:txBody>
      </p:sp>
      <p:sp>
        <p:nvSpPr>
          <p:cNvPr id="5" name="PlaceHolder 4"/>
          <p:cNvSpPr>
            <a:spLocks noGrp="1"/>
          </p:cNvSpPr>
          <p:nvPr>
            <p:ph type="ftr" idx="1"/>
          </p:nvPr>
        </p:nvSpPr>
        <p:spPr/>
        <p:txBody>
          <a:bodyPr/>
          <a:p>
            <a:r>
              <a:t>Footer</a:t>
            </a:r>
          </a:p>
        </p:txBody>
      </p:sp>
      <p:sp>
        <p:nvSpPr>
          <p:cNvPr id="6" name="PlaceHolder 5"/>
          <p:cNvSpPr>
            <a:spLocks noGrp="1"/>
          </p:cNvSpPr>
          <p:nvPr>
            <p:ph type="dt" idx="2"/>
          </p:nvPr>
        </p:nvSpPr>
        <p:spPr/>
        <p:txBody>
          <a:bodyPr/>
          <a:p>
            <a:r>
              <a:rPr lang="en-GB"/>
              <a:t/>
            </a: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6"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3" name="PlaceHolder 2"/>
          <p:cNvSpPr>
            <a:spLocks noGrp="1"/>
          </p:cNvSpPr>
          <p:nvPr>
            <p:ph type="ftr" idx="1"/>
          </p:nvPr>
        </p:nvSpPr>
        <p:spPr/>
        <p:txBody>
          <a:bodyPr/>
          <a:p>
            <a:r>
              <a:t>Footer</a:t>
            </a:r>
          </a:p>
        </p:txBody>
      </p:sp>
      <p:sp>
        <p:nvSpPr>
          <p:cNvPr id="4" name="PlaceHolder 3"/>
          <p:cNvSpPr>
            <a:spLocks noGrp="1"/>
          </p:cNvSpPr>
          <p:nvPr>
            <p:ph type="dt" idx="2"/>
          </p:nvPr>
        </p:nvSpPr>
        <p:spPr/>
        <p:txBody>
          <a:bodyPr/>
          <a:p>
            <a:r>
              <a:rPr lang="en-GB"/>
              <a:t/>
            </a: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7" name="PlaceHolder 1"/>
          <p:cNvSpPr>
            <a:spLocks noGrp="1"/>
          </p:cNvSpPr>
          <p:nvPr>
            <p:ph type="subTitle"/>
          </p:nvPr>
        </p:nvSpPr>
        <p:spPr>
          <a:xfrm>
            <a:off x="504000" y="301320"/>
            <a:ext cx="9074880" cy="5848560"/>
          </a:xfrm>
          <a:prstGeom prst="rect">
            <a:avLst/>
          </a:prstGeom>
          <a:noFill/>
          <a:ln w="0">
            <a:noFill/>
          </a:ln>
        </p:spPr>
        <p:txBody>
          <a:bodyPr lIns="0" rIns="0" tIns="0" bIns="0" anchor="ctr">
            <a:noAutofit/>
          </a:bodyPr>
          <a:p>
            <a:pPr algn="ctr">
              <a:buNone/>
            </a:pPr>
            <a:endParaRPr b="0" lang="en-GB" sz="3200" spc="-1" strike="noStrike">
              <a:latin typeface="Arial"/>
            </a:endParaRPr>
          </a:p>
        </p:txBody>
      </p:sp>
      <p:sp>
        <p:nvSpPr>
          <p:cNvPr id="3" name="PlaceHolder 2"/>
          <p:cNvSpPr>
            <a:spLocks noGrp="1"/>
          </p:cNvSpPr>
          <p:nvPr>
            <p:ph type="ftr" idx="1"/>
          </p:nvPr>
        </p:nvSpPr>
        <p:spPr/>
        <p:txBody>
          <a:bodyPr/>
          <a:p>
            <a:r>
              <a:t>Footer</a:t>
            </a:r>
          </a:p>
        </p:txBody>
      </p:sp>
      <p:sp>
        <p:nvSpPr>
          <p:cNvPr id="4" name="PlaceHolder 3"/>
          <p:cNvSpPr>
            <a:spLocks noGrp="1"/>
          </p:cNvSpPr>
          <p:nvPr>
            <p:ph type="dt" idx="2"/>
          </p:nvPr>
        </p:nvSpPr>
        <p:spPr/>
        <p:txBody>
          <a:bodyPr/>
          <a:p>
            <a:r>
              <a:rPr lang="en-GB"/>
              <a:t/>
            </a: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8"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49" name="PlaceHolder 2"/>
          <p:cNvSpPr>
            <a:spLocks noGrp="1"/>
          </p:cNvSpPr>
          <p:nvPr>
            <p:ph/>
          </p:nvPr>
        </p:nvSpPr>
        <p:spPr>
          <a:xfrm>
            <a:off x="504000" y="176796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150" name="PlaceHolder 3"/>
          <p:cNvSpPr>
            <a:spLocks noGrp="1"/>
          </p:cNvSpPr>
          <p:nvPr>
            <p:ph/>
          </p:nvPr>
        </p:nvSpPr>
        <p:spPr>
          <a:xfrm>
            <a:off x="5154120" y="1767960"/>
            <a:ext cx="4428360" cy="4382280"/>
          </a:xfrm>
          <a:prstGeom prst="rect">
            <a:avLst/>
          </a:prstGeom>
          <a:noFill/>
          <a:ln w="0">
            <a:noFill/>
          </a:ln>
        </p:spPr>
        <p:txBody>
          <a:bodyPr lIns="0" rIns="0" tIns="0" bIns="0" anchor="t">
            <a:normAutofit/>
          </a:bodyPr>
          <a:p>
            <a:endParaRPr b="0" lang="en-GB" sz="3200" spc="-1" strike="noStrike">
              <a:latin typeface="Arial"/>
            </a:endParaRPr>
          </a:p>
        </p:txBody>
      </p:sp>
      <p:sp>
        <p:nvSpPr>
          <p:cNvPr id="151" name="PlaceHolder 4"/>
          <p:cNvSpPr>
            <a:spLocks noGrp="1"/>
          </p:cNvSpPr>
          <p:nvPr>
            <p:ph/>
          </p:nvPr>
        </p:nvSpPr>
        <p:spPr>
          <a:xfrm>
            <a:off x="504000" y="405720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dt" idx="2"/>
          </p:nvPr>
        </p:nvSpPr>
        <p:spPr/>
        <p:txBody>
          <a:bodyPr/>
          <a:p>
            <a:r>
              <a:rPr lang="en-GB"/>
              <a:t/>
            </a: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53" name="PlaceHolder 2"/>
          <p:cNvSpPr>
            <a:spLocks noGrp="1"/>
          </p:cNvSpPr>
          <p:nvPr>
            <p:ph/>
          </p:nvPr>
        </p:nvSpPr>
        <p:spPr>
          <a:xfrm>
            <a:off x="504000" y="1767960"/>
            <a:ext cx="4428360" cy="4382280"/>
          </a:xfrm>
          <a:prstGeom prst="rect">
            <a:avLst/>
          </a:prstGeom>
          <a:noFill/>
          <a:ln w="0">
            <a:noFill/>
          </a:ln>
        </p:spPr>
        <p:txBody>
          <a:bodyPr lIns="0" rIns="0" tIns="0" bIns="0" anchor="t">
            <a:normAutofit/>
          </a:bodyPr>
          <a:p>
            <a:endParaRPr b="0" lang="en-GB" sz="3200" spc="-1" strike="noStrike">
              <a:latin typeface="Arial"/>
            </a:endParaRPr>
          </a:p>
        </p:txBody>
      </p:sp>
      <p:sp>
        <p:nvSpPr>
          <p:cNvPr id="154" name="PlaceHolder 3"/>
          <p:cNvSpPr>
            <a:spLocks noGrp="1"/>
          </p:cNvSpPr>
          <p:nvPr>
            <p:ph/>
          </p:nvPr>
        </p:nvSpPr>
        <p:spPr>
          <a:xfrm>
            <a:off x="5154120" y="176796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155" name="PlaceHolder 4"/>
          <p:cNvSpPr>
            <a:spLocks noGrp="1"/>
          </p:cNvSpPr>
          <p:nvPr>
            <p:ph/>
          </p:nvPr>
        </p:nvSpPr>
        <p:spPr>
          <a:xfrm>
            <a:off x="5154120" y="405720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dt" idx="2"/>
          </p:nvPr>
        </p:nvSpPr>
        <p:spPr/>
        <p:txBody>
          <a:bodyPr/>
          <a:p>
            <a:r>
              <a:rPr lang="en-GB"/>
              <a:t/>
            </a: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56"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57" name="PlaceHolder 2"/>
          <p:cNvSpPr>
            <a:spLocks noGrp="1"/>
          </p:cNvSpPr>
          <p:nvPr>
            <p:ph/>
          </p:nvPr>
        </p:nvSpPr>
        <p:spPr>
          <a:xfrm>
            <a:off x="504000" y="176796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158" name="PlaceHolder 3"/>
          <p:cNvSpPr>
            <a:spLocks noGrp="1"/>
          </p:cNvSpPr>
          <p:nvPr>
            <p:ph/>
          </p:nvPr>
        </p:nvSpPr>
        <p:spPr>
          <a:xfrm>
            <a:off x="5154120" y="176796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159" name="PlaceHolder 4"/>
          <p:cNvSpPr>
            <a:spLocks noGrp="1"/>
          </p:cNvSpPr>
          <p:nvPr>
            <p:ph/>
          </p:nvPr>
        </p:nvSpPr>
        <p:spPr>
          <a:xfrm>
            <a:off x="504000" y="4057200"/>
            <a:ext cx="9074880" cy="2090160"/>
          </a:xfrm>
          <a:prstGeom prst="rect">
            <a:avLst/>
          </a:prstGeom>
          <a:noFill/>
          <a:ln w="0">
            <a:noFill/>
          </a:ln>
        </p:spPr>
        <p:txBody>
          <a:bodyPr lIns="0" rIns="0" tIns="0" bIns="0" anchor="t">
            <a:normAutofit/>
          </a:bodyPr>
          <a:p>
            <a:endParaRPr b="0" lang="en-GB" sz="3200" spc="-1" strike="noStrike">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dt" idx="2"/>
          </p:nvPr>
        </p:nvSpPr>
        <p:spPr/>
        <p:txBody>
          <a:bodyPr/>
          <a:p>
            <a:r>
              <a:rPr lang="en-GB"/>
              <a:t/>
            </a: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60"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61" name="PlaceHolder 2"/>
          <p:cNvSpPr>
            <a:spLocks noGrp="1"/>
          </p:cNvSpPr>
          <p:nvPr>
            <p:ph/>
          </p:nvPr>
        </p:nvSpPr>
        <p:spPr>
          <a:xfrm>
            <a:off x="504000" y="1767960"/>
            <a:ext cx="9074880" cy="2090160"/>
          </a:xfrm>
          <a:prstGeom prst="rect">
            <a:avLst/>
          </a:prstGeom>
          <a:noFill/>
          <a:ln w="0">
            <a:noFill/>
          </a:ln>
        </p:spPr>
        <p:txBody>
          <a:bodyPr lIns="0" rIns="0" tIns="0" bIns="0" anchor="t">
            <a:normAutofit/>
          </a:bodyPr>
          <a:p>
            <a:endParaRPr b="0" lang="en-GB" sz="3200" spc="-1" strike="noStrike">
              <a:latin typeface="Arial"/>
            </a:endParaRPr>
          </a:p>
        </p:txBody>
      </p:sp>
      <p:sp>
        <p:nvSpPr>
          <p:cNvPr id="162" name="PlaceHolder 3"/>
          <p:cNvSpPr>
            <a:spLocks noGrp="1"/>
          </p:cNvSpPr>
          <p:nvPr>
            <p:ph/>
          </p:nvPr>
        </p:nvSpPr>
        <p:spPr>
          <a:xfrm>
            <a:off x="504000" y="4057200"/>
            <a:ext cx="9074880" cy="2090160"/>
          </a:xfrm>
          <a:prstGeom prst="rect">
            <a:avLst/>
          </a:prstGeom>
          <a:noFill/>
          <a:ln w="0">
            <a:noFill/>
          </a:ln>
        </p:spPr>
        <p:txBody>
          <a:bodyPr lIns="0" rIns="0" tIns="0" bIns="0" anchor="t">
            <a:normAutofit/>
          </a:bodyPr>
          <a:p>
            <a:endParaRPr b="0" lang="en-GB" sz="3200" spc="-1" strike="noStrike">
              <a:latin typeface="Arial"/>
            </a:endParaRPr>
          </a:p>
        </p:txBody>
      </p:sp>
      <p:sp>
        <p:nvSpPr>
          <p:cNvPr id="5" name="PlaceHolder 4"/>
          <p:cNvSpPr>
            <a:spLocks noGrp="1"/>
          </p:cNvSpPr>
          <p:nvPr>
            <p:ph type="ftr" idx="1"/>
          </p:nvPr>
        </p:nvSpPr>
        <p:spPr/>
        <p:txBody>
          <a:bodyPr/>
          <a:p>
            <a:r>
              <a:t>Footer</a:t>
            </a:r>
          </a:p>
        </p:txBody>
      </p:sp>
      <p:sp>
        <p:nvSpPr>
          <p:cNvPr id="6" name="PlaceHolder 5"/>
          <p:cNvSpPr>
            <a:spLocks noGrp="1"/>
          </p:cNvSpPr>
          <p:nvPr>
            <p:ph type="dt" idx="2"/>
          </p:nvPr>
        </p:nvSpPr>
        <p:spPr/>
        <p:txBody>
          <a:bodyPr/>
          <a:p>
            <a:r>
              <a:rPr lang="en-GB"/>
              <a:t/>
            </a: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63"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64" name="PlaceHolder 2"/>
          <p:cNvSpPr>
            <a:spLocks noGrp="1"/>
          </p:cNvSpPr>
          <p:nvPr>
            <p:ph/>
          </p:nvPr>
        </p:nvSpPr>
        <p:spPr>
          <a:xfrm>
            <a:off x="504000" y="176796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165" name="PlaceHolder 3"/>
          <p:cNvSpPr>
            <a:spLocks noGrp="1"/>
          </p:cNvSpPr>
          <p:nvPr>
            <p:ph/>
          </p:nvPr>
        </p:nvSpPr>
        <p:spPr>
          <a:xfrm>
            <a:off x="5154120" y="176796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166" name="PlaceHolder 4"/>
          <p:cNvSpPr>
            <a:spLocks noGrp="1"/>
          </p:cNvSpPr>
          <p:nvPr>
            <p:ph/>
          </p:nvPr>
        </p:nvSpPr>
        <p:spPr>
          <a:xfrm>
            <a:off x="504000" y="405720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167" name="PlaceHolder 5"/>
          <p:cNvSpPr>
            <a:spLocks noGrp="1"/>
          </p:cNvSpPr>
          <p:nvPr>
            <p:ph/>
          </p:nvPr>
        </p:nvSpPr>
        <p:spPr>
          <a:xfrm>
            <a:off x="5154120" y="405720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7" name="PlaceHolder 6"/>
          <p:cNvSpPr>
            <a:spLocks noGrp="1"/>
          </p:cNvSpPr>
          <p:nvPr>
            <p:ph type="ftr" idx="1"/>
          </p:nvPr>
        </p:nvSpPr>
        <p:spPr/>
        <p:txBody>
          <a:bodyPr/>
          <a:p>
            <a:r>
              <a:t>Footer</a:t>
            </a:r>
          </a:p>
        </p:txBody>
      </p:sp>
      <p:sp>
        <p:nvSpPr>
          <p:cNvPr id="8" name="PlaceHolder 7"/>
          <p:cNvSpPr>
            <a:spLocks noGrp="1"/>
          </p:cNvSpPr>
          <p:nvPr>
            <p:ph type="dt" idx="2"/>
          </p:nvPr>
        </p:nvSpPr>
        <p:spPr/>
        <p:txBody>
          <a:bodyPr/>
          <a:p>
            <a:r>
              <a:rPr lang="en-GB"/>
              <a:t/>
            </a: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68"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69" name="PlaceHolder 2"/>
          <p:cNvSpPr>
            <a:spLocks noGrp="1"/>
          </p:cNvSpPr>
          <p:nvPr>
            <p:ph/>
          </p:nvPr>
        </p:nvSpPr>
        <p:spPr>
          <a:xfrm>
            <a:off x="504000" y="1767960"/>
            <a:ext cx="29217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170" name="PlaceHolder 3"/>
          <p:cNvSpPr>
            <a:spLocks noGrp="1"/>
          </p:cNvSpPr>
          <p:nvPr>
            <p:ph/>
          </p:nvPr>
        </p:nvSpPr>
        <p:spPr>
          <a:xfrm>
            <a:off x="3572280" y="1767960"/>
            <a:ext cx="29217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171" name="PlaceHolder 4"/>
          <p:cNvSpPr>
            <a:spLocks noGrp="1"/>
          </p:cNvSpPr>
          <p:nvPr>
            <p:ph/>
          </p:nvPr>
        </p:nvSpPr>
        <p:spPr>
          <a:xfrm>
            <a:off x="6640560" y="1767960"/>
            <a:ext cx="29217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172" name="PlaceHolder 5"/>
          <p:cNvSpPr>
            <a:spLocks noGrp="1"/>
          </p:cNvSpPr>
          <p:nvPr>
            <p:ph/>
          </p:nvPr>
        </p:nvSpPr>
        <p:spPr>
          <a:xfrm>
            <a:off x="504000" y="4057200"/>
            <a:ext cx="29217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173" name="PlaceHolder 6"/>
          <p:cNvSpPr>
            <a:spLocks noGrp="1"/>
          </p:cNvSpPr>
          <p:nvPr>
            <p:ph/>
          </p:nvPr>
        </p:nvSpPr>
        <p:spPr>
          <a:xfrm>
            <a:off x="3572280" y="4057200"/>
            <a:ext cx="29217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174" name="PlaceHolder 7"/>
          <p:cNvSpPr>
            <a:spLocks noGrp="1"/>
          </p:cNvSpPr>
          <p:nvPr>
            <p:ph/>
          </p:nvPr>
        </p:nvSpPr>
        <p:spPr>
          <a:xfrm>
            <a:off x="6640560" y="4057200"/>
            <a:ext cx="29217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9" name="PlaceHolder 8"/>
          <p:cNvSpPr>
            <a:spLocks noGrp="1"/>
          </p:cNvSpPr>
          <p:nvPr>
            <p:ph type="ftr" idx="1"/>
          </p:nvPr>
        </p:nvSpPr>
        <p:spPr/>
        <p:txBody>
          <a:bodyPr/>
          <a:p>
            <a:r>
              <a:t>Footer</a:t>
            </a:r>
          </a:p>
        </p:txBody>
      </p:sp>
      <p:sp>
        <p:nvSpPr>
          <p:cNvPr id="10" name="PlaceHolder 9"/>
          <p:cNvSpPr>
            <a:spLocks noGrp="1"/>
          </p:cNvSpPr>
          <p:nvPr>
            <p:ph type="dt" idx="2"/>
          </p:nvPr>
        </p:nvSpPr>
        <p:spPr/>
        <p:txBody>
          <a:bodyPr/>
          <a:p>
            <a:r>
              <a:rPr lang="en-GB"/>
              <a:t/>
            </a: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84"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85" name="PlaceHolder 2"/>
          <p:cNvSpPr>
            <a:spLocks noGrp="1"/>
          </p:cNvSpPr>
          <p:nvPr>
            <p:ph type="subTitle"/>
          </p:nvPr>
        </p:nvSpPr>
        <p:spPr>
          <a:xfrm>
            <a:off x="504000" y="1767960"/>
            <a:ext cx="9074880" cy="4382280"/>
          </a:xfrm>
          <a:prstGeom prst="rect">
            <a:avLst/>
          </a:prstGeom>
          <a:noFill/>
          <a:ln w="0">
            <a:noFill/>
          </a:ln>
        </p:spPr>
        <p:txBody>
          <a:bodyPr lIns="0" rIns="0" tIns="0" bIns="0" anchor="ctr">
            <a:noAutofit/>
          </a:bodyPr>
          <a:p>
            <a:pPr algn="ctr">
              <a:buNone/>
            </a:pPr>
            <a:endParaRPr b="0" lang="en-GB" sz="3200" spc="-1" strike="noStrike">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86"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87" name="PlaceHolder 2"/>
          <p:cNvSpPr>
            <a:spLocks noGrp="1"/>
          </p:cNvSpPr>
          <p:nvPr>
            <p:ph/>
          </p:nvPr>
        </p:nvSpPr>
        <p:spPr>
          <a:xfrm>
            <a:off x="504000" y="1767960"/>
            <a:ext cx="9074880" cy="43822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88"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89" name="PlaceHolder 2"/>
          <p:cNvSpPr>
            <a:spLocks noGrp="1"/>
          </p:cNvSpPr>
          <p:nvPr>
            <p:ph/>
          </p:nvPr>
        </p:nvSpPr>
        <p:spPr>
          <a:xfrm>
            <a:off x="504000" y="1767960"/>
            <a:ext cx="4428360" cy="4382280"/>
          </a:xfrm>
          <a:prstGeom prst="rect">
            <a:avLst/>
          </a:prstGeom>
          <a:noFill/>
          <a:ln w="0">
            <a:noFill/>
          </a:ln>
        </p:spPr>
        <p:txBody>
          <a:bodyPr lIns="0" rIns="0" tIns="0" bIns="0" anchor="t">
            <a:normAutofit/>
          </a:bodyPr>
          <a:p>
            <a:endParaRPr b="0" lang="en-GB" sz="3200" spc="-1" strike="noStrike">
              <a:latin typeface="Arial"/>
            </a:endParaRPr>
          </a:p>
        </p:txBody>
      </p:sp>
      <p:sp>
        <p:nvSpPr>
          <p:cNvPr id="190" name="PlaceHolder 3"/>
          <p:cNvSpPr>
            <a:spLocks noGrp="1"/>
          </p:cNvSpPr>
          <p:nvPr>
            <p:ph/>
          </p:nvPr>
        </p:nvSpPr>
        <p:spPr>
          <a:xfrm>
            <a:off x="5154120" y="1767960"/>
            <a:ext cx="4428360" cy="43822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91"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92" name="PlaceHolder 1"/>
          <p:cNvSpPr>
            <a:spLocks noGrp="1"/>
          </p:cNvSpPr>
          <p:nvPr>
            <p:ph type="subTitle"/>
          </p:nvPr>
        </p:nvSpPr>
        <p:spPr>
          <a:xfrm>
            <a:off x="504000" y="301320"/>
            <a:ext cx="9074880" cy="5848560"/>
          </a:xfrm>
          <a:prstGeom prst="rect">
            <a:avLst/>
          </a:prstGeom>
          <a:noFill/>
          <a:ln w="0">
            <a:noFill/>
          </a:ln>
        </p:spPr>
        <p:txBody>
          <a:bodyPr lIns="0" rIns="0" tIns="0" bIns="0" anchor="ctr">
            <a:noAutofit/>
          </a:bodyPr>
          <a:p>
            <a:pPr algn="ctr">
              <a:buNone/>
            </a:pPr>
            <a:endParaRPr b="0" lang="en-GB" sz="3200" spc="-1" strike="noStrike">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3"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94" name="PlaceHolder 2"/>
          <p:cNvSpPr>
            <a:spLocks noGrp="1"/>
          </p:cNvSpPr>
          <p:nvPr>
            <p:ph/>
          </p:nvPr>
        </p:nvSpPr>
        <p:spPr>
          <a:xfrm>
            <a:off x="504000" y="176796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195" name="PlaceHolder 3"/>
          <p:cNvSpPr>
            <a:spLocks noGrp="1"/>
          </p:cNvSpPr>
          <p:nvPr>
            <p:ph/>
          </p:nvPr>
        </p:nvSpPr>
        <p:spPr>
          <a:xfrm>
            <a:off x="5154120" y="1767960"/>
            <a:ext cx="4428360" cy="4382280"/>
          </a:xfrm>
          <a:prstGeom prst="rect">
            <a:avLst/>
          </a:prstGeom>
          <a:noFill/>
          <a:ln w="0">
            <a:noFill/>
          </a:ln>
        </p:spPr>
        <p:txBody>
          <a:bodyPr lIns="0" rIns="0" tIns="0" bIns="0" anchor="t">
            <a:normAutofit/>
          </a:bodyPr>
          <a:p>
            <a:endParaRPr b="0" lang="en-GB" sz="3200" spc="-1" strike="noStrike">
              <a:latin typeface="Arial"/>
            </a:endParaRPr>
          </a:p>
        </p:txBody>
      </p:sp>
      <p:sp>
        <p:nvSpPr>
          <p:cNvPr id="196" name="PlaceHolder 4"/>
          <p:cNvSpPr>
            <a:spLocks noGrp="1"/>
          </p:cNvSpPr>
          <p:nvPr>
            <p:ph/>
          </p:nvPr>
        </p:nvSpPr>
        <p:spPr>
          <a:xfrm>
            <a:off x="504000" y="4057200"/>
            <a:ext cx="4428360" cy="209016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98" name="PlaceHolder 2"/>
          <p:cNvSpPr>
            <a:spLocks noGrp="1"/>
          </p:cNvSpPr>
          <p:nvPr>
            <p:ph/>
          </p:nvPr>
        </p:nvSpPr>
        <p:spPr>
          <a:xfrm>
            <a:off x="504000" y="1767960"/>
            <a:ext cx="4428360" cy="4382280"/>
          </a:xfrm>
          <a:prstGeom prst="rect">
            <a:avLst/>
          </a:prstGeom>
          <a:noFill/>
          <a:ln w="0">
            <a:noFill/>
          </a:ln>
        </p:spPr>
        <p:txBody>
          <a:bodyPr lIns="0" rIns="0" tIns="0" bIns="0" anchor="t">
            <a:normAutofit/>
          </a:bodyPr>
          <a:p>
            <a:endParaRPr b="0" lang="en-GB" sz="3200" spc="-1" strike="noStrike">
              <a:latin typeface="Arial"/>
            </a:endParaRPr>
          </a:p>
        </p:txBody>
      </p:sp>
      <p:sp>
        <p:nvSpPr>
          <p:cNvPr id="199" name="PlaceHolder 3"/>
          <p:cNvSpPr>
            <a:spLocks noGrp="1"/>
          </p:cNvSpPr>
          <p:nvPr>
            <p:ph/>
          </p:nvPr>
        </p:nvSpPr>
        <p:spPr>
          <a:xfrm>
            <a:off x="5154120" y="176796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200" name="PlaceHolder 4"/>
          <p:cNvSpPr>
            <a:spLocks noGrp="1"/>
          </p:cNvSpPr>
          <p:nvPr>
            <p:ph/>
          </p:nvPr>
        </p:nvSpPr>
        <p:spPr>
          <a:xfrm>
            <a:off x="5154120" y="4057200"/>
            <a:ext cx="4428360" cy="209016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1"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202" name="PlaceHolder 2"/>
          <p:cNvSpPr>
            <a:spLocks noGrp="1"/>
          </p:cNvSpPr>
          <p:nvPr>
            <p:ph/>
          </p:nvPr>
        </p:nvSpPr>
        <p:spPr>
          <a:xfrm>
            <a:off x="504000" y="176796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203" name="PlaceHolder 3"/>
          <p:cNvSpPr>
            <a:spLocks noGrp="1"/>
          </p:cNvSpPr>
          <p:nvPr>
            <p:ph/>
          </p:nvPr>
        </p:nvSpPr>
        <p:spPr>
          <a:xfrm>
            <a:off x="5154120" y="176796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204" name="PlaceHolder 4"/>
          <p:cNvSpPr>
            <a:spLocks noGrp="1"/>
          </p:cNvSpPr>
          <p:nvPr>
            <p:ph/>
          </p:nvPr>
        </p:nvSpPr>
        <p:spPr>
          <a:xfrm>
            <a:off x="504000" y="4057200"/>
            <a:ext cx="9074880" cy="209016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05"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206" name="PlaceHolder 2"/>
          <p:cNvSpPr>
            <a:spLocks noGrp="1"/>
          </p:cNvSpPr>
          <p:nvPr>
            <p:ph/>
          </p:nvPr>
        </p:nvSpPr>
        <p:spPr>
          <a:xfrm>
            <a:off x="504000" y="1767960"/>
            <a:ext cx="9074880" cy="2090160"/>
          </a:xfrm>
          <a:prstGeom prst="rect">
            <a:avLst/>
          </a:prstGeom>
          <a:noFill/>
          <a:ln w="0">
            <a:noFill/>
          </a:ln>
        </p:spPr>
        <p:txBody>
          <a:bodyPr lIns="0" rIns="0" tIns="0" bIns="0" anchor="t">
            <a:normAutofit/>
          </a:bodyPr>
          <a:p>
            <a:endParaRPr b="0" lang="en-GB" sz="3200" spc="-1" strike="noStrike">
              <a:latin typeface="Arial"/>
            </a:endParaRPr>
          </a:p>
        </p:txBody>
      </p:sp>
      <p:sp>
        <p:nvSpPr>
          <p:cNvPr id="207" name="PlaceHolder 3"/>
          <p:cNvSpPr>
            <a:spLocks noGrp="1"/>
          </p:cNvSpPr>
          <p:nvPr>
            <p:ph/>
          </p:nvPr>
        </p:nvSpPr>
        <p:spPr>
          <a:xfrm>
            <a:off x="504000" y="4057200"/>
            <a:ext cx="9074880" cy="209016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209" name="PlaceHolder 2"/>
          <p:cNvSpPr>
            <a:spLocks noGrp="1"/>
          </p:cNvSpPr>
          <p:nvPr>
            <p:ph/>
          </p:nvPr>
        </p:nvSpPr>
        <p:spPr>
          <a:xfrm>
            <a:off x="504000" y="176796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210" name="PlaceHolder 3"/>
          <p:cNvSpPr>
            <a:spLocks noGrp="1"/>
          </p:cNvSpPr>
          <p:nvPr>
            <p:ph/>
          </p:nvPr>
        </p:nvSpPr>
        <p:spPr>
          <a:xfrm>
            <a:off x="5154120" y="176796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211" name="PlaceHolder 4"/>
          <p:cNvSpPr>
            <a:spLocks noGrp="1"/>
          </p:cNvSpPr>
          <p:nvPr>
            <p:ph/>
          </p:nvPr>
        </p:nvSpPr>
        <p:spPr>
          <a:xfrm>
            <a:off x="504000" y="405720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212" name="PlaceHolder 5"/>
          <p:cNvSpPr>
            <a:spLocks noGrp="1"/>
          </p:cNvSpPr>
          <p:nvPr>
            <p:ph/>
          </p:nvPr>
        </p:nvSpPr>
        <p:spPr>
          <a:xfrm>
            <a:off x="5154120" y="4057200"/>
            <a:ext cx="4428360" cy="209016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504000" y="301320"/>
            <a:ext cx="9074880" cy="5848560"/>
          </a:xfrm>
          <a:prstGeom prst="rect">
            <a:avLst/>
          </a:prstGeom>
          <a:noFill/>
          <a:ln w="0">
            <a:noFill/>
          </a:ln>
        </p:spPr>
        <p:txBody>
          <a:bodyPr lIns="0" rIns="0" tIns="0" bIns="0" anchor="ctr">
            <a:noAutofit/>
          </a:bodyPr>
          <a:p>
            <a:pPr algn="ctr">
              <a:buNone/>
            </a:pPr>
            <a:endParaRPr b="0" lang="en-GB" sz="3200" spc="-1" strike="noStrike">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13"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214" name="PlaceHolder 2"/>
          <p:cNvSpPr>
            <a:spLocks noGrp="1"/>
          </p:cNvSpPr>
          <p:nvPr>
            <p:ph/>
          </p:nvPr>
        </p:nvSpPr>
        <p:spPr>
          <a:xfrm>
            <a:off x="504000" y="1767960"/>
            <a:ext cx="29217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215" name="PlaceHolder 3"/>
          <p:cNvSpPr>
            <a:spLocks noGrp="1"/>
          </p:cNvSpPr>
          <p:nvPr>
            <p:ph/>
          </p:nvPr>
        </p:nvSpPr>
        <p:spPr>
          <a:xfrm>
            <a:off x="3572280" y="1767960"/>
            <a:ext cx="29217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216" name="PlaceHolder 4"/>
          <p:cNvSpPr>
            <a:spLocks noGrp="1"/>
          </p:cNvSpPr>
          <p:nvPr>
            <p:ph/>
          </p:nvPr>
        </p:nvSpPr>
        <p:spPr>
          <a:xfrm>
            <a:off x="6640560" y="1767960"/>
            <a:ext cx="29217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217" name="PlaceHolder 5"/>
          <p:cNvSpPr>
            <a:spLocks noGrp="1"/>
          </p:cNvSpPr>
          <p:nvPr>
            <p:ph/>
          </p:nvPr>
        </p:nvSpPr>
        <p:spPr>
          <a:xfrm>
            <a:off x="504000" y="4057200"/>
            <a:ext cx="29217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218" name="PlaceHolder 6"/>
          <p:cNvSpPr>
            <a:spLocks noGrp="1"/>
          </p:cNvSpPr>
          <p:nvPr>
            <p:ph/>
          </p:nvPr>
        </p:nvSpPr>
        <p:spPr>
          <a:xfrm>
            <a:off x="3572280" y="4057200"/>
            <a:ext cx="29217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219" name="PlaceHolder 7"/>
          <p:cNvSpPr>
            <a:spLocks noGrp="1"/>
          </p:cNvSpPr>
          <p:nvPr>
            <p:ph/>
          </p:nvPr>
        </p:nvSpPr>
        <p:spPr>
          <a:xfrm>
            <a:off x="6640560" y="4057200"/>
            <a:ext cx="2921760" cy="209016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29"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230" name="PlaceHolder 2"/>
          <p:cNvSpPr>
            <a:spLocks noGrp="1"/>
          </p:cNvSpPr>
          <p:nvPr>
            <p:ph type="subTitle"/>
          </p:nvPr>
        </p:nvSpPr>
        <p:spPr>
          <a:xfrm>
            <a:off x="504000" y="1767960"/>
            <a:ext cx="9074880" cy="4382280"/>
          </a:xfrm>
          <a:prstGeom prst="rect">
            <a:avLst/>
          </a:prstGeom>
          <a:noFill/>
          <a:ln w="0">
            <a:noFill/>
          </a:ln>
        </p:spPr>
        <p:txBody>
          <a:bodyPr lIns="0" rIns="0" tIns="0" bIns="0" anchor="ctr">
            <a:noAutofit/>
          </a:bodyPr>
          <a:p>
            <a:pPr algn="ctr">
              <a:buNone/>
            </a:pPr>
            <a:endParaRPr b="0" lang="en-GB" sz="3200" spc="-1" strike="noStrike">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31"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232" name="PlaceHolder 2"/>
          <p:cNvSpPr>
            <a:spLocks noGrp="1"/>
          </p:cNvSpPr>
          <p:nvPr>
            <p:ph/>
          </p:nvPr>
        </p:nvSpPr>
        <p:spPr>
          <a:xfrm>
            <a:off x="504000" y="1767960"/>
            <a:ext cx="9074880" cy="43822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33"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234" name="PlaceHolder 2"/>
          <p:cNvSpPr>
            <a:spLocks noGrp="1"/>
          </p:cNvSpPr>
          <p:nvPr>
            <p:ph/>
          </p:nvPr>
        </p:nvSpPr>
        <p:spPr>
          <a:xfrm>
            <a:off x="504000" y="1767960"/>
            <a:ext cx="4428360" cy="4382280"/>
          </a:xfrm>
          <a:prstGeom prst="rect">
            <a:avLst/>
          </a:prstGeom>
          <a:noFill/>
          <a:ln w="0">
            <a:noFill/>
          </a:ln>
        </p:spPr>
        <p:txBody>
          <a:bodyPr lIns="0" rIns="0" tIns="0" bIns="0" anchor="t">
            <a:normAutofit/>
          </a:bodyPr>
          <a:p>
            <a:endParaRPr b="0" lang="en-GB" sz="3200" spc="-1" strike="noStrike">
              <a:latin typeface="Arial"/>
            </a:endParaRPr>
          </a:p>
        </p:txBody>
      </p:sp>
      <p:sp>
        <p:nvSpPr>
          <p:cNvPr id="235" name="PlaceHolder 3"/>
          <p:cNvSpPr>
            <a:spLocks noGrp="1"/>
          </p:cNvSpPr>
          <p:nvPr>
            <p:ph/>
          </p:nvPr>
        </p:nvSpPr>
        <p:spPr>
          <a:xfrm>
            <a:off x="5154120" y="1767960"/>
            <a:ext cx="4428360" cy="43822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36"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37" name="PlaceHolder 1"/>
          <p:cNvSpPr>
            <a:spLocks noGrp="1"/>
          </p:cNvSpPr>
          <p:nvPr>
            <p:ph type="subTitle"/>
          </p:nvPr>
        </p:nvSpPr>
        <p:spPr>
          <a:xfrm>
            <a:off x="504000" y="301320"/>
            <a:ext cx="9074880" cy="5848560"/>
          </a:xfrm>
          <a:prstGeom prst="rect">
            <a:avLst/>
          </a:prstGeom>
          <a:noFill/>
          <a:ln w="0">
            <a:noFill/>
          </a:ln>
        </p:spPr>
        <p:txBody>
          <a:bodyPr lIns="0" rIns="0" tIns="0" bIns="0" anchor="ctr">
            <a:noAutofit/>
          </a:bodyPr>
          <a:p>
            <a:pPr algn="ctr">
              <a:buNone/>
            </a:pPr>
            <a:endParaRPr b="0" lang="en-GB" sz="3200" spc="-1" strike="noStrike">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38"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239" name="PlaceHolder 2"/>
          <p:cNvSpPr>
            <a:spLocks noGrp="1"/>
          </p:cNvSpPr>
          <p:nvPr>
            <p:ph/>
          </p:nvPr>
        </p:nvSpPr>
        <p:spPr>
          <a:xfrm>
            <a:off x="504000" y="176796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240" name="PlaceHolder 3"/>
          <p:cNvSpPr>
            <a:spLocks noGrp="1"/>
          </p:cNvSpPr>
          <p:nvPr>
            <p:ph/>
          </p:nvPr>
        </p:nvSpPr>
        <p:spPr>
          <a:xfrm>
            <a:off x="5154120" y="1767960"/>
            <a:ext cx="4428360" cy="4382280"/>
          </a:xfrm>
          <a:prstGeom prst="rect">
            <a:avLst/>
          </a:prstGeom>
          <a:noFill/>
          <a:ln w="0">
            <a:noFill/>
          </a:ln>
        </p:spPr>
        <p:txBody>
          <a:bodyPr lIns="0" rIns="0" tIns="0" bIns="0" anchor="t">
            <a:normAutofit/>
          </a:bodyPr>
          <a:p>
            <a:endParaRPr b="0" lang="en-GB" sz="3200" spc="-1" strike="noStrike">
              <a:latin typeface="Arial"/>
            </a:endParaRPr>
          </a:p>
        </p:txBody>
      </p:sp>
      <p:sp>
        <p:nvSpPr>
          <p:cNvPr id="241" name="PlaceHolder 4"/>
          <p:cNvSpPr>
            <a:spLocks noGrp="1"/>
          </p:cNvSpPr>
          <p:nvPr>
            <p:ph/>
          </p:nvPr>
        </p:nvSpPr>
        <p:spPr>
          <a:xfrm>
            <a:off x="504000" y="4057200"/>
            <a:ext cx="4428360" cy="209016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42"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243" name="PlaceHolder 2"/>
          <p:cNvSpPr>
            <a:spLocks noGrp="1"/>
          </p:cNvSpPr>
          <p:nvPr>
            <p:ph/>
          </p:nvPr>
        </p:nvSpPr>
        <p:spPr>
          <a:xfrm>
            <a:off x="504000" y="1767960"/>
            <a:ext cx="4428360" cy="4382280"/>
          </a:xfrm>
          <a:prstGeom prst="rect">
            <a:avLst/>
          </a:prstGeom>
          <a:noFill/>
          <a:ln w="0">
            <a:noFill/>
          </a:ln>
        </p:spPr>
        <p:txBody>
          <a:bodyPr lIns="0" rIns="0" tIns="0" bIns="0" anchor="t">
            <a:normAutofit/>
          </a:bodyPr>
          <a:p>
            <a:endParaRPr b="0" lang="en-GB" sz="3200" spc="-1" strike="noStrike">
              <a:latin typeface="Arial"/>
            </a:endParaRPr>
          </a:p>
        </p:txBody>
      </p:sp>
      <p:sp>
        <p:nvSpPr>
          <p:cNvPr id="244" name="PlaceHolder 3"/>
          <p:cNvSpPr>
            <a:spLocks noGrp="1"/>
          </p:cNvSpPr>
          <p:nvPr>
            <p:ph/>
          </p:nvPr>
        </p:nvSpPr>
        <p:spPr>
          <a:xfrm>
            <a:off x="5154120" y="176796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245" name="PlaceHolder 4"/>
          <p:cNvSpPr>
            <a:spLocks noGrp="1"/>
          </p:cNvSpPr>
          <p:nvPr>
            <p:ph/>
          </p:nvPr>
        </p:nvSpPr>
        <p:spPr>
          <a:xfrm>
            <a:off x="5154120" y="4057200"/>
            <a:ext cx="4428360" cy="209016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6"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247" name="PlaceHolder 2"/>
          <p:cNvSpPr>
            <a:spLocks noGrp="1"/>
          </p:cNvSpPr>
          <p:nvPr>
            <p:ph/>
          </p:nvPr>
        </p:nvSpPr>
        <p:spPr>
          <a:xfrm>
            <a:off x="504000" y="176796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248" name="PlaceHolder 3"/>
          <p:cNvSpPr>
            <a:spLocks noGrp="1"/>
          </p:cNvSpPr>
          <p:nvPr>
            <p:ph/>
          </p:nvPr>
        </p:nvSpPr>
        <p:spPr>
          <a:xfrm>
            <a:off x="5154120" y="176796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249" name="PlaceHolder 4"/>
          <p:cNvSpPr>
            <a:spLocks noGrp="1"/>
          </p:cNvSpPr>
          <p:nvPr>
            <p:ph/>
          </p:nvPr>
        </p:nvSpPr>
        <p:spPr>
          <a:xfrm>
            <a:off x="504000" y="4057200"/>
            <a:ext cx="9074880" cy="209016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9" name="PlaceHolder 2"/>
          <p:cNvSpPr>
            <a:spLocks noGrp="1"/>
          </p:cNvSpPr>
          <p:nvPr>
            <p:ph/>
          </p:nvPr>
        </p:nvSpPr>
        <p:spPr>
          <a:xfrm>
            <a:off x="504000" y="176796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20" name="PlaceHolder 3"/>
          <p:cNvSpPr>
            <a:spLocks noGrp="1"/>
          </p:cNvSpPr>
          <p:nvPr>
            <p:ph/>
          </p:nvPr>
        </p:nvSpPr>
        <p:spPr>
          <a:xfrm>
            <a:off x="5154120" y="1767960"/>
            <a:ext cx="4428360" cy="4382280"/>
          </a:xfrm>
          <a:prstGeom prst="rect">
            <a:avLst/>
          </a:prstGeom>
          <a:noFill/>
          <a:ln w="0">
            <a:noFill/>
          </a:ln>
        </p:spPr>
        <p:txBody>
          <a:bodyPr lIns="0" rIns="0" tIns="0" bIns="0" anchor="t">
            <a:normAutofit/>
          </a:bodyPr>
          <a:p>
            <a:endParaRPr b="0" lang="en-GB" sz="3200" spc="-1" strike="noStrike">
              <a:latin typeface="Arial"/>
            </a:endParaRPr>
          </a:p>
        </p:txBody>
      </p:sp>
      <p:sp>
        <p:nvSpPr>
          <p:cNvPr id="21" name="PlaceHolder 4"/>
          <p:cNvSpPr>
            <a:spLocks noGrp="1"/>
          </p:cNvSpPr>
          <p:nvPr>
            <p:ph/>
          </p:nvPr>
        </p:nvSpPr>
        <p:spPr>
          <a:xfrm>
            <a:off x="504000" y="4057200"/>
            <a:ext cx="4428360" cy="209016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251" name="PlaceHolder 2"/>
          <p:cNvSpPr>
            <a:spLocks noGrp="1"/>
          </p:cNvSpPr>
          <p:nvPr>
            <p:ph/>
          </p:nvPr>
        </p:nvSpPr>
        <p:spPr>
          <a:xfrm>
            <a:off x="504000" y="1767960"/>
            <a:ext cx="9074880" cy="2090160"/>
          </a:xfrm>
          <a:prstGeom prst="rect">
            <a:avLst/>
          </a:prstGeom>
          <a:noFill/>
          <a:ln w="0">
            <a:noFill/>
          </a:ln>
        </p:spPr>
        <p:txBody>
          <a:bodyPr lIns="0" rIns="0" tIns="0" bIns="0" anchor="t">
            <a:normAutofit/>
          </a:bodyPr>
          <a:p>
            <a:endParaRPr b="0" lang="en-GB" sz="3200" spc="-1" strike="noStrike">
              <a:latin typeface="Arial"/>
            </a:endParaRPr>
          </a:p>
        </p:txBody>
      </p:sp>
      <p:sp>
        <p:nvSpPr>
          <p:cNvPr id="252" name="PlaceHolder 3"/>
          <p:cNvSpPr>
            <a:spLocks noGrp="1"/>
          </p:cNvSpPr>
          <p:nvPr>
            <p:ph/>
          </p:nvPr>
        </p:nvSpPr>
        <p:spPr>
          <a:xfrm>
            <a:off x="504000" y="4057200"/>
            <a:ext cx="9074880" cy="209016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53"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254" name="PlaceHolder 2"/>
          <p:cNvSpPr>
            <a:spLocks noGrp="1"/>
          </p:cNvSpPr>
          <p:nvPr>
            <p:ph/>
          </p:nvPr>
        </p:nvSpPr>
        <p:spPr>
          <a:xfrm>
            <a:off x="504000" y="176796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255" name="PlaceHolder 3"/>
          <p:cNvSpPr>
            <a:spLocks noGrp="1"/>
          </p:cNvSpPr>
          <p:nvPr>
            <p:ph/>
          </p:nvPr>
        </p:nvSpPr>
        <p:spPr>
          <a:xfrm>
            <a:off x="5154120" y="176796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256" name="PlaceHolder 4"/>
          <p:cNvSpPr>
            <a:spLocks noGrp="1"/>
          </p:cNvSpPr>
          <p:nvPr>
            <p:ph/>
          </p:nvPr>
        </p:nvSpPr>
        <p:spPr>
          <a:xfrm>
            <a:off x="504000" y="405720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257" name="PlaceHolder 5"/>
          <p:cNvSpPr>
            <a:spLocks noGrp="1"/>
          </p:cNvSpPr>
          <p:nvPr>
            <p:ph/>
          </p:nvPr>
        </p:nvSpPr>
        <p:spPr>
          <a:xfrm>
            <a:off x="5154120" y="4057200"/>
            <a:ext cx="4428360" cy="209016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259" name="PlaceHolder 2"/>
          <p:cNvSpPr>
            <a:spLocks noGrp="1"/>
          </p:cNvSpPr>
          <p:nvPr>
            <p:ph/>
          </p:nvPr>
        </p:nvSpPr>
        <p:spPr>
          <a:xfrm>
            <a:off x="504000" y="1767960"/>
            <a:ext cx="29217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260" name="PlaceHolder 3"/>
          <p:cNvSpPr>
            <a:spLocks noGrp="1"/>
          </p:cNvSpPr>
          <p:nvPr>
            <p:ph/>
          </p:nvPr>
        </p:nvSpPr>
        <p:spPr>
          <a:xfrm>
            <a:off x="3572280" y="1767960"/>
            <a:ext cx="29217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261" name="PlaceHolder 4"/>
          <p:cNvSpPr>
            <a:spLocks noGrp="1"/>
          </p:cNvSpPr>
          <p:nvPr>
            <p:ph/>
          </p:nvPr>
        </p:nvSpPr>
        <p:spPr>
          <a:xfrm>
            <a:off x="6640560" y="1767960"/>
            <a:ext cx="29217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262" name="PlaceHolder 5"/>
          <p:cNvSpPr>
            <a:spLocks noGrp="1"/>
          </p:cNvSpPr>
          <p:nvPr>
            <p:ph/>
          </p:nvPr>
        </p:nvSpPr>
        <p:spPr>
          <a:xfrm>
            <a:off x="504000" y="4057200"/>
            <a:ext cx="29217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263" name="PlaceHolder 6"/>
          <p:cNvSpPr>
            <a:spLocks noGrp="1"/>
          </p:cNvSpPr>
          <p:nvPr>
            <p:ph/>
          </p:nvPr>
        </p:nvSpPr>
        <p:spPr>
          <a:xfrm>
            <a:off x="3572280" y="4057200"/>
            <a:ext cx="29217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264" name="PlaceHolder 7"/>
          <p:cNvSpPr>
            <a:spLocks noGrp="1"/>
          </p:cNvSpPr>
          <p:nvPr>
            <p:ph/>
          </p:nvPr>
        </p:nvSpPr>
        <p:spPr>
          <a:xfrm>
            <a:off x="6640560" y="4057200"/>
            <a:ext cx="2921760" cy="209016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74"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275" name="PlaceHolder 2"/>
          <p:cNvSpPr>
            <a:spLocks noGrp="1"/>
          </p:cNvSpPr>
          <p:nvPr>
            <p:ph type="subTitle"/>
          </p:nvPr>
        </p:nvSpPr>
        <p:spPr>
          <a:xfrm>
            <a:off x="504000" y="1767960"/>
            <a:ext cx="9074880" cy="4382280"/>
          </a:xfrm>
          <a:prstGeom prst="rect">
            <a:avLst/>
          </a:prstGeom>
          <a:noFill/>
          <a:ln w="0">
            <a:noFill/>
          </a:ln>
        </p:spPr>
        <p:txBody>
          <a:bodyPr lIns="0" rIns="0" tIns="0" bIns="0" anchor="ctr">
            <a:noAutofit/>
          </a:bodyPr>
          <a:p>
            <a:pPr algn="ctr">
              <a:buNone/>
            </a:pPr>
            <a:endParaRPr b="0" lang="en-GB" sz="3200" spc="-1" strike="noStrike">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76"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277" name="PlaceHolder 2"/>
          <p:cNvSpPr>
            <a:spLocks noGrp="1"/>
          </p:cNvSpPr>
          <p:nvPr>
            <p:ph/>
          </p:nvPr>
        </p:nvSpPr>
        <p:spPr>
          <a:xfrm>
            <a:off x="504000" y="1767960"/>
            <a:ext cx="9074880" cy="43822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78"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279" name="PlaceHolder 2"/>
          <p:cNvSpPr>
            <a:spLocks noGrp="1"/>
          </p:cNvSpPr>
          <p:nvPr>
            <p:ph/>
          </p:nvPr>
        </p:nvSpPr>
        <p:spPr>
          <a:xfrm>
            <a:off x="504000" y="1767960"/>
            <a:ext cx="4428360" cy="4382280"/>
          </a:xfrm>
          <a:prstGeom prst="rect">
            <a:avLst/>
          </a:prstGeom>
          <a:noFill/>
          <a:ln w="0">
            <a:noFill/>
          </a:ln>
        </p:spPr>
        <p:txBody>
          <a:bodyPr lIns="0" rIns="0" tIns="0" bIns="0" anchor="t">
            <a:normAutofit/>
          </a:bodyPr>
          <a:p>
            <a:endParaRPr b="0" lang="en-GB" sz="3200" spc="-1" strike="noStrike">
              <a:latin typeface="Arial"/>
            </a:endParaRPr>
          </a:p>
        </p:txBody>
      </p:sp>
      <p:sp>
        <p:nvSpPr>
          <p:cNvPr id="280" name="PlaceHolder 3"/>
          <p:cNvSpPr>
            <a:spLocks noGrp="1"/>
          </p:cNvSpPr>
          <p:nvPr>
            <p:ph/>
          </p:nvPr>
        </p:nvSpPr>
        <p:spPr>
          <a:xfrm>
            <a:off x="5154120" y="1767960"/>
            <a:ext cx="4428360" cy="43822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81"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82" name="PlaceHolder 1"/>
          <p:cNvSpPr>
            <a:spLocks noGrp="1"/>
          </p:cNvSpPr>
          <p:nvPr>
            <p:ph type="subTitle"/>
          </p:nvPr>
        </p:nvSpPr>
        <p:spPr>
          <a:xfrm>
            <a:off x="504000" y="301320"/>
            <a:ext cx="9074880" cy="5848560"/>
          </a:xfrm>
          <a:prstGeom prst="rect">
            <a:avLst/>
          </a:prstGeom>
          <a:noFill/>
          <a:ln w="0">
            <a:noFill/>
          </a:ln>
        </p:spPr>
        <p:txBody>
          <a:bodyPr lIns="0" rIns="0" tIns="0" bIns="0" anchor="ctr">
            <a:noAutofit/>
          </a:bodyPr>
          <a:p>
            <a:pPr algn="ctr">
              <a:buNone/>
            </a:pPr>
            <a:endParaRPr b="0" lang="en-GB" sz="3200" spc="-1" strike="noStrike">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83"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284" name="PlaceHolder 2"/>
          <p:cNvSpPr>
            <a:spLocks noGrp="1"/>
          </p:cNvSpPr>
          <p:nvPr>
            <p:ph/>
          </p:nvPr>
        </p:nvSpPr>
        <p:spPr>
          <a:xfrm>
            <a:off x="504000" y="176796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285" name="PlaceHolder 3"/>
          <p:cNvSpPr>
            <a:spLocks noGrp="1"/>
          </p:cNvSpPr>
          <p:nvPr>
            <p:ph/>
          </p:nvPr>
        </p:nvSpPr>
        <p:spPr>
          <a:xfrm>
            <a:off x="5154120" y="1767960"/>
            <a:ext cx="4428360" cy="4382280"/>
          </a:xfrm>
          <a:prstGeom prst="rect">
            <a:avLst/>
          </a:prstGeom>
          <a:noFill/>
          <a:ln w="0">
            <a:noFill/>
          </a:ln>
        </p:spPr>
        <p:txBody>
          <a:bodyPr lIns="0" rIns="0" tIns="0" bIns="0" anchor="t">
            <a:normAutofit/>
          </a:bodyPr>
          <a:p>
            <a:endParaRPr b="0" lang="en-GB" sz="3200" spc="-1" strike="noStrike">
              <a:latin typeface="Arial"/>
            </a:endParaRPr>
          </a:p>
        </p:txBody>
      </p:sp>
      <p:sp>
        <p:nvSpPr>
          <p:cNvPr id="286" name="PlaceHolder 4"/>
          <p:cNvSpPr>
            <a:spLocks noGrp="1"/>
          </p:cNvSpPr>
          <p:nvPr>
            <p:ph/>
          </p:nvPr>
        </p:nvSpPr>
        <p:spPr>
          <a:xfrm>
            <a:off x="504000" y="4057200"/>
            <a:ext cx="4428360" cy="209016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23" name="PlaceHolder 2"/>
          <p:cNvSpPr>
            <a:spLocks noGrp="1"/>
          </p:cNvSpPr>
          <p:nvPr>
            <p:ph/>
          </p:nvPr>
        </p:nvSpPr>
        <p:spPr>
          <a:xfrm>
            <a:off x="504000" y="1767960"/>
            <a:ext cx="4428360" cy="4382280"/>
          </a:xfrm>
          <a:prstGeom prst="rect">
            <a:avLst/>
          </a:prstGeom>
          <a:noFill/>
          <a:ln w="0">
            <a:noFill/>
          </a:ln>
        </p:spPr>
        <p:txBody>
          <a:bodyPr lIns="0" rIns="0" tIns="0" bIns="0" anchor="t">
            <a:normAutofit/>
          </a:bodyPr>
          <a:p>
            <a:endParaRPr b="0" lang="en-GB" sz="3200" spc="-1" strike="noStrike">
              <a:latin typeface="Arial"/>
            </a:endParaRPr>
          </a:p>
        </p:txBody>
      </p:sp>
      <p:sp>
        <p:nvSpPr>
          <p:cNvPr id="24" name="PlaceHolder 3"/>
          <p:cNvSpPr>
            <a:spLocks noGrp="1"/>
          </p:cNvSpPr>
          <p:nvPr>
            <p:ph/>
          </p:nvPr>
        </p:nvSpPr>
        <p:spPr>
          <a:xfrm>
            <a:off x="5154120" y="176796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25" name="PlaceHolder 4"/>
          <p:cNvSpPr>
            <a:spLocks noGrp="1"/>
          </p:cNvSpPr>
          <p:nvPr>
            <p:ph/>
          </p:nvPr>
        </p:nvSpPr>
        <p:spPr>
          <a:xfrm>
            <a:off x="5154120" y="4057200"/>
            <a:ext cx="4428360" cy="209016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87"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288" name="PlaceHolder 2"/>
          <p:cNvSpPr>
            <a:spLocks noGrp="1"/>
          </p:cNvSpPr>
          <p:nvPr>
            <p:ph/>
          </p:nvPr>
        </p:nvSpPr>
        <p:spPr>
          <a:xfrm>
            <a:off x="504000" y="1767960"/>
            <a:ext cx="4428360" cy="4382280"/>
          </a:xfrm>
          <a:prstGeom prst="rect">
            <a:avLst/>
          </a:prstGeom>
          <a:noFill/>
          <a:ln w="0">
            <a:noFill/>
          </a:ln>
        </p:spPr>
        <p:txBody>
          <a:bodyPr lIns="0" rIns="0" tIns="0" bIns="0" anchor="t">
            <a:normAutofit/>
          </a:bodyPr>
          <a:p>
            <a:endParaRPr b="0" lang="en-GB" sz="3200" spc="-1" strike="noStrike">
              <a:latin typeface="Arial"/>
            </a:endParaRPr>
          </a:p>
        </p:txBody>
      </p:sp>
      <p:sp>
        <p:nvSpPr>
          <p:cNvPr id="289" name="PlaceHolder 3"/>
          <p:cNvSpPr>
            <a:spLocks noGrp="1"/>
          </p:cNvSpPr>
          <p:nvPr>
            <p:ph/>
          </p:nvPr>
        </p:nvSpPr>
        <p:spPr>
          <a:xfrm>
            <a:off x="5154120" y="176796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290" name="PlaceHolder 4"/>
          <p:cNvSpPr>
            <a:spLocks noGrp="1"/>
          </p:cNvSpPr>
          <p:nvPr>
            <p:ph/>
          </p:nvPr>
        </p:nvSpPr>
        <p:spPr>
          <a:xfrm>
            <a:off x="5154120" y="4057200"/>
            <a:ext cx="4428360" cy="209016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292" name="PlaceHolder 2"/>
          <p:cNvSpPr>
            <a:spLocks noGrp="1"/>
          </p:cNvSpPr>
          <p:nvPr>
            <p:ph/>
          </p:nvPr>
        </p:nvSpPr>
        <p:spPr>
          <a:xfrm>
            <a:off x="504000" y="176796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293" name="PlaceHolder 3"/>
          <p:cNvSpPr>
            <a:spLocks noGrp="1"/>
          </p:cNvSpPr>
          <p:nvPr>
            <p:ph/>
          </p:nvPr>
        </p:nvSpPr>
        <p:spPr>
          <a:xfrm>
            <a:off x="5154120" y="176796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294" name="PlaceHolder 4"/>
          <p:cNvSpPr>
            <a:spLocks noGrp="1"/>
          </p:cNvSpPr>
          <p:nvPr>
            <p:ph/>
          </p:nvPr>
        </p:nvSpPr>
        <p:spPr>
          <a:xfrm>
            <a:off x="504000" y="4057200"/>
            <a:ext cx="9074880" cy="209016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95"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296" name="PlaceHolder 2"/>
          <p:cNvSpPr>
            <a:spLocks noGrp="1"/>
          </p:cNvSpPr>
          <p:nvPr>
            <p:ph/>
          </p:nvPr>
        </p:nvSpPr>
        <p:spPr>
          <a:xfrm>
            <a:off x="504000" y="1767960"/>
            <a:ext cx="9074880" cy="2090160"/>
          </a:xfrm>
          <a:prstGeom prst="rect">
            <a:avLst/>
          </a:prstGeom>
          <a:noFill/>
          <a:ln w="0">
            <a:noFill/>
          </a:ln>
        </p:spPr>
        <p:txBody>
          <a:bodyPr lIns="0" rIns="0" tIns="0" bIns="0" anchor="t">
            <a:normAutofit/>
          </a:bodyPr>
          <a:p>
            <a:endParaRPr b="0" lang="en-GB" sz="3200" spc="-1" strike="noStrike">
              <a:latin typeface="Arial"/>
            </a:endParaRPr>
          </a:p>
        </p:txBody>
      </p:sp>
      <p:sp>
        <p:nvSpPr>
          <p:cNvPr id="297" name="PlaceHolder 3"/>
          <p:cNvSpPr>
            <a:spLocks noGrp="1"/>
          </p:cNvSpPr>
          <p:nvPr>
            <p:ph/>
          </p:nvPr>
        </p:nvSpPr>
        <p:spPr>
          <a:xfrm>
            <a:off x="504000" y="4057200"/>
            <a:ext cx="9074880" cy="209016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8"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299" name="PlaceHolder 2"/>
          <p:cNvSpPr>
            <a:spLocks noGrp="1"/>
          </p:cNvSpPr>
          <p:nvPr>
            <p:ph/>
          </p:nvPr>
        </p:nvSpPr>
        <p:spPr>
          <a:xfrm>
            <a:off x="504000" y="176796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300" name="PlaceHolder 3"/>
          <p:cNvSpPr>
            <a:spLocks noGrp="1"/>
          </p:cNvSpPr>
          <p:nvPr>
            <p:ph/>
          </p:nvPr>
        </p:nvSpPr>
        <p:spPr>
          <a:xfrm>
            <a:off x="5154120" y="176796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301" name="PlaceHolder 4"/>
          <p:cNvSpPr>
            <a:spLocks noGrp="1"/>
          </p:cNvSpPr>
          <p:nvPr>
            <p:ph/>
          </p:nvPr>
        </p:nvSpPr>
        <p:spPr>
          <a:xfrm>
            <a:off x="504000" y="405720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302" name="PlaceHolder 5"/>
          <p:cNvSpPr>
            <a:spLocks noGrp="1"/>
          </p:cNvSpPr>
          <p:nvPr>
            <p:ph/>
          </p:nvPr>
        </p:nvSpPr>
        <p:spPr>
          <a:xfrm>
            <a:off x="5154120" y="4057200"/>
            <a:ext cx="4428360" cy="209016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03"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304" name="PlaceHolder 2"/>
          <p:cNvSpPr>
            <a:spLocks noGrp="1"/>
          </p:cNvSpPr>
          <p:nvPr>
            <p:ph/>
          </p:nvPr>
        </p:nvSpPr>
        <p:spPr>
          <a:xfrm>
            <a:off x="504000" y="1767960"/>
            <a:ext cx="29217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305" name="PlaceHolder 3"/>
          <p:cNvSpPr>
            <a:spLocks noGrp="1"/>
          </p:cNvSpPr>
          <p:nvPr>
            <p:ph/>
          </p:nvPr>
        </p:nvSpPr>
        <p:spPr>
          <a:xfrm>
            <a:off x="3572280" y="1767960"/>
            <a:ext cx="29217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306" name="PlaceHolder 4"/>
          <p:cNvSpPr>
            <a:spLocks noGrp="1"/>
          </p:cNvSpPr>
          <p:nvPr>
            <p:ph/>
          </p:nvPr>
        </p:nvSpPr>
        <p:spPr>
          <a:xfrm>
            <a:off x="6640560" y="1767960"/>
            <a:ext cx="29217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307" name="PlaceHolder 5"/>
          <p:cNvSpPr>
            <a:spLocks noGrp="1"/>
          </p:cNvSpPr>
          <p:nvPr>
            <p:ph/>
          </p:nvPr>
        </p:nvSpPr>
        <p:spPr>
          <a:xfrm>
            <a:off x="504000" y="4057200"/>
            <a:ext cx="29217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308" name="PlaceHolder 6"/>
          <p:cNvSpPr>
            <a:spLocks noGrp="1"/>
          </p:cNvSpPr>
          <p:nvPr>
            <p:ph/>
          </p:nvPr>
        </p:nvSpPr>
        <p:spPr>
          <a:xfrm>
            <a:off x="3572280" y="4057200"/>
            <a:ext cx="29217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309" name="PlaceHolder 7"/>
          <p:cNvSpPr>
            <a:spLocks noGrp="1"/>
          </p:cNvSpPr>
          <p:nvPr>
            <p:ph/>
          </p:nvPr>
        </p:nvSpPr>
        <p:spPr>
          <a:xfrm>
            <a:off x="6640560" y="4057200"/>
            <a:ext cx="2921760" cy="209016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27" name="PlaceHolder 2"/>
          <p:cNvSpPr>
            <a:spLocks noGrp="1"/>
          </p:cNvSpPr>
          <p:nvPr>
            <p:ph/>
          </p:nvPr>
        </p:nvSpPr>
        <p:spPr>
          <a:xfrm>
            <a:off x="504000" y="176796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28" name="PlaceHolder 3"/>
          <p:cNvSpPr>
            <a:spLocks noGrp="1"/>
          </p:cNvSpPr>
          <p:nvPr>
            <p:ph/>
          </p:nvPr>
        </p:nvSpPr>
        <p:spPr>
          <a:xfrm>
            <a:off x="5154120" y="1767960"/>
            <a:ext cx="4428360" cy="2090160"/>
          </a:xfrm>
          <a:prstGeom prst="rect">
            <a:avLst/>
          </a:prstGeom>
          <a:noFill/>
          <a:ln w="0">
            <a:noFill/>
          </a:ln>
        </p:spPr>
        <p:txBody>
          <a:bodyPr lIns="0" rIns="0" tIns="0" bIns="0" anchor="t">
            <a:normAutofit/>
          </a:bodyPr>
          <a:p>
            <a:endParaRPr b="0" lang="en-GB" sz="3200" spc="-1" strike="noStrike">
              <a:latin typeface="Arial"/>
            </a:endParaRPr>
          </a:p>
        </p:txBody>
      </p:sp>
      <p:sp>
        <p:nvSpPr>
          <p:cNvPr id="29" name="PlaceHolder 4"/>
          <p:cNvSpPr>
            <a:spLocks noGrp="1"/>
          </p:cNvSpPr>
          <p:nvPr>
            <p:ph/>
          </p:nvPr>
        </p:nvSpPr>
        <p:spPr>
          <a:xfrm>
            <a:off x="504000" y="4057200"/>
            <a:ext cx="9074880" cy="209016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gif"/><Relationship Id="rId3" Type="http://schemas.openxmlformats.org/officeDocument/2006/relationships/image" Target="../media/image2.gif"/><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gif"/><Relationship Id="rId3" Type="http://schemas.openxmlformats.org/officeDocument/2006/relationships/image" Target="../media/image4.gif"/><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Relationship Id="rId10" Type="http://schemas.openxmlformats.org/officeDocument/2006/relationships/slideLayout" Target="../slideLayouts/slideLayout19.xml"/><Relationship Id="rId11" Type="http://schemas.openxmlformats.org/officeDocument/2006/relationships/slideLayout" Target="../slideLayouts/slideLayout20.xml"/><Relationship Id="rId12" Type="http://schemas.openxmlformats.org/officeDocument/2006/relationships/slideLayout" Target="../slideLayouts/slideLayout21.xml"/><Relationship Id="rId13" Type="http://schemas.openxmlformats.org/officeDocument/2006/relationships/slideLayout" Target="../slideLayouts/slideLayout22.xml"/><Relationship Id="rId14" Type="http://schemas.openxmlformats.org/officeDocument/2006/relationships/slideLayout" Target="../slideLayouts/slideLayout23.xml"/><Relationship Id="rId15"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5.gif"/><Relationship Id="rId3" Type="http://schemas.openxmlformats.org/officeDocument/2006/relationships/image" Target="../media/image6.gif"/><Relationship Id="rId4" Type="http://schemas.openxmlformats.org/officeDocument/2006/relationships/slideLayout" Target="../slideLayouts/slideLayout25.xml"/><Relationship Id="rId5" Type="http://schemas.openxmlformats.org/officeDocument/2006/relationships/slideLayout" Target="../slideLayouts/slideLayout26.xml"/><Relationship Id="rId6" Type="http://schemas.openxmlformats.org/officeDocument/2006/relationships/slideLayout" Target="../slideLayouts/slideLayout27.xml"/><Relationship Id="rId7" Type="http://schemas.openxmlformats.org/officeDocument/2006/relationships/slideLayout" Target="../slideLayouts/slideLayout28.xml"/><Relationship Id="rId8" Type="http://schemas.openxmlformats.org/officeDocument/2006/relationships/slideLayout" Target="../slideLayouts/slideLayout29.xml"/><Relationship Id="rId9" Type="http://schemas.openxmlformats.org/officeDocument/2006/relationships/slideLayout" Target="../slideLayouts/slideLayout30.xml"/><Relationship Id="rId10" Type="http://schemas.openxmlformats.org/officeDocument/2006/relationships/slideLayout" Target="../slideLayouts/slideLayout31.xml"/><Relationship Id="rId11" Type="http://schemas.openxmlformats.org/officeDocument/2006/relationships/slideLayout" Target="../slideLayouts/slideLayout32.xml"/><Relationship Id="rId12" Type="http://schemas.openxmlformats.org/officeDocument/2006/relationships/slideLayout" Target="../slideLayouts/slideLayout33.xml"/><Relationship Id="rId13" Type="http://schemas.openxmlformats.org/officeDocument/2006/relationships/slideLayout" Target="../slideLayouts/slideLayout34.xml"/><Relationship Id="rId14" Type="http://schemas.openxmlformats.org/officeDocument/2006/relationships/slideLayout" Target="../slideLayouts/slideLayout35.xml"/><Relationship Id="rId15"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image" Target="../media/image7.gif"/><Relationship Id="rId3" Type="http://schemas.openxmlformats.org/officeDocument/2006/relationships/image" Target="../media/image8.gif"/><Relationship Id="rId4" Type="http://schemas.openxmlformats.org/officeDocument/2006/relationships/slideLayout" Target="../slideLayouts/slideLayout49.xml"/><Relationship Id="rId5" Type="http://schemas.openxmlformats.org/officeDocument/2006/relationships/slideLayout" Target="../slideLayouts/slideLayout50.xml"/><Relationship Id="rId6" Type="http://schemas.openxmlformats.org/officeDocument/2006/relationships/slideLayout" Target="../slideLayouts/slideLayout51.xml"/><Relationship Id="rId7" Type="http://schemas.openxmlformats.org/officeDocument/2006/relationships/slideLayout" Target="../slideLayouts/slideLayout52.xml"/><Relationship Id="rId8" Type="http://schemas.openxmlformats.org/officeDocument/2006/relationships/slideLayout" Target="../slideLayouts/slideLayout53.xml"/><Relationship Id="rId9" Type="http://schemas.openxmlformats.org/officeDocument/2006/relationships/slideLayout" Target="../slideLayouts/slideLayout54.xml"/><Relationship Id="rId10" Type="http://schemas.openxmlformats.org/officeDocument/2006/relationships/slideLayout" Target="../slideLayouts/slideLayout55.xml"/><Relationship Id="rId11" Type="http://schemas.openxmlformats.org/officeDocument/2006/relationships/slideLayout" Target="../slideLayouts/slideLayout56.xml"/><Relationship Id="rId12" Type="http://schemas.openxmlformats.org/officeDocument/2006/relationships/slideLayout" Target="../slideLayouts/slideLayout57.xml"/><Relationship Id="rId13" Type="http://schemas.openxmlformats.org/officeDocument/2006/relationships/slideLayout" Target="../slideLayouts/slideLayout58.xml"/><Relationship Id="rId14" Type="http://schemas.openxmlformats.org/officeDocument/2006/relationships/slideLayout" Target="../slideLayouts/slideLayout59.xml"/><Relationship Id="rId15"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image" Target="../media/image9.gif"/><Relationship Id="rId3" Type="http://schemas.openxmlformats.org/officeDocument/2006/relationships/image" Target="../media/image10.gif"/><Relationship Id="rId4" Type="http://schemas.openxmlformats.org/officeDocument/2006/relationships/slideLayout" Target="../slideLayouts/slideLayout61.xml"/><Relationship Id="rId5" Type="http://schemas.openxmlformats.org/officeDocument/2006/relationships/slideLayout" Target="../slideLayouts/slideLayout62.xml"/><Relationship Id="rId6" Type="http://schemas.openxmlformats.org/officeDocument/2006/relationships/slideLayout" Target="../slideLayouts/slideLayout63.xml"/><Relationship Id="rId7" Type="http://schemas.openxmlformats.org/officeDocument/2006/relationships/slideLayout" Target="../slideLayouts/slideLayout64.xml"/><Relationship Id="rId8" Type="http://schemas.openxmlformats.org/officeDocument/2006/relationships/slideLayout" Target="../slideLayouts/slideLayout65.xml"/><Relationship Id="rId9" Type="http://schemas.openxmlformats.org/officeDocument/2006/relationships/slideLayout" Target="../slideLayouts/slideLayout66.xml"/><Relationship Id="rId10" Type="http://schemas.openxmlformats.org/officeDocument/2006/relationships/slideLayout" Target="../slideLayouts/slideLayout67.xml"/><Relationship Id="rId11" Type="http://schemas.openxmlformats.org/officeDocument/2006/relationships/slideLayout" Target="../slideLayouts/slideLayout68.xml"/><Relationship Id="rId12" Type="http://schemas.openxmlformats.org/officeDocument/2006/relationships/slideLayout" Target="../slideLayouts/slideLayout69.xml"/><Relationship Id="rId13" Type="http://schemas.openxmlformats.org/officeDocument/2006/relationships/slideLayout" Target="../slideLayouts/slideLayout70.xml"/><Relationship Id="rId14" Type="http://schemas.openxmlformats.org/officeDocument/2006/relationships/slideLayout" Target="../slideLayouts/slideLayout71.xml"/><Relationship Id="rId15"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image" Target="../media/image11.gif"/><Relationship Id="rId3" Type="http://schemas.openxmlformats.org/officeDocument/2006/relationships/image" Target="../media/image12.gif"/><Relationship Id="rId4" Type="http://schemas.openxmlformats.org/officeDocument/2006/relationships/slideLayout" Target="../slideLayouts/slideLayout73.xml"/><Relationship Id="rId5" Type="http://schemas.openxmlformats.org/officeDocument/2006/relationships/slideLayout" Target="../slideLayouts/slideLayout74.xml"/><Relationship Id="rId6" Type="http://schemas.openxmlformats.org/officeDocument/2006/relationships/slideLayout" Target="../slideLayouts/slideLayout75.xml"/><Relationship Id="rId7" Type="http://schemas.openxmlformats.org/officeDocument/2006/relationships/slideLayout" Target="../slideLayouts/slideLayout76.xml"/><Relationship Id="rId8" Type="http://schemas.openxmlformats.org/officeDocument/2006/relationships/slideLayout" Target="../slideLayouts/slideLayout77.xml"/><Relationship Id="rId9" Type="http://schemas.openxmlformats.org/officeDocument/2006/relationships/slideLayout" Target="../slideLayouts/slideLayout78.xml"/><Relationship Id="rId10" Type="http://schemas.openxmlformats.org/officeDocument/2006/relationships/slideLayout" Target="../slideLayouts/slideLayout79.xml"/><Relationship Id="rId11" Type="http://schemas.openxmlformats.org/officeDocument/2006/relationships/slideLayout" Target="../slideLayouts/slideLayout80.xml"/><Relationship Id="rId12" Type="http://schemas.openxmlformats.org/officeDocument/2006/relationships/slideLayout" Target="../slideLayouts/slideLayout81.xml"/><Relationship Id="rId13" Type="http://schemas.openxmlformats.org/officeDocument/2006/relationships/slideLayout" Target="../slideLayouts/slideLayout82.xml"/><Relationship Id="rId14" Type="http://schemas.openxmlformats.org/officeDocument/2006/relationships/slideLayout" Target="../slideLayouts/slideLayout83.xml"/><Relationship Id="rId15" Type="http://schemas.openxmlformats.org/officeDocument/2006/relationships/slideLayout" Target="../slideLayouts/slideLayout8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
          <p:cNvSpPr/>
          <p:nvPr/>
        </p:nvSpPr>
        <p:spPr>
          <a:xfrm>
            <a:off x="9180000" y="94680"/>
            <a:ext cx="1062720" cy="35640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spcBef>
                <a:spcPts val="1123"/>
              </a:spcBef>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fld id="{FED13468-96AE-4A6C-9A9D-0604B0666437}" type="slidenum">
              <a:rPr b="0" lang="en-GB" sz="1400" spc="-1" strike="noStrike">
                <a:solidFill>
                  <a:srgbClr val="000000"/>
                </a:solidFill>
                <a:latin typeface="Arial"/>
                <a:ea typeface="DejaVu Sans"/>
              </a:rPr>
              <a:t>&lt;number&gt;</a:t>
            </a:fld>
            <a:endParaRPr b="0" lang="en-GB" sz="1400" spc="-1" strike="noStrike">
              <a:latin typeface="Arial"/>
            </a:endParaRPr>
          </a:p>
        </p:txBody>
      </p:sp>
      <p:sp>
        <p:nvSpPr>
          <p:cNvPr id="1" name=""/>
          <p:cNvSpPr/>
          <p:nvPr/>
        </p:nvSpPr>
        <p:spPr>
          <a:xfrm>
            <a:off x="7985520" y="7253640"/>
            <a:ext cx="2096280" cy="30024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GB" sz="1200" spc="-1" strike="noStrike">
                <a:solidFill>
                  <a:srgbClr val="dc2300"/>
                </a:solidFill>
                <a:latin typeface="Arial"/>
                <a:ea typeface="Times New Roman"/>
              </a:rPr>
              <a:t>© 2023-2024 F. Pedullà</a:t>
            </a:r>
            <a:endParaRPr b="0" lang="en-GB" sz="1200" spc="-1" strike="noStrike">
              <a:latin typeface="Arial"/>
            </a:endParaRPr>
          </a:p>
        </p:txBody>
      </p:sp>
      <p:sp>
        <p:nvSpPr>
          <p:cNvPr id="2" name=""/>
          <p:cNvSpPr/>
          <p:nvPr/>
        </p:nvSpPr>
        <p:spPr>
          <a:xfrm>
            <a:off x="-385560" y="7253640"/>
            <a:ext cx="2045880" cy="30024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i="1" lang="en-GB" sz="1200" spc="-1" strike="noStrike">
                <a:solidFill>
                  <a:srgbClr val="dc2300"/>
                </a:solidFill>
                <a:latin typeface="Arial"/>
                <a:ea typeface="Times New Roman"/>
              </a:rPr>
              <a:t>AY 2023-2024</a:t>
            </a:r>
            <a:endParaRPr b="0" lang="en-GB" sz="1200" spc="-1" strike="noStrike">
              <a:latin typeface="Arial"/>
            </a:endParaRPr>
          </a:p>
        </p:txBody>
      </p:sp>
      <p:sp>
        <p:nvSpPr>
          <p:cNvPr id="3" name=""/>
          <p:cNvSpPr/>
          <p:nvPr/>
        </p:nvSpPr>
        <p:spPr>
          <a:xfrm>
            <a:off x="3378960" y="59760"/>
            <a:ext cx="2746800" cy="30024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GB" sz="1800" spc="-1" strike="noStrike">
                <a:solidFill>
                  <a:srgbClr val="dc2300"/>
                </a:solidFill>
                <a:latin typeface="Arial"/>
                <a:ea typeface="Times New Roman"/>
              </a:rPr>
              <a:t>Sockets</a:t>
            </a:r>
            <a:endParaRPr b="0" lang="en-GB" sz="1800" spc="-1" strike="noStrike">
              <a:latin typeface="Arial"/>
            </a:endParaRPr>
          </a:p>
        </p:txBody>
      </p:sp>
      <p:sp>
        <p:nvSpPr>
          <p:cNvPr id="4" name=""/>
          <p:cNvSpPr/>
          <p:nvPr/>
        </p:nvSpPr>
        <p:spPr>
          <a:xfrm>
            <a:off x="120600" y="107640"/>
            <a:ext cx="777600" cy="30024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GB" sz="1400" spc="-1" strike="noStrike">
                <a:solidFill>
                  <a:srgbClr val="dc2300"/>
                </a:solidFill>
                <a:latin typeface="Arial"/>
                <a:ea typeface="Times New Roman"/>
              </a:rPr>
              <a:t>CS&amp;P</a:t>
            </a:r>
            <a:endParaRPr b="0" lang="en-GB" sz="1400" spc="-1" strike="noStrike">
              <a:latin typeface="Arial"/>
            </a:endParaRPr>
          </a:p>
        </p:txBody>
      </p:sp>
      <p:pic>
        <p:nvPicPr>
          <p:cNvPr id="5" name="" descr=""/>
          <p:cNvPicPr/>
          <p:nvPr/>
        </p:nvPicPr>
        <p:blipFill>
          <a:blip r:embed="rId2"/>
          <a:stretch/>
        </p:blipFill>
        <p:spPr>
          <a:xfrm>
            <a:off x="66600" y="356040"/>
            <a:ext cx="9889920" cy="75600"/>
          </a:xfrm>
          <a:prstGeom prst="rect">
            <a:avLst/>
          </a:prstGeom>
          <a:ln w="0">
            <a:noFill/>
          </a:ln>
        </p:spPr>
      </p:pic>
      <p:pic>
        <p:nvPicPr>
          <p:cNvPr id="6" name="" descr=""/>
          <p:cNvPicPr/>
          <p:nvPr/>
        </p:nvPicPr>
        <p:blipFill>
          <a:blip r:embed="rId3"/>
          <a:stretch/>
        </p:blipFill>
        <p:spPr>
          <a:xfrm>
            <a:off x="77760" y="7222320"/>
            <a:ext cx="9889920" cy="40320"/>
          </a:xfrm>
          <a:prstGeom prst="rect">
            <a:avLst/>
          </a:prstGeom>
          <a:ln w="0">
            <a:noFill/>
          </a:ln>
        </p:spPr>
      </p:pic>
      <p:sp>
        <p:nvSpPr>
          <p:cNvPr id="7"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r>
              <a:rPr b="0" lang="en-GB" sz="4400" spc="-1" strike="noStrike">
                <a:latin typeface="Arial"/>
              </a:rPr>
              <a:t>Click to edit the title text format</a:t>
            </a:r>
            <a:endParaRPr b="0" lang="en-GB" sz="4400" spc="-1" strike="noStrike">
              <a:latin typeface="Arial"/>
            </a:endParaRPr>
          </a:p>
        </p:txBody>
      </p:sp>
      <p:sp>
        <p:nvSpPr>
          <p:cNvPr id="8" name="PlaceHolder 2"/>
          <p:cNvSpPr>
            <a:spLocks noGrp="1"/>
          </p:cNvSpPr>
          <p:nvPr>
            <p:ph type="body"/>
          </p:nvPr>
        </p:nvSpPr>
        <p:spPr>
          <a:xfrm>
            <a:off x="504000" y="1767960"/>
            <a:ext cx="9074880" cy="4382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GB" sz="3200" spc="-1" strike="noStrike">
                <a:latin typeface="Arial"/>
              </a:rPr>
              <a:t>Click to edit the outline text format</a:t>
            </a:r>
            <a:endParaRPr b="0" lang="en-GB" sz="3200" spc="-1" strike="noStrike">
              <a:latin typeface="Arial"/>
            </a:endParaRPr>
          </a:p>
          <a:p>
            <a:pPr lvl="1" marL="864000" indent="-324000">
              <a:spcBef>
                <a:spcPts val="1134"/>
              </a:spcBef>
              <a:buClr>
                <a:srgbClr val="000000"/>
              </a:buClr>
              <a:buSzPct val="75000"/>
              <a:buFont typeface="Symbol" charset="2"/>
              <a:buChar char=""/>
            </a:pPr>
            <a:r>
              <a:rPr b="0" lang="en-GB" sz="2800" spc="-1" strike="noStrike">
                <a:latin typeface="Arial"/>
              </a:rPr>
              <a:t>Second Outline Level</a:t>
            </a:r>
            <a:endParaRPr b="0" lang="en-GB" sz="2800" spc="-1" strike="noStrike">
              <a:latin typeface="Arial"/>
            </a:endParaRPr>
          </a:p>
          <a:p>
            <a:pPr lvl="2" marL="1296000" indent="-288000">
              <a:spcBef>
                <a:spcPts val="850"/>
              </a:spcBef>
              <a:buClr>
                <a:srgbClr val="000000"/>
              </a:buClr>
              <a:buSzPct val="45000"/>
              <a:buFont typeface="Wingdings" charset="2"/>
              <a:buChar char=""/>
            </a:pPr>
            <a:r>
              <a:rPr b="0" lang="en-GB" sz="2400" spc="-1" strike="noStrike">
                <a:latin typeface="Arial"/>
              </a:rPr>
              <a:t>Third Outline Level</a:t>
            </a:r>
            <a:endParaRPr b="0" lang="en-GB" sz="2400" spc="-1" strike="noStrike">
              <a:latin typeface="Arial"/>
            </a:endParaRPr>
          </a:p>
          <a:p>
            <a:pPr lvl="3" marL="1728000" indent="-216000">
              <a:spcBef>
                <a:spcPts val="567"/>
              </a:spcBef>
              <a:buClr>
                <a:srgbClr val="000000"/>
              </a:buClr>
              <a:buSzPct val="75000"/>
              <a:buFont typeface="Symbol" charset="2"/>
              <a:buChar char=""/>
            </a:pPr>
            <a:r>
              <a:rPr b="0" lang="en-GB" sz="2000" spc="-1" strike="noStrike">
                <a:latin typeface="Arial"/>
              </a:rPr>
              <a:t>Fourth Outline Level</a:t>
            </a:r>
            <a:endParaRPr b="0" lang="en-GB" sz="2000" spc="-1" strike="noStrike">
              <a:latin typeface="Arial"/>
            </a:endParaRPr>
          </a:p>
          <a:p>
            <a:pPr lvl="4" marL="2160000" indent="-216000">
              <a:spcBef>
                <a:spcPts val="283"/>
              </a:spcBef>
              <a:buClr>
                <a:srgbClr val="000000"/>
              </a:buClr>
              <a:buSzPct val="45000"/>
              <a:buFont typeface="Wingdings" charset="2"/>
              <a:buChar char=""/>
            </a:pPr>
            <a:r>
              <a:rPr b="0" lang="en-GB" sz="2000" spc="-1" strike="noStrike">
                <a:latin typeface="Arial"/>
              </a:rPr>
              <a:t>Fifth Outline Level</a:t>
            </a:r>
            <a:endParaRPr b="0" lang="en-GB" sz="2000" spc="-1" strike="noStrike">
              <a:latin typeface="Arial"/>
            </a:endParaRPr>
          </a:p>
          <a:p>
            <a:pPr lvl="5" marL="2592000" indent="-216000">
              <a:spcBef>
                <a:spcPts val="283"/>
              </a:spcBef>
              <a:buClr>
                <a:srgbClr val="000000"/>
              </a:buClr>
              <a:buSzPct val="45000"/>
              <a:buFont typeface="Wingdings" charset="2"/>
              <a:buChar char=""/>
            </a:pPr>
            <a:r>
              <a:rPr b="0" lang="en-GB" sz="2000" spc="-1" strike="noStrike">
                <a:latin typeface="Arial"/>
              </a:rPr>
              <a:t>Sixth Outline Level</a:t>
            </a:r>
            <a:endParaRPr b="0" lang="en-GB" sz="2000" spc="-1" strike="noStrike">
              <a:latin typeface="Arial"/>
            </a:endParaRPr>
          </a:p>
          <a:p>
            <a:pPr lvl="6" marL="3024000" indent="-216000">
              <a:spcBef>
                <a:spcPts val="283"/>
              </a:spcBef>
              <a:buClr>
                <a:srgbClr val="000000"/>
              </a:buClr>
              <a:buSzPct val="45000"/>
              <a:buFont typeface="Wingdings" charset="2"/>
              <a:buChar char=""/>
            </a:pPr>
            <a:r>
              <a:rPr b="0" lang="en-GB" sz="2000" spc="-1" strike="noStrike">
                <a:latin typeface="Arial"/>
              </a:rPr>
              <a:t>Seventh Outline Level</a:t>
            </a:r>
            <a:endParaRPr b="0" lang="en-GB"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5" name=""/>
          <p:cNvSpPr/>
          <p:nvPr/>
        </p:nvSpPr>
        <p:spPr>
          <a:xfrm>
            <a:off x="9180000" y="94680"/>
            <a:ext cx="1062720" cy="35640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spcBef>
                <a:spcPts val="1123"/>
              </a:spcBef>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fld id="{217002C1-6F9F-4B55-88CC-A79560408B5E}" type="slidenum">
              <a:rPr b="0" lang="en-GB" sz="1400" spc="-1" strike="noStrike">
                <a:solidFill>
                  <a:srgbClr val="000000"/>
                </a:solidFill>
                <a:latin typeface="Arial"/>
                <a:ea typeface="DejaVu Sans"/>
              </a:rPr>
              <a:t>&lt;number&gt;</a:t>
            </a:fld>
            <a:endParaRPr b="0" lang="en-GB" sz="1400" spc="-1" strike="noStrike">
              <a:latin typeface="Arial"/>
            </a:endParaRPr>
          </a:p>
        </p:txBody>
      </p:sp>
      <p:sp>
        <p:nvSpPr>
          <p:cNvPr id="46" name=""/>
          <p:cNvSpPr/>
          <p:nvPr/>
        </p:nvSpPr>
        <p:spPr>
          <a:xfrm>
            <a:off x="7985520" y="7253640"/>
            <a:ext cx="2096280" cy="30024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GB" sz="1200" spc="-1" strike="noStrike">
                <a:solidFill>
                  <a:srgbClr val="dc2300"/>
                </a:solidFill>
                <a:latin typeface="Arial"/>
                <a:ea typeface="Times New Roman"/>
              </a:rPr>
              <a:t>© 2023-2024 F. Pedullà</a:t>
            </a:r>
            <a:endParaRPr b="0" lang="en-GB" sz="1200" spc="-1" strike="noStrike">
              <a:latin typeface="Arial"/>
            </a:endParaRPr>
          </a:p>
        </p:txBody>
      </p:sp>
      <p:sp>
        <p:nvSpPr>
          <p:cNvPr id="47" name=""/>
          <p:cNvSpPr/>
          <p:nvPr/>
        </p:nvSpPr>
        <p:spPr>
          <a:xfrm>
            <a:off x="-385560" y="7253640"/>
            <a:ext cx="2045880" cy="30024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i="1" lang="en-GB" sz="1200" spc="-1" strike="noStrike">
                <a:solidFill>
                  <a:srgbClr val="dc2300"/>
                </a:solidFill>
                <a:latin typeface="Arial"/>
                <a:ea typeface="Times New Roman"/>
              </a:rPr>
              <a:t>AY 2023-2024</a:t>
            </a:r>
            <a:endParaRPr b="0" lang="en-GB" sz="1200" spc="-1" strike="noStrike">
              <a:latin typeface="Arial"/>
            </a:endParaRPr>
          </a:p>
        </p:txBody>
      </p:sp>
      <p:sp>
        <p:nvSpPr>
          <p:cNvPr id="48" name=""/>
          <p:cNvSpPr/>
          <p:nvPr/>
        </p:nvSpPr>
        <p:spPr>
          <a:xfrm>
            <a:off x="3378960" y="59760"/>
            <a:ext cx="2746800" cy="30024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GB" sz="1800" spc="-1" strike="noStrike">
                <a:solidFill>
                  <a:srgbClr val="dc2300"/>
                </a:solidFill>
                <a:latin typeface="Arial"/>
                <a:ea typeface="Times New Roman"/>
              </a:rPr>
              <a:t>Sockets</a:t>
            </a:r>
            <a:endParaRPr b="0" lang="en-GB" sz="1800" spc="-1" strike="noStrike">
              <a:latin typeface="Arial"/>
            </a:endParaRPr>
          </a:p>
        </p:txBody>
      </p:sp>
      <p:sp>
        <p:nvSpPr>
          <p:cNvPr id="49" name=""/>
          <p:cNvSpPr/>
          <p:nvPr/>
        </p:nvSpPr>
        <p:spPr>
          <a:xfrm>
            <a:off x="120600" y="107640"/>
            <a:ext cx="777600" cy="30024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GB" sz="1400" spc="-1" strike="noStrike">
                <a:solidFill>
                  <a:srgbClr val="dc2300"/>
                </a:solidFill>
                <a:latin typeface="Arial"/>
                <a:ea typeface="Times New Roman"/>
              </a:rPr>
              <a:t>CS&amp;P</a:t>
            </a:r>
            <a:endParaRPr b="0" lang="en-GB" sz="1400" spc="-1" strike="noStrike">
              <a:latin typeface="Arial"/>
            </a:endParaRPr>
          </a:p>
        </p:txBody>
      </p:sp>
      <p:pic>
        <p:nvPicPr>
          <p:cNvPr id="50" name="" descr=""/>
          <p:cNvPicPr/>
          <p:nvPr/>
        </p:nvPicPr>
        <p:blipFill>
          <a:blip r:embed="rId2"/>
          <a:stretch/>
        </p:blipFill>
        <p:spPr>
          <a:xfrm>
            <a:off x="66600" y="356040"/>
            <a:ext cx="9889920" cy="75600"/>
          </a:xfrm>
          <a:prstGeom prst="rect">
            <a:avLst/>
          </a:prstGeom>
          <a:ln w="0">
            <a:noFill/>
          </a:ln>
        </p:spPr>
      </p:pic>
      <p:pic>
        <p:nvPicPr>
          <p:cNvPr id="51" name="" descr=""/>
          <p:cNvPicPr/>
          <p:nvPr/>
        </p:nvPicPr>
        <p:blipFill>
          <a:blip r:embed="rId3"/>
          <a:stretch/>
        </p:blipFill>
        <p:spPr>
          <a:xfrm>
            <a:off x="77760" y="7222320"/>
            <a:ext cx="9889920" cy="40320"/>
          </a:xfrm>
          <a:prstGeom prst="rect">
            <a:avLst/>
          </a:prstGeom>
          <a:ln w="0">
            <a:noFill/>
          </a:ln>
        </p:spPr>
      </p:pic>
      <p:sp>
        <p:nvSpPr>
          <p:cNvPr id="52"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r>
              <a:rPr b="0" lang="en-GB" sz="4400" spc="-1" strike="noStrike">
                <a:latin typeface="Arial"/>
              </a:rPr>
              <a:t>Click to edit the title text format</a:t>
            </a:r>
            <a:endParaRPr b="0" lang="en-GB" sz="4400" spc="-1" strike="noStrike">
              <a:latin typeface="Arial"/>
            </a:endParaRPr>
          </a:p>
        </p:txBody>
      </p:sp>
      <p:sp>
        <p:nvSpPr>
          <p:cNvPr id="53" name="PlaceHolder 2"/>
          <p:cNvSpPr>
            <a:spLocks noGrp="1"/>
          </p:cNvSpPr>
          <p:nvPr>
            <p:ph type="body"/>
          </p:nvPr>
        </p:nvSpPr>
        <p:spPr>
          <a:xfrm>
            <a:off x="504000" y="1767960"/>
            <a:ext cx="9074880" cy="4382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GB" sz="3200" spc="-1" strike="noStrike">
                <a:latin typeface="Arial"/>
              </a:rPr>
              <a:t>Click to edit the outline text format</a:t>
            </a:r>
            <a:endParaRPr b="0" lang="en-GB" sz="3200" spc="-1" strike="noStrike">
              <a:latin typeface="Arial"/>
            </a:endParaRPr>
          </a:p>
          <a:p>
            <a:pPr lvl="1" marL="864000" indent="-324000">
              <a:spcBef>
                <a:spcPts val="1134"/>
              </a:spcBef>
              <a:buClr>
                <a:srgbClr val="000000"/>
              </a:buClr>
              <a:buSzPct val="75000"/>
              <a:buFont typeface="Symbol" charset="2"/>
              <a:buChar char=""/>
            </a:pPr>
            <a:r>
              <a:rPr b="0" lang="en-GB" sz="2800" spc="-1" strike="noStrike">
                <a:latin typeface="Arial"/>
              </a:rPr>
              <a:t>Second Outline Level</a:t>
            </a:r>
            <a:endParaRPr b="0" lang="en-GB" sz="2800" spc="-1" strike="noStrike">
              <a:latin typeface="Arial"/>
            </a:endParaRPr>
          </a:p>
          <a:p>
            <a:pPr lvl="2" marL="1296000" indent="-288000">
              <a:spcBef>
                <a:spcPts val="850"/>
              </a:spcBef>
              <a:buClr>
                <a:srgbClr val="000000"/>
              </a:buClr>
              <a:buSzPct val="45000"/>
              <a:buFont typeface="Wingdings" charset="2"/>
              <a:buChar char=""/>
            </a:pPr>
            <a:r>
              <a:rPr b="0" lang="en-GB" sz="2400" spc="-1" strike="noStrike">
                <a:latin typeface="Arial"/>
              </a:rPr>
              <a:t>Third Outline Level</a:t>
            </a:r>
            <a:endParaRPr b="0" lang="en-GB" sz="2400" spc="-1" strike="noStrike">
              <a:latin typeface="Arial"/>
            </a:endParaRPr>
          </a:p>
          <a:p>
            <a:pPr lvl="3" marL="1728000" indent="-216000">
              <a:spcBef>
                <a:spcPts val="567"/>
              </a:spcBef>
              <a:buClr>
                <a:srgbClr val="000000"/>
              </a:buClr>
              <a:buSzPct val="75000"/>
              <a:buFont typeface="Symbol" charset="2"/>
              <a:buChar char=""/>
            </a:pPr>
            <a:r>
              <a:rPr b="0" lang="en-GB" sz="2000" spc="-1" strike="noStrike">
                <a:latin typeface="Arial"/>
              </a:rPr>
              <a:t>Fourth Outline Level</a:t>
            </a:r>
            <a:endParaRPr b="0" lang="en-GB" sz="2000" spc="-1" strike="noStrike">
              <a:latin typeface="Arial"/>
            </a:endParaRPr>
          </a:p>
          <a:p>
            <a:pPr lvl="4" marL="2160000" indent="-216000">
              <a:spcBef>
                <a:spcPts val="283"/>
              </a:spcBef>
              <a:buClr>
                <a:srgbClr val="000000"/>
              </a:buClr>
              <a:buSzPct val="45000"/>
              <a:buFont typeface="Wingdings" charset="2"/>
              <a:buChar char=""/>
            </a:pPr>
            <a:r>
              <a:rPr b="0" lang="en-GB" sz="2000" spc="-1" strike="noStrike">
                <a:latin typeface="Arial"/>
              </a:rPr>
              <a:t>Fifth Outline Level</a:t>
            </a:r>
            <a:endParaRPr b="0" lang="en-GB" sz="2000" spc="-1" strike="noStrike">
              <a:latin typeface="Arial"/>
            </a:endParaRPr>
          </a:p>
          <a:p>
            <a:pPr lvl="5" marL="2592000" indent="-216000">
              <a:spcBef>
                <a:spcPts val="283"/>
              </a:spcBef>
              <a:buClr>
                <a:srgbClr val="000000"/>
              </a:buClr>
              <a:buSzPct val="45000"/>
              <a:buFont typeface="Wingdings" charset="2"/>
              <a:buChar char=""/>
            </a:pPr>
            <a:r>
              <a:rPr b="0" lang="en-GB" sz="2000" spc="-1" strike="noStrike">
                <a:latin typeface="Arial"/>
              </a:rPr>
              <a:t>Sixth Outline Level</a:t>
            </a:r>
            <a:endParaRPr b="0" lang="en-GB" sz="2000" spc="-1" strike="noStrike">
              <a:latin typeface="Arial"/>
            </a:endParaRPr>
          </a:p>
          <a:p>
            <a:pPr lvl="6" marL="3024000" indent="-216000">
              <a:spcBef>
                <a:spcPts val="283"/>
              </a:spcBef>
              <a:buClr>
                <a:srgbClr val="000000"/>
              </a:buClr>
              <a:buSzPct val="45000"/>
              <a:buFont typeface="Wingdings" charset="2"/>
              <a:buChar char=""/>
            </a:pPr>
            <a:r>
              <a:rPr b="0" lang="en-GB" sz="2000" spc="-1" strike="noStrike">
                <a:latin typeface="Arial"/>
              </a:rPr>
              <a:t>Seventh Outline Level</a:t>
            </a:r>
            <a:endParaRPr b="0" lang="en-GB"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0" name=""/>
          <p:cNvSpPr/>
          <p:nvPr/>
        </p:nvSpPr>
        <p:spPr>
          <a:xfrm>
            <a:off x="10165680" y="95040"/>
            <a:ext cx="874800" cy="318600"/>
          </a:xfrm>
          <a:prstGeom prst="rect">
            <a:avLst/>
          </a:prstGeom>
          <a:noFill/>
          <a:ln w="0">
            <a:noFill/>
          </a:ln>
        </p:spPr>
        <p:style>
          <a:lnRef idx="0"/>
          <a:fillRef idx="0"/>
          <a:effectRef idx="0"/>
          <a:fontRef idx="minor"/>
        </p:style>
        <p:txBody>
          <a:bodyPr lIns="90000" rIns="90000" tIns="46800" bIns="46800" anchor="t">
            <a:noAutofit/>
          </a:bodyPr>
          <a:p>
            <a:pPr>
              <a:lnSpc>
                <a:spcPct val="101000"/>
              </a:lnSpc>
              <a:spcBef>
                <a:spcPts val="1123"/>
              </a:spcBef>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fld id="{99760F89-8004-4149-A615-3DD58599D76F}" type="slidenum">
              <a:rPr b="0" lang="en-GB" sz="1200" spc="-1" strike="noStrike">
                <a:solidFill>
                  <a:srgbClr val="000000"/>
                </a:solidFill>
                <a:latin typeface="Arial"/>
                <a:ea typeface="DejaVu Sans"/>
              </a:rPr>
              <a:t>&lt;number&gt;</a:t>
            </a:fld>
            <a:endParaRPr b="0" lang="en-GB" sz="1200" spc="-1" strike="noStrike">
              <a:latin typeface="Arial"/>
            </a:endParaRPr>
          </a:p>
        </p:txBody>
      </p:sp>
      <p:sp>
        <p:nvSpPr>
          <p:cNvPr id="91" name=""/>
          <p:cNvSpPr/>
          <p:nvPr/>
        </p:nvSpPr>
        <p:spPr>
          <a:xfrm>
            <a:off x="8646840" y="7256880"/>
            <a:ext cx="2043000" cy="30060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GB" sz="1200" spc="-1" strike="noStrike">
                <a:solidFill>
                  <a:srgbClr val="dc2300"/>
                </a:solidFill>
                <a:latin typeface="Arial"/>
                <a:ea typeface="Times New Roman"/>
              </a:rPr>
              <a:t>© 2023-2024 F. Pedullà</a:t>
            </a:r>
            <a:endParaRPr b="0" lang="en-GB" sz="1200" spc="-1" strike="noStrike">
              <a:latin typeface="Arial"/>
            </a:endParaRPr>
          </a:p>
        </p:txBody>
      </p:sp>
      <p:sp>
        <p:nvSpPr>
          <p:cNvPr id="92" name=""/>
          <p:cNvSpPr/>
          <p:nvPr/>
        </p:nvSpPr>
        <p:spPr>
          <a:xfrm>
            <a:off x="-408960" y="7256880"/>
            <a:ext cx="2169720" cy="30060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i="1" lang="en-GB" sz="1200" spc="-1" strike="noStrike">
                <a:solidFill>
                  <a:srgbClr val="dc2300"/>
                </a:solidFill>
                <a:latin typeface="Arial"/>
                <a:ea typeface="Times New Roman"/>
              </a:rPr>
              <a:t>AY 2023-2024</a:t>
            </a:r>
            <a:endParaRPr b="0" lang="en-GB" sz="1200" spc="-1" strike="noStrike">
              <a:latin typeface="Arial"/>
            </a:endParaRPr>
          </a:p>
        </p:txBody>
      </p:sp>
      <p:sp>
        <p:nvSpPr>
          <p:cNvPr id="93" name=""/>
          <p:cNvSpPr/>
          <p:nvPr/>
        </p:nvSpPr>
        <p:spPr>
          <a:xfrm>
            <a:off x="3798720" y="60120"/>
            <a:ext cx="2912760" cy="30060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GB" sz="1800" spc="-1" strike="noStrike">
                <a:solidFill>
                  <a:srgbClr val="dc2300"/>
                </a:solidFill>
                <a:latin typeface="Arial"/>
                <a:ea typeface="Times New Roman"/>
              </a:rPr>
              <a:t>Pipe and FIFO</a:t>
            </a:r>
            <a:endParaRPr b="0" lang="en-GB" sz="1800" spc="-1" strike="noStrike">
              <a:latin typeface="Arial"/>
            </a:endParaRPr>
          </a:p>
        </p:txBody>
      </p:sp>
      <p:sp>
        <p:nvSpPr>
          <p:cNvPr id="94" name=""/>
          <p:cNvSpPr/>
          <p:nvPr/>
        </p:nvSpPr>
        <p:spPr>
          <a:xfrm>
            <a:off x="56160" y="108000"/>
            <a:ext cx="695520" cy="30060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GB" sz="1400" spc="-1" strike="noStrike">
                <a:solidFill>
                  <a:srgbClr val="dc2300"/>
                </a:solidFill>
                <a:latin typeface="Arial"/>
                <a:ea typeface="Times New Roman"/>
              </a:rPr>
              <a:t>CS&amp;P</a:t>
            </a:r>
            <a:endParaRPr b="0" lang="en-GB" sz="1400" spc="-1" strike="noStrike">
              <a:latin typeface="Arial"/>
            </a:endParaRPr>
          </a:p>
        </p:txBody>
      </p:sp>
      <p:pic>
        <p:nvPicPr>
          <p:cNvPr id="95" name="" descr=""/>
          <p:cNvPicPr/>
          <p:nvPr/>
        </p:nvPicPr>
        <p:blipFill>
          <a:blip r:embed="rId2"/>
          <a:stretch/>
        </p:blipFill>
        <p:spPr>
          <a:xfrm>
            <a:off x="70920" y="428400"/>
            <a:ext cx="10486440" cy="75960"/>
          </a:xfrm>
          <a:prstGeom prst="rect">
            <a:avLst/>
          </a:prstGeom>
          <a:ln w="0">
            <a:noFill/>
          </a:ln>
        </p:spPr>
      </p:pic>
      <p:pic>
        <p:nvPicPr>
          <p:cNvPr id="96" name="" descr=""/>
          <p:cNvPicPr/>
          <p:nvPr/>
        </p:nvPicPr>
        <p:blipFill>
          <a:blip r:embed="rId3"/>
          <a:stretch/>
        </p:blipFill>
        <p:spPr>
          <a:xfrm>
            <a:off x="82800" y="7225560"/>
            <a:ext cx="10486440" cy="40680"/>
          </a:xfrm>
          <a:prstGeom prst="rect">
            <a:avLst/>
          </a:prstGeom>
          <a:ln w="0">
            <a:noFill/>
          </a:ln>
        </p:spPr>
      </p:pic>
      <p:sp>
        <p:nvSpPr>
          <p:cNvPr id="97"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r>
              <a:rPr b="0" lang="en-GB" sz="4400" spc="-1" strike="noStrike">
                <a:latin typeface="Arial"/>
              </a:rPr>
              <a:t>Click to edit the title text format</a:t>
            </a:r>
            <a:endParaRPr b="0" lang="en-GB" sz="4400" spc="-1" strike="noStrike">
              <a:latin typeface="Arial"/>
            </a:endParaRPr>
          </a:p>
        </p:txBody>
      </p:sp>
      <p:sp>
        <p:nvSpPr>
          <p:cNvPr id="98" name="PlaceHolder 2"/>
          <p:cNvSpPr>
            <a:spLocks noGrp="1"/>
          </p:cNvSpPr>
          <p:nvPr>
            <p:ph type="body"/>
          </p:nvPr>
        </p:nvSpPr>
        <p:spPr>
          <a:xfrm>
            <a:off x="504000" y="1767960"/>
            <a:ext cx="9074880" cy="4382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GB" sz="3200" spc="-1" strike="noStrike">
                <a:latin typeface="Arial"/>
              </a:rPr>
              <a:t>Click to edit the outline text format</a:t>
            </a:r>
            <a:endParaRPr b="0" lang="en-GB" sz="3200" spc="-1" strike="noStrike">
              <a:latin typeface="Arial"/>
            </a:endParaRPr>
          </a:p>
          <a:p>
            <a:pPr lvl="1" marL="864000" indent="-324000">
              <a:spcBef>
                <a:spcPts val="1134"/>
              </a:spcBef>
              <a:buClr>
                <a:srgbClr val="000000"/>
              </a:buClr>
              <a:buSzPct val="75000"/>
              <a:buFont typeface="Symbol" charset="2"/>
              <a:buChar char=""/>
            </a:pPr>
            <a:r>
              <a:rPr b="0" lang="en-GB" sz="2800" spc="-1" strike="noStrike">
                <a:latin typeface="Arial"/>
              </a:rPr>
              <a:t>Second Outline Level</a:t>
            </a:r>
            <a:endParaRPr b="0" lang="en-GB" sz="2800" spc="-1" strike="noStrike">
              <a:latin typeface="Arial"/>
            </a:endParaRPr>
          </a:p>
          <a:p>
            <a:pPr lvl="2" marL="1296000" indent="-288000">
              <a:spcBef>
                <a:spcPts val="850"/>
              </a:spcBef>
              <a:buClr>
                <a:srgbClr val="000000"/>
              </a:buClr>
              <a:buSzPct val="45000"/>
              <a:buFont typeface="Wingdings" charset="2"/>
              <a:buChar char=""/>
            </a:pPr>
            <a:r>
              <a:rPr b="0" lang="en-GB" sz="2400" spc="-1" strike="noStrike">
                <a:latin typeface="Arial"/>
              </a:rPr>
              <a:t>Third Outline Level</a:t>
            </a:r>
            <a:endParaRPr b="0" lang="en-GB" sz="2400" spc="-1" strike="noStrike">
              <a:latin typeface="Arial"/>
            </a:endParaRPr>
          </a:p>
          <a:p>
            <a:pPr lvl="3" marL="1728000" indent="-216000">
              <a:spcBef>
                <a:spcPts val="567"/>
              </a:spcBef>
              <a:buClr>
                <a:srgbClr val="000000"/>
              </a:buClr>
              <a:buSzPct val="75000"/>
              <a:buFont typeface="Symbol" charset="2"/>
              <a:buChar char=""/>
            </a:pPr>
            <a:r>
              <a:rPr b="0" lang="en-GB" sz="2000" spc="-1" strike="noStrike">
                <a:latin typeface="Arial"/>
              </a:rPr>
              <a:t>Fourth Outline Level</a:t>
            </a:r>
            <a:endParaRPr b="0" lang="en-GB" sz="2000" spc="-1" strike="noStrike">
              <a:latin typeface="Arial"/>
            </a:endParaRPr>
          </a:p>
          <a:p>
            <a:pPr lvl="4" marL="2160000" indent="-216000">
              <a:spcBef>
                <a:spcPts val="283"/>
              </a:spcBef>
              <a:buClr>
                <a:srgbClr val="000000"/>
              </a:buClr>
              <a:buSzPct val="45000"/>
              <a:buFont typeface="Wingdings" charset="2"/>
              <a:buChar char=""/>
            </a:pPr>
            <a:r>
              <a:rPr b="0" lang="en-GB" sz="2000" spc="-1" strike="noStrike">
                <a:latin typeface="Arial"/>
              </a:rPr>
              <a:t>Fifth Outline Level</a:t>
            </a:r>
            <a:endParaRPr b="0" lang="en-GB" sz="2000" spc="-1" strike="noStrike">
              <a:latin typeface="Arial"/>
            </a:endParaRPr>
          </a:p>
          <a:p>
            <a:pPr lvl="5" marL="2592000" indent="-216000">
              <a:spcBef>
                <a:spcPts val="283"/>
              </a:spcBef>
              <a:buClr>
                <a:srgbClr val="000000"/>
              </a:buClr>
              <a:buSzPct val="45000"/>
              <a:buFont typeface="Wingdings" charset="2"/>
              <a:buChar char=""/>
            </a:pPr>
            <a:r>
              <a:rPr b="0" lang="en-GB" sz="2000" spc="-1" strike="noStrike">
                <a:latin typeface="Arial"/>
              </a:rPr>
              <a:t>Sixth Outline Level</a:t>
            </a:r>
            <a:endParaRPr b="0" lang="en-GB" sz="2000" spc="-1" strike="noStrike">
              <a:latin typeface="Arial"/>
            </a:endParaRPr>
          </a:p>
          <a:p>
            <a:pPr lvl="6" marL="3024000" indent="-216000">
              <a:spcBef>
                <a:spcPts val="283"/>
              </a:spcBef>
              <a:buClr>
                <a:srgbClr val="000000"/>
              </a:buClr>
              <a:buSzPct val="45000"/>
              <a:buFont typeface="Wingdings" charset="2"/>
              <a:buChar char=""/>
            </a:pPr>
            <a:r>
              <a:rPr b="0" lang="en-GB" sz="2000" spc="-1" strike="noStrike">
                <a:latin typeface="Arial"/>
              </a:rPr>
              <a:t>Seventh Outline Level</a:t>
            </a:r>
            <a:endParaRPr b="0" lang="en-GB"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5" name="PlaceHolder 1"/>
          <p:cNvSpPr>
            <a:spLocks noGrp="1"/>
          </p:cNvSpPr>
          <p:nvPr>
            <p:ph type="title"/>
          </p:nvPr>
        </p:nvSpPr>
        <p:spPr>
          <a:xfrm>
            <a:off x="504000" y="301320"/>
            <a:ext cx="9074160" cy="1260720"/>
          </a:xfrm>
          <a:prstGeom prst="rect">
            <a:avLst/>
          </a:prstGeom>
          <a:noFill/>
          <a:ln w="0">
            <a:noFill/>
          </a:ln>
        </p:spPr>
        <p:txBody>
          <a:bodyPr lIns="0" rIns="0" tIns="0" bIns="0" anchor="ctr">
            <a:noAutofit/>
          </a:bodyPr>
          <a:p>
            <a:r>
              <a:rPr b="0" lang="en-GB" sz="1800" spc="-1" strike="noStrike">
                <a:latin typeface="Arial"/>
              </a:rPr>
              <a:t>Click to edit the title text format</a:t>
            </a:r>
            <a:endParaRPr b="0" lang="en-GB" sz="1800" spc="-1" strike="noStrike">
              <a:latin typeface="Arial"/>
            </a:endParaRPr>
          </a:p>
        </p:txBody>
      </p:sp>
      <p:sp>
        <p:nvSpPr>
          <p:cNvPr id="136" name="PlaceHolder 2"/>
          <p:cNvSpPr>
            <a:spLocks noGrp="1"/>
          </p:cNvSpPr>
          <p:nvPr>
            <p:ph type="body"/>
          </p:nvPr>
        </p:nvSpPr>
        <p:spPr>
          <a:xfrm>
            <a:off x="504000" y="1767960"/>
            <a:ext cx="9074160" cy="43815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GB" sz="1800" spc="-1" strike="noStrike">
                <a:latin typeface="Arial"/>
              </a:rPr>
              <a:t>Click to edit the outline text format</a:t>
            </a:r>
            <a:endParaRPr b="0" lang="en-GB" sz="1800" spc="-1" strike="noStrike">
              <a:latin typeface="Arial"/>
            </a:endParaRPr>
          </a:p>
          <a:p>
            <a:pPr lvl="1" marL="864000" indent="-324000">
              <a:spcBef>
                <a:spcPts val="1134"/>
              </a:spcBef>
              <a:buClr>
                <a:srgbClr val="000000"/>
              </a:buClr>
              <a:buSzPct val="75000"/>
              <a:buFont typeface="Symbol" charset="2"/>
              <a:buChar char=""/>
            </a:pPr>
            <a:r>
              <a:rPr b="0" lang="en-GB" sz="1800" spc="-1" strike="noStrike">
                <a:latin typeface="Arial"/>
              </a:rPr>
              <a:t>Second Outline Level</a:t>
            </a:r>
            <a:endParaRPr b="0" lang="en-GB" sz="1800" spc="-1" strike="noStrike">
              <a:latin typeface="Arial"/>
            </a:endParaRPr>
          </a:p>
          <a:p>
            <a:pPr lvl="2" marL="1296000" indent="-288000">
              <a:spcBef>
                <a:spcPts val="850"/>
              </a:spcBef>
              <a:buClr>
                <a:srgbClr val="000000"/>
              </a:buClr>
              <a:buSzPct val="45000"/>
              <a:buFont typeface="Wingdings" charset="2"/>
              <a:buChar char=""/>
            </a:pPr>
            <a:r>
              <a:rPr b="0" lang="en-GB" sz="1800" spc="-1" strike="noStrike">
                <a:latin typeface="Arial"/>
              </a:rPr>
              <a:t>Third Outline Level</a:t>
            </a:r>
            <a:endParaRPr b="0" lang="en-GB" sz="1800" spc="-1" strike="noStrike">
              <a:latin typeface="Arial"/>
            </a:endParaRPr>
          </a:p>
          <a:p>
            <a:pPr lvl="3" marL="1728000" indent="-216000">
              <a:spcBef>
                <a:spcPts val="567"/>
              </a:spcBef>
              <a:buClr>
                <a:srgbClr val="000000"/>
              </a:buClr>
              <a:buSzPct val="75000"/>
              <a:buFont typeface="Symbol" charset="2"/>
              <a:buChar char=""/>
            </a:pPr>
            <a:r>
              <a:rPr b="0" lang="en-GB" sz="1800" spc="-1" strike="noStrike">
                <a:latin typeface="Arial"/>
              </a:rPr>
              <a:t>Fourth Outline Level</a:t>
            </a:r>
            <a:endParaRPr b="0" lang="en-GB" sz="1800" spc="-1" strike="noStrike">
              <a:latin typeface="Arial"/>
            </a:endParaRPr>
          </a:p>
          <a:p>
            <a:pPr lvl="4" marL="2160000" indent="-216000">
              <a:spcBef>
                <a:spcPts val="283"/>
              </a:spcBef>
              <a:buClr>
                <a:srgbClr val="000000"/>
              </a:buClr>
              <a:buSzPct val="45000"/>
              <a:buFont typeface="Wingdings" charset="2"/>
              <a:buChar char=""/>
            </a:pPr>
            <a:r>
              <a:rPr b="0" lang="en-GB" sz="1800" spc="-1" strike="noStrike">
                <a:latin typeface="Arial"/>
              </a:rPr>
              <a:t>Fifth Outline Level</a:t>
            </a:r>
            <a:endParaRPr b="0" lang="en-GB" sz="1800" spc="-1" strike="noStrike">
              <a:latin typeface="Arial"/>
            </a:endParaRPr>
          </a:p>
          <a:p>
            <a:pPr lvl="5" marL="2592000" indent="-216000">
              <a:spcBef>
                <a:spcPts val="283"/>
              </a:spcBef>
              <a:buClr>
                <a:srgbClr val="000000"/>
              </a:buClr>
              <a:buSzPct val="45000"/>
              <a:buFont typeface="Wingdings" charset="2"/>
              <a:buChar char=""/>
            </a:pPr>
            <a:r>
              <a:rPr b="0" lang="en-GB" sz="1800" spc="-1" strike="noStrike">
                <a:latin typeface="Arial"/>
              </a:rPr>
              <a:t>Sixth Outline Level</a:t>
            </a:r>
            <a:endParaRPr b="0" lang="en-GB" sz="1800" spc="-1" strike="noStrike">
              <a:latin typeface="Arial"/>
            </a:endParaRPr>
          </a:p>
          <a:p>
            <a:pPr lvl="6" marL="3024000" indent="-216000">
              <a:spcBef>
                <a:spcPts val="283"/>
              </a:spcBef>
              <a:buClr>
                <a:srgbClr val="000000"/>
              </a:buClr>
              <a:buSzPct val="45000"/>
              <a:buFont typeface="Wingdings" charset="2"/>
              <a:buChar char=""/>
            </a:pPr>
            <a:r>
              <a:rPr b="0" lang="en-GB" sz="1800" spc="-1" strike="noStrike">
                <a:latin typeface="Arial"/>
              </a:rPr>
              <a:t>Seventh Outline Level</a:t>
            </a:r>
            <a:endParaRPr b="0" lang="en-GB" sz="1800" spc="-1" strike="noStrike">
              <a:latin typeface="Arial"/>
            </a:endParaRPr>
          </a:p>
        </p:txBody>
      </p:sp>
      <p:sp>
        <p:nvSpPr>
          <p:cNvPr id="137" name="PlaceHolder 3"/>
          <p:cNvSpPr>
            <a:spLocks noGrp="1"/>
          </p:cNvSpPr>
          <p:nvPr>
            <p:ph type="ftr" idx="1"/>
          </p:nvPr>
        </p:nvSpPr>
        <p:spPr>
          <a:xfrm>
            <a:off x="3441240" y="6884640"/>
            <a:ext cx="3200400" cy="502920"/>
          </a:xfrm>
          <a:prstGeom prst="rect">
            <a:avLst/>
          </a:prstGeom>
          <a:noFill/>
          <a:ln w="0">
            <a:noFill/>
          </a:ln>
        </p:spPr>
        <p:txBody>
          <a:bodyPr lIns="92160" rIns="92160" tIns="46080" bIns="46080" anchor="ctr">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GB" sz="700" spc="-1" strike="noStrike">
                <a:latin typeface="Arial"/>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700" spc="-1" strike="noStrike">
                <a:latin typeface="Arial"/>
              </a:rPr>
              <a:t>&lt;footer&gt;</a:t>
            </a:r>
            <a:endParaRPr b="0" lang="en-GB" sz="700" spc="-1" strike="noStrike">
              <a:latin typeface="Times New Roman"/>
            </a:endParaRPr>
          </a:p>
        </p:txBody>
      </p:sp>
      <p:sp>
        <p:nvSpPr>
          <p:cNvPr id="138" name="PlaceHolder 4"/>
          <p:cNvSpPr>
            <a:spLocks noGrp="1"/>
          </p:cNvSpPr>
          <p:nvPr>
            <p:ph type="dt" idx="2"/>
          </p:nvPr>
        </p:nvSpPr>
        <p:spPr>
          <a:xfrm>
            <a:off x="719640" y="6884640"/>
            <a:ext cx="2160000" cy="502920"/>
          </a:xfrm>
          <a:prstGeom prst="rect">
            <a:avLst/>
          </a:prstGeom>
          <a:noFill/>
          <a:ln w="0">
            <a:noFill/>
          </a:ln>
        </p:spPr>
        <p:txBody>
          <a:bodyPr lIns="92160" rIns="92160" tIns="46080" bIns="46080" anchor="ctr">
            <a:noAutofit/>
          </a:bodyPr>
          <a:lstStyle>
            <a:lvl1pPr>
              <a:defRPr b="0" lang="en-GB" sz="1400" spc="-1" strike="noStrike">
                <a:latin typeface="Times New Roman"/>
              </a:defRPr>
            </a:lvl1pPr>
          </a:lstStyle>
          <a:p>
            <a:r>
              <a:rPr b="0" lang="en-GB" sz="1400" spc="-1" strike="noStrike">
                <a:latin typeface="Times New Roman"/>
              </a:rPr>
              <a:t>&lt;date/time&gt;</a:t>
            </a:r>
            <a:endParaRPr b="0" lang="en-GB" sz="14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75" name=""/>
          <p:cNvSpPr/>
          <p:nvPr/>
        </p:nvSpPr>
        <p:spPr>
          <a:xfrm>
            <a:off x="9180000" y="94680"/>
            <a:ext cx="1062720" cy="35640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spcBef>
                <a:spcPts val="1123"/>
              </a:spcBef>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fld id="{51585D3D-789E-47BD-8C10-EDB743F1E815}" type="slidenum">
              <a:rPr b="0" lang="en-GB" sz="1400" spc="-1" strike="noStrike">
                <a:solidFill>
                  <a:srgbClr val="000000"/>
                </a:solidFill>
                <a:latin typeface="Arial"/>
                <a:ea typeface="DejaVu Sans"/>
              </a:rPr>
              <a:t>&lt;number&gt;</a:t>
            </a:fld>
            <a:endParaRPr b="0" lang="en-GB" sz="1400" spc="-1" strike="noStrike">
              <a:latin typeface="Arial"/>
            </a:endParaRPr>
          </a:p>
        </p:txBody>
      </p:sp>
      <p:sp>
        <p:nvSpPr>
          <p:cNvPr id="176" name=""/>
          <p:cNvSpPr/>
          <p:nvPr/>
        </p:nvSpPr>
        <p:spPr>
          <a:xfrm>
            <a:off x="7985520" y="7253640"/>
            <a:ext cx="2096280" cy="30024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GB" sz="1200" spc="-1" strike="noStrike">
                <a:solidFill>
                  <a:srgbClr val="dc2300"/>
                </a:solidFill>
                <a:latin typeface="Arial"/>
                <a:ea typeface="Times New Roman"/>
              </a:rPr>
              <a:t>© 2023-2024 F. Pedullà</a:t>
            </a:r>
            <a:endParaRPr b="0" lang="en-GB" sz="1200" spc="-1" strike="noStrike">
              <a:latin typeface="Arial"/>
            </a:endParaRPr>
          </a:p>
        </p:txBody>
      </p:sp>
      <p:sp>
        <p:nvSpPr>
          <p:cNvPr id="177" name=""/>
          <p:cNvSpPr/>
          <p:nvPr/>
        </p:nvSpPr>
        <p:spPr>
          <a:xfrm>
            <a:off x="-385560" y="7253640"/>
            <a:ext cx="2045880" cy="30024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i="1" lang="en-GB" sz="1200" spc="-1" strike="noStrike">
                <a:solidFill>
                  <a:srgbClr val="dc2300"/>
                </a:solidFill>
                <a:latin typeface="Arial"/>
                <a:ea typeface="Times New Roman"/>
              </a:rPr>
              <a:t>AY 2023-2024</a:t>
            </a:r>
            <a:endParaRPr b="0" lang="en-GB" sz="1200" spc="-1" strike="noStrike">
              <a:latin typeface="Arial"/>
            </a:endParaRPr>
          </a:p>
        </p:txBody>
      </p:sp>
      <p:sp>
        <p:nvSpPr>
          <p:cNvPr id="178" name=""/>
          <p:cNvSpPr/>
          <p:nvPr/>
        </p:nvSpPr>
        <p:spPr>
          <a:xfrm>
            <a:off x="3378960" y="59760"/>
            <a:ext cx="2746800" cy="30024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GB" sz="1800" spc="-1" strike="noStrike">
                <a:solidFill>
                  <a:srgbClr val="dc2300"/>
                </a:solidFill>
                <a:latin typeface="Arial"/>
                <a:ea typeface="Times New Roman"/>
              </a:rPr>
              <a:t>Sockets</a:t>
            </a:r>
            <a:endParaRPr b="0" lang="en-GB" sz="1800" spc="-1" strike="noStrike">
              <a:latin typeface="Arial"/>
            </a:endParaRPr>
          </a:p>
        </p:txBody>
      </p:sp>
      <p:sp>
        <p:nvSpPr>
          <p:cNvPr id="179" name=""/>
          <p:cNvSpPr/>
          <p:nvPr/>
        </p:nvSpPr>
        <p:spPr>
          <a:xfrm>
            <a:off x="120600" y="107640"/>
            <a:ext cx="777600" cy="30024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GB" sz="1400" spc="-1" strike="noStrike">
                <a:solidFill>
                  <a:srgbClr val="dc2300"/>
                </a:solidFill>
                <a:latin typeface="Arial"/>
                <a:ea typeface="Times New Roman"/>
              </a:rPr>
              <a:t>CS&amp;P</a:t>
            </a:r>
            <a:endParaRPr b="0" lang="en-GB" sz="1400" spc="-1" strike="noStrike">
              <a:latin typeface="Arial"/>
            </a:endParaRPr>
          </a:p>
        </p:txBody>
      </p:sp>
      <p:pic>
        <p:nvPicPr>
          <p:cNvPr id="180" name="" descr=""/>
          <p:cNvPicPr/>
          <p:nvPr/>
        </p:nvPicPr>
        <p:blipFill>
          <a:blip r:embed="rId2"/>
          <a:stretch/>
        </p:blipFill>
        <p:spPr>
          <a:xfrm>
            <a:off x="66600" y="356040"/>
            <a:ext cx="9889920" cy="75600"/>
          </a:xfrm>
          <a:prstGeom prst="rect">
            <a:avLst/>
          </a:prstGeom>
          <a:ln w="0">
            <a:noFill/>
          </a:ln>
        </p:spPr>
      </p:pic>
      <p:pic>
        <p:nvPicPr>
          <p:cNvPr id="181" name="" descr=""/>
          <p:cNvPicPr/>
          <p:nvPr/>
        </p:nvPicPr>
        <p:blipFill>
          <a:blip r:embed="rId3"/>
          <a:stretch/>
        </p:blipFill>
        <p:spPr>
          <a:xfrm>
            <a:off x="77760" y="7222320"/>
            <a:ext cx="9889920" cy="40320"/>
          </a:xfrm>
          <a:prstGeom prst="rect">
            <a:avLst/>
          </a:prstGeom>
          <a:ln w="0">
            <a:noFill/>
          </a:ln>
        </p:spPr>
      </p:pic>
      <p:sp>
        <p:nvSpPr>
          <p:cNvPr id="182"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r>
              <a:rPr b="0" lang="en-GB" sz="4400" spc="-1" strike="noStrike">
                <a:latin typeface="Arial"/>
              </a:rPr>
              <a:t>Click to edit the title text format</a:t>
            </a:r>
            <a:endParaRPr b="0" lang="en-GB" sz="4400" spc="-1" strike="noStrike">
              <a:latin typeface="Arial"/>
            </a:endParaRPr>
          </a:p>
        </p:txBody>
      </p:sp>
      <p:sp>
        <p:nvSpPr>
          <p:cNvPr id="183" name="PlaceHolder 2"/>
          <p:cNvSpPr>
            <a:spLocks noGrp="1"/>
          </p:cNvSpPr>
          <p:nvPr>
            <p:ph type="body"/>
          </p:nvPr>
        </p:nvSpPr>
        <p:spPr>
          <a:xfrm>
            <a:off x="504000" y="1767960"/>
            <a:ext cx="9074880" cy="4382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GB" sz="3200" spc="-1" strike="noStrike">
                <a:latin typeface="Arial"/>
              </a:rPr>
              <a:t>Click to edit the outline text format</a:t>
            </a:r>
            <a:endParaRPr b="0" lang="en-GB" sz="3200" spc="-1" strike="noStrike">
              <a:latin typeface="Arial"/>
            </a:endParaRPr>
          </a:p>
          <a:p>
            <a:pPr lvl="1" marL="864000" indent="-324000">
              <a:spcBef>
                <a:spcPts val="1134"/>
              </a:spcBef>
              <a:buClr>
                <a:srgbClr val="000000"/>
              </a:buClr>
              <a:buSzPct val="75000"/>
              <a:buFont typeface="Symbol" charset="2"/>
              <a:buChar char=""/>
            </a:pPr>
            <a:r>
              <a:rPr b="0" lang="en-GB" sz="2800" spc="-1" strike="noStrike">
                <a:latin typeface="Arial"/>
              </a:rPr>
              <a:t>Second Outline Level</a:t>
            </a:r>
            <a:endParaRPr b="0" lang="en-GB" sz="2800" spc="-1" strike="noStrike">
              <a:latin typeface="Arial"/>
            </a:endParaRPr>
          </a:p>
          <a:p>
            <a:pPr lvl="2" marL="1296000" indent="-288000">
              <a:spcBef>
                <a:spcPts val="850"/>
              </a:spcBef>
              <a:buClr>
                <a:srgbClr val="000000"/>
              </a:buClr>
              <a:buSzPct val="45000"/>
              <a:buFont typeface="Wingdings" charset="2"/>
              <a:buChar char=""/>
            </a:pPr>
            <a:r>
              <a:rPr b="0" lang="en-GB" sz="2400" spc="-1" strike="noStrike">
                <a:latin typeface="Arial"/>
              </a:rPr>
              <a:t>Third Outline Level</a:t>
            </a:r>
            <a:endParaRPr b="0" lang="en-GB" sz="2400" spc="-1" strike="noStrike">
              <a:latin typeface="Arial"/>
            </a:endParaRPr>
          </a:p>
          <a:p>
            <a:pPr lvl="3" marL="1728000" indent="-216000">
              <a:spcBef>
                <a:spcPts val="567"/>
              </a:spcBef>
              <a:buClr>
                <a:srgbClr val="000000"/>
              </a:buClr>
              <a:buSzPct val="75000"/>
              <a:buFont typeface="Symbol" charset="2"/>
              <a:buChar char=""/>
            </a:pPr>
            <a:r>
              <a:rPr b="0" lang="en-GB" sz="2000" spc="-1" strike="noStrike">
                <a:latin typeface="Arial"/>
              </a:rPr>
              <a:t>Fourth Outline Level</a:t>
            </a:r>
            <a:endParaRPr b="0" lang="en-GB" sz="2000" spc="-1" strike="noStrike">
              <a:latin typeface="Arial"/>
            </a:endParaRPr>
          </a:p>
          <a:p>
            <a:pPr lvl="4" marL="2160000" indent="-216000">
              <a:spcBef>
                <a:spcPts val="283"/>
              </a:spcBef>
              <a:buClr>
                <a:srgbClr val="000000"/>
              </a:buClr>
              <a:buSzPct val="45000"/>
              <a:buFont typeface="Wingdings" charset="2"/>
              <a:buChar char=""/>
            </a:pPr>
            <a:r>
              <a:rPr b="0" lang="en-GB" sz="2000" spc="-1" strike="noStrike">
                <a:latin typeface="Arial"/>
              </a:rPr>
              <a:t>Fifth Outline Level</a:t>
            </a:r>
            <a:endParaRPr b="0" lang="en-GB" sz="2000" spc="-1" strike="noStrike">
              <a:latin typeface="Arial"/>
            </a:endParaRPr>
          </a:p>
          <a:p>
            <a:pPr lvl="5" marL="2592000" indent="-216000">
              <a:spcBef>
                <a:spcPts val="283"/>
              </a:spcBef>
              <a:buClr>
                <a:srgbClr val="000000"/>
              </a:buClr>
              <a:buSzPct val="45000"/>
              <a:buFont typeface="Wingdings" charset="2"/>
              <a:buChar char=""/>
            </a:pPr>
            <a:r>
              <a:rPr b="0" lang="en-GB" sz="2000" spc="-1" strike="noStrike">
                <a:latin typeface="Arial"/>
              </a:rPr>
              <a:t>Sixth Outline Level</a:t>
            </a:r>
            <a:endParaRPr b="0" lang="en-GB" sz="2000" spc="-1" strike="noStrike">
              <a:latin typeface="Arial"/>
            </a:endParaRPr>
          </a:p>
          <a:p>
            <a:pPr lvl="6" marL="3024000" indent="-216000">
              <a:spcBef>
                <a:spcPts val="283"/>
              </a:spcBef>
              <a:buClr>
                <a:srgbClr val="000000"/>
              </a:buClr>
              <a:buSzPct val="45000"/>
              <a:buFont typeface="Wingdings" charset="2"/>
              <a:buChar char=""/>
            </a:pPr>
            <a:r>
              <a:rPr b="0" lang="en-GB" sz="2000" spc="-1" strike="noStrike">
                <a:latin typeface="Arial"/>
              </a:rPr>
              <a:t>Seventh Outline Level</a:t>
            </a:r>
            <a:endParaRPr b="0" lang="en-GB"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20" name=""/>
          <p:cNvSpPr/>
          <p:nvPr/>
        </p:nvSpPr>
        <p:spPr>
          <a:xfrm>
            <a:off x="9180000" y="94680"/>
            <a:ext cx="1062720" cy="35640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spcBef>
                <a:spcPts val="1123"/>
              </a:spcBef>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fld id="{F6DDB960-9418-4853-ACB9-8D5DCBAB8A25}" type="slidenum">
              <a:rPr b="0" lang="en-GB" sz="1400" spc="-1" strike="noStrike">
                <a:solidFill>
                  <a:srgbClr val="000000"/>
                </a:solidFill>
                <a:latin typeface="Arial"/>
                <a:ea typeface="DejaVu Sans"/>
              </a:rPr>
              <a:t>&lt;number&gt;</a:t>
            </a:fld>
            <a:endParaRPr b="0" lang="en-GB" sz="1400" spc="-1" strike="noStrike">
              <a:latin typeface="Arial"/>
            </a:endParaRPr>
          </a:p>
        </p:txBody>
      </p:sp>
      <p:sp>
        <p:nvSpPr>
          <p:cNvPr id="221" name=""/>
          <p:cNvSpPr/>
          <p:nvPr/>
        </p:nvSpPr>
        <p:spPr>
          <a:xfrm>
            <a:off x="7985520" y="7253640"/>
            <a:ext cx="2096280" cy="30024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GB" sz="1200" spc="-1" strike="noStrike">
                <a:solidFill>
                  <a:srgbClr val="dc2300"/>
                </a:solidFill>
                <a:latin typeface="Arial"/>
                <a:ea typeface="Times New Roman"/>
              </a:rPr>
              <a:t>© 2023-2024 F. Pedullà</a:t>
            </a:r>
            <a:endParaRPr b="0" lang="en-GB" sz="1200" spc="-1" strike="noStrike">
              <a:latin typeface="Arial"/>
            </a:endParaRPr>
          </a:p>
        </p:txBody>
      </p:sp>
      <p:sp>
        <p:nvSpPr>
          <p:cNvPr id="222" name=""/>
          <p:cNvSpPr/>
          <p:nvPr/>
        </p:nvSpPr>
        <p:spPr>
          <a:xfrm>
            <a:off x="-385560" y="7253640"/>
            <a:ext cx="2045880" cy="30024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i="1" lang="en-GB" sz="1200" spc="-1" strike="noStrike">
                <a:solidFill>
                  <a:srgbClr val="dc2300"/>
                </a:solidFill>
                <a:latin typeface="Arial"/>
                <a:ea typeface="Times New Roman"/>
              </a:rPr>
              <a:t>AY 2023-2024</a:t>
            </a:r>
            <a:endParaRPr b="0" lang="en-GB" sz="1200" spc="-1" strike="noStrike">
              <a:latin typeface="Arial"/>
            </a:endParaRPr>
          </a:p>
        </p:txBody>
      </p:sp>
      <p:sp>
        <p:nvSpPr>
          <p:cNvPr id="223" name=""/>
          <p:cNvSpPr/>
          <p:nvPr/>
        </p:nvSpPr>
        <p:spPr>
          <a:xfrm>
            <a:off x="3378960" y="59760"/>
            <a:ext cx="2746800" cy="30024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GB" sz="1800" spc="-1" strike="noStrike">
                <a:solidFill>
                  <a:srgbClr val="dc2300"/>
                </a:solidFill>
                <a:latin typeface="Arial"/>
                <a:ea typeface="Times New Roman"/>
              </a:rPr>
              <a:t>Sockets</a:t>
            </a:r>
            <a:endParaRPr b="0" lang="en-GB" sz="1800" spc="-1" strike="noStrike">
              <a:latin typeface="Arial"/>
            </a:endParaRPr>
          </a:p>
        </p:txBody>
      </p:sp>
      <p:sp>
        <p:nvSpPr>
          <p:cNvPr id="224" name=""/>
          <p:cNvSpPr/>
          <p:nvPr/>
        </p:nvSpPr>
        <p:spPr>
          <a:xfrm>
            <a:off x="120600" y="107640"/>
            <a:ext cx="777600" cy="30024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GB" sz="1400" spc="-1" strike="noStrike">
                <a:solidFill>
                  <a:srgbClr val="dc2300"/>
                </a:solidFill>
                <a:latin typeface="Arial"/>
                <a:ea typeface="Times New Roman"/>
              </a:rPr>
              <a:t>CS&amp;P</a:t>
            </a:r>
            <a:endParaRPr b="0" lang="en-GB" sz="1400" spc="-1" strike="noStrike">
              <a:latin typeface="Arial"/>
            </a:endParaRPr>
          </a:p>
        </p:txBody>
      </p:sp>
      <p:pic>
        <p:nvPicPr>
          <p:cNvPr id="225" name="" descr=""/>
          <p:cNvPicPr/>
          <p:nvPr/>
        </p:nvPicPr>
        <p:blipFill>
          <a:blip r:embed="rId2"/>
          <a:stretch/>
        </p:blipFill>
        <p:spPr>
          <a:xfrm>
            <a:off x="66600" y="356040"/>
            <a:ext cx="9889920" cy="75600"/>
          </a:xfrm>
          <a:prstGeom prst="rect">
            <a:avLst/>
          </a:prstGeom>
          <a:ln w="0">
            <a:noFill/>
          </a:ln>
        </p:spPr>
      </p:pic>
      <p:pic>
        <p:nvPicPr>
          <p:cNvPr id="226" name="" descr=""/>
          <p:cNvPicPr/>
          <p:nvPr/>
        </p:nvPicPr>
        <p:blipFill>
          <a:blip r:embed="rId3"/>
          <a:stretch/>
        </p:blipFill>
        <p:spPr>
          <a:xfrm>
            <a:off x="77760" y="7222320"/>
            <a:ext cx="9889920" cy="40320"/>
          </a:xfrm>
          <a:prstGeom prst="rect">
            <a:avLst/>
          </a:prstGeom>
          <a:ln w="0">
            <a:noFill/>
          </a:ln>
        </p:spPr>
      </p:pic>
      <p:sp>
        <p:nvSpPr>
          <p:cNvPr id="227" name="PlaceHolder 1"/>
          <p:cNvSpPr>
            <a:spLocks noGrp="1"/>
          </p:cNvSpPr>
          <p:nvPr>
            <p:ph type="title"/>
          </p:nvPr>
        </p:nvSpPr>
        <p:spPr>
          <a:xfrm>
            <a:off x="504000" y="301320"/>
            <a:ext cx="9074880" cy="1261440"/>
          </a:xfrm>
          <a:prstGeom prst="rect">
            <a:avLst/>
          </a:prstGeom>
          <a:noFill/>
          <a:ln w="0">
            <a:noFill/>
          </a:ln>
        </p:spPr>
        <p:txBody>
          <a:bodyPr lIns="0" rIns="0" tIns="0" bIns="0" anchor="ctr">
            <a:noAutofit/>
          </a:bodyPr>
          <a:p>
            <a:pPr algn="ctr">
              <a:buNone/>
            </a:pPr>
            <a:r>
              <a:rPr b="0" lang="en-GB" sz="4400" spc="-1" strike="noStrike">
                <a:latin typeface="Arial"/>
              </a:rPr>
              <a:t>Click to edit the title text format</a:t>
            </a:r>
            <a:endParaRPr b="0" lang="en-GB" sz="4400" spc="-1" strike="noStrike">
              <a:latin typeface="Arial"/>
            </a:endParaRPr>
          </a:p>
        </p:txBody>
      </p:sp>
      <p:sp>
        <p:nvSpPr>
          <p:cNvPr id="228" name="PlaceHolder 2"/>
          <p:cNvSpPr>
            <a:spLocks noGrp="1"/>
          </p:cNvSpPr>
          <p:nvPr>
            <p:ph type="body"/>
          </p:nvPr>
        </p:nvSpPr>
        <p:spPr>
          <a:xfrm>
            <a:off x="504000" y="1767960"/>
            <a:ext cx="9074880" cy="4382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GB" sz="3200" spc="-1" strike="noStrike">
                <a:latin typeface="Arial"/>
              </a:rPr>
              <a:t>Click to edit the outline text format</a:t>
            </a:r>
            <a:endParaRPr b="0" lang="en-GB" sz="3200" spc="-1" strike="noStrike">
              <a:latin typeface="Arial"/>
            </a:endParaRPr>
          </a:p>
          <a:p>
            <a:pPr lvl="1" marL="864000" indent="-324000">
              <a:spcBef>
                <a:spcPts val="1134"/>
              </a:spcBef>
              <a:buClr>
                <a:srgbClr val="000000"/>
              </a:buClr>
              <a:buSzPct val="75000"/>
              <a:buFont typeface="Symbol" charset="2"/>
              <a:buChar char=""/>
            </a:pPr>
            <a:r>
              <a:rPr b="0" lang="en-GB" sz="2800" spc="-1" strike="noStrike">
                <a:latin typeface="Arial"/>
              </a:rPr>
              <a:t>Second Outline Level</a:t>
            </a:r>
            <a:endParaRPr b="0" lang="en-GB" sz="2800" spc="-1" strike="noStrike">
              <a:latin typeface="Arial"/>
            </a:endParaRPr>
          </a:p>
          <a:p>
            <a:pPr lvl="2" marL="1296000" indent="-288000">
              <a:spcBef>
                <a:spcPts val="850"/>
              </a:spcBef>
              <a:buClr>
                <a:srgbClr val="000000"/>
              </a:buClr>
              <a:buSzPct val="45000"/>
              <a:buFont typeface="Wingdings" charset="2"/>
              <a:buChar char=""/>
            </a:pPr>
            <a:r>
              <a:rPr b="0" lang="en-GB" sz="2400" spc="-1" strike="noStrike">
                <a:latin typeface="Arial"/>
              </a:rPr>
              <a:t>Third Outline Level</a:t>
            </a:r>
            <a:endParaRPr b="0" lang="en-GB" sz="2400" spc="-1" strike="noStrike">
              <a:latin typeface="Arial"/>
            </a:endParaRPr>
          </a:p>
          <a:p>
            <a:pPr lvl="3" marL="1728000" indent="-216000">
              <a:spcBef>
                <a:spcPts val="567"/>
              </a:spcBef>
              <a:buClr>
                <a:srgbClr val="000000"/>
              </a:buClr>
              <a:buSzPct val="75000"/>
              <a:buFont typeface="Symbol" charset="2"/>
              <a:buChar char=""/>
            </a:pPr>
            <a:r>
              <a:rPr b="0" lang="en-GB" sz="2000" spc="-1" strike="noStrike">
                <a:latin typeface="Arial"/>
              </a:rPr>
              <a:t>Fourth Outline Level</a:t>
            </a:r>
            <a:endParaRPr b="0" lang="en-GB" sz="2000" spc="-1" strike="noStrike">
              <a:latin typeface="Arial"/>
            </a:endParaRPr>
          </a:p>
          <a:p>
            <a:pPr lvl="4" marL="2160000" indent="-216000">
              <a:spcBef>
                <a:spcPts val="283"/>
              </a:spcBef>
              <a:buClr>
                <a:srgbClr val="000000"/>
              </a:buClr>
              <a:buSzPct val="45000"/>
              <a:buFont typeface="Wingdings" charset="2"/>
              <a:buChar char=""/>
            </a:pPr>
            <a:r>
              <a:rPr b="0" lang="en-GB" sz="2000" spc="-1" strike="noStrike">
                <a:latin typeface="Arial"/>
              </a:rPr>
              <a:t>Fifth Outline Level</a:t>
            </a:r>
            <a:endParaRPr b="0" lang="en-GB" sz="2000" spc="-1" strike="noStrike">
              <a:latin typeface="Arial"/>
            </a:endParaRPr>
          </a:p>
          <a:p>
            <a:pPr lvl="5" marL="2592000" indent="-216000">
              <a:spcBef>
                <a:spcPts val="283"/>
              </a:spcBef>
              <a:buClr>
                <a:srgbClr val="000000"/>
              </a:buClr>
              <a:buSzPct val="45000"/>
              <a:buFont typeface="Wingdings" charset="2"/>
              <a:buChar char=""/>
            </a:pPr>
            <a:r>
              <a:rPr b="0" lang="en-GB" sz="2000" spc="-1" strike="noStrike">
                <a:latin typeface="Arial"/>
              </a:rPr>
              <a:t>Sixth Outline Level</a:t>
            </a:r>
            <a:endParaRPr b="0" lang="en-GB" sz="2000" spc="-1" strike="noStrike">
              <a:latin typeface="Arial"/>
            </a:endParaRPr>
          </a:p>
          <a:p>
            <a:pPr lvl="6" marL="3024000" indent="-216000">
              <a:spcBef>
                <a:spcPts val="283"/>
              </a:spcBef>
              <a:buClr>
                <a:srgbClr val="000000"/>
              </a:buClr>
              <a:buSzPct val="45000"/>
              <a:buFont typeface="Wingdings" charset="2"/>
              <a:buChar char=""/>
            </a:pPr>
            <a:r>
              <a:rPr b="0" lang="en-GB" sz="2000" spc="-1" strike="noStrike">
                <a:latin typeface="Arial"/>
              </a:rPr>
              <a:t>Seventh Outline Level</a:t>
            </a:r>
            <a:endParaRPr b="0" lang="en-GB"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65" name=""/>
          <p:cNvSpPr/>
          <p:nvPr/>
        </p:nvSpPr>
        <p:spPr>
          <a:xfrm>
            <a:off x="9180000" y="94680"/>
            <a:ext cx="1062720" cy="35640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spcBef>
                <a:spcPts val="1123"/>
              </a:spcBef>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fld id="{DABC2D8A-7C6B-4339-8AD5-EF36D2A65CB2}" type="slidenum">
              <a:rPr b="0" lang="en-GB" sz="1400" spc="-1" strike="noStrike">
                <a:solidFill>
                  <a:srgbClr val="000000"/>
                </a:solidFill>
                <a:latin typeface="Arial"/>
                <a:ea typeface="DejaVu Sans"/>
              </a:rPr>
              <a:t>&lt;number&gt;</a:t>
            </a:fld>
            <a:endParaRPr b="0" lang="en-GB" sz="1400" spc="-1" strike="noStrike">
              <a:latin typeface="Arial"/>
            </a:endParaRPr>
          </a:p>
        </p:txBody>
      </p:sp>
      <p:sp>
        <p:nvSpPr>
          <p:cNvPr id="266" name=""/>
          <p:cNvSpPr/>
          <p:nvPr/>
        </p:nvSpPr>
        <p:spPr>
          <a:xfrm>
            <a:off x="7985520" y="7253640"/>
            <a:ext cx="2096280" cy="30024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GB" sz="1200" spc="-1" strike="noStrike">
                <a:solidFill>
                  <a:srgbClr val="dc2300"/>
                </a:solidFill>
                <a:latin typeface="Arial"/>
                <a:ea typeface="Times New Roman"/>
              </a:rPr>
              <a:t>© 2023-2024 F. Pedullà</a:t>
            </a:r>
            <a:endParaRPr b="0" lang="en-GB" sz="1200" spc="-1" strike="noStrike">
              <a:latin typeface="Arial"/>
            </a:endParaRPr>
          </a:p>
        </p:txBody>
      </p:sp>
      <p:sp>
        <p:nvSpPr>
          <p:cNvPr id="267" name=""/>
          <p:cNvSpPr/>
          <p:nvPr/>
        </p:nvSpPr>
        <p:spPr>
          <a:xfrm>
            <a:off x="-385560" y="7253640"/>
            <a:ext cx="2045880" cy="30024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i="1" lang="en-GB" sz="1200" spc="-1" strike="noStrike">
                <a:solidFill>
                  <a:srgbClr val="dc2300"/>
                </a:solidFill>
                <a:latin typeface="Arial"/>
                <a:ea typeface="Times New Roman"/>
              </a:rPr>
              <a:t>AY 2023-2024</a:t>
            </a:r>
            <a:endParaRPr b="0" lang="en-GB" sz="1200" spc="-1" strike="noStrike">
              <a:latin typeface="Arial"/>
            </a:endParaRPr>
          </a:p>
        </p:txBody>
      </p:sp>
      <p:sp>
        <p:nvSpPr>
          <p:cNvPr id="268" name=""/>
          <p:cNvSpPr/>
          <p:nvPr/>
        </p:nvSpPr>
        <p:spPr>
          <a:xfrm>
            <a:off x="3378960" y="59760"/>
            <a:ext cx="2746800" cy="30024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GB" sz="1800" spc="-1" strike="noStrike">
                <a:solidFill>
                  <a:srgbClr val="dc2300"/>
                </a:solidFill>
                <a:latin typeface="Arial"/>
                <a:ea typeface="Times New Roman"/>
              </a:rPr>
              <a:t>Sockets</a:t>
            </a:r>
            <a:endParaRPr b="0" lang="en-GB" sz="1800" spc="-1" strike="noStrike">
              <a:latin typeface="Arial"/>
            </a:endParaRPr>
          </a:p>
        </p:txBody>
      </p:sp>
      <p:sp>
        <p:nvSpPr>
          <p:cNvPr id="269" name=""/>
          <p:cNvSpPr/>
          <p:nvPr/>
        </p:nvSpPr>
        <p:spPr>
          <a:xfrm>
            <a:off x="120600" y="107640"/>
            <a:ext cx="777600" cy="30024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GB" sz="1400" spc="-1" strike="noStrike">
                <a:solidFill>
                  <a:srgbClr val="dc2300"/>
                </a:solidFill>
                <a:latin typeface="Arial"/>
                <a:ea typeface="Times New Roman"/>
              </a:rPr>
              <a:t>CS&amp;P</a:t>
            </a:r>
            <a:endParaRPr b="0" lang="en-GB" sz="1400" spc="-1" strike="noStrike">
              <a:latin typeface="Arial"/>
            </a:endParaRPr>
          </a:p>
        </p:txBody>
      </p:sp>
      <p:pic>
        <p:nvPicPr>
          <p:cNvPr id="270" name="" descr=""/>
          <p:cNvPicPr/>
          <p:nvPr/>
        </p:nvPicPr>
        <p:blipFill>
          <a:blip r:embed="rId2"/>
          <a:stretch/>
        </p:blipFill>
        <p:spPr>
          <a:xfrm>
            <a:off x="66600" y="356040"/>
            <a:ext cx="9889920" cy="75600"/>
          </a:xfrm>
          <a:prstGeom prst="rect">
            <a:avLst/>
          </a:prstGeom>
          <a:ln w="0">
            <a:noFill/>
          </a:ln>
        </p:spPr>
      </p:pic>
      <p:pic>
        <p:nvPicPr>
          <p:cNvPr id="271" name="" descr=""/>
          <p:cNvPicPr/>
          <p:nvPr/>
        </p:nvPicPr>
        <p:blipFill>
          <a:blip r:embed="rId3"/>
          <a:stretch/>
        </p:blipFill>
        <p:spPr>
          <a:xfrm>
            <a:off x="77760" y="7222320"/>
            <a:ext cx="9889920" cy="40320"/>
          </a:xfrm>
          <a:prstGeom prst="rect">
            <a:avLst/>
          </a:prstGeom>
          <a:ln w="0">
            <a:noFill/>
          </a:ln>
        </p:spPr>
      </p:pic>
      <p:sp>
        <p:nvSpPr>
          <p:cNvPr id="272" name="PlaceHolder 1"/>
          <p:cNvSpPr>
            <a:spLocks noGrp="1"/>
          </p:cNvSpPr>
          <p:nvPr>
            <p:ph type="title"/>
          </p:nvPr>
        </p:nvSpPr>
        <p:spPr>
          <a:xfrm>
            <a:off x="504000" y="301320"/>
            <a:ext cx="9074160" cy="1260720"/>
          </a:xfrm>
          <a:prstGeom prst="rect">
            <a:avLst/>
          </a:prstGeom>
          <a:noFill/>
          <a:ln w="0">
            <a:noFill/>
          </a:ln>
        </p:spPr>
        <p:txBody>
          <a:bodyPr lIns="0" rIns="0" tIns="0" bIns="0" anchor="ctr">
            <a:noAutofit/>
          </a:bodyPr>
          <a:p>
            <a:r>
              <a:rPr b="0" lang="en-GB" sz="1800" spc="-1" strike="noStrike">
                <a:latin typeface="Arial"/>
              </a:rPr>
              <a:t>Click to edit the title text format</a:t>
            </a:r>
            <a:endParaRPr b="0" lang="en-GB" sz="1800" spc="-1" strike="noStrike">
              <a:latin typeface="Arial"/>
            </a:endParaRPr>
          </a:p>
        </p:txBody>
      </p:sp>
      <p:sp>
        <p:nvSpPr>
          <p:cNvPr id="273" name="PlaceHolder 2"/>
          <p:cNvSpPr>
            <a:spLocks noGrp="1"/>
          </p:cNvSpPr>
          <p:nvPr>
            <p:ph type="body"/>
          </p:nvPr>
        </p:nvSpPr>
        <p:spPr>
          <a:xfrm>
            <a:off x="504000" y="1767960"/>
            <a:ext cx="9074880" cy="4382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GB" sz="3200" spc="-1" strike="noStrike">
                <a:latin typeface="Arial"/>
              </a:rPr>
              <a:t>Click to edit the outline text format</a:t>
            </a:r>
            <a:endParaRPr b="0" lang="en-GB" sz="3200" spc="-1" strike="noStrike">
              <a:latin typeface="Arial"/>
            </a:endParaRPr>
          </a:p>
          <a:p>
            <a:pPr lvl="1" marL="864000" indent="-324000">
              <a:spcBef>
                <a:spcPts val="1134"/>
              </a:spcBef>
              <a:buClr>
                <a:srgbClr val="000000"/>
              </a:buClr>
              <a:buSzPct val="75000"/>
              <a:buFont typeface="Symbol" charset="2"/>
              <a:buChar char=""/>
            </a:pPr>
            <a:r>
              <a:rPr b="0" lang="en-GB" sz="2800" spc="-1" strike="noStrike">
                <a:latin typeface="Arial"/>
              </a:rPr>
              <a:t>Second Outline Level</a:t>
            </a:r>
            <a:endParaRPr b="0" lang="en-GB" sz="2800" spc="-1" strike="noStrike">
              <a:latin typeface="Arial"/>
            </a:endParaRPr>
          </a:p>
          <a:p>
            <a:pPr lvl="2" marL="1296000" indent="-288000">
              <a:spcBef>
                <a:spcPts val="850"/>
              </a:spcBef>
              <a:buClr>
                <a:srgbClr val="000000"/>
              </a:buClr>
              <a:buSzPct val="45000"/>
              <a:buFont typeface="Wingdings" charset="2"/>
              <a:buChar char=""/>
            </a:pPr>
            <a:r>
              <a:rPr b="0" lang="en-GB" sz="2400" spc="-1" strike="noStrike">
                <a:latin typeface="Arial"/>
              </a:rPr>
              <a:t>Third Outline Level</a:t>
            </a:r>
            <a:endParaRPr b="0" lang="en-GB" sz="2400" spc="-1" strike="noStrike">
              <a:latin typeface="Arial"/>
            </a:endParaRPr>
          </a:p>
          <a:p>
            <a:pPr lvl="3" marL="1728000" indent="-216000">
              <a:spcBef>
                <a:spcPts val="567"/>
              </a:spcBef>
              <a:buClr>
                <a:srgbClr val="000000"/>
              </a:buClr>
              <a:buSzPct val="75000"/>
              <a:buFont typeface="Symbol" charset="2"/>
              <a:buChar char=""/>
            </a:pPr>
            <a:r>
              <a:rPr b="0" lang="en-GB" sz="2000" spc="-1" strike="noStrike">
                <a:latin typeface="Arial"/>
              </a:rPr>
              <a:t>Fourth Outline Level</a:t>
            </a:r>
            <a:endParaRPr b="0" lang="en-GB" sz="2000" spc="-1" strike="noStrike">
              <a:latin typeface="Arial"/>
            </a:endParaRPr>
          </a:p>
          <a:p>
            <a:pPr lvl="4" marL="2160000" indent="-216000">
              <a:spcBef>
                <a:spcPts val="283"/>
              </a:spcBef>
              <a:buClr>
                <a:srgbClr val="000000"/>
              </a:buClr>
              <a:buSzPct val="45000"/>
              <a:buFont typeface="Wingdings" charset="2"/>
              <a:buChar char=""/>
            </a:pPr>
            <a:r>
              <a:rPr b="0" lang="en-GB" sz="2000" spc="-1" strike="noStrike">
                <a:latin typeface="Arial"/>
              </a:rPr>
              <a:t>Fifth Outline Level</a:t>
            </a:r>
            <a:endParaRPr b="0" lang="en-GB" sz="2000" spc="-1" strike="noStrike">
              <a:latin typeface="Arial"/>
            </a:endParaRPr>
          </a:p>
          <a:p>
            <a:pPr lvl="5" marL="2592000" indent="-216000">
              <a:spcBef>
                <a:spcPts val="283"/>
              </a:spcBef>
              <a:buClr>
                <a:srgbClr val="000000"/>
              </a:buClr>
              <a:buSzPct val="45000"/>
              <a:buFont typeface="Wingdings" charset="2"/>
              <a:buChar char=""/>
            </a:pPr>
            <a:r>
              <a:rPr b="0" lang="en-GB" sz="2000" spc="-1" strike="noStrike">
                <a:latin typeface="Arial"/>
              </a:rPr>
              <a:t>Sixth Outline Level</a:t>
            </a:r>
            <a:endParaRPr b="0" lang="en-GB" sz="2000" spc="-1" strike="noStrike">
              <a:latin typeface="Arial"/>
            </a:endParaRPr>
          </a:p>
          <a:p>
            <a:pPr lvl="6" marL="3024000" indent="-216000">
              <a:spcBef>
                <a:spcPts val="283"/>
              </a:spcBef>
              <a:buClr>
                <a:srgbClr val="000000"/>
              </a:buClr>
              <a:buSzPct val="45000"/>
              <a:buFont typeface="Wingdings" charset="2"/>
              <a:buChar char=""/>
            </a:pPr>
            <a:r>
              <a:rPr b="0" lang="en-GB" sz="2000" spc="-1" strike="noStrike">
                <a:latin typeface="Arial"/>
              </a:rPr>
              <a:t>Seventh Outline Level</a:t>
            </a:r>
            <a:endParaRPr b="0" lang="en-GB"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Lst>
</p:sldMaster>
</file>

<file path=ppt/slides/_rels/slide1.xml.rels><?xml version="1.0" encoding="UTF-8"?>
<Relationships xmlns="http://schemas.openxmlformats.org/package/2006/relationships"><Relationship Id="rId1" Type="http://schemas.openxmlformats.org/officeDocument/2006/relationships/hyperlink" Target="http://www.gnu.org/licenses/fdl.html#TOC1" TargetMode="External"/><Relationship Id="rId2"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0.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01.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02.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0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04.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05.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0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07.xml.rels><?xml version="1.0" encoding="UTF-8"?>
<Relationships xmlns="http://schemas.openxmlformats.org/package/2006/relationships"><Relationship Id="rId1" Type="http://schemas.openxmlformats.org/officeDocument/2006/relationships/slideLayout" Target="../slideLayouts/slideLayout61.xml"/><Relationship Id="rId2" Type="http://schemas.openxmlformats.org/officeDocument/2006/relationships/notesSlide" Target="../notesSlides/notesSlide107.xml"/>
</Relationships>
</file>

<file path=ppt/slides/_rels/slide108.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image" Target="../media/image15.png"/><Relationship Id="rId2"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slideLayout" Target="../slideLayouts/slideLayout1.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5.xml.rels><?xml version="1.0" encoding="UTF-8"?>
<Relationships xmlns="http://schemas.openxmlformats.org/package/2006/relationships"><Relationship Id="rId1" Type="http://schemas.openxmlformats.org/officeDocument/2006/relationships/image" Target="../media/image16.png"/><Relationship Id="rId2" Type="http://schemas.openxmlformats.org/officeDocument/2006/relationships/slideLayout" Target="../slideLayouts/slideLayout1.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image" Target="../media/image14.png"/><Relationship Id="rId2" Type="http://schemas.openxmlformats.org/officeDocument/2006/relationships/slideLayout" Target="../slideLayouts/slideLayout13.xml"/>
</Relationships>
</file>

<file path=ppt/slides/_rels/slide5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7.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78.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79.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0.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81.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82.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83.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84.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85.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86.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87.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88.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89.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0.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91.xml.rels><?xml version="1.0" encoding="UTF-8"?>
<Relationships xmlns="http://schemas.openxmlformats.org/package/2006/relationships"><Relationship Id="rId1" Type="http://schemas.openxmlformats.org/officeDocument/2006/relationships/slideLayout" Target="../slideLayouts/slideLayout77.xml"/>
</Relationships>
</file>

<file path=ppt/slides/_rels/slide92.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9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94.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95.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96.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97.xml.rels><?xml version="1.0" encoding="UTF-8"?>
<Relationships xmlns="http://schemas.openxmlformats.org/package/2006/relationships"><Relationship Id="rId1" Type="http://schemas.openxmlformats.org/officeDocument/2006/relationships/slideLayout" Target="../slideLayouts/slideLayout77.xml"/><Relationship Id="rId2" Type="http://schemas.openxmlformats.org/officeDocument/2006/relationships/notesSlide" Target="../notesSlides/notesSlide97.xml"/>
</Relationships>
</file>

<file path=ppt/slides/_rels/slide98.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99.xml.rels><?xml version="1.0" encoding="UTF-8"?>
<Relationships xmlns="http://schemas.openxmlformats.org/package/2006/relationships"><Relationship Id="rId1" Type="http://schemas.openxmlformats.org/officeDocument/2006/relationships/slideLayout" Target="../slideLayouts/slideLayout6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16" name=""/>
          <p:cNvSpPr/>
          <p:nvPr/>
        </p:nvSpPr>
        <p:spPr>
          <a:xfrm>
            <a:off x="977400" y="1217160"/>
            <a:ext cx="8096400" cy="4403160"/>
          </a:xfrm>
          <a:prstGeom prst="rect">
            <a:avLst/>
          </a:prstGeom>
          <a:solidFill>
            <a:srgbClr val="ffffff"/>
          </a:solidFill>
          <a:ln w="0">
            <a:solidFill>
              <a:srgbClr val="000000"/>
            </a:solidFill>
          </a:ln>
          <a:effectLst>
            <a:outerShdw blurRad="0" dir="2700000" dist="152225" rotWithShape="0">
              <a:srgbClr val="808080"/>
            </a:outerShdw>
          </a:effectLst>
        </p:spPr>
        <p:style>
          <a:lnRef idx="0"/>
          <a:fillRef idx="0"/>
          <a:effectRef idx="0"/>
          <a:fontRef idx="minor"/>
        </p:style>
        <p:txBody>
          <a:bodyPr lIns="0" rIns="0" tIns="0" bIns="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endParaRPr b="0" lang="en-GB" sz="1800" spc="-1" strike="noStrike">
              <a:latin typeface="Arial"/>
            </a:endParaRPr>
          </a:p>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endParaRPr b="0" lang="en-GB" sz="1800" spc="-1" strike="noStrike">
              <a:latin typeface="Arial"/>
            </a:endParaRPr>
          </a:p>
          <a:p>
            <a:pPr algn="ctr">
              <a:lnSpc>
                <a:spcPct val="100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3200" spc="-1" strike="noStrike">
                <a:solidFill>
                  <a:srgbClr val="000000"/>
                </a:solidFill>
                <a:latin typeface="Arial"/>
                <a:ea typeface="HG Mincho Light J"/>
              </a:rPr>
              <a:t>Module 10 </a:t>
            </a:r>
            <a:br>
              <a:rPr sz="3200"/>
            </a:br>
            <a:r>
              <a:rPr b="1" lang="en" sz="3200" spc="-1" strike="noStrike">
                <a:solidFill>
                  <a:srgbClr val="000000"/>
                </a:solidFill>
                <a:latin typeface="Arial"/>
                <a:ea typeface="HG Mincho Light J"/>
              </a:rPr>
              <a:t>Socket Programming</a:t>
            </a:r>
            <a:endParaRPr b="0" lang="en-GB" sz="3200" spc="-1" strike="noStrike">
              <a:latin typeface="Arial"/>
            </a:endParaRPr>
          </a:p>
          <a:p>
            <a:pPr algn="ctr">
              <a:lnSpc>
                <a:spcPct val="100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endParaRPr b="0" lang="en-GB" sz="1800" spc="-1" strike="noStrike">
              <a:latin typeface="Arial"/>
            </a:endParaRPr>
          </a:p>
          <a:p>
            <a:pPr algn="ctr">
              <a:lnSpc>
                <a:spcPct val="100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endParaRPr b="0" lang="en-GB" sz="1800" spc="-1" strike="noStrike">
              <a:latin typeface="Arial"/>
            </a:endParaRPr>
          </a:p>
          <a:p>
            <a:pPr algn="ctr">
              <a:lnSpc>
                <a:spcPct val="100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1800" spc="-1" strike="noStrike">
                <a:solidFill>
                  <a:srgbClr val="000000"/>
                </a:solidFill>
                <a:latin typeface="Arial"/>
                <a:ea typeface="HG Mincho Light J"/>
              </a:rPr>
              <a:t>Computer Systems &amp; Programming</a:t>
            </a:r>
            <a:endParaRPr b="0" lang="en-GB" sz="1800" spc="-1" strike="noStrike">
              <a:latin typeface="Arial"/>
            </a:endParaRPr>
          </a:p>
          <a:p>
            <a:pPr algn="ctr">
              <a:lnSpc>
                <a:spcPct val="100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1800" spc="-1" strike="noStrike">
                <a:solidFill>
                  <a:srgbClr val="000000"/>
                </a:solidFill>
                <a:latin typeface="Arial"/>
                <a:ea typeface="HG Mincho Light J"/>
              </a:rPr>
              <a:t>Academic Year 2023-2024</a:t>
            </a:r>
            <a:endParaRPr b="0" lang="en-GB" sz="1800" spc="-1" strike="noStrike">
              <a:latin typeface="Arial"/>
            </a:endParaRPr>
          </a:p>
          <a:p>
            <a:pPr algn="ctr">
              <a:lnSpc>
                <a:spcPct val="100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endParaRPr b="0" lang="en-GB" sz="1800" spc="-1" strike="noStrike">
              <a:latin typeface="Arial"/>
            </a:endParaRPr>
          </a:p>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134360"/>
                <a:tab algn="l" pos="10332720"/>
                <a:tab algn="l" pos="10782000"/>
              </a:tabLst>
            </a:pPr>
            <a:endParaRPr b="0" lang="en-GB" sz="1800" spc="-1" strike="noStrike">
              <a:latin typeface="Arial"/>
            </a:endParaRPr>
          </a:p>
          <a:p>
            <a:pPr algn="ctr">
              <a:lnSpc>
                <a:spcPct val="100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endParaRPr b="0" lang="en-GB" sz="1800" spc="-1" strike="noStrike">
              <a:latin typeface="Arial"/>
            </a:endParaRPr>
          </a:p>
          <a:p>
            <a:pPr algn="ctr">
              <a:lnSpc>
                <a:spcPct val="100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endParaRPr b="0" lang="en-GB" sz="1800" spc="-1" strike="noStrike">
              <a:latin typeface="Arial"/>
            </a:endParaRPr>
          </a:p>
        </p:txBody>
      </p:sp>
      <p:sp>
        <p:nvSpPr>
          <p:cNvPr id="317" name=""/>
          <p:cNvSpPr/>
          <p:nvPr/>
        </p:nvSpPr>
        <p:spPr>
          <a:xfrm>
            <a:off x="156600" y="6067080"/>
            <a:ext cx="9700920" cy="897840"/>
          </a:xfrm>
          <a:prstGeom prst="rect">
            <a:avLst/>
          </a:prstGeom>
          <a:noFill/>
          <a:ln w="0">
            <a:noFill/>
          </a:ln>
        </p:spPr>
        <p:style>
          <a:lnRef idx="0"/>
          <a:fillRef idx="0"/>
          <a:effectRef idx="0"/>
          <a:fontRef idx="minor"/>
        </p:style>
        <p:txBody>
          <a:bodyPr lIns="0" rIns="0" tIns="0" bIns="0" anchor="t">
            <a:noAutofit/>
          </a:bodyPr>
          <a:p>
            <a:pP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1000" spc="-1" strike="noStrike">
                <a:solidFill>
                  <a:srgbClr val="000000"/>
                </a:solidFill>
                <a:latin typeface="Courier New"/>
                <a:ea typeface="Times New Roman"/>
              </a:rPr>
              <a:t>Copyright © 2023-2024 Francesco Pedullà, Giorgio Richelli</a:t>
            </a:r>
            <a:endParaRPr b="0" lang="en-GB" sz="1000" spc="-1" strike="noStrike">
              <a:latin typeface="Arial"/>
            </a:endParaRPr>
          </a:p>
          <a:p>
            <a:pP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1000" spc="-1" strike="noStrike">
                <a:solidFill>
                  <a:srgbClr val="000000"/>
                </a:solidFill>
                <a:latin typeface="Courier New"/>
                <a:ea typeface="Times New Roman"/>
              </a:rPr>
              <a:t>Copyright © 2005-2007 Francesco Pedullà, Massimo Verola</a:t>
            </a:r>
            <a:endParaRPr b="0" lang="en-GB" sz="1000" spc="-1" strike="noStrike">
              <a:latin typeface="Arial"/>
            </a:endParaRPr>
          </a:p>
          <a:p>
            <a:pP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1000" spc="-1" strike="noStrike">
                <a:solidFill>
                  <a:srgbClr val="000000"/>
                </a:solidFill>
                <a:latin typeface="Courier New"/>
                <a:ea typeface="Times New Roman"/>
              </a:rPr>
              <a:t>Copyright © 2001-2005 Renzo Davoli, Alberto Montresor (University of Bologna)</a:t>
            </a:r>
            <a:endParaRPr b="0" lang="en-GB" sz="1000" spc="-1" strike="noStrike">
              <a:latin typeface="Arial"/>
            </a:endParaRPr>
          </a:p>
          <a:p>
            <a:pP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1000" spc="-1" strike="noStrike">
                <a:solidFill>
                  <a:srgbClr val="000000"/>
                </a:solidFill>
                <a:latin typeface="Courier New"/>
                <a:ea typeface="Times New Roman"/>
              </a:rPr>
              <a:t>Permission is granted to copy, distribute and/or modify this document under the terms of the GNU Free Documentation License, Version 1.2 or any later version published by the Free Software Foundation; </a:t>
            </a:r>
            <a:br>
              <a:rPr sz="1000"/>
            </a:br>
            <a:r>
              <a:rPr b="1" lang="en" sz="1000" spc="-1" strike="noStrike">
                <a:solidFill>
                  <a:srgbClr val="000000"/>
                </a:solidFill>
                <a:latin typeface="Courier New"/>
                <a:ea typeface="Times New Roman"/>
              </a:rPr>
              <a:t>with no Invariant Sections, no Front-Cover Texts, and no Back-Cover Texts. </a:t>
            </a:r>
            <a:br>
              <a:rPr sz="1000"/>
            </a:br>
            <a:r>
              <a:rPr b="1" lang="en" sz="1000" spc="-1" strike="noStrike">
                <a:solidFill>
                  <a:srgbClr val="000000"/>
                </a:solidFill>
                <a:latin typeface="Courier New"/>
                <a:ea typeface="Times New Roman"/>
              </a:rPr>
              <a:t>A copy of the license can be found at: </a:t>
            </a:r>
            <a:r>
              <a:rPr b="1" lang="en" sz="1000" spc="-1" strike="noStrike" u="sng">
                <a:solidFill>
                  <a:srgbClr val="0000ff"/>
                </a:solidFill>
                <a:uFillTx/>
                <a:latin typeface="Courier New"/>
                <a:ea typeface="Times New Roman"/>
                <a:hlinkClick r:id="rId1"/>
              </a:rPr>
              <a:t>http://www.gnu.org/licenses/fdl.html#TOC1</a:t>
            </a:r>
            <a:r>
              <a:rPr b="1" lang="en" sz="1000" spc="-1" strike="noStrike">
                <a:solidFill>
                  <a:srgbClr val="000000"/>
                </a:solidFill>
                <a:latin typeface="Courier New"/>
                <a:ea typeface="Times New Roman"/>
              </a:rPr>
              <a:t> </a:t>
            </a:r>
            <a:endParaRPr b="0" lang="en-GB" sz="10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PlaceHolder 1"/>
          <p:cNvSpPr>
            <a:spLocks noGrp="1"/>
          </p:cNvSpPr>
          <p:nvPr>
            <p:ph type="title"/>
          </p:nvPr>
        </p:nvSpPr>
        <p:spPr>
          <a:xfrm>
            <a:off x="504000" y="555120"/>
            <a:ext cx="8458560" cy="1272600"/>
          </a:xfrm>
          <a:prstGeom prst="rect">
            <a:avLst/>
          </a:prstGeom>
          <a:noFill/>
          <a:ln w="0">
            <a:noFill/>
          </a:ln>
        </p:spPr>
        <p:txBody>
          <a:bodyPr lIns="0" rIns="0" tIns="12600" bIns="0" anchor="t">
            <a:noAutofit/>
          </a:bodyPr>
          <a:p>
            <a:pPr marL="1130400">
              <a:lnSpc>
                <a:spcPct val="100000"/>
              </a:lnSpc>
              <a:spcBef>
                <a:spcPts val="99"/>
              </a:spcBef>
              <a:buNone/>
            </a:pPr>
            <a:r>
              <a:rPr b="1" lang="en-GB" sz="4400" spc="-12" strike="noStrike">
                <a:solidFill>
                  <a:srgbClr val="000000"/>
                </a:solidFill>
                <a:latin typeface="Arial"/>
              </a:rPr>
              <a:t>Types: </a:t>
            </a:r>
            <a:r>
              <a:rPr b="1" lang="en-GB" sz="4400" spc="-1" strike="noStrike">
                <a:solidFill>
                  <a:srgbClr val="000000"/>
                </a:solidFill>
                <a:latin typeface="Arial"/>
              </a:rPr>
              <a:t>Datagram</a:t>
            </a:r>
            <a:r>
              <a:rPr b="1" lang="en-GB" sz="4400" spc="-111" strike="noStrike">
                <a:solidFill>
                  <a:srgbClr val="000000"/>
                </a:solidFill>
                <a:latin typeface="Arial"/>
              </a:rPr>
              <a:t> </a:t>
            </a:r>
            <a:r>
              <a:rPr b="1" lang="en-GB" sz="4400" spc="-12" strike="noStrike">
                <a:solidFill>
                  <a:srgbClr val="000000"/>
                </a:solidFill>
                <a:latin typeface="Arial"/>
              </a:rPr>
              <a:t>Sockets</a:t>
            </a:r>
            <a:endParaRPr b="0" lang="en-GB" sz="4400" spc="-1" strike="noStrike">
              <a:latin typeface="Arial"/>
            </a:endParaRPr>
          </a:p>
        </p:txBody>
      </p:sp>
      <p:sp>
        <p:nvSpPr>
          <p:cNvPr id="339" name="object 4"/>
          <p:cNvSpPr/>
          <p:nvPr/>
        </p:nvSpPr>
        <p:spPr>
          <a:xfrm>
            <a:off x="923400" y="1718280"/>
            <a:ext cx="8629920" cy="4509000"/>
          </a:xfrm>
          <a:prstGeom prst="rect">
            <a:avLst/>
          </a:prstGeom>
          <a:noFill/>
          <a:ln w="0">
            <a:noFill/>
          </a:ln>
        </p:spPr>
        <p:style>
          <a:lnRef idx="0"/>
          <a:fillRef idx="0"/>
          <a:effectRef idx="0"/>
          <a:fontRef idx="minor"/>
        </p:style>
        <p:txBody>
          <a:bodyPr lIns="0" rIns="0" tIns="54000" bIns="0" anchor="t">
            <a:spAutoFit/>
          </a:bodyPr>
          <a:p>
            <a:pPr marL="12600">
              <a:lnSpc>
                <a:spcPts val="3589"/>
              </a:lnSpc>
              <a:spcBef>
                <a:spcPts val="425"/>
              </a:spcBef>
              <a:buNone/>
            </a:pPr>
            <a:r>
              <a:rPr b="0" lang="en-GB" sz="3200" spc="-1" strike="noStrike">
                <a:solidFill>
                  <a:srgbClr val="000000"/>
                </a:solidFill>
                <a:latin typeface="Arial"/>
                <a:ea typeface="DejaVu Sans"/>
              </a:rPr>
              <a:t>A </a:t>
            </a:r>
            <a:r>
              <a:rPr b="0" i="1" lang="en-GB" sz="3200" spc="-1" strike="noStrike" u="sng">
                <a:solidFill>
                  <a:srgbClr val="000000"/>
                </a:solidFill>
                <a:uFill>
                  <a:solidFill>
                    <a:srgbClr val="000000"/>
                  </a:solidFill>
                </a:uFill>
                <a:latin typeface="Arial"/>
                <a:ea typeface="DejaVu Sans"/>
              </a:rPr>
              <a:t>datagram socket</a:t>
            </a:r>
            <a:r>
              <a:rPr b="0" i="1" lang="en-GB" sz="3200" spc="-1" strike="noStrike">
                <a:solidFill>
                  <a:srgbClr val="000000"/>
                </a:solidFill>
                <a:latin typeface="Arial"/>
                <a:ea typeface="DejaVu Sans"/>
              </a:rPr>
              <a:t> </a:t>
            </a:r>
            <a:r>
              <a:rPr b="0" lang="en-GB" sz="3200" spc="-1" strike="noStrike">
                <a:solidFill>
                  <a:srgbClr val="000000"/>
                </a:solidFill>
                <a:latin typeface="Arial"/>
                <a:ea typeface="DejaVu Sans"/>
              </a:rPr>
              <a:t>supports</a:t>
            </a:r>
            <a:r>
              <a:rPr b="0" lang="en-GB" sz="3200" spc="-7" strike="noStrike">
                <a:solidFill>
                  <a:srgbClr val="000000"/>
                </a:solidFill>
                <a:latin typeface="Arial"/>
                <a:ea typeface="DejaVu Sans"/>
              </a:rPr>
              <a:t> </a:t>
            </a:r>
            <a:r>
              <a:rPr b="0" i="1" lang="en-GB" sz="3200" spc="-1" strike="noStrike" u="sng">
                <a:solidFill>
                  <a:srgbClr val="000000"/>
                </a:solidFill>
                <a:uFill>
                  <a:solidFill>
                    <a:srgbClr val="000000"/>
                  </a:solidFill>
                </a:uFill>
                <a:latin typeface="Arial"/>
                <a:ea typeface="DejaVu Sans"/>
              </a:rPr>
              <a:t>bidirectional</a:t>
            </a:r>
            <a:r>
              <a:rPr b="0" i="1" lang="en-GB" sz="3200" spc="-1" strike="noStrike">
                <a:solidFill>
                  <a:srgbClr val="000000"/>
                </a:solidFill>
                <a:latin typeface="Arial"/>
                <a:ea typeface="DejaVu Sans"/>
              </a:rPr>
              <a:t> </a:t>
            </a:r>
            <a:r>
              <a:rPr b="0" lang="en-GB" sz="3200" spc="-21" strike="noStrike">
                <a:solidFill>
                  <a:srgbClr val="000000"/>
                </a:solidFill>
                <a:latin typeface="Arial"/>
                <a:ea typeface="DejaVu Sans"/>
              </a:rPr>
              <a:t>flow </a:t>
            </a:r>
            <a:r>
              <a:rPr b="0" lang="en-GB" sz="3200" spc="-1" strike="noStrike">
                <a:solidFill>
                  <a:srgbClr val="000000"/>
                </a:solidFill>
                <a:latin typeface="Arial"/>
                <a:ea typeface="DejaVu Sans"/>
              </a:rPr>
              <a:t>of</a:t>
            </a:r>
            <a:r>
              <a:rPr b="0" lang="en-GB" sz="3200" spc="-15" strike="noStrike">
                <a:solidFill>
                  <a:srgbClr val="000000"/>
                </a:solidFill>
                <a:latin typeface="Arial"/>
                <a:ea typeface="DejaVu Sans"/>
              </a:rPr>
              <a:t> </a:t>
            </a:r>
            <a:r>
              <a:rPr b="0" lang="en-GB" sz="3200" spc="-1" strike="noStrike">
                <a:solidFill>
                  <a:srgbClr val="000000"/>
                </a:solidFill>
                <a:latin typeface="Arial"/>
                <a:ea typeface="DejaVu Sans"/>
              </a:rPr>
              <a:t>data which is</a:t>
            </a:r>
            <a:r>
              <a:rPr b="0" lang="en-GB" sz="3200" spc="-12" strike="noStrike">
                <a:solidFill>
                  <a:srgbClr val="000000"/>
                </a:solidFill>
                <a:latin typeface="Arial"/>
                <a:ea typeface="DejaVu Sans"/>
              </a:rPr>
              <a:t> </a:t>
            </a:r>
            <a:r>
              <a:rPr b="0" i="1" lang="en-GB" sz="3200" spc="-1" strike="noStrike" u="sng">
                <a:solidFill>
                  <a:srgbClr val="000000"/>
                </a:solidFill>
                <a:uFill>
                  <a:solidFill>
                    <a:srgbClr val="000000"/>
                  </a:solidFill>
                </a:uFill>
                <a:latin typeface="Arial"/>
                <a:ea typeface="DejaVu Sans"/>
              </a:rPr>
              <a:t>not promised</a:t>
            </a:r>
            <a:r>
              <a:rPr b="0" i="1" lang="en-GB" sz="3200" spc="-12" strike="noStrike" u="sng">
                <a:solidFill>
                  <a:srgbClr val="000000"/>
                </a:solidFill>
                <a:uFill>
                  <a:solidFill>
                    <a:srgbClr val="000000"/>
                  </a:solidFill>
                </a:uFill>
                <a:latin typeface="Arial"/>
                <a:ea typeface="DejaVu Sans"/>
              </a:rPr>
              <a:t> </a:t>
            </a:r>
            <a:r>
              <a:rPr b="0" i="1" lang="en-GB" sz="3200" spc="-1" strike="noStrike" u="sng">
                <a:solidFill>
                  <a:srgbClr val="000000"/>
                </a:solidFill>
                <a:uFill>
                  <a:solidFill>
                    <a:srgbClr val="000000"/>
                  </a:solidFill>
                </a:uFill>
                <a:latin typeface="Arial"/>
                <a:ea typeface="DejaVu Sans"/>
              </a:rPr>
              <a:t>to</a:t>
            </a:r>
            <a:r>
              <a:rPr b="0" i="1" lang="en-GB" sz="3200" spc="-12" strike="noStrike" u="sng">
                <a:solidFill>
                  <a:srgbClr val="000000"/>
                </a:solidFill>
                <a:uFill>
                  <a:solidFill>
                    <a:srgbClr val="000000"/>
                  </a:solidFill>
                </a:uFill>
                <a:latin typeface="Arial"/>
                <a:ea typeface="DejaVu Sans"/>
              </a:rPr>
              <a:t> </a:t>
            </a:r>
            <a:r>
              <a:rPr b="0" i="1" lang="en-GB" sz="3200" spc="-1" strike="noStrike" u="sng">
                <a:solidFill>
                  <a:srgbClr val="000000"/>
                </a:solidFill>
                <a:uFill>
                  <a:solidFill>
                    <a:srgbClr val="000000"/>
                  </a:solidFill>
                </a:uFill>
                <a:latin typeface="Arial"/>
                <a:ea typeface="DejaVu Sans"/>
              </a:rPr>
              <a:t>be </a:t>
            </a:r>
            <a:r>
              <a:rPr b="0" i="1" lang="en-GB" sz="3200" spc="-12" strike="noStrike" u="sng">
                <a:solidFill>
                  <a:srgbClr val="000000"/>
                </a:solidFill>
                <a:uFill>
                  <a:solidFill>
                    <a:srgbClr val="000000"/>
                  </a:solidFill>
                </a:uFill>
                <a:latin typeface="Arial"/>
                <a:ea typeface="DejaVu Sans"/>
              </a:rPr>
              <a:t>sequenced,</a:t>
            </a:r>
            <a:r>
              <a:rPr b="0" i="1" lang="en-GB" sz="3200" spc="-12" strike="noStrike">
                <a:solidFill>
                  <a:srgbClr val="000000"/>
                </a:solidFill>
                <a:latin typeface="Arial"/>
                <a:ea typeface="DejaVu Sans"/>
              </a:rPr>
              <a:t> </a:t>
            </a:r>
            <a:r>
              <a:rPr b="0" i="1" lang="en-GB" sz="3200" spc="-1" strike="noStrike" u="sng">
                <a:solidFill>
                  <a:srgbClr val="000000"/>
                </a:solidFill>
                <a:uFill>
                  <a:solidFill>
                    <a:srgbClr val="000000"/>
                  </a:solidFill>
                </a:uFill>
                <a:latin typeface="Arial"/>
                <a:ea typeface="DejaVu Sans"/>
              </a:rPr>
              <a:t>reliable,</a:t>
            </a:r>
            <a:r>
              <a:rPr b="0" i="1" lang="en-GB" sz="3200" spc="-15" strike="noStrike" u="sng">
                <a:solidFill>
                  <a:srgbClr val="000000"/>
                </a:solidFill>
                <a:uFill>
                  <a:solidFill>
                    <a:srgbClr val="000000"/>
                  </a:solidFill>
                </a:uFill>
                <a:latin typeface="Arial"/>
                <a:ea typeface="DejaVu Sans"/>
              </a:rPr>
              <a:t> </a:t>
            </a:r>
            <a:r>
              <a:rPr b="0" i="1" lang="en-GB" sz="3200" spc="-1" strike="noStrike" u="sng">
                <a:solidFill>
                  <a:srgbClr val="000000"/>
                </a:solidFill>
                <a:uFill>
                  <a:solidFill>
                    <a:srgbClr val="000000"/>
                  </a:solidFill>
                </a:uFill>
                <a:latin typeface="Arial"/>
                <a:ea typeface="DejaVu Sans"/>
              </a:rPr>
              <a:t>or</a:t>
            </a:r>
            <a:r>
              <a:rPr b="0" i="1" lang="en-GB" sz="3200" spc="-12" strike="noStrike" u="sng">
                <a:solidFill>
                  <a:srgbClr val="000000"/>
                </a:solidFill>
                <a:uFill>
                  <a:solidFill>
                    <a:srgbClr val="000000"/>
                  </a:solidFill>
                </a:uFill>
                <a:latin typeface="Arial"/>
                <a:ea typeface="DejaVu Sans"/>
              </a:rPr>
              <a:t> unduplicated</a:t>
            </a:r>
            <a:r>
              <a:rPr b="0" lang="en-GB" sz="3200" spc="-12" strike="noStrike">
                <a:solidFill>
                  <a:srgbClr val="000000"/>
                </a:solidFill>
                <a:latin typeface="Arial"/>
                <a:ea typeface="DejaVu Sans"/>
              </a:rPr>
              <a:t>.</a:t>
            </a:r>
            <a:endParaRPr b="0" lang="en-GB" sz="3200" spc="-1" strike="noStrike">
              <a:latin typeface="Arial"/>
            </a:endParaRPr>
          </a:p>
          <a:p>
            <a:pPr marL="12600">
              <a:lnSpc>
                <a:spcPct val="93000"/>
              </a:lnSpc>
              <a:spcBef>
                <a:spcPts val="1344"/>
              </a:spcBef>
              <a:buNone/>
            </a:pPr>
            <a:r>
              <a:rPr b="0" lang="en-GB" sz="3200" spc="-1" strike="noStrike">
                <a:solidFill>
                  <a:srgbClr val="000000"/>
                </a:solidFill>
                <a:latin typeface="Arial"/>
                <a:ea typeface="DejaVu Sans"/>
              </a:rPr>
              <a:t>Messages may be</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dropped, duplicated,</a:t>
            </a:r>
            <a:r>
              <a:rPr b="0" lang="en-GB" sz="3200" spc="4" strike="noStrike">
                <a:solidFill>
                  <a:srgbClr val="000000"/>
                </a:solidFill>
                <a:latin typeface="Arial"/>
                <a:ea typeface="DejaVu Sans"/>
              </a:rPr>
              <a:t> </a:t>
            </a:r>
            <a:r>
              <a:rPr b="0" lang="en-GB" sz="3200" spc="-21" strike="noStrike">
                <a:solidFill>
                  <a:srgbClr val="000000"/>
                </a:solidFill>
                <a:latin typeface="Arial"/>
                <a:ea typeface="DejaVu Sans"/>
              </a:rPr>
              <a:t>and, </a:t>
            </a:r>
            <a:r>
              <a:rPr b="0" lang="en-GB" sz="3200" spc="-1" strike="noStrike">
                <a:solidFill>
                  <a:srgbClr val="000000"/>
                </a:solidFill>
                <a:latin typeface="Arial"/>
                <a:ea typeface="DejaVu Sans"/>
              </a:rPr>
              <a:t>possibly, delivered</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in</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an order different</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from </a:t>
            </a:r>
            <a:r>
              <a:rPr b="0" lang="en-GB" sz="3200" spc="-26" strike="noStrike">
                <a:solidFill>
                  <a:srgbClr val="000000"/>
                </a:solidFill>
                <a:latin typeface="Arial"/>
                <a:ea typeface="DejaVu Sans"/>
              </a:rPr>
              <a:t>the </a:t>
            </a:r>
            <a:r>
              <a:rPr b="0" lang="en-GB" sz="3200" spc="-1" strike="noStrike">
                <a:solidFill>
                  <a:srgbClr val="000000"/>
                </a:solidFill>
                <a:latin typeface="Arial"/>
                <a:ea typeface="DejaVu Sans"/>
              </a:rPr>
              <a:t>order in</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which they</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were was </a:t>
            </a:r>
            <a:r>
              <a:rPr b="0" lang="en-GB" sz="3200" spc="-12" strike="noStrike">
                <a:solidFill>
                  <a:srgbClr val="000000"/>
                </a:solidFill>
                <a:latin typeface="Arial"/>
                <a:ea typeface="DejaVu Sans"/>
              </a:rPr>
              <a:t>sent.</a:t>
            </a:r>
            <a:endParaRPr b="0" lang="en-GB" sz="3200" spc="-1" strike="noStrike">
              <a:latin typeface="Arial"/>
            </a:endParaRPr>
          </a:p>
          <a:p>
            <a:pPr marL="12600">
              <a:lnSpc>
                <a:spcPts val="3589"/>
              </a:lnSpc>
              <a:spcBef>
                <a:spcPts val="1500"/>
              </a:spcBef>
              <a:buNone/>
            </a:pPr>
            <a:r>
              <a:rPr b="0" lang="en-GB" sz="3200" spc="-1" strike="noStrike">
                <a:solidFill>
                  <a:srgbClr val="000000"/>
                </a:solidFill>
                <a:latin typeface="Arial"/>
                <a:ea typeface="DejaVu Sans"/>
              </a:rPr>
              <a:t>An important</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characteristic of a</a:t>
            </a:r>
            <a:r>
              <a:rPr b="0" lang="en-GB" sz="3200" spc="4" strike="noStrike">
                <a:solidFill>
                  <a:srgbClr val="000000"/>
                </a:solidFill>
                <a:latin typeface="Arial"/>
                <a:ea typeface="DejaVu Sans"/>
              </a:rPr>
              <a:t> </a:t>
            </a:r>
            <a:r>
              <a:rPr b="0" lang="en-GB" sz="3200" spc="-12" strike="noStrike">
                <a:solidFill>
                  <a:srgbClr val="000000"/>
                </a:solidFill>
                <a:latin typeface="Arial"/>
                <a:ea typeface="DejaVu Sans"/>
              </a:rPr>
              <a:t>datagram </a:t>
            </a:r>
            <a:r>
              <a:rPr b="0" lang="en-GB" sz="3200" spc="-1" strike="noStrike">
                <a:solidFill>
                  <a:srgbClr val="000000"/>
                </a:solidFill>
                <a:latin typeface="Arial"/>
                <a:ea typeface="DejaVu Sans"/>
              </a:rPr>
              <a:t>socket is</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that </a:t>
            </a:r>
            <a:r>
              <a:rPr b="0" i="1" lang="en-GB" sz="3200" spc="-1" strike="noStrike" u="sng">
                <a:solidFill>
                  <a:srgbClr val="000000"/>
                </a:solidFill>
                <a:uFill>
                  <a:solidFill>
                    <a:srgbClr val="000000"/>
                  </a:solidFill>
                </a:uFill>
                <a:latin typeface="Arial"/>
                <a:ea typeface="DejaVu Sans"/>
              </a:rPr>
              <a:t>record</a:t>
            </a:r>
            <a:r>
              <a:rPr b="0" i="1" lang="en-GB" sz="3200" spc="-7" strike="noStrike" u="sng">
                <a:solidFill>
                  <a:srgbClr val="000000"/>
                </a:solidFill>
                <a:uFill>
                  <a:solidFill>
                    <a:srgbClr val="000000"/>
                  </a:solidFill>
                </a:uFill>
                <a:latin typeface="Arial"/>
                <a:ea typeface="DejaVu Sans"/>
              </a:rPr>
              <a:t> </a:t>
            </a:r>
            <a:r>
              <a:rPr b="0" i="1" lang="en-GB" sz="3200" spc="-1" strike="noStrike" u="sng">
                <a:solidFill>
                  <a:srgbClr val="000000"/>
                </a:solidFill>
                <a:uFill>
                  <a:solidFill>
                    <a:srgbClr val="000000"/>
                  </a:solidFill>
                </a:uFill>
                <a:latin typeface="Arial"/>
                <a:ea typeface="DejaVu Sans"/>
              </a:rPr>
              <a:t>boundaries</a:t>
            </a:r>
            <a:r>
              <a:rPr b="0" i="1" lang="en-GB" sz="3200" spc="4" strike="noStrike" u="sng">
                <a:solidFill>
                  <a:srgbClr val="000000"/>
                </a:solidFill>
                <a:uFill>
                  <a:solidFill>
                    <a:srgbClr val="000000"/>
                  </a:solidFill>
                </a:uFill>
                <a:latin typeface="Arial"/>
                <a:ea typeface="DejaVu Sans"/>
              </a:rPr>
              <a:t> </a:t>
            </a:r>
            <a:r>
              <a:rPr b="0" i="1" lang="en-GB" sz="3200" spc="-1" strike="noStrike" u="sng">
                <a:solidFill>
                  <a:srgbClr val="000000"/>
                </a:solidFill>
                <a:uFill>
                  <a:solidFill>
                    <a:srgbClr val="000000"/>
                  </a:solidFill>
                </a:uFill>
                <a:latin typeface="Arial"/>
                <a:ea typeface="DejaVu Sans"/>
              </a:rPr>
              <a:t>in data </a:t>
            </a:r>
            <a:r>
              <a:rPr b="0" i="1" lang="en-GB" sz="3200" spc="-26" strike="noStrike" u="sng">
                <a:solidFill>
                  <a:srgbClr val="000000"/>
                </a:solidFill>
                <a:uFill>
                  <a:solidFill>
                    <a:srgbClr val="000000"/>
                  </a:solidFill>
                </a:uFill>
                <a:latin typeface="Arial"/>
                <a:ea typeface="DejaVu Sans"/>
              </a:rPr>
              <a:t>are</a:t>
            </a:r>
            <a:r>
              <a:rPr b="0" i="1" lang="en-GB" sz="3200" spc="-26" strike="noStrike">
                <a:solidFill>
                  <a:srgbClr val="000000"/>
                </a:solidFill>
                <a:latin typeface="Arial"/>
                <a:ea typeface="DejaVu Sans"/>
              </a:rPr>
              <a:t> </a:t>
            </a:r>
            <a:r>
              <a:rPr b="0" i="1" lang="en-GB" sz="3200" spc="-12" strike="noStrike" u="sng">
                <a:solidFill>
                  <a:srgbClr val="000000"/>
                </a:solidFill>
                <a:uFill>
                  <a:solidFill>
                    <a:srgbClr val="000000"/>
                  </a:solidFill>
                </a:uFill>
                <a:latin typeface="Arial"/>
                <a:ea typeface="DejaVu Sans"/>
              </a:rPr>
              <a:t>preserved</a:t>
            </a:r>
            <a:r>
              <a:rPr b="0" lang="en-GB" sz="3200" spc="-12" strike="noStrike">
                <a:solidFill>
                  <a:srgbClr val="000000"/>
                </a:solidFill>
                <a:latin typeface="Arial"/>
                <a:ea typeface="DejaVu Sans"/>
              </a:rPr>
              <a:t>.</a:t>
            </a:r>
            <a:endParaRPr b="0" lang="en-GB" sz="3200" spc="-1" strike="noStrike">
              <a:latin typeface="Arial"/>
            </a:endParaRPr>
          </a:p>
        </p:txBody>
      </p:sp>
    </p:spTree>
  </p:cSld>
  <p:transition>
    <p:dissolve/>
  </p:transition>
</p:sld>
</file>

<file path=ppt/slides/slide10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27" name="PlaceHolder 1"/>
          <p:cNvSpPr>
            <a:spLocks noGrp="1"/>
          </p:cNvSpPr>
          <p:nvPr>
            <p:ph type="title"/>
          </p:nvPr>
        </p:nvSpPr>
        <p:spPr>
          <a:xfrm>
            <a:off x="146880" y="503640"/>
            <a:ext cx="9239760" cy="835920"/>
          </a:xfrm>
          <a:prstGeom prst="rect">
            <a:avLst/>
          </a:prstGeom>
          <a:noFill/>
          <a:ln w="0">
            <a:noFill/>
          </a:ln>
        </p:spPr>
        <p:txBody>
          <a:bodyPr lIns="87480" rIns="87480" tIns="44280" bIns="44280" anchor="t">
            <a:noAutofit/>
          </a:bodyPr>
          <a:p>
            <a:pPr marL="216000" indent="-216000" algn="ctr">
              <a:lnSpc>
                <a:spcPct val="100000"/>
              </a:lnSpc>
              <a:buClr>
                <a:srgbClr val="000000"/>
              </a:buClr>
              <a:buSzPct val="45000"/>
              <a:buFont typeface="Wingdings" charset="2"/>
              <a:buChar char=""/>
              <a:tabLst>
                <a:tab algn="l" pos="0"/>
                <a:tab algn="l" pos="825480"/>
                <a:tab algn="l" pos="1650960"/>
                <a:tab algn="l" pos="2476440"/>
                <a:tab algn="l" pos="3301920"/>
                <a:tab algn="l" pos="4127400"/>
                <a:tab algn="l" pos="4952880"/>
                <a:tab algn="l" pos="5778360"/>
                <a:tab algn="l" pos="6603840"/>
                <a:tab algn="l" pos="7429680"/>
                <a:tab algn="l" pos="8255160"/>
                <a:tab algn="l" pos="9080640"/>
                <a:tab algn="l" pos="9906120"/>
                <a:tab algn="l" pos="10731600"/>
              </a:tabLst>
            </a:pPr>
            <a:r>
              <a:rPr b="1" lang="en-GB" sz="2800" spc="-1" strike="noStrike">
                <a:latin typeface="Arial"/>
              </a:rPr>
              <a:t>TCP 3-Way Handshake  </a:t>
            </a:r>
            <a:endParaRPr b="0" lang="en-GB" sz="2800" spc="-1" strike="noStrike">
              <a:latin typeface="Arial"/>
            </a:endParaRPr>
          </a:p>
        </p:txBody>
      </p:sp>
      <p:sp>
        <p:nvSpPr>
          <p:cNvPr id="728" name="PlaceHolder 2"/>
          <p:cNvSpPr>
            <a:spLocks noGrp="1"/>
          </p:cNvSpPr>
          <p:nvPr>
            <p:ph/>
          </p:nvPr>
        </p:nvSpPr>
        <p:spPr>
          <a:xfrm>
            <a:off x="239400" y="1367280"/>
            <a:ext cx="9362880" cy="5496840"/>
          </a:xfrm>
          <a:prstGeom prst="rect">
            <a:avLst/>
          </a:prstGeom>
          <a:noFill/>
          <a:ln w="0">
            <a:noFill/>
          </a:ln>
        </p:spPr>
        <p:txBody>
          <a:bodyPr lIns="96840" rIns="96840" tIns="47520" bIns="47520" anchor="t">
            <a:normAutofit fontScale="78000"/>
          </a:bodyPr>
          <a:p>
            <a:pPr marL="432000" indent="-324000">
              <a:lnSpc>
                <a:spcPct val="80000"/>
              </a:lnSpc>
              <a:spcBef>
                <a:spcPts val="751"/>
              </a:spcBef>
              <a:buClr>
                <a:srgbClr val="000000"/>
              </a:buClr>
              <a:buSzPct val="45000"/>
              <a:buFont typeface="Wingdings" charset="2"/>
              <a:buChar char=""/>
              <a:tabLst>
                <a:tab algn="l" pos="960480"/>
                <a:tab algn="l" pos="1920960"/>
                <a:tab algn="l" pos="2881440"/>
                <a:tab algn="l" pos="3841920"/>
                <a:tab algn="l" pos="4802040"/>
                <a:tab algn="l" pos="5762520"/>
                <a:tab algn="l" pos="6723000"/>
                <a:tab algn="l" pos="7683480"/>
                <a:tab algn="l" pos="8643960"/>
                <a:tab algn="l" pos="9604440"/>
                <a:tab algn="l" pos="10564920"/>
              </a:tabLst>
            </a:pPr>
            <a:r>
              <a:rPr b="0" lang="en-GB" sz="3200" spc="-1" strike="noStrike">
                <a:latin typeface="Arial"/>
              </a:rPr>
              <a:t>A client starts by sending a SYN segment with the following information:</a:t>
            </a:r>
            <a:endParaRPr b="0" lang="en-GB" sz="3200" spc="-1" strike="noStrike">
              <a:latin typeface="Arial"/>
            </a:endParaRPr>
          </a:p>
          <a:p>
            <a:pPr lvl="1" marL="864000" indent="-324000">
              <a:lnSpc>
                <a:spcPct val="80000"/>
              </a:lnSpc>
              <a:spcBef>
                <a:spcPts val="751"/>
              </a:spcBef>
              <a:buClr>
                <a:srgbClr val="000000"/>
              </a:buClr>
              <a:buSzPct val="75000"/>
              <a:buFont typeface="Symbol"/>
              <a:buChar char=""/>
              <a:tabLst>
                <a:tab algn="l" pos="960480"/>
                <a:tab algn="l" pos="1920960"/>
                <a:tab algn="l" pos="2881440"/>
                <a:tab algn="l" pos="3841920"/>
                <a:tab algn="l" pos="4802040"/>
                <a:tab algn="l" pos="5762520"/>
                <a:tab algn="l" pos="6723000"/>
                <a:tab algn="l" pos="7683480"/>
                <a:tab algn="l" pos="8643960"/>
                <a:tab algn="l" pos="9604440"/>
                <a:tab algn="l" pos="10564920"/>
              </a:tabLst>
            </a:pPr>
            <a:r>
              <a:rPr b="0" lang="en-GB" sz="2800" spc="-1" strike="noStrike">
                <a:latin typeface="Arial"/>
              </a:rPr>
              <a:t>Client’s SN (generated pseudo-randomly) = X</a:t>
            </a:r>
            <a:endParaRPr b="0" lang="en-GB" sz="2800" spc="-1" strike="noStrike">
              <a:latin typeface="Arial"/>
            </a:endParaRPr>
          </a:p>
          <a:p>
            <a:pPr lvl="1" marL="864000" indent="-324000">
              <a:lnSpc>
                <a:spcPct val="80000"/>
              </a:lnSpc>
              <a:spcBef>
                <a:spcPts val="751"/>
              </a:spcBef>
              <a:buClr>
                <a:srgbClr val="000000"/>
              </a:buClr>
              <a:buSzPct val="75000"/>
              <a:buFont typeface="Symbol"/>
              <a:buChar char=""/>
              <a:tabLst>
                <a:tab algn="l" pos="960480"/>
                <a:tab algn="l" pos="1920960"/>
                <a:tab algn="l" pos="2881440"/>
                <a:tab algn="l" pos="3841920"/>
                <a:tab algn="l" pos="4802040"/>
                <a:tab algn="l" pos="5762520"/>
                <a:tab algn="l" pos="6723000"/>
                <a:tab algn="l" pos="7683480"/>
                <a:tab algn="l" pos="8643960"/>
                <a:tab algn="l" pos="9604440"/>
                <a:tab algn="l" pos="10564920"/>
              </a:tabLst>
            </a:pPr>
            <a:r>
              <a:rPr b="0" lang="en-GB" sz="2800" spc="-1" strike="noStrike">
                <a:latin typeface="Arial"/>
              </a:rPr>
              <a:t>Maximum Receive Window for client.</a:t>
            </a:r>
            <a:endParaRPr b="0" lang="en-GB" sz="2800" spc="-1" strike="noStrike">
              <a:latin typeface="Arial"/>
            </a:endParaRPr>
          </a:p>
          <a:p>
            <a:pPr lvl="1" marL="864000" indent="-324000">
              <a:lnSpc>
                <a:spcPct val="80000"/>
              </a:lnSpc>
              <a:spcBef>
                <a:spcPts val="751"/>
              </a:spcBef>
              <a:buClr>
                <a:srgbClr val="000000"/>
              </a:buClr>
              <a:buSzPct val="75000"/>
              <a:buFont typeface="Symbol"/>
              <a:buChar char=""/>
              <a:tabLst>
                <a:tab algn="l" pos="960480"/>
                <a:tab algn="l" pos="1920960"/>
                <a:tab algn="l" pos="2881440"/>
                <a:tab algn="l" pos="3841920"/>
                <a:tab algn="l" pos="4802040"/>
                <a:tab algn="l" pos="5762520"/>
                <a:tab algn="l" pos="6723000"/>
                <a:tab algn="l" pos="7683480"/>
                <a:tab algn="l" pos="8643960"/>
                <a:tab algn="l" pos="9604440"/>
                <a:tab algn="l" pos="10564920"/>
              </a:tabLst>
            </a:pPr>
            <a:r>
              <a:rPr b="0" lang="en-GB" sz="2800" spc="-1" strike="noStrike">
                <a:latin typeface="Arial"/>
              </a:rPr>
              <a:t>Only TCP headers</a:t>
            </a:r>
            <a:endParaRPr b="0" lang="en-GB" sz="2800" spc="-1" strike="noStrike">
              <a:latin typeface="Arial"/>
            </a:endParaRPr>
          </a:p>
          <a:p>
            <a:pPr marL="432000" indent="-324000">
              <a:lnSpc>
                <a:spcPct val="80000"/>
              </a:lnSpc>
              <a:spcBef>
                <a:spcPts val="751"/>
              </a:spcBef>
              <a:buClr>
                <a:srgbClr val="000000"/>
              </a:buClr>
              <a:buSzPct val="45000"/>
              <a:buFont typeface="Wingdings" charset="2"/>
              <a:buChar char=""/>
              <a:tabLst>
                <a:tab algn="l" pos="960480"/>
                <a:tab algn="l" pos="1920960"/>
                <a:tab algn="l" pos="2881440"/>
                <a:tab algn="l" pos="3841920"/>
                <a:tab algn="l" pos="4802040"/>
                <a:tab algn="l" pos="5762520"/>
                <a:tab algn="l" pos="6723000"/>
                <a:tab algn="l" pos="7683480"/>
                <a:tab algn="l" pos="8643960"/>
                <a:tab algn="l" pos="9604440"/>
                <a:tab algn="l" pos="10564920"/>
              </a:tabLst>
            </a:pPr>
            <a:r>
              <a:rPr b="0" lang="en-GB" sz="3200" spc="-1" strike="noStrike">
                <a:latin typeface="Arial"/>
              </a:rPr>
              <a:t>When a waiting server sees a new connection request, the server sends back a SYN segment with:</a:t>
            </a:r>
            <a:endParaRPr b="0" lang="en-GB" sz="3200" spc="-1" strike="noStrike">
              <a:latin typeface="Arial"/>
            </a:endParaRPr>
          </a:p>
          <a:p>
            <a:pPr lvl="1" marL="864000" indent="-324000">
              <a:lnSpc>
                <a:spcPct val="80000"/>
              </a:lnSpc>
              <a:spcBef>
                <a:spcPts val="751"/>
              </a:spcBef>
              <a:buClr>
                <a:srgbClr val="000000"/>
              </a:buClr>
              <a:buSzPct val="75000"/>
              <a:buFont typeface="Symbol"/>
              <a:buChar char=""/>
              <a:tabLst>
                <a:tab algn="l" pos="960480"/>
                <a:tab algn="l" pos="1920960"/>
                <a:tab algn="l" pos="2881440"/>
                <a:tab algn="l" pos="3841920"/>
                <a:tab algn="l" pos="4802040"/>
                <a:tab algn="l" pos="5762520"/>
                <a:tab algn="l" pos="6723000"/>
                <a:tab algn="l" pos="7683480"/>
                <a:tab algn="l" pos="8643960"/>
                <a:tab algn="l" pos="9604440"/>
                <a:tab algn="l" pos="10564920"/>
              </a:tabLst>
            </a:pPr>
            <a:r>
              <a:rPr b="0" lang="en-GB" sz="2800" spc="-1" strike="noStrike">
                <a:latin typeface="Arial"/>
              </a:rPr>
              <a:t>Server’s SN (generated pseudo-randomly) = Y</a:t>
            </a:r>
            <a:endParaRPr b="0" lang="en-GB" sz="2800" spc="-1" strike="noStrike">
              <a:latin typeface="Arial"/>
            </a:endParaRPr>
          </a:p>
          <a:p>
            <a:pPr lvl="1" marL="864000" indent="-324000">
              <a:lnSpc>
                <a:spcPct val="80000"/>
              </a:lnSpc>
              <a:spcBef>
                <a:spcPts val="751"/>
              </a:spcBef>
              <a:buClr>
                <a:srgbClr val="000000"/>
              </a:buClr>
              <a:buSzPct val="75000"/>
              <a:buFont typeface="Symbol"/>
              <a:buChar char=""/>
              <a:tabLst>
                <a:tab algn="l" pos="960480"/>
                <a:tab algn="l" pos="1920960"/>
                <a:tab algn="l" pos="2881440"/>
                <a:tab algn="l" pos="3841920"/>
                <a:tab algn="l" pos="4802040"/>
                <a:tab algn="l" pos="5762520"/>
                <a:tab algn="l" pos="6723000"/>
                <a:tab algn="l" pos="7683480"/>
                <a:tab algn="l" pos="8643960"/>
                <a:tab algn="l" pos="9604440"/>
                <a:tab algn="l" pos="10564920"/>
              </a:tabLst>
            </a:pPr>
            <a:r>
              <a:rPr b="0" lang="en-GB" sz="2800" spc="-1" strike="noStrike">
                <a:latin typeface="Arial"/>
              </a:rPr>
              <a:t>Acknowledgement Number is Client SN+1 = X+1</a:t>
            </a:r>
            <a:endParaRPr b="0" lang="en-GB" sz="2800" spc="-1" strike="noStrike">
              <a:latin typeface="Arial"/>
            </a:endParaRPr>
          </a:p>
          <a:p>
            <a:pPr lvl="1" marL="864000" indent="-324000">
              <a:lnSpc>
                <a:spcPct val="80000"/>
              </a:lnSpc>
              <a:spcBef>
                <a:spcPts val="751"/>
              </a:spcBef>
              <a:buClr>
                <a:srgbClr val="000000"/>
              </a:buClr>
              <a:buSzPct val="75000"/>
              <a:buFont typeface="Symbol"/>
              <a:buChar char=""/>
              <a:tabLst>
                <a:tab algn="l" pos="960480"/>
                <a:tab algn="l" pos="1920960"/>
                <a:tab algn="l" pos="2881440"/>
                <a:tab algn="l" pos="3841920"/>
                <a:tab algn="l" pos="4802040"/>
                <a:tab algn="l" pos="5762520"/>
                <a:tab algn="l" pos="6723000"/>
                <a:tab algn="l" pos="7683480"/>
                <a:tab algn="l" pos="8643960"/>
                <a:tab algn="l" pos="9604440"/>
                <a:tab algn="l" pos="10564920"/>
              </a:tabLst>
            </a:pPr>
            <a:r>
              <a:rPr b="0" lang="en-GB" sz="2800" spc="-1" strike="noStrike">
                <a:latin typeface="Arial"/>
              </a:rPr>
              <a:t>Maximum Receive Window for server.</a:t>
            </a:r>
            <a:endParaRPr b="0" lang="en-GB" sz="2800" spc="-1" strike="noStrike">
              <a:latin typeface="Arial"/>
            </a:endParaRPr>
          </a:p>
          <a:p>
            <a:pPr lvl="1" marL="864000" indent="-324000">
              <a:lnSpc>
                <a:spcPct val="80000"/>
              </a:lnSpc>
              <a:spcBef>
                <a:spcPts val="751"/>
              </a:spcBef>
              <a:buClr>
                <a:srgbClr val="000000"/>
              </a:buClr>
              <a:buSzPct val="75000"/>
              <a:buFont typeface="Symbol"/>
              <a:buChar char=""/>
              <a:tabLst>
                <a:tab algn="l" pos="960480"/>
                <a:tab algn="l" pos="1920960"/>
                <a:tab algn="l" pos="2881440"/>
                <a:tab algn="l" pos="3841920"/>
                <a:tab algn="l" pos="4802040"/>
                <a:tab algn="l" pos="5762520"/>
                <a:tab algn="l" pos="6723000"/>
                <a:tab algn="l" pos="7683480"/>
                <a:tab algn="l" pos="8643960"/>
                <a:tab algn="l" pos="9604440"/>
                <a:tab algn="l" pos="10564920"/>
              </a:tabLst>
            </a:pPr>
            <a:r>
              <a:rPr b="0" lang="en-GB" sz="2800" spc="-1" strike="noStrike">
                <a:latin typeface="Arial"/>
              </a:rPr>
              <a:t>Only TCP headers</a:t>
            </a:r>
            <a:endParaRPr b="0" lang="en-GB" sz="2800" spc="-1" strike="noStrike">
              <a:latin typeface="Arial"/>
            </a:endParaRPr>
          </a:p>
          <a:p>
            <a:pPr marL="432000" indent="-324000">
              <a:lnSpc>
                <a:spcPct val="80000"/>
              </a:lnSpc>
              <a:spcBef>
                <a:spcPts val="751"/>
              </a:spcBef>
              <a:buClr>
                <a:srgbClr val="000000"/>
              </a:buClr>
              <a:buSzPct val="45000"/>
              <a:buFont typeface="Wingdings" charset="2"/>
              <a:buChar char=""/>
              <a:tabLst>
                <a:tab algn="l" pos="960480"/>
                <a:tab algn="l" pos="1920960"/>
                <a:tab algn="l" pos="2881440"/>
                <a:tab algn="l" pos="3841920"/>
                <a:tab algn="l" pos="4802040"/>
                <a:tab algn="l" pos="5762520"/>
                <a:tab algn="l" pos="6723000"/>
                <a:tab algn="l" pos="7683480"/>
                <a:tab algn="l" pos="8643960"/>
                <a:tab algn="l" pos="9604440"/>
                <a:tab algn="l" pos="10564920"/>
              </a:tabLst>
            </a:pPr>
            <a:r>
              <a:rPr b="0" lang="en-GB" sz="3200" spc="-1" strike="noStrike">
                <a:latin typeface="Arial"/>
              </a:rPr>
              <a:t>When the Server’s SYN is received, the client sends back an ACK with:</a:t>
            </a:r>
            <a:endParaRPr b="0" lang="en-GB" sz="3200" spc="-1" strike="noStrike">
              <a:latin typeface="Arial"/>
            </a:endParaRPr>
          </a:p>
          <a:p>
            <a:pPr lvl="1" marL="864000" indent="-324000">
              <a:lnSpc>
                <a:spcPct val="80000"/>
              </a:lnSpc>
              <a:spcBef>
                <a:spcPts val="751"/>
              </a:spcBef>
              <a:buClr>
                <a:srgbClr val="000000"/>
              </a:buClr>
              <a:buSzPct val="75000"/>
              <a:buFont typeface="Symbol"/>
              <a:buChar char=""/>
              <a:tabLst>
                <a:tab algn="l" pos="960480"/>
                <a:tab algn="l" pos="1920960"/>
                <a:tab algn="l" pos="2881440"/>
                <a:tab algn="l" pos="3841920"/>
                <a:tab algn="l" pos="4802040"/>
                <a:tab algn="l" pos="5762520"/>
                <a:tab algn="l" pos="6723000"/>
                <a:tab algn="l" pos="7683480"/>
                <a:tab algn="l" pos="8643960"/>
                <a:tab algn="l" pos="9604440"/>
                <a:tab algn="l" pos="10564920"/>
              </a:tabLst>
            </a:pPr>
            <a:r>
              <a:rPr b="0" lang="en-GB" sz="2800" spc="-1" strike="noStrike">
                <a:latin typeface="Arial"/>
              </a:rPr>
              <a:t>Acknowledgement Number is Server’s SN+1 = Y+1</a:t>
            </a:r>
            <a:endParaRPr b="0" lang="en-GB" sz="2800" spc="-1" strike="noStrike">
              <a:latin typeface="Arial"/>
            </a:endParaRPr>
          </a:p>
          <a:p>
            <a:pPr marL="239760" indent="-239760">
              <a:lnSpc>
                <a:spcPct val="80000"/>
              </a:lnSpc>
              <a:spcBef>
                <a:spcPts val="751"/>
              </a:spcBef>
              <a:buNone/>
              <a:tabLst>
                <a:tab algn="l" pos="0"/>
              </a:tabLst>
            </a:pPr>
            <a:endParaRPr b="0" lang="en-GB" sz="3200" spc="-1" strike="noStrike">
              <a:latin typeface="Arial"/>
            </a:endParaRPr>
          </a:p>
          <a:p>
            <a:pPr marL="432000" indent="-324000">
              <a:lnSpc>
                <a:spcPct val="80000"/>
              </a:lnSpc>
              <a:spcBef>
                <a:spcPts val="901"/>
              </a:spcBef>
              <a:buClr>
                <a:srgbClr val="000000"/>
              </a:buClr>
              <a:buSzPct val="45000"/>
              <a:buFont typeface="Wingdings" charset="2"/>
              <a:buChar char=""/>
              <a:tabLst>
                <a:tab algn="l" pos="960480"/>
                <a:tab algn="l" pos="1920960"/>
                <a:tab algn="l" pos="2881440"/>
                <a:tab algn="l" pos="3841920"/>
                <a:tab algn="l" pos="4802040"/>
                <a:tab algn="l" pos="5762520"/>
                <a:tab algn="l" pos="6723000"/>
                <a:tab algn="l" pos="7683480"/>
                <a:tab algn="l" pos="8643960"/>
                <a:tab algn="l" pos="9604440"/>
                <a:tab algn="l" pos="10564920"/>
              </a:tabLst>
            </a:pPr>
            <a:r>
              <a:rPr b="0" i="1" lang="en-GB" sz="2400" spc="-1" strike="noStrike">
                <a:solidFill>
                  <a:srgbClr val="0000ff"/>
                </a:solidFill>
                <a:latin typeface="Arial"/>
              </a:rPr>
              <a:t>Why 3-way?</a:t>
            </a:r>
            <a:endParaRPr b="0" lang="en-GB" sz="2400" spc="-1" strike="noStrike">
              <a:latin typeface="Arial"/>
            </a:endParaRPr>
          </a:p>
          <a:p>
            <a:pPr>
              <a:lnSpc>
                <a:spcPct val="80000"/>
              </a:lnSpc>
              <a:spcBef>
                <a:spcPts val="901"/>
              </a:spcBef>
              <a:buNone/>
              <a:tabLst>
                <a:tab algn="l" pos="960480"/>
                <a:tab algn="l" pos="1920960"/>
                <a:tab algn="l" pos="2881440"/>
                <a:tab algn="l" pos="3841920"/>
                <a:tab algn="l" pos="4802040"/>
                <a:tab algn="l" pos="5762520"/>
                <a:tab algn="l" pos="6723000"/>
                <a:tab algn="l" pos="7683480"/>
                <a:tab algn="l" pos="8643960"/>
                <a:tab algn="l" pos="9604440"/>
                <a:tab algn="l" pos="10564920"/>
              </a:tabLst>
            </a:pPr>
            <a:endParaRPr b="0" lang="en-GB" sz="2400" spc="-1" strike="noStrike">
              <a:latin typeface="Arial"/>
            </a:endParaRPr>
          </a:p>
        </p:txBody>
      </p:sp>
      <p:sp>
        <p:nvSpPr>
          <p:cNvPr id="729" name=""/>
          <p:cNvSpPr/>
          <p:nvPr/>
        </p:nvSpPr>
        <p:spPr>
          <a:xfrm>
            <a:off x="9123480" y="1451160"/>
            <a:ext cx="502920" cy="503280"/>
          </a:xfrm>
          <a:prstGeom prst="ellipse">
            <a:avLst/>
          </a:prstGeom>
          <a:solidFill>
            <a:srgbClr val="0000ff"/>
          </a:solidFill>
          <a:ln w="38160">
            <a:solidFill>
              <a:srgbClr val="000000"/>
            </a:solidFill>
            <a:miter/>
          </a:ln>
        </p:spPr>
        <p:style>
          <a:lnRef idx="0"/>
          <a:fillRef idx="0"/>
          <a:effectRef idx="0"/>
          <a:fontRef idx="minor"/>
        </p:style>
        <p:txBody>
          <a:bodyPr wrap="none" lIns="90000" rIns="90000" tIns="46800" bIns="46800" anchor="ctr">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979" spc="-1" strike="noStrike">
                <a:solidFill>
                  <a:srgbClr val="ffffff"/>
                </a:solidFill>
                <a:latin typeface="Arial"/>
                <a:ea typeface="DejaVu Sans"/>
              </a:rPr>
              <a:t>1</a:t>
            </a:r>
            <a:endParaRPr b="0" lang="en-GB" sz="1979" spc="-1" strike="noStrike">
              <a:latin typeface="Arial"/>
            </a:endParaRPr>
          </a:p>
        </p:txBody>
      </p:sp>
      <p:sp>
        <p:nvSpPr>
          <p:cNvPr id="730" name=""/>
          <p:cNvSpPr/>
          <p:nvPr/>
        </p:nvSpPr>
        <p:spPr>
          <a:xfrm>
            <a:off x="9203760" y="3718080"/>
            <a:ext cx="502560" cy="503280"/>
          </a:xfrm>
          <a:prstGeom prst="ellipse">
            <a:avLst/>
          </a:prstGeom>
          <a:solidFill>
            <a:srgbClr val="0000ff"/>
          </a:solidFill>
          <a:ln w="38160">
            <a:solidFill>
              <a:srgbClr val="000000"/>
            </a:solidFill>
            <a:miter/>
          </a:ln>
        </p:spPr>
        <p:style>
          <a:lnRef idx="0"/>
          <a:fillRef idx="0"/>
          <a:effectRef idx="0"/>
          <a:fontRef idx="minor"/>
        </p:style>
        <p:txBody>
          <a:bodyPr wrap="none" lIns="90000" rIns="90000" tIns="46800" bIns="46800" anchor="ctr">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979" spc="-1" strike="noStrike">
                <a:solidFill>
                  <a:srgbClr val="ffffff"/>
                </a:solidFill>
                <a:latin typeface="Arial"/>
                <a:ea typeface="DejaVu Sans"/>
              </a:rPr>
              <a:t>2</a:t>
            </a:r>
            <a:endParaRPr b="0" lang="en-GB" sz="1979" spc="-1" strike="noStrike">
              <a:latin typeface="Arial"/>
            </a:endParaRPr>
          </a:p>
        </p:txBody>
      </p:sp>
      <p:sp>
        <p:nvSpPr>
          <p:cNvPr id="731" name=""/>
          <p:cNvSpPr/>
          <p:nvPr/>
        </p:nvSpPr>
        <p:spPr>
          <a:xfrm>
            <a:off x="9258480" y="5901120"/>
            <a:ext cx="504360" cy="503280"/>
          </a:xfrm>
          <a:prstGeom prst="ellipse">
            <a:avLst/>
          </a:prstGeom>
          <a:solidFill>
            <a:srgbClr val="0000ff"/>
          </a:solidFill>
          <a:ln w="38160">
            <a:solidFill>
              <a:srgbClr val="000000"/>
            </a:solidFill>
            <a:miter/>
          </a:ln>
        </p:spPr>
        <p:style>
          <a:lnRef idx="0"/>
          <a:fillRef idx="0"/>
          <a:effectRef idx="0"/>
          <a:fontRef idx="minor"/>
        </p:style>
        <p:txBody>
          <a:bodyPr wrap="none" lIns="90000" rIns="90000" tIns="46800" bIns="46800" anchor="ctr">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979" spc="-1" strike="noStrike">
                <a:solidFill>
                  <a:srgbClr val="ffffff"/>
                </a:solidFill>
                <a:latin typeface="Arial"/>
                <a:ea typeface="DejaVu Sans"/>
              </a:rPr>
              <a:t>3</a:t>
            </a:r>
            <a:endParaRPr b="0" lang="en-GB" sz="1979" spc="-1" strike="noStrike">
              <a:latin typeface="Arial"/>
            </a:endParaRPr>
          </a:p>
        </p:txBody>
      </p:sp>
    </p:spTree>
  </p:cSld>
  <mc:AlternateContent>
    <mc:Choice Requires="p14">
      <p:transition spd="slow" p14:dur="2000"/>
    </mc:Choice>
    <mc:Fallback>
      <p:transition spd="slow"/>
    </mc:Fallback>
  </mc:AlternateContent>
</p:sld>
</file>

<file path=ppt/slides/slide10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32" name="PlaceHolder 1"/>
          <p:cNvSpPr>
            <a:spLocks noGrp="1"/>
          </p:cNvSpPr>
          <p:nvPr>
            <p:ph type="title"/>
          </p:nvPr>
        </p:nvSpPr>
        <p:spPr>
          <a:xfrm>
            <a:off x="362880" y="539640"/>
            <a:ext cx="9239760" cy="835920"/>
          </a:xfrm>
          <a:prstGeom prst="rect">
            <a:avLst/>
          </a:prstGeom>
          <a:noFill/>
          <a:ln w="0">
            <a:noFill/>
          </a:ln>
        </p:spPr>
        <p:txBody>
          <a:bodyPr lIns="87480" rIns="87480" tIns="44280" bIns="44280" anchor="t">
            <a:noAutofit/>
          </a:bodyPr>
          <a:p>
            <a:pPr marL="216000" indent="-216000" algn="ctr">
              <a:lnSpc>
                <a:spcPct val="100000"/>
              </a:lnSpc>
              <a:buClr>
                <a:srgbClr val="000000"/>
              </a:buClr>
              <a:buSzPct val="45000"/>
              <a:buFont typeface="Wingdings" charset="2"/>
              <a:buChar char=""/>
              <a:tabLst>
                <a:tab algn="l" pos="0"/>
                <a:tab algn="l" pos="825480"/>
                <a:tab algn="l" pos="1650960"/>
                <a:tab algn="l" pos="2476440"/>
                <a:tab algn="l" pos="3301920"/>
                <a:tab algn="l" pos="4127400"/>
                <a:tab algn="l" pos="4952880"/>
                <a:tab algn="l" pos="5778360"/>
                <a:tab algn="l" pos="6603840"/>
                <a:tab algn="l" pos="7429680"/>
                <a:tab algn="l" pos="8255160"/>
                <a:tab algn="l" pos="9080640"/>
                <a:tab algn="l" pos="9906120"/>
                <a:tab algn="l" pos="10731600"/>
              </a:tabLst>
            </a:pPr>
            <a:r>
              <a:rPr b="1" lang="en-GB" sz="2800" spc="-1" strike="noStrike">
                <a:latin typeface="Arial"/>
              </a:rPr>
              <a:t>TCP Data and ACK</a:t>
            </a:r>
            <a:endParaRPr b="0" lang="en-GB" sz="2800" spc="-1" strike="noStrike">
              <a:latin typeface="Arial"/>
            </a:endParaRPr>
          </a:p>
        </p:txBody>
      </p:sp>
      <p:sp>
        <p:nvSpPr>
          <p:cNvPr id="733" name="PlaceHolder 2"/>
          <p:cNvSpPr>
            <a:spLocks noGrp="1"/>
          </p:cNvSpPr>
          <p:nvPr>
            <p:ph/>
          </p:nvPr>
        </p:nvSpPr>
        <p:spPr>
          <a:xfrm>
            <a:off x="239400" y="1348560"/>
            <a:ext cx="9362880" cy="5496840"/>
          </a:xfrm>
          <a:prstGeom prst="rect">
            <a:avLst/>
          </a:prstGeom>
          <a:noFill/>
          <a:ln w="0">
            <a:noFill/>
          </a:ln>
        </p:spPr>
        <p:txBody>
          <a:bodyPr lIns="96840" rIns="96840" tIns="47520" bIns="47520" anchor="t">
            <a:normAutofit/>
          </a:bodyPr>
          <a:p>
            <a:pPr marL="343080" indent="-343080">
              <a:lnSpc>
                <a:spcPct val="100000"/>
              </a:lnSpc>
              <a:spcBef>
                <a:spcPts val="901"/>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400" spc="-1" strike="noStrike">
                <a:latin typeface="Arial"/>
              </a:rPr>
              <a:t>Once the connection is established, data can be sent. </a:t>
            </a:r>
            <a:endParaRPr b="0" lang="en-GB" sz="2400" spc="-1" strike="noStrike">
              <a:latin typeface="Arial"/>
            </a:endParaRPr>
          </a:p>
          <a:p>
            <a:pPr marL="343080" indent="-343080">
              <a:lnSpc>
                <a:spcPct val="100000"/>
              </a:lnSpc>
              <a:spcBef>
                <a:spcPts val="901"/>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400" spc="-1" strike="noStrike">
                <a:latin typeface="Arial"/>
              </a:rPr>
              <a:t>Each data segment includes a sequence number identifying the first byte in the segment.</a:t>
            </a:r>
            <a:endParaRPr b="0" lang="en-GB" sz="2400" spc="-1" strike="noStrike">
              <a:latin typeface="Arial"/>
            </a:endParaRPr>
          </a:p>
          <a:p>
            <a:pPr marL="343080" indent="-343080">
              <a:lnSpc>
                <a:spcPct val="100000"/>
              </a:lnSpc>
              <a:spcBef>
                <a:spcPts val="901"/>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400" spc="-1" strike="noStrike">
                <a:latin typeface="Arial"/>
              </a:rPr>
              <a:t>Each segment (data or empty) includes an acknowledgement number indicating what data has been received.</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10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34" name="PlaceHolder 1"/>
          <p:cNvSpPr>
            <a:spLocks noGrp="1"/>
          </p:cNvSpPr>
          <p:nvPr>
            <p:ph type="title"/>
          </p:nvPr>
        </p:nvSpPr>
        <p:spPr>
          <a:xfrm>
            <a:off x="399960" y="470880"/>
            <a:ext cx="8569440" cy="594000"/>
          </a:xfrm>
          <a:prstGeom prst="rect">
            <a:avLst/>
          </a:prstGeom>
          <a:noFill/>
          <a:ln w="0">
            <a:noFill/>
          </a:ln>
        </p:spPr>
        <p:txBody>
          <a:bodyPr lIns="90360" rIns="90360" tIns="44280" bIns="44280" anchor="ctr">
            <a:noAutofit/>
          </a:bodyPr>
          <a:p>
            <a:pPr marL="216000" indent="-216000" algn="ctr">
              <a:lnSpc>
                <a:spcPct val="100000"/>
              </a:lnSpc>
              <a:buClr>
                <a:srgbClr val="000000"/>
              </a:buClr>
              <a:buSzPct val="45000"/>
              <a:buFont typeface="Wingdings" charset="2"/>
              <a:buChar char=""/>
              <a:tabLst>
                <a:tab algn="l" pos="0"/>
                <a:tab algn="l" pos="825480"/>
                <a:tab algn="l" pos="1650960"/>
                <a:tab algn="l" pos="2476440"/>
                <a:tab algn="l" pos="3301920"/>
                <a:tab algn="l" pos="4127400"/>
                <a:tab algn="l" pos="4952880"/>
                <a:tab algn="l" pos="5778360"/>
                <a:tab algn="l" pos="6603840"/>
                <a:tab algn="l" pos="7429680"/>
                <a:tab algn="l" pos="8255160"/>
                <a:tab algn="l" pos="9080640"/>
                <a:tab algn="l" pos="9906120"/>
                <a:tab algn="l" pos="10731600"/>
              </a:tabLst>
            </a:pPr>
            <a:r>
              <a:rPr b="1" lang="en-GB" sz="2800" spc="-1" strike="noStrike">
                <a:latin typeface="Arial"/>
              </a:rPr>
              <a:t>TCP</a:t>
            </a:r>
            <a:endParaRPr b="0" lang="en-GB" sz="2800" spc="-1" strike="noStrike">
              <a:latin typeface="Arial"/>
            </a:endParaRPr>
          </a:p>
        </p:txBody>
      </p:sp>
      <p:sp>
        <p:nvSpPr>
          <p:cNvPr id="735" name="PlaceHolder 2"/>
          <p:cNvSpPr>
            <a:spLocks noGrp="1"/>
          </p:cNvSpPr>
          <p:nvPr>
            <p:ph/>
          </p:nvPr>
        </p:nvSpPr>
        <p:spPr>
          <a:xfrm>
            <a:off x="320040" y="1019520"/>
            <a:ext cx="9522720" cy="6610680"/>
          </a:xfrm>
          <a:prstGeom prst="rect">
            <a:avLst/>
          </a:prstGeom>
          <a:noFill/>
          <a:ln w="0">
            <a:noFill/>
          </a:ln>
        </p:spPr>
        <p:txBody>
          <a:bodyPr lIns="90360" rIns="90360" tIns="44280" bIns="44280" anchor="t">
            <a:normAutofit/>
          </a:bodyPr>
          <a:p>
            <a:pPr marL="343080" indent="-343080">
              <a:lnSpc>
                <a:spcPct val="100000"/>
              </a:lnSpc>
              <a:spcBef>
                <a:spcPts val="751"/>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200" spc="-1" strike="noStrike">
                <a:latin typeface="Arial"/>
              </a:rPr>
              <a:t>Reliable Byte-Stream </a:t>
            </a:r>
            <a:endParaRPr b="0" lang="en-GB" sz="2200" spc="-1" strike="noStrike">
              <a:latin typeface="Arial"/>
            </a:endParaRPr>
          </a:p>
          <a:p>
            <a:pPr marL="343080" indent="-343080">
              <a:lnSpc>
                <a:spcPct val="100000"/>
              </a:lnSpc>
              <a:spcBef>
                <a:spcPts val="751"/>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200" spc="-1" strike="noStrike">
                <a:latin typeface="Arial"/>
              </a:rPr>
              <a:t>Connection-oriented</a:t>
            </a:r>
            <a:endParaRPr b="0" lang="en-GB" sz="2200" spc="-1" strike="noStrike">
              <a:latin typeface="Arial"/>
            </a:endParaRPr>
          </a:p>
          <a:p>
            <a:pPr marL="343080" indent="-343080">
              <a:lnSpc>
                <a:spcPct val="100000"/>
              </a:lnSpc>
              <a:spcBef>
                <a:spcPts val="751"/>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200" spc="-1" strike="noStrike">
                <a:latin typeface="Arial"/>
              </a:rPr>
              <a:t>Byte-stream</a:t>
            </a:r>
            <a:endParaRPr b="0" lang="en-GB" sz="2200" spc="-1" strike="noStrike">
              <a:latin typeface="Arial"/>
            </a:endParaRPr>
          </a:p>
          <a:p>
            <a:pPr lvl="1" marL="743040" indent="-285840">
              <a:lnSpc>
                <a:spcPct val="100000"/>
              </a:lnSpc>
              <a:spcBef>
                <a:spcPts val="751"/>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200" spc="-1" strike="noStrike">
                <a:latin typeface="Arial"/>
              </a:rPr>
              <a:t>sending process writes some number of bytes</a:t>
            </a:r>
            <a:endParaRPr b="0" lang="en-GB" sz="2200" spc="-1" strike="noStrike">
              <a:latin typeface="Arial"/>
            </a:endParaRPr>
          </a:p>
          <a:p>
            <a:pPr lvl="1" marL="743040" indent="-285840">
              <a:lnSpc>
                <a:spcPct val="100000"/>
              </a:lnSpc>
              <a:spcBef>
                <a:spcPts val="751"/>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200" spc="-1" strike="noStrike">
                <a:latin typeface="Arial"/>
              </a:rPr>
              <a:t>TCP breaks into </a:t>
            </a:r>
            <a:r>
              <a:rPr b="0" i="1" lang="en-GB" sz="2200" spc="-1" strike="noStrike">
                <a:latin typeface="Arial"/>
              </a:rPr>
              <a:t>segments</a:t>
            </a:r>
            <a:r>
              <a:rPr b="0" lang="en-GB" sz="2200" spc="-1" strike="noStrike">
                <a:latin typeface="Arial"/>
              </a:rPr>
              <a:t> and sends via IP</a:t>
            </a:r>
            <a:endParaRPr b="0" lang="en-GB" sz="2200" spc="-1" strike="noStrike">
              <a:latin typeface="Arial"/>
            </a:endParaRPr>
          </a:p>
          <a:p>
            <a:pPr lvl="1" marL="743040" indent="-285840">
              <a:lnSpc>
                <a:spcPct val="100000"/>
              </a:lnSpc>
              <a:spcBef>
                <a:spcPts val="751"/>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200" spc="-1" strike="noStrike">
                <a:latin typeface="Arial"/>
              </a:rPr>
              <a:t>receiving process reads some number of bytes</a:t>
            </a:r>
            <a:endParaRPr b="0" lang="en-GB" sz="2200" spc="-1" strike="noStrike">
              <a:latin typeface="Arial"/>
            </a:endParaRPr>
          </a:p>
          <a:p>
            <a:pPr marL="743040" indent="-285840">
              <a:lnSpc>
                <a:spcPct val="100000"/>
              </a:lnSpc>
              <a:spcBef>
                <a:spcPts val="751"/>
              </a:spcBef>
              <a:buNone/>
              <a:tabLst>
                <a:tab algn="l" pos="0"/>
              </a:tabLst>
            </a:pPr>
            <a:endParaRPr b="0" lang="en-GB" sz="2200" spc="-1" strike="noStrike">
              <a:latin typeface="Arial"/>
            </a:endParaRPr>
          </a:p>
          <a:p>
            <a:pPr marL="743040" indent="-285840">
              <a:lnSpc>
                <a:spcPct val="100000"/>
              </a:lnSpc>
              <a:spcBef>
                <a:spcPts val="751"/>
              </a:spcBef>
              <a:buNone/>
              <a:tabLst>
                <a:tab algn="l" pos="0"/>
              </a:tabLst>
            </a:pPr>
            <a:endParaRPr b="0" lang="en-GB" sz="2200" spc="-1" strike="noStrike">
              <a:latin typeface="Arial"/>
            </a:endParaRPr>
          </a:p>
          <a:p>
            <a:pPr marL="743040" indent="-285840">
              <a:lnSpc>
                <a:spcPct val="100000"/>
              </a:lnSpc>
              <a:spcBef>
                <a:spcPts val="751"/>
              </a:spcBef>
              <a:buNone/>
              <a:tabLst>
                <a:tab algn="l" pos="0"/>
              </a:tabLst>
            </a:pPr>
            <a:r>
              <a:rPr b="0" lang="en-GB" sz="2200" spc="-1" strike="noStrike">
                <a:latin typeface="Arial"/>
              </a:rPr>
              <a:t> </a:t>
            </a:r>
            <a:endParaRPr b="0" lang="en-GB" sz="2200" spc="-1" strike="noStrike">
              <a:latin typeface="Arial"/>
            </a:endParaRPr>
          </a:p>
          <a:p>
            <a:pPr marL="743040" indent="-285840">
              <a:lnSpc>
                <a:spcPct val="100000"/>
              </a:lnSpc>
              <a:spcBef>
                <a:spcPts val="751"/>
              </a:spcBef>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GB" sz="2200" spc="-1" strike="noStrike">
              <a:latin typeface="Arial"/>
            </a:endParaRPr>
          </a:p>
          <a:p>
            <a:pPr marL="743040" indent="-285840">
              <a:lnSpc>
                <a:spcPct val="100000"/>
              </a:lnSpc>
              <a:spcBef>
                <a:spcPts val="751"/>
              </a:spcBef>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GB" sz="2200" spc="-1" strike="noStrike">
              <a:latin typeface="Arial"/>
            </a:endParaRPr>
          </a:p>
          <a:p>
            <a:pPr marL="343080" indent="-343080">
              <a:lnSpc>
                <a:spcPct val="100000"/>
              </a:lnSpc>
              <a:spcBef>
                <a:spcPts val="751"/>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200" spc="-1" strike="noStrike">
                <a:latin typeface="Arial"/>
              </a:rPr>
              <a:t>Full duplex</a:t>
            </a:r>
            <a:endParaRPr b="0" lang="en-GB" sz="2200" spc="-1" strike="noStrike">
              <a:latin typeface="Arial"/>
            </a:endParaRPr>
          </a:p>
          <a:p>
            <a:pPr marL="343080" indent="-343080">
              <a:lnSpc>
                <a:spcPct val="100000"/>
              </a:lnSpc>
              <a:spcBef>
                <a:spcPts val="751"/>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200" spc="-1" strike="noStrike">
                <a:latin typeface="Arial"/>
              </a:rPr>
              <a:t>Flow control: keep sender from overrunning receiver</a:t>
            </a:r>
            <a:endParaRPr b="0" lang="en-GB" sz="2200" spc="-1" strike="noStrike">
              <a:latin typeface="Arial"/>
            </a:endParaRPr>
          </a:p>
          <a:p>
            <a:pPr marL="343080" indent="-343080">
              <a:lnSpc>
                <a:spcPct val="100000"/>
              </a:lnSpc>
              <a:spcBef>
                <a:spcPts val="751"/>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200" spc="-1" strike="noStrike">
                <a:latin typeface="Arial"/>
              </a:rPr>
              <a:t>Congestion control: keep sender from overrunning network</a:t>
            </a:r>
            <a:endParaRPr b="0" lang="en-GB" sz="2200" spc="-1" strike="noStrike">
              <a:latin typeface="Arial"/>
            </a:endParaRPr>
          </a:p>
        </p:txBody>
      </p:sp>
      <p:grpSp>
        <p:nvGrpSpPr>
          <p:cNvPr id="736" name=""/>
          <p:cNvGrpSpPr/>
          <p:nvPr/>
        </p:nvGrpSpPr>
        <p:grpSpPr>
          <a:xfrm>
            <a:off x="2356920" y="3690000"/>
            <a:ext cx="7208640" cy="2455920"/>
            <a:chOff x="2356920" y="3690000"/>
            <a:chExt cx="7208640" cy="2455920"/>
          </a:xfrm>
        </p:grpSpPr>
        <p:sp>
          <p:nvSpPr>
            <p:cNvPr id="737" name=""/>
            <p:cNvSpPr/>
            <p:nvPr/>
          </p:nvSpPr>
          <p:spPr>
            <a:xfrm>
              <a:off x="3965400" y="5693760"/>
              <a:ext cx="1120680" cy="158760"/>
            </a:xfrm>
            <a:custGeom>
              <a:avLst/>
              <a:gdLst/>
              <a:ahLst/>
              <a:rect l="l" t="t" r="r" b="b"/>
              <a:pathLst>
                <a:path w="591" h="150">
                  <a:moveTo>
                    <a:pt x="591" y="150"/>
                  </a:moveTo>
                  <a:lnTo>
                    <a:pt x="591" y="0"/>
                  </a:lnTo>
                  <a:lnTo>
                    <a:pt x="0" y="0"/>
                  </a:lnTo>
                  <a:lnTo>
                    <a:pt x="0" y="150"/>
                  </a:lnTo>
                  <a:lnTo>
                    <a:pt x="591" y="150"/>
                  </a:lnTo>
                  <a:lnTo>
                    <a:pt x="591" y="150"/>
                  </a:lnTo>
                  <a:close/>
                </a:path>
              </a:pathLst>
            </a:custGeom>
            <a:solidFill>
              <a:srgbClr val="ccffff"/>
            </a:solidFill>
            <a:ln w="0">
              <a:noFill/>
            </a:ln>
          </p:spPr>
          <p:style>
            <a:lnRef idx="0"/>
            <a:fillRef idx="0"/>
            <a:effectRef idx="0"/>
            <a:fontRef idx="minor"/>
          </p:style>
        </p:sp>
        <p:sp>
          <p:nvSpPr>
            <p:cNvPr id="738" name=""/>
            <p:cNvSpPr/>
            <p:nvPr/>
          </p:nvSpPr>
          <p:spPr>
            <a:xfrm>
              <a:off x="3965400" y="5693760"/>
              <a:ext cx="1120680" cy="158760"/>
            </a:xfrm>
            <a:custGeom>
              <a:avLst/>
              <a:gdLst/>
              <a:ahLst/>
              <a:rect l="l" t="t" r="r" b="b"/>
              <a:pathLst>
                <a:path w="591" h="150">
                  <a:moveTo>
                    <a:pt x="591" y="150"/>
                  </a:moveTo>
                  <a:lnTo>
                    <a:pt x="591" y="0"/>
                  </a:lnTo>
                  <a:lnTo>
                    <a:pt x="0" y="0"/>
                  </a:lnTo>
                  <a:lnTo>
                    <a:pt x="0" y="150"/>
                  </a:lnTo>
                  <a:lnTo>
                    <a:pt x="591" y="150"/>
                  </a:lnTo>
                  <a:lnTo>
                    <a:pt x="591" y="150"/>
                  </a:lnTo>
                </a:path>
              </a:pathLst>
            </a:custGeom>
            <a:noFill/>
            <a:ln w="12600">
              <a:solidFill>
                <a:srgbClr val="000000"/>
              </a:solidFill>
              <a:round/>
            </a:ln>
          </p:spPr>
          <p:style>
            <a:lnRef idx="0"/>
            <a:fillRef idx="0"/>
            <a:effectRef idx="0"/>
            <a:fontRef idx="minor"/>
          </p:style>
        </p:sp>
        <p:sp>
          <p:nvSpPr>
            <p:cNvPr id="739" name=""/>
            <p:cNvSpPr/>
            <p:nvPr/>
          </p:nvSpPr>
          <p:spPr>
            <a:xfrm>
              <a:off x="5320080" y="5693760"/>
              <a:ext cx="1120320" cy="158760"/>
            </a:xfrm>
            <a:custGeom>
              <a:avLst/>
              <a:gdLst/>
              <a:ahLst/>
              <a:rect l="l" t="t" r="r" b="b"/>
              <a:pathLst>
                <a:path w="591" h="150">
                  <a:moveTo>
                    <a:pt x="591" y="150"/>
                  </a:moveTo>
                  <a:lnTo>
                    <a:pt x="591" y="0"/>
                  </a:lnTo>
                  <a:lnTo>
                    <a:pt x="0" y="0"/>
                  </a:lnTo>
                  <a:lnTo>
                    <a:pt x="0" y="150"/>
                  </a:lnTo>
                  <a:lnTo>
                    <a:pt x="591" y="150"/>
                  </a:lnTo>
                  <a:lnTo>
                    <a:pt x="591" y="150"/>
                  </a:lnTo>
                  <a:close/>
                </a:path>
              </a:pathLst>
            </a:custGeom>
            <a:solidFill>
              <a:srgbClr val="ccffff"/>
            </a:solidFill>
            <a:ln w="0">
              <a:noFill/>
            </a:ln>
          </p:spPr>
          <p:style>
            <a:lnRef idx="0"/>
            <a:fillRef idx="0"/>
            <a:effectRef idx="0"/>
            <a:fontRef idx="minor"/>
          </p:style>
        </p:sp>
        <p:sp>
          <p:nvSpPr>
            <p:cNvPr id="740" name=""/>
            <p:cNvSpPr/>
            <p:nvPr/>
          </p:nvSpPr>
          <p:spPr>
            <a:xfrm>
              <a:off x="5320080" y="5693760"/>
              <a:ext cx="1120320" cy="158760"/>
            </a:xfrm>
            <a:custGeom>
              <a:avLst/>
              <a:gdLst/>
              <a:ahLst/>
              <a:rect l="l" t="t" r="r" b="b"/>
              <a:pathLst>
                <a:path w="591" h="150">
                  <a:moveTo>
                    <a:pt x="591" y="150"/>
                  </a:moveTo>
                  <a:lnTo>
                    <a:pt x="591" y="0"/>
                  </a:lnTo>
                  <a:lnTo>
                    <a:pt x="0" y="0"/>
                  </a:lnTo>
                  <a:lnTo>
                    <a:pt x="0" y="150"/>
                  </a:lnTo>
                  <a:lnTo>
                    <a:pt x="591" y="150"/>
                  </a:lnTo>
                  <a:lnTo>
                    <a:pt x="591" y="150"/>
                  </a:lnTo>
                </a:path>
              </a:pathLst>
            </a:custGeom>
            <a:noFill/>
            <a:ln w="12600">
              <a:solidFill>
                <a:srgbClr val="000000"/>
              </a:solidFill>
              <a:round/>
            </a:ln>
          </p:spPr>
          <p:style>
            <a:lnRef idx="0"/>
            <a:fillRef idx="0"/>
            <a:effectRef idx="0"/>
            <a:fontRef idx="minor"/>
          </p:style>
        </p:sp>
        <p:sp>
          <p:nvSpPr>
            <p:cNvPr id="741" name=""/>
            <p:cNvSpPr/>
            <p:nvPr/>
          </p:nvSpPr>
          <p:spPr>
            <a:xfrm>
              <a:off x="6849000" y="5693760"/>
              <a:ext cx="1120320" cy="158760"/>
            </a:xfrm>
            <a:custGeom>
              <a:avLst/>
              <a:gdLst/>
              <a:ahLst/>
              <a:rect l="l" t="t" r="r" b="b"/>
              <a:pathLst>
                <a:path w="591" h="150">
                  <a:moveTo>
                    <a:pt x="588" y="150"/>
                  </a:moveTo>
                  <a:lnTo>
                    <a:pt x="591" y="0"/>
                  </a:lnTo>
                  <a:lnTo>
                    <a:pt x="0" y="0"/>
                  </a:lnTo>
                  <a:lnTo>
                    <a:pt x="0" y="150"/>
                  </a:lnTo>
                  <a:lnTo>
                    <a:pt x="591" y="150"/>
                  </a:lnTo>
                  <a:lnTo>
                    <a:pt x="591" y="150"/>
                  </a:lnTo>
                  <a:lnTo>
                    <a:pt x="588" y="150"/>
                  </a:lnTo>
                  <a:close/>
                </a:path>
              </a:pathLst>
            </a:custGeom>
            <a:solidFill>
              <a:srgbClr val="ccffff"/>
            </a:solidFill>
            <a:ln w="0">
              <a:noFill/>
            </a:ln>
          </p:spPr>
          <p:style>
            <a:lnRef idx="0"/>
            <a:fillRef idx="0"/>
            <a:effectRef idx="0"/>
            <a:fontRef idx="minor"/>
          </p:style>
        </p:sp>
        <p:sp>
          <p:nvSpPr>
            <p:cNvPr id="742" name=""/>
            <p:cNvSpPr/>
            <p:nvPr/>
          </p:nvSpPr>
          <p:spPr>
            <a:xfrm>
              <a:off x="6849000" y="5693760"/>
              <a:ext cx="1120320" cy="158760"/>
            </a:xfrm>
            <a:custGeom>
              <a:avLst/>
              <a:gdLst/>
              <a:ahLst/>
              <a:rect l="l" t="t" r="r" b="b"/>
              <a:pathLst>
                <a:path w="591" h="150">
                  <a:moveTo>
                    <a:pt x="588" y="150"/>
                  </a:moveTo>
                  <a:lnTo>
                    <a:pt x="591" y="0"/>
                  </a:lnTo>
                  <a:lnTo>
                    <a:pt x="0" y="0"/>
                  </a:lnTo>
                  <a:lnTo>
                    <a:pt x="0" y="150"/>
                  </a:lnTo>
                  <a:lnTo>
                    <a:pt x="591" y="150"/>
                  </a:lnTo>
                  <a:lnTo>
                    <a:pt x="591" y="150"/>
                  </a:lnTo>
                </a:path>
              </a:pathLst>
            </a:custGeom>
            <a:noFill/>
            <a:ln w="12600">
              <a:solidFill>
                <a:srgbClr val="000000"/>
              </a:solidFill>
              <a:round/>
            </a:ln>
          </p:spPr>
          <p:style>
            <a:lnRef idx="0"/>
            <a:fillRef idx="0"/>
            <a:effectRef idx="0"/>
            <a:fontRef idx="minor"/>
          </p:style>
        </p:sp>
        <p:sp>
          <p:nvSpPr>
            <p:cNvPr id="743" name=""/>
            <p:cNvSpPr/>
            <p:nvPr/>
          </p:nvSpPr>
          <p:spPr>
            <a:xfrm>
              <a:off x="2522520" y="3809160"/>
              <a:ext cx="1460160" cy="1821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200" spc="-1" strike="noStrike">
                  <a:solidFill>
                    <a:srgbClr val="000000"/>
                  </a:solidFill>
                  <a:latin typeface="Arial"/>
                  <a:ea typeface="DejaVu Sans"/>
                </a:rPr>
                <a:t>Application process</a:t>
              </a:r>
              <a:endParaRPr b="0" lang="en-GB" sz="1200" spc="-1" strike="noStrike">
                <a:latin typeface="Arial"/>
              </a:endParaRPr>
            </a:p>
          </p:txBody>
        </p:sp>
        <p:sp>
          <p:nvSpPr>
            <p:cNvPr id="744" name=""/>
            <p:cNvSpPr/>
            <p:nvPr/>
          </p:nvSpPr>
          <p:spPr>
            <a:xfrm>
              <a:off x="4579920" y="4282560"/>
              <a:ext cx="143280" cy="1821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200" spc="-1" strike="noStrike">
                  <a:solidFill>
                    <a:srgbClr val="000000"/>
                  </a:solidFill>
                  <a:latin typeface="Arial"/>
                  <a:ea typeface="DejaVu Sans"/>
                </a:rPr>
                <a:t>W</a:t>
              </a:r>
              <a:endParaRPr b="0" lang="en-GB" sz="1200" spc="-1" strike="noStrike">
                <a:latin typeface="Arial"/>
              </a:endParaRPr>
            </a:p>
          </p:txBody>
        </p:sp>
        <p:sp>
          <p:nvSpPr>
            <p:cNvPr id="745" name=""/>
            <p:cNvSpPr/>
            <p:nvPr/>
          </p:nvSpPr>
          <p:spPr>
            <a:xfrm>
              <a:off x="4799520" y="4282560"/>
              <a:ext cx="237600" cy="1821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200" spc="-1" strike="noStrike">
                  <a:solidFill>
                    <a:srgbClr val="000000"/>
                  </a:solidFill>
                  <a:latin typeface="Arial"/>
                  <a:ea typeface="DejaVu Sans"/>
                </a:rPr>
                <a:t>rite</a:t>
              </a:r>
              <a:endParaRPr b="0" lang="en-GB" sz="1200" spc="-1" strike="noStrike">
                <a:latin typeface="Arial"/>
              </a:endParaRPr>
            </a:p>
          </p:txBody>
        </p:sp>
        <p:sp>
          <p:nvSpPr>
            <p:cNvPr id="746" name=""/>
            <p:cNvSpPr/>
            <p:nvPr/>
          </p:nvSpPr>
          <p:spPr>
            <a:xfrm>
              <a:off x="4584240" y="4447800"/>
              <a:ext cx="399240" cy="1821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200" spc="-1" strike="noStrike">
                  <a:solidFill>
                    <a:srgbClr val="000000"/>
                  </a:solidFill>
                  <a:latin typeface="Arial"/>
                  <a:ea typeface="DejaVu Sans"/>
                </a:rPr>
                <a:t>bytes</a:t>
              </a:r>
              <a:endParaRPr b="0" lang="en-GB" sz="1200" spc="-1" strike="noStrike">
                <a:latin typeface="Arial"/>
              </a:endParaRPr>
            </a:p>
          </p:txBody>
        </p:sp>
        <p:sp>
          <p:nvSpPr>
            <p:cNvPr id="747" name=""/>
            <p:cNvSpPr/>
            <p:nvPr/>
          </p:nvSpPr>
          <p:spPr>
            <a:xfrm>
              <a:off x="3317400" y="4884840"/>
              <a:ext cx="304920" cy="1821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200" spc="-1" strike="noStrike">
                  <a:solidFill>
                    <a:srgbClr val="000000"/>
                  </a:solidFill>
                  <a:latin typeface="Arial"/>
                  <a:ea typeface="DejaVu Sans"/>
                </a:rPr>
                <a:t>TCP</a:t>
              </a:r>
              <a:endParaRPr b="0" lang="en-GB" sz="1200" spc="-1" strike="noStrike">
                <a:latin typeface="Arial"/>
              </a:endParaRPr>
            </a:p>
          </p:txBody>
        </p:sp>
        <p:sp>
          <p:nvSpPr>
            <p:cNvPr id="748" name=""/>
            <p:cNvSpPr/>
            <p:nvPr/>
          </p:nvSpPr>
          <p:spPr>
            <a:xfrm>
              <a:off x="2988360" y="5101200"/>
              <a:ext cx="847440" cy="1821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200" spc="-1" strike="noStrike">
                  <a:solidFill>
                    <a:srgbClr val="000000"/>
                  </a:solidFill>
                  <a:latin typeface="Arial"/>
                  <a:ea typeface="DejaVu Sans"/>
                </a:rPr>
                <a:t>Send buffer</a:t>
              </a:r>
              <a:endParaRPr b="0" lang="en-GB" sz="1200" spc="-1" strike="noStrike">
                <a:latin typeface="Arial"/>
              </a:endParaRPr>
            </a:p>
          </p:txBody>
        </p:sp>
        <p:sp>
          <p:nvSpPr>
            <p:cNvPr id="749" name=""/>
            <p:cNvSpPr/>
            <p:nvPr/>
          </p:nvSpPr>
          <p:spPr>
            <a:xfrm>
              <a:off x="4090320" y="5681880"/>
              <a:ext cx="644760" cy="1821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200" spc="-1" strike="noStrike">
                  <a:solidFill>
                    <a:srgbClr val="000000"/>
                  </a:solidFill>
                  <a:latin typeface="Arial"/>
                  <a:ea typeface="DejaVu Sans"/>
                </a:rPr>
                <a:t>Segment</a:t>
              </a:r>
              <a:endParaRPr b="0" lang="en-GB" sz="1200" spc="-1" strike="noStrike">
                <a:latin typeface="Arial"/>
              </a:endParaRPr>
            </a:p>
          </p:txBody>
        </p:sp>
        <p:sp>
          <p:nvSpPr>
            <p:cNvPr id="750" name=""/>
            <p:cNvSpPr/>
            <p:nvPr/>
          </p:nvSpPr>
          <p:spPr>
            <a:xfrm>
              <a:off x="2356920" y="3690000"/>
              <a:ext cx="2308320" cy="415800"/>
            </a:xfrm>
            <a:custGeom>
              <a:avLst/>
              <a:gdLst/>
              <a:ahLst/>
              <a:rect l="l" t="t" r="r" b="b"/>
              <a:pathLst>
                <a:path w="1217" h="391">
                  <a:moveTo>
                    <a:pt x="606" y="391"/>
                  </a:moveTo>
                  <a:lnTo>
                    <a:pt x="687" y="391"/>
                  </a:lnTo>
                  <a:lnTo>
                    <a:pt x="771" y="383"/>
                  </a:lnTo>
                  <a:lnTo>
                    <a:pt x="852" y="372"/>
                  </a:lnTo>
                  <a:lnTo>
                    <a:pt x="933" y="360"/>
                  </a:lnTo>
                  <a:lnTo>
                    <a:pt x="1009" y="341"/>
                  </a:lnTo>
                  <a:lnTo>
                    <a:pt x="1075" y="318"/>
                  </a:lnTo>
                  <a:lnTo>
                    <a:pt x="1132" y="295"/>
                  </a:lnTo>
                  <a:lnTo>
                    <a:pt x="1178" y="264"/>
                  </a:lnTo>
                  <a:lnTo>
                    <a:pt x="1205" y="234"/>
                  </a:lnTo>
                  <a:lnTo>
                    <a:pt x="1217" y="199"/>
                  </a:lnTo>
                  <a:lnTo>
                    <a:pt x="1205" y="165"/>
                  </a:lnTo>
                  <a:lnTo>
                    <a:pt x="1178" y="134"/>
                  </a:lnTo>
                  <a:lnTo>
                    <a:pt x="1132" y="103"/>
                  </a:lnTo>
                  <a:lnTo>
                    <a:pt x="1075" y="76"/>
                  </a:lnTo>
                  <a:lnTo>
                    <a:pt x="1009" y="57"/>
                  </a:lnTo>
                  <a:lnTo>
                    <a:pt x="933" y="38"/>
                  </a:lnTo>
                  <a:lnTo>
                    <a:pt x="852" y="23"/>
                  </a:lnTo>
                  <a:lnTo>
                    <a:pt x="771" y="11"/>
                  </a:lnTo>
                  <a:lnTo>
                    <a:pt x="687" y="3"/>
                  </a:lnTo>
                  <a:lnTo>
                    <a:pt x="606" y="0"/>
                  </a:lnTo>
                  <a:lnTo>
                    <a:pt x="526" y="3"/>
                  </a:lnTo>
                  <a:lnTo>
                    <a:pt x="445" y="11"/>
                  </a:lnTo>
                  <a:lnTo>
                    <a:pt x="361" y="23"/>
                  </a:lnTo>
                  <a:lnTo>
                    <a:pt x="280" y="38"/>
                  </a:lnTo>
                  <a:lnTo>
                    <a:pt x="207" y="57"/>
                  </a:lnTo>
                  <a:lnTo>
                    <a:pt x="138" y="76"/>
                  </a:lnTo>
                  <a:lnTo>
                    <a:pt x="80" y="103"/>
                  </a:lnTo>
                  <a:lnTo>
                    <a:pt x="38" y="134"/>
                  </a:lnTo>
                  <a:lnTo>
                    <a:pt x="11" y="165"/>
                  </a:lnTo>
                  <a:lnTo>
                    <a:pt x="0" y="199"/>
                  </a:lnTo>
                  <a:lnTo>
                    <a:pt x="11" y="234"/>
                  </a:lnTo>
                  <a:lnTo>
                    <a:pt x="38" y="264"/>
                  </a:lnTo>
                  <a:lnTo>
                    <a:pt x="80" y="295"/>
                  </a:lnTo>
                  <a:lnTo>
                    <a:pt x="138" y="318"/>
                  </a:lnTo>
                  <a:lnTo>
                    <a:pt x="207" y="341"/>
                  </a:lnTo>
                  <a:lnTo>
                    <a:pt x="280" y="360"/>
                  </a:lnTo>
                  <a:lnTo>
                    <a:pt x="361" y="372"/>
                  </a:lnTo>
                  <a:lnTo>
                    <a:pt x="445" y="383"/>
                  </a:lnTo>
                  <a:lnTo>
                    <a:pt x="526" y="391"/>
                  </a:lnTo>
                  <a:lnTo>
                    <a:pt x="606" y="391"/>
                  </a:lnTo>
                  <a:lnTo>
                    <a:pt x="606" y="391"/>
                  </a:lnTo>
                </a:path>
              </a:pathLst>
            </a:custGeom>
            <a:noFill/>
            <a:ln w="12600">
              <a:solidFill>
                <a:srgbClr val="000000"/>
              </a:solidFill>
              <a:round/>
            </a:ln>
          </p:spPr>
          <p:style>
            <a:lnRef idx="0"/>
            <a:fillRef idx="0"/>
            <a:effectRef idx="0"/>
            <a:fontRef idx="minor"/>
          </p:style>
        </p:sp>
        <p:sp>
          <p:nvSpPr>
            <p:cNvPr id="751" name=""/>
            <p:cNvSpPr/>
            <p:nvPr/>
          </p:nvSpPr>
          <p:spPr>
            <a:xfrm>
              <a:off x="3659760" y="4168440"/>
              <a:ext cx="494280" cy="101520"/>
            </a:xfrm>
            <a:custGeom>
              <a:avLst/>
              <a:gdLst/>
              <a:ahLst/>
              <a:rect l="l" t="t" r="r" b="b"/>
              <a:pathLst>
                <a:path w="261" h="96">
                  <a:moveTo>
                    <a:pt x="261" y="92"/>
                  </a:moveTo>
                  <a:lnTo>
                    <a:pt x="261" y="0"/>
                  </a:lnTo>
                  <a:lnTo>
                    <a:pt x="0" y="0"/>
                  </a:lnTo>
                  <a:lnTo>
                    <a:pt x="0" y="96"/>
                  </a:lnTo>
                  <a:lnTo>
                    <a:pt x="261" y="96"/>
                  </a:lnTo>
                  <a:lnTo>
                    <a:pt x="261" y="96"/>
                  </a:lnTo>
                </a:path>
              </a:pathLst>
            </a:custGeom>
            <a:noFill/>
            <a:ln w="12600">
              <a:solidFill>
                <a:srgbClr val="000000"/>
              </a:solidFill>
              <a:round/>
            </a:ln>
          </p:spPr>
          <p:style>
            <a:lnRef idx="0"/>
            <a:fillRef idx="0"/>
            <a:effectRef idx="0"/>
            <a:fontRef idx="minor"/>
          </p:style>
        </p:sp>
        <p:sp>
          <p:nvSpPr>
            <p:cNvPr id="752" name=""/>
            <p:cNvSpPr/>
            <p:nvPr/>
          </p:nvSpPr>
          <p:spPr>
            <a:xfrm>
              <a:off x="3659760" y="4671720"/>
              <a:ext cx="340920" cy="101160"/>
            </a:xfrm>
            <a:custGeom>
              <a:avLst/>
              <a:gdLst/>
              <a:ahLst/>
              <a:rect l="l" t="t" r="r" b="b"/>
              <a:pathLst>
                <a:path w="180" h="96">
                  <a:moveTo>
                    <a:pt x="180" y="96"/>
                  </a:moveTo>
                  <a:lnTo>
                    <a:pt x="180" y="0"/>
                  </a:lnTo>
                  <a:lnTo>
                    <a:pt x="0" y="0"/>
                  </a:lnTo>
                  <a:lnTo>
                    <a:pt x="0" y="96"/>
                  </a:lnTo>
                  <a:lnTo>
                    <a:pt x="180" y="96"/>
                  </a:lnTo>
                  <a:lnTo>
                    <a:pt x="180" y="96"/>
                  </a:lnTo>
                </a:path>
              </a:pathLst>
            </a:custGeom>
            <a:noFill/>
            <a:ln w="12600">
              <a:solidFill>
                <a:srgbClr val="000000"/>
              </a:solidFill>
              <a:round/>
            </a:ln>
          </p:spPr>
          <p:style>
            <a:lnRef idx="0"/>
            <a:fillRef idx="0"/>
            <a:effectRef idx="0"/>
            <a:fontRef idx="minor"/>
          </p:style>
        </p:sp>
        <p:sp>
          <p:nvSpPr>
            <p:cNvPr id="753" name=""/>
            <p:cNvSpPr/>
            <p:nvPr/>
          </p:nvSpPr>
          <p:spPr>
            <a:xfrm>
              <a:off x="8560800" y="4671720"/>
              <a:ext cx="342720" cy="101160"/>
            </a:xfrm>
            <a:custGeom>
              <a:avLst/>
              <a:gdLst/>
              <a:ahLst/>
              <a:rect l="l" t="t" r="r" b="b"/>
              <a:pathLst>
                <a:path w="181" h="96">
                  <a:moveTo>
                    <a:pt x="181" y="96"/>
                  </a:moveTo>
                  <a:lnTo>
                    <a:pt x="181" y="0"/>
                  </a:lnTo>
                  <a:lnTo>
                    <a:pt x="0" y="0"/>
                  </a:lnTo>
                  <a:lnTo>
                    <a:pt x="0" y="96"/>
                  </a:lnTo>
                  <a:lnTo>
                    <a:pt x="181" y="96"/>
                  </a:lnTo>
                  <a:lnTo>
                    <a:pt x="181" y="96"/>
                  </a:lnTo>
                </a:path>
              </a:pathLst>
            </a:custGeom>
            <a:noFill/>
            <a:ln w="12600">
              <a:solidFill>
                <a:srgbClr val="000000"/>
              </a:solidFill>
              <a:round/>
            </a:ln>
          </p:spPr>
          <p:style>
            <a:lnRef idx="0"/>
            <a:fillRef idx="0"/>
            <a:effectRef idx="0"/>
            <a:fontRef idx="minor"/>
          </p:style>
        </p:sp>
        <p:sp>
          <p:nvSpPr>
            <p:cNvPr id="754" name=""/>
            <p:cNvSpPr/>
            <p:nvPr/>
          </p:nvSpPr>
          <p:spPr>
            <a:xfrm>
              <a:off x="8560800" y="4168440"/>
              <a:ext cx="342720" cy="101520"/>
            </a:xfrm>
            <a:custGeom>
              <a:avLst/>
              <a:gdLst/>
              <a:ahLst/>
              <a:rect l="l" t="t" r="r" b="b"/>
              <a:pathLst>
                <a:path w="181" h="96">
                  <a:moveTo>
                    <a:pt x="181" y="96"/>
                  </a:moveTo>
                  <a:lnTo>
                    <a:pt x="181" y="0"/>
                  </a:lnTo>
                  <a:lnTo>
                    <a:pt x="0" y="0"/>
                  </a:lnTo>
                  <a:lnTo>
                    <a:pt x="0" y="96"/>
                  </a:lnTo>
                  <a:lnTo>
                    <a:pt x="181" y="96"/>
                  </a:lnTo>
                  <a:lnTo>
                    <a:pt x="181" y="96"/>
                  </a:lnTo>
                </a:path>
              </a:pathLst>
            </a:custGeom>
            <a:noFill/>
            <a:ln w="12600">
              <a:solidFill>
                <a:srgbClr val="000000"/>
              </a:solidFill>
              <a:round/>
            </a:ln>
          </p:spPr>
          <p:style>
            <a:lnRef idx="0"/>
            <a:fillRef idx="0"/>
            <a:effectRef idx="0"/>
            <a:fontRef idx="minor"/>
          </p:style>
        </p:sp>
        <p:sp>
          <p:nvSpPr>
            <p:cNvPr id="755" name=""/>
            <p:cNvSpPr/>
            <p:nvPr/>
          </p:nvSpPr>
          <p:spPr>
            <a:xfrm>
              <a:off x="8560800" y="4306680"/>
              <a:ext cx="342720" cy="101520"/>
            </a:xfrm>
            <a:custGeom>
              <a:avLst/>
              <a:gdLst/>
              <a:ahLst/>
              <a:rect l="l" t="t" r="r" b="b"/>
              <a:pathLst>
                <a:path w="181" h="96">
                  <a:moveTo>
                    <a:pt x="181" y="92"/>
                  </a:moveTo>
                  <a:lnTo>
                    <a:pt x="181" y="0"/>
                  </a:lnTo>
                  <a:lnTo>
                    <a:pt x="0" y="0"/>
                  </a:lnTo>
                  <a:lnTo>
                    <a:pt x="0" y="96"/>
                  </a:lnTo>
                  <a:lnTo>
                    <a:pt x="181" y="96"/>
                  </a:lnTo>
                  <a:lnTo>
                    <a:pt x="181" y="96"/>
                  </a:lnTo>
                </a:path>
              </a:pathLst>
            </a:custGeom>
            <a:noFill/>
            <a:ln w="12600">
              <a:solidFill>
                <a:srgbClr val="000000"/>
              </a:solidFill>
              <a:round/>
            </a:ln>
          </p:spPr>
          <p:style>
            <a:lnRef idx="0"/>
            <a:fillRef idx="0"/>
            <a:effectRef idx="0"/>
            <a:fontRef idx="minor"/>
          </p:style>
        </p:sp>
        <p:sp>
          <p:nvSpPr>
            <p:cNvPr id="756" name=""/>
            <p:cNvSpPr/>
            <p:nvPr/>
          </p:nvSpPr>
          <p:spPr>
            <a:xfrm>
              <a:off x="3659760" y="4302720"/>
              <a:ext cx="756360" cy="101160"/>
            </a:xfrm>
            <a:custGeom>
              <a:avLst/>
              <a:gdLst/>
              <a:ahLst/>
              <a:rect l="l" t="t" r="r" b="b"/>
              <a:pathLst>
                <a:path w="399" h="96">
                  <a:moveTo>
                    <a:pt x="399" y="96"/>
                  </a:moveTo>
                  <a:lnTo>
                    <a:pt x="399" y="0"/>
                  </a:lnTo>
                  <a:lnTo>
                    <a:pt x="0" y="0"/>
                  </a:lnTo>
                  <a:lnTo>
                    <a:pt x="0" y="96"/>
                  </a:lnTo>
                  <a:lnTo>
                    <a:pt x="399" y="96"/>
                  </a:lnTo>
                  <a:lnTo>
                    <a:pt x="399" y="96"/>
                  </a:lnTo>
                </a:path>
              </a:pathLst>
            </a:custGeom>
            <a:noFill/>
            <a:ln w="12600">
              <a:solidFill>
                <a:srgbClr val="000000"/>
              </a:solidFill>
              <a:round/>
            </a:ln>
          </p:spPr>
          <p:style>
            <a:lnRef idx="0"/>
            <a:fillRef idx="0"/>
            <a:effectRef idx="0"/>
            <a:fontRef idx="minor"/>
          </p:style>
        </p:sp>
        <p:sp>
          <p:nvSpPr>
            <p:cNvPr id="757" name=""/>
            <p:cNvSpPr/>
            <p:nvPr/>
          </p:nvSpPr>
          <p:spPr>
            <a:xfrm>
              <a:off x="2677320" y="4830480"/>
              <a:ext cx="1731240" cy="490320"/>
            </a:xfrm>
            <a:custGeom>
              <a:avLst/>
              <a:gdLst/>
              <a:ahLst/>
              <a:rect l="l" t="t" r="r" b="b"/>
              <a:pathLst>
                <a:path w="913" h="461">
                  <a:moveTo>
                    <a:pt x="909" y="457"/>
                  </a:moveTo>
                  <a:lnTo>
                    <a:pt x="913" y="0"/>
                  </a:lnTo>
                  <a:lnTo>
                    <a:pt x="0" y="0"/>
                  </a:lnTo>
                  <a:lnTo>
                    <a:pt x="0" y="461"/>
                  </a:lnTo>
                  <a:lnTo>
                    <a:pt x="913" y="461"/>
                  </a:lnTo>
                  <a:lnTo>
                    <a:pt x="913" y="461"/>
                  </a:lnTo>
                </a:path>
              </a:pathLst>
            </a:custGeom>
            <a:noFill/>
            <a:ln w="12600">
              <a:solidFill>
                <a:srgbClr val="000000"/>
              </a:solidFill>
              <a:round/>
            </a:ln>
          </p:spPr>
          <p:style>
            <a:lnRef idx="0"/>
            <a:fillRef idx="0"/>
            <a:effectRef idx="0"/>
            <a:fontRef idx="minor"/>
          </p:style>
        </p:sp>
        <p:sp>
          <p:nvSpPr>
            <p:cNvPr id="758" name=""/>
            <p:cNvSpPr/>
            <p:nvPr/>
          </p:nvSpPr>
          <p:spPr>
            <a:xfrm>
              <a:off x="5445720" y="5681880"/>
              <a:ext cx="644760" cy="1821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200" spc="-1" strike="noStrike">
                  <a:solidFill>
                    <a:srgbClr val="000000"/>
                  </a:solidFill>
                  <a:latin typeface="Arial"/>
                  <a:ea typeface="DejaVu Sans"/>
                </a:rPr>
                <a:t>Segment</a:t>
              </a:r>
              <a:endParaRPr b="0" lang="en-GB" sz="1200" spc="-1" strike="noStrike">
                <a:latin typeface="Arial"/>
              </a:endParaRPr>
            </a:p>
          </p:txBody>
        </p:sp>
        <p:sp>
          <p:nvSpPr>
            <p:cNvPr id="759" name=""/>
            <p:cNvSpPr/>
            <p:nvPr/>
          </p:nvSpPr>
          <p:spPr>
            <a:xfrm>
              <a:off x="6966720" y="5681880"/>
              <a:ext cx="644760" cy="1821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200" spc="-1" strike="noStrike">
                  <a:solidFill>
                    <a:srgbClr val="000000"/>
                  </a:solidFill>
                  <a:latin typeface="Arial"/>
                  <a:ea typeface="DejaVu Sans"/>
                </a:rPr>
                <a:t>Segment</a:t>
              </a:r>
              <a:endParaRPr b="0" lang="en-GB" sz="1200" spc="-1" strike="noStrike">
                <a:latin typeface="Arial"/>
              </a:endParaRPr>
            </a:p>
          </p:txBody>
        </p:sp>
        <p:sp>
          <p:nvSpPr>
            <p:cNvPr id="760" name=""/>
            <p:cNvSpPr/>
            <p:nvPr/>
          </p:nvSpPr>
          <p:spPr>
            <a:xfrm>
              <a:off x="5045400" y="5963760"/>
              <a:ext cx="92880" cy="1821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200" spc="-1" strike="noStrike">
                  <a:solidFill>
                    <a:srgbClr val="000000"/>
                  </a:solidFill>
                  <a:latin typeface="Arial"/>
                  <a:ea typeface="DejaVu Sans"/>
                </a:rPr>
                <a:t>T</a:t>
              </a:r>
              <a:endParaRPr b="0" lang="en-GB" sz="1200" spc="-1" strike="noStrike">
                <a:latin typeface="Arial"/>
              </a:endParaRPr>
            </a:p>
          </p:txBody>
        </p:sp>
        <p:sp>
          <p:nvSpPr>
            <p:cNvPr id="761" name=""/>
            <p:cNvSpPr/>
            <p:nvPr/>
          </p:nvSpPr>
          <p:spPr>
            <a:xfrm>
              <a:off x="5203440" y="5963760"/>
              <a:ext cx="1307520" cy="1821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200" spc="-1" strike="noStrike">
                  <a:solidFill>
                    <a:srgbClr val="000000"/>
                  </a:solidFill>
                  <a:latin typeface="Arial"/>
                  <a:ea typeface="DejaVu Sans"/>
                </a:rPr>
                <a:t>ransmit segments</a:t>
              </a:r>
              <a:endParaRPr b="0" lang="en-GB" sz="1200" spc="-1" strike="noStrike">
                <a:latin typeface="Arial"/>
              </a:endParaRPr>
            </a:p>
          </p:txBody>
        </p:sp>
        <p:sp>
          <p:nvSpPr>
            <p:cNvPr id="762" name=""/>
            <p:cNvSpPr/>
            <p:nvPr/>
          </p:nvSpPr>
          <p:spPr>
            <a:xfrm>
              <a:off x="3537000" y="5317560"/>
              <a:ext cx="4892040" cy="608400"/>
            </a:xfrm>
            <a:custGeom>
              <a:avLst/>
              <a:gdLst/>
              <a:ahLst/>
              <a:rect l="l" t="t" r="r" b="b"/>
              <a:pathLst>
                <a:path w="2579" h="572">
                  <a:moveTo>
                    <a:pt x="0" y="0"/>
                  </a:moveTo>
                  <a:lnTo>
                    <a:pt x="0" y="572"/>
                  </a:lnTo>
                  <a:lnTo>
                    <a:pt x="2579" y="572"/>
                  </a:lnTo>
                  <a:lnTo>
                    <a:pt x="2579" y="92"/>
                  </a:lnTo>
                </a:path>
              </a:pathLst>
            </a:custGeom>
            <a:noFill/>
            <a:ln w="12600">
              <a:solidFill>
                <a:srgbClr val="000000"/>
              </a:solidFill>
              <a:round/>
            </a:ln>
          </p:spPr>
          <p:style>
            <a:lnRef idx="0"/>
            <a:fillRef idx="0"/>
            <a:effectRef idx="0"/>
            <a:fontRef idx="minor"/>
          </p:style>
        </p:sp>
        <p:sp>
          <p:nvSpPr>
            <p:cNvPr id="763" name=""/>
            <p:cNvSpPr/>
            <p:nvPr/>
          </p:nvSpPr>
          <p:spPr>
            <a:xfrm>
              <a:off x="8386200" y="5326200"/>
              <a:ext cx="86040" cy="88920"/>
            </a:xfrm>
            <a:custGeom>
              <a:avLst/>
              <a:gdLst/>
              <a:ahLst/>
              <a:rect l="l" t="t" r="r" b="b"/>
              <a:pathLst>
                <a:path w="46" h="84">
                  <a:moveTo>
                    <a:pt x="46" y="84"/>
                  </a:moveTo>
                  <a:lnTo>
                    <a:pt x="23" y="0"/>
                  </a:lnTo>
                  <a:lnTo>
                    <a:pt x="0" y="84"/>
                  </a:lnTo>
                  <a:lnTo>
                    <a:pt x="46" y="84"/>
                  </a:lnTo>
                  <a:lnTo>
                    <a:pt x="46" y="84"/>
                  </a:lnTo>
                  <a:close/>
                </a:path>
              </a:pathLst>
            </a:custGeom>
            <a:solidFill>
              <a:srgbClr val="000000"/>
            </a:solidFill>
            <a:ln w="0">
              <a:noFill/>
            </a:ln>
          </p:spPr>
          <p:style>
            <a:lnRef idx="0"/>
            <a:fillRef idx="0"/>
            <a:effectRef idx="0"/>
            <a:fontRef idx="minor"/>
          </p:style>
        </p:sp>
        <p:sp>
          <p:nvSpPr>
            <p:cNvPr id="764" name=""/>
            <p:cNvSpPr/>
            <p:nvPr/>
          </p:nvSpPr>
          <p:spPr>
            <a:xfrm>
              <a:off x="3537000" y="4106520"/>
              <a:ext cx="1440" cy="638640"/>
            </a:xfrm>
            <a:prstGeom prst="line">
              <a:avLst/>
            </a:prstGeom>
            <a:ln w="12600">
              <a:solidFill>
                <a:srgbClr val="000000"/>
              </a:solidFill>
              <a:miter/>
            </a:ln>
          </p:spPr>
          <p:style>
            <a:lnRef idx="0"/>
            <a:fillRef idx="0"/>
            <a:effectRef idx="0"/>
            <a:fontRef idx="minor"/>
          </p:style>
        </p:sp>
        <p:sp>
          <p:nvSpPr>
            <p:cNvPr id="765" name=""/>
            <p:cNvSpPr/>
            <p:nvPr/>
          </p:nvSpPr>
          <p:spPr>
            <a:xfrm>
              <a:off x="3493080" y="4727880"/>
              <a:ext cx="91800" cy="94320"/>
            </a:xfrm>
            <a:custGeom>
              <a:avLst/>
              <a:gdLst/>
              <a:ahLst/>
              <a:rect l="l" t="t" r="r" b="b"/>
              <a:pathLst>
                <a:path w="49" h="89">
                  <a:moveTo>
                    <a:pt x="0" y="0"/>
                  </a:moveTo>
                  <a:lnTo>
                    <a:pt x="26" y="89"/>
                  </a:lnTo>
                  <a:lnTo>
                    <a:pt x="49" y="0"/>
                  </a:lnTo>
                  <a:lnTo>
                    <a:pt x="0" y="0"/>
                  </a:lnTo>
                  <a:lnTo>
                    <a:pt x="0" y="0"/>
                  </a:lnTo>
                  <a:close/>
                </a:path>
              </a:pathLst>
            </a:custGeom>
            <a:solidFill>
              <a:srgbClr val="000000"/>
            </a:solidFill>
            <a:ln w="0">
              <a:noFill/>
            </a:ln>
          </p:spPr>
          <p:style>
            <a:lnRef idx="0"/>
            <a:fillRef idx="0"/>
            <a:effectRef idx="0"/>
            <a:fontRef idx="minor"/>
          </p:style>
        </p:sp>
        <p:sp>
          <p:nvSpPr>
            <p:cNvPr id="766" name=""/>
            <p:cNvSpPr/>
            <p:nvPr/>
          </p:nvSpPr>
          <p:spPr>
            <a:xfrm>
              <a:off x="7423200" y="3809160"/>
              <a:ext cx="1460160" cy="1821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200" spc="-1" strike="noStrike">
                  <a:solidFill>
                    <a:srgbClr val="000000"/>
                  </a:solidFill>
                  <a:latin typeface="Arial"/>
                  <a:ea typeface="DejaVu Sans"/>
                </a:rPr>
                <a:t>Application process</a:t>
              </a:r>
              <a:endParaRPr b="0" lang="en-GB" sz="1200" spc="-1" strike="noStrike">
                <a:latin typeface="Arial"/>
              </a:endParaRPr>
            </a:p>
          </p:txBody>
        </p:sp>
        <p:sp>
          <p:nvSpPr>
            <p:cNvPr id="767" name=""/>
            <p:cNvSpPr/>
            <p:nvPr/>
          </p:nvSpPr>
          <p:spPr>
            <a:xfrm>
              <a:off x="9105120" y="4282560"/>
              <a:ext cx="373320" cy="1821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200" spc="-1" strike="noStrike">
                  <a:solidFill>
                    <a:srgbClr val="000000"/>
                  </a:solidFill>
                  <a:latin typeface="Arial"/>
                  <a:ea typeface="DejaVu Sans"/>
                </a:rPr>
                <a:t>Read</a:t>
              </a:r>
              <a:endParaRPr b="0" lang="en-GB" sz="1200" spc="-1" strike="noStrike">
                <a:latin typeface="Arial"/>
              </a:endParaRPr>
            </a:p>
          </p:txBody>
        </p:sp>
        <p:sp>
          <p:nvSpPr>
            <p:cNvPr id="768" name=""/>
            <p:cNvSpPr/>
            <p:nvPr/>
          </p:nvSpPr>
          <p:spPr>
            <a:xfrm>
              <a:off x="9105480" y="4447800"/>
              <a:ext cx="399240" cy="1821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200" spc="-1" strike="noStrike">
                  <a:solidFill>
                    <a:srgbClr val="000000"/>
                  </a:solidFill>
                  <a:latin typeface="Arial"/>
                  <a:ea typeface="DejaVu Sans"/>
                </a:rPr>
                <a:t>bytes</a:t>
              </a:r>
              <a:endParaRPr b="0" lang="en-GB" sz="1200" spc="-1" strike="noStrike">
                <a:latin typeface="Arial"/>
              </a:endParaRPr>
            </a:p>
          </p:txBody>
        </p:sp>
        <p:sp>
          <p:nvSpPr>
            <p:cNvPr id="769" name=""/>
            <p:cNvSpPr/>
            <p:nvPr/>
          </p:nvSpPr>
          <p:spPr>
            <a:xfrm>
              <a:off x="8217000" y="4882680"/>
              <a:ext cx="304920" cy="1821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200" spc="-1" strike="noStrike">
                  <a:solidFill>
                    <a:srgbClr val="000000"/>
                  </a:solidFill>
                  <a:latin typeface="Arial"/>
                  <a:ea typeface="DejaVu Sans"/>
                </a:rPr>
                <a:t>TCP</a:t>
              </a:r>
              <a:endParaRPr b="0" lang="en-GB" sz="1200" spc="-1" strike="noStrike">
                <a:latin typeface="Arial"/>
              </a:endParaRPr>
            </a:p>
          </p:txBody>
        </p:sp>
        <p:sp>
          <p:nvSpPr>
            <p:cNvPr id="770" name=""/>
            <p:cNvSpPr/>
            <p:nvPr/>
          </p:nvSpPr>
          <p:spPr>
            <a:xfrm>
              <a:off x="7754400" y="5101200"/>
              <a:ext cx="1053000" cy="1821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200" spc="-1" strike="noStrike">
                  <a:solidFill>
                    <a:srgbClr val="000000"/>
                  </a:solidFill>
                  <a:latin typeface="Arial"/>
                  <a:ea typeface="DejaVu Sans"/>
                </a:rPr>
                <a:t>Receive buffer</a:t>
              </a:r>
              <a:endParaRPr b="0" lang="en-GB" sz="1200" spc="-1" strike="noStrike">
                <a:latin typeface="Arial"/>
              </a:endParaRPr>
            </a:p>
          </p:txBody>
        </p:sp>
        <p:sp>
          <p:nvSpPr>
            <p:cNvPr id="771" name=""/>
            <p:cNvSpPr/>
            <p:nvPr/>
          </p:nvSpPr>
          <p:spPr>
            <a:xfrm>
              <a:off x="7257240" y="3690000"/>
              <a:ext cx="2308320" cy="415800"/>
            </a:xfrm>
            <a:custGeom>
              <a:avLst/>
              <a:gdLst/>
              <a:ahLst/>
              <a:rect l="l" t="t" r="r" b="b"/>
              <a:pathLst>
                <a:path w="1217" h="391">
                  <a:moveTo>
                    <a:pt x="607" y="391"/>
                  </a:moveTo>
                  <a:lnTo>
                    <a:pt x="687" y="391"/>
                  </a:lnTo>
                  <a:lnTo>
                    <a:pt x="772" y="383"/>
                  </a:lnTo>
                  <a:lnTo>
                    <a:pt x="852" y="372"/>
                  </a:lnTo>
                  <a:lnTo>
                    <a:pt x="933" y="360"/>
                  </a:lnTo>
                  <a:lnTo>
                    <a:pt x="1010" y="341"/>
                  </a:lnTo>
                  <a:lnTo>
                    <a:pt x="1075" y="318"/>
                  </a:lnTo>
                  <a:lnTo>
                    <a:pt x="1133" y="295"/>
                  </a:lnTo>
                  <a:lnTo>
                    <a:pt x="1179" y="264"/>
                  </a:lnTo>
                  <a:lnTo>
                    <a:pt x="1206" y="234"/>
                  </a:lnTo>
                  <a:lnTo>
                    <a:pt x="1217" y="199"/>
                  </a:lnTo>
                  <a:lnTo>
                    <a:pt x="1206" y="165"/>
                  </a:lnTo>
                  <a:lnTo>
                    <a:pt x="1179" y="134"/>
                  </a:lnTo>
                  <a:lnTo>
                    <a:pt x="1133" y="103"/>
                  </a:lnTo>
                  <a:lnTo>
                    <a:pt x="1075" y="76"/>
                  </a:lnTo>
                  <a:lnTo>
                    <a:pt x="1010" y="57"/>
                  </a:lnTo>
                  <a:lnTo>
                    <a:pt x="933" y="38"/>
                  </a:lnTo>
                  <a:lnTo>
                    <a:pt x="852" y="23"/>
                  </a:lnTo>
                  <a:lnTo>
                    <a:pt x="772" y="11"/>
                  </a:lnTo>
                  <a:lnTo>
                    <a:pt x="687" y="3"/>
                  </a:lnTo>
                  <a:lnTo>
                    <a:pt x="607" y="0"/>
                  </a:lnTo>
                  <a:lnTo>
                    <a:pt x="526" y="3"/>
                  </a:lnTo>
                  <a:lnTo>
                    <a:pt x="445" y="11"/>
                  </a:lnTo>
                  <a:lnTo>
                    <a:pt x="361" y="23"/>
                  </a:lnTo>
                  <a:lnTo>
                    <a:pt x="280" y="38"/>
                  </a:lnTo>
                  <a:lnTo>
                    <a:pt x="207" y="57"/>
                  </a:lnTo>
                  <a:lnTo>
                    <a:pt x="138" y="76"/>
                  </a:lnTo>
                  <a:lnTo>
                    <a:pt x="81" y="103"/>
                  </a:lnTo>
                  <a:lnTo>
                    <a:pt x="39" y="134"/>
                  </a:lnTo>
                  <a:lnTo>
                    <a:pt x="8" y="165"/>
                  </a:lnTo>
                  <a:lnTo>
                    <a:pt x="0" y="199"/>
                  </a:lnTo>
                  <a:lnTo>
                    <a:pt x="8" y="234"/>
                  </a:lnTo>
                  <a:lnTo>
                    <a:pt x="39" y="264"/>
                  </a:lnTo>
                  <a:lnTo>
                    <a:pt x="81" y="295"/>
                  </a:lnTo>
                  <a:lnTo>
                    <a:pt x="138" y="318"/>
                  </a:lnTo>
                  <a:lnTo>
                    <a:pt x="207" y="341"/>
                  </a:lnTo>
                  <a:lnTo>
                    <a:pt x="280" y="360"/>
                  </a:lnTo>
                  <a:lnTo>
                    <a:pt x="361" y="372"/>
                  </a:lnTo>
                  <a:lnTo>
                    <a:pt x="445" y="383"/>
                  </a:lnTo>
                  <a:lnTo>
                    <a:pt x="526" y="391"/>
                  </a:lnTo>
                  <a:lnTo>
                    <a:pt x="607" y="391"/>
                  </a:lnTo>
                  <a:lnTo>
                    <a:pt x="607" y="391"/>
                  </a:lnTo>
                </a:path>
              </a:pathLst>
            </a:custGeom>
            <a:noFill/>
            <a:ln w="12600">
              <a:solidFill>
                <a:srgbClr val="000000"/>
              </a:solidFill>
              <a:round/>
            </a:ln>
          </p:spPr>
          <p:style>
            <a:lnRef idx="0"/>
            <a:fillRef idx="0"/>
            <a:effectRef idx="0"/>
            <a:fontRef idx="minor"/>
          </p:style>
        </p:sp>
        <p:sp>
          <p:nvSpPr>
            <p:cNvPr id="772" name=""/>
            <p:cNvSpPr/>
            <p:nvPr/>
          </p:nvSpPr>
          <p:spPr>
            <a:xfrm>
              <a:off x="7490880" y="4830480"/>
              <a:ext cx="1907280" cy="490320"/>
            </a:xfrm>
            <a:custGeom>
              <a:avLst/>
              <a:gdLst/>
              <a:ahLst/>
              <a:rect l="l" t="t" r="r" b="b"/>
              <a:pathLst>
                <a:path w="1006" h="461">
                  <a:moveTo>
                    <a:pt x="1006" y="457"/>
                  </a:moveTo>
                  <a:lnTo>
                    <a:pt x="1006" y="0"/>
                  </a:lnTo>
                  <a:lnTo>
                    <a:pt x="0" y="0"/>
                  </a:lnTo>
                  <a:lnTo>
                    <a:pt x="0" y="461"/>
                  </a:lnTo>
                  <a:lnTo>
                    <a:pt x="1006" y="461"/>
                  </a:lnTo>
                  <a:lnTo>
                    <a:pt x="1006" y="461"/>
                  </a:lnTo>
                </a:path>
              </a:pathLst>
            </a:custGeom>
            <a:noFill/>
            <a:ln w="12600">
              <a:solidFill>
                <a:srgbClr val="000000"/>
              </a:solidFill>
              <a:round/>
            </a:ln>
          </p:spPr>
          <p:style>
            <a:lnRef idx="0"/>
            <a:fillRef idx="0"/>
            <a:effectRef idx="0"/>
            <a:fontRef idx="minor"/>
          </p:style>
        </p:sp>
        <p:sp>
          <p:nvSpPr>
            <p:cNvPr id="773" name=""/>
            <p:cNvSpPr/>
            <p:nvPr/>
          </p:nvSpPr>
          <p:spPr>
            <a:xfrm>
              <a:off x="7606440" y="5096880"/>
              <a:ext cx="1681920" cy="159120"/>
            </a:xfrm>
            <a:custGeom>
              <a:avLst/>
              <a:gdLst/>
              <a:ahLst/>
              <a:rect l="l" t="t" r="r" b="b"/>
              <a:pathLst>
                <a:path w="887" h="150">
                  <a:moveTo>
                    <a:pt x="887" y="150"/>
                  </a:moveTo>
                  <a:lnTo>
                    <a:pt x="887" y="0"/>
                  </a:lnTo>
                  <a:lnTo>
                    <a:pt x="0" y="0"/>
                  </a:lnTo>
                  <a:lnTo>
                    <a:pt x="0" y="150"/>
                  </a:lnTo>
                  <a:lnTo>
                    <a:pt x="887" y="150"/>
                  </a:lnTo>
                  <a:lnTo>
                    <a:pt x="887" y="150"/>
                  </a:lnTo>
                </a:path>
              </a:pathLst>
            </a:custGeom>
            <a:noFill/>
            <a:ln w="12600">
              <a:solidFill>
                <a:srgbClr val="000000"/>
              </a:solidFill>
              <a:round/>
            </a:ln>
          </p:spPr>
          <p:style>
            <a:lnRef idx="0"/>
            <a:fillRef idx="0"/>
            <a:effectRef idx="0"/>
            <a:fontRef idx="minor"/>
          </p:style>
        </p:sp>
        <p:sp>
          <p:nvSpPr>
            <p:cNvPr id="774" name=""/>
            <p:cNvSpPr/>
            <p:nvPr/>
          </p:nvSpPr>
          <p:spPr>
            <a:xfrm>
              <a:off x="2792880" y="5096880"/>
              <a:ext cx="1499760" cy="159120"/>
            </a:xfrm>
            <a:custGeom>
              <a:avLst/>
              <a:gdLst/>
              <a:ahLst/>
              <a:rect l="l" t="t" r="r" b="b"/>
              <a:pathLst>
                <a:path w="791" h="150">
                  <a:moveTo>
                    <a:pt x="787" y="150"/>
                  </a:moveTo>
                  <a:lnTo>
                    <a:pt x="791" y="0"/>
                  </a:lnTo>
                  <a:lnTo>
                    <a:pt x="0" y="0"/>
                  </a:lnTo>
                  <a:lnTo>
                    <a:pt x="0" y="150"/>
                  </a:lnTo>
                  <a:lnTo>
                    <a:pt x="791" y="150"/>
                  </a:lnTo>
                  <a:lnTo>
                    <a:pt x="791" y="150"/>
                  </a:lnTo>
                </a:path>
              </a:pathLst>
            </a:custGeom>
            <a:noFill/>
            <a:ln w="12600">
              <a:solidFill>
                <a:srgbClr val="000000"/>
              </a:solidFill>
              <a:round/>
            </a:ln>
          </p:spPr>
          <p:style>
            <a:lnRef idx="0"/>
            <a:fillRef idx="0"/>
            <a:effectRef idx="0"/>
            <a:fontRef idx="minor"/>
          </p:style>
        </p:sp>
        <p:sp>
          <p:nvSpPr>
            <p:cNvPr id="775" name=""/>
            <p:cNvSpPr/>
            <p:nvPr/>
          </p:nvSpPr>
          <p:spPr>
            <a:xfrm flipV="1">
              <a:off x="8429760" y="4184280"/>
              <a:ext cx="1800" cy="645840"/>
            </a:xfrm>
            <a:prstGeom prst="line">
              <a:avLst/>
            </a:prstGeom>
            <a:ln w="12600">
              <a:solidFill>
                <a:srgbClr val="000000"/>
              </a:solidFill>
              <a:miter/>
            </a:ln>
          </p:spPr>
          <p:style>
            <a:lnRef idx="0"/>
            <a:fillRef idx="0"/>
            <a:effectRef idx="0"/>
            <a:fontRef idx="minor"/>
          </p:style>
        </p:sp>
        <p:sp>
          <p:nvSpPr>
            <p:cNvPr id="776" name=""/>
            <p:cNvSpPr/>
            <p:nvPr/>
          </p:nvSpPr>
          <p:spPr>
            <a:xfrm>
              <a:off x="8386200" y="4106520"/>
              <a:ext cx="86040" cy="93240"/>
            </a:xfrm>
            <a:custGeom>
              <a:avLst/>
              <a:gdLst/>
              <a:ahLst/>
              <a:rect l="l" t="t" r="r" b="b"/>
              <a:pathLst>
                <a:path w="46" h="88">
                  <a:moveTo>
                    <a:pt x="46" y="88"/>
                  </a:moveTo>
                  <a:lnTo>
                    <a:pt x="23" y="0"/>
                  </a:lnTo>
                  <a:lnTo>
                    <a:pt x="0" y="88"/>
                  </a:lnTo>
                  <a:lnTo>
                    <a:pt x="46" y="88"/>
                  </a:lnTo>
                  <a:lnTo>
                    <a:pt x="46" y="88"/>
                  </a:lnTo>
                  <a:close/>
                </a:path>
              </a:pathLst>
            </a:custGeom>
            <a:solidFill>
              <a:srgbClr val="000000"/>
            </a:solidFill>
            <a:ln w="0">
              <a:noFill/>
            </a:ln>
          </p:spPr>
          <p:style>
            <a:lnRef idx="0"/>
            <a:fillRef idx="0"/>
            <a:effectRef idx="0"/>
            <a:fontRef idx="minor"/>
          </p:style>
        </p:sp>
        <p:sp>
          <p:nvSpPr>
            <p:cNvPr id="777" name=""/>
            <p:cNvSpPr/>
            <p:nvPr/>
          </p:nvSpPr>
          <p:spPr>
            <a:xfrm>
              <a:off x="6473160" y="5602320"/>
              <a:ext cx="152280" cy="1821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200" spc="-1" strike="noStrike">
                  <a:solidFill>
                    <a:srgbClr val="000000"/>
                  </a:solidFill>
                  <a:latin typeface="Arial"/>
                  <a:ea typeface="DejaVu Sans"/>
                </a:rPr>
                <a:t>…</a:t>
              </a:r>
              <a:endParaRPr b="0" lang="en-GB" sz="1200" spc="-1" strike="noStrike">
                <a:latin typeface="Arial"/>
              </a:endParaRPr>
            </a:p>
          </p:txBody>
        </p:sp>
        <p:sp>
          <p:nvSpPr>
            <p:cNvPr id="778" name=""/>
            <p:cNvSpPr/>
            <p:nvPr/>
          </p:nvSpPr>
          <p:spPr>
            <a:xfrm>
              <a:off x="6733440" y="5602320"/>
              <a:ext cx="360" cy="199440"/>
            </a:xfrm>
            <a:prstGeom prst="rect">
              <a:avLst/>
            </a:prstGeom>
            <a:noFill/>
            <a:ln w="0">
              <a:noFill/>
            </a:ln>
          </p:spPr>
          <p:style>
            <a:lnRef idx="0"/>
            <a:fillRef idx="0"/>
            <a:effectRef idx="0"/>
            <a:fontRef idx="minor"/>
          </p:style>
        </p:sp>
        <p:sp>
          <p:nvSpPr>
            <p:cNvPr id="779" name=""/>
            <p:cNvSpPr/>
            <p:nvPr/>
          </p:nvSpPr>
          <p:spPr>
            <a:xfrm rot="16200000">
              <a:off x="3551760" y="4447080"/>
              <a:ext cx="152280" cy="1821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200" spc="-1" strike="noStrike">
                  <a:solidFill>
                    <a:srgbClr val="000000"/>
                  </a:solidFill>
                  <a:latin typeface="Arial"/>
                  <a:ea typeface="DejaVu Sans"/>
                </a:rPr>
                <a:t>…</a:t>
              </a:r>
              <a:endParaRPr b="0" lang="en-GB" sz="1200" spc="-1" strike="noStrike">
                <a:latin typeface="Arial"/>
              </a:endParaRPr>
            </a:p>
          </p:txBody>
        </p:sp>
        <p:sp>
          <p:nvSpPr>
            <p:cNvPr id="780" name=""/>
            <p:cNvSpPr/>
            <p:nvPr/>
          </p:nvSpPr>
          <p:spPr>
            <a:xfrm rot="16200000">
              <a:off x="3432600" y="4341600"/>
              <a:ext cx="200880" cy="360"/>
            </a:xfrm>
            <a:prstGeom prst="rect">
              <a:avLst/>
            </a:prstGeom>
            <a:noFill/>
            <a:ln w="0">
              <a:noFill/>
            </a:ln>
          </p:spPr>
          <p:style>
            <a:lnRef idx="0"/>
            <a:fillRef idx="0"/>
            <a:effectRef idx="0"/>
            <a:fontRef idx="minor"/>
          </p:style>
        </p:sp>
        <p:sp>
          <p:nvSpPr>
            <p:cNvPr id="781" name=""/>
            <p:cNvSpPr/>
            <p:nvPr/>
          </p:nvSpPr>
          <p:spPr>
            <a:xfrm rot="16200000">
              <a:off x="8456040" y="4447080"/>
              <a:ext cx="152280" cy="1821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200" spc="-1" strike="noStrike">
                  <a:solidFill>
                    <a:srgbClr val="000000"/>
                  </a:solidFill>
                  <a:latin typeface="Arial"/>
                  <a:ea typeface="DejaVu Sans"/>
                </a:rPr>
                <a:t>…</a:t>
              </a:r>
              <a:endParaRPr b="0" lang="en-GB" sz="1200" spc="-1" strike="noStrike">
                <a:latin typeface="Arial"/>
              </a:endParaRPr>
            </a:p>
          </p:txBody>
        </p:sp>
        <p:sp>
          <p:nvSpPr>
            <p:cNvPr id="782" name=""/>
            <p:cNvSpPr/>
            <p:nvPr/>
          </p:nvSpPr>
          <p:spPr>
            <a:xfrm rot="16200000">
              <a:off x="8335080" y="4341600"/>
              <a:ext cx="200880" cy="360"/>
            </a:xfrm>
            <a:prstGeom prst="rect">
              <a:avLst/>
            </a:prstGeom>
            <a:noFill/>
            <a:ln w="0">
              <a:noFill/>
            </a:ln>
          </p:spPr>
          <p:style>
            <a:lnRef idx="0"/>
            <a:fillRef idx="0"/>
            <a:effectRef idx="0"/>
            <a:fontRef idx="minor"/>
          </p:style>
        </p:sp>
      </p:grpSp>
    </p:spTree>
  </p:cSld>
  <mc:AlternateContent>
    <mc:Choice Requires="p14">
      <p:transition spd="slow" p14:dur="2000"/>
    </mc:Choice>
    <mc:Fallback>
      <p:transition spd="slow"/>
    </mc:Fallback>
  </mc:AlternateContent>
</p:sld>
</file>

<file path=ppt/slides/slide10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83" name="PlaceHolder 1"/>
          <p:cNvSpPr>
            <a:spLocks noGrp="1"/>
          </p:cNvSpPr>
          <p:nvPr>
            <p:ph type="title"/>
          </p:nvPr>
        </p:nvSpPr>
        <p:spPr>
          <a:xfrm>
            <a:off x="182880" y="467640"/>
            <a:ext cx="9239760" cy="835920"/>
          </a:xfrm>
          <a:prstGeom prst="rect">
            <a:avLst/>
          </a:prstGeom>
          <a:noFill/>
          <a:ln w="0">
            <a:noFill/>
          </a:ln>
        </p:spPr>
        <p:txBody>
          <a:bodyPr lIns="87480" rIns="87480" tIns="44280" bIns="44280" anchor="t">
            <a:noAutofit/>
          </a:bodyPr>
          <a:p>
            <a:pPr marL="216000" indent="-216000" algn="ctr">
              <a:lnSpc>
                <a:spcPct val="100000"/>
              </a:lnSpc>
              <a:buClr>
                <a:srgbClr val="000000"/>
              </a:buClr>
              <a:buSzPct val="45000"/>
              <a:buFont typeface="Wingdings" charset="2"/>
              <a:buChar char=""/>
              <a:tabLst>
                <a:tab algn="l" pos="0"/>
                <a:tab algn="l" pos="825480"/>
                <a:tab algn="l" pos="1650960"/>
                <a:tab algn="l" pos="2476440"/>
                <a:tab algn="l" pos="3301920"/>
                <a:tab algn="l" pos="4127400"/>
                <a:tab algn="l" pos="4952880"/>
                <a:tab algn="l" pos="5778360"/>
                <a:tab algn="l" pos="6603840"/>
                <a:tab algn="l" pos="7429680"/>
                <a:tab algn="l" pos="8255160"/>
                <a:tab algn="l" pos="9080640"/>
                <a:tab algn="l" pos="9906120"/>
                <a:tab algn="l" pos="10731600"/>
              </a:tabLst>
            </a:pPr>
            <a:r>
              <a:rPr b="1" lang="en-GB" sz="2800" spc="-1" strike="noStrike">
                <a:latin typeface="Arial"/>
              </a:rPr>
              <a:t>TCP Buffering - I</a:t>
            </a:r>
            <a:endParaRPr b="0" lang="en-GB" sz="2800" spc="-1" strike="noStrike">
              <a:latin typeface="Arial"/>
            </a:endParaRPr>
          </a:p>
        </p:txBody>
      </p:sp>
      <p:sp>
        <p:nvSpPr>
          <p:cNvPr id="784" name="PlaceHolder 2"/>
          <p:cNvSpPr>
            <a:spLocks noGrp="1"/>
          </p:cNvSpPr>
          <p:nvPr>
            <p:ph/>
          </p:nvPr>
        </p:nvSpPr>
        <p:spPr>
          <a:xfrm>
            <a:off x="239760" y="1259280"/>
            <a:ext cx="9603000" cy="5496840"/>
          </a:xfrm>
          <a:prstGeom prst="rect">
            <a:avLst/>
          </a:prstGeom>
          <a:noFill/>
          <a:ln w="0">
            <a:noFill/>
          </a:ln>
        </p:spPr>
        <p:txBody>
          <a:bodyPr lIns="96840" rIns="96840" tIns="47520" bIns="47520" anchor="t">
            <a:normAutofit/>
          </a:bodyPr>
          <a:p>
            <a:pPr marL="343080" indent="-343080">
              <a:lnSpc>
                <a:spcPct val="100000"/>
              </a:lnSpc>
              <a:spcBef>
                <a:spcPts val="751"/>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400" spc="-1" strike="noStrike">
                <a:latin typeface="Arial"/>
              </a:rPr>
              <a:t>The TCP layer doesn’t know when the application will ask for any received data.</a:t>
            </a:r>
            <a:endParaRPr b="0" lang="en-GB" sz="2400" spc="-1" strike="noStrike">
              <a:latin typeface="Arial"/>
            </a:endParaRPr>
          </a:p>
          <a:p>
            <a:pPr marL="343080" indent="-343080">
              <a:lnSpc>
                <a:spcPct val="100000"/>
              </a:lnSpc>
              <a:spcBef>
                <a:spcPts val="751"/>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400" spc="-1" strike="noStrike">
                <a:latin typeface="Arial"/>
              </a:rPr>
              <a:t>TCP buffers incoming data so it’s ready when we ask for it.</a:t>
            </a:r>
            <a:endParaRPr b="0" lang="en-GB" sz="2400" spc="-1" strike="noStrike">
              <a:latin typeface="Arial"/>
            </a:endParaRPr>
          </a:p>
          <a:p>
            <a:pPr marL="343080" indent="-343080">
              <a:lnSpc>
                <a:spcPct val="100000"/>
              </a:lnSpc>
              <a:spcBef>
                <a:spcPts val="751"/>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400" spc="-1" strike="noStrike">
                <a:latin typeface="Arial"/>
              </a:rPr>
              <a:t>Client and server allocate buffers to hold incoming and outgoing data</a:t>
            </a:r>
            <a:endParaRPr b="0" lang="en-GB" sz="2400" spc="-1" strike="noStrike">
              <a:latin typeface="Arial"/>
            </a:endParaRPr>
          </a:p>
          <a:p>
            <a:pPr lvl="1" marL="743040" indent="-285840">
              <a:lnSpc>
                <a:spcPct val="100000"/>
              </a:lnSpc>
              <a:spcBef>
                <a:spcPts val="751"/>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400" spc="-1" strike="noStrike">
                <a:latin typeface="Arial"/>
              </a:rPr>
              <a:t>The TCP layer does this.</a:t>
            </a:r>
            <a:endParaRPr b="0" lang="en-GB" sz="2400" spc="-1" strike="noStrike">
              <a:latin typeface="Arial"/>
            </a:endParaRPr>
          </a:p>
          <a:p>
            <a:pPr marL="343080" indent="-343080">
              <a:lnSpc>
                <a:spcPct val="100000"/>
              </a:lnSpc>
              <a:spcBef>
                <a:spcPts val="751"/>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400" spc="-1" strike="noStrike">
                <a:latin typeface="Arial"/>
              </a:rPr>
              <a:t>Client and server announce with every ACK how much buffer space remains (the Window field in a TCP segment).</a:t>
            </a:r>
            <a:endParaRPr b="0" lang="en-GB" sz="2400" spc="-1" strike="noStrike">
              <a:latin typeface="Arial"/>
            </a:endParaRPr>
          </a:p>
          <a:p>
            <a:pPr marL="343080" indent="-343080">
              <a:lnSpc>
                <a:spcPct val="100000"/>
              </a:lnSpc>
              <a:spcBef>
                <a:spcPts val="751"/>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400" spc="-1" strike="noStrike">
                <a:latin typeface="Arial"/>
              </a:rPr>
              <a:t>Most TCP implementations will accept out-of-order segments (if there is room in the buffer).</a:t>
            </a:r>
            <a:endParaRPr b="0" lang="en-GB" sz="2400" spc="-1" strike="noStrike">
              <a:latin typeface="Arial"/>
            </a:endParaRPr>
          </a:p>
          <a:p>
            <a:pPr marL="343080" indent="-343080">
              <a:lnSpc>
                <a:spcPct val="100000"/>
              </a:lnSpc>
              <a:spcBef>
                <a:spcPts val="751"/>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400" spc="-1" strike="noStrike">
                <a:latin typeface="Arial"/>
              </a:rPr>
              <a:t>Once the missing segments arrive, a single ACK can be sent for the whole thing.</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10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85" name="PlaceHolder 1"/>
          <p:cNvSpPr>
            <a:spLocks noGrp="1"/>
          </p:cNvSpPr>
          <p:nvPr>
            <p:ph/>
          </p:nvPr>
        </p:nvSpPr>
        <p:spPr>
          <a:xfrm>
            <a:off x="239400" y="1271160"/>
            <a:ext cx="9362880" cy="5496480"/>
          </a:xfrm>
          <a:prstGeom prst="rect">
            <a:avLst/>
          </a:prstGeom>
          <a:noFill/>
          <a:ln w="0">
            <a:noFill/>
          </a:ln>
        </p:spPr>
        <p:txBody>
          <a:bodyPr lIns="96840" rIns="96840" tIns="47520" bIns="47520" anchor="t">
            <a:normAutofit/>
          </a:bodyPr>
          <a:p>
            <a:pPr marL="432000" indent="-324000">
              <a:lnSpc>
                <a:spcPct val="100000"/>
              </a:lnSpc>
              <a:spcBef>
                <a:spcPts val="901"/>
              </a:spcBef>
              <a:buClr>
                <a:srgbClr val="000000"/>
              </a:buClr>
              <a:buSzPct val="45000"/>
              <a:buFont typeface="Wingdings" charset="2"/>
              <a:buChar char=""/>
              <a:tabLst>
                <a:tab algn="l" pos="960480"/>
                <a:tab algn="l" pos="1920960"/>
                <a:tab algn="l" pos="2881440"/>
                <a:tab algn="l" pos="3841920"/>
                <a:tab algn="l" pos="4802040"/>
                <a:tab algn="l" pos="5762520"/>
                <a:tab algn="l" pos="6723000"/>
                <a:tab algn="l" pos="7683480"/>
                <a:tab algn="l" pos="8643960"/>
                <a:tab algn="l" pos="9604440"/>
                <a:tab algn="l" pos="10564920"/>
              </a:tabLst>
            </a:pPr>
            <a:r>
              <a:rPr b="0" lang="en-US" sz="2400" spc="-1" strike="noStrike">
                <a:latin typeface="Arial"/>
              </a:rPr>
              <a:t>Send Buffers</a:t>
            </a:r>
            <a:endParaRPr b="0" lang="en-GB" sz="2400" spc="-1" strike="noStrike">
              <a:latin typeface="Arial"/>
            </a:endParaRPr>
          </a:p>
          <a:p>
            <a:pPr lvl="1" marL="864000" indent="-324000">
              <a:lnSpc>
                <a:spcPct val="100000"/>
              </a:lnSpc>
              <a:spcBef>
                <a:spcPts val="751"/>
              </a:spcBef>
              <a:buClr>
                <a:srgbClr val="000000"/>
              </a:buClr>
              <a:buSzPct val="75000"/>
              <a:buFont typeface="Symbol"/>
              <a:buChar char=""/>
              <a:tabLst>
                <a:tab algn="l" pos="960480"/>
                <a:tab algn="l" pos="1920960"/>
                <a:tab algn="l" pos="2881440"/>
                <a:tab algn="l" pos="3841920"/>
                <a:tab algn="l" pos="4802040"/>
                <a:tab algn="l" pos="5762520"/>
                <a:tab algn="l" pos="6723000"/>
                <a:tab algn="l" pos="7683480"/>
                <a:tab algn="l" pos="8643960"/>
                <a:tab algn="l" pos="9604440"/>
                <a:tab algn="l" pos="10564920"/>
              </a:tabLst>
            </a:pPr>
            <a:r>
              <a:rPr b="0" lang="en-US" sz="2400" spc="-1" strike="noStrike">
                <a:latin typeface="Arial"/>
              </a:rPr>
              <a:t>The application gives the TCP layer some data to send.</a:t>
            </a:r>
            <a:endParaRPr b="0" lang="en-GB" sz="2400" spc="-1" strike="noStrike">
              <a:latin typeface="Arial"/>
            </a:endParaRPr>
          </a:p>
          <a:p>
            <a:pPr lvl="1" marL="864000" indent="-324000">
              <a:lnSpc>
                <a:spcPct val="100000"/>
              </a:lnSpc>
              <a:spcBef>
                <a:spcPts val="751"/>
              </a:spcBef>
              <a:buClr>
                <a:srgbClr val="000000"/>
              </a:buClr>
              <a:buSzPct val="75000"/>
              <a:buFont typeface="Symbol"/>
              <a:buChar char=""/>
              <a:tabLst>
                <a:tab algn="l" pos="960480"/>
                <a:tab algn="l" pos="1920960"/>
                <a:tab algn="l" pos="2881440"/>
                <a:tab algn="l" pos="3841920"/>
                <a:tab algn="l" pos="4802040"/>
                <a:tab algn="l" pos="5762520"/>
                <a:tab algn="l" pos="6723000"/>
                <a:tab algn="l" pos="7683480"/>
                <a:tab algn="l" pos="8643960"/>
                <a:tab algn="l" pos="9604440"/>
                <a:tab algn="l" pos="10564920"/>
              </a:tabLst>
            </a:pPr>
            <a:r>
              <a:rPr b="0" lang="en-US" sz="2400" spc="-1" strike="noStrike">
                <a:latin typeface="Arial"/>
              </a:rPr>
              <a:t>The data is put in a send buffer, where it stays until the data is ACK’d.</a:t>
            </a:r>
            <a:endParaRPr b="0" lang="en-GB" sz="2400" spc="-1" strike="noStrike">
              <a:latin typeface="Arial"/>
            </a:endParaRPr>
          </a:p>
          <a:p>
            <a:pPr lvl="1" marL="864000" indent="-324000">
              <a:lnSpc>
                <a:spcPct val="100000"/>
              </a:lnSpc>
              <a:spcBef>
                <a:spcPts val="751"/>
              </a:spcBef>
              <a:buClr>
                <a:srgbClr val="000000"/>
              </a:buClr>
              <a:buSzPct val="75000"/>
              <a:buFont typeface="Symbol"/>
              <a:buChar char=""/>
              <a:tabLst>
                <a:tab algn="l" pos="960480"/>
                <a:tab algn="l" pos="1920960"/>
                <a:tab algn="l" pos="2881440"/>
                <a:tab algn="l" pos="3841920"/>
                <a:tab algn="l" pos="4802040"/>
                <a:tab algn="l" pos="5762520"/>
                <a:tab algn="l" pos="6723000"/>
                <a:tab algn="l" pos="7683480"/>
                <a:tab algn="l" pos="8643960"/>
                <a:tab algn="l" pos="9604440"/>
                <a:tab algn="l" pos="10564920"/>
              </a:tabLst>
            </a:pPr>
            <a:r>
              <a:rPr b="0" lang="en-US" sz="2400" spc="-1" strike="noStrike">
                <a:latin typeface="Arial"/>
              </a:rPr>
              <a:t>The TCP layer won’t accept data from the application unless (or until) there is buffer space.</a:t>
            </a:r>
            <a:endParaRPr b="0" lang="en-GB" sz="2400" spc="-1" strike="noStrike">
              <a:latin typeface="Arial"/>
            </a:endParaRPr>
          </a:p>
          <a:p>
            <a:pPr marL="432000" indent="-324000">
              <a:lnSpc>
                <a:spcPct val="100000"/>
              </a:lnSpc>
              <a:spcBef>
                <a:spcPts val="901"/>
              </a:spcBef>
              <a:buClr>
                <a:srgbClr val="000000"/>
              </a:buClr>
              <a:buSzPct val="45000"/>
              <a:buFont typeface="Wingdings" charset="2"/>
              <a:buChar char=""/>
              <a:tabLst>
                <a:tab algn="l" pos="960480"/>
                <a:tab algn="l" pos="1920960"/>
                <a:tab algn="l" pos="2881440"/>
                <a:tab algn="l" pos="3841920"/>
                <a:tab algn="l" pos="4802040"/>
                <a:tab algn="l" pos="5762520"/>
                <a:tab algn="l" pos="6723000"/>
                <a:tab algn="l" pos="7683480"/>
                <a:tab algn="l" pos="8643960"/>
                <a:tab algn="l" pos="9604440"/>
                <a:tab algn="l" pos="10564920"/>
              </a:tabLst>
            </a:pPr>
            <a:r>
              <a:rPr b="0" lang="en-US" sz="2400" spc="-1" strike="noStrike">
                <a:latin typeface="Arial"/>
              </a:rPr>
              <a:t>ACK</a:t>
            </a:r>
            <a:endParaRPr b="0" lang="en-GB" sz="2400" spc="-1" strike="noStrike">
              <a:latin typeface="Arial"/>
            </a:endParaRPr>
          </a:p>
          <a:p>
            <a:pPr lvl="1" marL="864000" indent="-324000">
              <a:lnSpc>
                <a:spcPct val="100000"/>
              </a:lnSpc>
              <a:spcBef>
                <a:spcPts val="751"/>
              </a:spcBef>
              <a:buClr>
                <a:srgbClr val="000000"/>
              </a:buClr>
              <a:buSzPct val="75000"/>
              <a:buFont typeface="Symbol"/>
              <a:buChar char=""/>
              <a:tabLst>
                <a:tab algn="l" pos="960480"/>
                <a:tab algn="l" pos="1920960"/>
                <a:tab algn="l" pos="2881440"/>
                <a:tab algn="l" pos="3841920"/>
                <a:tab algn="l" pos="4802040"/>
                <a:tab algn="l" pos="5762520"/>
                <a:tab algn="l" pos="6723000"/>
                <a:tab algn="l" pos="7683480"/>
                <a:tab algn="l" pos="8643960"/>
                <a:tab algn="l" pos="9604440"/>
                <a:tab algn="l" pos="10564920"/>
              </a:tabLst>
            </a:pPr>
            <a:r>
              <a:rPr b="0" lang="en-US" sz="2400" spc="-1" strike="noStrike">
                <a:latin typeface="Arial"/>
              </a:rPr>
              <a:t>A receiver doesn’t have to ACK every segment (it can ACK many segments with a single ACK segment).</a:t>
            </a:r>
            <a:endParaRPr b="0" lang="en-GB" sz="2400" spc="-1" strike="noStrike">
              <a:latin typeface="Arial"/>
            </a:endParaRPr>
          </a:p>
          <a:p>
            <a:pPr lvl="1" marL="864000" indent="-324000">
              <a:lnSpc>
                <a:spcPct val="100000"/>
              </a:lnSpc>
              <a:spcBef>
                <a:spcPts val="751"/>
              </a:spcBef>
              <a:buClr>
                <a:srgbClr val="000000"/>
              </a:buClr>
              <a:buSzPct val="75000"/>
              <a:buFont typeface="Symbol"/>
              <a:buChar char=""/>
              <a:tabLst>
                <a:tab algn="l" pos="960480"/>
                <a:tab algn="l" pos="1920960"/>
                <a:tab algn="l" pos="2881440"/>
                <a:tab algn="l" pos="3841920"/>
                <a:tab algn="l" pos="4802040"/>
                <a:tab algn="l" pos="5762520"/>
                <a:tab algn="l" pos="6723000"/>
                <a:tab algn="l" pos="7683480"/>
                <a:tab algn="l" pos="8643960"/>
                <a:tab algn="l" pos="9604440"/>
                <a:tab algn="l" pos="10564920"/>
              </a:tabLst>
            </a:pPr>
            <a:r>
              <a:rPr b="0" lang="en-US" sz="2400" spc="-1" strike="noStrike">
                <a:latin typeface="Arial"/>
              </a:rPr>
              <a:t>Each ACK can also contain outgoing data (piggybacking).</a:t>
            </a:r>
            <a:endParaRPr b="0" lang="en-GB" sz="2400" spc="-1" strike="noStrike">
              <a:latin typeface="Arial"/>
            </a:endParaRPr>
          </a:p>
          <a:p>
            <a:pPr lvl="1" marL="864000" indent="-324000">
              <a:lnSpc>
                <a:spcPct val="100000"/>
              </a:lnSpc>
              <a:spcBef>
                <a:spcPts val="751"/>
              </a:spcBef>
              <a:buClr>
                <a:srgbClr val="000000"/>
              </a:buClr>
              <a:buSzPct val="75000"/>
              <a:buFont typeface="Symbol"/>
              <a:buChar char=""/>
              <a:tabLst>
                <a:tab algn="l" pos="960480"/>
                <a:tab algn="l" pos="1920960"/>
                <a:tab algn="l" pos="2881440"/>
                <a:tab algn="l" pos="3841920"/>
                <a:tab algn="l" pos="4802040"/>
                <a:tab algn="l" pos="5762520"/>
                <a:tab algn="l" pos="6723000"/>
                <a:tab algn="l" pos="7683480"/>
                <a:tab algn="l" pos="8643960"/>
                <a:tab algn="l" pos="9604440"/>
                <a:tab algn="l" pos="10564920"/>
              </a:tabLst>
            </a:pPr>
            <a:r>
              <a:rPr b="0" lang="en-US" sz="2400" spc="-1" strike="noStrike">
                <a:latin typeface="Arial"/>
              </a:rPr>
              <a:t>If a sender doesn’t get an ACK after some time limit it resends the data.</a:t>
            </a:r>
            <a:endParaRPr b="0" lang="en-GB" sz="2400" spc="-1" strike="noStrike">
              <a:latin typeface="Arial"/>
            </a:endParaRPr>
          </a:p>
          <a:p>
            <a:pPr>
              <a:lnSpc>
                <a:spcPct val="100000"/>
              </a:lnSpc>
              <a:spcBef>
                <a:spcPts val="1417"/>
              </a:spcBef>
              <a:buNone/>
              <a:tabLst>
                <a:tab algn="l" pos="960480"/>
                <a:tab algn="l" pos="1920960"/>
                <a:tab algn="l" pos="2881440"/>
                <a:tab algn="l" pos="3841920"/>
                <a:tab algn="l" pos="4802040"/>
                <a:tab algn="l" pos="5762520"/>
                <a:tab algn="l" pos="6723000"/>
                <a:tab algn="l" pos="7683480"/>
                <a:tab algn="l" pos="8643960"/>
                <a:tab algn="l" pos="9604440"/>
                <a:tab algn="l" pos="10564920"/>
              </a:tabLst>
            </a:pPr>
            <a:endParaRPr b="0" lang="en-GB" sz="2400" spc="-1" strike="noStrike">
              <a:latin typeface="Arial"/>
            </a:endParaRPr>
          </a:p>
        </p:txBody>
      </p:sp>
      <p:sp>
        <p:nvSpPr>
          <p:cNvPr id="786" name=""/>
          <p:cNvSpPr/>
          <p:nvPr/>
        </p:nvSpPr>
        <p:spPr>
          <a:xfrm>
            <a:off x="146880" y="467640"/>
            <a:ext cx="9239760" cy="835920"/>
          </a:xfrm>
          <a:prstGeom prst="rect">
            <a:avLst/>
          </a:prstGeom>
          <a:noFill/>
          <a:ln w="0">
            <a:noFill/>
          </a:ln>
        </p:spPr>
        <p:style>
          <a:lnRef idx="0"/>
          <a:fillRef idx="0"/>
          <a:effectRef idx="0"/>
          <a:fontRef idx="minor"/>
        </p:style>
        <p:txBody>
          <a:bodyPr lIns="87480" rIns="87480" tIns="44280" bIns="44280" anchor="t">
            <a:noAutofit/>
          </a:bodyPr>
          <a:p>
            <a:pPr marL="216000" indent="-216000" algn="ctr">
              <a:lnSpc>
                <a:spcPct val="100000"/>
              </a:lnSpc>
              <a:buClr>
                <a:srgbClr val="000000"/>
              </a:buClr>
              <a:buSzPct val="45000"/>
              <a:buFont typeface="Wingdings" charset="2"/>
              <a:buChar char=""/>
              <a:tabLst>
                <a:tab algn="l" pos="0"/>
                <a:tab algn="l" pos="825480"/>
                <a:tab algn="l" pos="1650960"/>
                <a:tab algn="l" pos="2476440"/>
                <a:tab algn="l" pos="3301920"/>
                <a:tab algn="l" pos="4127400"/>
                <a:tab algn="l" pos="4952880"/>
                <a:tab algn="l" pos="5778360"/>
                <a:tab algn="l" pos="6603840"/>
                <a:tab algn="l" pos="7429680"/>
                <a:tab algn="l" pos="8255160"/>
                <a:tab algn="l" pos="9080640"/>
                <a:tab algn="l" pos="9906120"/>
                <a:tab algn="l" pos="10731600"/>
              </a:tabLst>
            </a:pPr>
            <a:r>
              <a:rPr b="1" lang="en-GB" sz="2800" spc="-1" strike="noStrike">
                <a:solidFill>
                  <a:srgbClr val="000000"/>
                </a:solidFill>
                <a:latin typeface="Arial"/>
                <a:ea typeface="DejaVu Sans"/>
              </a:rPr>
              <a:t>TCP Buffering - II</a:t>
            </a:r>
            <a:endParaRPr b="0" lang="en-GB" sz="2800" spc="-1" strike="noStrike">
              <a:latin typeface="Arial"/>
            </a:endParaRPr>
          </a:p>
        </p:txBody>
      </p:sp>
    </p:spTree>
  </p:cSld>
  <mc:AlternateContent>
    <mc:Choice Requires="p14">
      <p:transition spd="slow" p14:dur="2000"/>
    </mc:Choice>
    <mc:Fallback>
      <p:transition spd="slow"/>
    </mc:Fallback>
  </mc:AlternateContent>
</p:sld>
</file>

<file path=ppt/slides/slide10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87" name="PlaceHolder 1"/>
          <p:cNvSpPr>
            <a:spLocks noGrp="1"/>
          </p:cNvSpPr>
          <p:nvPr>
            <p:ph type="title"/>
          </p:nvPr>
        </p:nvSpPr>
        <p:spPr>
          <a:xfrm>
            <a:off x="110880" y="503640"/>
            <a:ext cx="9239760" cy="835920"/>
          </a:xfrm>
          <a:prstGeom prst="rect">
            <a:avLst/>
          </a:prstGeom>
          <a:noFill/>
          <a:ln w="0">
            <a:noFill/>
          </a:ln>
        </p:spPr>
        <p:txBody>
          <a:bodyPr lIns="87480" rIns="87480" tIns="44280" bIns="44280" anchor="t">
            <a:noAutofit/>
          </a:bodyPr>
          <a:p>
            <a:pPr marL="216000" indent="-216000" algn="ctr">
              <a:lnSpc>
                <a:spcPct val="100000"/>
              </a:lnSpc>
              <a:buClr>
                <a:srgbClr val="000000"/>
              </a:buClr>
              <a:buSzPct val="45000"/>
              <a:buFont typeface="Wingdings" charset="2"/>
              <a:buChar char=""/>
              <a:tabLst>
                <a:tab algn="l" pos="0"/>
                <a:tab algn="l" pos="825480"/>
                <a:tab algn="l" pos="1650960"/>
                <a:tab algn="l" pos="2476440"/>
                <a:tab algn="l" pos="3301920"/>
                <a:tab algn="l" pos="4127400"/>
                <a:tab algn="l" pos="4952880"/>
                <a:tab algn="l" pos="5778360"/>
                <a:tab algn="l" pos="6603840"/>
                <a:tab algn="l" pos="7429680"/>
                <a:tab algn="l" pos="8255160"/>
                <a:tab algn="l" pos="9080640"/>
                <a:tab algn="l" pos="9906120"/>
                <a:tab algn="l" pos="10731600"/>
              </a:tabLst>
            </a:pPr>
            <a:r>
              <a:rPr b="1" lang="en-GB" sz="2800" spc="-1" strike="noStrike">
                <a:latin typeface="Arial"/>
              </a:rPr>
              <a:t>TCP Termination - I</a:t>
            </a:r>
            <a:endParaRPr b="0" lang="en-GB" sz="2800" spc="-1" strike="noStrike">
              <a:latin typeface="Arial"/>
            </a:endParaRPr>
          </a:p>
        </p:txBody>
      </p:sp>
      <p:sp>
        <p:nvSpPr>
          <p:cNvPr id="788" name="PlaceHolder 2"/>
          <p:cNvSpPr>
            <a:spLocks noGrp="1"/>
          </p:cNvSpPr>
          <p:nvPr>
            <p:ph/>
          </p:nvPr>
        </p:nvSpPr>
        <p:spPr>
          <a:xfrm>
            <a:off x="239400" y="1348560"/>
            <a:ext cx="9362880" cy="5496840"/>
          </a:xfrm>
          <a:prstGeom prst="rect">
            <a:avLst/>
          </a:prstGeom>
          <a:noFill/>
          <a:ln w="0">
            <a:noFill/>
          </a:ln>
        </p:spPr>
        <p:txBody>
          <a:bodyPr lIns="96840" rIns="96840" tIns="47520" bIns="47520" anchor="t">
            <a:normAutofit/>
          </a:bodyPr>
          <a:p>
            <a:pPr marL="432000" indent="-324000">
              <a:lnSpc>
                <a:spcPct val="100000"/>
              </a:lnSpc>
              <a:spcBef>
                <a:spcPts val="901"/>
              </a:spcBef>
              <a:buClr>
                <a:srgbClr val="000000"/>
              </a:buClr>
              <a:buSzPct val="45000"/>
              <a:buFont typeface="Wingdings" charset="2"/>
              <a:buChar char=""/>
              <a:tabLst>
                <a:tab algn="l" pos="960480"/>
                <a:tab algn="l" pos="1920960"/>
                <a:tab algn="l" pos="2881440"/>
                <a:tab algn="l" pos="3841920"/>
                <a:tab algn="l" pos="4802040"/>
                <a:tab algn="l" pos="5762520"/>
                <a:tab algn="l" pos="6723000"/>
                <a:tab algn="l" pos="7683480"/>
                <a:tab algn="l" pos="8643960"/>
                <a:tab algn="l" pos="9604440"/>
                <a:tab algn="l" pos="10564920"/>
              </a:tabLst>
            </a:pPr>
            <a:r>
              <a:rPr b="0" lang="en-US" sz="2400" spc="-1" strike="noStrike">
                <a:latin typeface="Arial"/>
              </a:rPr>
              <a:t>The TCP layer can send a RST segment that terminates a connection if something is wrong.</a:t>
            </a:r>
            <a:endParaRPr b="0" lang="en-GB" sz="2400" spc="-1" strike="noStrike">
              <a:latin typeface="Arial"/>
            </a:endParaRPr>
          </a:p>
          <a:p>
            <a:pPr marL="432000" indent="-324000">
              <a:lnSpc>
                <a:spcPct val="100000"/>
              </a:lnSpc>
              <a:spcBef>
                <a:spcPts val="901"/>
              </a:spcBef>
              <a:buClr>
                <a:srgbClr val="000000"/>
              </a:buClr>
              <a:buSzPct val="45000"/>
              <a:buFont typeface="Wingdings" charset="2"/>
              <a:buChar char=""/>
              <a:tabLst>
                <a:tab algn="l" pos="960480"/>
                <a:tab algn="l" pos="1920960"/>
                <a:tab algn="l" pos="2881440"/>
                <a:tab algn="l" pos="3841920"/>
                <a:tab algn="l" pos="4802040"/>
                <a:tab algn="l" pos="5762520"/>
                <a:tab algn="l" pos="6723000"/>
                <a:tab algn="l" pos="7683480"/>
                <a:tab algn="l" pos="8643960"/>
                <a:tab algn="l" pos="9604440"/>
                <a:tab algn="l" pos="10564920"/>
              </a:tabLst>
            </a:pPr>
            <a:r>
              <a:rPr b="0" lang="en-US" sz="2400" spc="-1" strike="noStrike">
                <a:latin typeface="Arial"/>
              </a:rPr>
              <a:t>Usually the application tells TCP to terminate the connection gracefully with a FIN segment.</a:t>
            </a:r>
            <a:endParaRPr b="0" lang="en-GB" sz="2400" spc="-1" strike="noStrike">
              <a:latin typeface="Arial"/>
            </a:endParaRPr>
          </a:p>
          <a:p>
            <a:pPr marL="432000" indent="-324000">
              <a:lnSpc>
                <a:spcPct val="100000"/>
              </a:lnSpc>
              <a:spcBef>
                <a:spcPts val="901"/>
              </a:spcBef>
              <a:buClr>
                <a:srgbClr val="000000"/>
              </a:buClr>
              <a:buSzPct val="45000"/>
              <a:buFont typeface="Wingdings" charset="2"/>
              <a:buChar char=""/>
              <a:tabLst>
                <a:tab algn="l" pos="960480"/>
                <a:tab algn="l" pos="1920960"/>
                <a:tab algn="l" pos="2881440"/>
                <a:tab algn="l" pos="3841920"/>
                <a:tab algn="l" pos="4802040"/>
                <a:tab algn="l" pos="5762520"/>
                <a:tab algn="l" pos="6723000"/>
                <a:tab algn="l" pos="7683480"/>
                <a:tab algn="l" pos="8643960"/>
                <a:tab algn="l" pos="9604440"/>
                <a:tab algn="l" pos="10564920"/>
              </a:tabLst>
            </a:pPr>
            <a:r>
              <a:rPr b="0" lang="en-US" sz="2400" spc="-1" strike="noStrike">
                <a:latin typeface="Arial"/>
              </a:rPr>
              <a:t>FIN</a:t>
            </a:r>
            <a:endParaRPr b="0" lang="en-GB" sz="2400" spc="-1" strike="noStrike">
              <a:latin typeface="Arial"/>
            </a:endParaRPr>
          </a:p>
          <a:p>
            <a:pPr lvl="1" marL="864000" indent="-324000">
              <a:lnSpc>
                <a:spcPct val="100000"/>
              </a:lnSpc>
              <a:spcBef>
                <a:spcPts val="751"/>
              </a:spcBef>
              <a:buClr>
                <a:srgbClr val="000000"/>
              </a:buClr>
              <a:buSzPct val="75000"/>
              <a:buFont typeface="Symbol"/>
              <a:buChar char=""/>
              <a:tabLst>
                <a:tab algn="l" pos="960480"/>
                <a:tab algn="l" pos="1920960"/>
                <a:tab algn="l" pos="2881440"/>
                <a:tab algn="l" pos="3841920"/>
                <a:tab algn="l" pos="4802040"/>
                <a:tab algn="l" pos="5762520"/>
                <a:tab algn="l" pos="6723000"/>
                <a:tab algn="l" pos="7683480"/>
                <a:tab algn="l" pos="8643960"/>
                <a:tab algn="l" pos="9604440"/>
                <a:tab algn="l" pos="10564920"/>
              </a:tabLst>
            </a:pPr>
            <a:r>
              <a:rPr b="0" lang="en-US" sz="2800" spc="-1" strike="noStrike">
                <a:latin typeface="Arial"/>
              </a:rPr>
              <a:t>Either end of the connection can initiate termination.</a:t>
            </a:r>
            <a:endParaRPr b="0" lang="en-GB" sz="2800" spc="-1" strike="noStrike">
              <a:latin typeface="Arial"/>
            </a:endParaRPr>
          </a:p>
          <a:p>
            <a:pPr lvl="1" marL="864000" indent="-324000">
              <a:lnSpc>
                <a:spcPct val="100000"/>
              </a:lnSpc>
              <a:spcBef>
                <a:spcPts val="751"/>
              </a:spcBef>
              <a:buClr>
                <a:srgbClr val="000000"/>
              </a:buClr>
              <a:buSzPct val="75000"/>
              <a:buFont typeface="Symbol"/>
              <a:buChar char=""/>
              <a:tabLst>
                <a:tab algn="l" pos="960480"/>
                <a:tab algn="l" pos="1920960"/>
                <a:tab algn="l" pos="2881440"/>
                <a:tab algn="l" pos="3841920"/>
                <a:tab algn="l" pos="4802040"/>
                <a:tab algn="l" pos="5762520"/>
                <a:tab algn="l" pos="6723000"/>
                <a:tab algn="l" pos="7683480"/>
                <a:tab algn="l" pos="8643960"/>
                <a:tab algn="l" pos="9604440"/>
                <a:tab algn="l" pos="10564920"/>
              </a:tabLst>
            </a:pPr>
            <a:r>
              <a:rPr b="0" lang="en-US" sz="2800" spc="-1" strike="noStrike">
                <a:latin typeface="Arial"/>
              </a:rPr>
              <a:t>A FIN is sent, which means the application is done sending data.</a:t>
            </a:r>
            <a:endParaRPr b="0" lang="en-GB" sz="2800" spc="-1" strike="noStrike">
              <a:latin typeface="Arial"/>
            </a:endParaRPr>
          </a:p>
          <a:p>
            <a:pPr lvl="1" marL="864000" indent="-324000">
              <a:lnSpc>
                <a:spcPct val="100000"/>
              </a:lnSpc>
              <a:spcBef>
                <a:spcPts val="751"/>
              </a:spcBef>
              <a:buClr>
                <a:srgbClr val="000000"/>
              </a:buClr>
              <a:buSzPct val="75000"/>
              <a:buFont typeface="Symbol"/>
              <a:buChar char=""/>
              <a:tabLst>
                <a:tab algn="l" pos="960480"/>
                <a:tab algn="l" pos="1920960"/>
                <a:tab algn="l" pos="2881440"/>
                <a:tab algn="l" pos="3841920"/>
                <a:tab algn="l" pos="4802040"/>
                <a:tab algn="l" pos="5762520"/>
                <a:tab algn="l" pos="6723000"/>
                <a:tab algn="l" pos="7683480"/>
                <a:tab algn="l" pos="8643960"/>
                <a:tab algn="l" pos="9604440"/>
                <a:tab algn="l" pos="10564920"/>
              </a:tabLst>
            </a:pPr>
            <a:r>
              <a:rPr b="0" lang="en-US" sz="2800" spc="-1" strike="noStrike">
                <a:latin typeface="Arial"/>
              </a:rPr>
              <a:t>The FIN is ACK’d.</a:t>
            </a:r>
            <a:endParaRPr b="0" lang="en-GB" sz="2800" spc="-1" strike="noStrike">
              <a:latin typeface="Arial"/>
            </a:endParaRPr>
          </a:p>
          <a:p>
            <a:pPr lvl="1" marL="864000" indent="-324000">
              <a:lnSpc>
                <a:spcPct val="100000"/>
              </a:lnSpc>
              <a:spcBef>
                <a:spcPts val="751"/>
              </a:spcBef>
              <a:buClr>
                <a:srgbClr val="000000"/>
              </a:buClr>
              <a:buSzPct val="75000"/>
              <a:buFont typeface="Symbol"/>
              <a:buChar char=""/>
              <a:tabLst>
                <a:tab algn="l" pos="960480"/>
                <a:tab algn="l" pos="1920960"/>
                <a:tab algn="l" pos="2881440"/>
                <a:tab algn="l" pos="3841920"/>
                <a:tab algn="l" pos="4802040"/>
                <a:tab algn="l" pos="5762520"/>
                <a:tab algn="l" pos="6723000"/>
                <a:tab algn="l" pos="7683480"/>
                <a:tab algn="l" pos="8643960"/>
                <a:tab algn="l" pos="9604440"/>
                <a:tab algn="l" pos="10564920"/>
              </a:tabLst>
            </a:pPr>
            <a:r>
              <a:rPr b="0" lang="en-US" sz="2800" spc="-1" strike="noStrike">
                <a:latin typeface="Arial"/>
              </a:rPr>
              <a:t>The other end must now send a FIN.</a:t>
            </a:r>
            <a:endParaRPr b="0" lang="en-GB" sz="2800" spc="-1" strike="noStrike">
              <a:latin typeface="Arial"/>
            </a:endParaRPr>
          </a:p>
          <a:p>
            <a:pPr lvl="1" marL="864000" indent="-324000">
              <a:lnSpc>
                <a:spcPct val="100000"/>
              </a:lnSpc>
              <a:spcBef>
                <a:spcPts val="751"/>
              </a:spcBef>
              <a:buClr>
                <a:srgbClr val="000000"/>
              </a:buClr>
              <a:buSzPct val="75000"/>
              <a:buFont typeface="Symbol"/>
              <a:buChar char=""/>
              <a:tabLst>
                <a:tab algn="l" pos="960480"/>
                <a:tab algn="l" pos="1920960"/>
                <a:tab algn="l" pos="2881440"/>
                <a:tab algn="l" pos="3841920"/>
                <a:tab algn="l" pos="4802040"/>
                <a:tab algn="l" pos="5762520"/>
                <a:tab algn="l" pos="6723000"/>
                <a:tab algn="l" pos="7683480"/>
                <a:tab algn="l" pos="8643960"/>
                <a:tab algn="l" pos="9604440"/>
                <a:tab algn="l" pos="10564920"/>
              </a:tabLst>
            </a:pPr>
            <a:r>
              <a:rPr b="0" lang="en-US" sz="2800" spc="-1" strike="noStrike">
                <a:latin typeface="Arial"/>
              </a:rPr>
              <a:t>That FIN must be ACK’d.</a:t>
            </a:r>
            <a:endParaRPr b="0" lang="en-GB" sz="2800" spc="-1" strike="noStrike">
              <a:latin typeface="Arial"/>
            </a:endParaRPr>
          </a:p>
          <a:p>
            <a:pPr>
              <a:lnSpc>
                <a:spcPct val="100000"/>
              </a:lnSpc>
              <a:spcBef>
                <a:spcPts val="1417"/>
              </a:spcBef>
              <a:buNone/>
              <a:tabLst>
                <a:tab algn="l" pos="960480"/>
                <a:tab algn="l" pos="1920960"/>
                <a:tab algn="l" pos="2881440"/>
                <a:tab algn="l" pos="3841920"/>
                <a:tab algn="l" pos="4802040"/>
                <a:tab algn="l" pos="5762520"/>
                <a:tab algn="l" pos="6723000"/>
                <a:tab algn="l" pos="7683480"/>
                <a:tab algn="l" pos="8643960"/>
                <a:tab algn="l" pos="9604440"/>
                <a:tab algn="l" pos="10564920"/>
              </a:tabLst>
            </a:pPr>
            <a:endParaRPr b="0" lang="en-GB" sz="2800" spc="-1" strike="noStrike">
              <a:latin typeface="Arial"/>
            </a:endParaRPr>
          </a:p>
        </p:txBody>
      </p:sp>
    </p:spTree>
  </p:cSld>
  <mc:AlternateContent>
    <mc:Choice Requires="p14">
      <p:transition spd="slow" p14:dur="2000"/>
    </mc:Choice>
    <mc:Fallback>
      <p:transition spd="slow"/>
    </mc:Fallback>
  </mc:AlternateContent>
</p:sld>
</file>

<file path=ppt/slides/slide10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89" name=""/>
          <p:cNvSpPr/>
          <p:nvPr/>
        </p:nvSpPr>
        <p:spPr>
          <a:xfrm>
            <a:off x="1260360" y="1762920"/>
            <a:ext cx="7059600" cy="1007280"/>
          </a:xfrm>
          <a:prstGeom prst="line">
            <a:avLst/>
          </a:prstGeom>
          <a:ln w="76320">
            <a:solidFill>
              <a:srgbClr val="000000"/>
            </a:solidFill>
            <a:miter/>
            <a:tailEnd len="med" type="triangle" w="med"/>
          </a:ln>
        </p:spPr>
        <p:style>
          <a:lnRef idx="0"/>
          <a:fillRef idx="0"/>
          <a:effectRef idx="0"/>
          <a:fontRef idx="minor"/>
        </p:style>
      </p:sp>
      <p:sp>
        <p:nvSpPr>
          <p:cNvPr id="790" name=""/>
          <p:cNvSpPr/>
          <p:nvPr/>
        </p:nvSpPr>
        <p:spPr>
          <a:xfrm>
            <a:off x="3278160" y="1678680"/>
            <a:ext cx="3023640" cy="1006920"/>
          </a:xfrm>
          <a:prstGeom prst="rect">
            <a:avLst/>
          </a:prstGeom>
          <a:solidFill>
            <a:srgbClr val="ffffff"/>
          </a:solidFill>
          <a:ln w="38160">
            <a:solidFill>
              <a:srgbClr val="000000"/>
            </a:solidFill>
            <a:miter/>
          </a:ln>
          <a:effectLst>
            <a:outerShdw blurRad="0" dir="2700000" dist="107932" rotWithShape="0">
              <a:srgbClr val="cecece"/>
            </a:outerShdw>
          </a:effectLst>
        </p:spPr>
        <p:style>
          <a:lnRef idx="0"/>
          <a:fillRef idx="0"/>
          <a:effectRef idx="0"/>
          <a:fontRef idx="minor"/>
        </p:style>
        <p:txBody>
          <a:bodyPr wrap="none" lIns="90000" rIns="90000" tIns="46800" bIns="46800" anchor="ctr">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2000" spc="-1" strike="noStrike">
                <a:solidFill>
                  <a:srgbClr val="000000"/>
                </a:solidFill>
                <a:latin typeface="Arial"/>
                <a:ea typeface="DejaVu Sans"/>
              </a:rPr>
              <a:t>FIN</a:t>
            </a:r>
            <a:endParaRPr b="0" lang="en-GB" sz="2000" spc="-1" strike="noStrike">
              <a:latin typeface="Arial"/>
            </a:endParaRPr>
          </a:p>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2000" spc="-1" strike="noStrike">
                <a:solidFill>
                  <a:srgbClr val="000000"/>
                </a:solidFill>
                <a:latin typeface="Arial"/>
                <a:ea typeface="DejaVu Sans"/>
              </a:rPr>
              <a:t>SN=</a:t>
            </a:r>
            <a:r>
              <a:rPr b="1" i="1" lang="en-GB" sz="2000" spc="-1" strike="noStrike">
                <a:solidFill>
                  <a:srgbClr val="000000"/>
                </a:solidFill>
                <a:latin typeface="Arial"/>
                <a:ea typeface="DejaVu Sans"/>
              </a:rPr>
              <a:t>X</a:t>
            </a:r>
            <a:endParaRPr b="0" lang="en-GB" sz="2000" spc="-1" strike="noStrike">
              <a:latin typeface="Arial"/>
            </a:endParaRPr>
          </a:p>
        </p:txBody>
      </p:sp>
      <p:sp>
        <p:nvSpPr>
          <p:cNvPr id="791" name=""/>
          <p:cNvSpPr/>
          <p:nvPr/>
        </p:nvSpPr>
        <p:spPr>
          <a:xfrm>
            <a:off x="760320" y="939240"/>
            <a:ext cx="817200" cy="39816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wrap="none" lIns="90000" rIns="90000" tIns="46800" bIns="4680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2000" spc="-1" strike="noStrike">
                <a:solidFill>
                  <a:srgbClr val="000000"/>
                </a:solidFill>
                <a:latin typeface="Arial"/>
                <a:ea typeface="DejaVu Sans"/>
              </a:rPr>
              <a:t>App1</a:t>
            </a:r>
            <a:endParaRPr b="0" lang="en-GB" sz="2000" spc="-1" strike="noStrike">
              <a:latin typeface="Arial"/>
            </a:endParaRPr>
          </a:p>
        </p:txBody>
      </p:sp>
      <p:sp>
        <p:nvSpPr>
          <p:cNvPr id="792" name=""/>
          <p:cNvSpPr/>
          <p:nvPr/>
        </p:nvSpPr>
        <p:spPr>
          <a:xfrm>
            <a:off x="8319960" y="1595160"/>
            <a:ext cx="360" cy="5541480"/>
          </a:xfrm>
          <a:prstGeom prst="line">
            <a:avLst/>
          </a:prstGeom>
          <a:ln w="38160">
            <a:solidFill>
              <a:srgbClr val="000000"/>
            </a:solidFill>
            <a:prstDash val="sysDot"/>
            <a:miter/>
          </a:ln>
        </p:spPr>
        <p:style>
          <a:lnRef idx="0"/>
          <a:fillRef idx="0"/>
          <a:effectRef idx="0"/>
          <a:fontRef idx="minor"/>
        </p:style>
      </p:sp>
      <p:sp>
        <p:nvSpPr>
          <p:cNvPr id="793" name=""/>
          <p:cNvSpPr/>
          <p:nvPr/>
        </p:nvSpPr>
        <p:spPr>
          <a:xfrm>
            <a:off x="7668360" y="918000"/>
            <a:ext cx="817200" cy="39816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wrap="none" lIns="90000" rIns="90000" tIns="46800" bIns="4680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2000" spc="-1" strike="noStrike">
                <a:solidFill>
                  <a:srgbClr val="000000"/>
                </a:solidFill>
                <a:latin typeface="Arial"/>
                <a:ea typeface="DejaVu Sans"/>
              </a:rPr>
              <a:t>App2</a:t>
            </a:r>
            <a:endParaRPr b="0" lang="en-GB" sz="2000" spc="-1" strike="noStrike">
              <a:latin typeface="Arial"/>
            </a:endParaRPr>
          </a:p>
        </p:txBody>
      </p:sp>
      <p:sp>
        <p:nvSpPr>
          <p:cNvPr id="794" name=""/>
          <p:cNvSpPr/>
          <p:nvPr/>
        </p:nvSpPr>
        <p:spPr>
          <a:xfrm flipH="1">
            <a:off x="1260000" y="3022560"/>
            <a:ext cx="7059600" cy="1007280"/>
          </a:xfrm>
          <a:prstGeom prst="line">
            <a:avLst/>
          </a:prstGeom>
          <a:ln w="76320">
            <a:solidFill>
              <a:srgbClr val="000000"/>
            </a:solidFill>
            <a:miter/>
            <a:tailEnd len="med" type="triangle" w="med"/>
          </a:ln>
        </p:spPr>
        <p:style>
          <a:lnRef idx="0"/>
          <a:fillRef idx="0"/>
          <a:effectRef idx="0"/>
          <a:fontRef idx="minor"/>
        </p:style>
      </p:sp>
      <p:sp>
        <p:nvSpPr>
          <p:cNvPr id="795" name=""/>
          <p:cNvSpPr/>
          <p:nvPr/>
        </p:nvSpPr>
        <p:spPr>
          <a:xfrm>
            <a:off x="1260360" y="5960880"/>
            <a:ext cx="7059600" cy="1007280"/>
          </a:xfrm>
          <a:prstGeom prst="line">
            <a:avLst/>
          </a:prstGeom>
          <a:ln w="76320">
            <a:solidFill>
              <a:srgbClr val="000000"/>
            </a:solidFill>
            <a:miter/>
            <a:tailEnd len="med" type="triangle" w="med"/>
          </a:ln>
        </p:spPr>
        <p:style>
          <a:lnRef idx="0"/>
          <a:fillRef idx="0"/>
          <a:effectRef idx="0"/>
          <a:fontRef idx="minor"/>
        </p:style>
      </p:sp>
      <p:sp>
        <p:nvSpPr>
          <p:cNvPr id="796" name=""/>
          <p:cNvSpPr/>
          <p:nvPr/>
        </p:nvSpPr>
        <p:spPr>
          <a:xfrm>
            <a:off x="3278160" y="3064320"/>
            <a:ext cx="3023640" cy="1006920"/>
          </a:xfrm>
          <a:prstGeom prst="rect">
            <a:avLst/>
          </a:prstGeom>
          <a:solidFill>
            <a:srgbClr val="ffffff"/>
          </a:solidFill>
          <a:ln w="38160">
            <a:solidFill>
              <a:srgbClr val="000000"/>
            </a:solidFill>
            <a:miter/>
          </a:ln>
          <a:effectLst>
            <a:outerShdw blurRad="0" dir="2700000" dist="107932" rotWithShape="0">
              <a:srgbClr val="cecece"/>
            </a:outerShdw>
          </a:effectLst>
        </p:spPr>
        <p:style>
          <a:lnRef idx="0"/>
          <a:fillRef idx="0"/>
          <a:effectRef idx="0"/>
          <a:fontRef idx="minor"/>
        </p:style>
        <p:txBody>
          <a:bodyPr wrap="none" lIns="90000" rIns="90000" tIns="46800" bIns="46800" anchor="ctr">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2000" spc="-1" strike="noStrike">
                <a:solidFill>
                  <a:srgbClr val="000000"/>
                </a:solidFill>
                <a:latin typeface="Arial"/>
                <a:ea typeface="DejaVu Sans"/>
              </a:rPr>
              <a:t>ACK=</a:t>
            </a:r>
            <a:r>
              <a:rPr b="1" i="1" lang="en-GB" sz="2000" spc="-1" strike="noStrike">
                <a:solidFill>
                  <a:srgbClr val="000000"/>
                </a:solidFill>
                <a:latin typeface="Arial"/>
                <a:ea typeface="DejaVu Sans"/>
              </a:rPr>
              <a:t>X</a:t>
            </a:r>
            <a:r>
              <a:rPr b="1" lang="en-GB" sz="2000" spc="-1" strike="noStrike">
                <a:solidFill>
                  <a:srgbClr val="000000"/>
                </a:solidFill>
                <a:latin typeface="Arial"/>
                <a:ea typeface="DejaVu Sans"/>
              </a:rPr>
              <a:t>+1</a:t>
            </a:r>
            <a:endParaRPr b="0" lang="en-GB" sz="2000" spc="-1" strike="noStrike">
              <a:latin typeface="Arial"/>
            </a:endParaRPr>
          </a:p>
        </p:txBody>
      </p:sp>
      <p:sp>
        <p:nvSpPr>
          <p:cNvPr id="797" name=""/>
          <p:cNvSpPr/>
          <p:nvPr/>
        </p:nvSpPr>
        <p:spPr>
          <a:xfrm>
            <a:off x="3278160" y="6129000"/>
            <a:ext cx="3023640" cy="1006920"/>
          </a:xfrm>
          <a:prstGeom prst="rect">
            <a:avLst/>
          </a:prstGeom>
          <a:solidFill>
            <a:srgbClr val="ffffff"/>
          </a:solidFill>
          <a:ln w="38160">
            <a:solidFill>
              <a:srgbClr val="000000"/>
            </a:solidFill>
            <a:miter/>
          </a:ln>
          <a:effectLst>
            <a:outerShdw blurRad="0" dir="2700000" dist="107932" rotWithShape="0">
              <a:srgbClr val="cecece"/>
            </a:outerShdw>
          </a:effectLst>
        </p:spPr>
        <p:style>
          <a:lnRef idx="0"/>
          <a:fillRef idx="0"/>
          <a:effectRef idx="0"/>
          <a:fontRef idx="minor"/>
        </p:style>
        <p:txBody>
          <a:bodyPr wrap="none" lIns="90000" rIns="90000" tIns="46800" bIns="46800" anchor="ctr">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2000" spc="-1" strike="noStrike">
                <a:solidFill>
                  <a:srgbClr val="000000"/>
                </a:solidFill>
                <a:latin typeface="Arial"/>
                <a:ea typeface="DejaVu Sans"/>
              </a:rPr>
              <a:t>ACK=</a:t>
            </a:r>
            <a:r>
              <a:rPr b="1" i="1" lang="en-GB" sz="2000" spc="-1" strike="noStrike">
                <a:solidFill>
                  <a:srgbClr val="000000"/>
                </a:solidFill>
                <a:latin typeface="Arial"/>
                <a:ea typeface="DejaVu Sans"/>
              </a:rPr>
              <a:t>Y</a:t>
            </a:r>
            <a:r>
              <a:rPr b="1" lang="en-GB" sz="2000" spc="-1" strike="noStrike">
                <a:solidFill>
                  <a:srgbClr val="000000"/>
                </a:solidFill>
                <a:latin typeface="Arial"/>
                <a:ea typeface="DejaVu Sans"/>
              </a:rPr>
              <a:t>+1</a:t>
            </a:r>
            <a:endParaRPr b="0" lang="en-GB" sz="2000" spc="-1" strike="noStrike">
              <a:latin typeface="Arial"/>
            </a:endParaRPr>
          </a:p>
        </p:txBody>
      </p:sp>
      <p:sp>
        <p:nvSpPr>
          <p:cNvPr id="798" name=""/>
          <p:cNvSpPr/>
          <p:nvPr/>
        </p:nvSpPr>
        <p:spPr>
          <a:xfrm>
            <a:off x="5630760" y="1762920"/>
            <a:ext cx="502560" cy="503280"/>
          </a:xfrm>
          <a:prstGeom prst="ellipse">
            <a:avLst/>
          </a:prstGeom>
          <a:solidFill>
            <a:srgbClr val="0000ff"/>
          </a:solidFill>
          <a:ln w="38160">
            <a:solidFill>
              <a:srgbClr val="000000"/>
            </a:solidFill>
            <a:miter/>
          </a:ln>
        </p:spPr>
        <p:style>
          <a:lnRef idx="0"/>
          <a:fillRef idx="0"/>
          <a:effectRef idx="0"/>
          <a:fontRef idx="minor"/>
        </p:style>
        <p:txBody>
          <a:bodyPr wrap="none" lIns="90000" rIns="90000" tIns="46800" bIns="46800" anchor="ctr">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2000" spc="-1" strike="noStrike">
                <a:solidFill>
                  <a:srgbClr val="ffffff"/>
                </a:solidFill>
                <a:latin typeface="Arial"/>
                <a:ea typeface="DejaVu Sans"/>
              </a:rPr>
              <a:t>1</a:t>
            </a:r>
            <a:endParaRPr b="0" lang="en-GB" sz="2000" spc="-1" strike="noStrike">
              <a:latin typeface="Arial"/>
            </a:endParaRPr>
          </a:p>
        </p:txBody>
      </p:sp>
      <p:sp>
        <p:nvSpPr>
          <p:cNvPr id="799" name=""/>
          <p:cNvSpPr/>
          <p:nvPr/>
        </p:nvSpPr>
        <p:spPr>
          <a:xfrm>
            <a:off x="5630760" y="3106440"/>
            <a:ext cx="502560" cy="503280"/>
          </a:xfrm>
          <a:prstGeom prst="ellipse">
            <a:avLst/>
          </a:prstGeom>
          <a:solidFill>
            <a:srgbClr val="0000ff"/>
          </a:solidFill>
          <a:ln w="38160">
            <a:solidFill>
              <a:srgbClr val="000000"/>
            </a:solidFill>
            <a:miter/>
          </a:ln>
        </p:spPr>
        <p:style>
          <a:lnRef idx="0"/>
          <a:fillRef idx="0"/>
          <a:effectRef idx="0"/>
          <a:fontRef idx="minor"/>
        </p:style>
        <p:txBody>
          <a:bodyPr wrap="none" lIns="90000" rIns="90000" tIns="46800" bIns="46800" anchor="ctr">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2000" spc="-1" strike="noStrike">
                <a:solidFill>
                  <a:srgbClr val="ffffff"/>
                </a:solidFill>
                <a:latin typeface="Arial"/>
                <a:ea typeface="DejaVu Sans"/>
              </a:rPr>
              <a:t>2</a:t>
            </a:r>
            <a:endParaRPr b="0" lang="en-GB" sz="2000" spc="-1" strike="noStrike">
              <a:latin typeface="Arial"/>
            </a:endParaRPr>
          </a:p>
        </p:txBody>
      </p:sp>
      <p:sp>
        <p:nvSpPr>
          <p:cNvPr id="800" name=""/>
          <p:cNvSpPr/>
          <p:nvPr/>
        </p:nvSpPr>
        <p:spPr>
          <a:xfrm>
            <a:off x="5713920" y="6212520"/>
            <a:ext cx="504360" cy="503280"/>
          </a:xfrm>
          <a:prstGeom prst="ellipse">
            <a:avLst/>
          </a:prstGeom>
          <a:solidFill>
            <a:srgbClr val="0000ff"/>
          </a:solidFill>
          <a:ln w="38160">
            <a:solidFill>
              <a:srgbClr val="000000"/>
            </a:solidFill>
            <a:miter/>
          </a:ln>
        </p:spPr>
        <p:style>
          <a:lnRef idx="0"/>
          <a:fillRef idx="0"/>
          <a:effectRef idx="0"/>
          <a:fontRef idx="minor"/>
        </p:style>
        <p:txBody>
          <a:bodyPr wrap="none" lIns="90000" rIns="90000" tIns="46800" bIns="46800" anchor="ctr">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2000" spc="-1" strike="noStrike">
                <a:solidFill>
                  <a:srgbClr val="ffffff"/>
                </a:solidFill>
                <a:latin typeface="Arial"/>
                <a:ea typeface="DejaVu Sans"/>
              </a:rPr>
              <a:t>4</a:t>
            </a:r>
            <a:endParaRPr b="0" lang="en-GB" sz="2000" spc="-1" strike="noStrike">
              <a:latin typeface="Arial"/>
            </a:endParaRPr>
          </a:p>
        </p:txBody>
      </p:sp>
      <p:sp>
        <p:nvSpPr>
          <p:cNvPr id="801" name=""/>
          <p:cNvSpPr/>
          <p:nvPr/>
        </p:nvSpPr>
        <p:spPr>
          <a:xfrm flipH="1">
            <a:off x="1260000" y="4659840"/>
            <a:ext cx="7059600" cy="1007280"/>
          </a:xfrm>
          <a:prstGeom prst="line">
            <a:avLst/>
          </a:prstGeom>
          <a:ln w="76320">
            <a:solidFill>
              <a:srgbClr val="000000"/>
            </a:solidFill>
            <a:miter/>
            <a:tailEnd len="med" type="triangle" w="med"/>
          </a:ln>
        </p:spPr>
        <p:style>
          <a:lnRef idx="0"/>
          <a:fillRef idx="0"/>
          <a:effectRef idx="0"/>
          <a:fontRef idx="minor"/>
        </p:style>
      </p:sp>
      <p:sp>
        <p:nvSpPr>
          <p:cNvPr id="802" name=""/>
          <p:cNvSpPr/>
          <p:nvPr/>
        </p:nvSpPr>
        <p:spPr>
          <a:xfrm>
            <a:off x="3278160" y="4701240"/>
            <a:ext cx="3023640" cy="1006920"/>
          </a:xfrm>
          <a:prstGeom prst="rect">
            <a:avLst/>
          </a:prstGeom>
          <a:solidFill>
            <a:srgbClr val="ffffff"/>
          </a:solidFill>
          <a:ln w="38160">
            <a:solidFill>
              <a:srgbClr val="000000"/>
            </a:solidFill>
            <a:miter/>
          </a:ln>
          <a:effectLst>
            <a:outerShdw blurRad="0" dir="2700000" dist="107932" rotWithShape="0">
              <a:srgbClr val="cecece"/>
            </a:outerShdw>
          </a:effectLst>
        </p:spPr>
        <p:style>
          <a:lnRef idx="0"/>
          <a:fillRef idx="0"/>
          <a:effectRef idx="0"/>
          <a:fontRef idx="minor"/>
        </p:style>
        <p:txBody>
          <a:bodyPr wrap="none" lIns="90000" rIns="90000" tIns="46800" bIns="46800" anchor="ctr">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2000" spc="-1" strike="noStrike">
                <a:solidFill>
                  <a:srgbClr val="000000"/>
                </a:solidFill>
                <a:latin typeface="Arial"/>
                <a:ea typeface="DejaVu Sans"/>
              </a:rPr>
              <a:t>FIN</a:t>
            </a:r>
            <a:endParaRPr b="0" lang="en-GB" sz="2000" spc="-1" strike="noStrike">
              <a:latin typeface="Arial"/>
            </a:endParaRPr>
          </a:p>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2000" spc="-1" strike="noStrike">
                <a:solidFill>
                  <a:srgbClr val="000000"/>
                </a:solidFill>
                <a:latin typeface="Arial"/>
                <a:ea typeface="DejaVu Sans"/>
              </a:rPr>
              <a:t>SN=</a:t>
            </a:r>
            <a:r>
              <a:rPr b="1" i="1" lang="en-GB" sz="2000" spc="-1" strike="noStrike">
                <a:solidFill>
                  <a:srgbClr val="000000"/>
                </a:solidFill>
                <a:latin typeface="Arial"/>
                <a:ea typeface="DejaVu Sans"/>
              </a:rPr>
              <a:t>Y</a:t>
            </a:r>
            <a:endParaRPr b="0" lang="en-GB" sz="2000" spc="-1" strike="noStrike">
              <a:latin typeface="Arial"/>
            </a:endParaRPr>
          </a:p>
        </p:txBody>
      </p:sp>
      <p:sp>
        <p:nvSpPr>
          <p:cNvPr id="803" name=""/>
          <p:cNvSpPr/>
          <p:nvPr/>
        </p:nvSpPr>
        <p:spPr>
          <a:xfrm>
            <a:off x="5630760" y="4743360"/>
            <a:ext cx="502560" cy="503280"/>
          </a:xfrm>
          <a:prstGeom prst="ellipse">
            <a:avLst/>
          </a:prstGeom>
          <a:solidFill>
            <a:srgbClr val="0000ff"/>
          </a:solidFill>
          <a:ln w="38160">
            <a:solidFill>
              <a:srgbClr val="000000"/>
            </a:solidFill>
            <a:miter/>
          </a:ln>
        </p:spPr>
        <p:style>
          <a:lnRef idx="0"/>
          <a:fillRef idx="0"/>
          <a:effectRef idx="0"/>
          <a:fontRef idx="minor"/>
        </p:style>
        <p:txBody>
          <a:bodyPr wrap="none" lIns="90000" rIns="90000" tIns="46800" bIns="46800" anchor="ctr">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2000" spc="-1" strike="noStrike">
                <a:solidFill>
                  <a:srgbClr val="ffffff"/>
                </a:solidFill>
                <a:latin typeface="Arial"/>
                <a:ea typeface="DejaVu Sans"/>
              </a:rPr>
              <a:t>3</a:t>
            </a:r>
            <a:endParaRPr b="0" lang="en-GB" sz="2000" spc="-1" strike="noStrike">
              <a:latin typeface="Arial"/>
            </a:endParaRPr>
          </a:p>
        </p:txBody>
      </p:sp>
      <p:sp>
        <p:nvSpPr>
          <p:cNvPr id="804" name=""/>
          <p:cNvSpPr/>
          <p:nvPr/>
        </p:nvSpPr>
        <p:spPr>
          <a:xfrm rot="16200000">
            <a:off x="4680360" y="4359600"/>
            <a:ext cx="390240" cy="39816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wrap="none" lIns="90000" rIns="90000" tIns="46800" bIns="4680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2000" spc="-1" strike="noStrike">
                <a:solidFill>
                  <a:srgbClr val="000000"/>
                </a:solidFill>
                <a:latin typeface="Arial"/>
                <a:ea typeface="DejaVu Sans"/>
              </a:rPr>
              <a:t>...</a:t>
            </a:r>
            <a:endParaRPr b="0" lang="en-GB" sz="2000" spc="-1" strike="noStrike">
              <a:latin typeface="Arial"/>
            </a:endParaRPr>
          </a:p>
        </p:txBody>
      </p:sp>
      <p:sp>
        <p:nvSpPr>
          <p:cNvPr id="805" name=""/>
          <p:cNvSpPr/>
          <p:nvPr/>
        </p:nvSpPr>
        <p:spPr>
          <a:xfrm>
            <a:off x="8319960" y="1595160"/>
            <a:ext cx="360" cy="2266920"/>
          </a:xfrm>
          <a:prstGeom prst="line">
            <a:avLst/>
          </a:prstGeom>
          <a:ln w="38160">
            <a:solidFill>
              <a:srgbClr val="000000"/>
            </a:solidFill>
            <a:miter/>
          </a:ln>
        </p:spPr>
        <p:style>
          <a:lnRef idx="0"/>
          <a:fillRef idx="0"/>
          <a:effectRef idx="0"/>
          <a:fontRef idx="minor"/>
        </p:style>
      </p:sp>
      <p:sp>
        <p:nvSpPr>
          <p:cNvPr id="806" name=""/>
          <p:cNvSpPr/>
          <p:nvPr/>
        </p:nvSpPr>
        <p:spPr>
          <a:xfrm>
            <a:off x="8319960" y="4533840"/>
            <a:ext cx="360" cy="2602800"/>
          </a:xfrm>
          <a:prstGeom prst="line">
            <a:avLst/>
          </a:prstGeom>
          <a:ln w="38160">
            <a:solidFill>
              <a:srgbClr val="000000"/>
            </a:solidFill>
            <a:miter/>
          </a:ln>
        </p:spPr>
        <p:style>
          <a:lnRef idx="0"/>
          <a:fillRef idx="0"/>
          <a:effectRef idx="0"/>
          <a:fontRef idx="minor"/>
        </p:style>
      </p:sp>
      <p:sp>
        <p:nvSpPr>
          <p:cNvPr id="807" name=""/>
          <p:cNvSpPr/>
          <p:nvPr/>
        </p:nvSpPr>
        <p:spPr>
          <a:xfrm>
            <a:off x="1260360" y="1511280"/>
            <a:ext cx="360" cy="5541480"/>
          </a:xfrm>
          <a:prstGeom prst="line">
            <a:avLst/>
          </a:prstGeom>
          <a:ln w="38160">
            <a:solidFill>
              <a:srgbClr val="000000"/>
            </a:solidFill>
            <a:prstDash val="sysDot"/>
            <a:miter/>
          </a:ln>
        </p:spPr>
        <p:style>
          <a:lnRef idx="0"/>
          <a:fillRef idx="0"/>
          <a:effectRef idx="0"/>
          <a:fontRef idx="minor"/>
        </p:style>
      </p:sp>
      <p:sp>
        <p:nvSpPr>
          <p:cNvPr id="808" name=""/>
          <p:cNvSpPr/>
          <p:nvPr/>
        </p:nvSpPr>
        <p:spPr>
          <a:xfrm>
            <a:off x="1260360" y="1511280"/>
            <a:ext cx="360" cy="2518920"/>
          </a:xfrm>
          <a:prstGeom prst="line">
            <a:avLst/>
          </a:prstGeom>
          <a:ln w="38160">
            <a:solidFill>
              <a:srgbClr val="000000"/>
            </a:solidFill>
            <a:miter/>
          </a:ln>
        </p:spPr>
        <p:style>
          <a:lnRef idx="0"/>
          <a:fillRef idx="0"/>
          <a:effectRef idx="0"/>
          <a:fontRef idx="minor"/>
        </p:style>
      </p:sp>
      <p:sp>
        <p:nvSpPr>
          <p:cNvPr id="809" name=""/>
          <p:cNvSpPr/>
          <p:nvPr/>
        </p:nvSpPr>
        <p:spPr>
          <a:xfrm>
            <a:off x="1260360" y="4785480"/>
            <a:ext cx="360" cy="2266920"/>
          </a:xfrm>
          <a:prstGeom prst="line">
            <a:avLst/>
          </a:prstGeom>
          <a:ln w="38160">
            <a:solidFill>
              <a:srgbClr val="000000"/>
            </a:solidFill>
            <a:miter/>
          </a:ln>
        </p:spPr>
        <p:style>
          <a:lnRef idx="0"/>
          <a:fillRef idx="0"/>
          <a:effectRef idx="0"/>
          <a:fontRef idx="minor"/>
        </p:style>
      </p:sp>
      <p:sp>
        <p:nvSpPr>
          <p:cNvPr id="810" name=""/>
          <p:cNvSpPr/>
          <p:nvPr/>
        </p:nvSpPr>
        <p:spPr>
          <a:xfrm>
            <a:off x="110880" y="503640"/>
            <a:ext cx="9239760" cy="835920"/>
          </a:xfrm>
          <a:prstGeom prst="rect">
            <a:avLst/>
          </a:prstGeom>
          <a:noFill/>
          <a:ln w="0">
            <a:noFill/>
          </a:ln>
        </p:spPr>
        <p:style>
          <a:lnRef idx="0"/>
          <a:fillRef idx="0"/>
          <a:effectRef idx="0"/>
          <a:fontRef idx="minor"/>
        </p:style>
        <p:txBody>
          <a:bodyPr lIns="87480" rIns="87480" tIns="44280" bIns="44280" anchor="t">
            <a:noAutofit/>
          </a:bodyPr>
          <a:p>
            <a:pPr marL="216000" indent="-216000" algn="ctr">
              <a:lnSpc>
                <a:spcPct val="100000"/>
              </a:lnSpc>
              <a:buClr>
                <a:srgbClr val="000000"/>
              </a:buClr>
              <a:buSzPct val="45000"/>
              <a:buFont typeface="Wingdings" charset="2"/>
              <a:buChar char=""/>
              <a:tabLst>
                <a:tab algn="l" pos="0"/>
                <a:tab algn="l" pos="825480"/>
                <a:tab algn="l" pos="1650960"/>
                <a:tab algn="l" pos="2476440"/>
                <a:tab algn="l" pos="3301920"/>
                <a:tab algn="l" pos="4127400"/>
                <a:tab algn="l" pos="4952880"/>
                <a:tab algn="l" pos="5778360"/>
                <a:tab algn="l" pos="6603840"/>
                <a:tab algn="l" pos="7429680"/>
                <a:tab algn="l" pos="8255160"/>
                <a:tab algn="l" pos="9080640"/>
                <a:tab algn="l" pos="9906120"/>
                <a:tab algn="l" pos="10731600"/>
              </a:tabLst>
            </a:pPr>
            <a:r>
              <a:rPr b="1" lang="en-GB" sz="2800" spc="-1" strike="noStrike">
                <a:solidFill>
                  <a:srgbClr val="000000"/>
                </a:solidFill>
                <a:latin typeface="Arial"/>
                <a:ea typeface="DejaVu Sans"/>
              </a:rPr>
              <a:t>TCP Termination - II</a:t>
            </a:r>
            <a:endParaRPr b="0" lang="en-GB" sz="2800" spc="-1" strike="noStrike">
              <a:latin typeface="Arial"/>
            </a:endParaRPr>
          </a:p>
        </p:txBody>
      </p:sp>
    </p:spTree>
  </p:cSld>
  <mc:AlternateContent>
    <mc:Choice Requires="p14">
      <p:transition spd="slow" p14:dur="2000"/>
    </mc:Choice>
    <mc:Fallback>
      <p:transition spd="slow"/>
    </mc:Fallback>
  </mc:AlternateContent>
</p:sld>
</file>

<file path=ppt/slides/slide10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11" name="PlaceHolder 1"/>
          <p:cNvSpPr>
            <a:spLocks noGrp="1"/>
          </p:cNvSpPr>
          <p:nvPr>
            <p:ph type="title"/>
          </p:nvPr>
        </p:nvSpPr>
        <p:spPr>
          <a:xfrm>
            <a:off x="427320" y="228240"/>
            <a:ext cx="8571240" cy="880560"/>
          </a:xfrm>
          <a:prstGeom prst="rect">
            <a:avLst/>
          </a:prstGeom>
          <a:noFill/>
          <a:ln w="0">
            <a:noFill/>
          </a:ln>
        </p:spPr>
        <p:txBody>
          <a:bodyPr lIns="92160" rIns="92160" tIns="46080" bIns="46080" anchor="b">
            <a:noAutofit/>
          </a:bodyPr>
          <a:p>
            <a:pPr marL="216000" indent="-216000" algn="ctr">
              <a:lnSpc>
                <a:spcPct val="100000"/>
              </a:lnSpc>
              <a:buClr>
                <a:srgbClr val="000000"/>
              </a:buClr>
              <a:buSzPct val="45000"/>
              <a:buFont typeface="Wingdings" charset="2"/>
              <a:buChar char=""/>
              <a:tabLst>
                <a:tab algn="l" pos="0"/>
                <a:tab algn="l" pos="825480"/>
                <a:tab algn="l" pos="1650960"/>
                <a:tab algn="l" pos="2476440"/>
                <a:tab algn="l" pos="3301920"/>
                <a:tab algn="l" pos="4127400"/>
                <a:tab algn="l" pos="4952880"/>
                <a:tab algn="l" pos="5778360"/>
                <a:tab algn="l" pos="6603840"/>
                <a:tab algn="l" pos="7429680"/>
                <a:tab algn="l" pos="8255160"/>
                <a:tab algn="l" pos="9080640"/>
                <a:tab algn="l" pos="9906120"/>
                <a:tab algn="l" pos="10731600"/>
              </a:tabLst>
            </a:pPr>
            <a:r>
              <a:rPr b="1" lang="en-GB" sz="2800" spc="-1" strike="noStrike">
                <a:latin typeface="Arial"/>
              </a:rPr>
              <a:t>Stream Sockets</a:t>
            </a:r>
            <a:endParaRPr b="0" lang="en-GB" sz="2800" spc="-1" strike="noStrike">
              <a:latin typeface="Arial"/>
            </a:endParaRPr>
          </a:p>
        </p:txBody>
      </p:sp>
      <p:sp>
        <p:nvSpPr>
          <p:cNvPr id="812" name="PlaceHolder 2"/>
          <p:cNvSpPr>
            <a:spLocks noGrp="1"/>
          </p:cNvSpPr>
          <p:nvPr>
            <p:ph/>
          </p:nvPr>
        </p:nvSpPr>
        <p:spPr>
          <a:xfrm>
            <a:off x="559800" y="1339920"/>
            <a:ext cx="8991000" cy="5918760"/>
          </a:xfrm>
          <a:prstGeom prst="rect">
            <a:avLst/>
          </a:prstGeom>
          <a:noFill/>
          <a:ln w="0">
            <a:noFill/>
          </a:ln>
        </p:spPr>
        <p:txBody>
          <a:bodyPr lIns="92160" rIns="92160" tIns="46080" bIns="46080" anchor="t">
            <a:normAutofit/>
          </a:bodyPr>
          <a:p>
            <a:pPr marL="343080" indent="-343080">
              <a:lnSpc>
                <a:spcPct val="100000"/>
              </a:lnSpc>
              <a:spcBef>
                <a:spcPts val="751"/>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400" spc="-1" strike="noStrike">
                <a:latin typeface="Arial"/>
              </a:rPr>
              <a:t>Connection-Based, i.e., socket addresses established before sending messages between C/S</a:t>
            </a:r>
            <a:endParaRPr b="0" lang="en-GB" sz="2400" spc="-1" strike="noStrike">
              <a:latin typeface="Arial"/>
            </a:endParaRPr>
          </a:p>
          <a:p>
            <a:pPr marL="343080" indent="-343080">
              <a:lnSpc>
                <a:spcPct val="100000"/>
              </a:lnSpc>
              <a:spcBef>
                <a:spcPts val="751"/>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400" spc="-1" strike="noStrike">
                <a:latin typeface="Arial"/>
              </a:rPr>
              <a:t>Address Domain: AF_UNIX (UNIX pathname) or AF_INET (host+port)</a:t>
            </a:r>
            <a:endParaRPr b="0" lang="en-GB" sz="2400" spc="-1" strike="noStrike">
              <a:latin typeface="Arial"/>
            </a:endParaRPr>
          </a:p>
          <a:p>
            <a:pPr marL="343080" indent="-343080">
              <a:lnSpc>
                <a:spcPct val="100000"/>
              </a:lnSpc>
              <a:spcBef>
                <a:spcPts val="751"/>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400" spc="-1" strike="noStrike">
                <a:latin typeface="Arial"/>
              </a:rPr>
              <a:t>Virtual Circuit i.e., Data Transmitted sequentially in a reliable and non-duplicated manner</a:t>
            </a:r>
            <a:endParaRPr b="0" lang="en-GB" sz="2400" spc="-1" strike="noStrike">
              <a:latin typeface="Arial"/>
            </a:endParaRPr>
          </a:p>
          <a:p>
            <a:pPr marL="343080" indent="-343080">
              <a:lnSpc>
                <a:spcPct val="100000"/>
              </a:lnSpc>
              <a:spcBef>
                <a:spcPts val="751"/>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400" spc="-1" strike="noStrike">
                <a:latin typeface="Arial"/>
              </a:rPr>
              <a:t>Default Protocol Interface is TCP</a:t>
            </a:r>
            <a:endParaRPr b="0" lang="en-GB" sz="2400" spc="-1" strike="noStrike">
              <a:latin typeface="Arial"/>
            </a:endParaRPr>
          </a:p>
          <a:p>
            <a:pPr marL="343080" indent="-343080">
              <a:lnSpc>
                <a:spcPct val="100000"/>
              </a:lnSpc>
              <a:spcBef>
                <a:spcPts val="751"/>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400" spc="-1" strike="noStrike">
                <a:latin typeface="Arial"/>
              </a:rPr>
              <a:t>Checks order, sequence, duplicates</a:t>
            </a:r>
            <a:endParaRPr b="0" lang="en-GB" sz="2400" spc="-1" strike="noStrike">
              <a:latin typeface="Arial"/>
            </a:endParaRPr>
          </a:p>
          <a:p>
            <a:pPr marL="343080" indent="-343080">
              <a:lnSpc>
                <a:spcPct val="100000"/>
              </a:lnSpc>
              <a:spcBef>
                <a:spcPts val="751"/>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400" spc="-1" strike="noStrike">
                <a:latin typeface="Arial"/>
              </a:rPr>
              <a:t>No boundaries are imposed on data (its a stream of bytes)</a:t>
            </a:r>
            <a:endParaRPr b="0" lang="en-GB" sz="2400" spc="-1" strike="noStrike">
              <a:latin typeface="Arial"/>
            </a:endParaRPr>
          </a:p>
          <a:p>
            <a:pPr marL="343080" indent="-343080">
              <a:lnSpc>
                <a:spcPct val="100000"/>
              </a:lnSpc>
              <a:spcBef>
                <a:spcPts val="751"/>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400" spc="-1" strike="noStrike">
                <a:latin typeface="Arial"/>
              </a:rPr>
              <a:t>Slower than UDP</a:t>
            </a:r>
            <a:endParaRPr b="0" lang="en-GB" sz="2400" spc="-1" strike="noStrike">
              <a:latin typeface="Arial"/>
            </a:endParaRPr>
          </a:p>
          <a:p>
            <a:pPr marL="343080" indent="-343080">
              <a:lnSpc>
                <a:spcPct val="100000"/>
              </a:lnSpc>
              <a:spcBef>
                <a:spcPts val="751"/>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400" spc="-1" strike="noStrike">
                <a:latin typeface="Arial"/>
              </a:rPr>
              <a:t>Requires more program overhead</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10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13" name="PlaceHolder 1"/>
          <p:cNvSpPr>
            <a:spLocks noGrp="1"/>
          </p:cNvSpPr>
          <p:nvPr>
            <p:ph type="title"/>
          </p:nvPr>
        </p:nvSpPr>
        <p:spPr>
          <a:xfrm>
            <a:off x="383760" y="276120"/>
            <a:ext cx="8570880" cy="817920"/>
          </a:xfrm>
          <a:prstGeom prst="rect">
            <a:avLst/>
          </a:prstGeom>
          <a:noFill/>
          <a:ln w="0">
            <a:noFill/>
          </a:ln>
        </p:spPr>
        <p:txBody>
          <a:bodyPr lIns="92160" rIns="92160" tIns="46080" bIns="46080" anchor="b">
            <a:noAutofit/>
          </a:bodyPr>
          <a:p>
            <a:pPr marL="216000" indent="-216000" algn="ctr">
              <a:lnSpc>
                <a:spcPct val="100000"/>
              </a:lnSpc>
              <a:buClr>
                <a:srgbClr val="000000"/>
              </a:buClr>
              <a:buSzPct val="45000"/>
              <a:buFont typeface="Wingdings" charset="2"/>
              <a:buChar char=""/>
              <a:tabLst>
                <a:tab algn="l" pos="0"/>
                <a:tab algn="l" pos="825480"/>
                <a:tab algn="l" pos="1650960"/>
                <a:tab algn="l" pos="2476440"/>
                <a:tab algn="l" pos="3301920"/>
                <a:tab algn="l" pos="4127400"/>
                <a:tab algn="l" pos="4952880"/>
                <a:tab algn="l" pos="5778360"/>
                <a:tab algn="l" pos="6603840"/>
                <a:tab algn="l" pos="7429680"/>
                <a:tab algn="l" pos="8255160"/>
                <a:tab algn="l" pos="9080640"/>
                <a:tab algn="l" pos="9906120"/>
                <a:tab algn="l" pos="10731600"/>
              </a:tabLst>
            </a:pPr>
            <a:r>
              <a:rPr b="1" lang="en-GB" sz="2800" spc="-1" strike="noStrike">
                <a:latin typeface="Arial"/>
              </a:rPr>
              <a:t>Datagram Sockets</a:t>
            </a:r>
            <a:endParaRPr b="0" lang="en-GB" sz="2800" spc="-1" strike="noStrike">
              <a:latin typeface="Arial"/>
            </a:endParaRPr>
          </a:p>
        </p:txBody>
      </p:sp>
      <p:sp>
        <p:nvSpPr>
          <p:cNvPr id="814" name="PlaceHolder 2"/>
          <p:cNvSpPr>
            <a:spLocks noGrp="1"/>
          </p:cNvSpPr>
          <p:nvPr>
            <p:ph/>
          </p:nvPr>
        </p:nvSpPr>
        <p:spPr>
          <a:xfrm>
            <a:off x="684720" y="1475280"/>
            <a:ext cx="8569440" cy="5456520"/>
          </a:xfrm>
          <a:prstGeom prst="rect">
            <a:avLst/>
          </a:prstGeom>
          <a:noFill/>
          <a:ln w="0">
            <a:noFill/>
          </a:ln>
        </p:spPr>
        <p:txBody>
          <a:bodyPr lIns="92160" rIns="92160" tIns="46080" bIns="46080" anchor="t">
            <a:normAutofit/>
          </a:bodyPr>
          <a:p>
            <a:pPr marL="343080" indent="-343080">
              <a:lnSpc>
                <a:spcPct val="100000"/>
              </a:lnSpc>
              <a:spcBef>
                <a:spcPts val="751"/>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400" spc="-1" strike="noStrike">
                <a:latin typeface="Arial"/>
              </a:rPr>
              <a:t>Connectionless sockets, i.e., C/S addresses are passed along with each message sent from one process to another</a:t>
            </a:r>
            <a:endParaRPr b="0" lang="en-GB" sz="2400" spc="-1" strike="noStrike">
              <a:latin typeface="Arial"/>
            </a:endParaRPr>
          </a:p>
          <a:p>
            <a:pPr marL="343080" indent="-343080">
              <a:lnSpc>
                <a:spcPct val="100000"/>
              </a:lnSpc>
              <a:spcBef>
                <a:spcPts val="751"/>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400" spc="-1" strike="noStrike">
                <a:latin typeface="Arial"/>
              </a:rPr>
              <a:t>Peer-to-Peer Communication</a:t>
            </a:r>
            <a:endParaRPr b="0" lang="en-GB" sz="2400" spc="-1" strike="noStrike">
              <a:latin typeface="Arial"/>
            </a:endParaRPr>
          </a:p>
          <a:p>
            <a:pPr marL="343080" indent="-343080">
              <a:lnSpc>
                <a:spcPct val="100000"/>
              </a:lnSpc>
              <a:spcBef>
                <a:spcPts val="751"/>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400" spc="-1" strike="noStrike">
                <a:latin typeface="Arial"/>
              </a:rPr>
              <a:t>Provides an interface to the UDP datagram services</a:t>
            </a:r>
            <a:endParaRPr b="0" lang="en-GB" sz="2400" spc="-1" strike="noStrike">
              <a:latin typeface="Arial"/>
            </a:endParaRPr>
          </a:p>
          <a:p>
            <a:pPr marL="343080" indent="-343080">
              <a:lnSpc>
                <a:spcPct val="100000"/>
              </a:lnSpc>
              <a:spcBef>
                <a:spcPts val="751"/>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400" spc="-1" strike="noStrike">
                <a:latin typeface="Arial"/>
              </a:rPr>
              <a:t>Handles network transmission as independent packets</a:t>
            </a:r>
            <a:endParaRPr b="0" lang="en-GB" sz="2400" spc="-1" strike="noStrike">
              <a:latin typeface="Arial"/>
            </a:endParaRPr>
          </a:p>
          <a:p>
            <a:pPr marL="343080" indent="-343080">
              <a:lnSpc>
                <a:spcPct val="100000"/>
              </a:lnSpc>
              <a:spcBef>
                <a:spcPts val="751"/>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400" spc="-1" strike="noStrike">
                <a:latin typeface="Arial"/>
              </a:rPr>
              <a:t>Provides no guarantees, although it does include a checksum</a:t>
            </a:r>
            <a:endParaRPr b="0" lang="en-GB" sz="2400" spc="-1" strike="noStrike">
              <a:latin typeface="Arial"/>
            </a:endParaRPr>
          </a:p>
          <a:p>
            <a:pPr marL="343080" indent="-343080">
              <a:lnSpc>
                <a:spcPct val="100000"/>
              </a:lnSpc>
              <a:spcBef>
                <a:spcPts val="751"/>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400" spc="-1" strike="noStrike">
                <a:latin typeface="Arial"/>
              </a:rPr>
              <a:t>Does not detect duplicates</a:t>
            </a:r>
            <a:endParaRPr b="0" lang="en-GB" sz="2400" spc="-1" strike="noStrike">
              <a:latin typeface="Arial"/>
            </a:endParaRPr>
          </a:p>
          <a:p>
            <a:pPr marL="343080" indent="-343080">
              <a:lnSpc>
                <a:spcPct val="100000"/>
              </a:lnSpc>
              <a:spcBef>
                <a:spcPts val="751"/>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400" spc="-1" strike="noStrike">
                <a:latin typeface="Arial"/>
              </a:rPr>
              <a:t>Does not determine sequence</a:t>
            </a:r>
            <a:endParaRPr b="0" lang="en-GB" sz="2400" spc="-1" strike="noStrike">
              <a:latin typeface="Arial"/>
            </a:endParaRPr>
          </a:p>
          <a:p>
            <a:pPr lvl="1" marL="743040" indent="-285840">
              <a:lnSpc>
                <a:spcPct val="100000"/>
              </a:lnSpc>
              <a:spcBef>
                <a:spcPts val="751"/>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400" spc="-1" strike="noStrike">
                <a:latin typeface="Arial"/>
              </a:rPr>
              <a:t>ie information can be lost, wrong order or duplicated</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0" name="PlaceHolder 1"/>
          <p:cNvSpPr>
            <a:spLocks noGrp="1"/>
          </p:cNvSpPr>
          <p:nvPr>
            <p:ph type="title"/>
          </p:nvPr>
        </p:nvSpPr>
        <p:spPr>
          <a:xfrm>
            <a:off x="1908000" y="555120"/>
            <a:ext cx="6118560" cy="1351800"/>
          </a:xfrm>
          <a:prstGeom prst="rect">
            <a:avLst/>
          </a:prstGeom>
          <a:noFill/>
          <a:ln w="0">
            <a:noFill/>
          </a:ln>
        </p:spPr>
        <p:txBody>
          <a:bodyPr lIns="0" rIns="0" tIns="12600" bIns="0" anchor="t">
            <a:noAutofit/>
          </a:bodyPr>
          <a:p>
            <a:pPr marL="12600">
              <a:lnSpc>
                <a:spcPct val="100000"/>
              </a:lnSpc>
              <a:spcBef>
                <a:spcPts val="99"/>
              </a:spcBef>
              <a:buNone/>
              <a:tabLst>
                <a:tab algn="l" pos="1285920"/>
              </a:tabLst>
            </a:pPr>
            <a:r>
              <a:rPr b="1" lang="en-GB" sz="4400" spc="-12" strike="noStrike">
                <a:solidFill>
                  <a:srgbClr val="000000"/>
                </a:solidFill>
                <a:latin typeface="Arial"/>
              </a:rPr>
              <a:t>Types: </a:t>
            </a:r>
            <a:r>
              <a:rPr b="1" lang="en-GB" sz="4400" spc="-26" strike="noStrike">
                <a:solidFill>
                  <a:srgbClr val="000000"/>
                </a:solidFill>
                <a:latin typeface="Arial"/>
              </a:rPr>
              <a:t>Raw</a:t>
            </a:r>
            <a:r>
              <a:rPr b="1" lang="en-GB" sz="4400" spc="-1" strike="noStrike">
                <a:solidFill>
                  <a:srgbClr val="000000"/>
                </a:solidFill>
                <a:latin typeface="Arial"/>
              </a:rPr>
              <a:t> </a:t>
            </a:r>
            <a:r>
              <a:rPr b="1" lang="en-GB" sz="4400" spc="-12" strike="noStrike">
                <a:solidFill>
                  <a:srgbClr val="000000"/>
                </a:solidFill>
                <a:latin typeface="Arial"/>
              </a:rPr>
              <a:t>Sockets</a:t>
            </a:r>
            <a:endParaRPr b="0" lang="en-GB" sz="4400" spc="-1" strike="noStrike">
              <a:latin typeface="Arial"/>
            </a:endParaRPr>
          </a:p>
        </p:txBody>
      </p:sp>
      <p:sp>
        <p:nvSpPr>
          <p:cNvPr id="341" name="object 4"/>
          <p:cNvSpPr/>
          <p:nvPr/>
        </p:nvSpPr>
        <p:spPr>
          <a:xfrm>
            <a:off x="648000" y="1718280"/>
            <a:ext cx="9039960" cy="4623480"/>
          </a:xfrm>
          <a:prstGeom prst="rect">
            <a:avLst/>
          </a:prstGeom>
          <a:noFill/>
          <a:ln w="0">
            <a:noFill/>
          </a:ln>
        </p:spPr>
        <p:style>
          <a:lnRef idx="0"/>
          <a:fillRef idx="0"/>
          <a:effectRef idx="0"/>
          <a:fontRef idx="minor"/>
        </p:style>
        <p:txBody>
          <a:bodyPr lIns="0" rIns="0" tIns="54000" bIns="0" anchor="t">
            <a:spAutoFit/>
          </a:bodyPr>
          <a:p>
            <a:pPr marL="12600" algn="just">
              <a:lnSpc>
                <a:spcPts val="3589"/>
              </a:lnSpc>
              <a:spcBef>
                <a:spcPts val="425"/>
              </a:spcBef>
              <a:buNone/>
            </a:pPr>
            <a:r>
              <a:rPr b="0" lang="en-GB" sz="3200" spc="-1" strike="noStrike">
                <a:solidFill>
                  <a:srgbClr val="000000"/>
                </a:solidFill>
                <a:latin typeface="Arial"/>
                <a:ea typeface="DejaVu Sans"/>
              </a:rPr>
              <a:t>A </a:t>
            </a:r>
            <a:r>
              <a:rPr b="0" i="1" lang="en-GB" sz="3200" spc="-1" strike="noStrike" u="sng">
                <a:solidFill>
                  <a:srgbClr val="000000"/>
                </a:solidFill>
                <a:uFill>
                  <a:solidFill>
                    <a:srgbClr val="000000"/>
                  </a:solidFill>
                </a:uFill>
                <a:latin typeface="Arial"/>
                <a:ea typeface="DejaVu Sans"/>
              </a:rPr>
              <a:t>raw socket</a:t>
            </a:r>
            <a:r>
              <a:rPr b="0" i="1" lang="en-GB" sz="3200" spc="-1" strike="noStrike">
                <a:solidFill>
                  <a:srgbClr val="000000"/>
                </a:solidFill>
                <a:latin typeface="Arial"/>
                <a:ea typeface="DejaVu Sans"/>
              </a:rPr>
              <a:t> </a:t>
            </a:r>
            <a:r>
              <a:rPr b="0" lang="en-GB" sz="3200" spc="-1" strike="noStrike">
                <a:solidFill>
                  <a:srgbClr val="000000"/>
                </a:solidFill>
                <a:latin typeface="Arial"/>
                <a:ea typeface="DejaVu Sans"/>
              </a:rPr>
              <a:t>provides users </a:t>
            </a:r>
            <a:r>
              <a:rPr b="0" i="1" lang="en-GB" sz="3200" spc="-1" strike="noStrike" u="sng">
                <a:solidFill>
                  <a:srgbClr val="000000"/>
                </a:solidFill>
                <a:uFill>
                  <a:solidFill>
                    <a:srgbClr val="000000"/>
                  </a:solidFill>
                </a:uFill>
                <a:latin typeface="Arial"/>
                <a:ea typeface="DejaVu Sans"/>
              </a:rPr>
              <a:t>access to </a:t>
            </a:r>
            <a:r>
              <a:rPr b="0" i="1" lang="en-GB" sz="3200" spc="-26" strike="noStrike" u="sng">
                <a:solidFill>
                  <a:srgbClr val="000000"/>
                </a:solidFill>
                <a:uFill>
                  <a:solidFill>
                    <a:srgbClr val="000000"/>
                  </a:solidFill>
                </a:uFill>
                <a:latin typeface="Arial"/>
                <a:ea typeface="DejaVu Sans"/>
              </a:rPr>
              <a:t>the</a:t>
            </a:r>
            <a:r>
              <a:rPr b="0" i="1" lang="en-GB" sz="3200" spc="-26" strike="noStrike">
                <a:solidFill>
                  <a:srgbClr val="000000"/>
                </a:solidFill>
                <a:latin typeface="Arial"/>
                <a:ea typeface="DejaVu Sans"/>
              </a:rPr>
              <a:t> </a:t>
            </a:r>
            <a:r>
              <a:rPr b="0" i="1" lang="en-GB" sz="3200" spc="-1" strike="noStrike" u="sng">
                <a:solidFill>
                  <a:srgbClr val="000000"/>
                </a:solidFill>
                <a:uFill>
                  <a:solidFill>
                    <a:srgbClr val="000000"/>
                  </a:solidFill>
                </a:uFill>
                <a:latin typeface="Arial"/>
                <a:ea typeface="DejaVu Sans"/>
              </a:rPr>
              <a:t>underlying</a:t>
            </a:r>
            <a:r>
              <a:rPr b="0" i="1" lang="en-GB" sz="3200" spc="-26" strike="noStrike" u="sng">
                <a:solidFill>
                  <a:srgbClr val="000000"/>
                </a:solidFill>
                <a:uFill>
                  <a:solidFill>
                    <a:srgbClr val="000000"/>
                  </a:solidFill>
                </a:uFill>
                <a:latin typeface="Arial"/>
                <a:ea typeface="DejaVu Sans"/>
              </a:rPr>
              <a:t> </a:t>
            </a:r>
            <a:r>
              <a:rPr b="0" i="1" lang="en-GB" sz="3200" spc="-1" strike="noStrike" u="sng">
                <a:solidFill>
                  <a:srgbClr val="000000"/>
                </a:solidFill>
                <a:uFill>
                  <a:solidFill>
                    <a:srgbClr val="000000"/>
                  </a:solidFill>
                </a:uFill>
                <a:latin typeface="Arial"/>
                <a:ea typeface="DejaVu Sans"/>
              </a:rPr>
              <a:t>communication</a:t>
            </a:r>
            <a:r>
              <a:rPr b="0" i="1" lang="en-GB" sz="3200" spc="-21" strike="noStrike" u="sng">
                <a:solidFill>
                  <a:srgbClr val="000000"/>
                </a:solidFill>
                <a:uFill>
                  <a:solidFill>
                    <a:srgbClr val="000000"/>
                  </a:solidFill>
                </a:uFill>
                <a:latin typeface="Arial"/>
                <a:ea typeface="DejaVu Sans"/>
              </a:rPr>
              <a:t> </a:t>
            </a:r>
            <a:r>
              <a:rPr b="0" i="1" lang="en-GB" sz="3200" spc="-1" strike="noStrike" u="sng">
                <a:solidFill>
                  <a:srgbClr val="000000"/>
                </a:solidFill>
                <a:uFill>
                  <a:solidFill>
                    <a:srgbClr val="000000"/>
                  </a:solidFill>
                </a:uFill>
                <a:latin typeface="Arial"/>
                <a:ea typeface="DejaVu Sans"/>
              </a:rPr>
              <a:t>protocols</a:t>
            </a:r>
            <a:r>
              <a:rPr b="0" i="1" lang="en-GB" sz="3200" spc="-21" strike="noStrike">
                <a:solidFill>
                  <a:srgbClr val="000000"/>
                </a:solidFill>
                <a:latin typeface="Arial"/>
                <a:ea typeface="DejaVu Sans"/>
              </a:rPr>
              <a:t> </a:t>
            </a:r>
            <a:r>
              <a:rPr b="0" lang="en-GB" sz="3200" spc="-12" strike="noStrike">
                <a:solidFill>
                  <a:srgbClr val="000000"/>
                </a:solidFill>
                <a:latin typeface="Arial"/>
                <a:ea typeface="DejaVu Sans"/>
              </a:rPr>
              <a:t>which </a:t>
            </a:r>
            <a:r>
              <a:rPr b="0" lang="en-GB" sz="3200" spc="-1" strike="noStrike">
                <a:solidFill>
                  <a:srgbClr val="000000"/>
                </a:solidFill>
                <a:latin typeface="Arial"/>
                <a:ea typeface="DejaVu Sans"/>
              </a:rPr>
              <a:t>support socket</a:t>
            </a:r>
            <a:r>
              <a:rPr b="0" lang="en-GB" sz="3200" spc="18" strike="noStrike">
                <a:solidFill>
                  <a:srgbClr val="000000"/>
                </a:solidFill>
                <a:latin typeface="Arial"/>
                <a:ea typeface="DejaVu Sans"/>
              </a:rPr>
              <a:t> </a:t>
            </a:r>
            <a:r>
              <a:rPr b="0" lang="en-GB" sz="3200" spc="-12" strike="noStrike">
                <a:solidFill>
                  <a:srgbClr val="000000"/>
                </a:solidFill>
                <a:latin typeface="Arial"/>
                <a:ea typeface="DejaVu Sans"/>
              </a:rPr>
              <a:t>abstractions.</a:t>
            </a:r>
            <a:endParaRPr b="0" lang="en-GB" sz="3200" spc="-1" strike="noStrike">
              <a:latin typeface="Arial"/>
            </a:endParaRPr>
          </a:p>
          <a:p>
            <a:pPr marL="12600">
              <a:lnSpc>
                <a:spcPct val="100000"/>
              </a:lnSpc>
              <a:spcBef>
                <a:spcPts val="1094"/>
              </a:spcBef>
              <a:buNone/>
            </a:pPr>
            <a:r>
              <a:rPr b="0" lang="en-GB" sz="3200" spc="-1" strike="noStrike">
                <a:solidFill>
                  <a:srgbClr val="000000"/>
                </a:solidFill>
                <a:latin typeface="Arial"/>
                <a:ea typeface="DejaVu Sans"/>
              </a:rPr>
              <a:t>These sockets are </a:t>
            </a:r>
            <a:r>
              <a:rPr b="0" i="1" lang="en-GB" sz="3200" spc="-1" strike="noStrike" u="sng">
                <a:solidFill>
                  <a:srgbClr val="000000"/>
                </a:solidFill>
                <a:uFill>
                  <a:solidFill>
                    <a:srgbClr val="000000"/>
                  </a:solidFill>
                </a:uFill>
                <a:latin typeface="Arial"/>
                <a:ea typeface="DejaVu Sans"/>
              </a:rPr>
              <a:t>normally datagram </a:t>
            </a:r>
            <a:r>
              <a:rPr b="0" i="1" lang="en-GB" sz="3200" spc="-12" strike="noStrike" u="sng">
                <a:solidFill>
                  <a:srgbClr val="000000"/>
                </a:solidFill>
                <a:uFill>
                  <a:solidFill>
                    <a:srgbClr val="000000"/>
                  </a:solidFill>
                </a:uFill>
                <a:latin typeface="Arial"/>
                <a:ea typeface="DejaVu Sans"/>
              </a:rPr>
              <a:t>oriented</a:t>
            </a:r>
            <a:r>
              <a:rPr b="0" lang="en-GB" sz="3200" spc="-12" strike="noStrike">
                <a:solidFill>
                  <a:srgbClr val="000000"/>
                </a:solidFill>
                <a:latin typeface="Arial"/>
                <a:ea typeface="DejaVu Sans"/>
              </a:rPr>
              <a:t>, n</a:t>
            </a:r>
            <a:r>
              <a:rPr b="0" lang="en-GB" sz="3200" spc="-1" strike="noStrike">
                <a:solidFill>
                  <a:srgbClr val="000000"/>
                </a:solidFill>
                <a:latin typeface="Arial"/>
                <a:ea typeface="DejaVu Sans"/>
              </a:rPr>
              <a:t>ot</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intended for the</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general user</a:t>
            </a:r>
            <a:endParaRPr b="0" lang="en-GB" sz="3200" spc="-1" strike="noStrike">
              <a:latin typeface="Arial"/>
            </a:endParaRPr>
          </a:p>
          <a:p>
            <a:pPr marL="12600">
              <a:lnSpc>
                <a:spcPct val="100000"/>
              </a:lnSpc>
              <a:spcBef>
                <a:spcPts val="1094"/>
              </a:spcBef>
              <a:buNone/>
            </a:pPr>
            <a:r>
              <a:rPr b="0" lang="en-GB" sz="3200" spc="-1" strike="noStrike">
                <a:solidFill>
                  <a:srgbClr val="000000"/>
                </a:solidFill>
                <a:latin typeface="Arial"/>
                <a:ea typeface="DejaVu Sans"/>
              </a:rPr>
              <a:t>They</a:t>
            </a:r>
            <a:r>
              <a:rPr b="0" lang="en-GB" sz="3200" spc="9" strike="noStrike">
                <a:solidFill>
                  <a:srgbClr val="000000"/>
                </a:solidFill>
                <a:latin typeface="Arial"/>
                <a:ea typeface="DejaVu Sans"/>
              </a:rPr>
              <a:t> </a:t>
            </a:r>
            <a:r>
              <a:rPr b="0" lang="en-GB" sz="3200" spc="-21" strike="noStrike">
                <a:solidFill>
                  <a:srgbClr val="000000"/>
                </a:solidFill>
                <a:latin typeface="Arial"/>
                <a:ea typeface="DejaVu Sans"/>
              </a:rPr>
              <a:t>have </a:t>
            </a:r>
            <a:r>
              <a:rPr b="0" lang="en-GB" sz="3200" spc="-1" strike="noStrike">
                <a:solidFill>
                  <a:srgbClr val="000000"/>
                </a:solidFill>
                <a:latin typeface="Arial"/>
                <a:ea typeface="DejaVu Sans"/>
              </a:rPr>
              <a:t>been</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provided mainly</a:t>
            </a:r>
            <a:r>
              <a:rPr b="0" lang="en-GB" sz="3200" spc="15" strike="noStrike">
                <a:solidFill>
                  <a:srgbClr val="000000"/>
                </a:solidFill>
                <a:latin typeface="Arial"/>
                <a:ea typeface="DejaVu Sans"/>
              </a:rPr>
              <a:t> </a:t>
            </a:r>
            <a:r>
              <a:rPr b="0" lang="en-GB" sz="3200" spc="-1" strike="noStrike">
                <a:solidFill>
                  <a:srgbClr val="000000"/>
                </a:solidFill>
                <a:latin typeface="Arial"/>
                <a:ea typeface="DejaVu Sans"/>
              </a:rPr>
              <a:t>for</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those interested </a:t>
            </a:r>
            <a:r>
              <a:rPr b="0" lang="en-GB" sz="3200" spc="-26" strike="noStrike">
                <a:solidFill>
                  <a:srgbClr val="000000"/>
                </a:solidFill>
                <a:latin typeface="Arial"/>
                <a:ea typeface="DejaVu Sans"/>
              </a:rPr>
              <a:t>in </a:t>
            </a:r>
            <a:r>
              <a:rPr b="0" lang="en-GB" sz="3200" spc="-1" strike="noStrike">
                <a:solidFill>
                  <a:srgbClr val="000000"/>
                </a:solidFill>
                <a:latin typeface="Arial"/>
                <a:ea typeface="DejaVu Sans"/>
              </a:rPr>
              <a:t>developing</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new</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communication</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protocols, or</a:t>
            </a:r>
            <a:r>
              <a:rPr b="0" lang="en-GB" sz="3200" spc="4" strike="noStrike">
                <a:solidFill>
                  <a:srgbClr val="000000"/>
                </a:solidFill>
                <a:latin typeface="Arial"/>
                <a:ea typeface="DejaVu Sans"/>
              </a:rPr>
              <a:t> </a:t>
            </a:r>
            <a:r>
              <a:rPr b="0" lang="en-GB" sz="3200" spc="-26" strike="noStrike">
                <a:solidFill>
                  <a:srgbClr val="000000"/>
                </a:solidFill>
                <a:latin typeface="Arial"/>
                <a:ea typeface="DejaVu Sans"/>
              </a:rPr>
              <a:t>for </a:t>
            </a:r>
            <a:r>
              <a:rPr b="0" lang="en-GB" sz="3200" spc="-1" strike="noStrike">
                <a:solidFill>
                  <a:srgbClr val="000000"/>
                </a:solidFill>
                <a:latin typeface="Arial"/>
                <a:ea typeface="DejaVu Sans"/>
              </a:rPr>
              <a:t>gaining</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access to some</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of the</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more </a:t>
            </a:r>
            <a:r>
              <a:rPr b="0" lang="en-GB" sz="3200" spc="-12" strike="noStrike">
                <a:solidFill>
                  <a:srgbClr val="000000"/>
                </a:solidFill>
                <a:latin typeface="Arial"/>
                <a:ea typeface="DejaVu Sans"/>
              </a:rPr>
              <a:t>esoteric </a:t>
            </a:r>
            <a:r>
              <a:rPr b="0" lang="en-GB" sz="3200" spc="-1" strike="noStrike">
                <a:solidFill>
                  <a:srgbClr val="000000"/>
                </a:solidFill>
                <a:latin typeface="Arial"/>
                <a:ea typeface="DejaVu Sans"/>
              </a:rPr>
              <a:t>facilities</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of an</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existing</a:t>
            </a:r>
            <a:r>
              <a:rPr b="0" lang="en-GB" sz="3200" spc="4" strike="noStrike">
                <a:solidFill>
                  <a:srgbClr val="000000"/>
                </a:solidFill>
                <a:latin typeface="Arial"/>
                <a:ea typeface="DejaVu Sans"/>
              </a:rPr>
              <a:t> </a:t>
            </a:r>
            <a:r>
              <a:rPr b="0" lang="en-GB" sz="3200" spc="-12" strike="noStrike">
                <a:solidFill>
                  <a:srgbClr val="000000"/>
                </a:solidFill>
                <a:latin typeface="Arial"/>
                <a:ea typeface="DejaVu Sans"/>
              </a:rPr>
              <a:t>protocol.</a:t>
            </a:r>
            <a:endParaRPr b="0" lang="en-GB" sz="3200" spc="-1" strike="noStrike">
              <a:latin typeface="Arial"/>
            </a:endParaRPr>
          </a:p>
        </p:txBody>
      </p:sp>
    </p:spTree>
  </p:cSld>
  <p:transition>
    <p:dissolve/>
  </p:transition>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2" name="PlaceHolder 1"/>
          <p:cNvSpPr>
            <a:spLocks noGrp="1"/>
          </p:cNvSpPr>
          <p:nvPr>
            <p:ph type="title"/>
          </p:nvPr>
        </p:nvSpPr>
        <p:spPr>
          <a:xfrm>
            <a:off x="1044000" y="555120"/>
            <a:ext cx="7392600" cy="1351800"/>
          </a:xfrm>
          <a:prstGeom prst="rect">
            <a:avLst/>
          </a:prstGeom>
          <a:noFill/>
          <a:ln w="0">
            <a:noFill/>
          </a:ln>
        </p:spPr>
        <p:txBody>
          <a:bodyPr lIns="0" rIns="0" tIns="12600" bIns="0" anchor="t">
            <a:noAutofit/>
          </a:bodyPr>
          <a:p>
            <a:pPr marL="12600">
              <a:lnSpc>
                <a:spcPct val="100000"/>
              </a:lnSpc>
              <a:spcBef>
                <a:spcPts val="99"/>
              </a:spcBef>
              <a:buNone/>
            </a:pPr>
            <a:r>
              <a:rPr b="1" lang="en-GB" sz="4400" spc="-12" strike="noStrike">
                <a:solidFill>
                  <a:srgbClr val="000000"/>
                </a:solidFill>
                <a:latin typeface="Arial"/>
              </a:rPr>
              <a:t>Types:</a:t>
            </a:r>
            <a:br>
              <a:rPr sz="4400"/>
            </a:br>
            <a:r>
              <a:rPr b="1" lang="en-GB" sz="4400" spc="-1" strike="noStrike">
                <a:solidFill>
                  <a:srgbClr val="000000"/>
                </a:solidFill>
                <a:latin typeface="Arial"/>
              </a:rPr>
              <a:t>Sequenced</a:t>
            </a:r>
            <a:r>
              <a:rPr b="1" lang="en-GB" sz="4400" spc="-157" strike="noStrike">
                <a:solidFill>
                  <a:srgbClr val="000000"/>
                </a:solidFill>
                <a:latin typeface="Arial"/>
              </a:rPr>
              <a:t> </a:t>
            </a:r>
            <a:r>
              <a:rPr b="1" lang="en-GB" sz="4400" spc="-1" strike="noStrike">
                <a:solidFill>
                  <a:srgbClr val="000000"/>
                </a:solidFill>
                <a:latin typeface="Arial"/>
              </a:rPr>
              <a:t>Packet</a:t>
            </a:r>
            <a:r>
              <a:rPr b="1" lang="en-GB" sz="4400" spc="-157" strike="noStrike">
                <a:solidFill>
                  <a:srgbClr val="000000"/>
                </a:solidFill>
                <a:latin typeface="Arial"/>
              </a:rPr>
              <a:t> </a:t>
            </a:r>
            <a:r>
              <a:rPr b="1" lang="en-GB" sz="4400" spc="-12" strike="noStrike">
                <a:solidFill>
                  <a:srgbClr val="000000"/>
                </a:solidFill>
                <a:latin typeface="Arial"/>
              </a:rPr>
              <a:t>Sockets</a:t>
            </a:r>
            <a:endParaRPr b="0" lang="en-GB" sz="4400" spc="-1" strike="noStrike">
              <a:latin typeface="Arial"/>
            </a:endParaRPr>
          </a:p>
        </p:txBody>
      </p:sp>
      <p:sp>
        <p:nvSpPr>
          <p:cNvPr id="343" name="PlaceHolder 2"/>
          <p:cNvSpPr>
            <a:spLocks noGrp="1"/>
          </p:cNvSpPr>
          <p:nvPr>
            <p:ph/>
          </p:nvPr>
        </p:nvSpPr>
        <p:spPr>
          <a:xfrm>
            <a:off x="897840" y="2266920"/>
            <a:ext cx="8619120" cy="4551840"/>
          </a:xfrm>
          <a:prstGeom prst="rect">
            <a:avLst/>
          </a:prstGeom>
          <a:noFill/>
          <a:ln w="0">
            <a:noFill/>
          </a:ln>
        </p:spPr>
        <p:txBody>
          <a:bodyPr lIns="0" rIns="0" tIns="261360" bIns="0" anchor="t">
            <a:noAutofit/>
          </a:bodyPr>
          <a:p>
            <a:pPr marL="38160">
              <a:lnSpc>
                <a:spcPts val="3589"/>
              </a:lnSpc>
              <a:spcBef>
                <a:spcPts val="425"/>
              </a:spcBef>
              <a:buNone/>
            </a:pPr>
            <a:r>
              <a:rPr b="0" lang="en-GB" sz="3200" spc="-1" strike="noStrike">
                <a:solidFill>
                  <a:srgbClr val="000000"/>
                </a:solidFill>
                <a:latin typeface="Arial"/>
              </a:rPr>
              <a:t>A sequenced packet</a:t>
            </a:r>
            <a:r>
              <a:rPr b="0" lang="en-GB" sz="3200" spc="4" strike="noStrike">
                <a:solidFill>
                  <a:srgbClr val="000000"/>
                </a:solidFill>
                <a:latin typeface="Arial"/>
              </a:rPr>
              <a:t> </a:t>
            </a:r>
            <a:r>
              <a:rPr b="0" lang="en-GB" sz="3200" spc="-1" strike="noStrike">
                <a:solidFill>
                  <a:srgbClr val="000000"/>
                </a:solidFill>
                <a:latin typeface="Arial"/>
              </a:rPr>
              <a:t>socket is similar to</a:t>
            </a:r>
            <a:r>
              <a:rPr b="0" lang="en-GB" sz="3200" spc="4" strike="noStrike">
                <a:solidFill>
                  <a:srgbClr val="000000"/>
                </a:solidFill>
                <a:latin typeface="Arial"/>
              </a:rPr>
              <a:t> </a:t>
            </a:r>
            <a:r>
              <a:rPr b="0" lang="en-GB" sz="3200" spc="-52" strike="noStrike">
                <a:solidFill>
                  <a:srgbClr val="000000"/>
                </a:solidFill>
                <a:latin typeface="Arial"/>
              </a:rPr>
              <a:t>a </a:t>
            </a:r>
            <a:r>
              <a:rPr b="0" lang="en-GB" sz="3200" spc="-1" strike="noStrike">
                <a:solidFill>
                  <a:srgbClr val="000000"/>
                </a:solidFill>
                <a:latin typeface="Arial"/>
              </a:rPr>
              <a:t>stream</a:t>
            </a:r>
            <a:r>
              <a:rPr b="0" lang="en-GB" sz="3200" spc="9" strike="noStrike">
                <a:solidFill>
                  <a:srgbClr val="000000"/>
                </a:solidFill>
                <a:latin typeface="Arial"/>
              </a:rPr>
              <a:t> </a:t>
            </a:r>
            <a:r>
              <a:rPr b="0" lang="en-GB" sz="3200" spc="-1" strike="noStrike">
                <a:solidFill>
                  <a:srgbClr val="000000"/>
                </a:solidFill>
                <a:latin typeface="Arial"/>
              </a:rPr>
              <a:t>socket,</a:t>
            </a:r>
            <a:r>
              <a:rPr b="0" lang="en-GB" sz="3200" spc="4" strike="noStrike">
                <a:solidFill>
                  <a:srgbClr val="000000"/>
                </a:solidFill>
                <a:latin typeface="Arial"/>
              </a:rPr>
              <a:t> </a:t>
            </a:r>
            <a:r>
              <a:rPr b="0" lang="en-GB" sz="3200" spc="-1" strike="noStrike">
                <a:solidFill>
                  <a:srgbClr val="000000"/>
                </a:solidFill>
                <a:latin typeface="Arial"/>
              </a:rPr>
              <a:t>with</a:t>
            </a:r>
            <a:r>
              <a:rPr b="0" lang="en-GB" sz="3200" spc="15" strike="noStrike">
                <a:solidFill>
                  <a:srgbClr val="000000"/>
                </a:solidFill>
                <a:latin typeface="Arial"/>
              </a:rPr>
              <a:t> </a:t>
            </a:r>
            <a:r>
              <a:rPr b="0" lang="en-GB" sz="3200" spc="-1" strike="noStrike">
                <a:solidFill>
                  <a:srgbClr val="000000"/>
                </a:solidFill>
                <a:latin typeface="Arial"/>
              </a:rPr>
              <a:t>the</a:t>
            </a:r>
            <a:r>
              <a:rPr b="0" lang="en-GB" sz="3200" spc="9" strike="noStrike">
                <a:solidFill>
                  <a:srgbClr val="000000"/>
                </a:solidFill>
                <a:latin typeface="Arial"/>
              </a:rPr>
              <a:t> </a:t>
            </a:r>
            <a:r>
              <a:rPr b="0" lang="en-GB" sz="3200" spc="-1" strike="noStrike">
                <a:solidFill>
                  <a:srgbClr val="000000"/>
                </a:solidFill>
                <a:latin typeface="Arial"/>
              </a:rPr>
              <a:t>exception</a:t>
            </a:r>
            <a:r>
              <a:rPr b="0" lang="en-GB" sz="3200" spc="4" strike="noStrike">
                <a:solidFill>
                  <a:srgbClr val="000000"/>
                </a:solidFill>
                <a:latin typeface="Arial"/>
              </a:rPr>
              <a:t> </a:t>
            </a:r>
            <a:r>
              <a:rPr b="0" lang="en-GB" sz="3200" spc="-1" strike="noStrike">
                <a:solidFill>
                  <a:srgbClr val="000000"/>
                </a:solidFill>
                <a:latin typeface="Arial"/>
              </a:rPr>
              <a:t>that</a:t>
            </a:r>
            <a:r>
              <a:rPr b="0" lang="en-GB" sz="3200" spc="15" strike="noStrike">
                <a:solidFill>
                  <a:srgbClr val="000000"/>
                </a:solidFill>
                <a:latin typeface="Arial"/>
              </a:rPr>
              <a:t> </a:t>
            </a:r>
            <a:r>
              <a:rPr b="0" lang="en-GB" sz="3200" spc="-12" strike="noStrike">
                <a:solidFill>
                  <a:srgbClr val="000000"/>
                </a:solidFill>
                <a:latin typeface="Arial"/>
              </a:rPr>
              <a:t>r</a:t>
            </a:r>
            <a:r>
              <a:rPr b="0" lang="en-GB" sz="3200" spc="-12" strike="noStrike" u="sng">
                <a:solidFill>
                  <a:srgbClr val="000000"/>
                </a:solidFill>
                <a:uFillTx/>
                <a:latin typeface="Arial"/>
              </a:rPr>
              <a:t>ecord </a:t>
            </a:r>
            <a:r>
              <a:rPr b="0" lang="en-GB" sz="3200" spc="-1" strike="noStrike" u="sng">
                <a:solidFill>
                  <a:srgbClr val="000000"/>
                </a:solidFill>
                <a:uFillTx/>
                <a:latin typeface="Arial"/>
              </a:rPr>
              <a:t>boundaries are </a:t>
            </a:r>
            <a:r>
              <a:rPr b="0" lang="en-GB" sz="3200" spc="-12" strike="noStrike" u="sng">
                <a:solidFill>
                  <a:srgbClr val="000000"/>
                </a:solidFill>
                <a:uFillTx/>
                <a:latin typeface="Arial"/>
              </a:rPr>
              <a:t>preserved</a:t>
            </a:r>
            <a:r>
              <a:rPr b="0" lang="en-GB" sz="3200" spc="-12" strike="noStrike">
                <a:solidFill>
                  <a:srgbClr val="000000"/>
                </a:solidFill>
                <a:latin typeface="Arial"/>
              </a:rPr>
              <a:t>.</a:t>
            </a:r>
            <a:endParaRPr b="0" lang="en-GB" sz="3200" spc="-1" strike="noStrike">
              <a:latin typeface="Arial"/>
            </a:endParaRPr>
          </a:p>
          <a:p>
            <a:pPr marL="38160">
              <a:lnSpc>
                <a:spcPts val="3580"/>
              </a:lnSpc>
              <a:spcBef>
                <a:spcPts val="1429"/>
              </a:spcBef>
              <a:buNone/>
            </a:pPr>
            <a:r>
              <a:rPr b="0" lang="en-GB" sz="3200" spc="-1" strike="noStrike">
                <a:solidFill>
                  <a:srgbClr val="000000"/>
                </a:solidFill>
                <a:latin typeface="Arial"/>
              </a:rPr>
              <a:t>This interface</a:t>
            </a:r>
            <a:r>
              <a:rPr b="0" lang="en-GB" sz="3200" spc="4" strike="noStrike">
                <a:solidFill>
                  <a:srgbClr val="000000"/>
                </a:solidFill>
                <a:latin typeface="Arial"/>
              </a:rPr>
              <a:t> </a:t>
            </a:r>
            <a:r>
              <a:rPr b="0" lang="en-GB" sz="3200" spc="-1" strike="noStrike">
                <a:solidFill>
                  <a:srgbClr val="000000"/>
                </a:solidFill>
                <a:latin typeface="Arial"/>
              </a:rPr>
              <a:t>is provided only as part</a:t>
            </a:r>
            <a:r>
              <a:rPr b="0" lang="en-GB" sz="3200" spc="9" strike="noStrike">
                <a:solidFill>
                  <a:srgbClr val="000000"/>
                </a:solidFill>
                <a:latin typeface="Arial"/>
              </a:rPr>
              <a:t> </a:t>
            </a:r>
            <a:r>
              <a:rPr b="0" lang="en-GB" sz="3200" spc="-1" strike="noStrike">
                <a:solidFill>
                  <a:srgbClr val="000000"/>
                </a:solidFill>
                <a:latin typeface="Arial"/>
              </a:rPr>
              <a:t>of the</a:t>
            </a:r>
            <a:r>
              <a:rPr b="0" lang="en-GB" sz="3200" spc="4" strike="noStrike">
                <a:solidFill>
                  <a:srgbClr val="000000"/>
                </a:solidFill>
                <a:latin typeface="Arial"/>
              </a:rPr>
              <a:t> </a:t>
            </a:r>
            <a:r>
              <a:rPr b="0" lang="en-GB" sz="3200" spc="-26" strike="noStrike">
                <a:solidFill>
                  <a:srgbClr val="000000"/>
                </a:solidFill>
                <a:latin typeface="Arial"/>
              </a:rPr>
              <a:t>NS </a:t>
            </a:r>
            <a:r>
              <a:rPr b="0" lang="en-GB" sz="3200" spc="-1" strike="noStrike">
                <a:solidFill>
                  <a:srgbClr val="000000"/>
                </a:solidFill>
                <a:latin typeface="Arial"/>
              </a:rPr>
              <a:t>socket</a:t>
            </a:r>
            <a:r>
              <a:rPr b="0" lang="en-GB" sz="3200" spc="4" strike="noStrike">
                <a:solidFill>
                  <a:srgbClr val="000000"/>
                </a:solidFill>
                <a:latin typeface="Arial"/>
              </a:rPr>
              <a:t> </a:t>
            </a:r>
            <a:r>
              <a:rPr b="0" lang="en-GB" sz="3200" spc="-12" strike="noStrike">
                <a:solidFill>
                  <a:srgbClr val="000000"/>
                </a:solidFill>
                <a:latin typeface="Arial"/>
              </a:rPr>
              <a:t>abstraction.</a:t>
            </a:r>
            <a:endParaRPr b="0" lang="en-GB" sz="3200" spc="-1" strike="noStrike">
              <a:latin typeface="Arial"/>
            </a:endParaRPr>
          </a:p>
        </p:txBody>
      </p:sp>
    </p:spTree>
  </p:cSld>
  <p:transition>
    <p:dissolve/>
  </p:transition>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4" name="PlaceHolder 1"/>
          <p:cNvSpPr>
            <a:spLocks noGrp="1"/>
          </p:cNvSpPr>
          <p:nvPr>
            <p:ph type="title"/>
          </p:nvPr>
        </p:nvSpPr>
        <p:spPr>
          <a:xfrm>
            <a:off x="1321200" y="555120"/>
            <a:ext cx="6863400" cy="1272600"/>
          </a:xfrm>
          <a:prstGeom prst="rect">
            <a:avLst/>
          </a:prstGeom>
          <a:noFill/>
          <a:ln w="0">
            <a:noFill/>
          </a:ln>
        </p:spPr>
        <p:txBody>
          <a:bodyPr lIns="0" rIns="0" tIns="12600" bIns="0" anchor="t">
            <a:noAutofit/>
          </a:bodyPr>
          <a:p>
            <a:pPr marL="1210320">
              <a:lnSpc>
                <a:spcPct val="100000"/>
              </a:lnSpc>
              <a:spcBef>
                <a:spcPts val="99"/>
              </a:spcBef>
              <a:buNone/>
            </a:pPr>
            <a:r>
              <a:rPr b="1" lang="en-GB" sz="4400" spc="-1" strike="noStrike">
                <a:solidFill>
                  <a:srgbClr val="000000"/>
                </a:solidFill>
                <a:latin typeface="Arial"/>
              </a:rPr>
              <a:t>Socket</a:t>
            </a:r>
            <a:r>
              <a:rPr b="1" lang="en-GB" sz="4400" spc="-72" strike="noStrike">
                <a:solidFill>
                  <a:srgbClr val="000000"/>
                </a:solidFill>
                <a:latin typeface="Arial"/>
              </a:rPr>
              <a:t> </a:t>
            </a:r>
            <a:r>
              <a:rPr b="1" lang="en-GB" sz="4400" spc="-1" strike="noStrike">
                <a:solidFill>
                  <a:srgbClr val="000000"/>
                </a:solidFill>
                <a:latin typeface="Arial"/>
              </a:rPr>
              <a:t>Calls</a:t>
            </a:r>
            <a:r>
              <a:rPr b="1" lang="en-GB" sz="4400" spc="-66" strike="noStrike">
                <a:solidFill>
                  <a:srgbClr val="000000"/>
                </a:solidFill>
                <a:latin typeface="Arial"/>
              </a:rPr>
              <a:t> </a:t>
            </a:r>
            <a:r>
              <a:rPr b="1" lang="en-GB" sz="4400" spc="-21" strike="noStrike">
                <a:solidFill>
                  <a:srgbClr val="000000"/>
                </a:solidFill>
                <a:latin typeface="Arial"/>
              </a:rPr>
              <a:t>Flow</a:t>
            </a:r>
            <a:endParaRPr b="0" lang="en-GB" sz="4400" spc="-1" strike="noStrike">
              <a:latin typeface="Arial"/>
            </a:endParaRPr>
          </a:p>
        </p:txBody>
      </p:sp>
      <p:pic>
        <p:nvPicPr>
          <p:cNvPr id="345" name="object 2" descr=""/>
          <p:cNvPicPr/>
          <p:nvPr/>
        </p:nvPicPr>
        <p:blipFill>
          <a:blip r:embed="rId1"/>
          <a:stretch/>
        </p:blipFill>
        <p:spPr>
          <a:xfrm>
            <a:off x="3339000" y="1689480"/>
            <a:ext cx="3045600" cy="5171040"/>
          </a:xfrm>
          <a:prstGeom prst="rect">
            <a:avLst/>
          </a:prstGeom>
          <a:ln w="0">
            <a:noFill/>
          </a:ln>
        </p:spPr>
      </p:pic>
    </p:spTree>
  </p:cSld>
  <p:transition>
    <p:dissolve/>
  </p:transition>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6" name="PlaceHolder 1"/>
          <p:cNvSpPr>
            <a:spLocks noGrp="1"/>
          </p:cNvSpPr>
          <p:nvPr>
            <p:ph type="title"/>
          </p:nvPr>
        </p:nvSpPr>
        <p:spPr>
          <a:xfrm>
            <a:off x="1321200" y="555120"/>
            <a:ext cx="6863400" cy="1272600"/>
          </a:xfrm>
          <a:prstGeom prst="rect">
            <a:avLst/>
          </a:prstGeom>
          <a:noFill/>
          <a:ln w="0">
            <a:noFill/>
          </a:ln>
        </p:spPr>
        <p:txBody>
          <a:bodyPr lIns="0" rIns="0" tIns="12600" bIns="0" anchor="t">
            <a:noAutofit/>
          </a:bodyPr>
          <a:p>
            <a:pPr marL="1442880">
              <a:lnSpc>
                <a:spcPct val="100000"/>
              </a:lnSpc>
              <a:spcBef>
                <a:spcPts val="99"/>
              </a:spcBef>
              <a:buNone/>
            </a:pPr>
            <a:r>
              <a:rPr b="1" lang="en-GB" sz="4400" spc="-1" strike="noStrike">
                <a:solidFill>
                  <a:srgbClr val="000000"/>
                </a:solidFill>
                <a:latin typeface="Arial"/>
              </a:rPr>
              <a:t>Socket</a:t>
            </a:r>
            <a:r>
              <a:rPr b="1" lang="en-GB" sz="4400" spc="-106" strike="noStrike">
                <a:solidFill>
                  <a:srgbClr val="000000"/>
                </a:solidFill>
                <a:latin typeface="Arial"/>
              </a:rPr>
              <a:t> </a:t>
            </a:r>
            <a:r>
              <a:rPr b="1" lang="en-GB" sz="4400" spc="-12" strike="noStrike">
                <a:solidFill>
                  <a:srgbClr val="000000"/>
                </a:solidFill>
                <a:latin typeface="Arial"/>
              </a:rPr>
              <a:t>Creation - I</a:t>
            </a:r>
            <a:endParaRPr b="0" lang="en-GB" sz="4400" spc="-1" strike="noStrike">
              <a:latin typeface="Arial"/>
            </a:endParaRPr>
          </a:p>
        </p:txBody>
      </p:sp>
      <p:sp>
        <p:nvSpPr>
          <p:cNvPr id="347" name="object 3"/>
          <p:cNvSpPr/>
          <p:nvPr/>
        </p:nvSpPr>
        <p:spPr>
          <a:xfrm>
            <a:off x="599400" y="1693080"/>
            <a:ext cx="8558280" cy="438840"/>
          </a:xfrm>
          <a:prstGeom prst="rect">
            <a:avLst/>
          </a:prstGeom>
          <a:noFill/>
          <a:ln w="0">
            <a:noFill/>
          </a:ln>
        </p:spPr>
        <p:style>
          <a:lnRef idx="0"/>
          <a:fillRef idx="0"/>
          <a:effectRef idx="0"/>
          <a:fontRef idx="minor"/>
        </p:style>
        <p:txBody>
          <a:bodyPr lIns="0" rIns="0" tIns="12600" bIns="0" anchor="t">
            <a:spAutoFit/>
          </a:bodyPr>
          <a:p>
            <a:pPr marL="12600">
              <a:lnSpc>
                <a:spcPct val="100000"/>
              </a:lnSpc>
              <a:spcBef>
                <a:spcPts val="99"/>
              </a:spcBef>
              <a:buNone/>
            </a:pPr>
            <a:r>
              <a:rPr b="0" lang="en-GB" sz="2800" spc="-1" strike="noStrike">
                <a:solidFill>
                  <a:srgbClr val="000000"/>
                </a:solidFill>
                <a:latin typeface="Bitstream Vera Sans Mono"/>
                <a:ea typeface="DejaVu Sans"/>
              </a:rPr>
              <a:t>s</a:t>
            </a:r>
            <a:r>
              <a:rPr b="0" lang="en-GB" sz="2800" spc="-131" strike="noStrike">
                <a:solidFill>
                  <a:srgbClr val="000000"/>
                </a:solidFill>
                <a:latin typeface="Bitstream Vera Sans Mono"/>
                <a:ea typeface="DejaVu Sans"/>
              </a:rPr>
              <a:t> </a:t>
            </a:r>
            <a:r>
              <a:rPr b="0" lang="en-GB" sz="2800" spc="-1" strike="noStrike">
                <a:solidFill>
                  <a:srgbClr val="000000"/>
                </a:solidFill>
                <a:latin typeface="Bitstream Vera Sans Mono"/>
                <a:ea typeface="DejaVu Sans"/>
              </a:rPr>
              <a:t>=</a:t>
            </a:r>
            <a:r>
              <a:rPr b="0" lang="en-GB" sz="2800" spc="-126" strike="noStrike">
                <a:solidFill>
                  <a:srgbClr val="000000"/>
                </a:solidFill>
                <a:latin typeface="Bitstream Vera Sans Mono"/>
                <a:ea typeface="DejaVu Sans"/>
              </a:rPr>
              <a:t> </a:t>
            </a:r>
            <a:r>
              <a:rPr b="0" lang="en-GB" sz="2800" spc="-1" strike="noStrike">
                <a:solidFill>
                  <a:srgbClr val="000000"/>
                </a:solidFill>
                <a:latin typeface="Bitstream Vera Sans Mono"/>
                <a:ea typeface="DejaVu Sans"/>
              </a:rPr>
              <a:t>socket(domain,</a:t>
            </a:r>
            <a:r>
              <a:rPr b="0" lang="en-GB" sz="2800" spc="-131" strike="noStrike">
                <a:solidFill>
                  <a:srgbClr val="000000"/>
                </a:solidFill>
                <a:latin typeface="Bitstream Vera Sans Mono"/>
                <a:ea typeface="DejaVu Sans"/>
              </a:rPr>
              <a:t> </a:t>
            </a:r>
            <a:r>
              <a:rPr b="0" lang="en-GB" sz="2800" spc="-1" strike="noStrike">
                <a:solidFill>
                  <a:srgbClr val="000000"/>
                </a:solidFill>
                <a:latin typeface="Bitstream Vera Sans Mono"/>
                <a:ea typeface="DejaVu Sans"/>
              </a:rPr>
              <a:t>type,</a:t>
            </a:r>
            <a:r>
              <a:rPr b="0" lang="en-GB" sz="2800" spc="-126" strike="noStrike">
                <a:solidFill>
                  <a:srgbClr val="000000"/>
                </a:solidFill>
                <a:latin typeface="Bitstream Vera Sans Mono"/>
                <a:ea typeface="DejaVu Sans"/>
              </a:rPr>
              <a:t> </a:t>
            </a:r>
            <a:r>
              <a:rPr b="0" lang="en-GB" sz="2800" spc="-12" strike="noStrike">
                <a:solidFill>
                  <a:srgbClr val="000000"/>
                </a:solidFill>
                <a:latin typeface="Bitstream Vera Sans Mono"/>
                <a:ea typeface="DejaVu Sans"/>
              </a:rPr>
              <a:t>protocol);</a:t>
            </a:r>
            <a:endParaRPr b="0" lang="en-GB" sz="2800" spc="-1" strike="noStrike">
              <a:latin typeface="Arial"/>
            </a:endParaRPr>
          </a:p>
        </p:txBody>
      </p:sp>
      <p:sp>
        <p:nvSpPr>
          <p:cNvPr id="348" name="object 6"/>
          <p:cNvSpPr/>
          <p:nvPr/>
        </p:nvSpPr>
        <p:spPr>
          <a:xfrm>
            <a:off x="599400" y="2430360"/>
            <a:ext cx="8732880" cy="3639960"/>
          </a:xfrm>
          <a:prstGeom prst="rect">
            <a:avLst/>
          </a:prstGeom>
          <a:noFill/>
          <a:ln w="0">
            <a:noFill/>
          </a:ln>
        </p:spPr>
        <p:style>
          <a:lnRef idx="0"/>
          <a:fillRef idx="0"/>
          <a:effectRef idx="0"/>
          <a:fontRef idx="minor"/>
        </p:style>
        <p:txBody>
          <a:bodyPr lIns="0" rIns="0" tIns="54000" bIns="0" anchor="t">
            <a:spAutoFit/>
          </a:bodyPr>
          <a:p>
            <a:pPr>
              <a:lnSpc>
                <a:spcPts val="3589"/>
              </a:lnSpc>
              <a:spcBef>
                <a:spcPts val="992"/>
              </a:spcBef>
              <a:spcAft>
                <a:spcPts val="567"/>
              </a:spcAft>
              <a:buNone/>
              <a:tabLst>
                <a:tab algn="l" pos="336600"/>
              </a:tabLst>
            </a:pPr>
            <a:r>
              <a:rPr b="0" lang="en-GB" sz="3200" spc="-1" strike="noStrike">
                <a:solidFill>
                  <a:srgbClr val="000000"/>
                </a:solidFill>
                <a:latin typeface="Arial"/>
                <a:ea typeface="DejaVu Sans"/>
              </a:rPr>
              <a:t>Creates a socket</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in the</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specified domain and </a:t>
            </a:r>
            <a:r>
              <a:rPr b="0" lang="en-GB" sz="3200" spc="-26" strike="noStrike">
                <a:solidFill>
                  <a:srgbClr val="000000"/>
                </a:solidFill>
                <a:latin typeface="Arial"/>
                <a:ea typeface="DejaVu Sans"/>
              </a:rPr>
              <a:t>of </a:t>
            </a:r>
            <a:r>
              <a:rPr b="0" lang="en-GB" sz="3200" spc="-1" strike="noStrike">
                <a:solidFill>
                  <a:srgbClr val="000000"/>
                </a:solidFill>
                <a:latin typeface="Arial"/>
                <a:ea typeface="DejaVu Sans"/>
              </a:rPr>
              <a:t>the specified </a:t>
            </a:r>
            <a:r>
              <a:rPr b="0" lang="en-GB" sz="3200" spc="-21" strike="noStrike">
                <a:solidFill>
                  <a:srgbClr val="000000"/>
                </a:solidFill>
                <a:latin typeface="Arial"/>
                <a:ea typeface="DejaVu Sans"/>
              </a:rPr>
              <a:t>type.</a:t>
            </a:r>
            <a:endParaRPr b="0" lang="en-GB" sz="3200" spc="-1" strike="noStrike">
              <a:latin typeface="Arial"/>
            </a:endParaRPr>
          </a:p>
          <a:p>
            <a:pPr>
              <a:lnSpc>
                <a:spcPts val="3589"/>
              </a:lnSpc>
              <a:spcBef>
                <a:spcPts val="992"/>
              </a:spcBef>
              <a:spcAft>
                <a:spcPts val="567"/>
              </a:spcAft>
              <a:buNone/>
              <a:tabLst>
                <a:tab algn="l" pos="336600"/>
              </a:tabLst>
            </a:pPr>
            <a:r>
              <a:rPr b="0" lang="en-GB" sz="3200" spc="-1" strike="noStrike">
                <a:solidFill>
                  <a:srgbClr val="000000"/>
                </a:solidFill>
                <a:latin typeface="Arial"/>
                <a:ea typeface="DejaVu Sans"/>
              </a:rPr>
              <a:t>A particular protocol</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may also be </a:t>
            </a:r>
            <a:r>
              <a:rPr b="0" lang="en-GB" sz="3200" spc="-12" strike="noStrike">
                <a:solidFill>
                  <a:srgbClr val="000000"/>
                </a:solidFill>
                <a:latin typeface="Arial"/>
                <a:ea typeface="DejaVu Sans"/>
              </a:rPr>
              <a:t>requested.</a:t>
            </a:r>
            <a:endParaRPr b="0" lang="en-GB" sz="3200" spc="-1" strike="noStrike">
              <a:latin typeface="Arial"/>
            </a:endParaRPr>
          </a:p>
          <a:p>
            <a:pPr>
              <a:lnSpc>
                <a:spcPts val="3589"/>
              </a:lnSpc>
              <a:spcBef>
                <a:spcPts val="992"/>
              </a:spcBef>
              <a:spcAft>
                <a:spcPts val="567"/>
              </a:spcAft>
              <a:buNone/>
              <a:tabLst>
                <a:tab algn="l" pos="336600"/>
              </a:tabLst>
            </a:pPr>
            <a:r>
              <a:rPr b="0" lang="en-GB" sz="3200" spc="-1" strike="noStrike">
                <a:solidFill>
                  <a:srgbClr val="000000"/>
                </a:solidFill>
                <a:latin typeface="Arial"/>
                <a:ea typeface="DejaVu Sans"/>
              </a:rPr>
              <a:t>If</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the protocol is</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left unspecified (a value</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of</a:t>
            </a:r>
            <a:r>
              <a:rPr b="0" lang="en-GB" sz="3200" spc="-7" strike="noStrike">
                <a:solidFill>
                  <a:srgbClr val="000000"/>
                </a:solidFill>
                <a:latin typeface="Arial"/>
                <a:ea typeface="DejaVu Sans"/>
              </a:rPr>
              <a:t> </a:t>
            </a:r>
            <a:r>
              <a:rPr b="0" lang="en-GB" sz="3200" spc="-26" strike="noStrike">
                <a:solidFill>
                  <a:srgbClr val="000000"/>
                </a:solidFill>
                <a:latin typeface="Arial"/>
                <a:ea typeface="DejaVu Sans"/>
              </a:rPr>
              <a:t>0), </a:t>
            </a:r>
            <a:r>
              <a:rPr b="0" lang="en-GB" sz="3200" spc="-1" strike="noStrike">
                <a:solidFill>
                  <a:srgbClr val="000000"/>
                </a:solidFill>
                <a:latin typeface="Arial"/>
                <a:ea typeface="DejaVu Sans"/>
              </a:rPr>
              <a:t>the system will select</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an appropriate </a:t>
            </a:r>
            <a:r>
              <a:rPr b="0" lang="en-GB" sz="3200" spc="-12" strike="noStrike">
                <a:solidFill>
                  <a:srgbClr val="000000"/>
                </a:solidFill>
                <a:latin typeface="Arial"/>
                <a:ea typeface="DejaVu Sans"/>
              </a:rPr>
              <a:t>protocol. </a:t>
            </a:r>
            <a:r>
              <a:rPr b="0" lang="en-GB" sz="3200" spc="-1" strike="noStrike">
                <a:solidFill>
                  <a:srgbClr val="000000"/>
                </a:solidFill>
                <a:latin typeface="Arial"/>
                <a:ea typeface="DejaVu Sans"/>
              </a:rPr>
              <a:t>from those protocols which</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comprise</a:t>
            </a:r>
            <a:r>
              <a:rPr b="0" lang="en-GB" sz="3200" spc="4" strike="noStrike">
                <a:solidFill>
                  <a:srgbClr val="000000"/>
                </a:solidFill>
                <a:latin typeface="Arial"/>
                <a:ea typeface="DejaVu Sans"/>
              </a:rPr>
              <a:t> </a:t>
            </a:r>
            <a:r>
              <a:rPr b="0" lang="en-GB" sz="3200" spc="-26" strike="noStrike">
                <a:solidFill>
                  <a:srgbClr val="000000"/>
                </a:solidFill>
                <a:latin typeface="Arial"/>
                <a:ea typeface="DejaVu Sans"/>
              </a:rPr>
              <a:t>the </a:t>
            </a:r>
            <a:r>
              <a:rPr b="0" lang="en-GB" sz="3200" spc="-1" strike="noStrike">
                <a:solidFill>
                  <a:srgbClr val="000000"/>
                </a:solidFill>
                <a:latin typeface="Arial"/>
                <a:ea typeface="DejaVu Sans"/>
              </a:rPr>
              <a:t>communication</a:t>
            </a:r>
            <a:r>
              <a:rPr b="0" lang="en-GB" sz="3200" spc="15" strike="noStrike">
                <a:solidFill>
                  <a:srgbClr val="000000"/>
                </a:solidFill>
                <a:latin typeface="Arial"/>
                <a:ea typeface="DejaVu Sans"/>
              </a:rPr>
              <a:t> </a:t>
            </a:r>
            <a:r>
              <a:rPr b="0" lang="en-GB" sz="3200" spc="-1" strike="noStrike">
                <a:solidFill>
                  <a:srgbClr val="000000"/>
                </a:solidFill>
                <a:latin typeface="Arial"/>
                <a:ea typeface="DejaVu Sans"/>
              </a:rPr>
              <a:t>domain</a:t>
            </a:r>
            <a:endParaRPr b="0" lang="en-GB" sz="3200" spc="-1" strike="noStrike">
              <a:latin typeface="Arial"/>
            </a:endParaRPr>
          </a:p>
        </p:txBody>
      </p:sp>
    </p:spTree>
  </p:cSld>
  <p:transition>
    <p:dissolve/>
  </p:transition>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9" name="PlaceHolder 1"/>
          <p:cNvSpPr>
            <a:spLocks noGrp="1"/>
          </p:cNvSpPr>
          <p:nvPr>
            <p:ph type="title"/>
          </p:nvPr>
        </p:nvSpPr>
        <p:spPr>
          <a:xfrm>
            <a:off x="1285200" y="555120"/>
            <a:ext cx="6863400" cy="1272600"/>
          </a:xfrm>
          <a:prstGeom prst="rect">
            <a:avLst/>
          </a:prstGeom>
          <a:noFill/>
          <a:ln w="0">
            <a:noFill/>
          </a:ln>
        </p:spPr>
        <p:txBody>
          <a:bodyPr lIns="0" rIns="0" tIns="12600" bIns="0" anchor="t">
            <a:noAutofit/>
          </a:bodyPr>
          <a:p>
            <a:pPr marL="1442880">
              <a:lnSpc>
                <a:spcPct val="100000"/>
              </a:lnSpc>
              <a:spcBef>
                <a:spcPts val="99"/>
              </a:spcBef>
              <a:buNone/>
            </a:pPr>
            <a:r>
              <a:rPr b="1" lang="en-GB" sz="4400" spc="-1" strike="noStrike">
                <a:solidFill>
                  <a:srgbClr val="000000"/>
                </a:solidFill>
                <a:latin typeface="Arial"/>
              </a:rPr>
              <a:t>Socket</a:t>
            </a:r>
            <a:r>
              <a:rPr b="1" lang="en-GB" sz="4400" spc="-106" strike="noStrike">
                <a:solidFill>
                  <a:srgbClr val="000000"/>
                </a:solidFill>
                <a:latin typeface="Arial"/>
              </a:rPr>
              <a:t> </a:t>
            </a:r>
            <a:r>
              <a:rPr b="1" lang="en-GB" sz="4400" spc="-12" strike="noStrike">
                <a:solidFill>
                  <a:srgbClr val="000000"/>
                </a:solidFill>
                <a:latin typeface="Arial"/>
              </a:rPr>
              <a:t>Creation - II</a:t>
            </a:r>
            <a:endParaRPr b="0" lang="en-GB" sz="4400" spc="-1" strike="noStrike">
              <a:latin typeface="Arial"/>
            </a:endParaRPr>
          </a:p>
        </p:txBody>
      </p:sp>
      <p:sp>
        <p:nvSpPr>
          <p:cNvPr id="350" name="object 3"/>
          <p:cNvSpPr/>
          <p:nvPr/>
        </p:nvSpPr>
        <p:spPr>
          <a:xfrm>
            <a:off x="574200" y="1515240"/>
            <a:ext cx="8609040" cy="2878200"/>
          </a:xfrm>
          <a:prstGeom prst="rect">
            <a:avLst/>
          </a:prstGeom>
          <a:noFill/>
          <a:ln w="0">
            <a:noFill/>
          </a:ln>
        </p:spPr>
        <p:style>
          <a:lnRef idx="0"/>
          <a:fillRef idx="0"/>
          <a:effectRef idx="0"/>
          <a:fontRef idx="minor"/>
        </p:style>
        <p:txBody>
          <a:bodyPr lIns="0" rIns="0" tIns="190440" bIns="0" anchor="t">
            <a:spAutoFit/>
          </a:bodyPr>
          <a:p>
            <a:pPr marL="38160">
              <a:lnSpc>
                <a:spcPct val="100000"/>
              </a:lnSpc>
              <a:spcBef>
                <a:spcPts val="1500"/>
              </a:spcBef>
              <a:buNone/>
            </a:pPr>
            <a:r>
              <a:rPr b="0" lang="en-GB" sz="2800" spc="-1" strike="noStrike">
                <a:solidFill>
                  <a:srgbClr val="000000"/>
                </a:solidFill>
                <a:latin typeface="Bitstream Vera Sans Mono"/>
                <a:ea typeface="DejaVu Sans"/>
              </a:rPr>
              <a:t>s</a:t>
            </a:r>
            <a:r>
              <a:rPr b="0" lang="en-GB" sz="2800" spc="-131" strike="noStrike">
                <a:solidFill>
                  <a:srgbClr val="000000"/>
                </a:solidFill>
                <a:latin typeface="Bitstream Vera Sans Mono"/>
                <a:ea typeface="DejaVu Sans"/>
              </a:rPr>
              <a:t> </a:t>
            </a:r>
            <a:r>
              <a:rPr b="0" lang="en-GB" sz="2800" spc="-1" strike="noStrike">
                <a:solidFill>
                  <a:srgbClr val="000000"/>
                </a:solidFill>
                <a:latin typeface="Bitstream Vera Sans Mono"/>
                <a:ea typeface="DejaVu Sans"/>
              </a:rPr>
              <a:t>=</a:t>
            </a:r>
            <a:r>
              <a:rPr b="0" lang="en-GB" sz="2800" spc="-126" strike="noStrike">
                <a:solidFill>
                  <a:srgbClr val="000000"/>
                </a:solidFill>
                <a:latin typeface="Bitstream Vera Sans Mono"/>
                <a:ea typeface="DejaVu Sans"/>
              </a:rPr>
              <a:t> </a:t>
            </a:r>
            <a:r>
              <a:rPr b="0" lang="en-GB" sz="2800" spc="-1" strike="noStrike">
                <a:solidFill>
                  <a:srgbClr val="000000"/>
                </a:solidFill>
                <a:latin typeface="Bitstream Vera Sans Mono"/>
                <a:ea typeface="DejaVu Sans"/>
              </a:rPr>
              <a:t>socket(domain,</a:t>
            </a:r>
            <a:r>
              <a:rPr b="0" lang="en-GB" sz="2800" spc="-131" strike="noStrike">
                <a:solidFill>
                  <a:srgbClr val="000000"/>
                </a:solidFill>
                <a:latin typeface="Bitstream Vera Sans Mono"/>
                <a:ea typeface="DejaVu Sans"/>
              </a:rPr>
              <a:t> </a:t>
            </a:r>
            <a:r>
              <a:rPr b="0" lang="en-GB" sz="2800" spc="-1" strike="noStrike">
                <a:solidFill>
                  <a:srgbClr val="000000"/>
                </a:solidFill>
                <a:latin typeface="Bitstream Vera Sans Mono"/>
                <a:ea typeface="DejaVu Sans"/>
              </a:rPr>
              <a:t>type,</a:t>
            </a:r>
            <a:r>
              <a:rPr b="0" lang="en-GB" sz="2800" spc="-126" strike="noStrike">
                <a:solidFill>
                  <a:srgbClr val="000000"/>
                </a:solidFill>
                <a:latin typeface="Bitstream Vera Sans Mono"/>
                <a:ea typeface="DejaVu Sans"/>
              </a:rPr>
              <a:t> </a:t>
            </a:r>
            <a:r>
              <a:rPr b="0" lang="en-GB" sz="2800" spc="-12" strike="noStrike">
                <a:solidFill>
                  <a:srgbClr val="000000"/>
                </a:solidFill>
                <a:latin typeface="Bitstream Vera Sans Mono"/>
                <a:ea typeface="DejaVu Sans"/>
              </a:rPr>
              <a:t>protocol);</a:t>
            </a:r>
            <a:endParaRPr b="0" lang="en-GB" sz="2800" spc="-1" strike="noStrike">
              <a:latin typeface="Arial"/>
            </a:endParaRPr>
          </a:p>
          <a:p>
            <a:pPr marL="38160">
              <a:lnSpc>
                <a:spcPts val="3589"/>
              </a:lnSpc>
              <a:spcBef>
                <a:spcPts val="1726"/>
              </a:spcBef>
              <a:buNone/>
              <a:tabLst>
                <a:tab algn="l" pos="361800"/>
              </a:tabLst>
            </a:pPr>
            <a:endParaRPr b="0" lang="en-GB" sz="3200" spc="-1" strike="noStrike">
              <a:latin typeface="Arial"/>
            </a:endParaRPr>
          </a:p>
          <a:p>
            <a:pPr marL="38160">
              <a:lnSpc>
                <a:spcPts val="3589"/>
              </a:lnSpc>
              <a:spcBef>
                <a:spcPts val="1726"/>
              </a:spcBef>
              <a:buNone/>
              <a:tabLst>
                <a:tab algn="l" pos="361800"/>
              </a:tabLst>
            </a:pPr>
            <a:r>
              <a:rPr b="0" lang="en-GB" sz="3200" spc="-1" strike="noStrike">
                <a:solidFill>
                  <a:srgbClr val="000000"/>
                </a:solidFill>
                <a:latin typeface="Arial"/>
                <a:ea typeface="DejaVu Sans"/>
              </a:rPr>
              <a:t>The user is returned a descriptor (a </a:t>
            </a:r>
            <a:r>
              <a:rPr b="0" lang="en-GB" sz="3200" spc="-12" strike="noStrike">
                <a:solidFill>
                  <a:srgbClr val="000000"/>
                </a:solidFill>
                <a:latin typeface="Arial"/>
                <a:ea typeface="DejaVu Sans"/>
              </a:rPr>
              <a:t>small </a:t>
            </a:r>
            <a:r>
              <a:rPr b="0" lang="en-GB" sz="3200" spc="-1" strike="noStrike">
                <a:solidFill>
                  <a:srgbClr val="000000"/>
                </a:solidFill>
                <a:latin typeface="Arial"/>
                <a:ea typeface="DejaVu Sans"/>
              </a:rPr>
              <a:t>integer number) which may be used in </a:t>
            </a:r>
            <a:r>
              <a:rPr b="0" lang="en-GB" sz="3200" spc="-12" strike="noStrike">
                <a:solidFill>
                  <a:srgbClr val="000000"/>
                </a:solidFill>
                <a:latin typeface="Arial"/>
                <a:ea typeface="DejaVu Sans"/>
              </a:rPr>
              <a:t>later </a:t>
            </a:r>
            <a:r>
              <a:rPr b="0" lang="en-GB" sz="3200" spc="-1" strike="noStrike">
                <a:solidFill>
                  <a:srgbClr val="000000"/>
                </a:solidFill>
                <a:latin typeface="Arial"/>
                <a:ea typeface="DejaVu Sans"/>
              </a:rPr>
              <a:t>system calls which operate on </a:t>
            </a:r>
            <a:r>
              <a:rPr b="0" lang="en-GB" sz="3200" spc="-12" strike="noStrike">
                <a:solidFill>
                  <a:srgbClr val="000000"/>
                </a:solidFill>
                <a:latin typeface="Arial"/>
                <a:ea typeface="DejaVu Sans"/>
              </a:rPr>
              <a:t>sockets.</a:t>
            </a:r>
            <a:endParaRPr b="0" lang="en-GB" sz="3200" spc="-1" strike="noStrike">
              <a:latin typeface="Arial"/>
            </a:endParaRPr>
          </a:p>
        </p:txBody>
      </p:sp>
    </p:spTree>
  </p:cSld>
  <p:transition>
    <p:dissolve/>
  </p:transition>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1" name="PlaceHolder 1"/>
          <p:cNvSpPr>
            <a:spLocks noGrp="1"/>
          </p:cNvSpPr>
          <p:nvPr>
            <p:ph type="title"/>
          </p:nvPr>
        </p:nvSpPr>
        <p:spPr>
          <a:xfrm>
            <a:off x="1285200" y="555120"/>
            <a:ext cx="6863400" cy="1272600"/>
          </a:xfrm>
          <a:prstGeom prst="rect">
            <a:avLst/>
          </a:prstGeom>
          <a:noFill/>
          <a:ln w="0">
            <a:noFill/>
          </a:ln>
        </p:spPr>
        <p:txBody>
          <a:bodyPr lIns="0" rIns="0" tIns="12600" bIns="0" anchor="t">
            <a:noAutofit/>
          </a:bodyPr>
          <a:p>
            <a:pPr marL="1442880">
              <a:lnSpc>
                <a:spcPct val="100000"/>
              </a:lnSpc>
              <a:spcBef>
                <a:spcPts val="99"/>
              </a:spcBef>
              <a:buNone/>
            </a:pPr>
            <a:r>
              <a:rPr b="1" lang="en-GB" sz="4400" spc="-1" strike="noStrike">
                <a:solidFill>
                  <a:srgbClr val="000000"/>
                </a:solidFill>
                <a:latin typeface="Arial"/>
              </a:rPr>
              <a:t>Socket</a:t>
            </a:r>
            <a:r>
              <a:rPr b="1" lang="en-GB" sz="4400" spc="-106" strike="noStrike">
                <a:solidFill>
                  <a:srgbClr val="000000"/>
                </a:solidFill>
                <a:latin typeface="Arial"/>
              </a:rPr>
              <a:t> </a:t>
            </a:r>
            <a:r>
              <a:rPr b="1" lang="en-GB" sz="4400" spc="-12" strike="noStrike">
                <a:solidFill>
                  <a:srgbClr val="000000"/>
                </a:solidFill>
                <a:latin typeface="Arial"/>
              </a:rPr>
              <a:t>Creation - III</a:t>
            </a:r>
            <a:endParaRPr b="0" lang="en-GB" sz="4400" spc="-1" strike="noStrike">
              <a:latin typeface="Arial"/>
            </a:endParaRPr>
          </a:p>
        </p:txBody>
      </p:sp>
      <p:sp>
        <p:nvSpPr>
          <p:cNvPr id="352" name="object 3"/>
          <p:cNvSpPr/>
          <p:nvPr/>
        </p:nvSpPr>
        <p:spPr>
          <a:xfrm>
            <a:off x="599400" y="1585080"/>
            <a:ext cx="8558280" cy="438840"/>
          </a:xfrm>
          <a:prstGeom prst="rect">
            <a:avLst/>
          </a:prstGeom>
          <a:noFill/>
          <a:ln w="0">
            <a:noFill/>
          </a:ln>
        </p:spPr>
        <p:style>
          <a:lnRef idx="0"/>
          <a:fillRef idx="0"/>
          <a:effectRef idx="0"/>
          <a:fontRef idx="minor"/>
        </p:style>
        <p:txBody>
          <a:bodyPr lIns="0" rIns="0" tIns="12600" bIns="0" anchor="t">
            <a:spAutoFit/>
          </a:bodyPr>
          <a:p>
            <a:pPr marL="12600">
              <a:lnSpc>
                <a:spcPct val="100000"/>
              </a:lnSpc>
              <a:spcBef>
                <a:spcPts val="99"/>
              </a:spcBef>
              <a:buNone/>
            </a:pPr>
            <a:r>
              <a:rPr b="0" lang="en-GB" sz="2800" spc="-1" strike="noStrike">
                <a:solidFill>
                  <a:srgbClr val="000000"/>
                </a:solidFill>
                <a:latin typeface="Bitstream Vera Sans Mono"/>
                <a:ea typeface="DejaVu Sans"/>
              </a:rPr>
              <a:t>s</a:t>
            </a:r>
            <a:r>
              <a:rPr b="0" lang="en-GB" sz="2800" spc="-131" strike="noStrike">
                <a:solidFill>
                  <a:srgbClr val="000000"/>
                </a:solidFill>
                <a:latin typeface="Bitstream Vera Sans Mono"/>
                <a:ea typeface="DejaVu Sans"/>
              </a:rPr>
              <a:t> </a:t>
            </a:r>
            <a:r>
              <a:rPr b="0" lang="en-GB" sz="2800" spc="-1" strike="noStrike">
                <a:solidFill>
                  <a:srgbClr val="000000"/>
                </a:solidFill>
                <a:latin typeface="Bitstream Vera Sans Mono"/>
                <a:ea typeface="DejaVu Sans"/>
              </a:rPr>
              <a:t>=</a:t>
            </a:r>
            <a:r>
              <a:rPr b="0" lang="en-GB" sz="2800" spc="-126" strike="noStrike">
                <a:solidFill>
                  <a:srgbClr val="000000"/>
                </a:solidFill>
                <a:latin typeface="Bitstream Vera Sans Mono"/>
                <a:ea typeface="DejaVu Sans"/>
              </a:rPr>
              <a:t> </a:t>
            </a:r>
            <a:r>
              <a:rPr b="0" lang="en-GB" sz="2800" spc="-1" strike="noStrike">
                <a:solidFill>
                  <a:srgbClr val="000000"/>
                </a:solidFill>
                <a:latin typeface="Bitstream Vera Sans Mono"/>
                <a:ea typeface="DejaVu Sans"/>
              </a:rPr>
              <a:t>socket(domain,</a:t>
            </a:r>
            <a:r>
              <a:rPr b="0" lang="en-GB" sz="2800" spc="-131" strike="noStrike">
                <a:solidFill>
                  <a:srgbClr val="000000"/>
                </a:solidFill>
                <a:latin typeface="Bitstream Vera Sans Mono"/>
                <a:ea typeface="DejaVu Sans"/>
              </a:rPr>
              <a:t> </a:t>
            </a:r>
            <a:r>
              <a:rPr b="0" lang="en-GB" sz="2800" spc="-1" strike="noStrike">
                <a:solidFill>
                  <a:srgbClr val="000000"/>
                </a:solidFill>
                <a:latin typeface="Bitstream Vera Sans Mono"/>
                <a:ea typeface="DejaVu Sans"/>
              </a:rPr>
              <a:t>type,</a:t>
            </a:r>
            <a:r>
              <a:rPr b="0" lang="en-GB" sz="2800" spc="-126" strike="noStrike">
                <a:solidFill>
                  <a:srgbClr val="000000"/>
                </a:solidFill>
                <a:latin typeface="Bitstream Vera Sans Mono"/>
                <a:ea typeface="DejaVu Sans"/>
              </a:rPr>
              <a:t> </a:t>
            </a:r>
            <a:r>
              <a:rPr b="0" lang="en-GB" sz="2800" spc="-12" strike="noStrike">
                <a:solidFill>
                  <a:srgbClr val="000000"/>
                </a:solidFill>
                <a:latin typeface="Bitstream Vera Sans Mono"/>
                <a:ea typeface="DejaVu Sans"/>
              </a:rPr>
              <a:t>protocol);</a:t>
            </a:r>
            <a:endParaRPr b="0" lang="en-GB" sz="2800" spc="-1" strike="noStrike">
              <a:latin typeface="Arial"/>
            </a:endParaRPr>
          </a:p>
        </p:txBody>
      </p:sp>
      <p:sp>
        <p:nvSpPr>
          <p:cNvPr id="353" name="object 4"/>
          <p:cNvSpPr/>
          <p:nvPr/>
        </p:nvSpPr>
        <p:spPr>
          <a:xfrm>
            <a:off x="599400" y="4753440"/>
            <a:ext cx="161640" cy="232200"/>
          </a:xfrm>
          <a:prstGeom prst="rect">
            <a:avLst/>
          </a:prstGeom>
          <a:noFill/>
          <a:ln w="0">
            <a:noFill/>
          </a:ln>
        </p:spPr>
        <p:style>
          <a:lnRef idx="0"/>
          <a:fillRef idx="0"/>
          <a:effectRef idx="0"/>
          <a:fontRef idx="minor"/>
        </p:style>
        <p:txBody>
          <a:bodyPr lIns="0" rIns="0" tIns="11520" bIns="0" anchor="t">
            <a:spAutoFit/>
          </a:bodyPr>
          <a:p>
            <a:pPr marL="12600">
              <a:lnSpc>
                <a:spcPct val="100000"/>
              </a:lnSpc>
              <a:spcBef>
                <a:spcPts val="91"/>
              </a:spcBef>
              <a:buNone/>
            </a:pPr>
            <a:r>
              <a:rPr b="0" lang="en-GB" sz="1450" spc="143" strike="noStrike">
                <a:solidFill>
                  <a:srgbClr val="000000"/>
                </a:solidFill>
                <a:latin typeface="Arial"/>
                <a:ea typeface="DejaVu Sans"/>
              </a:rPr>
              <a:t>●</a:t>
            </a:r>
            <a:endParaRPr b="0" lang="en-GB" sz="1450" spc="-1" strike="noStrike">
              <a:latin typeface="Arial"/>
            </a:endParaRPr>
          </a:p>
        </p:txBody>
      </p:sp>
      <p:sp>
        <p:nvSpPr>
          <p:cNvPr id="354" name="object 5"/>
          <p:cNvSpPr/>
          <p:nvPr/>
        </p:nvSpPr>
        <p:spPr>
          <a:xfrm>
            <a:off x="646200" y="2004120"/>
            <a:ext cx="6593040" cy="5129640"/>
          </a:xfrm>
          <a:prstGeom prst="rect">
            <a:avLst/>
          </a:prstGeom>
          <a:noFill/>
          <a:ln w="0">
            <a:noFill/>
          </a:ln>
        </p:spPr>
        <p:style>
          <a:lnRef idx="0"/>
          <a:fillRef idx="0"/>
          <a:effectRef idx="0"/>
          <a:fontRef idx="minor"/>
        </p:style>
        <p:txBody>
          <a:bodyPr lIns="0" rIns="0" tIns="186840" bIns="0" anchor="t">
            <a:spAutoFit/>
          </a:bodyPr>
          <a:p>
            <a:pPr marL="361440" indent="-323280">
              <a:lnSpc>
                <a:spcPct val="100000"/>
              </a:lnSpc>
              <a:spcBef>
                <a:spcPts val="1471"/>
              </a:spcBef>
              <a:buClr>
                <a:srgbClr val="000000"/>
              </a:buClr>
              <a:buSzPct val="45000"/>
              <a:buFont typeface="Wingdings" charset="2"/>
              <a:buChar char=""/>
              <a:tabLst>
                <a:tab algn="l" pos="361440"/>
              </a:tabLst>
            </a:pPr>
            <a:r>
              <a:rPr b="0" lang="en-GB" sz="3200" spc="-1" strike="noStrike">
                <a:solidFill>
                  <a:srgbClr val="000000"/>
                </a:solidFill>
                <a:latin typeface="Arial"/>
                <a:ea typeface="DejaVu Sans"/>
              </a:rPr>
              <a:t>The domain is specified as one</a:t>
            </a:r>
            <a:r>
              <a:rPr b="0" lang="en-GB" sz="3200" spc="4" strike="noStrike">
                <a:solidFill>
                  <a:srgbClr val="000000"/>
                </a:solidFill>
                <a:latin typeface="Arial"/>
                <a:ea typeface="DejaVu Sans"/>
              </a:rPr>
              <a:t> </a:t>
            </a:r>
            <a:r>
              <a:rPr b="0" lang="en-GB" sz="3200" spc="-26" strike="noStrike">
                <a:solidFill>
                  <a:srgbClr val="000000"/>
                </a:solidFill>
                <a:latin typeface="Arial"/>
                <a:ea typeface="DejaVu Sans"/>
              </a:rPr>
              <a:t>of:</a:t>
            </a:r>
            <a:endParaRPr b="0" lang="en-GB" sz="3200" spc="-1" strike="noStrike">
              <a:latin typeface="Arial"/>
            </a:endParaRPr>
          </a:p>
          <a:p>
            <a:pPr lvl="1" marL="793080" indent="-287640">
              <a:lnSpc>
                <a:spcPct val="100000"/>
              </a:lnSpc>
              <a:spcBef>
                <a:spcPts val="1199"/>
              </a:spcBef>
              <a:buClr>
                <a:srgbClr val="000000"/>
              </a:buClr>
              <a:buSzPct val="75000"/>
              <a:buFont typeface="Wingdings" charset="2"/>
              <a:buChar char=""/>
              <a:tabLst>
                <a:tab algn="l" pos="793080"/>
              </a:tabLst>
            </a:pPr>
            <a:r>
              <a:rPr b="0" lang="en-GB" sz="2800" spc="-1" strike="noStrike">
                <a:solidFill>
                  <a:srgbClr val="000000"/>
                </a:solidFill>
                <a:latin typeface="Arial"/>
                <a:ea typeface="DejaVu Sans"/>
              </a:rPr>
              <a:t>AF_UNIX</a:t>
            </a:r>
            <a:r>
              <a:rPr b="0" lang="en-GB" sz="2800" spc="-114" strike="noStrike">
                <a:solidFill>
                  <a:srgbClr val="000000"/>
                </a:solidFill>
                <a:latin typeface="Arial"/>
                <a:ea typeface="DejaVu Sans"/>
              </a:rPr>
              <a:t> </a:t>
            </a:r>
            <a:r>
              <a:rPr b="0" lang="en-GB" sz="2800" spc="-1" strike="noStrike">
                <a:solidFill>
                  <a:srgbClr val="000000"/>
                </a:solidFill>
                <a:latin typeface="Arial"/>
                <a:ea typeface="DejaVu Sans"/>
              </a:rPr>
              <a:t>(Unix</a:t>
            </a:r>
            <a:r>
              <a:rPr b="0" lang="en-GB" sz="2800" spc="-100" strike="noStrike">
                <a:solidFill>
                  <a:srgbClr val="000000"/>
                </a:solidFill>
                <a:latin typeface="Arial"/>
                <a:ea typeface="DejaVu Sans"/>
              </a:rPr>
              <a:t> </a:t>
            </a:r>
            <a:r>
              <a:rPr b="0" lang="en-GB" sz="2800" spc="-12" strike="noStrike">
                <a:solidFill>
                  <a:srgbClr val="000000"/>
                </a:solidFill>
                <a:latin typeface="Arial"/>
                <a:ea typeface="DejaVu Sans"/>
              </a:rPr>
              <a:t>Domain)</a:t>
            </a:r>
            <a:endParaRPr b="0" lang="en-GB" sz="2800" spc="-1" strike="noStrike">
              <a:latin typeface="Arial"/>
            </a:endParaRPr>
          </a:p>
          <a:p>
            <a:pPr lvl="1" marL="793080" indent="-287640">
              <a:lnSpc>
                <a:spcPct val="100000"/>
              </a:lnSpc>
              <a:spcBef>
                <a:spcPts val="890"/>
              </a:spcBef>
              <a:buClr>
                <a:srgbClr val="000000"/>
              </a:buClr>
              <a:buSzPct val="75000"/>
              <a:buFont typeface="Wingdings" charset="2"/>
              <a:buChar char=""/>
              <a:tabLst>
                <a:tab algn="l" pos="793080"/>
              </a:tabLst>
            </a:pPr>
            <a:r>
              <a:rPr b="0" lang="en-GB" sz="2800" spc="-1" strike="noStrike">
                <a:solidFill>
                  <a:srgbClr val="000000"/>
                </a:solidFill>
                <a:latin typeface="Arial"/>
                <a:ea typeface="DejaVu Sans"/>
              </a:rPr>
              <a:t>AF_INET</a:t>
            </a:r>
            <a:r>
              <a:rPr b="0" lang="en-GB" sz="2800" spc="-126" strike="noStrike">
                <a:solidFill>
                  <a:srgbClr val="000000"/>
                </a:solidFill>
                <a:latin typeface="Arial"/>
                <a:ea typeface="DejaVu Sans"/>
              </a:rPr>
              <a:t> </a:t>
            </a:r>
            <a:r>
              <a:rPr b="0" lang="en-GB" sz="2800" spc="-1" strike="noStrike">
                <a:solidFill>
                  <a:srgbClr val="000000"/>
                </a:solidFill>
                <a:latin typeface="Arial"/>
                <a:ea typeface="DejaVu Sans"/>
              </a:rPr>
              <a:t>(Internet</a:t>
            </a:r>
            <a:r>
              <a:rPr b="0" lang="en-GB" sz="2800" spc="-120" strike="noStrike">
                <a:solidFill>
                  <a:srgbClr val="000000"/>
                </a:solidFill>
                <a:latin typeface="Arial"/>
                <a:ea typeface="DejaVu Sans"/>
              </a:rPr>
              <a:t> </a:t>
            </a:r>
            <a:r>
              <a:rPr b="0" lang="en-GB" sz="2800" spc="-12" strike="noStrike">
                <a:solidFill>
                  <a:srgbClr val="000000"/>
                </a:solidFill>
                <a:latin typeface="Arial"/>
                <a:ea typeface="DejaVu Sans"/>
              </a:rPr>
              <a:t>Domain)</a:t>
            </a:r>
            <a:endParaRPr b="0" lang="en-GB" sz="2800" spc="-1" strike="noStrike">
              <a:latin typeface="Arial"/>
            </a:endParaRPr>
          </a:p>
          <a:p>
            <a:pPr lvl="1" marL="793080" indent="-287640">
              <a:lnSpc>
                <a:spcPct val="100000"/>
              </a:lnSpc>
              <a:spcBef>
                <a:spcPts val="901"/>
              </a:spcBef>
              <a:buClr>
                <a:srgbClr val="000000"/>
              </a:buClr>
              <a:buSzPct val="75000"/>
              <a:buFont typeface="Wingdings" charset="2"/>
              <a:buChar char=""/>
              <a:tabLst>
                <a:tab algn="l" pos="793080"/>
              </a:tabLst>
            </a:pPr>
            <a:r>
              <a:rPr b="0" lang="en-GB" sz="2800" spc="-1" strike="noStrike">
                <a:solidFill>
                  <a:srgbClr val="000000"/>
                </a:solidFill>
                <a:latin typeface="Arial"/>
                <a:ea typeface="DejaVu Sans"/>
              </a:rPr>
              <a:t>AF_NS</a:t>
            </a:r>
            <a:r>
              <a:rPr b="0" lang="en-GB" sz="2800" spc="-80" strike="noStrike">
                <a:solidFill>
                  <a:srgbClr val="000000"/>
                </a:solidFill>
                <a:latin typeface="Arial"/>
                <a:ea typeface="DejaVu Sans"/>
              </a:rPr>
              <a:t> </a:t>
            </a:r>
            <a:r>
              <a:rPr b="0" lang="en-GB" sz="2800" spc="-1" strike="noStrike">
                <a:solidFill>
                  <a:srgbClr val="000000"/>
                </a:solidFill>
                <a:latin typeface="Arial"/>
                <a:ea typeface="DejaVu Sans"/>
              </a:rPr>
              <a:t>(NS</a:t>
            </a:r>
            <a:r>
              <a:rPr b="0" lang="en-GB" sz="2800" spc="-75" strike="noStrike">
                <a:solidFill>
                  <a:srgbClr val="000000"/>
                </a:solidFill>
                <a:latin typeface="Arial"/>
                <a:ea typeface="DejaVu Sans"/>
              </a:rPr>
              <a:t> </a:t>
            </a:r>
            <a:r>
              <a:rPr b="0" lang="en-GB" sz="2800" spc="-12" strike="noStrike">
                <a:solidFill>
                  <a:srgbClr val="000000"/>
                </a:solidFill>
                <a:latin typeface="Arial"/>
                <a:ea typeface="DejaVu Sans"/>
              </a:rPr>
              <a:t>Domain)</a:t>
            </a:r>
            <a:endParaRPr b="0" lang="en-GB" sz="2800" spc="-1" strike="noStrike">
              <a:latin typeface="Arial"/>
            </a:endParaRPr>
          </a:p>
          <a:p>
            <a:pPr marL="474480">
              <a:lnSpc>
                <a:spcPct val="100000"/>
              </a:lnSpc>
              <a:spcBef>
                <a:spcPts val="870"/>
              </a:spcBef>
              <a:buNone/>
              <a:tabLst>
                <a:tab algn="l" pos="793080"/>
              </a:tabLst>
            </a:pPr>
            <a:r>
              <a:rPr b="0" lang="en-GB" sz="3200" spc="-1" strike="noStrike">
                <a:solidFill>
                  <a:srgbClr val="000000"/>
                </a:solidFill>
                <a:latin typeface="Arial"/>
                <a:ea typeface="DejaVu Sans"/>
              </a:rPr>
              <a:t>The</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socket</a:t>
            </a:r>
            <a:r>
              <a:rPr b="0" lang="en-GB" sz="3200" spc="15" strike="noStrike">
                <a:solidFill>
                  <a:srgbClr val="000000"/>
                </a:solidFill>
                <a:latin typeface="Arial"/>
                <a:ea typeface="DejaVu Sans"/>
              </a:rPr>
              <a:t> </a:t>
            </a:r>
            <a:r>
              <a:rPr b="0" lang="en-GB" sz="3200" spc="-1" strike="noStrike">
                <a:solidFill>
                  <a:srgbClr val="000000"/>
                </a:solidFill>
                <a:latin typeface="Arial"/>
                <a:ea typeface="DejaVu Sans"/>
              </a:rPr>
              <a:t>types </a:t>
            </a:r>
            <a:r>
              <a:rPr b="0" lang="en-GB" sz="3200" spc="-21" strike="noStrike">
                <a:solidFill>
                  <a:srgbClr val="000000"/>
                </a:solidFill>
                <a:latin typeface="Arial"/>
                <a:ea typeface="DejaVu Sans"/>
              </a:rPr>
              <a:t>are:</a:t>
            </a:r>
            <a:endParaRPr b="0" lang="en-GB" sz="3200" spc="-1" strike="noStrike">
              <a:latin typeface="Arial"/>
            </a:endParaRPr>
          </a:p>
          <a:p>
            <a:pPr lvl="1" marL="793080" indent="-287640">
              <a:lnSpc>
                <a:spcPct val="100000"/>
              </a:lnSpc>
              <a:spcBef>
                <a:spcPts val="1191"/>
              </a:spcBef>
              <a:buClr>
                <a:srgbClr val="000000"/>
              </a:buClr>
              <a:buSzPct val="75000"/>
              <a:buFont typeface="Wingdings" charset="2"/>
              <a:buChar char=""/>
              <a:tabLst>
                <a:tab algn="l" pos="793080"/>
              </a:tabLst>
            </a:pPr>
            <a:r>
              <a:rPr b="0" lang="en-GB" sz="2800" spc="-12" strike="noStrike">
                <a:solidFill>
                  <a:srgbClr val="000000"/>
                </a:solidFill>
                <a:latin typeface="Arial"/>
                <a:ea typeface="DejaVu Sans"/>
              </a:rPr>
              <a:t>SOCK_STREAM</a:t>
            </a:r>
            <a:endParaRPr b="0" lang="en-GB" sz="2800" spc="-1" strike="noStrike">
              <a:latin typeface="Arial"/>
            </a:endParaRPr>
          </a:p>
          <a:p>
            <a:pPr lvl="1" marL="793080" indent="-287640">
              <a:lnSpc>
                <a:spcPct val="100000"/>
              </a:lnSpc>
              <a:spcBef>
                <a:spcPts val="890"/>
              </a:spcBef>
              <a:buClr>
                <a:srgbClr val="000000"/>
              </a:buClr>
              <a:buSzPct val="75000"/>
              <a:buFont typeface="Wingdings" charset="2"/>
              <a:buChar char=""/>
              <a:tabLst>
                <a:tab algn="l" pos="793080"/>
              </a:tabLst>
            </a:pPr>
            <a:r>
              <a:rPr b="0" lang="en-GB" sz="2800" spc="-12" strike="noStrike">
                <a:solidFill>
                  <a:srgbClr val="000000"/>
                </a:solidFill>
                <a:latin typeface="Arial"/>
                <a:ea typeface="DejaVu Sans"/>
              </a:rPr>
              <a:t>SOCK_DGRAM</a:t>
            </a:r>
            <a:endParaRPr b="0" lang="en-GB" sz="2800" spc="-1" strike="noStrike">
              <a:latin typeface="Arial"/>
            </a:endParaRPr>
          </a:p>
          <a:p>
            <a:pPr lvl="1" marL="793080" indent="-287640">
              <a:lnSpc>
                <a:spcPct val="100000"/>
              </a:lnSpc>
              <a:spcBef>
                <a:spcPts val="901"/>
              </a:spcBef>
              <a:buClr>
                <a:srgbClr val="000000"/>
              </a:buClr>
              <a:buSzPct val="75000"/>
              <a:buFont typeface="Wingdings" charset="2"/>
              <a:buChar char=""/>
              <a:tabLst>
                <a:tab algn="l" pos="793080"/>
              </a:tabLst>
            </a:pPr>
            <a:r>
              <a:rPr b="0" lang="en-GB" sz="2800" spc="-12" strike="noStrike">
                <a:solidFill>
                  <a:srgbClr val="000000"/>
                </a:solidFill>
                <a:latin typeface="Arial"/>
                <a:ea typeface="DejaVu Sans"/>
              </a:rPr>
              <a:t>SOCK_RAW</a:t>
            </a:r>
            <a:endParaRPr b="0" lang="en-GB" sz="2800" spc="-1" strike="noStrike">
              <a:latin typeface="Arial"/>
            </a:endParaRPr>
          </a:p>
          <a:p>
            <a:pPr lvl="1" marL="793080" indent="-287640">
              <a:lnSpc>
                <a:spcPct val="100000"/>
              </a:lnSpc>
              <a:spcBef>
                <a:spcPts val="890"/>
              </a:spcBef>
              <a:buClr>
                <a:srgbClr val="000000"/>
              </a:buClr>
              <a:buSzPct val="75000"/>
              <a:buFont typeface="Wingdings" charset="2"/>
              <a:buChar char=""/>
              <a:tabLst>
                <a:tab algn="l" pos="793080"/>
              </a:tabLst>
            </a:pPr>
            <a:r>
              <a:rPr b="0" lang="en-GB" sz="2800" spc="-12" strike="noStrike">
                <a:solidFill>
                  <a:srgbClr val="000000"/>
                </a:solidFill>
                <a:latin typeface="Arial"/>
                <a:ea typeface="DejaVu Sans"/>
              </a:rPr>
              <a:t>SOCK_SEQPACKET</a:t>
            </a:r>
            <a:endParaRPr b="0" lang="en-GB" sz="2800" spc="-1" strike="noStrike">
              <a:latin typeface="Arial"/>
            </a:endParaRPr>
          </a:p>
        </p:txBody>
      </p:sp>
    </p:spTree>
  </p:cSld>
  <p:transition>
    <p:dissolve/>
  </p:transition>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5" name="PlaceHolder 1"/>
          <p:cNvSpPr>
            <a:spLocks noGrp="1"/>
          </p:cNvSpPr>
          <p:nvPr>
            <p:ph type="title"/>
          </p:nvPr>
        </p:nvSpPr>
        <p:spPr>
          <a:xfrm>
            <a:off x="1609200" y="555120"/>
            <a:ext cx="6863400" cy="1272600"/>
          </a:xfrm>
          <a:prstGeom prst="rect">
            <a:avLst/>
          </a:prstGeom>
          <a:noFill/>
          <a:ln w="0">
            <a:noFill/>
          </a:ln>
        </p:spPr>
        <p:txBody>
          <a:bodyPr lIns="0" rIns="0" tIns="12600" bIns="0" anchor="t">
            <a:noAutofit/>
          </a:bodyPr>
          <a:p>
            <a:pPr marL="2202120">
              <a:lnSpc>
                <a:spcPct val="100000"/>
              </a:lnSpc>
              <a:spcBef>
                <a:spcPts val="99"/>
              </a:spcBef>
              <a:buNone/>
            </a:pPr>
            <a:r>
              <a:rPr b="1" lang="en-GB" sz="4400" spc="-12" strike="noStrike">
                <a:solidFill>
                  <a:srgbClr val="000000"/>
                </a:solidFill>
                <a:latin typeface="Arial"/>
              </a:rPr>
              <a:t>Examples</a:t>
            </a:r>
            <a:endParaRPr b="0" lang="en-GB" sz="4400" spc="-1" strike="noStrike">
              <a:latin typeface="Arial"/>
            </a:endParaRPr>
          </a:p>
        </p:txBody>
      </p:sp>
      <p:sp>
        <p:nvSpPr>
          <p:cNvPr id="356" name="object 3"/>
          <p:cNvSpPr/>
          <p:nvPr/>
        </p:nvSpPr>
        <p:spPr>
          <a:xfrm>
            <a:off x="633240" y="1659240"/>
            <a:ext cx="8901720" cy="1831680"/>
          </a:xfrm>
          <a:prstGeom prst="rect">
            <a:avLst/>
          </a:prstGeom>
          <a:noFill/>
          <a:ln w="0">
            <a:noFill/>
          </a:ln>
        </p:spPr>
        <p:style>
          <a:lnRef idx="0"/>
          <a:fillRef idx="0"/>
          <a:effectRef idx="0"/>
          <a:fontRef idx="minor"/>
        </p:style>
        <p:txBody>
          <a:bodyPr lIns="0" rIns="0" tIns="190440" bIns="0" anchor="t">
            <a:spAutoFit/>
          </a:bodyPr>
          <a:p>
            <a:pPr marL="50760">
              <a:lnSpc>
                <a:spcPct val="100000"/>
              </a:lnSpc>
              <a:spcBef>
                <a:spcPts val="1500"/>
              </a:spcBef>
              <a:buNone/>
            </a:pPr>
            <a:r>
              <a:rPr b="0" lang="en-GB" sz="2800" spc="-1" strike="noStrike">
                <a:solidFill>
                  <a:srgbClr val="000000"/>
                </a:solidFill>
                <a:latin typeface="Bitstream Vera Sans Mono"/>
                <a:ea typeface="DejaVu Sans"/>
              </a:rPr>
              <a:t>s</a:t>
            </a:r>
            <a:r>
              <a:rPr b="0" lang="en-GB" sz="2800" spc="-182" strike="noStrike">
                <a:solidFill>
                  <a:srgbClr val="000000"/>
                </a:solidFill>
                <a:latin typeface="Bitstream Vera Sans Mono"/>
                <a:ea typeface="DejaVu Sans"/>
              </a:rPr>
              <a:t> </a:t>
            </a:r>
            <a:r>
              <a:rPr b="0" lang="en-GB" sz="2800" spc="-1" strike="noStrike">
                <a:solidFill>
                  <a:srgbClr val="000000"/>
                </a:solidFill>
                <a:latin typeface="Bitstream Vera Sans Mono"/>
                <a:ea typeface="DejaVu Sans"/>
              </a:rPr>
              <a:t>=</a:t>
            </a:r>
            <a:r>
              <a:rPr b="0" lang="en-GB" sz="2800" spc="-177" strike="noStrike">
                <a:solidFill>
                  <a:srgbClr val="000000"/>
                </a:solidFill>
                <a:latin typeface="Bitstream Vera Sans Mono"/>
                <a:ea typeface="DejaVu Sans"/>
              </a:rPr>
              <a:t> </a:t>
            </a:r>
            <a:r>
              <a:rPr b="0" lang="en-GB" sz="2800" spc="-1" strike="noStrike">
                <a:solidFill>
                  <a:srgbClr val="000000"/>
                </a:solidFill>
                <a:latin typeface="Bitstream Vera Sans Mono"/>
                <a:ea typeface="DejaVu Sans"/>
              </a:rPr>
              <a:t>socket(AF_INET,</a:t>
            </a:r>
            <a:r>
              <a:rPr b="0" lang="en-GB" sz="2800" spc="-177" strike="noStrike">
                <a:solidFill>
                  <a:srgbClr val="000000"/>
                </a:solidFill>
                <a:latin typeface="Bitstream Vera Sans Mono"/>
                <a:ea typeface="DejaVu Sans"/>
              </a:rPr>
              <a:t> </a:t>
            </a:r>
            <a:r>
              <a:rPr b="0" lang="en-GB" sz="2800" spc="-1" strike="noStrike">
                <a:solidFill>
                  <a:srgbClr val="000000"/>
                </a:solidFill>
                <a:latin typeface="Bitstream Vera Sans Mono"/>
                <a:ea typeface="DejaVu Sans"/>
              </a:rPr>
              <a:t>SOCK_STREAM,</a:t>
            </a:r>
            <a:r>
              <a:rPr b="0" lang="en-GB" sz="2800" spc="-177" strike="noStrike">
                <a:solidFill>
                  <a:srgbClr val="000000"/>
                </a:solidFill>
                <a:latin typeface="Bitstream Vera Sans Mono"/>
                <a:ea typeface="DejaVu Sans"/>
              </a:rPr>
              <a:t> </a:t>
            </a:r>
            <a:r>
              <a:rPr b="0" lang="en-GB" sz="2800" spc="-26" strike="noStrike">
                <a:solidFill>
                  <a:srgbClr val="000000"/>
                </a:solidFill>
                <a:latin typeface="Bitstream Vera Sans Mono"/>
                <a:ea typeface="DejaVu Sans"/>
              </a:rPr>
              <a:t>0);</a:t>
            </a:r>
            <a:endParaRPr b="0" lang="en-GB" sz="2800" spc="-1" strike="noStrike">
              <a:latin typeface="Arial"/>
            </a:endParaRPr>
          </a:p>
          <a:p>
            <a:pPr marL="50760">
              <a:lnSpc>
                <a:spcPct val="100000"/>
              </a:lnSpc>
              <a:spcBef>
                <a:spcPts val="1400"/>
              </a:spcBef>
              <a:buNone/>
              <a:tabLst>
                <a:tab algn="l" pos="374040"/>
              </a:tabLst>
            </a:pPr>
            <a:r>
              <a:rPr b="0" lang="en-GB" sz="3200" spc="-1" strike="noStrike">
                <a:solidFill>
                  <a:srgbClr val="000000"/>
                </a:solidFill>
                <a:latin typeface="Arial"/>
                <a:ea typeface="DejaVu Sans"/>
              </a:rPr>
              <a:t>Creates a</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stream</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socket</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in the</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Internet </a:t>
            </a:r>
            <a:r>
              <a:rPr b="0" lang="en-GB" sz="3200" spc="-12" strike="noStrike">
                <a:solidFill>
                  <a:srgbClr val="000000"/>
                </a:solidFill>
                <a:latin typeface="Arial"/>
                <a:ea typeface="DejaVu Sans"/>
              </a:rPr>
              <a:t>domain</a:t>
            </a:r>
            <a:endParaRPr b="0" lang="en-GB" sz="3200" spc="-1" strike="noStrike">
              <a:latin typeface="Arial"/>
            </a:endParaRPr>
          </a:p>
          <a:p>
            <a:pPr marL="50760">
              <a:lnSpc>
                <a:spcPct val="100000"/>
              </a:lnSpc>
              <a:spcBef>
                <a:spcPts val="969"/>
              </a:spcBef>
              <a:buNone/>
              <a:tabLst>
                <a:tab algn="l" pos="374040"/>
              </a:tabLst>
            </a:pPr>
            <a:r>
              <a:rPr b="0" lang="en-GB" sz="2800" spc="-1" strike="noStrike">
                <a:solidFill>
                  <a:srgbClr val="000000"/>
                </a:solidFill>
                <a:latin typeface="Bitstream Vera Sans Mono"/>
                <a:ea typeface="DejaVu Sans"/>
              </a:rPr>
              <a:t>s</a:t>
            </a:r>
            <a:r>
              <a:rPr b="0" lang="en-GB" sz="2800" spc="-171" strike="noStrike">
                <a:solidFill>
                  <a:srgbClr val="000000"/>
                </a:solidFill>
                <a:latin typeface="Bitstream Vera Sans Mono"/>
                <a:ea typeface="DejaVu Sans"/>
              </a:rPr>
              <a:t> </a:t>
            </a:r>
            <a:r>
              <a:rPr b="0" lang="en-GB" sz="2800" spc="-1" strike="noStrike">
                <a:solidFill>
                  <a:srgbClr val="000000"/>
                </a:solidFill>
                <a:latin typeface="Bitstream Vera Sans Mono"/>
                <a:ea typeface="DejaVu Sans"/>
              </a:rPr>
              <a:t>=</a:t>
            </a:r>
            <a:r>
              <a:rPr b="0" lang="en-GB" sz="2800" spc="-171" strike="noStrike">
                <a:solidFill>
                  <a:srgbClr val="000000"/>
                </a:solidFill>
                <a:latin typeface="Bitstream Vera Sans Mono"/>
                <a:ea typeface="DejaVu Sans"/>
              </a:rPr>
              <a:t> </a:t>
            </a:r>
            <a:r>
              <a:rPr b="0" lang="en-GB" sz="2800" spc="-1" strike="noStrike">
                <a:solidFill>
                  <a:srgbClr val="000000"/>
                </a:solidFill>
                <a:latin typeface="Bitstream Vera Sans Mono"/>
                <a:ea typeface="DejaVu Sans"/>
              </a:rPr>
              <a:t>socket(AF_UNIX,</a:t>
            </a:r>
            <a:r>
              <a:rPr b="0" lang="en-GB" sz="2800" spc="-171" strike="noStrike">
                <a:solidFill>
                  <a:srgbClr val="000000"/>
                </a:solidFill>
                <a:latin typeface="Bitstream Vera Sans Mono"/>
                <a:ea typeface="DejaVu Sans"/>
              </a:rPr>
              <a:t> </a:t>
            </a:r>
            <a:r>
              <a:rPr b="0" lang="en-GB" sz="2800" spc="-1" strike="noStrike">
                <a:solidFill>
                  <a:srgbClr val="000000"/>
                </a:solidFill>
                <a:latin typeface="Bitstream Vera Sans Mono"/>
                <a:ea typeface="DejaVu Sans"/>
              </a:rPr>
              <a:t>SOCK_DGRAM,</a:t>
            </a:r>
            <a:r>
              <a:rPr b="0" lang="en-GB" sz="2800" spc="-171" strike="noStrike">
                <a:solidFill>
                  <a:srgbClr val="000000"/>
                </a:solidFill>
                <a:latin typeface="Bitstream Vera Sans Mono"/>
                <a:ea typeface="DejaVu Sans"/>
              </a:rPr>
              <a:t> </a:t>
            </a:r>
            <a:r>
              <a:rPr b="0" lang="en-GB" sz="2800" spc="-26" strike="noStrike">
                <a:solidFill>
                  <a:srgbClr val="000000"/>
                </a:solidFill>
                <a:latin typeface="Bitstream Vera Sans Mono"/>
                <a:ea typeface="DejaVu Sans"/>
              </a:rPr>
              <a:t>0);</a:t>
            </a:r>
            <a:endParaRPr b="0" lang="en-GB" sz="2800" spc="-1" strike="noStrike">
              <a:latin typeface="Arial"/>
            </a:endParaRPr>
          </a:p>
        </p:txBody>
      </p:sp>
      <p:sp>
        <p:nvSpPr>
          <p:cNvPr id="357" name="object 5"/>
          <p:cNvSpPr/>
          <p:nvPr/>
        </p:nvSpPr>
        <p:spPr>
          <a:xfrm>
            <a:off x="599400" y="3634920"/>
            <a:ext cx="8840880" cy="2458440"/>
          </a:xfrm>
          <a:prstGeom prst="rect">
            <a:avLst/>
          </a:prstGeom>
          <a:noFill/>
          <a:ln w="0">
            <a:noFill/>
          </a:ln>
        </p:spPr>
        <p:style>
          <a:lnRef idx="0"/>
          <a:fillRef idx="0"/>
          <a:effectRef idx="0"/>
          <a:fontRef idx="minor"/>
        </p:style>
        <p:txBody>
          <a:bodyPr lIns="0" rIns="0" tIns="54000" bIns="0" anchor="t">
            <a:spAutoFit/>
          </a:bodyPr>
          <a:p>
            <a:pPr>
              <a:lnSpc>
                <a:spcPts val="3589"/>
              </a:lnSpc>
              <a:spcBef>
                <a:spcPts val="709"/>
              </a:spcBef>
              <a:spcAft>
                <a:spcPts val="283"/>
              </a:spcAft>
              <a:buNone/>
              <a:tabLst>
                <a:tab algn="l" pos="336600"/>
              </a:tabLst>
            </a:pPr>
            <a:r>
              <a:rPr b="0" lang="en-GB" sz="3200" spc="-1" strike="noStrike">
                <a:solidFill>
                  <a:srgbClr val="000000"/>
                </a:solidFill>
                <a:latin typeface="Arial"/>
                <a:ea typeface="DejaVu Sans"/>
              </a:rPr>
              <a:t>Creates a</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datagram</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socket</a:t>
            </a:r>
            <a:r>
              <a:rPr b="0" lang="en-GB" sz="3200" spc="15" strike="noStrike">
                <a:solidFill>
                  <a:srgbClr val="000000"/>
                </a:solidFill>
                <a:latin typeface="Arial"/>
                <a:ea typeface="DejaVu Sans"/>
              </a:rPr>
              <a:t> </a:t>
            </a:r>
            <a:r>
              <a:rPr b="0" lang="en-GB" sz="3200" spc="-1" strike="noStrike">
                <a:solidFill>
                  <a:srgbClr val="000000"/>
                </a:solidFill>
                <a:latin typeface="Arial"/>
                <a:ea typeface="DejaVu Sans"/>
              </a:rPr>
              <a:t>for on-machine</a:t>
            </a:r>
            <a:r>
              <a:rPr b="0" lang="en-GB" sz="3200" spc="9" strike="noStrike">
                <a:solidFill>
                  <a:srgbClr val="000000"/>
                </a:solidFill>
                <a:latin typeface="Arial"/>
                <a:ea typeface="DejaVu Sans"/>
              </a:rPr>
              <a:t> </a:t>
            </a:r>
            <a:r>
              <a:rPr b="0" lang="en-GB" sz="3200" spc="-26" strike="noStrike">
                <a:solidFill>
                  <a:srgbClr val="000000"/>
                </a:solidFill>
                <a:latin typeface="Arial"/>
                <a:ea typeface="DejaVu Sans"/>
              </a:rPr>
              <a:t>use </a:t>
            </a:r>
            <a:r>
              <a:rPr b="0" lang="en-GB" sz="3200" spc="-1" strike="noStrike">
                <a:solidFill>
                  <a:srgbClr val="000000"/>
                </a:solidFill>
                <a:latin typeface="Arial"/>
                <a:ea typeface="DejaVu Sans"/>
              </a:rPr>
              <a:t>(Unix</a:t>
            </a:r>
            <a:r>
              <a:rPr b="0" lang="en-GB" sz="3200" spc="-15" strike="noStrike">
                <a:solidFill>
                  <a:srgbClr val="000000"/>
                </a:solidFill>
                <a:latin typeface="Arial"/>
                <a:ea typeface="DejaVu Sans"/>
              </a:rPr>
              <a:t> </a:t>
            </a:r>
            <a:r>
              <a:rPr b="0" lang="en-GB" sz="3200" spc="-12" strike="noStrike">
                <a:solidFill>
                  <a:srgbClr val="000000"/>
                </a:solidFill>
                <a:latin typeface="Arial"/>
                <a:ea typeface="DejaVu Sans"/>
              </a:rPr>
              <a:t>Domain)</a:t>
            </a:r>
            <a:endParaRPr b="0" lang="en-GB" sz="3200" spc="-1" strike="noStrike">
              <a:latin typeface="Arial"/>
            </a:endParaRPr>
          </a:p>
          <a:p>
            <a:pPr>
              <a:lnSpc>
                <a:spcPts val="3589"/>
              </a:lnSpc>
              <a:spcBef>
                <a:spcPts val="709"/>
              </a:spcBef>
              <a:spcAft>
                <a:spcPts val="283"/>
              </a:spcAft>
              <a:buNone/>
              <a:tabLst>
                <a:tab algn="l" pos="336600"/>
              </a:tabLst>
            </a:pPr>
            <a:r>
              <a:rPr b="0" lang="en-GB" sz="3200" spc="-1" strike="noStrike">
                <a:solidFill>
                  <a:srgbClr val="000000"/>
                </a:solidFill>
                <a:latin typeface="Arial"/>
                <a:ea typeface="DejaVu Sans"/>
              </a:rPr>
              <a:t>The default</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protocol (last</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argument</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to</a:t>
            </a:r>
            <a:r>
              <a:rPr b="0" lang="en-GB" sz="3200" spc="4" strike="noStrike">
                <a:solidFill>
                  <a:srgbClr val="000000"/>
                </a:solidFill>
                <a:latin typeface="Arial"/>
                <a:ea typeface="DejaVu Sans"/>
              </a:rPr>
              <a:t> </a:t>
            </a:r>
            <a:r>
              <a:rPr b="0" lang="en-GB" sz="3200" spc="-26" strike="noStrike">
                <a:solidFill>
                  <a:srgbClr val="000000"/>
                </a:solidFill>
                <a:latin typeface="Arial"/>
                <a:ea typeface="DejaVu Sans"/>
              </a:rPr>
              <a:t>the </a:t>
            </a:r>
            <a:r>
              <a:rPr b="0" lang="en-GB" sz="3200" spc="-1" strike="noStrike">
                <a:solidFill>
                  <a:srgbClr val="000000"/>
                </a:solidFill>
                <a:latin typeface="Arial"/>
                <a:ea typeface="DejaVu Sans"/>
              </a:rPr>
              <a:t>socket call</a:t>
            </a:r>
            <a:r>
              <a:rPr b="0" lang="en-GB" sz="3200" spc="-12" strike="noStrike">
                <a:solidFill>
                  <a:srgbClr val="000000"/>
                </a:solidFill>
                <a:latin typeface="Arial"/>
                <a:ea typeface="DejaVu Sans"/>
              </a:rPr>
              <a:t> </a:t>
            </a:r>
            <a:r>
              <a:rPr b="0" lang="en-GB" sz="3200" spc="-1" strike="noStrike">
                <a:solidFill>
                  <a:srgbClr val="000000"/>
                </a:solidFill>
                <a:latin typeface="Arial"/>
                <a:ea typeface="DejaVu Sans"/>
              </a:rPr>
              <a:t>is </a:t>
            </a:r>
            <a:r>
              <a:rPr b="1" lang="en-GB" sz="3200" spc="-1" strike="noStrike">
                <a:solidFill>
                  <a:srgbClr val="000000"/>
                </a:solidFill>
                <a:latin typeface="Arial"/>
                <a:ea typeface="DejaVu Sans"/>
              </a:rPr>
              <a:t>0</a:t>
            </a:r>
            <a:r>
              <a:rPr b="0" lang="en-GB" sz="3200" spc="-1" strike="noStrike">
                <a:solidFill>
                  <a:srgbClr val="000000"/>
                </a:solidFill>
                <a:latin typeface="Arial"/>
                <a:ea typeface="DejaVu Sans"/>
              </a:rPr>
              <a:t>) should</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be correct for </a:t>
            </a:r>
            <a:r>
              <a:rPr b="0" lang="en-GB" sz="3200" spc="-12" strike="noStrike">
                <a:solidFill>
                  <a:srgbClr val="000000"/>
                </a:solidFill>
                <a:latin typeface="Arial"/>
                <a:ea typeface="DejaVu Sans"/>
              </a:rPr>
              <a:t>almost </a:t>
            </a:r>
            <a:r>
              <a:rPr b="0" lang="en-GB" sz="3200" spc="-1" strike="noStrike">
                <a:solidFill>
                  <a:srgbClr val="000000"/>
                </a:solidFill>
                <a:latin typeface="Arial"/>
                <a:ea typeface="DejaVu Sans"/>
              </a:rPr>
              <a:t>every</a:t>
            </a:r>
            <a:r>
              <a:rPr b="0" lang="en-GB" sz="3200" spc="15" strike="noStrike">
                <a:solidFill>
                  <a:srgbClr val="000000"/>
                </a:solidFill>
                <a:latin typeface="Arial"/>
                <a:ea typeface="DejaVu Sans"/>
              </a:rPr>
              <a:t> </a:t>
            </a:r>
            <a:r>
              <a:rPr b="0" lang="en-GB" sz="3200" spc="-12" strike="noStrike">
                <a:solidFill>
                  <a:srgbClr val="000000"/>
                </a:solidFill>
                <a:latin typeface="Arial"/>
                <a:ea typeface="DejaVu Sans"/>
              </a:rPr>
              <a:t>situation</a:t>
            </a:r>
            <a:endParaRPr b="0" lang="en-GB" sz="3200" spc="-1" strike="noStrike">
              <a:latin typeface="Arial"/>
            </a:endParaRPr>
          </a:p>
        </p:txBody>
      </p:sp>
    </p:spTree>
  </p:cSld>
  <p:transition>
    <p:dissolve/>
  </p:transition>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8" name="PlaceHolder 1"/>
          <p:cNvSpPr>
            <a:spLocks noGrp="1"/>
          </p:cNvSpPr>
          <p:nvPr>
            <p:ph type="title"/>
          </p:nvPr>
        </p:nvSpPr>
        <p:spPr>
          <a:xfrm>
            <a:off x="1321200" y="555120"/>
            <a:ext cx="6863400" cy="1272600"/>
          </a:xfrm>
          <a:prstGeom prst="rect">
            <a:avLst/>
          </a:prstGeom>
          <a:noFill/>
          <a:ln w="0">
            <a:noFill/>
          </a:ln>
        </p:spPr>
        <p:txBody>
          <a:bodyPr lIns="0" rIns="0" tIns="12600" bIns="0" anchor="t">
            <a:noAutofit/>
          </a:bodyPr>
          <a:p>
            <a:pPr marL="1612800">
              <a:lnSpc>
                <a:spcPct val="100000"/>
              </a:lnSpc>
              <a:spcBef>
                <a:spcPts val="99"/>
              </a:spcBef>
              <a:buNone/>
            </a:pPr>
            <a:r>
              <a:rPr b="1" lang="en-GB" sz="4400" spc="-1" strike="noStrike">
                <a:solidFill>
                  <a:srgbClr val="000000"/>
                </a:solidFill>
                <a:latin typeface="Arial"/>
              </a:rPr>
              <a:t>Socket</a:t>
            </a:r>
            <a:r>
              <a:rPr b="1" lang="en-GB" sz="4400" spc="-106" strike="noStrike">
                <a:solidFill>
                  <a:srgbClr val="000000"/>
                </a:solidFill>
                <a:latin typeface="Arial"/>
              </a:rPr>
              <a:t> </a:t>
            </a:r>
            <a:r>
              <a:rPr b="1" lang="en-GB" sz="4400" spc="-12" strike="noStrike">
                <a:solidFill>
                  <a:srgbClr val="000000"/>
                </a:solidFill>
                <a:latin typeface="Arial"/>
              </a:rPr>
              <a:t>Names - I</a:t>
            </a:r>
            <a:endParaRPr b="0" lang="en-GB" sz="4400" spc="-1" strike="noStrike">
              <a:latin typeface="Arial"/>
            </a:endParaRPr>
          </a:p>
        </p:txBody>
      </p:sp>
      <p:sp>
        <p:nvSpPr>
          <p:cNvPr id="359" name="object 4"/>
          <p:cNvSpPr/>
          <p:nvPr/>
        </p:nvSpPr>
        <p:spPr>
          <a:xfrm>
            <a:off x="923400" y="1461600"/>
            <a:ext cx="8584200" cy="5297760"/>
          </a:xfrm>
          <a:prstGeom prst="rect">
            <a:avLst/>
          </a:prstGeom>
          <a:noFill/>
          <a:ln w="0">
            <a:noFill/>
          </a:ln>
        </p:spPr>
        <p:style>
          <a:lnRef idx="0"/>
          <a:fillRef idx="0"/>
          <a:effectRef idx="0"/>
          <a:fontRef idx="minor"/>
        </p:style>
        <p:txBody>
          <a:bodyPr lIns="0" rIns="0" tIns="161280" bIns="0" anchor="t">
            <a:spAutoFit/>
          </a:bodyPr>
          <a:p>
            <a:pPr marL="12600">
              <a:lnSpc>
                <a:spcPct val="100000"/>
              </a:lnSpc>
              <a:spcBef>
                <a:spcPts val="1270"/>
              </a:spcBef>
              <a:buNone/>
            </a:pPr>
            <a:r>
              <a:rPr b="0" lang="en-GB" sz="3200" spc="-1" strike="noStrike">
                <a:solidFill>
                  <a:srgbClr val="000000"/>
                </a:solidFill>
                <a:latin typeface="Arial"/>
                <a:ea typeface="DejaVu Sans"/>
              </a:rPr>
              <a:t>A</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socket is</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created</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without a </a:t>
            </a:r>
            <a:r>
              <a:rPr b="0" lang="en-GB" sz="3200" spc="-12" strike="noStrike">
                <a:solidFill>
                  <a:srgbClr val="000000"/>
                </a:solidFill>
                <a:latin typeface="Arial"/>
                <a:ea typeface="DejaVu Sans"/>
              </a:rPr>
              <a:t>name.</a:t>
            </a:r>
            <a:endParaRPr b="0" lang="en-GB" sz="3200" spc="-1" strike="noStrike">
              <a:latin typeface="Arial"/>
            </a:endParaRPr>
          </a:p>
          <a:p>
            <a:pPr marL="12600">
              <a:lnSpc>
                <a:spcPts val="3589"/>
              </a:lnSpc>
              <a:spcBef>
                <a:spcPts val="1494"/>
              </a:spcBef>
              <a:buNone/>
            </a:pPr>
            <a:r>
              <a:rPr b="0" lang="en-GB" sz="3200" spc="-1" strike="noStrike">
                <a:solidFill>
                  <a:srgbClr val="000000"/>
                </a:solidFill>
                <a:latin typeface="Arial"/>
                <a:ea typeface="DejaVu Sans"/>
              </a:rPr>
              <a:t>Until a name is bound</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to a socket, </a:t>
            </a:r>
            <a:r>
              <a:rPr b="0" lang="en-GB" sz="3200" spc="-12" strike="noStrike">
                <a:solidFill>
                  <a:srgbClr val="000000"/>
                </a:solidFill>
                <a:latin typeface="Arial"/>
                <a:ea typeface="DejaVu Sans"/>
              </a:rPr>
              <a:t>processes </a:t>
            </a:r>
            <a:r>
              <a:rPr b="0" lang="en-GB" sz="3200" spc="-1" strike="noStrike">
                <a:solidFill>
                  <a:srgbClr val="000000"/>
                </a:solidFill>
                <a:latin typeface="Arial"/>
                <a:ea typeface="DejaVu Sans"/>
              </a:rPr>
              <a:t>have</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no way to</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reference</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it and, </a:t>
            </a:r>
            <a:r>
              <a:rPr b="0" lang="en-GB" sz="3200" spc="-12" strike="noStrike">
                <a:solidFill>
                  <a:srgbClr val="000000"/>
                </a:solidFill>
                <a:latin typeface="Arial"/>
                <a:ea typeface="DejaVu Sans"/>
              </a:rPr>
              <a:t>consequently, </a:t>
            </a:r>
            <a:r>
              <a:rPr b="0" lang="en-GB" sz="3200" spc="-1" strike="noStrike">
                <a:solidFill>
                  <a:srgbClr val="000000"/>
                </a:solidFill>
                <a:latin typeface="Arial"/>
                <a:ea typeface="DejaVu Sans"/>
              </a:rPr>
              <a:t>no messages may</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be</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received on </a:t>
            </a:r>
            <a:r>
              <a:rPr b="0" lang="en-GB" sz="3200" spc="-26" strike="noStrike">
                <a:solidFill>
                  <a:srgbClr val="000000"/>
                </a:solidFill>
                <a:latin typeface="Arial"/>
                <a:ea typeface="DejaVu Sans"/>
              </a:rPr>
              <a:t>it.</a:t>
            </a:r>
            <a:endParaRPr b="0" lang="en-GB" sz="3200" spc="-1" strike="noStrike">
              <a:latin typeface="Arial"/>
            </a:endParaRPr>
          </a:p>
          <a:p>
            <a:pPr marL="12600">
              <a:lnSpc>
                <a:spcPts val="3589"/>
              </a:lnSpc>
              <a:spcBef>
                <a:spcPts val="1409"/>
              </a:spcBef>
              <a:buNone/>
            </a:pPr>
            <a:r>
              <a:rPr b="0" lang="en-GB" sz="3200" spc="-1" strike="noStrike">
                <a:solidFill>
                  <a:srgbClr val="000000"/>
                </a:solidFill>
                <a:latin typeface="Arial"/>
                <a:ea typeface="DejaVu Sans"/>
              </a:rPr>
              <a:t>Communicating</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processes are bound by</a:t>
            </a:r>
            <a:r>
              <a:rPr b="0" lang="en-GB" sz="3200" spc="4" strike="noStrike">
                <a:solidFill>
                  <a:srgbClr val="000000"/>
                </a:solidFill>
                <a:latin typeface="Arial"/>
                <a:ea typeface="DejaVu Sans"/>
              </a:rPr>
              <a:t> </a:t>
            </a:r>
            <a:r>
              <a:rPr b="0" lang="en-GB" sz="3200" spc="-26" strike="noStrike">
                <a:solidFill>
                  <a:srgbClr val="000000"/>
                </a:solidFill>
                <a:latin typeface="Arial"/>
                <a:ea typeface="DejaVu Sans"/>
              </a:rPr>
              <a:t>an </a:t>
            </a:r>
            <a:r>
              <a:rPr b="0" lang="en-GB" sz="3200" spc="-1" strike="noStrike">
                <a:solidFill>
                  <a:srgbClr val="000000"/>
                </a:solidFill>
                <a:latin typeface="Arial"/>
                <a:ea typeface="DejaVu Sans"/>
              </a:rPr>
              <a:t>association.</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In the Internet (and NS) </a:t>
            </a:r>
            <a:r>
              <a:rPr b="0" lang="en-GB" sz="3200" spc="-12" strike="noStrike">
                <a:solidFill>
                  <a:srgbClr val="000000"/>
                </a:solidFill>
                <a:latin typeface="Arial"/>
                <a:ea typeface="DejaVu Sans"/>
              </a:rPr>
              <a:t>domains, </a:t>
            </a:r>
            <a:r>
              <a:rPr b="0" lang="en-GB" sz="3200" spc="-1" strike="noStrike">
                <a:solidFill>
                  <a:srgbClr val="000000"/>
                </a:solidFill>
                <a:latin typeface="Arial"/>
                <a:ea typeface="DejaVu Sans"/>
              </a:rPr>
              <a:t>an association</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is composed of local and </a:t>
            </a:r>
            <a:r>
              <a:rPr b="0" lang="en-GB" sz="3200" spc="-12" strike="noStrike">
                <a:solidFill>
                  <a:srgbClr val="000000"/>
                </a:solidFill>
                <a:latin typeface="Arial"/>
                <a:ea typeface="DejaVu Sans"/>
              </a:rPr>
              <a:t>foreign </a:t>
            </a:r>
            <a:r>
              <a:rPr b="0" lang="en-GB" sz="3200" spc="-1" strike="noStrike">
                <a:solidFill>
                  <a:srgbClr val="000000"/>
                </a:solidFill>
                <a:latin typeface="Arial"/>
                <a:ea typeface="DejaVu Sans"/>
              </a:rPr>
              <a:t>addresses, and local</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and foreign </a:t>
            </a:r>
            <a:r>
              <a:rPr b="0" lang="en-GB" sz="3200" spc="-12" strike="noStrike">
                <a:solidFill>
                  <a:srgbClr val="000000"/>
                </a:solidFill>
                <a:latin typeface="Arial"/>
                <a:ea typeface="DejaVu Sans"/>
              </a:rPr>
              <a:t>ports.</a:t>
            </a:r>
            <a:endParaRPr b="0" lang="en-GB" sz="3200" spc="-1" strike="noStrike">
              <a:latin typeface="Arial"/>
            </a:endParaRPr>
          </a:p>
          <a:p>
            <a:pPr marL="12600">
              <a:lnSpc>
                <a:spcPts val="3589"/>
              </a:lnSpc>
              <a:spcBef>
                <a:spcPts val="1409"/>
              </a:spcBef>
              <a:buNone/>
            </a:pPr>
            <a:r>
              <a:rPr b="0" lang="en-GB" sz="3200" spc="-1" strike="noStrike">
                <a:solidFill>
                  <a:srgbClr val="000000"/>
                </a:solidFill>
                <a:latin typeface="Arial"/>
                <a:ea typeface="DejaVu Sans"/>
              </a:rPr>
              <a:t>In the UNIX</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domain,</a:t>
            </a:r>
            <a:r>
              <a:rPr b="0" lang="en-GB" sz="3200" spc="-12" strike="noStrike">
                <a:solidFill>
                  <a:srgbClr val="000000"/>
                </a:solidFill>
                <a:latin typeface="Arial"/>
                <a:ea typeface="DejaVu Sans"/>
              </a:rPr>
              <a:t> </a:t>
            </a:r>
            <a:r>
              <a:rPr b="0" lang="en-GB" sz="3200" spc="-1" strike="noStrike">
                <a:solidFill>
                  <a:srgbClr val="000000"/>
                </a:solidFill>
                <a:latin typeface="Arial"/>
                <a:ea typeface="DejaVu Sans"/>
              </a:rPr>
              <a:t>an association </a:t>
            </a:r>
            <a:r>
              <a:rPr b="0" lang="en-GB" sz="3200" spc="-26" strike="noStrike">
                <a:solidFill>
                  <a:srgbClr val="000000"/>
                </a:solidFill>
                <a:latin typeface="Arial"/>
                <a:ea typeface="DejaVu Sans"/>
              </a:rPr>
              <a:t>is </a:t>
            </a:r>
            <a:r>
              <a:rPr b="0" lang="en-GB" sz="3200" spc="-1" strike="noStrike">
                <a:solidFill>
                  <a:srgbClr val="000000"/>
                </a:solidFill>
                <a:latin typeface="Arial"/>
                <a:ea typeface="DejaVu Sans"/>
              </a:rPr>
              <a:t>composed of local and foreign</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path </a:t>
            </a:r>
            <a:r>
              <a:rPr b="0" lang="en-GB" sz="3200" spc="-12" strike="noStrike">
                <a:solidFill>
                  <a:srgbClr val="000000"/>
                </a:solidFill>
                <a:latin typeface="Arial"/>
                <a:ea typeface="DejaVu Sans"/>
              </a:rPr>
              <a:t>names.</a:t>
            </a:r>
            <a:endParaRPr b="0" lang="en-GB" sz="3200" spc="-1" strike="noStrike">
              <a:latin typeface="Arial"/>
            </a:endParaRPr>
          </a:p>
        </p:txBody>
      </p:sp>
    </p:spTree>
  </p:cSld>
  <p:transition>
    <p:dissolve/>
  </p:transition>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0" name="PlaceHolder 1"/>
          <p:cNvSpPr>
            <a:spLocks noGrp="1"/>
          </p:cNvSpPr>
          <p:nvPr>
            <p:ph type="title"/>
          </p:nvPr>
        </p:nvSpPr>
        <p:spPr>
          <a:xfrm>
            <a:off x="1321200" y="555120"/>
            <a:ext cx="6863400" cy="1272600"/>
          </a:xfrm>
          <a:prstGeom prst="rect">
            <a:avLst/>
          </a:prstGeom>
          <a:noFill/>
          <a:ln w="0">
            <a:noFill/>
          </a:ln>
        </p:spPr>
        <p:txBody>
          <a:bodyPr lIns="0" rIns="0" tIns="12600" bIns="0" anchor="t">
            <a:noAutofit/>
          </a:bodyPr>
          <a:p>
            <a:pPr marL="1612800">
              <a:lnSpc>
                <a:spcPct val="100000"/>
              </a:lnSpc>
              <a:spcBef>
                <a:spcPts val="99"/>
              </a:spcBef>
              <a:buNone/>
            </a:pPr>
            <a:r>
              <a:rPr b="1" lang="en-GB" sz="4400" spc="-1" strike="noStrike">
                <a:solidFill>
                  <a:srgbClr val="000000"/>
                </a:solidFill>
                <a:latin typeface="Arial"/>
              </a:rPr>
              <a:t>Socket</a:t>
            </a:r>
            <a:r>
              <a:rPr b="1" lang="en-GB" sz="4400" spc="-106" strike="noStrike">
                <a:solidFill>
                  <a:srgbClr val="000000"/>
                </a:solidFill>
                <a:latin typeface="Arial"/>
              </a:rPr>
              <a:t> </a:t>
            </a:r>
            <a:r>
              <a:rPr b="1" lang="en-GB" sz="4400" spc="-12" strike="noStrike">
                <a:solidFill>
                  <a:srgbClr val="000000"/>
                </a:solidFill>
                <a:latin typeface="Arial"/>
              </a:rPr>
              <a:t>Names - II</a:t>
            </a:r>
            <a:endParaRPr b="0" lang="en-GB" sz="4400" spc="-1" strike="noStrike">
              <a:latin typeface="Arial"/>
            </a:endParaRPr>
          </a:p>
        </p:txBody>
      </p:sp>
      <p:sp>
        <p:nvSpPr>
          <p:cNvPr id="361" name="PlaceHolder 2"/>
          <p:cNvSpPr>
            <a:spLocks noGrp="1"/>
          </p:cNvSpPr>
          <p:nvPr>
            <p:ph/>
          </p:nvPr>
        </p:nvSpPr>
        <p:spPr>
          <a:xfrm>
            <a:off x="897840" y="1618920"/>
            <a:ext cx="8619120" cy="4551840"/>
          </a:xfrm>
          <a:prstGeom prst="rect">
            <a:avLst/>
          </a:prstGeom>
          <a:noFill/>
          <a:ln w="0">
            <a:noFill/>
          </a:ln>
        </p:spPr>
        <p:txBody>
          <a:bodyPr lIns="0" rIns="0" tIns="261360" bIns="0" anchor="t">
            <a:noAutofit/>
          </a:bodyPr>
          <a:p>
            <a:pPr marL="38160">
              <a:lnSpc>
                <a:spcPts val="3589"/>
              </a:lnSpc>
              <a:spcBef>
                <a:spcPts val="425"/>
              </a:spcBef>
              <a:buNone/>
            </a:pPr>
            <a:r>
              <a:rPr b="0" lang="en-GB" sz="3200" spc="-1" strike="noStrike">
                <a:solidFill>
                  <a:srgbClr val="000000"/>
                </a:solidFill>
                <a:latin typeface="Arial"/>
              </a:rPr>
              <a:t>In the</a:t>
            </a:r>
            <a:r>
              <a:rPr b="0" lang="en-GB" sz="3200" spc="15" strike="noStrike">
                <a:solidFill>
                  <a:srgbClr val="000000"/>
                </a:solidFill>
                <a:latin typeface="Arial"/>
              </a:rPr>
              <a:t> </a:t>
            </a:r>
            <a:r>
              <a:rPr b="0" lang="en-GB" sz="3200" spc="-1" strike="noStrike">
                <a:solidFill>
                  <a:srgbClr val="000000"/>
                </a:solidFill>
                <a:latin typeface="Arial"/>
              </a:rPr>
              <a:t>Internet</a:t>
            </a:r>
            <a:r>
              <a:rPr b="0" lang="en-GB" sz="3200" spc="4" strike="noStrike">
                <a:solidFill>
                  <a:srgbClr val="000000"/>
                </a:solidFill>
                <a:latin typeface="Arial"/>
              </a:rPr>
              <a:t> </a:t>
            </a:r>
            <a:r>
              <a:rPr b="0" lang="en-GB" sz="3200" spc="-1" strike="noStrike">
                <a:solidFill>
                  <a:srgbClr val="000000"/>
                </a:solidFill>
                <a:latin typeface="Arial"/>
              </a:rPr>
              <a:t>domain</a:t>
            </a:r>
            <a:r>
              <a:rPr b="0" lang="en-GB" sz="3200" spc="15" strike="noStrike">
                <a:solidFill>
                  <a:srgbClr val="000000"/>
                </a:solidFill>
                <a:latin typeface="Arial"/>
              </a:rPr>
              <a:t> </a:t>
            </a:r>
            <a:r>
              <a:rPr b="0" lang="en-GB" sz="3200" spc="-1" strike="noStrike">
                <a:solidFill>
                  <a:srgbClr val="000000"/>
                </a:solidFill>
                <a:latin typeface="Arial"/>
              </a:rPr>
              <a:t>there</a:t>
            </a:r>
            <a:r>
              <a:rPr b="0" lang="en-GB" sz="3200" spc="15" strike="noStrike">
                <a:solidFill>
                  <a:srgbClr val="000000"/>
                </a:solidFill>
                <a:latin typeface="Arial"/>
              </a:rPr>
              <a:t> </a:t>
            </a:r>
            <a:r>
              <a:rPr b="0" lang="en-GB" sz="3200" spc="-1" strike="noStrike">
                <a:solidFill>
                  <a:srgbClr val="000000"/>
                </a:solidFill>
                <a:latin typeface="Arial"/>
              </a:rPr>
              <a:t>may</a:t>
            </a:r>
            <a:r>
              <a:rPr b="0" lang="en-GB" sz="3200" spc="15" strike="noStrike">
                <a:solidFill>
                  <a:srgbClr val="000000"/>
                </a:solidFill>
                <a:latin typeface="Arial"/>
              </a:rPr>
              <a:t> </a:t>
            </a:r>
            <a:r>
              <a:rPr b="0" lang="en-GB" sz="3200" spc="-1" strike="noStrike">
                <a:solidFill>
                  <a:srgbClr val="000000"/>
                </a:solidFill>
                <a:latin typeface="Arial"/>
              </a:rPr>
              <a:t>never</a:t>
            </a:r>
            <a:r>
              <a:rPr b="0" lang="en-GB" sz="3200" spc="9" strike="noStrike">
                <a:solidFill>
                  <a:srgbClr val="000000"/>
                </a:solidFill>
                <a:latin typeface="Arial"/>
              </a:rPr>
              <a:t> </a:t>
            </a:r>
            <a:r>
              <a:rPr b="0" lang="en-GB" sz="3200" spc="-26" strike="noStrike">
                <a:solidFill>
                  <a:srgbClr val="000000"/>
                </a:solidFill>
                <a:latin typeface="Arial"/>
              </a:rPr>
              <a:t>be </a:t>
            </a:r>
            <a:r>
              <a:rPr b="0" lang="en-GB" sz="3200" spc="-1" strike="noStrike">
                <a:solidFill>
                  <a:srgbClr val="000000"/>
                </a:solidFill>
                <a:latin typeface="Arial"/>
              </a:rPr>
              <a:t>duplicate </a:t>
            </a:r>
            <a:r>
              <a:rPr b="0" i="1" lang="en-GB" sz="3200" spc="-1" strike="noStrike">
                <a:solidFill>
                  <a:srgbClr val="000000"/>
                </a:solidFill>
                <a:latin typeface="Arial"/>
              </a:rPr>
              <a:t>&lt;protocol,</a:t>
            </a:r>
            <a:r>
              <a:rPr b="0" i="1" lang="en-GB" sz="3200" spc="-21" strike="noStrike">
                <a:solidFill>
                  <a:srgbClr val="000000"/>
                </a:solidFill>
                <a:latin typeface="Arial"/>
              </a:rPr>
              <a:t> </a:t>
            </a:r>
            <a:r>
              <a:rPr b="0" i="1" lang="en-GB" sz="3200" spc="-1" strike="noStrike">
                <a:solidFill>
                  <a:srgbClr val="000000"/>
                </a:solidFill>
                <a:latin typeface="Arial"/>
              </a:rPr>
              <a:t>local</a:t>
            </a:r>
            <a:r>
              <a:rPr b="0" i="1" lang="en-GB" sz="3200" spc="-12" strike="noStrike">
                <a:solidFill>
                  <a:srgbClr val="000000"/>
                </a:solidFill>
                <a:latin typeface="Arial"/>
              </a:rPr>
              <a:t> </a:t>
            </a:r>
            <a:r>
              <a:rPr b="0" i="1" lang="en-GB" sz="3200" spc="-1" strike="noStrike">
                <a:solidFill>
                  <a:srgbClr val="000000"/>
                </a:solidFill>
                <a:latin typeface="Arial"/>
              </a:rPr>
              <a:t>address,</a:t>
            </a:r>
            <a:r>
              <a:rPr b="0" i="1" lang="en-GB" sz="3200" spc="-7" strike="noStrike">
                <a:solidFill>
                  <a:srgbClr val="000000"/>
                </a:solidFill>
                <a:latin typeface="Arial"/>
              </a:rPr>
              <a:t> </a:t>
            </a:r>
            <a:r>
              <a:rPr b="0" i="1" lang="en-GB" sz="3200" spc="-1" strike="noStrike">
                <a:solidFill>
                  <a:srgbClr val="000000"/>
                </a:solidFill>
                <a:latin typeface="Arial"/>
              </a:rPr>
              <a:t>local</a:t>
            </a:r>
            <a:r>
              <a:rPr b="0" i="1" lang="en-GB" sz="3200" spc="-21" strike="noStrike">
                <a:solidFill>
                  <a:srgbClr val="000000"/>
                </a:solidFill>
                <a:latin typeface="Arial"/>
              </a:rPr>
              <a:t> </a:t>
            </a:r>
            <a:r>
              <a:rPr b="0" i="1" lang="en-GB" sz="3200" spc="-12" strike="noStrike">
                <a:solidFill>
                  <a:srgbClr val="000000"/>
                </a:solidFill>
                <a:latin typeface="Arial"/>
              </a:rPr>
              <a:t>port, </a:t>
            </a:r>
            <a:r>
              <a:rPr b="0" i="1" lang="en-GB" sz="3200" spc="-1" strike="noStrike">
                <a:solidFill>
                  <a:srgbClr val="000000"/>
                </a:solidFill>
                <a:latin typeface="Arial"/>
              </a:rPr>
              <a:t>foreign</a:t>
            </a:r>
            <a:r>
              <a:rPr b="0" i="1" lang="en-GB" sz="3200" spc="-21" strike="noStrike">
                <a:solidFill>
                  <a:srgbClr val="000000"/>
                </a:solidFill>
                <a:latin typeface="Arial"/>
              </a:rPr>
              <a:t> </a:t>
            </a:r>
            <a:r>
              <a:rPr b="0" i="1" lang="en-GB" sz="3200" spc="-1" strike="noStrike">
                <a:solidFill>
                  <a:srgbClr val="000000"/>
                </a:solidFill>
                <a:latin typeface="Arial"/>
              </a:rPr>
              <a:t>address,</a:t>
            </a:r>
            <a:r>
              <a:rPr b="0" i="1" lang="en-GB" sz="3200" spc="-7" strike="noStrike">
                <a:solidFill>
                  <a:srgbClr val="000000"/>
                </a:solidFill>
                <a:latin typeface="Arial"/>
              </a:rPr>
              <a:t> </a:t>
            </a:r>
            <a:r>
              <a:rPr b="0" i="1" lang="en-GB" sz="3200" spc="-1" strike="noStrike">
                <a:solidFill>
                  <a:srgbClr val="000000"/>
                </a:solidFill>
                <a:latin typeface="Arial"/>
              </a:rPr>
              <a:t>foreign</a:t>
            </a:r>
            <a:r>
              <a:rPr b="0" i="1" lang="en-GB" sz="3200" spc="-7" strike="noStrike">
                <a:solidFill>
                  <a:srgbClr val="000000"/>
                </a:solidFill>
                <a:latin typeface="Arial"/>
              </a:rPr>
              <a:t> </a:t>
            </a:r>
            <a:r>
              <a:rPr b="0" i="1" lang="en-GB" sz="3200" spc="-1" strike="noStrike">
                <a:solidFill>
                  <a:srgbClr val="000000"/>
                </a:solidFill>
                <a:latin typeface="Arial"/>
              </a:rPr>
              <a:t>port&gt;</a:t>
            </a:r>
            <a:r>
              <a:rPr b="0" i="1" lang="en-GB" sz="3200" spc="-7" strike="noStrike">
                <a:solidFill>
                  <a:srgbClr val="000000"/>
                </a:solidFill>
                <a:latin typeface="Arial"/>
              </a:rPr>
              <a:t> </a:t>
            </a:r>
            <a:r>
              <a:rPr b="0" lang="en-GB" sz="3200" spc="-12" strike="noStrike">
                <a:solidFill>
                  <a:srgbClr val="000000"/>
                </a:solidFill>
                <a:latin typeface="Arial"/>
              </a:rPr>
              <a:t>tuples.</a:t>
            </a:r>
            <a:endParaRPr b="0" lang="en-GB" sz="3200" spc="-1" strike="noStrike">
              <a:latin typeface="Arial"/>
            </a:endParaRPr>
          </a:p>
          <a:p>
            <a:pPr marL="38160">
              <a:lnSpc>
                <a:spcPct val="93000"/>
              </a:lnSpc>
              <a:spcBef>
                <a:spcPts val="1344"/>
              </a:spcBef>
              <a:buNone/>
            </a:pPr>
            <a:r>
              <a:rPr b="0" lang="en-GB" sz="3200" spc="-1" strike="noStrike">
                <a:solidFill>
                  <a:srgbClr val="000000"/>
                </a:solidFill>
                <a:latin typeface="Arial"/>
              </a:rPr>
              <a:t>UNIX</a:t>
            </a:r>
            <a:r>
              <a:rPr b="0" lang="en-GB" sz="3200" spc="-12" strike="noStrike">
                <a:solidFill>
                  <a:srgbClr val="000000"/>
                </a:solidFill>
                <a:latin typeface="Arial"/>
              </a:rPr>
              <a:t> </a:t>
            </a:r>
            <a:r>
              <a:rPr b="0" lang="en-GB" sz="3200" spc="-1" strike="noStrike">
                <a:solidFill>
                  <a:srgbClr val="000000"/>
                </a:solidFill>
                <a:latin typeface="Arial"/>
              </a:rPr>
              <a:t>domain sockets need</a:t>
            </a:r>
            <a:r>
              <a:rPr b="0" lang="en-GB" sz="3200" spc="-15" strike="noStrike">
                <a:solidFill>
                  <a:srgbClr val="000000"/>
                </a:solidFill>
                <a:latin typeface="Arial"/>
              </a:rPr>
              <a:t> </a:t>
            </a:r>
            <a:r>
              <a:rPr b="0" lang="en-GB" sz="3200" spc="-1" strike="noStrike">
                <a:solidFill>
                  <a:srgbClr val="000000"/>
                </a:solidFill>
                <a:latin typeface="Arial"/>
              </a:rPr>
              <a:t>not always</a:t>
            </a:r>
            <a:r>
              <a:rPr b="0" lang="en-GB" sz="3200" spc="-12" strike="noStrike">
                <a:solidFill>
                  <a:srgbClr val="000000"/>
                </a:solidFill>
                <a:latin typeface="Arial"/>
              </a:rPr>
              <a:t> </a:t>
            </a:r>
            <a:r>
              <a:rPr b="0" lang="en-GB" sz="3200" spc="-26" strike="noStrike">
                <a:solidFill>
                  <a:srgbClr val="000000"/>
                </a:solidFill>
                <a:latin typeface="Arial"/>
              </a:rPr>
              <a:t>be </a:t>
            </a:r>
            <a:r>
              <a:rPr b="0" lang="en-GB" sz="3200" spc="-1" strike="noStrike">
                <a:solidFill>
                  <a:srgbClr val="000000"/>
                </a:solidFill>
                <a:latin typeface="Arial"/>
              </a:rPr>
              <a:t>bound</a:t>
            </a:r>
            <a:r>
              <a:rPr b="0" lang="en-GB" sz="3200" spc="-7" strike="noStrike">
                <a:solidFill>
                  <a:srgbClr val="000000"/>
                </a:solidFill>
                <a:latin typeface="Arial"/>
              </a:rPr>
              <a:t> </a:t>
            </a:r>
            <a:r>
              <a:rPr b="0" lang="en-GB" sz="3200" spc="-1" strike="noStrike">
                <a:solidFill>
                  <a:srgbClr val="000000"/>
                </a:solidFill>
                <a:latin typeface="Arial"/>
              </a:rPr>
              <a:t>to</a:t>
            </a:r>
            <a:r>
              <a:rPr b="0" lang="en-GB" sz="3200" spc="4" strike="noStrike">
                <a:solidFill>
                  <a:srgbClr val="000000"/>
                </a:solidFill>
                <a:latin typeface="Arial"/>
              </a:rPr>
              <a:t> </a:t>
            </a:r>
            <a:r>
              <a:rPr b="0" lang="en-GB" sz="3200" spc="-1" strike="noStrike">
                <a:solidFill>
                  <a:srgbClr val="000000"/>
                </a:solidFill>
                <a:latin typeface="Arial"/>
              </a:rPr>
              <a:t>a name, but when</a:t>
            </a:r>
            <a:r>
              <a:rPr b="0" lang="en-GB" sz="3200" spc="4" strike="noStrike">
                <a:solidFill>
                  <a:srgbClr val="000000"/>
                </a:solidFill>
                <a:latin typeface="Arial"/>
              </a:rPr>
              <a:t> </a:t>
            </a:r>
            <a:r>
              <a:rPr b="0" lang="en-GB" sz="3200" spc="-1" strike="noStrike">
                <a:solidFill>
                  <a:srgbClr val="000000"/>
                </a:solidFill>
                <a:latin typeface="Arial"/>
              </a:rPr>
              <a:t>bound</a:t>
            </a:r>
            <a:r>
              <a:rPr b="0" lang="en-GB" sz="3200" spc="-7" strike="noStrike">
                <a:solidFill>
                  <a:srgbClr val="000000"/>
                </a:solidFill>
                <a:latin typeface="Arial"/>
              </a:rPr>
              <a:t> </a:t>
            </a:r>
            <a:r>
              <a:rPr b="0" lang="en-GB" sz="3200" spc="-1" strike="noStrike">
                <a:solidFill>
                  <a:srgbClr val="000000"/>
                </a:solidFill>
                <a:latin typeface="Arial"/>
              </a:rPr>
              <a:t>there</a:t>
            </a:r>
            <a:r>
              <a:rPr b="0" lang="en-GB" sz="3200" spc="4" strike="noStrike">
                <a:solidFill>
                  <a:srgbClr val="000000"/>
                </a:solidFill>
                <a:latin typeface="Arial"/>
              </a:rPr>
              <a:t> </a:t>
            </a:r>
            <a:r>
              <a:rPr b="0" lang="en-GB" sz="3200" spc="-26" strike="noStrike">
                <a:solidFill>
                  <a:srgbClr val="000000"/>
                </a:solidFill>
                <a:latin typeface="Arial"/>
              </a:rPr>
              <a:t>may </a:t>
            </a:r>
            <a:r>
              <a:rPr b="0" lang="en-GB" sz="3200" spc="-1" strike="noStrike">
                <a:solidFill>
                  <a:srgbClr val="000000"/>
                </a:solidFill>
                <a:latin typeface="Arial"/>
              </a:rPr>
              <a:t>never</a:t>
            </a:r>
            <a:r>
              <a:rPr b="0" lang="en-GB" sz="3200" spc="-7" strike="noStrike">
                <a:solidFill>
                  <a:srgbClr val="000000"/>
                </a:solidFill>
                <a:latin typeface="Arial"/>
              </a:rPr>
              <a:t> </a:t>
            </a:r>
            <a:r>
              <a:rPr b="0" lang="en-GB" sz="3200" spc="-1" strike="noStrike">
                <a:solidFill>
                  <a:srgbClr val="000000"/>
                </a:solidFill>
                <a:latin typeface="Arial"/>
              </a:rPr>
              <a:t>be duplicate </a:t>
            </a:r>
            <a:r>
              <a:rPr b="0" i="1" lang="en-GB" sz="3200" spc="-1" strike="noStrike">
                <a:solidFill>
                  <a:srgbClr val="000000"/>
                </a:solidFill>
                <a:latin typeface="Arial"/>
              </a:rPr>
              <a:t>&lt;protocol,</a:t>
            </a:r>
            <a:r>
              <a:rPr b="0" i="1" lang="en-GB" sz="3200" spc="-15" strike="noStrike">
                <a:solidFill>
                  <a:srgbClr val="000000"/>
                </a:solidFill>
                <a:latin typeface="Arial"/>
              </a:rPr>
              <a:t> </a:t>
            </a:r>
            <a:r>
              <a:rPr b="0" i="1" lang="en-GB" sz="3200" spc="-1" strike="noStrike">
                <a:solidFill>
                  <a:srgbClr val="000000"/>
                </a:solidFill>
                <a:latin typeface="Arial"/>
              </a:rPr>
              <a:t>local</a:t>
            </a:r>
            <a:r>
              <a:rPr b="0" i="1" lang="en-GB" sz="3200" spc="-7" strike="noStrike">
                <a:solidFill>
                  <a:srgbClr val="000000"/>
                </a:solidFill>
                <a:latin typeface="Arial"/>
              </a:rPr>
              <a:t> </a:t>
            </a:r>
            <a:r>
              <a:rPr b="0" i="1" lang="en-GB" sz="3200" spc="-12" strike="noStrike">
                <a:solidFill>
                  <a:srgbClr val="000000"/>
                </a:solidFill>
                <a:latin typeface="Arial"/>
              </a:rPr>
              <a:t>pathname, </a:t>
            </a:r>
            <a:r>
              <a:rPr b="0" i="1" lang="en-GB" sz="3200" spc="-1" strike="noStrike">
                <a:solidFill>
                  <a:srgbClr val="000000"/>
                </a:solidFill>
                <a:latin typeface="Arial"/>
              </a:rPr>
              <a:t>foreign</a:t>
            </a:r>
            <a:r>
              <a:rPr b="0" i="1" lang="en-GB" sz="3200" spc="-15" strike="noStrike">
                <a:solidFill>
                  <a:srgbClr val="000000"/>
                </a:solidFill>
                <a:latin typeface="Arial"/>
              </a:rPr>
              <a:t> </a:t>
            </a:r>
            <a:r>
              <a:rPr b="0" i="1" lang="en-GB" sz="3200" spc="-1" strike="noStrike">
                <a:solidFill>
                  <a:srgbClr val="000000"/>
                </a:solidFill>
                <a:latin typeface="Arial"/>
              </a:rPr>
              <a:t>pathname&gt; </a:t>
            </a:r>
            <a:r>
              <a:rPr b="0" lang="en-GB" sz="3200" spc="-12" strike="noStrike">
                <a:solidFill>
                  <a:srgbClr val="000000"/>
                </a:solidFill>
                <a:latin typeface="Arial"/>
              </a:rPr>
              <a:t>tuples.</a:t>
            </a:r>
            <a:endParaRPr b="0" lang="en-GB" sz="3200" spc="-1" strike="noStrike">
              <a:latin typeface="Arial"/>
            </a:endParaRPr>
          </a:p>
        </p:txBody>
      </p:sp>
    </p:spTree>
  </p:cSld>
  <p:transition>
    <p:dissolve/>
  </p:transition>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8" name="PlaceHolder 1"/>
          <p:cNvSpPr>
            <a:spLocks noGrp="1"/>
          </p:cNvSpPr>
          <p:nvPr>
            <p:ph type="title"/>
          </p:nvPr>
        </p:nvSpPr>
        <p:spPr>
          <a:xfrm>
            <a:off x="1069200" y="555120"/>
            <a:ext cx="6863400" cy="1272600"/>
          </a:xfrm>
          <a:prstGeom prst="rect">
            <a:avLst/>
          </a:prstGeom>
          <a:noFill/>
          <a:ln w="0">
            <a:noFill/>
          </a:ln>
        </p:spPr>
        <p:txBody>
          <a:bodyPr lIns="0" rIns="0" tIns="12600" bIns="0" anchor="t">
            <a:noAutofit/>
          </a:bodyPr>
          <a:p>
            <a:pPr marL="2435760">
              <a:lnSpc>
                <a:spcPct val="100000"/>
              </a:lnSpc>
              <a:spcBef>
                <a:spcPts val="99"/>
              </a:spcBef>
              <a:buNone/>
            </a:pPr>
            <a:r>
              <a:rPr b="1" lang="en-GB" sz="4400" spc="-12" strike="noStrike">
                <a:solidFill>
                  <a:srgbClr val="000000"/>
                </a:solidFill>
                <a:latin typeface="Arial"/>
              </a:rPr>
              <a:t>Basic Ideas</a:t>
            </a:r>
            <a:endParaRPr b="0" lang="en-GB" sz="4400" spc="-1" strike="noStrike">
              <a:latin typeface="Arial"/>
            </a:endParaRPr>
          </a:p>
        </p:txBody>
      </p:sp>
      <p:sp>
        <p:nvSpPr>
          <p:cNvPr id="319" name="object 4"/>
          <p:cNvSpPr/>
          <p:nvPr/>
        </p:nvSpPr>
        <p:spPr>
          <a:xfrm>
            <a:off x="897840" y="1328040"/>
            <a:ext cx="8080200" cy="5325840"/>
          </a:xfrm>
          <a:prstGeom prst="rect">
            <a:avLst/>
          </a:prstGeom>
          <a:noFill/>
          <a:ln w="0">
            <a:noFill/>
          </a:ln>
        </p:spPr>
        <p:style>
          <a:lnRef idx="0"/>
          <a:fillRef idx="0"/>
          <a:effectRef idx="0"/>
          <a:fontRef idx="minor"/>
        </p:style>
        <p:txBody>
          <a:bodyPr lIns="0" rIns="0" tIns="186840" bIns="0" anchor="t">
            <a:spAutoFit/>
          </a:bodyPr>
          <a:p>
            <a:pPr marL="38160">
              <a:lnSpc>
                <a:spcPct val="100000"/>
              </a:lnSpc>
              <a:spcBef>
                <a:spcPts val="1471"/>
              </a:spcBef>
              <a:buNone/>
            </a:pPr>
            <a:r>
              <a:rPr b="0" lang="en-GB" sz="3200" spc="-1" strike="noStrike">
                <a:solidFill>
                  <a:srgbClr val="000000"/>
                </a:solidFill>
                <a:latin typeface="Arial"/>
                <a:ea typeface="DejaVu Sans"/>
              </a:rPr>
              <a:t>File</a:t>
            </a:r>
            <a:r>
              <a:rPr b="0" lang="en-GB" sz="3200" spc="-12" strike="noStrike">
                <a:solidFill>
                  <a:srgbClr val="000000"/>
                </a:solidFill>
                <a:latin typeface="Arial"/>
                <a:ea typeface="DejaVu Sans"/>
              </a:rPr>
              <a:t> </a:t>
            </a:r>
            <a:r>
              <a:rPr b="0" lang="en-GB" sz="3200" spc="-21" strike="noStrike">
                <a:solidFill>
                  <a:srgbClr val="000000"/>
                </a:solidFill>
                <a:latin typeface="Arial"/>
                <a:ea typeface="DejaVu Sans"/>
              </a:rPr>
              <a:t>I/O:</a:t>
            </a:r>
            <a:endParaRPr b="0" lang="en-GB" sz="3200" spc="-1" strike="noStrike">
              <a:latin typeface="Arial"/>
            </a:endParaRPr>
          </a:p>
          <a:p>
            <a:pPr marL="469440" indent="-288360">
              <a:lnSpc>
                <a:spcPct val="100000"/>
              </a:lnSpc>
              <a:spcBef>
                <a:spcPts val="1199"/>
              </a:spcBef>
              <a:buClr>
                <a:srgbClr val="000000"/>
              </a:buClr>
              <a:buSzPct val="75000"/>
              <a:buFont typeface="Wingdings" charset="2"/>
              <a:buChar char=""/>
              <a:tabLst>
                <a:tab algn="l" pos="469440"/>
              </a:tabLst>
            </a:pPr>
            <a:r>
              <a:rPr b="0" lang="en-GB" sz="2800" spc="-1" strike="noStrike">
                <a:solidFill>
                  <a:srgbClr val="000000"/>
                </a:solidFill>
                <a:latin typeface="Arial"/>
                <a:ea typeface="DejaVu Sans"/>
              </a:rPr>
              <a:t>open,</a:t>
            </a:r>
            <a:r>
              <a:rPr b="0" lang="en-GB" sz="2800" spc="-66" strike="noStrike">
                <a:solidFill>
                  <a:srgbClr val="000000"/>
                </a:solidFill>
                <a:latin typeface="Arial"/>
                <a:ea typeface="DejaVu Sans"/>
              </a:rPr>
              <a:t> </a:t>
            </a:r>
            <a:r>
              <a:rPr b="0" lang="en-GB" sz="2800" spc="-1" strike="noStrike">
                <a:solidFill>
                  <a:srgbClr val="000000"/>
                </a:solidFill>
                <a:latin typeface="Arial"/>
                <a:ea typeface="DejaVu Sans"/>
              </a:rPr>
              <a:t>close,</a:t>
            </a:r>
            <a:r>
              <a:rPr b="0" lang="en-GB" sz="2800" spc="-66" strike="noStrike">
                <a:solidFill>
                  <a:srgbClr val="000000"/>
                </a:solidFill>
                <a:latin typeface="Arial"/>
                <a:ea typeface="DejaVu Sans"/>
              </a:rPr>
              <a:t> </a:t>
            </a:r>
            <a:r>
              <a:rPr b="0" lang="en-GB" sz="2800" spc="-1" strike="noStrike">
                <a:solidFill>
                  <a:srgbClr val="000000"/>
                </a:solidFill>
                <a:latin typeface="Arial"/>
                <a:ea typeface="DejaVu Sans"/>
              </a:rPr>
              <a:t>read,</a:t>
            </a:r>
            <a:r>
              <a:rPr b="0" lang="en-GB" sz="2800" spc="-66" strike="noStrike">
                <a:solidFill>
                  <a:srgbClr val="000000"/>
                </a:solidFill>
                <a:latin typeface="Arial"/>
                <a:ea typeface="DejaVu Sans"/>
              </a:rPr>
              <a:t> </a:t>
            </a:r>
            <a:r>
              <a:rPr b="0" lang="en-GB" sz="2800" spc="-1" strike="noStrike">
                <a:solidFill>
                  <a:srgbClr val="000000"/>
                </a:solidFill>
                <a:latin typeface="Arial"/>
                <a:ea typeface="DejaVu Sans"/>
              </a:rPr>
              <a:t>write,</a:t>
            </a:r>
            <a:r>
              <a:rPr b="0" lang="en-GB" sz="2800" spc="-66" strike="noStrike">
                <a:solidFill>
                  <a:srgbClr val="000000"/>
                </a:solidFill>
                <a:latin typeface="Arial"/>
                <a:ea typeface="DejaVu Sans"/>
              </a:rPr>
              <a:t> </a:t>
            </a:r>
            <a:r>
              <a:rPr b="0" lang="en-GB" sz="2800" spc="-1" strike="noStrike">
                <a:solidFill>
                  <a:srgbClr val="000000"/>
                </a:solidFill>
                <a:latin typeface="Arial"/>
                <a:ea typeface="DejaVu Sans"/>
              </a:rPr>
              <a:t>seek,</a:t>
            </a:r>
            <a:r>
              <a:rPr b="0" lang="en-GB" sz="2800" spc="-60" strike="noStrike">
                <a:solidFill>
                  <a:srgbClr val="000000"/>
                </a:solidFill>
                <a:latin typeface="Arial"/>
                <a:ea typeface="DejaVu Sans"/>
              </a:rPr>
              <a:t> </a:t>
            </a:r>
            <a:r>
              <a:rPr b="0" lang="en-GB" sz="2800" spc="-1" strike="noStrike">
                <a:solidFill>
                  <a:srgbClr val="000000"/>
                </a:solidFill>
                <a:latin typeface="Arial"/>
                <a:ea typeface="DejaVu Sans"/>
              </a:rPr>
              <a:t>fcntl,</a:t>
            </a:r>
            <a:r>
              <a:rPr b="0" lang="en-GB" sz="2800" spc="-66" strike="noStrike">
                <a:solidFill>
                  <a:srgbClr val="000000"/>
                </a:solidFill>
                <a:latin typeface="Arial"/>
                <a:ea typeface="DejaVu Sans"/>
              </a:rPr>
              <a:t> </a:t>
            </a:r>
            <a:r>
              <a:rPr b="0" lang="en-GB" sz="2800" spc="-26" strike="noStrike">
                <a:solidFill>
                  <a:srgbClr val="000000"/>
                </a:solidFill>
                <a:latin typeface="Arial"/>
                <a:ea typeface="DejaVu Sans"/>
              </a:rPr>
              <a:t>...</a:t>
            </a:r>
            <a:endParaRPr b="0" lang="en-GB" sz="2800" spc="-1" strike="noStrike">
              <a:latin typeface="Arial"/>
            </a:endParaRPr>
          </a:p>
          <a:p>
            <a:pPr marL="38160">
              <a:lnSpc>
                <a:spcPct val="100000"/>
              </a:lnSpc>
              <a:spcBef>
                <a:spcPts val="859"/>
              </a:spcBef>
              <a:buNone/>
              <a:tabLst>
                <a:tab algn="l" pos="469440"/>
              </a:tabLst>
            </a:pPr>
            <a:r>
              <a:rPr b="0" lang="en-GB" sz="3200" spc="-1" strike="noStrike">
                <a:solidFill>
                  <a:srgbClr val="000000"/>
                </a:solidFill>
                <a:latin typeface="Arial"/>
                <a:ea typeface="DejaVu Sans"/>
              </a:rPr>
              <a:t>Network</a:t>
            </a:r>
            <a:r>
              <a:rPr b="0" lang="en-GB" sz="3200" spc="-32" strike="noStrike">
                <a:solidFill>
                  <a:srgbClr val="000000"/>
                </a:solidFill>
                <a:latin typeface="Arial"/>
                <a:ea typeface="DejaVu Sans"/>
              </a:rPr>
              <a:t> </a:t>
            </a:r>
            <a:r>
              <a:rPr b="0" lang="en-GB" sz="3200" spc="-12" strike="noStrike">
                <a:solidFill>
                  <a:srgbClr val="000000"/>
                </a:solidFill>
                <a:latin typeface="Arial"/>
                <a:ea typeface="DejaVu Sans"/>
              </a:rPr>
              <a:t>communication:</a:t>
            </a:r>
            <a:endParaRPr b="0" lang="en-GB" sz="3200" spc="-1" strike="noStrike">
              <a:latin typeface="Arial"/>
            </a:endParaRPr>
          </a:p>
          <a:p>
            <a:pPr marL="38160" indent="-288360">
              <a:lnSpc>
                <a:spcPct val="100000"/>
              </a:lnSpc>
              <a:spcBef>
                <a:spcPts val="859"/>
              </a:spcBef>
              <a:buClr>
                <a:srgbClr val="000000"/>
              </a:buClr>
              <a:buFont typeface="Wingdings" charset="2"/>
              <a:buChar char=""/>
              <a:tabLst>
                <a:tab algn="l" pos="469440"/>
              </a:tabLst>
            </a:pPr>
            <a:r>
              <a:rPr b="0" lang="en-GB" sz="2800" spc="-1" strike="noStrike">
                <a:solidFill>
                  <a:srgbClr val="000000"/>
                </a:solidFill>
                <a:latin typeface="Arial"/>
                <a:ea typeface="DejaVu Sans"/>
              </a:rPr>
              <a:t>developers</a:t>
            </a:r>
            <a:r>
              <a:rPr b="0" lang="en-GB" sz="2800" spc="-92" strike="noStrike">
                <a:solidFill>
                  <a:srgbClr val="000000"/>
                </a:solidFill>
                <a:latin typeface="Arial"/>
                <a:ea typeface="DejaVu Sans"/>
              </a:rPr>
              <a:t> </a:t>
            </a:r>
            <a:r>
              <a:rPr b="0" lang="en-GB" sz="2800" spc="-1" strike="noStrike">
                <a:solidFill>
                  <a:srgbClr val="000000"/>
                </a:solidFill>
                <a:latin typeface="Arial"/>
                <a:ea typeface="DejaVu Sans"/>
              </a:rPr>
              <a:t>extended</a:t>
            </a:r>
            <a:r>
              <a:rPr b="0" lang="en-GB" sz="2800" spc="-92" strike="noStrike">
                <a:solidFill>
                  <a:srgbClr val="000000"/>
                </a:solidFill>
                <a:latin typeface="Arial"/>
                <a:ea typeface="DejaVu Sans"/>
              </a:rPr>
              <a:t> </a:t>
            </a:r>
            <a:r>
              <a:rPr b="0" lang="en-GB" sz="2800" spc="-1" strike="noStrike">
                <a:solidFill>
                  <a:srgbClr val="000000"/>
                </a:solidFill>
                <a:latin typeface="Arial"/>
                <a:ea typeface="DejaVu Sans"/>
              </a:rPr>
              <a:t>set</a:t>
            </a:r>
            <a:r>
              <a:rPr b="0" lang="en-GB" sz="2800" spc="-80" strike="noStrike">
                <a:solidFill>
                  <a:srgbClr val="000000"/>
                </a:solidFill>
                <a:latin typeface="Arial"/>
                <a:ea typeface="DejaVu Sans"/>
              </a:rPr>
              <a:t> </a:t>
            </a:r>
            <a:r>
              <a:rPr b="0" lang="en-GB" sz="2800" spc="-1" strike="noStrike">
                <a:solidFill>
                  <a:srgbClr val="000000"/>
                </a:solidFill>
                <a:latin typeface="Arial"/>
                <a:ea typeface="DejaVu Sans"/>
              </a:rPr>
              <a:t>of</a:t>
            </a:r>
            <a:r>
              <a:rPr b="0" lang="en-GB" sz="2800" spc="-80" strike="noStrike">
                <a:solidFill>
                  <a:srgbClr val="000000"/>
                </a:solidFill>
                <a:latin typeface="Arial"/>
                <a:ea typeface="DejaVu Sans"/>
              </a:rPr>
              <a:t> </a:t>
            </a:r>
            <a:r>
              <a:rPr b="0" lang="en-GB" sz="2800" spc="-1" strike="noStrike">
                <a:solidFill>
                  <a:srgbClr val="000000"/>
                </a:solidFill>
                <a:latin typeface="Arial"/>
                <a:ea typeface="DejaVu Sans"/>
              </a:rPr>
              <a:t>file</a:t>
            </a:r>
            <a:r>
              <a:rPr b="0" lang="en-GB" sz="2800" spc="-75" strike="noStrike">
                <a:solidFill>
                  <a:srgbClr val="000000"/>
                </a:solidFill>
                <a:latin typeface="Arial"/>
                <a:ea typeface="DejaVu Sans"/>
              </a:rPr>
              <a:t> </a:t>
            </a:r>
            <a:r>
              <a:rPr b="0" lang="en-GB" sz="2800" spc="-1" strike="noStrike">
                <a:solidFill>
                  <a:srgbClr val="000000"/>
                </a:solidFill>
                <a:latin typeface="Arial"/>
                <a:ea typeface="DejaVu Sans"/>
              </a:rPr>
              <a:t>descriptors</a:t>
            </a:r>
            <a:r>
              <a:rPr b="0" lang="en-GB" sz="2800" spc="-72" strike="noStrike">
                <a:solidFill>
                  <a:srgbClr val="000000"/>
                </a:solidFill>
                <a:latin typeface="Arial"/>
                <a:ea typeface="DejaVu Sans"/>
              </a:rPr>
              <a:t> </a:t>
            </a:r>
            <a:r>
              <a:rPr b="0" lang="en-GB" sz="2800" spc="-26" strike="noStrike">
                <a:solidFill>
                  <a:srgbClr val="000000"/>
                </a:solidFill>
                <a:latin typeface="Arial"/>
                <a:ea typeface="DejaVu Sans"/>
              </a:rPr>
              <a:t>to </a:t>
            </a:r>
            <a:r>
              <a:rPr b="0" lang="en-GB" sz="2800" spc="-1" strike="noStrike">
                <a:solidFill>
                  <a:srgbClr val="000000"/>
                </a:solidFill>
                <a:latin typeface="Arial"/>
                <a:ea typeface="DejaVu Sans"/>
              </a:rPr>
              <a:t>include</a:t>
            </a:r>
            <a:r>
              <a:rPr b="0" lang="en-GB" sz="2800" spc="-120" strike="noStrike">
                <a:solidFill>
                  <a:srgbClr val="000000"/>
                </a:solidFill>
                <a:latin typeface="Arial"/>
                <a:ea typeface="DejaVu Sans"/>
              </a:rPr>
              <a:t> </a:t>
            </a:r>
            <a:r>
              <a:rPr b="0" lang="en-GB" sz="2800" spc="-1" strike="noStrike">
                <a:solidFill>
                  <a:srgbClr val="000000"/>
                </a:solidFill>
                <a:latin typeface="Arial"/>
                <a:ea typeface="DejaVu Sans"/>
              </a:rPr>
              <a:t>network</a:t>
            </a:r>
            <a:r>
              <a:rPr b="0" lang="en-GB" sz="2800" spc="-114" strike="noStrike">
                <a:solidFill>
                  <a:srgbClr val="000000"/>
                </a:solidFill>
                <a:latin typeface="Arial"/>
                <a:ea typeface="DejaVu Sans"/>
              </a:rPr>
              <a:t> </a:t>
            </a:r>
            <a:r>
              <a:rPr b="0" lang="en-GB" sz="2800" spc="-12" strike="noStrike">
                <a:solidFill>
                  <a:srgbClr val="000000"/>
                </a:solidFill>
                <a:latin typeface="Arial"/>
                <a:ea typeface="DejaVu Sans"/>
              </a:rPr>
              <a:t>connections.</a:t>
            </a:r>
            <a:endParaRPr b="0" lang="en-GB" sz="2800" spc="-1" strike="noStrike">
              <a:latin typeface="Arial"/>
            </a:endParaRPr>
          </a:p>
          <a:p>
            <a:pPr marL="38160" indent="-288360">
              <a:lnSpc>
                <a:spcPct val="100000"/>
              </a:lnSpc>
              <a:spcBef>
                <a:spcPts val="859"/>
              </a:spcBef>
              <a:buClr>
                <a:srgbClr val="000000"/>
              </a:buClr>
              <a:buFont typeface="Wingdings" charset="2"/>
              <a:buChar char=""/>
              <a:tabLst>
                <a:tab algn="l" pos="469440"/>
              </a:tabLst>
            </a:pPr>
            <a:r>
              <a:rPr b="0" lang="en-GB" sz="2800" spc="-1" strike="noStrike">
                <a:solidFill>
                  <a:srgbClr val="000000"/>
                </a:solidFill>
                <a:latin typeface="Arial"/>
                <a:ea typeface="DejaVu Sans"/>
              </a:rPr>
              <a:t>extended</a:t>
            </a:r>
            <a:r>
              <a:rPr b="0" lang="en-GB" sz="2800" spc="-92" strike="noStrike">
                <a:solidFill>
                  <a:srgbClr val="000000"/>
                </a:solidFill>
                <a:latin typeface="Arial"/>
                <a:ea typeface="DejaVu Sans"/>
              </a:rPr>
              <a:t> </a:t>
            </a:r>
            <a:r>
              <a:rPr b="0" lang="en-GB" sz="2800" spc="-1" strike="noStrike">
                <a:solidFill>
                  <a:srgbClr val="000000"/>
                </a:solidFill>
                <a:latin typeface="Arial"/>
                <a:ea typeface="DejaVu Sans"/>
              </a:rPr>
              <a:t>read/write</a:t>
            </a:r>
            <a:r>
              <a:rPr b="0" lang="en-GB" sz="2800" spc="-75" strike="noStrike">
                <a:solidFill>
                  <a:srgbClr val="000000"/>
                </a:solidFill>
                <a:latin typeface="Arial"/>
                <a:ea typeface="DejaVu Sans"/>
              </a:rPr>
              <a:t> </a:t>
            </a:r>
            <a:r>
              <a:rPr b="0" lang="en-GB" sz="2800" spc="-1" strike="noStrike">
                <a:solidFill>
                  <a:srgbClr val="000000"/>
                </a:solidFill>
                <a:latin typeface="Arial"/>
                <a:ea typeface="DejaVu Sans"/>
              </a:rPr>
              <a:t>to</a:t>
            </a:r>
            <a:r>
              <a:rPr b="0" lang="en-GB" sz="2800" spc="-80" strike="noStrike">
                <a:solidFill>
                  <a:srgbClr val="000000"/>
                </a:solidFill>
                <a:latin typeface="Arial"/>
                <a:ea typeface="DejaVu Sans"/>
              </a:rPr>
              <a:t> </a:t>
            </a:r>
            <a:r>
              <a:rPr b="0" lang="en-GB" sz="2800" spc="-1" strike="noStrike">
                <a:solidFill>
                  <a:srgbClr val="000000"/>
                </a:solidFill>
                <a:latin typeface="Arial"/>
                <a:ea typeface="DejaVu Sans"/>
              </a:rPr>
              <a:t>work</a:t>
            </a:r>
            <a:r>
              <a:rPr b="0" lang="en-GB" sz="2800" spc="-75" strike="noStrike">
                <a:solidFill>
                  <a:srgbClr val="000000"/>
                </a:solidFill>
                <a:latin typeface="Arial"/>
                <a:ea typeface="DejaVu Sans"/>
              </a:rPr>
              <a:t> </a:t>
            </a:r>
            <a:r>
              <a:rPr b="0" lang="en-GB" sz="2800" spc="-1" strike="noStrike">
                <a:solidFill>
                  <a:srgbClr val="000000"/>
                </a:solidFill>
                <a:latin typeface="Arial"/>
                <a:ea typeface="DejaVu Sans"/>
              </a:rPr>
              <a:t>on</a:t>
            </a:r>
            <a:r>
              <a:rPr b="0" lang="en-GB" sz="2800" spc="-92" strike="noStrike">
                <a:solidFill>
                  <a:srgbClr val="000000"/>
                </a:solidFill>
                <a:latin typeface="Arial"/>
                <a:ea typeface="DejaVu Sans"/>
              </a:rPr>
              <a:t> </a:t>
            </a:r>
            <a:r>
              <a:rPr b="0" lang="en-GB" sz="2800" spc="-1" strike="noStrike">
                <a:solidFill>
                  <a:srgbClr val="000000"/>
                </a:solidFill>
                <a:latin typeface="Arial"/>
                <a:ea typeface="DejaVu Sans"/>
              </a:rPr>
              <a:t>these</a:t>
            </a:r>
            <a:r>
              <a:rPr b="0" lang="en-GB" sz="2800" spc="-66" strike="noStrike">
                <a:solidFill>
                  <a:srgbClr val="000000"/>
                </a:solidFill>
                <a:latin typeface="Arial"/>
                <a:ea typeface="DejaVu Sans"/>
              </a:rPr>
              <a:t> </a:t>
            </a:r>
            <a:r>
              <a:rPr b="0" lang="en-GB" sz="2800" spc="-1" strike="noStrike">
                <a:solidFill>
                  <a:srgbClr val="000000"/>
                </a:solidFill>
                <a:latin typeface="Arial"/>
                <a:ea typeface="DejaVu Sans"/>
              </a:rPr>
              <a:t>new</a:t>
            </a:r>
            <a:r>
              <a:rPr b="0" lang="en-GB" sz="2800" spc="-80" strike="noStrike">
                <a:solidFill>
                  <a:srgbClr val="000000"/>
                </a:solidFill>
                <a:latin typeface="Arial"/>
                <a:ea typeface="DejaVu Sans"/>
              </a:rPr>
              <a:t> </a:t>
            </a:r>
            <a:r>
              <a:rPr b="0" lang="en-GB" sz="2800" spc="-21" strike="noStrike">
                <a:solidFill>
                  <a:srgbClr val="000000"/>
                </a:solidFill>
                <a:latin typeface="Arial"/>
                <a:ea typeface="DejaVu Sans"/>
              </a:rPr>
              <a:t>file </a:t>
            </a:r>
            <a:r>
              <a:rPr b="0" lang="en-GB" sz="2800" spc="-12" strike="noStrike">
                <a:solidFill>
                  <a:srgbClr val="000000"/>
                </a:solidFill>
                <a:latin typeface="Arial"/>
                <a:ea typeface="DejaVu Sans"/>
              </a:rPr>
              <a:t>descriptors.</a:t>
            </a:r>
            <a:endParaRPr b="0" lang="en-GB" sz="2800" spc="-1" strike="noStrike">
              <a:latin typeface="Arial"/>
            </a:endParaRPr>
          </a:p>
          <a:p>
            <a:pPr marL="38160" indent="-288360">
              <a:lnSpc>
                <a:spcPct val="100000"/>
              </a:lnSpc>
              <a:spcBef>
                <a:spcPts val="859"/>
              </a:spcBef>
              <a:buClr>
                <a:srgbClr val="000000"/>
              </a:buClr>
              <a:buFont typeface="Wingdings" charset="2"/>
              <a:buChar char=""/>
              <a:tabLst>
                <a:tab algn="l" pos="469440"/>
              </a:tabLst>
            </a:pPr>
            <a:r>
              <a:rPr b="0" lang="en-GB" sz="2800" spc="-1" strike="noStrike">
                <a:solidFill>
                  <a:srgbClr val="000000"/>
                </a:solidFill>
                <a:latin typeface="Arial"/>
                <a:ea typeface="DejaVu Sans"/>
              </a:rPr>
              <a:t>but</a:t>
            </a:r>
            <a:r>
              <a:rPr b="0" lang="en-GB" sz="2800" spc="-92" strike="noStrike">
                <a:solidFill>
                  <a:srgbClr val="000000"/>
                </a:solidFill>
                <a:latin typeface="Arial"/>
                <a:ea typeface="DejaVu Sans"/>
              </a:rPr>
              <a:t> </a:t>
            </a:r>
            <a:r>
              <a:rPr b="0" lang="en-GB" sz="2800" spc="-1" strike="noStrike">
                <a:solidFill>
                  <a:srgbClr val="000000"/>
                </a:solidFill>
                <a:latin typeface="Arial"/>
                <a:ea typeface="DejaVu Sans"/>
              </a:rPr>
              <a:t>other</a:t>
            </a:r>
            <a:r>
              <a:rPr b="0" lang="en-GB" sz="2800" spc="-92" strike="noStrike">
                <a:solidFill>
                  <a:srgbClr val="000000"/>
                </a:solidFill>
                <a:latin typeface="Arial"/>
                <a:ea typeface="DejaVu Sans"/>
              </a:rPr>
              <a:t> </a:t>
            </a:r>
            <a:r>
              <a:rPr b="0" lang="en-GB" sz="2800" spc="-1" strike="noStrike">
                <a:solidFill>
                  <a:srgbClr val="000000"/>
                </a:solidFill>
                <a:latin typeface="Arial"/>
                <a:ea typeface="DejaVu Sans"/>
              </a:rPr>
              <a:t>required</a:t>
            </a:r>
            <a:r>
              <a:rPr b="0" lang="en-GB" sz="2800" spc="-86" strike="noStrike">
                <a:solidFill>
                  <a:srgbClr val="000000"/>
                </a:solidFill>
                <a:latin typeface="Arial"/>
                <a:ea typeface="DejaVu Sans"/>
              </a:rPr>
              <a:t> </a:t>
            </a:r>
            <a:r>
              <a:rPr b="0" lang="en-GB" sz="2800" spc="-1" strike="noStrike">
                <a:solidFill>
                  <a:srgbClr val="000000"/>
                </a:solidFill>
                <a:latin typeface="Arial"/>
                <a:ea typeface="DejaVu Sans"/>
              </a:rPr>
              <a:t>functionality</a:t>
            </a:r>
            <a:r>
              <a:rPr b="0" lang="en-GB" sz="2800" spc="-66" strike="noStrike">
                <a:solidFill>
                  <a:srgbClr val="000000"/>
                </a:solidFill>
                <a:latin typeface="Arial"/>
                <a:ea typeface="DejaVu Sans"/>
              </a:rPr>
              <a:t> </a:t>
            </a:r>
            <a:r>
              <a:rPr b="0" lang="en-GB" sz="2800" spc="-1" strike="noStrike">
                <a:solidFill>
                  <a:srgbClr val="000000"/>
                </a:solidFill>
                <a:latin typeface="Arial"/>
                <a:ea typeface="DejaVu Sans"/>
              </a:rPr>
              <a:t>did</a:t>
            </a:r>
            <a:r>
              <a:rPr b="0" lang="en-GB" sz="2800" spc="-97" strike="noStrike">
                <a:solidFill>
                  <a:srgbClr val="000000"/>
                </a:solidFill>
                <a:latin typeface="Arial"/>
                <a:ea typeface="DejaVu Sans"/>
              </a:rPr>
              <a:t> </a:t>
            </a:r>
            <a:r>
              <a:rPr b="0" lang="en-GB" sz="2800" spc="-1" strike="noStrike">
                <a:solidFill>
                  <a:srgbClr val="000000"/>
                </a:solidFill>
                <a:latin typeface="Arial"/>
                <a:ea typeface="DejaVu Sans"/>
              </a:rPr>
              <a:t>not</a:t>
            </a:r>
            <a:r>
              <a:rPr b="0" lang="en-GB" sz="2800" spc="-75" strike="noStrike">
                <a:solidFill>
                  <a:srgbClr val="000000"/>
                </a:solidFill>
                <a:latin typeface="Arial"/>
                <a:ea typeface="DejaVu Sans"/>
              </a:rPr>
              <a:t> </a:t>
            </a:r>
            <a:r>
              <a:rPr b="0" lang="en-GB" sz="2800" spc="-1" strike="noStrike">
                <a:solidFill>
                  <a:srgbClr val="000000"/>
                </a:solidFill>
                <a:latin typeface="Arial"/>
                <a:ea typeface="DejaVu Sans"/>
              </a:rPr>
              <a:t>fit</a:t>
            </a:r>
            <a:r>
              <a:rPr b="0" lang="en-GB" sz="2800" spc="-75" strike="noStrike">
                <a:solidFill>
                  <a:srgbClr val="000000"/>
                </a:solidFill>
                <a:latin typeface="Arial"/>
                <a:ea typeface="DejaVu Sans"/>
              </a:rPr>
              <a:t> </a:t>
            </a:r>
            <a:r>
              <a:rPr b="0" lang="en-GB" sz="2800" spc="-1" strike="noStrike">
                <a:solidFill>
                  <a:srgbClr val="000000"/>
                </a:solidFill>
                <a:latin typeface="Arial"/>
                <a:ea typeface="DejaVu Sans"/>
              </a:rPr>
              <a:t>into</a:t>
            </a:r>
            <a:r>
              <a:rPr b="0" lang="en-GB" sz="2800" spc="-86" strike="noStrike">
                <a:solidFill>
                  <a:srgbClr val="000000"/>
                </a:solidFill>
                <a:latin typeface="Arial"/>
                <a:ea typeface="DejaVu Sans"/>
              </a:rPr>
              <a:t> </a:t>
            </a:r>
            <a:r>
              <a:rPr b="0" lang="en-GB" sz="2800" spc="-26" strike="noStrike">
                <a:solidFill>
                  <a:srgbClr val="000000"/>
                </a:solidFill>
                <a:latin typeface="Arial"/>
                <a:ea typeface="DejaVu Sans"/>
              </a:rPr>
              <a:t>the </a:t>
            </a:r>
            <a:r>
              <a:rPr b="0" lang="en-GB" sz="2800" spc="-32" strike="noStrike">
                <a:solidFill>
                  <a:srgbClr val="000000"/>
                </a:solidFill>
                <a:latin typeface="Arial"/>
                <a:ea typeface="DejaVu Sans"/>
              </a:rPr>
              <a:t>‘openread-</a:t>
            </a:r>
            <a:r>
              <a:rPr b="0" lang="en-GB" sz="2800" spc="-26" strike="noStrike">
                <a:solidFill>
                  <a:srgbClr val="000000"/>
                </a:solidFill>
                <a:latin typeface="Arial"/>
                <a:ea typeface="DejaVu Sans"/>
              </a:rPr>
              <a:t>write-</a:t>
            </a:r>
            <a:r>
              <a:rPr b="0" lang="en-GB" sz="2800" spc="-1" strike="noStrike">
                <a:solidFill>
                  <a:srgbClr val="000000"/>
                </a:solidFill>
                <a:latin typeface="Arial"/>
                <a:ea typeface="DejaVu Sans"/>
              </a:rPr>
              <a:t>close’</a:t>
            </a:r>
            <a:r>
              <a:rPr b="0" lang="en-GB" sz="2800" spc="83" strike="noStrike">
                <a:solidFill>
                  <a:srgbClr val="000000"/>
                </a:solidFill>
                <a:latin typeface="Arial"/>
                <a:ea typeface="DejaVu Sans"/>
              </a:rPr>
              <a:t> </a:t>
            </a:r>
            <a:r>
              <a:rPr b="0" lang="en-GB" sz="2800" spc="-12" strike="noStrike">
                <a:solidFill>
                  <a:srgbClr val="000000"/>
                </a:solidFill>
                <a:latin typeface="Arial"/>
                <a:ea typeface="DejaVu Sans"/>
              </a:rPr>
              <a:t>paradigm.</a:t>
            </a:r>
            <a:endParaRPr b="0" lang="en-GB" sz="2800" spc="-1" strike="noStrike">
              <a:latin typeface="Arial"/>
            </a:endParaRPr>
          </a:p>
          <a:p>
            <a:pPr marL="150480">
              <a:lnSpc>
                <a:spcPct val="100000"/>
              </a:lnSpc>
              <a:spcBef>
                <a:spcPts val="805"/>
              </a:spcBef>
              <a:buNone/>
              <a:tabLst>
                <a:tab algn="l" pos="469800"/>
              </a:tabLst>
            </a:pPr>
            <a:r>
              <a:rPr b="0" lang="en-GB" sz="3200" spc="-12" strike="noStrike">
                <a:solidFill>
                  <a:srgbClr val="000000"/>
                </a:solidFill>
                <a:latin typeface="Arial"/>
                <a:ea typeface="DejaVu Sans"/>
              </a:rPr>
              <a:t>-</a:t>
            </a:r>
            <a:r>
              <a:rPr b="0" lang="en-GB" sz="3200" spc="-1" strike="noStrike">
                <a:solidFill>
                  <a:srgbClr val="000000"/>
                </a:solidFill>
                <a:latin typeface="Arial"/>
                <a:ea typeface="DejaVu Sans"/>
              </a:rPr>
              <a:t>&gt;</a:t>
            </a:r>
            <a:r>
              <a:rPr b="0" lang="en-GB" sz="3200" spc="-12" strike="noStrike">
                <a:solidFill>
                  <a:srgbClr val="000000"/>
                </a:solidFill>
                <a:latin typeface="Arial"/>
                <a:ea typeface="DejaVu Sans"/>
              </a:rPr>
              <a:t> </a:t>
            </a:r>
            <a:r>
              <a:rPr b="0" lang="en-GB" sz="3200" spc="-1" strike="noStrike">
                <a:solidFill>
                  <a:srgbClr val="000000"/>
                </a:solidFill>
                <a:latin typeface="Arial"/>
                <a:ea typeface="DejaVu Sans"/>
              </a:rPr>
              <a:t>Socket </a:t>
            </a:r>
            <a:r>
              <a:rPr b="0" lang="en-GB" sz="3200" spc="-26" strike="noStrike">
                <a:solidFill>
                  <a:srgbClr val="000000"/>
                </a:solidFill>
                <a:latin typeface="Arial"/>
                <a:ea typeface="DejaVu Sans"/>
              </a:rPr>
              <a:t>API</a:t>
            </a:r>
            <a:endParaRPr b="0" lang="en-GB" sz="3200" spc="-1" strike="noStrike">
              <a:latin typeface="Arial"/>
            </a:endParaRPr>
          </a:p>
        </p:txBody>
      </p:sp>
    </p:spTree>
  </p:cSld>
  <p:transition>
    <p:dissolve/>
  </p:transition>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2" name="PlaceHolder 1"/>
          <p:cNvSpPr>
            <a:spLocks noGrp="1"/>
          </p:cNvSpPr>
          <p:nvPr>
            <p:ph type="title"/>
          </p:nvPr>
        </p:nvSpPr>
        <p:spPr>
          <a:xfrm>
            <a:off x="1321200" y="555120"/>
            <a:ext cx="6863400" cy="1272600"/>
          </a:xfrm>
          <a:prstGeom prst="rect">
            <a:avLst/>
          </a:prstGeom>
          <a:noFill/>
          <a:ln w="0">
            <a:noFill/>
          </a:ln>
        </p:spPr>
        <p:txBody>
          <a:bodyPr lIns="0" rIns="0" tIns="12600" bIns="0" anchor="t">
            <a:noAutofit/>
          </a:bodyPr>
          <a:p>
            <a:pPr marL="1532160">
              <a:lnSpc>
                <a:spcPct val="100000"/>
              </a:lnSpc>
              <a:spcBef>
                <a:spcPts val="99"/>
              </a:spcBef>
              <a:buNone/>
            </a:pPr>
            <a:r>
              <a:rPr b="1" lang="en-GB" sz="4400" spc="-1" strike="noStrike">
                <a:solidFill>
                  <a:srgbClr val="000000"/>
                </a:solidFill>
                <a:latin typeface="Arial"/>
              </a:rPr>
              <a:t>Binding</a:t>
            </a:r>
            <a:r>
              <a:rPr b="1" lang="en-GB" sz="4400" spc="-114" strike="noStrike">
                <a:solidFill>
                  <a:srgbClr val="000000"/>
                </a:solidFill>
                <a:latin typeface="Arial"/>
              </a:rPr>
              <a:t> </a:t>
            </a:r>
            <a:r>
              <a:rPr b="1" lang="en-GB" sz="4400" spc="-21" strike="noStrike">
                <a:solidFill>
                  <a:srgbClr val="000000"/>
                </a:solidFill>
                <a:latin typeface="Arial"/>
              </a:rPr>
              <a:t>Names -</a:t>
            </a:r>
            <a:r>
              <a:rPr b="1" i="1" lang="en-GB" sz="4400" spc="-21" strike="noStrike">
                <a:solidFill>
                  <a:srgbClr val="000000"/>
                </a:solidFill>
                <a:latin typeface="Arial"/>
              </a:rPr>
              <a:t> </a:t>
            </a:r>
            <a:r>
              <a:rPr b="1" lang="en-GB" sz="4400" spc="-21" strike="noStrike">
                <a:solidFill>
                  <a:srgbClr val="000000"/>
                </a:solidFill>
                <a:latin typeface="Arial"/>
              </a:rPr>
              <a:t>I</a:t>
            </a:r>
            <a:endParaRPr b="0" lang="en-GB" sz="4400" spc="-1" strike="noStrike">
              <a:latin typeface="Arial"/>
            </a:endParaRPr>
          </a:p>
        </p:txBody>
      </p:sp>
      <p:sp>
        <p:nvSpPr>
          <p:cNvPr id="363" name="object 3"/>
          <p:cNvSpPr/>
          <p:nvPr/>
        </p:nvSpPr>
        <p:spPr>
          <a:xfrm>
            <a:off x="599400" y="1693080"/>
            <a:ext cx="5632200" cy="438840"/>
          </a:xfrm>
          <a:prstGeom prst="rect">
            <a:avLst/>
          </a:prstGeom>
          <a:noFill/>
          <a:ln w="0">
            <a:noFill/>
          </a:ln>
        </p:spPr>
        <p:style>
          <a:lnRef idx="0"/>
          <a:fillRef idx="0"/>
          <a:effectRef idx="0"/>
          <a:fontRef idx="minor"/>
        </p:style>
        <p:txBody>
          <a:bodyPr lIns="0" rIns="0" tIns="12600" bIns="0" anchor="t">
            <a:spAutoFit/>
          </a:bodyPr>
          <a:p>
            <a:pPr marL="12600">
              <a:lnSpc>
                <a:spcPct val="100000"/>
              </a:lnSpc>
              <a:spcBef>
                <a:spcPts val="99"/>
              </a:spcBef>
              <a:buNone/>
            </a:pPr>
            <a:r>
              <a:rPr b="0" lang="en-GB" sz="2800" spc="-1" strike="noStrike">
                <a:solidFill>
                  <a:srgbClr val="000000"/>
                </a:solidFill>
                <a:latin typeface="Bitstream Vera Sans Mono"/>
                <a:ea typeface="DejaVu Sans"/>
              </a:rPr>
              <a:t>bind(s,</a:t>
            </a:r>
            <a:r>
              <a:rPr b="0" lang="en-GB" sz="2800" spc="-151" strike="noStrike">
                <a:solidFill>
                  <a:srgbClr val="000000"/>
                </a:solidFill>
                <a:latin typeface="Bitstream Vera Sans Mono"/>
                <a:ea typeface="DejaVu Sans"/>
              </a:rPr>
              <a:t> </a:t>
            </a:r>
            <a:r>
              <a:rPr b="0" lang="en-GB" sz="2800" spc="-1" strike="noStrike">
                <a:solidFill>
                  <a:srgbClr val="000000"/>
                </a:solidFill>
                <a:latin typeface="Bitstream Vera Sans Mono"/>
                <a:ea typeface="DejaVu Sans"/>
              </a:rPr>
              <a:t>name,</a:t>
            </a:r>
            <a:r>
              <a:rPr b="0" lang="en-GB" sz="2800" spc="-145" strike="noStrike">
                <a:solidFill>
                  <a:srgbClr val="000000"/>
                </a:solidFill>
                <a:latin typeface="Bitstream Vera Sans Mono"/>
                <a:ea typeface="DejaVu Sans"/>
              </a:rPr>
              <a:t> </a:t>
            </a:r>
            <a:r>
              <a:rPr b="0" lang="en-GB" sz="2800" spc="-12" strike="noStrike">
                <a:solidFill>
                  <a:srgbClr val="000000"/>
                </a:solidFill>
                <a:latin typeface="Bitstream Vera Sans Mono"/>
                <a:ea typeface="DejaVu Sans"/>
              </a:rPr>
              <a:t>namelen);</a:t>
            </a:r>
            <a:endParaRPr b="0" lang="en-GB" sz="2800" spc="-1" strike="noStrike">
              <a:latin typeface="Arial"/>
            </a:endParaRPr>
          </a:p>
        </p:txBody>
      </p:sp>
      <p:sp>
        <p:nvSpPr>
          <p:cNvPr id="364" name="object 6"/>
          <p:cNvSpPr/>
          <p:nvPr/>
        </p:nvSpPr>
        <p:spPr>
          <a:xfrm>
            <a:off x="599400" y="2358360"/>
            <a:ext cx="8924760" cy="3495960"/>
          </a:xfrm>
          <a:prstGeom prst="rect">
            <a:avLst/>
          </a:prstGeom>
          <a:noFill/>
          <a:ln w="0">
            <a:noFill/>
          </a:ln>
        </p:spPr>
        <p:style>
          <a:lnRef idx="0"/>
          <a:fillRef idx="0"/>
          <a:effectRef idx="0"/>
          <a:fontRef idx="minor"/>
        </p:style>
        <p:txBody>
          <a:bodyPr lIns="0" rIns="0" tIns="54000" bIns="0" anchor="t">
            <a:spAutoFit/>
          </a:bodyPr>
          <a:p>
            <a:pPr>
              <a:lnSpc>
                <a:spcPts val="3589"/>
              </a:lnSpc>
              <a:spcBef>
                <a:spcPts val="709"/>
              </a:spcBef>
              <a:spcAft>
                <a:spcPts val="283"/>
              </a:spcAft>
              <a:buNone/>
              <a:tabLst>
                <a:tab algn="l" pos="336600"/>
              </a:tabLst>
            </a:pPr>
            <a:r>
              <a:rPr b="0" lang="en-GB" sz="3200" spc="-1" strike="noStrike">
                <a:solidFill>
                  <a:srgbClr val="000000"/>
                </a:solidFill>
                <a:latin typeface="Arial"/>
                <a:ea typeface="DejaVu Sans"/>
              </a:rPr>
              <a:t>The</a:t>
            </a:r>
            <a:r>
              <a:rPr b="0" lang="en-GB" sz="3200" spc="-7" strike="noStrike">
                <a:solidFill>
                  <a:srgbClr val="000000"/>
                </a:solidFill>
                <a:latin typeface="Arial"/>
                <a:ea typeface="DejaVu Sans"/>
              </a:rPr>
              <a:t> </a:t>
            </a:r>
            <a:r>
              <a:rPr b="0" i="1" lang="en-GB" sz="3200" spc="-1" strike="noStrike" u="sng">
                <a:solidFill>
                  <a:srgbClr val="000000"/>
                </a:solidFill>
                <a:uFill>
                  <a:solidFill>
                    <a:srgbClr val="000000"/>
                  </a:solidFill>
                </a:uFill>
                <a:latin typeface="Arial"/>
                <a:ea typeface="DejaVu Sans"/>
              </a:rPr>
              <a:t>bind()</a:t>
            </a:r>
            <a:r>
              <a:rPr b="0" i="1" lang="en-GB" sz="3200" spc="-7" strike="noStrike">
                <a:solidFill>
                  <a:srgbClr val="000000"/>
                </a:solidFill>
                <a:latin typeface="Arial"/>
                <a:ea typeface="DejaVu Sans"/>
              </a:rPr>
              <a:t> </a:t>
            </a:r>
            <a:r>
              <a:rPr b="0" lang="en-GB" sz="3200" spc="-1" strike="noStrike">
                <a:solidFill>
                  <a:srgbClr val="000000"/>
                </a:solidFill>
                <a:latin typeface="Arial"/>
                <a:ea typeface="DejaVu Sans"/>
              </a:rPr>
              <a:t>system call</a:t>
            </a:r>
            <a:r>
              <a:rPr b="0" lang="en-GB" sz="3200" spc="-12" strike="noStrike">
                <a:solidFill>
                  <a:srgbClr val="000000"/>
                </a:solidFill>
                <a:latin typeface="Arial"/>
                <a:ea typeface="DejaVu Sans"/>
              </a:rPr>
              <a:t> </a:t>
            </a:r>
            <a:r>
              <a:rPr b="0" lang="en-GB" sz="3200" spc="-1" strike="noStrike">
                <a:solidFill>
                  <a:srgbClr val="000000"/>
                </a:solidFill>
                <a:latin typeface="Arial"/>
                <a:ea typeface="DejaVu Sans"/>
              </a:rPr>
              <a:t>allows</a:t>
            </a:r>
            <a:r>
              <a:rPr b="0" lang="en-GB" sz="3200" spc="-15" strike="noStrike">
                <a:solidFill>
                  <a:srgbClr val="000000"/>
                </a:solidFill>
                <a:latin typeface="Arial"/>
                <a:ea typeface="DejaVu Sans"/>
              </a:rPr>
              <a:t> </a:t>
            </a:r>
            <a:r>
              <a:rPr b="0" lang="en-GB" sz="3200" spc="-1" strike="noStrike">
                <a:solidFill>
                  <a:srgbClr val="000000"/>
                </a:solidFill>
                <a:latin typeface="Arial"/>
                <a:ea typeface="DejaVu Sans"/>
              </a:rPr>
              <a:t>a process </a:t>
            </a:r>
            <a:r>
              <a:rPr b="0" lang="en-GB" sz="3200" spc="-26" strike="noStrike">
                <a:solidFill>
                  <a:srgbClr val="000000"/>
                </a:solidFill>
                <a:latin typeface="Arial"/>
                <a:ea typeface="DejaVu Sans"/>
              </a:rPr>
              <a:t>to </a:t>
            </a:r>
            <a:r>
              <a:rPr b="0" lang="en-GB" sz="3200" spc="-1" strike="noStrike">
                <a:solidFill>
                  <a:srgbClr val="000000"/>
                </a:solidFill>
                <a:latin typeface="Arial"/>
                <a:ea typeface="DejaVu Sans"/>
              </a:rPr>
              <a:t>specify half of an</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association,</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&lt;local </a:t>
            </a:r>
            <a:r>
              <a:rPr b="0" lang="en-GB" sz="3200" spc="-12" strike="noStrike">
                <a:solidFill>
                  <a:srgbClr val="000000"/>
                </a:solidFill>
                <a:latin typeface="Arial"/>
                <a:ea typeface="DejaVu Sans"/>
              </a:rPr>
              <a:t>address, </a:t>
            </a:r>
            <a:r>
              <a:rPr b="0" lang="en-GB" sz="3200" spc="-1" strike="noStrike">
                <a:solidFill>
                  <a:srgbClr val="000000"/>
                </a:solidFill>
                <a:latin typeface="Arial"/>
                <a:ea typeface="DejaVu Sans"/>
              </a:rPr>
              <a:t>local</a:t>
            </a:r>
            <a:r>
              <a:rPr b="0" lang="en-GB" sz="3200" spc="-12" strike="noStrike">
                <a:solidFill>
                  <a:srgbClr val="000000"/>
                </a:solidFill>
                <a:latin typeface="Arial"/>
                <a:ea typeface="DejaVu Sans"/>
              </a:rPr>
              <a:t> </a:t>
            </a:r>
            <a:r>
              <a:rPr b="0" lang="en-GB" sz="3200" spc="-1" strike="noStrike">
                <a:solidFill>
                  <a:srgbClr val="000000"/>
                </a:solidFill>
                <a:latin typeface="Arial"/>
                <a:ea typeface="DejaVu Sans"/>
              </a:rPr>
              <a:t>port&gt; (or</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&lt;local</a:t>
            </a:r>
            <a:r>
              <a:rPr b="0" lang="en-GB" sz="3200" spc="-12" strike="noStrike">
                <a:solidFill>
                  <a:srgbClr val="000000"/>
                </a:solidFill>
                <a:latin typeface="Arial"/>
                <a:ea typeface="DejaVu Sans"/>
              </a:rPr>
              <a:t> pathname&gt;).</a:t>
            </a:r>
            <a:endParaRPr b="0" lang="en-GB" sz="3200" spc="-1" strike="noStrike">
              <a:latin typeface="Arial"/>
            </a:endParaRPr>
          </a:p>
          <a:p>
            <a:pPr>
              <a:lnSpc>
                <a:spcPts val="3589"/>
              </a:lnSpc>
              <a:spcBef>
                <a:spcPts val="709"/>
              </a:spcBef>
              <a:spcAft>
                <a:spcPts val="283"/>
              </a:spcAft>
              <a:buNone/>
              <a:tabLst>
                <a:tab algn="l" pos="336600"/>
              </a:tabLst>
            </a:pPr>
            <a:r>
              <a:rPr b="0" lang="en-GB" sz="3200" spc="-1" strike="noStrike">
                <a:solidFill>
                  <a:srgbClr val="000000"/>
                </a:solidFill>
                <a:latin typeface="Arial"/>
                <a:ea typeface="DejaVu Sans"/>
              </a:rPr>
              <a:t>The </a:t>
            </a:r>
            <a:r>
              <a:rPr b="0" i="1" lang="en-GB" sz="3200" spc="-1" strike="noStrike" u="sng">
                <a:solidFill>
                  <a:srgbClr val="000000"/>
                </a:solidFill>
                <a:uFill>
                  <a:solidFill>
                    <a:srgbClr val="000000"/>
                  </a:solidFill>
                </a:uFill>
                <a:latin typeface="Arial"/>
                <a:ea typeface="DejaVu Sans"/>
              </a:rPr>
              <a:t>connect()</a:t>
            </a:r>
            <a:r>
              <a:rPr b="0" i="1" lang="en-GB" sz="3200" spc="4" strike="noStrike">
                <a:solidFill>
                  <a:srgbClr val="000000"/>
                </a:solidFill>
                <a:latin typeface="Arial"/>
                <a:ea typeface="DejaVu Sans"/>
              </a:rPr>
              <a:t> </a:t>
            </a:r>
            <a:r>
              <a:rPr b="0" lang="en-GB" sz="3200" spc="-1" strike="noStrike">
                <a:solidFill>
                  <a:srgbClr val="000000"/>
                </a:solidFill>
                <a:latin typeface="Arial"/>
                <a:ea typeface="DejaVu Sans"/>
              </a:rPr>
              <a:t>and </a:t>
            </a:r>
            <a:r>
              <a:rPr b="0" i="1" lang="en-GB" sz="3200" spc="-1" strike="noStrike" u="sng">
                <a:solidFill>
                  <a:srgbClr val="000000"/>
                </a:solidFill>
                <a:uFill>
                  <a:solidFill>
                    <a:srgbClr val="000000"/>
                  </a:solidFill>
                </a:uFill>
                <a:latin typeface="Arial"/>
                <a:ea typeface="DejaVu Sans"/>
              </a:rPr>
              <a:t>accept()</a:t>
            </a:r>
            <a:r>
              <a:rPr b="0" i="1" lang="en-GB" sz="3200" spc="4" strike="noStrike">
                <a:solidFill>
                  <a:srgbClr val="000000"/>
                </a:solidFill>
                <a:latin typeface="Arial"/>
                <a:ea typeface="DejaVu Sans"/>
              </a:rPr>
              <a:t> </a:t>
            </a:r>
            <a:r>
              <a:rPr b="0" lang="en-GB" sz="3200" spc="-1" strike="noStrike">
                <a:solidFill>
                  <a:srgbClr val="000000"/>
                </a:solidFill>
                <a:latin typeface="Arial"/>
                <a:ea typeface="DejaVu Sans"/>
              </a:rPr>
              <a:t>primitives are</a:t>
            </a:r>
            <a:r>
              <a:rPr b="0" lang="en-GB" sz="3200" spc="4" strike="noStrike">
                <a:solidFill>
                  <a:srgbClr val="000000"/>
                </a:solidFill>
                <a:latin typeface="Arial"/>
                <a:ea typeface="DejaVu Sans"/>
              </a:rPr>
              <a:t> </a:t>
            </a:r>
            <a:r>
              <a:rPr b="0" lang="en-GB" sz="3200" spc="-21" strike="noStrike">
                <a:solidFill>
                  <a:srgbClr val="000000"/>
                </a:solidFill>
                <a:latin typeface="Arial"/>
                <a:ea typeface="DejaVu Sans"/>
              </a:rPr>
              <a:t>used </a:t>
            </a:r>
            <a:r>
              <a:rPr b="0" lang="en-GB" sz="3200" spc="-1" strike="noStrike">
                <a:solidFill>
                  <a:srgbClr val="000000"/>
                </a:solidFill>
                <a:latin typeface="Arial"/>
                <a:ea typeface="DejaVu Sans"/>
              </a:rPr>
              <a:t>to</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complete a</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socket’s </a:t>
            </a:r>
            <a:r>
              <a:rPr b="0" lang="en-GB" sz="3200" spc="-12" strike="noStrike">
                <a:solidFill>
                  <a:srgbClr val="000000"/>
                </a:solidFill>
                <a:latin typeface="Arial"/>
                <a:ea typeface="DejaVu Sans"/>
              </a:rPr>
              <a:t>association.</a:t>
            </a:r>
            <a:endParaRPr b="0" lang="en-GB" sz="3200" spc="-1" strike="noStrike">
              <a:latin typeface="Arial"/>
            </a:endParaRPr>
          </a:p>
          <a:p>
            <a:pPr>
              <a:lnSpc>
                <a:spcPts val="3589"/>
              </a:lnSpc>
              <a:spcBef>
                <a:spcPts val="709"/>
              </a:spcBef>
              <a:spcAft>
                <a:spcPts val="283"/>
              </a:spcAft>
              <a:buNone/>
              <a:tabLst>
                <a:tab algn="l" pos="336600"/>
              </a:tabLst>
            </a:pPr>
            <a:r>
              <a:rPr b="0" lang="en-GB" sz="3200" spc="-1" strike="noStrike">
                <a:solidFill>
                  <a:srgbClr val="000000"/>
                </a:solidFill>
                <a:latin typeface="Arial"/>
                <a:ea typeface="DejaVu Sans"/>
              </a:rPr>
              <a:t>The </a:t>
            </a:r>
            <a:r>
              <a:rPr b="0" i="1" lang="en-GB" sz="3200" spc="-1" strike="noStrike">
                <a:solidFill>
                  <a:srgbClr val="000000"/>
                </a:solidFill>
                <a:latin typeface="Arial"/>
                <a:ea typeface="DejaVu Sans"/>
              </a:rPr>
              <a:t>bound</a:t>
            </a:r>
            <a:r>
              <a:rPr b="0" i="1" lang="en-GB" sz="3200" spc="-7" strike="noStrike">
                <a:solidFill>
                  <a:srgbClr val="000000"/>
                </a:solidFill>
                <a:latin typeface="Arial"/>
                <a:ea typeface="DejaVu Sans"/>
              </a:rPr>
              <a:t> </a:t>
            </a:r>
            <a:r>
              <a:rPr b="0" i="1" lang="en-GB" sz="3200" spc="-1" strike="noStrike">
                <a:solidFill>
                  <a:srgbClr val="000000"/>
                </a:solidFill>
                <a:latin typeface="Arial"/>
                <a:ea typeface="DejaVu Sans"/>
              </a:rPr>
              <a:t>name </a:t>
            </a:r>
            <a:r>
              <a:rPr b="0" lang="en-GB" sz="3200" spc="-1" strike="noStrike">
                <a:solidFill>
                  <a:srgbClr val="000000"/>
                </a:solidFill>
                <a:latin typeface="Arial"/>
                <a:ea typeface="DejaVu Sans"/>
              </a:rPr>
              <a:t>is a </a:t>
            </a:r>
            <a:r>
              <a:rPr b="0" i="1" lang="en-GB" sz="3200" spc="-1" strike="noStrike" u="sng">
                <a:solidFill>
                  <a:srgbClr val="000000"/>
                </a:solidFill>
                <a:uFill>
                  <a:solidFill>
                    <a:srgbClr val="000000"/>
                  </a:solidFill>
                </a:uFill>
                <a:latin typeface="Arial"/>
                <a:ea typeface="DejaVu Sans"/>
              </a:rPr>
              <a:t>variable length byte </a:t>
            </a:r>
            <a:r>
              <a:rPr b="0" i="1" lang="en-GB" sz="3200" spc="-12" strike="noStrike" u="sng">
                <a:solidFill>
                  <a:srgbClr val="000000"/>
                </a:solidFill>
                <a:uFill>
                  <a:solidFill>
                    <a:srgbClr val="000000"/>
                  </a:solidFill>
                </a:uFill>
                <a:latin typeface="Arial"/>
                <a:ea typeface="DejaVu Sans"/>
              </a:rPr>
              <a:t>string</a:t>
            </a:r>
            <a:r>
              <a:rPr b="0" i="1" lang="en-GB" sz="3200" spc="-12" strike="noStrike">
                <a:solidFill>
                  <a:srgbClr val="000000"/>
                </a:solidFill>
                <a:latin typeface="Arial"/>
                <a:ea typeface="DejaVu Sans"/>
              </a:rPr>
              <a:t> </a:t>
            </a:r>
            <a:r>
              <a:rPr b="0" lang="en-GB" sz="3200" spc="-1" strike="noStrike">
                <a:solidFill>
                  <a:srgbClr val="000000"/>
                </a:solidFill>
                <a:latin typeface="Arial"/>
                <a:ea typeface="DejaVu Sans"/>
              </a:rPr>
              <a:t>which</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is interpreted by the</a:t>
            </a:r>
            <a:r>
              <a:rPr b="0" lang="en-GB" sz="3200" spc="9" strike="noStrike">
                <a:solidFill>
                  <a:srgbClr val="000000"/>
                </a:solidFill>
                <a:latin typeface="Arial"/>
                <a:ea typeface="DejaVu Sans"/>
              </a:rPr>
              <a:t> </a:t>
            </a:r>
            <a:r>
              <a:rPr b="0" lang="en-GB" sz="3200" spc="-12" strike="noStrike">
                <a:solidFill>
                  <a:srgbClr val="000000"/>
                </a:solidFill>
                <a:latin typeface="Arial"/>
                <a:ea typeface="DejaVu Sans"/>
              </a:rPr>
              <a:t>supporting protocol(s).</a:t>
            </a:r>
            <a:endParaRPr b="0" lang="en-GB" sz="3200" spc="-1" strike="noStrike">
              <a:latin typeface="Arial"/>
            </a:endParaRPr>
          </a:p>
        </p:txBody>
      </p:sp>
    </p:spTree>
  </p:cSld>
  <p:transition>
    <p:dissolve/>
  </p:transition>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5" name="PlaceHolder 1"/>
          <p:cNvSpPr>
            <a:spLocks noGrp="1"/>
          </p:cNvSpPr>
          <p:nvPr>
            <p:ph type="title"/>
          </p:nvPr>
        </p:nvSpPr>
        <p:spPr>
          <a:xfrm>
            <a:off x="1321200" y="555120"/>
            <a:ext cx="6863400" cy="1272600"/>
          </a:xfrm>
          <a:prstGeom prst="rect">
            <a:avLst/>
          </a:prstGeom>
          <a:noFill/>
          <a:ln w="0">
            <a:noFill/>
          </a:ln>
        </p:spPr>
        <p:txBody>
          <a:bodyPr lIns="0" rIns="0" tIns="12600" bIns="0" anchor="t">
            <a:noAutofit/>
          </a:bodyPr>
          <a:p>
            <a:pPr marL="1532160">
              <a:lnSpc>
                <a:spcPct val="100000"/>
              </a:lnSpc>
              <a:spcBef>
                <a:spcPts val="99"/>
              </a:spcBef>
              <a:buNone/>
            </a:pPr>
            <a:r>
              <a:rPr b="1" lang="en-GB" sz="4400" spc="-1" strike="noStrike">
                <a:solidFill>
                  <a:srgbClr val="000000"/>
                </a:solidFill>
                <a:latin typeface="Arial"/>
              </a:rPr>
              <a:t>Binding</a:t>
            </a:r>
            <a:r>
              <a:rPr b="1" lang="en-GB" sz="4400" spc="-114" strike="noStrike">
                <a:solidFill>
                  <a:srgbClr val="000000"/>
                </a:solidFill>
                <a:latin typeface="Arial"/>
              </a:rPr>
              <a:t> </a:t>
            </a:r>
            <a:r>
              <a:rPr b="1" lang="en-GB" sz="4400" spc="-21" strike="noStrike">
                <a:solidFill>
                  <a:srgbClr val="000000"/>
                </a:solidFill>
                <a:latin typeface="Arial"/>
              </a:rPr>
              <a:t>Names - II</a:t>
            </a:r>
            <a:endParaRPr b="0" lang="en-GB" sz="4400" spc="-1" strike="noStrike">
              <a:latin typeface="Arial"/>
            </a:endParaRPr>
          </a:p>
        </p:txBody>
      </p:sp>
      <p:sp>
        <p:nvSpPr>
          <p:cNvPr id="366" name="PlaceHolder 2"/>
          <p:cNvSpPr>
            <a:spLocks noGrp="1"/>
          </p:cNvSpPr>
          <p:nvPr>
            <p:ph/>
          </p:nvPr>
        </p:nvSpPr>
        <p:spPr>
          <a:xfrm>
            <a:off x="897840" y="1582920"/>
            <a:ext cx="8619120" cy="4551840"/>
          </a:xfrm>
          <a:prstGeom prst="rect">
            <a:avLst/>
          </a:prstGeom>
          <a:noFill/>
          <a:ln w="0">
            <a:noFill/>
          </a:ln>
        </p:spPr>
        <p:txBody>
          <a:bodyPr lIns="0" rIns="0" tIns="261360" bIns="0" anchor="t">
            <a:noAutofit/>
          </a:bodyPr>
          <a:p>
            <a:pPr marL="38160">
              <a:lnSpc>
                <a:spcPts val="3589"/>
              </a:lnSpc>
              <a:spcBef>
                <a:spcPts val="425"/>
              </a:spcBef>
              <a:buNone/>
            </a:pPr>
            <a:r>
              <a:rPr b="0" lang="en-GB" sz="3200" spc="-1" strike="noStrike">
                <a:solidFill>
                  <a:srgbClr val="000000"/>
                </a:solidFill>
                <a:latin typeface="Arial"/>
              </a:rPr>
              <a:t>In</a:t>
            </a:r>
            <a:r>
              <a:rPr b="0" lang="en-GB" sz="3200" spc="4" strike="noStrike">
                <a:solidFill>
                  <a:srgbClr val="000000"/>
                </a:solidFill>
                <a:latin typeface="Arial"/>
              </a:rPr>
              <a:t> </a:t>
            </a:r>
            <a:r>
              <a:rPr b="0" lang="en-GB" sz="3200" spc="-1" strike="noStrike">
                <a:solidFill>
                  <a:srgbClr val="000000"/>
                </a:solidFill>
                <a:latin typeface="Arial"/>
              </a:rPr>
              <a:t>the</a:t>
            </a:r>
            <a:r>
              <a:rPr b="0" lang="en-GB" sz="3200" spc="18" strike="noStrike">
                <a:solidFill>
                  <a:srgbClr val="000000"/>
                </a:solidFill>
                <a:latin typeface="Arial"/>
              </a:rPr>
              <a:t> </a:t>
            </a:r>
            <a:r>
              <a:rPr b="0" lang="en-GB" sz="3200" spc="-1" strike="noStrike">
                <a:solidFill>
                  <a:srgbClr val="000000"/>
                </a:solidFill>
                <a:latin typeface="Arial"/>
              </a:rPr>
              <a:t>Internet</a:t>
            </a:r>
            <a:r>
              <a:rPr b="0" lang="en-GB" sz="3200" spc="4" strike="noStrike">
                <a:solidFill>
                  <a:srgbClr val="000000"/>
                </a:solidFill>
                <a:latin typeface="Arial"/>
              </a:rPr>
              <a:t> </a:t>
            </a:r>
            <a:r>
              <a:rPr b="0" lang="en-GB" sz="3200" spc="-1" strike="noStrike">
                <a:solidFill>
                  <a:srgbClr val="000000"/>
                </a:solidFill>
                <a:latin typeface="Arial"/>
              </a:rPr>
              <a:t>domain</a:t>
            </a:r>
            <a:r>
              <a:rPr b="0" lang="en-GB" sz="3200" spc="18" strike="noStrike">
                <a:solidFill>
                  <a:srgbClr val="000000"/>
                </a:solidFill>
                <a:latin typeface="Arial"/>
              </a:rPr>
              <a:t> </a:t>
            </a:r>
            <a:r>
              <a:rPr b="0" lang="en-GB" sz="3200" spc="-1" strike="noStrike">
                <a:solidFill>
                  <a:srgbClr val="000000"/>
                </a:solidFill>
                <a:latin typeface="Arial"/>
              </a:rPr>
              <a:t>names contain</a:t>
            </a:r>
            <a:r>
              <a:rPr b="0" lang="en-GB" sz="3200" spc="18" strike="noStrike">
                <a:solidFill>
                  <a:srgbClr val="000000"/>
                </a:solidFill>
                <a:latin typeface="Arial"/>
              </a:rPr>
              <a:t> </a:t>
            </a:r>
            <a:r>
              <a:rPr b="0" lang="en-GB" sz="3200" spc="-26" strike="noStrike">
                <a:solidFill>
                  <a:srgbClr val="000000"/>
                </a:solidFill>
                <a:latin typeface="Arial"/>
              </a:rPr>
              <a:t>an </a:t>
            </a:r>
            <a:r>
              <a:rPr b="0" lang="en-GB" sz="3200" spc="-1" strike="noStrike">
                <a:solidFill>
                  <a:srgbClr val="000000"/>
                </a:solidFill>
                <a:latin typeface="Arial"/>
              </a:rPr>
              <a:t>Internet address and port</a:t>
            </a:r>
            <a:r>
              <a:rPr b="0" lang="en-GB" sz="3200" spc="9" strike="noStrike">
                <a:solidFill>
                  <a:srgbClr val="000000"/>
                </a:solidFill>
                <a:latin typeface="Arial"/>
              </a:rPr>
              <a:t> </a:t>
            </a:r>
            <a:r>
              <a:rPr b="0" lang="en-GB" sz="3200" spc="-12" strike="noStrike">
                <a:solidFill>
                  <a:srgbClr val="000000"/>
                </a:solidFill>
                <a:latin typeface="Arial"/>
              </a:rPr>
              <a:t>number.</a:t>
            </a:r>
            <a:endParaRPr b="0" lang="en-GB" sz="3200" spc="-1" strike="noStrike">
              <a:latin typeface="Arial"/>
            </a:endParaRPr>
          </a:p>
          <a:p>
            <a:pPr marL="38160">
              <a:lnSpc>
                <a:spcPts val="3589"/>
              </a:lnSpc>
              <a:spcBef>
                <a:spcPts val="1420"/>
              </a:spcBef>
              <a:buNone/>
            </a:pPr>
            <a:r>
              <a:rPr b="0" lang="en-GB" sz="3200" spc="-1" strike="noStrike">
                <a:solidFill>
                  <a:srgbClr val="000000"/>
                </a:solidFill>
                <a:latin typeface="Arial"/>
              </a:rPr>
              <a:t>In the UNIX</a:t>
            </a:r>
            <a:r>
              <a:rPr b="0" lang="en-GB" sz="3200" spc="-7" strike="noStrike">
                <a:solidFill>
                  <a:srgbClr val="000000"/>
                </a:solidFill>
                <a:latin typeface="Arial"/>
              </a:rPr>
              <a:t> </a:t>
            </a:r>
            <a:r>
              <a:rPr b="0" lang="en-GB" sz="3200" spc="-1" strike="noStrike">
                <a:solidFill>
                  <a:srgbClr val="000000"/>
                </a:solidFill>
                <a:latin typeface="Arial"/>
              </a:rPr>
              <a:t>domain,</a:t>
            </a:r>
            <a:r>
              <a:rPr b="0" lang="en-GB" sz="3200" spc="-7" strike="noStrike">
                <a:solidFill>
                  <a:srgbClr val="000000"/>
                </a:solidFill>
                <a:latin typeface="Arial"/>
              </a:rPr>
              <a:t> </a:t>
            </a:r>
            <a:r>
              <a:rPr b="0" lang="en-GB" sz="3200" spc="-1" strike="noStrike">
                <a:solidFill>
                  <a:srgbClr val="000000"/>
                </a:solidFill>
                <a:latin typeface="Arial"/>
              </a:rPr>
              <a:t>names contain a </a:t>
            </a:r>
            <a:r>
              <a:rPr b="0" lang="en-GB" sz="3200" spc="-21" strike="noStrike">
                <a:solidFill>
                  <a:srgbClr val="000000"/>
                </a:solidFill>
                <a:latin typeface="Arial"/>
              </a:rPr>
              <a:t>path </a:t>
            </a:r>
            <a:r>
              <a:rPr b="0" lang="en-GB" sz="3200" spc="-1" strike="noStrike">
                <a:solidFill>
                  <a:srgbClr val="000000"/>
                </a:solidFill>
                <a:latin typeface="Arial"/>
              </a:rPr>
              <a:t>name and a family, which is</a:t>
            </a:r>
            <a:r>
              <a:rPr b="0" lang="en-GB" sz="3200" spc="-7" strike="noStrike">
                <a:solidFill>
                  <a:srgbClr val="000000"/>
                </a:solidFill>
                <a:latin typeface="Arial"/>
              </a:rPr>
              <a:t> </a:t>
            </a:r>
            <a:r>
              <a:rPr b="0" lang="en-GB" sz="3200" spc="-1" strike="noStrike">
                <a:solidFill>
                  <a:srgbClr val="000000"/>
                </a:solidFill>
                <a:latin typeface="Arial"/>
              </a:rPr>
              <a:t>always </a:t>
            </a:r>
            <a:r>
              <a:rPr b="0" lang="en-GB" sz="3200" spc="-12" strike="noStrike">
                <a:solidFill>
                  <a:srgbClr val="000000"/>
                </a:solidFill>
                <a:latin typeface="Arial"/>
              </a:rPr>
              <a:t>AF_UNIX.</a:t>
            </a:r>
            <a:endParaRPr b="0" lang="en-GB" sz="3200" spc="-1" strike="noStrike">
              <a:latin typeface="Arial"/>
            </a:endParaRPr>
          </a:p>
        </p:txBody>
      </p:sp>
    </p:spTree>
  </p:cSld>
  <p:transition>
    <p:dissolve/>
  </p:transition>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7" name="PlaceHolder 1"/>
          <p:cNvSpPr>
            <a:spLocks noGrp="1"/>
          </p:cNvSpPr>
          <p:nvPr>
            <p:ph type="title"/>
          </p:nvPr>
        </p:nvSpPr>
        <p:spPr>
          <a:xfrm>
            <a:off x="1609200" y="555120"/>
            <a:ext cx="6863400" cy="1272600"/>
          </a:xfrm>
          <a:prstGeom prst="rect">
            <a:avLst/>
          </a:prstGeom>
          <a:noFill/>
          <a:ln w="0">
            <a:noFill/>
          </a:ln>
        </p:spPr>
        <p:txBody>
          <a:bodyPr lIns="0" rIns="0" tIns="12600" bIns="0" anchor="t">
            <a:noAutofit/>
          </a:bodyPr>
          <a:p>
            <a:pPr marL="2343240">
              <a:lnSpc>
                <a:spcPct val="100000"/>
              </a:lnSpc>
              <a:spcBef>
                <a:spcPts val="99"/>
              </a:spcBef>
              <a:buNone/>
            </a:pPr>
            <a:r>
              <a:rPr b="1" lang="en-GB" sz="4400" spc="-12" strike="noStrike">
                <a:solidFill>
                  <a:srgbClr val="000000"/>
                </a:solidFill>
                <a:latin typeface="Arial"/>
              </a:rPr>
              <a:t>Example</a:t>
            </a:r>
            <a:endParaRPr b="0" lang="en-GB" sz="4400" spc="-1" strike="noStrike">
              <a:latin typeface="Arial"/>
            </a:endParaRPr>
          </a:p>
        </p:txBody>
      </p:sp>
      <p:sp>
        <p:nvSpPr>
          <p:cNvPr id="368" name="object 3"/>
          <p:cNvSpPr/>
          <p:nvPr/>
        </p:nvSpPr>
        <p:spPr>
          <a:xfrm>
            <a:off x="684000" y="1657440"/>
            <a:ext cx="9322200" cy="4559760"/>
          </a:xfrm>
          <a:prstGeom prst="rect">
            <a:avLst/>
          </a:prstGeom>
          <a:noFill/>
          <a:ln w="0">
            <a:noFill/>
          </a:ln>
        </p:spPr>
        <p:style>
          <a:lnRef idx="0"/>
          <a:fillRef idx="0"/>
          <a:effectRef idx="0"/>
          <a:fontRef idx="minor"/>
        </p:style>
        <p:txBody>
          <a:bodyPr lIns="0" rIns="0" tIns="172800" bIns="0" anchor="t">
            <a:spAutoFit/>
          </a:bodyPr>
          <a:p>
            <a:pPr marL="12600">
              <a:lnSpc>
                <a:spcPct val="100000"/>
              </a:lnSpc>
              <a:spcBef>
                <a:spcPts val="1361"/>
              </a:spcBef>
              <a:buNone/>
            </a:pPr>
            <a:r>
              <a:rPr b="0" lang="en-GB" sz="2400" spc="-1" strike="noStrike">
                <a:solidFill>
                  <a:srgbClr val="000000"/>
                </a:solidFill>
                <a:latin typeface="Courier New"/>
                <a:ea typeface="DejaVu Sans"/>
              </a:rPr>
              <a:t>#include</a:t>
            </a:r>
            <a:r>
              <a:rPr b="0" lang="en-GB" sz="2400" spc="-41" strike="noStrike">
                <a:solidFill>
                  <a:srgbClr val="000000"/>
                </a:solidFill>
                <a:latin typeface="Courier New"/>
                <a:ea typeface="DejaVu Sans"/>
              </a:rPr>
              <a:t> </a:t>
            </a:r>
            <a:r>
              <a:rPr b="0" lang="en-GB" sz="2400" spc="-12" strike="noStrike">
                <a:solidFill>
                  <a:srgbClr val="000000"/>
                </a:solidFill>
                <a:latin typeface="Courier New"/>
                <a:ea typeface="DejaVu Sans"/>
              </a:rPr>
              <a:t>&lt;sys/un.h&gt;</a:t>
            </a:r>
            <a:endParaRPr b="0" lang="en-GB" sz="2400" spc="-1" strike="noStrike">
              <a:latin typeface="Arial"/>
            </a:endParaRPr>
          </a:p>
          <a:p>
            <a:pPr marL="12600">
              <a:lnSpc>
                <a:spcPct val="100000"/>
              </a:lnSpc>
              <a:spcBef>
                <a:spcPts val="1261"/>
              </a:spcBef>
              <a:buNone/>
            </a:pPr>
            <a:r>
              <a:rPr b="0" lang="en-GB" sz="2400" spc="-26" strike="noStrike">
                <a:solidFill>
                  <a:srgbClr val="000000"/>
                </a:solidFill>
                <a:latin typeface="Courier New"/>
                <a:ea typeface="DejaVu Sans"/>
              </a:rPr>
              <a:t>...</a:t>
            </a:r>
            <a:endParaRPr b="0" lang="en-GB" sz="2400" spc="-1" strike="noStrike">
              <a:latin typeface="Arial"/>
            </a:endParaRPr>
          </a:p>
          <a:p>
            <a:pPr marL="12600">
              <a:lnSpc>
                <a:spcPct val="100000"/>
              </a:lnSpc>
              <a:spcBef>
                <a:spcPts val="1261"/>
              </a:spcBef>
              <a:buNone/>
            </a:pPr>
            <a:r>
              <a:rPr b="0" lang="en-GB" sz="2400" spc="-1" strike="noStrike">
                <a:solidFill>
                  <a:srgbClr val="000000"/>
                </a:solidFill>
                <a:latin typeface="Courier New"/>
                <a:ea typeface="DejaVu Sans"/>
              </a:rPr>
              <a:t>struct</a:t>
            </a:r>
            <a:r>
              <a:rPr b="0" lang="en-GB" sz="2400" spc="-55" strike="noStrike">
                <a:solidFill>
                  <a:srgbClr val="000000"/>
                </a:solidFill>
                <a:latin typeface="Courier New"/>
                <a:ea typeface="DejaVu Sans"/>
              </a:rPr>
              <a:t> </a:t>
            </a:r>
            <a:r>
              <a:rPr b="0" lang="en-GB" sz="2400" spc="-1" strike="noStrike">
                <a:solidFill>
                  <a:srgbClr val="000000"/>
                </a:solidFill>
                <a:latin typeface="Courier New"/>
                <a:ea typeface="DejaVu Sans"/>
              </a:rPr>
              <a:t>sockaddr_un</a:t>
            </a:r>
            <a:r>
              <a:rPr b="0" lang="en-GB" sz="2400" spc="-41" strike="noStrike">
                <a:solidFill>
                  <a:srgbClr val="000000"/>
                </a:solidFill>
                <a:latin typeface="Courier New"/>
                <a:ea typeface="DejaVu Sans"/>
              </a:rPr>
              <a:t> </a:t>
            </a:r>
            <a:r>
              <a:rPr b="0" lang="en-GB" sz="2400" spc="-12" strike="noStrike">
                <a:solidFill>
                  <a:srgbClr val="000000"/>
                </a:solidFill>
                <a:latin typeface="Courier New"/>
                <a:ea typeface="DejaVu Sans"/>
              </a:rPr>
              <a:t>addr;</a:t>
            </a:r>
            <a:endParaRPr b="0" lang="en-GB" sz="2400" spc="-1" strike="noStrike">
              <a:latin typeface="Arial"/>
            </a:endParaRPr>
          </a:p>
          <a:p>
            <a:pPr marL="12600">
              <a:lnSpc>
                <a:spcPct val="100000"/>
              </a:lnSpc>
              <a:spcBef>
                <a:spcPts val="1261"/>
              </a:spcBef>
              <a:buNone/>
            </a:pPr>
            <a:r>
              <a:rPr b="0" lang="en-GB" sz="2400" spc="-26" strike="noStrike">
                <a:solidFill>
                  <a:srgbClr val="000000"/>
                </a:solidFill>
                <a:latin typeface="Courier New"/>
                <a:ea typeface="DejaVu Sans"/>
              </a:rPr>
              <a:t>...</a:t>
            </a:r>
            <a:endParaRPr b="0" lang="en-GB" sz="2400" spc="-1" strike="noStrike">
              <a:latin typeface="Arial"/>
            </a:endParaRPr>
          </a:p>
          <a:p>
            <a:pPr marL="12600">
              <a:lnSpc>
                <a:spcPct val="143000"/>
              </a:lnSpc>
              <a:buNone/>
            </a:pPr>
            <a:r>
              <a:rPr b="0" lang="en-GB" sz="2400" spc="-1" strike="noStrike">
                <a:solidFill>
                  <a:srgbClr val="000000"/>
                </a:solidFill>
                <a:latin typeface="Courier New"/>
                <a:ea typeface="DejaVu Sans"/>
              </a:rPr>
              <a:t>strcpy(addr.sun_path,</a:t>
            </a:r>
            <a:r>
              <a:rPr b="0" lang="en-GB" sz="2400" spc="-114" strike="noStrike">
                <a:solidFill>
                  <a:srgbClr val="000000"/>
                </a:solidFill>
                <a:latin typeface="Courier New"/>
                <a:ea typeface="DejaVu Sans"/>
              </a:rPr>
              <a:t> </a:t>
            </a:r>
            <a:r>
              <a:rPr b="0" lang="en-GB" sz="2400" spc="-12" strike="noStrike">
                <a:solidFill>
                  <a:srgbClr val="000000"/>
                </a:solidFill>
                <a:latin typeface="Courier New"/>
                <a:ea typeface="DejaVu Sans"/>
              </a:rPr>
              <a:t>"/tmp/foo"); </a:t>
            </a:r>
            <a:r>
              <a:rPr b="0" lang="en-GB" sz="2400" spc="-1" strike="noStrike">
                <a:solidFill>
                  <a:srgbClr val="000000"/>
                </a:solidFill>
                <a:latin typeface="Courier New"/>
                <a:ea typeface="DejaVu Sans"/>
              </a:rPr>
              <a:t>addr.sun_family</a:t>
            </a:r>
            <a:r>
              <a:rPr b="0" lang="en-GB" sz="2400" spc="-52" strike="noStrike">
                <a:solidFill>
                  <a:srgbClr val="000000"/>
                </a:solidFill>
                <a:latin typeface="Courier New"/>
                <a:ea typeface="DejaVu Sans"/>
              </a:rPr>
              <a:t> </a:t>
            </a:r>
            <a:r>
              <a:rPr b="0" lang="en-GB" sz="2400" spc="-1" strike="noStrike">
                <a:solidFill>
                  <a:srgbClr val="000000"/>
                </a:solidFill>
                <a:latin typeface="Courier New"/>
                <a:ea typeface="DejaVu Sans"/>
              </a:rPr>
              <a:t>=</a:t>
            </a:r>
            <a:r>
              <a:rPr b="0" lang="en-GB" sz="2400" spc="-41" strike="noStrike">
                <a:solidFill>
                  <a:srgbClr val="000000"/>
                </a:solidFill>
                <a:latin typeface="Courier New"/>
                <a:ea typeface="DejaVu Sans"/>
              </a:rPr>
              <a:t> </a:t>
            </a:r>
            <a:r>
              <a:rPr b="0" lang="en-GB" sz="2400" spc="-12" strike="noStrike">
                <a:solidFill>
                  <a:srgbClr val="000000"/>
                </a:solidFill>
                <a:latin typeface="Courier New"/>
                <a:ea typeface="DejaVu Sans"/>
              </a:rPr>
              <a:t>AF_UNIX;</a:t>
            </a:r>
            <a:endParaRPr b="0" lang="en-GB" sz="2400" spc="-1" strike="noStrike">
              <a:latin typeface="Arial"/>
            </a:endParaRPr>
          </a:p>
          <a:p>
            <a:pPr marL="1250280" indent="-1238400">
              <a:lnSpc>
                <a:spcPts val="2730"/>
              </a:lnSpc>
              <a:spcBef>
                <a:spcPts val="1474"/>
              </a:spcBef>
              <a:buNone/>
              <a:tabLst>
                <a:tab algn="l" pos="0"/>
              </a:tabLst>
            </a:pPr>
            <a:r>
              <a:rPr b="0" lang="en-GB" sz="2400" spc="-1" strike="noStrike">
                <a:solidFill>
                  <a:srgbClr val="000000"/>
                </a:solidFill>
                <a:latin typeface="Courier New"/>
                <a:ea typeface="DejaVu Sans"/>
              </a:rPr>
              <a:t>len</a:t>
            </a:r>
            <a:r>
              <a:rPr b="0" lang="en-GB" sz="2400" spc="-55" strike="noStrike">
                <a:solidFill>
                  <a:srgbClr val="000000"/>
                </a:solidFill>
                <a:latin typeface="Courier New"/>
                <a:ea typeface="DejaVu Sans"/>
              </a:rPr>
              <a:t> </a:t>
            </a:r>
            <a:r>
              <a:rPr b="0" lang="en-GB" sz="2400" spc="-1" strike="noStrike">
                <a:solidFill>
                  <a:srgbClr val="000000"/>
                </a:solidFill>
                <a:latin typeface="Courier New"/>
                <a:ea typeface="DejaVu Sans"/>
              </a:rPr>
              <a:t>=</a:t>
            </a:r>
            <a:r>
              <a:rPr b="0" lang="en-GB" sz="2400" spc="-41" strike="noStrike">
                <a:solidFill>
                  <a:srgbClr val="000000"/>
                </a:solidFill>
                <a:latin typeface="Courier New"/>
                <a:ea typeface="DejaVu Sans"/>
              </a:rPr>
              <a:t> </a:t>
            </a:r>
            <a:r>
              <a:rPr b="0" lang="en-GB" sz="2400" spc="-1" strike="noStrike">
                <a:solidFill>
                  <a:srgbClr val="000000"/>
                </a:solidFill>
                <a:latin typeface="Courier New"/>
                <a:ea typeface="DejaVu Sans"/>
              </a:rPr>
              <a:t>strlen(addr.sun_path)</a:t>
            </a:r>
            <a:r>
              <a:rPr b="0" lang="en-GB" sz="2400" spc="-41" strike="noStrike">
                <a:solidFill>
                  <a:srgbClr val="000000"/>
                </a:solidFill>
                <a:latin typeface="Courier New"/>
                <a:ea typeface="DejaVu Sans"/>
              </a:rPr>
              <a:t> </a:t>
            </a:r>
            <a:r>
              <a:rPr b="0" lang="en-GB" sz="2400" spc="-52" strike="noStrike">
                <a:solidFill>
                  <a:srgbClr val="000000"/>
                </a:solidFill>
                <a:latin typeface="Courier New"/>
                <a:ea typeface="DejaVu Sans"/>
              </a:rPr>
              <a:t>+ </a:t>
            </a:r>
            <a:r>
              <a:rPr b="0" lang="en-GB" sz="2400" spc="-1" strike="noStrike">
                <a:solidFill>
                  <a:srgbClr val="000000"/>
                </a:solidFill>
                <a:latin typeface="Courier New"/>
                <a:ea typeface="DejaVu Sans"/>
              </a:rPr>
              <a:t>sizeof</a:t>
            </a:r>
            <a:r>
              <a:rPr b="0" lang="en-GB" sz="2400" spc="-12" strike="noStrike">
                <a:solidFill>
                  <a:srgbClr val="000000"/>
                </a:solidFill>
                <a:latin typeface="Courier New"/>
                <a:ea typeface="DejaVu Sans"/>
              </a:rPr>
              <a:t>(addr.sun_family)</a:t>
            </a:r>
            <a:endParaRPr b="0" lang="en-GB" sz="2400" spc="-1" strike="noStrike">
              <a:latin typeface="Arial"/>
            </a:endParaRPr>
          </a:p>
          <a:p>
            <a:pPr marL="12600" indent="-1238400">
              <a:lnSpc>
                <a:spcPct val="100000"/>
              </a:lnSpc>
              <a:spcBef>
                <a:spcPts val="1196"/>
              </a:spcBef>
              <a:buNone/>
              <a:tabLst>
                <a:tab algn="l" pos="0"/>
              </a:tabLst>
            </a:pPr>
            <a:r>
              <a:rPr b="0" lang="en-GB" sz="2400" spc="-1" strike="noStrike">
                <a:solidFill>
                  <a:srgbClr val="000000"/>
                </a:solidFill>
                <a:latin typeface="Courier New"/>
                <a:ea typeface="DejaVu Sans"/>
              </a:rPr>
              <a:t>bind(s,</a:t>
            </a:r>
            <a:r>
              <a:rPr b="0" lang="en-GB" sz="2400" spc="-32" strike="noStrike">
                <a:solidFill>
                  <a:srgbClr val="000000"/>
                </a:solidFill>
                <a:latin typeface="Courier New"/>
                <a:ea typeface="DejaVu Sans"/>
              </a:rPr>
              <a:t> </a:t>
            </a:r>
            <a:r>
              <a:rPr b="0" lang="en-GB" sz="2400" spc="-1" strike="noStrike">
                <a:solidFill>
                  <a:srgbClr val="000000"/>
                </a:solidFill>
                <a:latin typeface="Courier New"/>
                <a:ea typeface="DejaVu Sans"/>
              </a:rPr>
              <a:t>(struct</a:t>
            </a:r>
            <a:r>
              <a:rPr b="0" lang="en-GB" sz="2400" spc="-32" strike="noStrike">
                <a:solidFill>
                  <a:srgbClr val="000000"/>
                </a:solidFill>
                <a:latin typeface="Courier New"/>
                <a:ea typeface="DejaVu Sans"/>
              </a:rPr>
              <a:t> </a:t>
            </a:r>
            <a:r>
              <a:rPr b="0" lang="en-GB" sz="2400" spc="-1" strike="noStrike">
                <a:solidFill>
                  <a:srgbClr val="000000"/>
                </a:solidFill>
                <a:latin typeface="Courier New"/>
                <a:ea typeface="DejaVu Sans"/>
              </a:rPr>
              <a:t>sockaddr</a:t>
            </a:r>
            <a:r>
              <a:rPr b="0" lang="en-GB" sz="2400" spc="-32" strike="noStrike">
                <a:solidFill>
                  <a:srgbClr val="000000"/>
                </a:solidFill>
                <a:latin typeface="Courier New"/>
                <a:ea typeface="DejaVu Sans"/>
              </a:rPr>
              <a:t> </a:t>
            </a:r>
            <a:r>
              <a:rPr b="0" lang="en-GB" sz="2400" spc="-1" strike="noStrike">
                <a:solidFill>
                  <a:srgbClr val="000000"/>
                </a:solidFill>
                <a:latin typeface="Courier New"/>
                <a:ea typeface="DejaVu Sans"/>
              </a:rPr>
              <a:t>*)</a:t>
            </a:r>
            <a:r>
              <a:rPr b="0" lang="en-GB" sz="2400" spc="-32" strike="noStrike">
                <a:solidFill>
                  <a:srgbClr val="000000"/>
                </a:solidFill>
                <a:latin typeface="Courier New"/>
                <a:ea typeface="DejaVu Sans"/>
              </a:rPr>
              <a:t> </a:t>
            </a:r>
            <a:r>
              <a:rPr b="0" lang="en-GB" sz="2400" spc="-1" strike="noStrike">
                <a:solidFill>
                  <a:srgbClr val="000000"/>
                </a:solidFill>
                <a:latin typeface="Courier New"/>
                <a:ea typeface="DejaVu Sans"/>
              </a:rPr>
              <a:t>&amp;addr, l</a:t>
            </a:r>
            <a:r>
              <a:rPr b="0" lang="en-GB" sz="2400" spc="-12" strike="noStrike">
                <a:solidFill>
                  <a:srgbClr val="000000"/>
                </a:solidFill>
                <a:latin typeface="Courier New"/>
                <a:ea typeface="DejaVu Sans"/>
              </a:rPr>
              <a:t>en);</a:t>
            </a:r>
            <a:endParaRPr b="0" lang="en-GB" sz="2400" spc="-1" strike="noStrike">
              <a:latin typeface="Arial"/>
            </a:endParaRPr>
          </a:p>
        </p:txBody>
      </p:sp>
    </p:spTree>
  </p:cSld>
  <p:transition>
    <p:dissolve/>
  </p:transition>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9" name="PlaceHolder 1"/>
          <p:cNvSpPr>
            <a:spLocks noGrp="1"/>
          </p:cNvSpPr>
          <p:nvPr>
            <p:ph type="title"/>
          </p:nvPr>
        </p:nvSpPr>
        <p:spPr>
          <a:xfrm>
            <a:off x="1357200" y="555120"/>
            <a:ext cx="6863400" cy="1272600"/>
          </a:xfrm>
          <a:prstGeom prst="rect">
            <a:avLst/>
          </a:prstGeom>
          <a:noFill/>
          <a:ln w="0">
            <a:noFill/>
          </a:ln>
        </p:spPr>
        <p:txBody>
          <a:bodyPr lIns="0" rIns="0" tIns="12600" bIns="0" anchor="t">
            <a:noAutofit/>
          </a:bodyPr>
          <a:p>
            <a:pPr marL="1532160">
              <a:lnSpc>
                <a:spcPct val="100000"/>
              </a:lnSpc>
              <a:spcBef>
                <a:spcPts val="99"/>
              </a:spcBef>
              <a:buNone/>
            </a:pPr>
            <a:r>
              <a:rPr b="1" lang="en-GB" sz="4400" spc="-1" strike="noStrike">
                <a:solidFill>
                  <a:srgbClr val="000000"/>
                </a:solidFill>
                <a:latin typeface="Arial"/>
              </a:rPr>
              <a:t>Binding</a:t>
            </a:r>
            <a:r>
              <a:rPr b="1" lang="en-GB" sz="4400" spc="-114" strike="noStrike">
                <a:solidFill>
                  <a:srgbClr val="000000"/>
                </a:solidFill>
                <a:latin typeface="Arial"/>
              </a:rPr>
              <a:t> </a:t>
            </a:r>
            <a:r>
              <a:rPr b="1" lang="en-GB" sz="4400" spc="-21" strike="noStrike">
                <a:solidFill>
                  <a:srgbClr val="000000"/>
                </a:solidFill>
                <a:latin typeface="Arial"/>
              </a:rPr>
              <a:t>Names - III</a:t>
            </a:r>
            <a:endParaRPr b="0" lang="en-GB" sz="4400" spc="-1" strike="noStrike">
              <a:latin typeface="Arial"/>
            </a:endParaRPr>
          </a:p>
        </p:txBody>
      </p:sp>
      <p:sp>
        <p:nvSpPr>
          <p:cNvPr id="370" name="object 4"/>
          <p:cNvSpPr/>
          <p:nvPr/>
        </p:nvSpPr>
        <p:spPr>
          <a:xfrm>
            <a:off x="923400" y="1934280"/>
            <a:ext cx="8306280" cy="3402000"/>
          </a:xfrm>
          <a:prstGeom prst="rect">
            <a:avLst/>
          </a:prstGeom>
          <a:noFill/>
          <a:ln w="0">
            <a:noFill/>
          </a:ln>
        </p:spPr>
        <p:style>
          <a:lnRef idx="0"/>
          <a:fillRef idx="0"/>
          <a:effectRef idx="0"/>
          <a:fontRef idx="minor"/>
        </p:style>
        <p:txBody>
          <a:bodyPr lIns="0" rIns="0" tIns="54000" bIns="0" anchor="t">
            <a:spAutoFit/>
          </a:bodyPr>
          <a:p>
            <a:pPr marL="12600">
              <a:lnSpc>
                <a:spcPts val="3589"/>
              </a:lnSpc>
              <a:spcBef>
                <a:spcPts val="425"/>
              </a:spcBef>
              <a:buNone/>
            </a:pPr>
            <a:r>
              <a:rPr b="0" lang="en-GB" sz="3200" spc="-1" strike="noStrike">
                <a:solidFill>
                  <a:srgbClr val="000000"/>
                </a:solidFill>
                <a:latin typeface="Arial"/>
                <a:ea typeface="DejaVu Sans"/>
              </a:rPr>
              <a:t>File name</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referred to in </a:t>
            </a:r>
            <a:r>
              <a:rPr b="0" i="1" lang="en-GB" sz="3200" spc="-1" strike="noStrike">
                <a:solidFill>
                  <a:srgbClr val="000000"/>
                </a:solidFill>
                <a:latin typeface="Arial"/>
                <a:ea typeface="DejaVu Sans"/>
              </a:rPr>
              <a:t>addr.sun_path </a:t>
            </a:r>
            <a:r>
              <a:rPr b="0" lang="en-GB" sz="3200" spc="-26" strike="noStrike">
                <a:solidFill>
                  <a:srgbClr val="000000"/>
                </a:solidFill>
                <a:latin typeface="Arial"/>
                <a:ea typeface="DejaVu Sans"/>
              </a:rPr>
              <a:t>is </a:t>
            </a:r>
            <a:r>
              <a:rPr b="0" lang="en-GB" sz="3200" spc="-1" strike="noStrike">
                <a:solidFill>
                  <a:srgbClr val="000000"/>
                </a:solidFill>
                <a:latin typeface="Arial"/>
                <a:ea typeface="DejaVu Sans"/>
              </a:rPr>
              <a:t>created as a</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socket in</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the system file</a:t>
            </a:r>
            <a:r>
              <a:rPr b="0" lang="en-GB" sz="3200" spc="4" strike="noStrike">
                <a:solidFill>
                  <a:srgbClr val="000000"/>
                </a:solidFill>
                <a:latin typeface="Arial"/>
                <a:ea typeface="DejaVu Sans"/>
              </a:rPr>
              <a:t> </a:t>
            </a:r>
            <a:r>
              <a:rPr b="0" lang="en-GB" sz="3200" spc="-12" strike="noStrike">
                <a:solidFill>
                  <a:srgbClr val="000000"/>
                </a:solidFill>
                <a:latin typeface="Arial"/>
                <a:ea typeface="DejaVu Sans"/>
              </a:rPr>
              <a:t>space.</a:t>
            </a:r>
            <a:endParaRPr b="0" lang="en-GB" sz="3200" spc="-1" strike="noStrike">
              <a:latin typeface="Arial"/>
            </a:endParaRPr>
          </a:p>
          <a:p>
            <a:pPr marL="12600">
              <a:lnSpc>
                <a:spcPct val="93000"/>
              </a:lnSpc>
              <a:spcBef>
                <a:spcPts val="1344"/>
              </a:spcBef>
              <a:buNone/>
            </a:pPr>
            <a:r>
              <a:rPr b="0" lang="en-GB" sz="3200" spc="-1" strike="noStrike">
                <a:solidFill>
                  <a:srgbClr val="000000"/>
                </a:solidFill>
                <a:latin typeface="Arial"/>
                <a:ea typeface="DejaVu Sans"/>
              </a:rPr>
              <a:t>The caller must, therefore, have</a:t>
            </a:r>
            <a:r>
              <a:rPr b="0" lang="en-GB" sz="3200" spc="9" strike="noStrike">
                <a:solidFill>
                  <a:srgbClr val="000000"/>
                </a:solidFill>
                <a:latin typeface="Arial"/>
                <a:ea typeface="DejaVu Sans"/>
              </a:rPr>
              <a:t> </a:t>
            </a:r>
            <a:r>
              <a:rPr b="0" lang="en-GB" sz="3200" spc="-12" strike="noStrike">
                <a:solidFill>
                  <a:srgbClr val="000000"/>
                </a:solidFill>
                <a:latin typeface="Arial"/>
                <a:ea typeface="DejaVu Sans"/>
              </a:rPr>
              <a:t>write </a:t>
            </a:r>
            <a:r>
              <a:rPr b="0" lang="en-GB" sz="3200" spc="-1" strike="noStrike">
                <a:solidFill>
                  <a:srgbClr val="000000"/>
                </a:solidFill>
                <a:latin typeface="Arial"/>
                <a:ea typeface="DejaVu Sans"/>
              </a:rPr>
              <a:t>permission in the</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directory </a:t>
            </a:r>
            <a:r>
              <a:rPr b="0" lang="en-GB" sz="3200" spc="-12" strike="noStrike">
                <a:solidFill>
                  <a:srgbClr val="000000"/>
                </a:solidFill>
                <a:latin typeface="Arial"/>
                <a:ea typeface="DejaVu Sans"/>
              </a:rPr>
              <a:t>where </a:t>
            </a:r>
            <a:r>
              <a:rPr b="0" i="1" lang="en-GB" sz="3200" spc="-1" strike="noStrike">
                <a:solidFill>
                  <a:srgbClr val="000000"/>
                </a:solidFill>
                <a:latin typeface="Arial"/>
                <a:ea typeface="DejaVu Sans"/>
              </a:rPr>
              <a:t>addr.sun_path </a:t>
            </a:r>
            <a:r>
              <a:rPr b="0" lang="en-GB" sz="3200" spc="-1" strike="noStrike">
                <a:solidFill>
                  <a:srgbClr val="000000"/>
                </a:solidFill>
                <a:latin typeface="Arial"/>
                <a:ea typeface="DejaVu Sans"/>
              </a:rPr>
              <a:t>is to reside, and</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this</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file </a:t>
            </a:r>
            <a:r>
              <a:rPr b="0" lang="en-GB" sz="3200" spc="-12" strike="noStrike">
                <a:solidFill>
                  <a:srgbClr val="000000"/>
                </a:solidFill>
                <a:latin typeface="Arial"/>
                <a:ea typeface="DejaVu Sans"/>
              </a:rPr>
              <a:t>should </a:t>
            </a:r>
            <a:r>
              <a:rPr b="0" lang="en-GB" sz="3200" spc="-1" strike="noStrike">
                <a:solidFill>
                  <a:srgbClr val="000000"/>
                </a:solidFill>
                <a:latin typeface="Arial"/>
                <a:ea typeface="DejaVu Sans"/>
              </a:rPr>
              <a:t>be deleted</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by the caller when it is</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no </a:t>
            </a:r>
            <a:r>
              <a:rPr b="0" lang="en-GB" sz="3200" spc="-12" strike="noStrike">
                <a:solidFill>
                  <a:srgbClr val="000000"/>
                </a:solidFill>
                <a:latin typeface="Arial"/>
                <a:ea typeface="DejaVu Sans"/>
              </a:rPr>
              <a:t>longer needed.</a:t>
            </a:r>
            <a:endParaRPr b="0" lang="en-GB" sz="3200" spc="-1" strike="noStrike">
              <a:latin typeface="Arial"/>
            </a:endParaRPr>
          </a:p>
        </p:txBody>
      </p:sp>
    </p:spTree>
  </p:cSld>
  <p:transition>
    <p:dissolve/>
  </p:transition>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1" name="PlaceHolder 1"/>
          <p:cNvSpPr>
            <a:spLocks noGrp="1"/>
          </p:cNvSpPr>
          <p:nvPr>
            <p:ph type="title"/>
          </p:nvPr>
        </p:nvSpPr>
        <p:spPr>
          <a:xfrm>
            <a:off x="1357200" y="555120"/>
            <a:ext cx="6863400" cy="1272600"/>
          </a:xfrm>
          <a:prstGeom prst="rect">
            <a:avLst/>
          </a:prstGeom>
          <a:noFill/>
          <a:ln w="0">
            <a:noFill/>
          </a:ln>
        </p:spPr>
        <p:txBody>
          <a:bodyPr lIns="0" rIns="0" tIns="12600" bIns="0" anchor="t">
            <a:noAutofit/>
          </a:bodyPr>
          <a:p>
            <a:pPr marL="2343240">
              <a:lnSpc>
                <a:spcPct val="100000"/>
              </a:lnSpc>
              <a:spcBef>
                <a:spcPts val="99"/>
              </a:spcBef>
              <a:buNone/>
            </a:pPr>
            <a:r>
              <a:rPr b="1" lang="en-GB" sz="4400" spc="-12" strike="noStrike">
                <a:solidFill>
                  <a:srgbClr val="000000"/>
                </a:solidFill>
                <a:latin typeface="Arial"/>
              </a:rPr>
              <a:t>Example</a:t>
            </a:r>
            <a:endParaRPr b="0" lang="en-GB" sz="4400" spc="-1" strike="noStrike">
              <a:latin typeface="Arial"/>
            </a:endParaRPr>
          </a:p>
        </p:txBody>
      </p:sp>
      <p:sp>
        <p:nvSpPr>
          <p:cNvPr id="372" name="object 1"/>
          <p:cNvSpPr/>
          <p:nvPr/>
        </p:nvSpPr>
        <p:spPr>
          <a:xfrm>
            <a:off x="684000" y="1874520"/>
            <a:ext cx="9322200" cy="3231000"/>
          </a:xfrm>
          <a:prstGeom prst="rect">
            <a:avLst/>
          </a:prstGeom>
          <a:noFill/>
          <a:ln w="0">
            <a:noFill/>
          </a:ln>
        </p:spPr>
        <p:style>
          <a:lnRef idx="0"/>
          <a:fillRef idx="0"/>
          <a:effectRef idx="0"/>
          <a:fontRef idx="minor"/>
        </p:style>
        <p:txBody>
          <a:bodyPr lIns="0" rIns="0" tIns="172800" bIns="0" anchor="t">
            <a:spAutoFit/>
          </a:bodyPr>
          <a:p>
            <a:pPr marL="12600">
              <a:lnSpc>
                <a:spcPct val="100000"/>
              </a:lnSpc>
              <a:spcBef>
                <a:spcPts val="1361"/>
              </a:spcBef>
              <a:buNone/>
            </a:pPr>
            <a:r>
              <a:rPr b="0" lang="en-GB" sz="2400" spc="-1" strike="noStrike">
                <a:solidFill>
                  <a:srgbClr val="000000"/>
                </a:solidFill>
                <a:latin typeface="Bitstream Vera Sans Mono"/>
                <a:ea typeface="DejaVu Sans"/>
              </a:rPr>
              <a:t>#include &lt;sys/types.h&gt;</a:t>
            </a:r>
            <a:endParaRPr b="0" lang="en-GB" sz="2400" spc="-1" strike="noStrike">
              <a:latin typeface="Arial"/>
            </a:endParaRPr>
          </a:p>
          <a:p>
            <a:pPr marL="12600">
              <a:lnSpc>
                <a:spcPct val="100000"/>
              </a:lnSpc>
              <a:spcBef>
                <a:spcPts val="1361"/>
              </a:spcBef>
              <a:buNone/>
            </a:pPr>
            <a:r>
              <a:rPr b="0" lang="en-GB" sz="2400" spc="-1" strike="noStrike">
                <a:solidFill>
                  <a:srgbClr val="000000"/>
                </a:solidFill>
                <a:latin typeface="Bitstream Vera Sans Mono"/>
                <a:ea typeface="DejaVu Sans"/>
              </a:rPr>
              <a:t>#include &lt;netinet/in.h&gt;</a:t>
            </a:r>
            <a:endParaRPr b="0" lang="en-GB" sz="2400" spc="-1" strike="noStrike">
              <a:latin typeface="Arial"/>
            </a:endParaRPr>
          </a:p>
          <a:p>
            <a:pPr marL="12600">
              <a:lnSpc>
                <a:spcPct val="100000"/>
              </a:lnSpc>
              <a:spcBef>
                <a:spcPts val="1361"/>
              </a:spcBef>
              <a:buNone/>
            </a:pPr>
            <a:r>
              <a:rPr b="0" lang="en-GB" sz="2400" spc="-1" strike="noStrike">
                <a:solidFill>
                  <a:srgbClr val="000000"/>
                </a:solidFill>
                <a:latin typeface="Bitstream Vera Sans Mono"/>
                <a:ea typeface="DejaVu Sans"/>
              </a:rPr>
              <a:t>...</a:t>
            </a:r>
            <a:endParaRPr b="0" lang="en-GB" sz="2400" spc="-1" strike="noStrike">
              <a:latin typeface="Arial"/>
            </a:endParaRPr>
          </a:p>
          <a:p>
            <a:pPr marL="12600">
              <a:lnSpc>
                <a:spcPct val="100000"/>
              </a:lnSpc>
              <a:spcBef>
                <a:spcPts val="1361"/>
              </a:spcBef>
              <a:buNone/>
            </a:pPr>
            <a:r>
              <a:rPr b="0" lang="en-GB" sz="2400" spc="-1" strike="noStrike">
                <a:solidFill>
                  <a:srgbClr val="000000"/>
                </a:solidFill>
                <a:latin typeface="Bitstream Vera Sans Mono"/>
                <a:ea typeface="DejaVu Sans"/>
              </a:rPr>
              <a:t>struct sockaddr_in sin;</a:t>
            </a:r>
            <a:endParaRPr b="0" lang="en-GB" sz="2400" spc="-1" strike="noStrike">
              <a:latin typeface="Arial"/>
            </a:endParaRPr>
          </a:p>
          <a:p>
            <a:pPr marL="12600">
              <a:lnSpc>
                <a:spcPct val="100000"/>
              </a:lnSpc>
              <a:spcBef>
                <a:spcPts val="1361"/>
              </a:spcBef>
              <a:buNone/>
            </a:pPr>
            <a:r>
              <a:rPr b="0" lang="en-GB" sz="2400" spc="-1" strike="noStrike">
                <a:solidFill>
                  <a:srgbClr val="000000"/>
                </a:solidFill>
                <a:latin typeface="Bitstream Vera Sans Mono"/>
                <a:ea typeface="DejaVu Sans"/>
              </a:rPr>
              <a:t>...</a:t>
            </a:r>
            <a:endParaRPr b="0" lang="en-GB" sz="2400" spc="-1" strike="noStrike">
              <a:latin typeface="Arial"/>
            </a:endParaRPr>
          </a:p>
          <a:p>
            <a:pPr marL="12600">
              <a:lnSpc>
                <a:spcPct val="100000"/>
              </a:lnSpc>
              <a:spcBef>
                <a:spcPts val="1361"/>
              </a:spcBef>
              <a:buNone/>
            </a:pPr>
            <a:r>
              <a:rPr b="0" lang="en-GB" sz="2400" spc="-1" strike="noStrike">
                <a:solidFill>
                  <a:srgbClr val="000000"/>
                </a:solidFill>
                <a:latin typeface="Bitstream Vera Sans Mono"/>
                <a:ea typeface="DejaVu Sans"/>
              </a:rPr>
              <a:t>bind(s, (struct sockaddr *) &amp;sin, sizeof (sin));</a:t>
            </a:r>
            <a:endParaRPr b="0" lang="en-GB" sz="2400" spc="-1" strike="noStrike">
              <a:latin typeface="Arial"/>
            </a:endParaRPr>
          </a:p>
        </p:txBody>
      </p:sp>
    </p:spTree>
  </p:cSld>
  <p:transition>
    <p:dissolve/>
  </p:transition>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3" name="PlaceHolder 1"/>
          <p:cNvSpPr>
            <a:spLocks noGrp="1"/>
          </p:cNvSpPr>
          <p:nvPr>
            <p:ph type="title"/>
          </p:nvPr>
        </p:nvSpPr>
        <p:spPr>
          <a:xfrm>
            <a:off x="1188000" y="555120"/>
            <a:ext cx="7104600" cy="1351800"/>
          </a:xfrm>
          <a:prstGeom prst="rect">
            <a:avLst/>
          </a:prstGeom>
          <a:noFill/>
          <a:ln w="0">
            <a:noFill/>
          </a:ln>
        </p:spPr>
        <p:txBody>
          <a:bodyPr lIns="0" rIns="0" tIns="12600" bIns="0" anchor="t">
            <a:noAutofit/>
          </a:bodyPr>
          <a:p>
            <a:pPr marL="945000">
              <a:lnSpc>
                <a:spcPct val="100000"/>
              </a:lnSpc>
              <a:spcBef>
                <a:spcPts val="99"/>
              </a:spcBef>
              <a:buNone/>
            </a:pPr>
            <a:r>
              <a:rPr b="1" lang="en-GB" sz="4400" spc="-1" strike="noStrike">
                <a:solidFill>
                  <a:srgbClr val="000000"/>
                </a:solidFill>
                <a:latin typeface="Arial"/>
              </a:rPr>
              <a:t>Connecting</a:t>
            </a:r>
            <a:r>
              <a:rPr b="1" lang="en-GB" sz="4400" spc="-177" strike="noStrike">
                <a:solidFill>
                  <a:srgbClr val="000000"/>
                </a:solidFill>
                <a:latin typeface="Arial"/>
              </a:rPr>
              <a:t> </a:t>
            </a:r>
            <a:r>
              <a:rPr b="1" lang="en-GB" sz="4400" spc="-12" strike="noStrike">
                <a:solidFill>
                  <a:srgbClr val="000000"/>
                </a:solidFill>
                <a:latin typeface="Arial"/>
              </a:rPr>
              <a:t>Sockets - I</a:t>
            </a:r>
            <a:endParaRPr b="0" lang="en-GB" sz="4400" spc="-1" strike="noStrike">
              <a:latin typeface="Arial"/>
            </a:endParaRPr>
          </a:p>
        </p:txBody>
      </p:sp>
      <p:sp>
        <p:nvSpPr>
          <p:cNvPr id="374" name="object 4"/>
          <p:cNvSpPr/>
          <p:nvPr/>
        </p:nvSpPr>
        <p:spPr>
          <a:xfrm>
            <a:off x="923400" y="1718280"/>
            <a:ext cx="8632440" cy="4694040"/>
          </a:xfrm>
          <a:prstGeom prst="rect">
            <a:avLst/>
          </a:prstGeom>
          <a:noFill/>
          <a:ln w="0">
            <a:noFill/>
          </a:ln>
        </p:spPr>
        <p:style>
          <a:lnRef idx="0"/>
          <a:fillRef idx="0"/>
          <a:effectRef idx="0"/>
          <a:fontRef idx="minor"/>
        </p:style>
        <p:txBody>
          <a:bodyPr lIns="0" rIns="0" tIns="54000" bIns="0" anchor="t">
            <a:spAutoFit/>
          </a:bodyPr>
          <a:p>
            <a:pPr marL="12600">
              <a:lnSpc>
                <a:spcPts val="3589"/>
              </a:lnSpc>
              <a:spcBef>
                <a:spcPts val="425"/>
              </a:spcBef>
              <a:buNone/>
            </a:pPr>
            <a:r>
              <a:rPr b="0" lang="en-GB" sz="3200" spc="-1" strike="noStrike">
                <a:solidFill>
                  <a:srgbClr val="000000"/>
                </a:solidFill>
                <a:latin typeface="Arial"/>
                <a:ea typeface="DejaVu Sans"/>
              </a:rPr>
              <a:t>Connection</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establishment</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is </a:t>
            </a:r>
            <a:r>
              <a:rPr b="0" lang="en-GB" sz="3200" spc="-12" strike="noStrike">
                <a:solidFill>
                  <a:srgbClr val="000000"/>
                </a:solidFill>
                <a:latin typeface="Arial"/>
                <a:ea typeface="DejaVu Sans"/>
              </a:rPr>
              <a:t>usually </a:t>
            </a:r>
            <a:r>
              <a:rPr b="0" lang="en-GB" sz="3200" spc="-1" strike="noStrike">
                <a:solidFill>
                  <a:srgbClr val="000000"/>
                </a:solidFill>
                <a:latin typeface="Arial"/>
                <a:ea typeface="DejaVu Sans"/>
              </a:rPr>
              <a:t>asymmetric,</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with one</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process</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a</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‘‘client’’ and</a:t>
            </a:r>
            <a:r>
              <a:rPr b="0" lang="en-GB" sz="3200" spc="-7" strike="noStrike">
                <a:solidFill>
                  <a:srgbClr val="000000"/>
                </a:solidFill>
                <a:latin typeface="Arial"/>
                <a:ea typeface="DejaVu Sans"/>
              </a:rPr>
              <a:t> </a:t>
            </a:r>
            <a:r>
              <a:rPr b="0" lang="en-GB" sz="3200" spc="-26" strike="noStrike">
                <a:solidFill>
                  <a:srgbClr val="000000"/>
                </a:solidFill>
                <a:latin typeface="Arial"/>
                <a:ea typeface="DejaVu Sans"/>
              </a:rPr>
              <a:t>the </a:t>
            </a:r>
            <a:r>
              <a:rPr b="0" lang="en-GB" sz="3200" spc="-1" strike="noStrike">
                <a:solidFill>
                  <a:srgbClr val="000000"/>
                </a:solidFill>
                <a:latin typeface="Arial"/>
                <a:ea typeface="DejaVu Sans"/>
              </a:rPr>
              <a:t>other</a:t>
            </a:r>
            <a:r>
              <a:rPr b="0" lang="en-GB" sz="3200" spc="18" strike="noStrike">
                <a:solidFill>
                  <a:srgbClr val="000000"/>
                </a:solidFill>
                <a:latin typeface="Arial"/>
                <a:ea typeface="DejaVu Sans"/>
              </a:rPr>
              <a:t> </a:t>
            </a:r>
            <a:r>
              <a:rPr b="0" lang="en-GB" sz="3200" spc="-12" strike="noStrike">
                <a:solidFill>
                  <a:srgbClr val="000000"/>
                </a:solidFill>
                <a:latin typeface="Arial"/>
                <a:ea typeface="DejaVu Sans"/>
              </a:rPr>
              <a:t>a‘‘server’’.</a:t>
            </a:r>
            <a:endParaRPr b="0" lang="en-GB" sz="3200" spc="-1" strike="noStrike">
              <a:latin typeface="Arial"/>
            </a:endParaRPr>
          </a:p>
          <a:p>
            <a:pPr marL="12600">
              <a:lnSpc>
                <a:spcPts val="3580"/>
              </a:lnSpc>
              <a:spcBef>
                <a:spcPts val="1429"/>
              </a:spcBef>
              <a:buNone/>
            </a:pPr>
            <a:r>
              <a:rPr b="0" lang="en-GB" sz="3200" spc="-1" strike="noStrike">
                <a:solidFill>
                  <a:srgbClr val="000000"/>
                </a:solidFill>
                <a:latin typeface="Arial"/>
                <a:ea typeface="DejaVu Sans"/>
              </a:rPr>
              <a:t>The server binds a socket</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to a</a:t>
            </a:r>
            <a:r>
              <a:rPr b="0" lang="en-GB" sz="3200" spc="15" strike="noStrike">
                <a:solidFill>
                  <a:srgbClr val="000000"/>
                </a:solidFill>
                <a:latin typeface="Arial"/>
                <a:ea typeface="DejaVu Sans"/>
              </a:rPr>
              <a:t> </a:t>
            </a:r>
            <a:r>
              <a:rPr b="0" lang="en-GB" sz="3200" spc="-21" strike="noStrike">
                <a:solidFill>
                  <a:srgbClr val="000000"/>
                </a:solidFill>
                <a:latin typeface="Arial"/>
                <a:ea typeface="DejaVu Sans"/>
              </a:rPr>
              <a:t>well-</a:t>
            </a:r>
            <a:r>
              <a:rPr b="0" lang="en-GB" sz="3200" spc="-12" strike="noStrike">
                <a:solidFill>
                  <a:srgbClr val="000000"/>
                </a:solidFill>
                <a:latin typeface="Arial"/>
                <a:ea typeface="DejaVu Sans"/>
              </a:rPr>
              <a:t>known </a:t>
            </a:r>
            <a:r>
              <a:rPr b="0" lang="en-GB" sz="3200" spc="-1" strike="noStrike">
                <a:solidFill>
                  <a:srgbClr val="000000"/>
                </a:solidFill>
                <a:latin typeface="Arial"/>
                <a:ea typeface="DejaVu Sans"/>
              </a:rPr>
              <a:t>address and then</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passively</a:t>
            </a:r>
            <a:r>
              <a:rPr b="0" lang="en-GB" sz="3200" spc="4" strike="noStrike">
                <a:solidFill>
                  <a:srgbClr val="000000"/>
                </a:solidFill>
                <a:latin typeface="Arial"/>
                <a:ea typeface="DejaVu Sans"/>
              </a:rPr>
              <a:t> </a:t>
            </a:r>
            <a:r>
              <a:rPr b="0" lang="en-GB" sz="3200" spc="-12" strike="noStrike">
                <a:solidFill>
                  <a:srgbClr val="000000"/>
                </a:solidFill>
                <a:latin typeface="Arial"/>
                <a:ea typeface="DejaVu Sans"/>
              </a:rPr>
              <a:t>‘‘listens’’</a:t>
            </a:r>
            <a:endParaRPr b="0" lang="en-GB" sz="3200" spc="-1" strike="noStrike">
              <a:latin typeface="Arial"/>
            </a:endParaRPr>
          </a:p>
          <a:p>
            <a:pPr marL="12600">
              <a:lnSpc>
                <a:spcPts val="3589"/>
              </a:lnSpc>
              <a:spcBef>
                <a:spcPts val="1420"/>
              </a:spcBef>
              <a:buNone/>
            </a:pPr>
            <a:r>
              <a:rPr b="0" lang="en-GB" sz="3200" spc="-1" strike="noStrike">
                <a:solidFill>
                  <a:srgbClr val="000000"/>
                </a:solidFill>
                <a:latin typeface="Arial"/>
                <a:ea typeface="DejaVu Sans"/>
              </a:rPr>
              <a:t>The client</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requests services from the server </a:t>
            </a:r>
            <a:r>
              <a:rPr b="0" lang="en-GB" sz="3200" spc="-26" strike="noStrike">
                <a:solidFill>
                  <a:srgbClr val="000000"/>
                </a:solidFill>
                <a:latin typeface="Arial"/>
                <a:ea typeface="DejaVu Sans"/>
              </a:rPr>
              <a:t>by </a:t>
            </a:r>
            <a:r>
              <a:rPr b="0" lang="en-GB" sz="3200" spc="-1" strike="noStrike">
                <a:solidFill>
                  <a:srgbClr val="000000"/>
                </a:solidFill>
                <a:latin typeface="Arial"/>
                <a:ea typeface="DejaVu Sans"/>
              </a:rPr>
              <a:t>initiating</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a ‘‘connection’’ to</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the</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server’s </a:t>
            </a:r>
            <a:r>
              <a:rPr b="0" lang="en-GB" sz="3200" spc="-12" strike="noStrike">
                <a:solidFill>
                  <a:srgbClr val="000000"/>
                </a:solidFill>
                <a:latin typeface="Arial"/>
                <a:ea typeface="DejaVu Sans"/>
              </a:rPr>
              <a:t>socket.</a:t>
            </a:r>
            <a:endParaRPr b="0" lang="en-GB" sz="3200" spc="-1" strike="noStrike">
              <a:latin typeface="Arial"/>
            </a:endParaRPr>
          </a:p>
          <a:p>
            <a:pPr marL="12600">
              <a:lnSpc>
                <a:spcPts val="3589"/>
              </a:lnSpc>
              <a:spcBef>
                <a:spcPts val="1409"/>
              </a:spcBef>
              <a:buNone/>
            </a:pPr>
            <a:r>
              <a:rPr b="0" lang="en-GB" sz="3200" spc="-1" strike="noStrike">
                <a:solidFill>
                  <a:srgbClr val="000000"/>
                </a:solidFill>
                <a:latin typeface="Arial"/>
                <a:ea typeface="DejaVu Sans"/>
              </a:rPr>
              <a:t>On the client side the connect</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call</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is</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used</a:t>
            </a:r>
            <a:r>
              <a:rPr b="0" lang="en-GB" sz="3200" spc="-7" strike="noStrike">
                <a:solidFill>
                  <a:srgbClr val="000000"/>
                </a:solidFill>
                <a:latin typeface="Arial"/>
                <a:ea typeface="DejaVu Sans"/>
              </a:rPr>
              <a:t> </a:t>
            </a:r>
            <a:r>
              <a:rPr b="0" lang="en-GB" sz="3200" spc="-26" strike="noStrike">
                <a:solidFill>
                  <a:srgbClr val="000000"/>
                </a:solidFill>
                <a:latin typeface="Arial"/>
                <a:ea typeface="DejaVu Sans"/>
              </a:rPr>
              <a:t>to </a:t>
            </a:r>
            <a:r>
              <a:rPr b="0" lang="en-GB" sz="3200" spc="-1" strike="noStrike">
                <a:solidFill>
                  <a:srgbClr val="000000"/>
                </a:solidFill>
                <a:latin typeface="Arial"/>
                <a:ea typeface="DejaVu Sans"/>
              </a:rPr>
              <a:t>initiate a</a:t>
            </a:r>
            <a:r>
              <a:rPr b="0" lang="en-GB" sz="3200" spc="9" strike="noStrike">
                <a:solidFill>
                  <a:srgbClr val="000000"/>
                </a:solidFill>
                <a:latin typeface="Arial"/>
                <a:ea typeface="DejaVu Sans"/>
              </a:rPr>
              <a:t> </a:t>
            </a:r>
            <a:r>
              <a:rPr b="0" lang="en-GB" sz="3200" spc="-12" strike="noStrike">
                <a:solidFill>
                  <a:srgbClr val="000000"/>
                </a:solidFill>
                <a:latin typeface="Arial"/>
                <a:ea typeface="DejaVu Sans"/>
              </a:rPr>
              <a:t>connection.</a:t>
            </a:r>
            <a:endParaRPr b="0" lang="en-GB" sz="3200" spc="-1" strike="noStrike">
              <a:latin typeface="Arial"/>
            </a:endParaRPr>
          </a:p>
        </p:txBody>
      </p:sp>
    </p:spTree>
  </p:cSld>
  <p:transition>
    <p:dissolve/>
  </p:transition>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5" name="PlaceHolder 1"/>
          <p:cNvSpPr>
            <a:spLocks noGrp="1"/>
          </p:cNvSpPr>
          <p:nvPr>
            <p:ph type="title"/>
          </p:nvPr>
        </p:nvSpPr>
        <p:spPr>
          <a:xfrm>
            <a:off x="1008000" y="555120"/>
            <a:ext cx="7392600" cy="1272600"/>
          </a:xfrm>
          <a:prstGeom prst="rect">
            <a:avLst/>
          </a:prstGeom>
          <a:noFill/>
          <a:ln w="0">
            <a:noFill/>
          </a:ln>
        </p:spPr>
        <p:txBody>
          <a:bodyPr lIns="0" rIns="0" tIns="12600" bIns="0" anchor="t">
            <a:noAutofit/>
          </a:bodyPr>
          <a:p>
            <a:pPr marL="945000">
              <a:lnSpc>
                <a:spcPct val="100000"/>
              </a:lnSpc>
              <a:spcBef>
                <a:spcPts val="99"/>
              </a:spcBef>
              <a:buNone/>
            </a:pPr>
            <a:r>
              <a:rPr b="1" lang="en-GB" sz="4400" spc="-1" strike="noStrike">
                <a:solidFill>
                  <a:srgbClr val="000000"/>
                </a:solidFill>
                <a:latin typeface="Arial"/>
              </a:rPr>
              <a:t>Connecting</a:t>
            </a:r>
            <a:r>
              <a:rPr b="1" lang="en-GB" sz="4400" spc="-177" strike="noStrike">
                <a:solidFill>
                  <a:srgbClr val="000000"/>
                </a:solidFill>
                <a:latin typeface="Arial"/>
              </a:rPr>
              <a:t> </a:t>
            </a:r>
            <a:r>
              <a:rPr b="1" lang="en-GB" sz="4400" spc="-12" strike="noStrike">
                <a:solidFill>
                  <a:srgbClr val="000000"/>
                </a:solidFill>
                <a:latin typeface="Arial"/>
              </a:rPr>
              <a:t>Sockets - II </a:t>
            </a:r>
            <a:endParaRPr b="0" lang="en-GB" sz="4400" spc="-1" strike="noStrike">
              <a:latin typeface="Arial"/>
            </a:endParaRPr>
          </a:p>
        </p:txBody>
      </p:sp>
      <p:sp>
        <p:nvSpPr>
          <p:cNvPr id="376" name="object 3"/>
          <p:cNvSpPr/>
          <p:nvPr/>
        </p:nvSpPr>
        <p:spPr>
          <a:xfrm>
            <a:off x="360000" y="4376160"/>
            <a:ext cx="8776800" cy="360"/>
          </a:xfrm>
          <a:custGeom>
            <a:avLst/>
            <a:gdLst/>
            <a:ahLst/>
            <a:rect l="l" t="t" r="r" b="b"/>
            <a:pathLst>
              <a:path w="8778875" h="0">
                <a:moveTo>
                  <a:pt x="0" y="0"/>
                </a:moveTo>
                <a:lnTo>
                  <a:pt x="8778269" y="0"/>
                </a:lnTo>
              </a:path>
            </a:pathLst>
          </a:custGeom>
          <a:noFill/>
          <a:ln w="17983">
            <a:solidFill>
              <a:srgbClr val="000000"/>
            </a:solidFill>
            <a:prstDash val="sysDash"/>
            <a:round/>
          </a:ln>
        </p:spPr>
        <p:style>
          <a:lnRef idx="0"/>
          <a:fillRef idx="0"/>
          <a:effectRef idx="0"/>
          <a:fontRef idx="minor"/>
        </p:style>
      </p:sp>
      <p:sp>
        <p:nvSpPr>
          <p:cNvPr id="377" name="object 4"/>
          <p:cNvSpPr/>
          <p:nvPr/>
        </p:nvSpPr>
        <p:spPr>
          <a:xfrm>
            <a:off x="360000" y="1225440"/>
            <a:ext cx="9358200" cy="5805720"/>
          </a:xfrm>
          <a:prstGeom prst="rect">
            <a:avLst/>
          </a:prstGeom>
          <a:noFill/>
          <a:ln w="0">
            <a:noFill/>
          </a:ln>
        </p:spPr>
        <p:style>
          <a:lnRef idx="0"/>
          <a:fillRef idx="0"/>
          <a:effectRef idx="0"/>
          <a:fontRef idx="minor"/>
        </p:style>
        <p:txBody>
          <a:bodyPr lIns="0" rIns="0" tIns="172800" bIns="0" anchor="t">
            <a:spAutoFit/>
          </a:bodyPr>
          <a:p>
            <a:pPr marL="12600">
              <a:lnSpc>
                <a:spcPct val="100000"/>
              </a:lnSpc>
              <a:spcBef>
                <a:spcPts val="1361"/>
              </a:spcBef>
              <a:buNone/>
            </a:pPr>
            <a:r>
              <a:rPr b="0" lang="en-GB" sz="2400" spc="-1" strike="noStrike">
                <a:solidFill>
                  <a:srgbClr val="000000"/>
                </a:solidFill>
                <a:latin typeface="Bitstream Vera Sans Mono"/>
                <a:ea typeface="DejaVu Sans"/>
              </a:rPr>
              <a:t>//</a:t>
            </a:r>
            <a:r>
              <a:rPr b="0" lang="en-GB" sz="2400" spc="-15"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Unix</a:t>
            </a:r>
            <a:r>
              <a:rPr b="0" lang="en-GB" sz="2400" spc="-15" strike="noStrike">
                <a:solidFill>
                  <a:srgbClr val="000000"/>
                </a:solidFill>
                <a:latin typeface="Bitstream Vera Sans Mono"/>
                <a:ea typeface="DejaVu Sans"/>
              </a:rPr>
              <a:t> </a:t>
            </a:r>
            <a:r>
              <a:rPr b="0" lang="en-GB" sz="2400" spc="-12" strike="noStrike">
                <a:solidFill>
                  <a:srgbClr val="000000"/>
                </a:solidFill>
                <a:latin typeface="Bitstream Vera Sans Mono"/>
                <a:ea typeface="DejaVu Sans"/>
              </a:rPr>
              <a:t>Domain</a:t>
            </a:r>
            <a:endParaRPr b="0" lang="en-GB" sz="2400" spc="-1" strike="noStrike">
              <a:latin typeface="Arial"/>
            </a:endParaRPr>
          </a:p>
          <a:p>
            <a:pPr marL="12600">
              <a:lnSpc>
                <a:spcPct val="100000"/>
              </a:lnSpc>
              <a:spcBef>
                <a:spcPts val="1261"/>
              </a:spcBef>
              <a:buNone/>
            </a:pPr>
            <a:r>
              <a:rPr b="0" lang="en-GB" sz="2400" spc="-1" strike="noStrike">
                <a:solidFill>
                  <a:srgbClr val="000000"/>
                </a:solidFill>
                <a:latin typeface="Bitstream Vera Sans Mono"/>
                <a:ea typeface="DejaVu Sans"/>
              </a:rPr>
              <a:t>struct</a:t>
            </a:r>
            <a:r>
              <a:rPr b="0" lang="en-GB" sz="2400" spc="-55"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sockaddr_un</a:t>
            </a:r>
            <a:r>
              <a:rPr b="0" lang="en-GB" sz="2400" spc="-41" strike="noStrike">
                <a:solidFill>
                  <a:srgbClr val="000000"/>
                </a:solidFill>
                <a:latin typeface="Bitstream Vera Sans Mono"/>
                <a:ea typeface="DejaVu Sans"/>
              </a:rPr>
              <a:t> </a:t>
            </a:r>
            <a:r>
              <a:rPr b="0" lang="en-GB" sz="2400" spc="-12" strike="noStrike">
                <a:solidFill>
                  <a:srgbClr val="000000"/>
                </a:solidFill>
                <a:latin typeface="Bitstream Vera Sans Mono"/>
                <a:ea typeface="DejaVu Sans"/>
              </a:rPr>
              <a:t>server;</a:t>
            </a:r>
            <a:endParaRPr b="0" lang="en-GB" sz="2400" spc="-1" strike="noStrike">
              <a:latin typeface="Arial"/>
            </a:endParaRPr>
          </a:p>
          <a:p>
            <a:pPr marL="12600">
              <a:lnSpc>
                <a:spcPct val="100000"/>
              </a:lnSpc>
              <a:spcBef>
                <a:spcPts val="1261"/>
              </a:spcBef>
              <a:buNone/>
            </a:pPr>
            <a:r>
              <a:rPr b="0" lang="en-GB" sz="2400" spc="-26" strike="noStrike">
                <a:solidFill>
                  <a:srgbClr val="000000"/>
                </a:solidFill>
                <a:latin typeface="Bitstream Vera Sans Mono"/>
                <a:ea typeface="DejaVu Sans"/>
              </a:rPr>
              <a:t>...</a:t>
            </a:r>
            <a:endParaRPr b="0" lang="en-GB" sz="2400" spc="-1" strike="noStrike">
              <a:latin typeface="Arial"/>
            </a:endParaRPr>
          </a:p>
          <a:p>
            <a:pPr marL="336600" indent="-324000">
              <a:lnSpc>
                <a:spcPct val="94000"/>
              </a:lnSpc>
              <a:spcBef>
                <a:spcPts val="1414"/>
              </a:spcBef>
              <a:buNone/>
              <a:tabLst>
                <a:tab algn="l" pos="0"/>
              </a:tabLst>
            </a:pPr>
            <a:r>
              <a:rPr b="0" lang="en-GB" sz="2400" spc="-1" strike="noStrike">
                <a:solidFill>
                  <a:srgbClr val="000000"/>
                </a:solidFill>
                <a:latin typeface="Bitstream Vera Sans Mono"/>
                <a:ea typeface="DejaVu Sans"/>
              </a:rPr>
              <a:t>connect(s,</a:t>
            </a:r>
            <a:r>
              <a:rPr b="0" lang="en-GB" sz="2400" spc="-55"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(struct</a:t>
            </a:r>
            <a:r>
              <a:rPr b="0" lang="en-GB" sz="2400" spc="-41"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sockaddr</a:t>
            </a:r>
            <a:r>
              <a:rPr b="0" lang="en-GB" sz="2400" spc="-41" strike="noStrike">
                <a:solidFill>
                  <a:srgbClr val="000000"/>
                </a:solidFill>
                <a:latin typeface="Bitstream Vera Sans Mono"/>
                <a:ea typeface="DejaVu Sans"/>
              </a:rPr>
              <a:t> </a:t>
            </a:r>
            <a:r>
              <a:rPr b="0" lang="en-GB" sz="2400" spc="-12" strike="noStrike">
                <a:solidFill>
                  <a:srgbClr val="000000"/>
                </a:solidFill>
                <a:latin typeface="Bitstream Vera Sans Mono"/>
                <a:ea typeface="DejaVu Sans"/>
              </a:rPr>
              <a:t>*)&amp;server,             </a:t>
            </a:r>
            <a:r>
              <a:rPr b="0" lang="en-GB" sz="2400" spc="-1" strike="noStrike">
                <a:solidFill>
                  <a:srgbClr val="000000"/>
                </a:solidFill>
                <a:latin typeface="Bitstream Vera Sans Mono"/>
                <a:ea typeface="DejaVu Sans"/>
              </a:rPr>
              <a:t>strlen(server.sun_path)</a:t>
            </a:r>
            <a:r>
              <a:rPr b="0" lang="en-GB" sz="2400" spc="-72"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a:t>
            </a:r>
            <a:r>
              <a:rPr b="0" lang="en-GB" sz="2400" spc="-60" strike="noStrike">
                <a:solidFill>
                  <a:srgbClr val="000000"/>
                </a:solidFill>
                <a:latin typeface="Bitstream Vera Sans Mono"/>
                <a:ea typeface="DejaVu Sans"/>
              </a:rPr>
              <a:t>                  </a:t>
            </a:r>
            <a:r>
              <a:rPr b="0" lang="en-GB" sz="2400" spc="-12" strike="noStrike">
                <a:solidFill>
                  <a:srgbClr val="000000"/>
                </a:solidFill>
                <a:latin typeface="Bitstream Vera Sans Mono"/>
                <a:ea typeface="DejaVu Sans"/>
              </a:rPr>
              <a:t>sizeof(server.sun_family));</a:t>
            </a:r>
            <a:endParaRPr b="0" lang="en-GB" sz="2400" spc="-1" strike="noStrike">
              <a:latin typeface="Arial"/>
            </a:endParaRPr>
          </a:p>
          <a:p>
            <a:pPr marL="336600" indent="-324000">
              <a:lnSpc>
                <a:spcPct val="100000"/>
              </a:lnSpc>
              <a:spcBef>
                <a:spcPts val="2679"/>
              </a:spcBef>
              <a:buNone/>
              <a:tabLst>
                <a:tab algn="l" pos="0"/>
              </a:tabLst>
            </a:pPr>
            <a:endParaRPr b="0" lang="en-GB" sz="2400" spc="-1" strike="noStrike">
              <a:latin typeface="Arial"/>
            </a:endParaRPr>
          </a:p>
          <a:p>
            <a:pPr marL="12600" indent="-324000">
              <a:lnSpc>
                <a:spcPct val="100000"/>
              </a:lnSpc>
              <a:buNone/>
              <a:tabLst>
                <a:tab algn="l" pos="0"/>
              </a:tabLst>
            </a:pPr>
            <a:r>
              <a:rPr b="0" lang="en-GB" sz="2400" spc="-1" strike="noStrike">
                <a:solidFill>
                  <a:srgbClr val="000000"/>
                </a:solidFill>
                <a:latin typeface="Bitstream Vera Sans Mono"/>
                <a:ea typeface="DejaVu Sans"/>
              </a:rPr>
              <a:t>//</a:t>
            </a:r>
            <a:r>
              <a:rPr b="0" lang="en-GB" sz="2400" spc="-26"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Internet</a:t>
            </a:r>
            <a:r>
              <a:rPr b="0" lang="en-GB" sz="2400" spc="-26" strike="noStrike">
                <a:solidFill>
                  <a:srgbClr val="000000"/>
                </a:solidFill>
                <a:latin typeface="Bitstream Vera Sans Mono"/>
                <a:ea typeface="DejaVu Sans"/>
              </a:rPr>
              <a:t> </a:t>
            </a:r>
            <a:r>
              <a:rPr b="0" lang="en-GB" sz="2400" spc="-12" strike="noStrike">
                <a:solidFill>
                  <a:srgbClr val="000000"/>
                </a:solidFill>
                <a:latin typeface="Bitstream Vera Sans Mono"/>
                <a:ea typeface="DejaVu Sans"/>
              </a:rPr>
              <a:t>Domain</a:t>
            </a:r>
            <a:endParaRPr b="0" lang="en-GB" sz="2400" spc="-1" strike="noStrike">
              <a:latin typeface="Arial"/>
            </a:endParaRPr>
          </a:p>
          <a:p>
            <a:pPr marL="12600" indent="-324000">
              <a:lnSpc>
                <a:spcPct val="100000"/>
              </a:lnSpc>
              <a:spcBef>
                <a:spcPts val="1261"/>
              </a:spcBef>
              <a:buNone/>
              <a:tabLst>
                <a:tab algn="l" pos="0"/>
              </a:tabLst>
            </a:pPr>
            <a:r>
              <a:rPr b="0" lang="en-GB" sz="2400" spc="-1" strike="noStrike">
                <a:solidFill>
                  <a:srgbClr val="000000"/>
                </a:solidFill>
                <a:latin typeface="Bitstream Vera Sans Mono"/>
                <a:ea typeface="DejaVu Sans"/>
              </a:rPr>
              <a:t>struct</a:t>
            </a:r>
            <a:r>
              <a:rPr b="0" lang="en-GB" sz="2400" spc="-55"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sockaddr_in</a:t>
            </a:r>
            <a:r>
              <a:rPr b="0" lang="en-GB" sz="2400" spc="-41" strike="noStrike">
                <a:solidFill>
                  <a:srgbClr val="000000"/>
                </a:solidFill>
                <a:latin typeface="Bitstream Vera Sans Mono"/>
                <a:ea typeface="DejaVu Sans"/>
              </a:rPr>
              <a:t> </a:t>
            </a:r>
            <a:r>
              <a:rPr b="0" lang="en-GB" sz="2400" spc="-12" strike="noStrike">
                <a:solidFill>
                  <a:srgbClr val="000000"/>
                </a:solidFill>
                <a:latin typeface="Bitstream Vera Sans Mono"/>
                <a:ea typeface="DejaVu Sans"/>
              </a:rPr>
              <a:t>server;</a:t>
            </a:r>
            <a:endParaRPr b="0" lang="en-GB" sz="2400" spc="-1" strike="noStrike">
              <a:latin typeface="Arial"/>
            </a:endParaRPr>
          </a:p>
          <a:p>
            <a:pPr marL="12600" indent="-324000">
              <a:lnSpc>
                <a:spcPct val="100000"/>
              </a:lnSpc>
              <a:spcBef>
                <a:spcPts val="1261"/>
              </a:spcBef>
              <a:buNone/>
              <a:tabLst>
                <a:tab algn="l" pos="0"/>
              </a:tabLst>
            </a:pPr>
            <a:r>
              <a:rPr b="0" lang="en-GB" sz="2400" spc="-26" strike="noStrike">
                <a:solidFill>
                  <a:srgbClr val="000000"/>
                </a:solidFill>
                <a:latin typeface="Bitstream Vera Sans Mono"/>
                <a:ea typeface="DejaVu Sans"/>
              </a:rPr>
              <a:t>...</a:t>
            </a:r>
            <a:endParaRPr b="0" lang="en-GB" sz="2400" spc="-1" strike="noStrike">
              <a:latin typeface="Arial"/>
            </a:endParaRPr>
          </a:p>
          <a:p>
            <a:pPr marL="336600" indent="-324000">
              <a:lnSpc>
                <a:spcPts val="2721"/>
              </a:lnSpc>
              <a:spcBef>
                <a:spcPts val="1494"/>
              </a:spcBef>
              <a:buNone/>
              <a:tabLst>
                <a:tab algn="l" pos="0"/>
              </a:tabLst>
            </a:pPr>
            <a:r>
              <a:rPr b="0" lang="en-GB" sz="2400" spc="-1" strike="noStrike">
                <a:solidFill>
                  <a:srgbClr val="000000"/>
                </a:solidFill>
                <a:latin typeface="Bitstream Vera Sans Mono"/>
                <a:ea typeface="DejaVu Sans"/>
              </a:rPr>
              <a:t>connect(s,</a:t>
            </a:r>
            <a:r>
              <a:rPr b="0" lang="en-GB" sz="2400" spc="-55"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(struct</a:t>
            </a:r>
            <a:r>
              <a:rPr b="0" lang="en-GB" sz="2400" spc="-46"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sockaddr</a:t>
            </a:r>
            <a:r>
              <a:rPr b="0" lang="en-GB" sz="2400" spc="-46"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*)&amp;server,</a:t>
            </a:r>
            <a:r>
              <a:rPr b="0" lang="en-GB" sz="2400" spc="-41" strike="noStrike">
                <a:solidFill>
                  <a:srgbClr val="000000"/>
                </a:solidFill>
                <a:latin typeface="Bitstream Vera Sans Mono"/>
                <a:ea typeface="DejaVu Sans"/>
              </a:rPr>
              <a:t>                    </a:t>
            </a:r>
            <a:r>
              <a:rPr b="0" lang="en-GB" sz="2400" spc="-12" strike="noStrike">
                <a:solidFill>
                  <a:srgbClr val="000000"/>
                </a:solidFill>
                <a:latin typeface="Bitstream Vera Sans Mono"/>
                <a:ea typeface="DejaVu Sans"/>
              </a:rPr>
              <a:t>sizeof(server));</a:t>
            </a:r>
            <a:endParaRPr b="0" lang="en-GB" sz="2400" spc="-1" strike="noStrike">
              <a:latin typeface="Arial"/>
            </a:endParaRPr>
          </a:p>
        </p:txBody>
      </p:sp>
    </p:spTree>
  </p:cSld>
  <p:transition>
    <p:dissolve/>
  </p:transition>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8" name="PlaceHolder 1"/>
          <p:cNvSpPr>
            <a:spLocks noGrp="1"/>
          </p:cNvSpPr>
          <p:nvPr>
            <p:ph type="title"/>
          </p:nvPr>
        </p:nvSpPr>
        <p:spPr>
          <a:xfrm>
            <a:off x="1080000" y="555120"/>
            <a:ext cx="7392600" cy="1351800"/>
          </a:xfrm>
          <a:prstGeom prst="rect">
            <a:avLst/>
          </a:prstGeom>
          <a:noFill/>
          <a:ln w="0">
            <a:noFill/>
          </a:ln>
        </p:spPr>
        <p:txBody>
          <a:bodyPr lIns="0" rIns="0" tIns="12600" bIns="0" anchor="t">
            <a:noAutofit/>
          </a:bodyPr>
          <a:p>
            <a:pPr marL="945000">
              <a:lnSpc>
                <a:spcPct val="100000"/>
              </a:lnSpc>
              <a:spcBef>
                <a:spcPts val="99"/>
              </a:spcBef>
              <a:buNone/>
            </a:pPr>
            <a:r>
              <a:rPr b="1" lang="en-GB" sz="4400" spc="-1" strike="noStrike">
                <a:solidFill>
                  <a:srgbClr val="000000"/>
                </a:solidFill>
                <a:latin typeface="Arial"/>
              </a:rPr>
              <a:t>Connecting</a:t>
            </a:r>
            <a:r>
              <a:rPr b="1" lang="en-GB" sz="4400" spc="-177" strike="noStrike">
                <a:solidFill>
                  <a:srgbClr val="000000"/>
                </a:solidFill>
                <a:latin typeface="Arial"/>
              </a:rPr>
              <a:t> </a:t>
            </a:r>
            <a:r>
              <a:rPr b="1" lang="en-GB" sz="4400" spc="-12" strike="noStrike">
                <a:solidFill>
                  <a:srgbClr val="000000"/>
                </a:solidFill>
                <a:latin typeface="Arial"/>
              </a:rPr>
              <a:t>Sockets - III</a:t>
            </a:r>
            <a:endParaRPr b="0" lang="en-GB" sz="4400" spc="-1" strike="noStrike">
              <a:latin typeface="Arial"/>
            </a:endParaRPr>
          </a:p>
        </p:txBody>
      </p:sp>
      <p:sp>
        <p:nvSpPr>
          <p:cNvPr id="379" name="PlaceHolder 2"/>
          <p:cNvSpPr>
            <a:spLocks noGrp="1"/>
          </p:cNvSpPr>
          <p:nvPr>
            <p:ph/>
          </p:nvPr>
        </p:nvSpPr>
        <p:spPr>
          <a:xfrm>
            <a:off x="897840" y="1582920"/>
            <a:ext cx="8619120" cy="4531680"/>
          </a:xfrm>
          <a:prstGeom prst="rect">
            <a:avLst/>
          </a:prstGeom>
          <a:noFill/>
          <a:ln w="0">
            <a:noFill/>
          </a:ln>
        </p:spPr>
        <p:txBody>
          <a:bodyPr lIns="0" rIns="0" tIns="241200" bIns="0" anchor="t">
            <a:noAutofit/>
          </a:bodyPr>
          <a:p>
            <a:pPr marL="38160">
              <a:lnSpc>
                <a:spcPct val="95000"/>
              </a:lnSpc>
              <a:spcBef>
                <a:spcPts val="264"/>
              </a:spcBef>
              <a:buNone/>
            </a:pPr>
            <a:r>
              <a:rPr b="0" lang="en-GB" sz="3200" spc="-32" strike="noStrike">
                <a:solidFill>
                  <a:srgbClr val="000000"/>
                </a:solidFill>
                <a:latin typeface="Courier New"/>
              </a:rPr>
              <a:t>server</a:t>
            </a:r>
            <a:r>
              <a:rPr b="0" lang="en-GB" sz="3200" spc="-1019" strike="noStrike">
                <a:solidFill>
                  <a:srgbClr val="000000"/>
                </a:solidFill>
                <a:latin typeface="Courier New"/>
              </a:rPr>
              <a:t> </a:t>
            </a:r>
            <a:r>
              <a:rPr b="0" lang="en-GB" sz="3200" spc="-1" strike="noStrike">
                <a:solidFill>
                  <a:srgbClr val="000000"/>
                </a:solidFill>
                <a:latin typeface="Arial"/>
              </a:rPr>
              <a:t>would contain</a:t>
            </a:r>
            <a:r>
              <a:rPr b="0" lang="en-GB" sz="3200" spc="9" strike="noStrike">
                <a:solidFill>
                  <a:srgbClr val="000000"/>
                </a:solidFill>
                <a:latin typeface="Arial"/>
              </a:rPr>
              <a:t> </a:t>
            </a:r>
            <a:r>
              <a:rPr b="0" lang="en-GB" sz="3200" spc="-1" strike="noStrike">
                <a:solidFill>
                  <a:srgbClr val="000000"/>
                </a:solidFill>
                <a:latin typeface="Arial"/>
              </a:rPr>
              <a:t>the</a:t>
            </a:r>
            <a:r>
              <a:rPr b="0" lang="en-GB" sz="3200" spc="15" strike="noStrike">
                <a:solidFill>
                  <a:srgbClr val="000000"/>
                </a:solidFill>
                <a:latin typeface="Arial"/>
              </a:rPr>
              <a:t> </a:t>
            </a:r>
            <a:r>
              <a:rPr b="0" lang="en-GB" sz="3200" spc="-21" strike="noStrike">
                <a:solidFill>
                  <a:srgbClr val="000000"/>
                </a:solidFill>
                <a:latin typeface="Arial"/>
              </a:rPr>
              <a:t>UNIX </a:t>
            </a:r>
            <a:r>
              <a:rPr b="0" lang="en-GB" sz="3200" spc="-1" strike="noStrike">
                <a:solidFill>
                  <a:srgbClr val="000000"/>
                </a:solidFill>
                <a:latin typeface="Arial"/>
              </a:rPr>
              <a:t>pathname,</a:t>
            </a:r>
            <a:r>
              <a:rPr b="0" lang="en-GB" sz="3200" spc="9" strike="noStrike">
                <a:solidFill>
                  <a:srgbClr val="000000"/>
                </a:solidFill>
                <a:latin typeface="Arial"/>
              </a:rPr>
              <a:t> </a:t>
            </a:r>
            <a:r>
              <a:rPr b="0" lang="en-GB" sz="3200" spc="-1" strike="noStrike">
                <a:solidFill>
                  <a:srgbClr val="000000"/>
                </a:solidFill>
                <a:latin typeface="Arial"/>
              </a:rPr>
              <a:t>Internet</a:t>
            </a:r>
            <a:r>
              <a:rPr b="0" lang="en-GB" sz="3200" spc="18" strike="noStrike">
                <a:solidFill>
                  <a:srgbClr val="000000"/>
                </a:solidFill>
                <a:latin typeface="Arial"/>
              </a:rPr>
              <a:t> </a:t>
            </a:r>
            <a:r>
              <a:rPr b="0" lang="en-GB" sz="3200" spc="-1" strike="noStrike">
                <a:solidFill>
                  <a:srgbClr val="000000"/>
                </a:solidFill>
                <a:latin typeface="Arial"/>
              </a:rPr>
              <a:t>address</a:t>
            </a:r>
            <a:r>
              <a:rPr b="0" lang="en-GB" sz="3200" spc="4" strike="noStrike">
                <a:solidFill>
                  <a:srgbClr val="000000"/>
                </a:solidFill>
                <a:latin typeface="Arial"/>
              </a:rPr>
              <a:t> </a:t>
            </a:r>
            <a:r>
              <a:rPr b="0" lang="en-GB" sz="3200" spc="-1" strike="noStrike">
                <a:solidFill>
                  <a:srgbClr val="000000"/>
                </a:solidFill>
                <a:latin typeface="Arial"/>
              </a:rPr>
              <a:t>and port</a:t>
            </a:r>
            <a:r>
              <a:rPr b="0" lang="en-GB" sz="3200" spc="9" strike="noStrike">
                <a:solidFill>
                  <a:srgbClr val="000000"/>
                </a:solidFill>
                <a:latin typeface="Arial"/>
              </a:rPr>
              <a:t> </a:t>
            </a:r>
            <a:r>
              <a:rPr b="0" lang="en-GB" sz="3200" spc="-1" strike="noStrike">
                <a:solidFill>
                  <a:srgbClr val="000000"/>
                </a:solidFill>
                <a:latin typeface="Arial"/>
              </a:rPr>
              <a:t>number</a:t>
            </a:r>
            <a:r>
              <a:rPr b="0" lang="en-GB" sz="3200" spc="9" strike="noStrike">
                <a:solidFill>
                  <a:srgbClr val="000000"/>
                </a:solidFill>
                <a:latin typeface="Arial"/>
              </a:rPr>
              <a:t> </a:t>
            </a:r>
            <a:r>
              <a:rPr b="0" lang="en-GB" sz="3200" spc="-26" strike="noStrike">
                <a:solidFill>
                  <a:srgbClr val="000000"/>
                </a:solidFill>
                <a:latin typeface="Arial"/>
              </a:rPr>
              <a:t>of </a:t>
            </a:r>
            <a:r>
              <a:rPr b="0" lang="en-GB" sz="3200" spc="-1" strike="noStrike">
                <a:solidFill>
                  <a:srgbClr val="000000"/>
                </a:solidFill>
                <a:latin typeface="Arial"/>
              </a:rPr>
              <a:t>the server to which the client</a:t>
            </a:r>
            <a:r>
              <a:rPr b="0" lang="en-GB" sz="3200" spc="4" strike="noStrike">
                <a:solidFill>
                  <a:srgbClr val="000000"/>
                </a:solidFill>
                <a:latin typeface="Arial"/>
              </a:rPr>
              <a:t> </a:t>
            </a:r>
            <a:r>
              <a:rPr b="0" lang="en-GB" sz="3200" spc="-1" strike="noStrike">
                <a:solidFill>
                  <a:srgbClr val="000000"/>
                </a:solidFill>
                <a:latin typeface="Arial"/>
              </a:rPr>
              <a:t>process</a:t>
            </a:r>
            <a:r>
              <a:rPr b="0" lang="en-GB" sz="3200" spc="-7" strike="noStrike">
                <a:solidFill>
                  <a:srgbClr val="000000"/>
                </a:solidFill>
                <a:latin typeface="Arial"/>
              </a:rPr>
              <a:t> </a:t>
            </a:r>
            <a:r>
              <a:rPr b="0" lang="en-GB" sz="3200" spc="-1" strike="noStrike">
                <a:solidFill>
                  <a:srgbClr val="000000"/>
                </a:solidFill>
                <a:latin typeface="Arial"/>
              </a:rPr>
              <a:t>wishes </a:t>
            </a:r>
            <a:r>
              <a:rPr b="0" lang="en-GB" sz="3200" spc="-26" strike="noStrike">
                <a:solidFill>
                  <a:srgbClr val="000000"/>
                </a:solidFill>
                <a:latin typeface="Arial"/>
              </a:rPr>
              <a:t>to </a:t>
            </a:r>
            <a:r>
              <a:rPr b="0" lang="en-GB" sz="3200" spc="-12" strike="noStrike">
                <a:solidFill>
                  <a:srgbClr val="000000"/>
                </a:solidFill>
                <a:latin typeface="Arial"/>
              </a:rPr>
              <a:t>speak.</a:t>
            </a:r>
            <a:endParaRPr b="0" lang="en-GB" sz="3200" spc="-1" strike="noStrike">
              <a:latin typeface="Arial"/>
            </a:endParaRPr>
          </a:p>
          <a:p>
            <a:pPr marL="38160">
              <a:lnSpc>
                <a:spcPts val="3589"/>
              </a:lnSpc>
              <a:spcBef>
                <a:spcPts val="1491"/>
              </a:spcBef>
              <a:buNone/>
            </a:pPr>
            <a:r>
              <a:rPr b="0" lang="en-GB" sz="3200" spc="-1" strike="noStrike">
                <a:solidFill>
                  <a:srgbClr val="000000"/>
                </a:solidFill>
                <a:latin typeface="Arial"/>
              </a:rPr>
              <a:t>If</a:t>
            </a:r>
            <a:r>
              <a:rPr b="0" lang="en-GB" sz="3200" spc="-7" strike="noStrike">
                <a:solidFill>
                  <a:srgbClr val="000000"/>
                </a:solidFill>
                <a:latin typeface="Arial"/>
              </a:rPr>
              <a:t> </a:t>
            </a:r>
            <a:r>
              <a:rPr b="0" lang="en-GB" sz="3200" spc="-1" strike="noStrike">
                <a:solidFill>
                  <a:srgbClr val="000000"/>
                </a:solidFill>
                <a:latin typeface="Arial"/>
              </a:rPr>
              <a:t>the client process’s socket is</a:t>
            </a:r>
            <a:r>
              <a:rPr b="0" lang="en-GB" sz="3200" spc="-7" strike="noStrike">
                <a:solidFill>
                  <a:srgbClr val="000000"/>
                </a:solidFill>
                <a:latin typeface="Arial"/>
              </a:rPr>
              <a:t> </a:t>
            </a:r>
            <a:r>
              <a:rPr b="0" lang="en-GB" sz="3200" spc="-1" strike="noStrike">
                <a:solidFill>
                  <a:srgbClr val="000000"/>
                </a:solidFill>
                <a:latin typeface="Arial"/>
              </a:rPr>
              <a:t>unbound at </a:t>
            </a:r>
            <a:r>
              <a:rPr b="0" lang="en-GB" sz="3200" spc="-26" strike="noStrike">
                <a:solidFill>
                  <a:srgbClr val="000000"/>
                </a:solidFill>
                <a:latin typeface="Arial"/>
              </a:rPr>
              <a:t>the </a:t>
            </a:r>
            <a:r>
              <a:rPr b="0" lang="en-GB" sz="3200" spc="-1" strike="noStrike">
                <a:solidFill>
                  <a:srgbClr val="000000"/>
                </a:solidFill>
                <a:latin typeface="Arial"/>
              </a:rPr>
              <a:t>time of the</a:t>
            </a:r>
            <a:r>
              <a:rPr b="0" lang="en-GB" sz="3200" spc="4" strike="noStrike">
                <a:solidFill>
                  <a:srgbClr val="000000"/>
                </a:solidFill>
                <a:latin typeface="Arial"/>
              </a:rPr>
              <a:t> </a:t>
            </a:r>
            <a:r>
              <a:rPr b="0" lang="en-GB" sz="3200" spc="-1" strike="noStrike">
                <a:solidFill>
                  <a:srgbClr val="000000"/>
                </a:solidFill>
                <a:latin typeface="Arial"/>
              </a:rPr>
              <a:t>connect</a:t>
            </a:r>
            <a:r>
              <a:rPr b="0" lang="en-GB" sz="3200" spc="4" strike="noStrike">
                <a:solidFill>
                  <a:srgbClr val="000000"/>
                </a:solidFill>
                <a:latin typeface="Arial"/>
              </a:rPr>
              <a:t> </a:t>
            </a:r>
            <a:r>
              <a:rPr b="0" lang="en-GB" sz="3200" spc="-1" strike="noStrike">
                <a:solidFill>
                  <a:srgbClr val="000000"/>
                </a:solidFill>
                <a:latin typeface="Arial"/>
              </a:rPr>
              <a:t>call, the system </a:t>
            </a:r>
            <a:r>
              <a:rPr b="0" lang="en-GB" sz="3200" spc="-21" strike="noStrike">
                <a:solidFill>
                  <a:srgbClr val="000000"/>
                </a:solidFill>
                <a:latin typeface="Arial"/>
              </a:rPr>
              <a:t>will </a:t>
            </a:r>
            <a:r>
              <a:rPr b="0" lang="en-GB" sz="3200" spc="-1" strike="noStrike">
                <a:solidFill>
                  <a:srgbClr val="000000"/>
                </a:solidFill>
                <a:latin typeface="Arial"/>
              </a:rPr>
              <a:t>automatically select</a:t>
            </a:r>
            <a:r>
              <a:rPr b="0" lang="en-GB" sz="3200" spc="4" strike="noStrike">
                <a:solidFill>
                  <a:srgbClr val="000000"/>
                </a:solidFill>
                <a:latin typeface="Arial"/>
              </a:rPr>
              <a:t> </a:t>
            </a:r>
            <a:r>
              <a:rPr b="0" lang="en-GB" sz="3200" spc="-1" strike="noStrike">
                <a:solidFill>
                  <a:srgbClr val="000000"/>
                </a:solidFill>
                <a:latin typeface="Arial"/>
              </a:rPr>
              <a:t>and bind a</a:t>
            </a:r>
            <a:r>
              <a:rPr b="0" lang="en-GB" sz="3200" spc="4" strike="noStrike">
                <a:solidFill>
                  <a:srgbClr val="000000"/>
                </a:solidFill>
                <a:latin typeface="Arial"/>
              </a:rPr>
              <a:t> </a:t>
            </a:r>
            <a:r>
              <a:rPr b="0" lang="en-GB" sz="3200" spc="-1" strike="noStrike">
                <a:solidFill>
                  <a:srgbClr val="000000"/>
                </a:solidFill>
                <a:latin typeface="Arial"/>
              </a:rPr>
              <a:t>name</a:t>
            </a:r>
            <a:r>
              <a:rPr b="0" lang="en-GB" sz="3200" spc="4" strike="noStrike">
                <a:solidFill>
                  <a:srgbClr val="000000"/>
                </a:solidFill>
                <a:latin typeface="Arial"/>
              </a:rPr>
              <a:t> </a:t>
            </a:r>
            <a:r>
              <a:rPr b="0" lang="en-GB" sz="3200" spc="-1" strike="noStrike">
                <a:solidFill>
                  <a:srgbClr val="000000"/>
                </a:solidFill>
                <a:latin typeface="Arial"/>
              </a:rPr>
              <a:t>to </a:t>
            </a:r>
            <a:r>
              <a:rPr b="0" lang="en-GB" sz="3200" spc="-26" strike="noStrike">
                <a:solidFill>
                  <a:srgbClr val="000000"/>
                </a:solidFill>
                <a:latin typeface="Arial"/>
              </a:rPr>
              <a:t>the </a:t>
            </a:r>
            <a:r>
              <a:rPr b="0" lang="en-GB" sz="3200" spc="-1" strike="noStrike">
                <a:solidFill>
                  <a:srgbClr val="000000"/>
                </a:solidFill>
                <a:latin typeface="Arial"/>
              </a:rPr>
              <a:t>socket if </a:t>
            </a:r>
            <a:r>
              <a:rPr b="0" lang="en-GB" sz="3200" spc="-12" strike="noStrike">
                <a:solidFill>
                  <a:srgbClr val="000000"/>
                </a:solidFill>
                <a:latin typeface="Arial"/>
              </a:rPr>
              <a:t>necessary</a:t>
            </a:r>
            <a:endParaRPr b="0" lang="en-GB" sz="3200" spc="-1" strike="noStrike">
              <a:latin typeface="Arial"/>
            </a:endParaRPr>
          </a:p>
        </p:txBody>
      </p:sp>
    </p:spTree>
  </p:cSld>
  <p:transition>
    <p:dissolve/>
  </p:transition>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0" name="PlaceHolder 1"/>
          <p:cNvSpPr>
            <a:spLocks noGrp="1"/>
          </p:cNvSpPr>
          <p:nvPr>
            <p:ph type="title"/>
          </p:nvPr>
        </p:nvSpPr>
        <p:spPr>
          <a:xfrm>
            <a:off x="1080000" y="555120"/>
            <a:ext cx="7392600" cy="1351800"/>
          </a:xfrm>
          <a:prstGeom prst="rect">
            <a:avLst/>
          </a:prstGeom>
          <a:noFill/>
          <a:ln w="0">
            <a:noFill/>
          </a:ln>
        </p:spPr>
        <p:txBody>
          <a:bodyPr lIns="0" rIns="0" tIns="12600" bIns="0" anchor="t">
            <a:noAutofit/>
          </a:bodyPr>
          <a:p>
            <a:pPr marL="945000">
              <a:lnSpc>
                <a:spcPct val="100000"/>
              </a:lnSpc>
              <a:spcBef>
                <a:spcPts val="99"/>
              </a:spcBef>
              <a:buNone/>
            </a:pPr>
            <a:r>
              <a:rPr b="1" lang="en-GB" sz="4400" spc="-1" strike="noStrike">
                <a:solidFill>
                  <a:srgbClr val="000000"/>
                </a:solidFill>
                <a:latin typeface="Arial"/>
              </a:rPr>
              <a:t>Connecting</a:t>
            </a:r>
            <a:r>
              <a:rPr b="1" lang="en-GB" sz="4400" spc="-177" strike="noStrike">
                <a:solidFill>
                  <a:srgbClr val="000000"/>
                </a:solidFill>
                <a:latin typeface="Arial"/>
              </a:rPr>
              <a:t> </a:t>
            </a:r>
            <a:r>
              <a:rPr b="1" lang="en-GB" sz="4400" spc="-12" strike="noStrike">
                <a:solidFill>
                  <a:srgbClr val="000000"/>
                </a:solidFill>
                <a:latin typeface="Arial"/>
              </a:rPr>
              <a:t>Sockets - IV</a:t>
            </a:r>
            <a:endParaRPr b="0" lang="en-GB" sz="4400" spc="-1" strike="noStrike">
              <a:latin typeface="Arial"/>
            </a:endParaRPr>
          </a:p>
        </p:txBody>
      </p:sp>
      <p:sp>
        <p:nvSpPr>
          <p:cNvPr id="381" name="object 4"/>
          <p:cNvSpPr/>
          <p:nvPr/>
        </p:nvSpPr>
        <p:spPr>
          <a:xfrm>
            <a:off x="923400" y="1718280"/>
            <a:ext cx="8148600" cy="2511720"/>
          </a:xfrm>
          <a:prstGeom prst="rect">
            <a:avLst/>
          </a:prstGeom>
          <a:noFill/>
          <a:ln w="0">
            <a:noFill/>
          </a:ln>
        </p:spPr>
        <p:style>
          <a:lnRef idx="0"/>
          <a:fillRef idx="0"/>
          <a:effectRef idx="0"/>
          <a:fontRef idx="minor"/>
        </p:style>
        <p:txBody>
          <a:bodyPr lIns="0" rIns="0" tIns="54000" bIns="0" anchor="t">
            <a:spAutoFit/>
          </a:bodyPr>
          <a:p>
            <a:pPr marL="12600">
              <a:lnSpc>
                <a:spcPts val="3589"/>
              </a:lnSpc>
              <a:spcBef>
                <a:spcPts val="425"/>
              </a:spcBef>
              <a:buNone/>
            </a:pPr>
            <a:r>
              <a:rPr b="0" lang="en-GB" sz="3200" spc="-1" strike="noStrike">
                <a:solidFill>
                  <a:srgbClr val="000000"/>
                </a:solidFill>
                <a:latin typeface="Arial"/>
                <a:ea typeface="DejaVu Sans"/>
              </a:rPr>
              <a:t>An error is returned if the connection </a:t>
            </a:r>
            <a:r>
              <a:rPr b="0" lang="en-GB" sz="3200" spc="-26" strike="noStrike">
                <a:solidFill>
                  <a:srgbClr val="000000"/>
                </a:solidFill>
                <a:latin typeface="Arial"/>
                <a:ea typeface="DejaVu Sans"/>
              </a:rPr>
              <a:t>was </a:t>
            </a:r>
            <a:r>
              <a:rPr b="0" lang="en-GB" sz="3200" spc="-1" strike="noStrike">
                <a:solidFill>
                  <a:srgbClr val="000000"/>
                </a:solidFill>
                <a:latin typeface="Arial"/>
                <a:ea typeface="DejaVu Sans"/>
              </a:rPr>
              <a:t>unsuccessful (any name automatically </a:t>
            </a:r>
            <a:r>
              <a:rPr b="0" lang="en-GB" sz="3200" spc="-12" strike="noStrike">
                <a:solidFill>
                  <a:srgbClr val="000000"/>
                </a:solidFill>
                <a:latin typeface="Arial"/>
                <a:ea typeface="DejaVu Sans"/>
              </a:rPr>
              <a:t>bound </a:t>
            </a:r>
            <a:r>
              <a:rPr b="0" lang="en-GB" sz="3200" spc="-1" strike="noStrike">
                <a:solidFill>
                  <a:srgbClr val="000000"/>
                </a:solidFill>
                <a:latin typeface="Arial"/>
                <a:ea typeface="DejaVu Sans"/>
              </a:rPr>
              <a:t>by the system, however, </a:t>
            </a:r>
            <a:r>
              <a:rPr b="0" lang="en-GB" sz="3200" spc="-12" strike="noStrike">
                <a:solidFill>
                  <a:srgbClr val="000000"/>
                </a:solidFill>
                <a:latin typeface="Arial"/>
                <a:ea typeface="DejaVu Sans"/>
              </a:rPr>
              <a:t>remains).</a:t>
            </a:r>
            <a:endParaRPr b="0" lang="en-GB" sz="3200" spc="-1" strike="noStrike">
              <a:latin typeface="Arial"/>
            </a:endParaRPr>
          </a:p>
          <a:p>
            <a:pPr marL="12600">
              <a:lnSpc>
                <a:spcPts val="3580"/>
              </a:lnSpc>
              <a:spcBef>
                <a:spcPts val="1429"/>
              </a:spcBef>
              <a:buNone/>
            </a:pPr>
            <a:r>
              <a:rPr b="0" lang="en-GB" sz="3200" spc="-1" strike="noStrike">
                <a:solidFill>
                  <a:srgbClr val="000000"/>
                </a:solidFill>
                <a:latin typeface="Arial"/>
                <a:ea typeface="DejaVu Sans"/>
              </a:rPr>
              <a:t>Otherwise, the</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socket is associated with </a:t>
            </a:r>
            <a:r>
              <a:rPr b="0" lang="en-GB" sz="3200" spc="-26" strike="noStrike">
                <a:solidFill>
                  <a:srgbClr val="000000"/>
                </a:solidFill>
                <a:latin typeface="Arial"/>
                <a:ea typeface="DejaVu Sans"/>
              </a:rPr>
              <a:t>the </a:t>
            </a:r>
            <a:r>
              <a:rPr b="0" lang="en-GB" sz="3200" spc="-1" strike="noStrike">
                <a:solidFill>
                  <a:srgbClr val="000000"/>
                </a:solidFill>
                <a:latin typeface="Arial"/>
                <a:ea typeface="DejaVu Sans"/>
              </a:rPr>
              <a:t>server and data</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transfer</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may</a:t>
            </a:r>
            <a:r>
              <a:rPr b="0" lang="en-GB" sz="3200" spc="18" strike="noStrike">
                <a:solidFill>
                  <a:srgbClr val="000000"/>
                </a:solidFill>
                <a:latin typeface="Arial"/>
                <a:ea typeface="DejaVu Sans"/>
              </a:rPr>
              <a:t> </a:t>
            </a:r>
            <a:r>
              <a:rPr b="0" lang="en-GB" sz="3200" spc="-12" strike="noStrike">
                <a:solidFill>
                  <a:srgbClr val="000000"/>
                </a:solidFill>
                <a:latin typeface="Arial"/>
                <a:ea typeface="DejaVu Sans"/>
              </a:rPr>
              <a:t>begin.</a:t>
            </a:r>
            <a:endParaRPr b="0" lang="en-GB" sz="3200" spc="-1" strike="noStrike">
              <a:latin typeface="Arial"/>
            </a:endParaRPr>
          </a:p>
        </p:txBody>
      </p:sp>
    </p:spTree>
  </p:cSld>
  <p:transition>
    <p:dissolve/>
  </p:transition>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2" name="PlaceHolder 1"/>
          <p:cNvSpPr>
            <a:spLocks noGrp="1"/>
          </p:cNvSpPr>
          <p:nvPr>
            <p:ph type="title"/>
          </p:nvPr>
        </p:nvSpPr>
        <p:spPr>
          <a:xfrm>
            <a:off x="1249200" y="555120"/>
            <a:ext cx="6863400" cy="1272600"/>
          </a:xfrm>
          <a:prstGeom prst="rect">
            <a:avLst/>
          </a:prstGeom>
          <a:noFill/>
          <a:ln w="0">
            <a:noFill/>
          </a:ln>
        </p:spPr>
        <p:txBody>
          <a:bodyPr lIns="0" rIns="0" tIns="12600" bIns="0" anchor="t">
            <a:noAutofit/>
          </a:bodyPr>
          <a:p>
            <a:pPr marL="1969200">
              <a:lnSpc>
                <a:spcPct val="100000"/>
              </a:lnSpc>
              <a:spcBef>
                <a:spcPts val="99"/>
              </a:spcBef>
              <a:buNone/>
            </a:pPr>
            <a:r>
              <a:rPr b="1" lang="en-GB" sz="4400" spc="-1" strike="noStrike">
                <a:solidFill>
                  <a:srgbClr val="000000"/>
                </a:solidFill>
                <a:latin typeface="Arial"/>
              </a:rPr>
              <a:t>Server</a:t>
            </a:r>
            <a:r>
              <a:rPr b="1" lang="en-GB" sz="4400" spc="-86" strike="noStrike">
                <a:solidFill>
                  <a:srgbClr val="000000"/>
                </a:solidFill>
                <a:latin typeface="Arial"/>
              </a:rPr>
              <a:t> </a:t>
            </a:r>
            <a:r>
              <a:rPr b="1" lang="en-GB" sz="4400" spc="-21" strike="noStrike">
                <a:solidFill>
                  <a:srgbClr val="000000"/>
                </a:solidFill>
                <a:latin typeface="Arial"/>
              </a:rPr>
              <a:t>Side - I</a:t>
            </a:r>
            <a:endParaRPr b="0" lang="en-GB" sz="4400" spc="-1" strike="noStrike">
              <a:latin typeface="Arial"/>
            </a:endParaRPr>
          </a:p>
        </p:txBody>
      </p:sp>
      <p:sp>
        <p:nvSpPr>
          <p:cNvPr id="383" name="object 4"/>
          <p:cNvSpPr/>
          <p:nvPr/>
        </p:nvSpPr>
        <p:spPr>
          <a:xfrm>
            <a:off x="923400" y="1718280"/>
            <a:ext cx="8543520" cy="965160"/>
          </a:xfrm>
          <a:prstGeom prst="rect">
            <a:avLst/>
          </a:prstGeom>
          <a:noFill/>
          <a:ln w="0">
            <a:noFill/>
          </a:ln>
        </p:spPr>
        <p:style>
          <a:lnRef idx="0"/>
          <a:fillRef idx="0"/>
          <a:effectRef idx="0"/>
          <a:fontRef idx="minor"/>
        </p:style>
        <p:txBody>
          <a:bodyPr lIns="0" rIns="0" tIns="54000" bIns="0" anchor="t">
            <a:spAutoFit/>
          </a:bodyPr>
          <a:p>
            <a:pPr marL="12600">
              <a:lnSpc>
                <a:spcPts val="3589"/>
              </a:lnSpc>
              <a:spcBef>
                <a:spcPts val="425"/>
              </a:spcBef>
              <a:buNone/>
            </a:pPr>
            <a:r>
              <a:rPr b="0" lang="en-GB" sz="3200" spc="-1" strike="noStrike">
                <a:solidFill>
                  <a:srgbClr val="000000"/>
                </a:solidFill>
                <a:latin typeface="Arial"/>
                <a:ea typeface="DejaVu Sans"/>
              </a:rPr>
              <a:t>For the server</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to receive</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a client’s connection </a:t>
            </a:r>
            <a:r>
              <a:rPr b="0" lang="en-GB" sz="3200" spc="-26" strike="noStrike">
                <a:solidFill>
                  <a:srgbClr val="000000"/>
                </a:solidFill>
                <a:latin typeface="Arial"/>
                <a:ea typeface="DejaVu Sans"/>
              </a:rPr>
              <a:t>it </a:t>
            </a:r>
            <a:r>
              <a:rPr b="0" lang="en-GB" sz="3200" spc="-1" strike="noStrike">
                <a:solidFill>
                  <a:srgbClr val="000000"/>
                </a:solidFill>
                <a:latin typeface="Arial"/>
                <a:ea typeface="DejaVu Sans"/>
              </a:rPr>
              <a:t>must perform</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two steps after binding its </a:t>
            </a:r>
            <a:r>
              <a:rPr b="0" lang="en-GB" sz="3200" spc="-12" strike="noStrike">
                <a:solidFill>
                  <a:srgbClr val="000000"/>
                </a:solidFill>
                <a:latin typeface="Arial"/>
                <a:ea typeface="DejaVu Sans"/>
              </a:rPr>
              <a:t>socket.</a:t>
            </a:r>
            <a:endParaRPr b="0" lang="en-GB" sz="3200" spc="-1" strike="noStrike">
              <a:latin typeface="Arial"/>
            </a:endParaRPr>
          </a:p>
        </p:txBody>
      </p:sp>
      <p:sp>
        <p:nvSpPr>
          <p:cNvPr id="384" name="object 5"/>
          <p:cNvSpPr/>
          <p:nvPr/>
        </p:nvSpPr>
        <p:spPr>
          <a:xfrm>
            <a:off x="887400" y="2988000"/>
            <a:ext cx="3790800" cy="499680"/>
          </a:xfrm>
          <a:prstGeom prst="rect">
            <a:avLst/>
          </a:prstGeom>
          <a:noFill/>
          <a:ln w="0">
            <a:noFill/>
          </a:ln>
        </p:spPr>
        <p:style>
          <a:lnRef idx="0"/>
          <a:fillRef idx="0"/>
          <a:effectRef idx="0"/>
          <a:fontRef idx="minor"/>
        </p:style>
        <p:txBody>
          <a:bodyPr lIns="0" rIns="0" tIns="12600" bIns="0" anchor="t">
            <a:spAutoFit/>
          </a:bodyPr>
          <a:p>
            <a:pPr marL="12600">
              <a:lnSpc>
                <a:spcPct val="100000"/>
              </a:lnSpc>
              <a:spcBef>
                <a:spcPts val="99"/>
              </a:spcBef>
              <a:buNone/>
            </a:pPr>
            <a:r>
              <a:rPr b="0" lang="en-GB" sz="3200" spc="-1" strike="noStrike">
                <a:solidFill>
                  <a:srgbClr val="000000"/>
                </a:solidFill>
                <a:latin typeface="Bitstream Vera Sans Mono"/>
                <a:ea typeface="DejaVu Sans"/>
              </a:rPr>
              <a:t>listen(s,</a:t>
            </a:r>
            <a:r>
              <a:rPr b="0" lang="en-GB" sz="3200" spc="-222" strike="noStrike">
                <a:solidFill>
                  <a:srgbClr val="000000"/>
                </a:solidFill>
                <a:latin typeface="Bitstream Vera Sans Mono"/>
                <a:ea typeface="DejaVu Sans"/>
              </a:rPr>
              <a:t> </a:t>
            </a:r>
            <a:r>
              <a:rPr b="0" lang="en-GB" sz="3200" spc="-26" strike="noStrike">
                <a:solidFill>
                  <a:srgbClr val="000000"/>
                </a:solidFill>
                <a:latin typeface="Bitstream Vera Sans Mono"/>
                <a:ea typeface="DejaVu Sans"/>
              </a:rPr>
              <a:t>5);</a:t>
            </a:r>
            <a:endParaRPr b="0" lang="en-GB" sz="3200" spc="-1" strike="noStrike">
              <a:latin typeface="Arial"/>
            </a:endParaRPr>
          </a:p>
        </p:txBody>
      </p:sp>
      <p:sp>
        <p:nvSpPr>
          <p:cNvPr id="385" name="object 7"/>
          <p:cNvSpPr/>
          <p:nvPr/>
        </p:nvSpPr>
        <p:spPr>
          <a:xfrm>
            <a:off x="923400" y="3790800"/>
            <a:ext cx="8405280" cy="2511360"/>
          </a:xfrm>
          <a:prstGeom prst="rect">
            <a:avLst/>
          </a:prstGeom>
          <a:noFill/>
          <a:ln w="0">
            <a:noFill/>
          </a:ln>
        </p:spPr>
        <p:style>
          <a:lnRef idx="0"/>
          <a:fillRef idx="0"/>
          <a:effectRef idx="0"/>
          <a:fontRef idx="minor"/>
        </p:style>
        <p:txBody>
          <a:bodyPr lIns="0" rIns="0" tIns="54000" bIns="0" anchor="t">
            <a:spAutoFit/>
          </a:bodyPr>
          <a:p>
            <a:pPr marL="12600" algn="just">
              <a:lnSpc>
                <a:spcPts val="3589"/>
              </a:lnSpc>
              <a:spcBef>
                <a:spcPts val="425"/>
              </a:spcBef>
              <a:buNone/>
            </a:pPr>
            <a:r>
              <a:rPr b="0" lang="en-GB" sz="3200" spc="-1" strike="noStrike">
                <a:solidFill>
                  <a:srgbClr val="000000"/>
                </a:solidFill>
                <a:latin typeface="Arial"/>
                <a:ea typeface="DejaVu Sans"/>
              </a:rPr>
              <a:t>Means</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that</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the server is willing</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to listen </a:t>
            </a:r>
            <a:r>
              <a:rPr b="0" lang="en-GB" sz="3200" spc="-26" strike="noStrike">
                <a:solidFill>
                  <a:srgbClr val="000000"/>
                </a:solidFill>
                <a:latin typeface="Arial"/>
                <a:ea typeface="DejaVu Sans"/>
              </a:rPr>
              <a:t>for </a:t>
            </a:r>
            <a:r>
              <a:rPr b="0" lang="en-GB" sz="3200" spc="-1" strike="noStrike">
                <a:solidFill>
                  <a:srgbClr val="000000"/>
                </a:solidFill>
                <a:latin typeface="Arial"/>
                <a:ea typeface="DejaVu Sans"/>
              </a:rPr>
              <a:t>incoming</a:t>
            </a:r>
            <a:r>
              <a:rPr b="0" lang="en-GB" sz="3200" spc="18" strike="noStrike">
                <a:solidFill>
                  <a:srgbClr val="000000"/>
                </a:solidFill>
                <a:latin typeface="Arial"/>
                <a:ea typeface="DejaVu Sans"/>
              </a:rPr>
              <a:t> </a:t>
            </a:r>
            <a:r>
              <a:rPr b="0" lang="en-GB" sz="3200" spc="-1" strike="noStrike">
                <a:solidFill>
                  <a:srgbClr val="000000"/>
                </a:solidFill>
                <a:latin typeface="Arial"/>
                <a:ea typeface="DejaVu Sans"/>
              </a:rPr>
              <a:t>connection</a:t>
            </a:r>
            <a:r>
              <a:rPr b="0" lang="en-GB" sz="3200" spc="18" strike="noStrike">
                <a:solidFill>
                  <a:srgbClr val="000000"/>
                </a:solidFill>
                <a:latin typeface="Arial"/>
                <a:ea typeface="DejaVu Sans"/>
              </a:rPr>
              <a:t> </a:t>
            </a:r>
            <a:r>
              <a:rPr b="0" lang="en-GB" sz="3200" spc="-12" strike="noStrike">
                <a:solidFill>
                  <a:srgbClr val="000000"/>
                </a:solidFill>
                <a:latin typeface="Arial"/>
                <a:ea typeface="DejaVu Sans"/>
              </a:rPr>
              <a:t>requests</a:t>
            </a:r>
            <a:endParaRPr b="0" lang="en-GB" sz="3200" spc="-1" strike="noStrike">
              <a:latin typeface="Arial"/>
            </a:endParaRPr>
          </a:p>
          <a:p>
            <a:pPr marL="12600" algn="just">
              <a:lnSpc>
                <a:spcPts val="3589"/>
              </a:lnSpc>
              <a:spcBef>
                <a:spcPts val="1409"/>
              </a:spcBef>
              <a:buNone/>
            </a:pPr>
            <a:r>
              <a:rPr b="0" lang="en-GB" sz="3200" spc="-1" strike="noStrike">
                <a:solidFill>
                  <a:srgbClr val="000000"/>
                </a:solidFill>
                <a:latin typeface="Arial"/>
                <a:ea typeface="DejaVu Sans"/>
              </a:rPr>
              <a:t>The</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second parameter</a:t>
            </a:r>
            <a:r>
              <a:rPr b="0" lang="en-GB" sz="3200" spc="15" strike="noStrike">
                <a:solidFill>
                  <a:srgbClr val="000000"/>
                </a:solidFill>
                <a:latin typeface="Arial"/>
                <a:ea typeface="DejaVu Sans"/>
              </a:rPr>
              <a:t> </a:t>
            </a:r>
            <a:r>
              <a:rPr b="0" lang="en-GB" sz="3200" spc="-1" strike="noStrike">
                <a:solidFill>
                  <a:srgbClr val="000000"/>
                </a:solidFill>
                <a:latin typeface="Arial"/>
                <a:ea typeface="DejaVu Sans"/>
              </a:rPr>
              <a:t>specifies the</a:t>
            </a:r>
            <a:r>
              <a:rPr b="0" lang="en-GB" sz="3200" spc="9" strike="noStrike">
                <a:solidFill>
                  <a:srgbClr val="000000"/>
                </a:solidFill>
                <a:latin typeface="Arial"/>
                <a:ea typeface="DejaVu Sans"/>
              </a:rPr>
              <a:t> </a:t>
            </a:r>
            <a:r>
              <a:rPr b="0" lang="en-GB" sz="3200" spc="-12" strike="noStrike">
                <a:solidFill>
                  <a:srgbClr val="000000"/>
                </a:solidFill>
                <a:latin typeface="Arial"/>
                <a:ea typeface="DejaVu Sans"/>
              </a:rPr>
              <a:t>maximum </a:t>
            </a:r>
            <a:r>
              <a:rPr b="0" lang="en-GB" sz="3200" spc="-1" strike="noStrike">
                <a:solidFill>
                  <a:srgbClr val="000000"/>
                </a:solidFill>
                <a:latin typeface="Arial"/>
                <a:ea typeface="DejaVu Sans"/>
              </a:rPr>
              <a:t>number of outstanding</a:t>
            </a:r>
            <a:r>
              <a:rPr b="0" lang="en-GB" sz="3200" spc="15" strike="noStrike">
                <a:solidFill>
                  <a:srgbClr val="000000"/>
                </a:solidFill>
                <a:latin typeface="Arial"/>
                <a:ea typeface="DejaVu Sans"/>
              </a:rPr>
              <a:t> </a:t>
            </a:r>
            <a:r>
              <a:rPr b="0" lang="en-GB" sz="3200" spc="-1" strike="noStrike">
                <a:solidFill>
                  <a:srgbClr val="000000"/>
                </a:solidFill>
                <a:latin typeface="Arial"/>
                <a:ea typeface="DejaVu Sans"/>
              </a:rPr>
              <a:t>connections which</a:t>
            </a:r>
            <a:r>
              <a:rPr b="0" lang="en-GB" sz="3200" spc="15" strike="noStrike">
                <a:solidFill>
                  <a:srgbClr val="000000"/>
                </a:solidFill>
                <a:latin typeface="Arial"/>
                <a:ea typeface="DejaVu Sans"/>
              </a:rPr>
              <a:t> </a:t>
            </a:r>
            <a:r>
              <a:rPr b="0" lang="en-GB" sz="3200" spc="-26" strike="noStrike">
                <a:solidFill>
                  <a:srgbClr val="000000"/>
                </a:solidFill>
                <a:latin typeface="Arial"/>
                <a:ea typeface="DejaVu Sans"/>
              </a:rPr>
              <a:t>may </a:t>
            </a:r>
            <a:r>
              <a:rPr b="0" lang="en-GB" sz="3200" spc="-1" strike="noStrike">
                <a:solidFill>
                  <a:srgbClr val="000000"/>
                </a:solidFill>
                <a:latin typeface="Arial"/>
                <a:ea typeface="DejaVu Sans"/>
              </a:rPr>
              <a:t>be queued</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awaiting </a:t>
            </a:r>
            <a:r>
              <a:rPr b="0" lang="en-GB" sz="3200" spc="-12" strike="noStrike">
                <a:solidFill>
                  <a:srgbClr val="000000"/>
                </a:solidFill>
                <a:latin typeface="Arial"/>
                <a:ea typeface="DejaVu Sans"/>
              </a:rPr>
              <a:t>acceptance</a:t>
            </a:r>
            <a:endParaRPr b="0" lang="en-GB" sz="3200" spc="-1" strike="noStrike">
              <a:latin typeface="Arial"/>
            </a:endParaRPr>
          </a:p>
        </p:txBody>
      </p:sp>
    </p:spTree>
  </p:cSld>
  <p:transition>
    <p:dissolve/>
  </p:transition>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0" name="PlaceHolder 1"/>
          <p:cNvSpPr>
            <a:spLocks noGrp="1"/>
          </p:cNvSpPr>
          <p:nvPr>
            <p:ph type="title"/>
          </p:nvPr>
        </p:nvSpPr>
        <p:spPr>
          <a:xfrm>
            <a:off x="637200" y="555120"/>
            <a:ext cx="6863400" cy="1272600"/>
          </a:xfrm>
          <a:prstGeom prst="rect">
            <a:avLst/>
          </a:prstGeom>
          <a:noFill/>
          <a:ln w="0">
            <a:noFill/>
          </a:ln>
        </p:spPr>
        <p:txBody>
          <a:bodyPr lIns="0" rIns="0" tIns="12600" bIns="0" anchor="t">
            <a:noAutofit/>
          </a:bodyPr>
          <a:p>
            <a:pPr marL="2607480">
              <a:lnSpc>
                <a:spcPct val="100000"/>
              </a:lnSpc>
              <a:spcBef>
                <a:spcPts val="99"/>
              </a:spcBef>
              <a:buNone/>
            </a:pPr>
            <a:r>
              <a:rPr b="1" lang="en-GB" sz="4400" spc="-12" strike="noStrike">
                <a:solidFill>
                  <a:srgbClr val="000000"/>
                </a:solidFill>
                <a:latin typeface="Arial"/>
              </a:rPr>
              <a:t>Introduction</a:t>
            </a:r>
            <a:endParaRPr b="0" lang="en-GB" sz="4400" spc="-1" strike="noStrike">
              <a:latin typeface="Arial"/>
            </a:endParaRPr>
          </a:p>
        </p:txBody>
      </p:sp>
      <p:sp>
        <p:nvSpPr>
          <p:cNvPr id="321" name="PlaceHolder 2"/>
          <p:cNvSpPr>
            <a:spLocks noGrp="1"/>
          </p:cNvSpPr>
          <p:nvPr>
            <p:ph/>
          </p:nvPr>
        </p:nvSpPr>
        <p:spPr>
          <a:xfrm>
            <a:off x="897840" y="1510920"/>
            <a:ext cx="8619120" cy="4551840"/>
          </a:xfrm>
          <a:prstGeom prst="rect">
            <a:avLst/>
          </a:prstGeom>
          <a:noFill/>
          <a:ln w="0">
            <a:noFill/>
          </a:ln>
        </p:spPr>
        <p:txBody>
          <a:bodyPr lIns="0" rIns="0" tIns="261360" bIns="0" anchor="t">
            <a:noAutofit/>
          </a:bodyPr>
          <a:p>
            <a:pPr marL="38160">
              <a:lnSpc>
                <a:spcPts val="3589"/>
              </a:lnSpc>
              <a:spcBef>
                <a:spcPts val="425"/>
              </a:spcBef>
              <a:buNone/>
            </a:pPr>
            <a:r>
              <a:rPr b="0" lang="en-GB" sz="3200" spc="-1" strike="noStrike">
                <a:solidFill>
                  <a:srgbClr val="000000"/>
                </a:solidFill>
                <a:latin typeface="Arial"/>
              </a:rPr>
              <a:t>The basic</a:t>
            </a:r>
            <a:r>
              <a:rPr b="0" lang="en-GB" sz="3200" spc="-7" strike="noStrike">
                <a:solidFill>
                  <a:srgbClr val="000000"/>
                </a:solidFill>
                <a:latin typeface="Arial"/>
              </a:rPr>
              <a:t> </a:t>
            </a:r>
            <a:r>
              <a:rPr b="0" lang="en-GB" sz="3200" spc="-1" strike="noStrike">
                <a:solidFill>
                  <a:srgbClr val="000000"/>
                </a:solidFill>
                <a:latin typeface="Arial"/>
              </a:rPr>
              <a:t>building block for communication </a:t>
            </a:r>
            <a:r>
              <a:rPr b="0" lang="en-GB" sz="3200" spc="-26" strike="noStrike">
                <a:solidFill>
                  <a:srgbClr val="000000"/>
                </a:solidFill>
                <a:latin typeface="Arial"/>
              </a:rPr>
              <a:t>is </a:t>
            </a:r>
            <a:r>
              <a:rPr b="0" lang="en-GB" sz="3200" spc="-1" strike="noStrike">
                <a:solidFill>
                  <a:srgbClr val="000000"/>
                </a:solidFill>
                <a:latin typeface="Arial"/>
              </a:rPr>
              <a:t>the</a:t>
            </a:r>
            <a:r>
              <a:rPr b="0" lang="en-GB" sz="3200" spc="4" strike="noStrike">
                <a:solidFill>
                  <a:srgbClr val="000000"/>
                </a:solidFill>
                <a:latin typeface="Arial"/>
              </a:rPr>
              <a:t> </a:t>
            </a:r>
            <a:r>
              <a:rPr b="0" lang="en-GB" sz="3200" spc="-12" strike="noStrike">
                <a:solidFill>
                  <a:srgbClr val="000000"/>
                </a:solidFill>
                <a:latin typeface="Arial"/>
              </a:rPr>
              <a:t>socket.</a:t>
            </a:r>
            <a:endParaRPr b="0" lang="en-GB" sz="3200" spc="-1" strike="noStrike">
              <a:latin typeface="Arial"/>
            </a:endParaRPr>
          </a:p>
          <a:p>
            <a:pPr marL="38160">
              <a:lnSpc>
                <a:spcPts val="3589"/>
              </a:lnSpc>
              <a:spcBef>
                <a:spcPts val="1420"/>
              </a:spcBef>
              <a:buNone/>
            </a:pPr>
            <a:r>
              <a:rPr b="0" lang="en-GB" sz="3200" spc="-1" strike="noStrike">
                <a:solidFill>
                  <a:srgbClr val="000000"/>
                </a:solidFill>
                <a:latin typeface="Arial"/>
              </a:rPr>
              <a:t>A socket</a:t>
            </a:r>
            <a:r>
              <a:rPr b="0" lang="en-GB" sz="3200" spc="9" strike="noStrike">
                <a:solidFill>
                  <a:srgbClr val="000000"/>
                </a:solidFill>
                <a:latin typeface="Arial"/>
              </a:rPr>
              <a:t> </a:t>
            </a:r>
            <a:r>
              <a:rPr b="0" lang="en-GB" sz="3200" spc="-1" strike="noStrike">
                <a:solidFill>
                  <a:srgbClr val="000000"/>
                </a:solidFill>
                <a:latin typeface="Arial"/>
              </a:rPr>
              <a:t>is an</a:t>
            </a:r>
            <a:r>
              <a:rPr b="0" lang="en-GB" sz="3200" spc="9" strike="noStrike">
                <a:solidFill>
                  <a:srgbClr val="000000"/>
                </a:solidFill>
                <a:latin typeface="Arial"/>
              </a:rPr>
              <a:t> </a:t>
            </a:r>
            <a:r>
              <a:rPr b="0" lang="en-GB" sz="3200" spc="-1" strike="noStrike" u="sng">
                <a:solidFill>
                  <a:srgbClr val="000000"/>
                </a:solidFill>
                <a:uFill>
                  <a:solidFill>
                    <a:srgbClr val="000000"/>
                  </a:solidFill>
                </a:uFill>
                <a:latin typeface="Arial"/>
              </a:rPr>
              <a:t>endpoint</a:t>
            </a:r>
            <a:r>
              <a:rPr b="0" lang="en-GB" sz="3200" spc="4" strike="noStrike" u="sng">
                <a:solidFill>
                  <a:srgbClr val="000000"/>
                </a:solidFill>
                <a:uFill>
                  <a:solidFill>
                    <a:srgbClr val="000000"/>
                  </a:solidFill>
                </a:uFill>
                <a:latin typeface="Arial"/>
              </a:rPr>
              <a:t> </a:t>
            </a:r>
            <a:r>
              <a:rPr b="0" lang="en-GB" sz="3200" spc="-1" strike="noStrike" u="sng">
                <a:solidFill>
                  <a:srgbClr val="000000"/>
                </a:solidFill>
                <a:uFill>
                  <a:solidFill>
                    <a:srgbClr val="000000"/>
                  </a:solidFill>
                </a:uFill>
                <a:latin typeface="Arial"/>
              </a:rPr>
              <a:t>of communication</a:t>
            </a:r>
            <a:r>
              <a:rPr b="0" lang="en-GB" sz="3200" spc="-1" strike="noStrike">
                <a:solidFill>
                  <a:srgbClr val="000000"/>
                </a:solidFill>
                <a:latin typeface="Arial"/>
              </a:rPr>
              <a:t> </a:t>
            </a:r>
            <a:r>
              <a:rPr b="0" lang="en-GB" sz="3200" spc="-26" strike="noStrike">
                <a:solidFill>
                  <a:srgbClr val="000000"/>
                </a:solidFill>
                <a:latin typeface="Arial"/>
              </a:rPr>
              <a:t>to </a:t>
            </a:r>
            <a:r>
              <a:rPr b="0" lang="en-GB" sz="3200" spc="-1" strike="noStrike">
                <a:solidFill>
                  <a:srgbClr val="000000"/>
                </a:solidFill>
                <a:latin typeface="Arial"/>
              </a:rPr>
              <a:t>which a </a:t>
            </a:r>
            <a:r>
              <a:rPr b="0" lang="en-GB" sz="3200" spc="-1" strike="noStrike" u="sng">
                <a:solidFill>
                  <a:srgbClr val="000000"/>
                </a:solidFill>
                <a:uFill>
                  <a:solidFill>
                    <a:srgbClr val="000000"/>
                  </a:solidFill>
                </a:uFill>
                <a:latin typeface="Arial"/>
              </a:rPr>
              <a:t>name may be </a:t>
            </a:r>
            <a:r>
              <a:rPr b="0" lang="en-GB" sz="3200" spc="-12" strike="noStrike" u="sng">
                <a:solidFill>
                  <a:srgbClr val="000000"/>
                </a:solidFill>
                <a:uFill>
                  <a:solidFill>
                    <a:srgbClr val="000000"/>
                  </a:solidFill>
                </a:uFill>
                <a:latin typeface="Arial"/>
              </a:rPr>
              <a:t>bound</a:t>
            </a:r>
            <a:r>
              <a:rPr b="0" lang="en-GB" sz="3200" spc="-12" strike="noStrike">
                <a:solidFill>
                  <a:srgbClr val="000000"/>
                </a:solidFill>
                <a:latin typeface="Arial"/>
              </a:rPr>
              <a:t>.</a:t>
            </a:r>
            <a:endParaRPr b="0" lang="en-GB" sz="3200" spc="-1" strike="noStrike">
              <a:latin typeface="Arial"/>
            </a:endParaRPr>
          </a:p>
          <a:p>
            <a:pPr marL="38160">
              <a:lnSpc>
                <a:spcPts val="3589"/>
              </a:lnSpc>
              <a:spcBef>
                <a:spcPts val="1409"/>
              </a:spcBef>
              <a:buNone/>
            </a:pPr>
            <a:r>
              <a:rPr b="0" lang="en-GB" sz="3200" spc="-1" strike="noStrike">
                <a:solidFill>
                  <a:srgbClr val="000000"/>
                </a:solidFill>
                <a:latin typeface="Arial"/>
              </a:rPr>
              <a:t>Each socket in use has</a:t>
            </a:r>
            <a:r>
              <a:rPr b="0" lang="en-GB" sz="3200" spc="-7" strike="noStrike">
                <a:solidFill>
                  <a:srgbClr val="000000"/>
                </a:solidFill>
                <a:latin typeface="Arial"/>
              </a:rPr>
              <a:t> </a:t>
            </a:r>
            <a:r>
              <a:rPr b="0" lang="en-GB" sz="3200" spc="-1" strike="noStrike">
                <a:solidFill>
                  <a:srgbClr val="000000"/>
                </a:solidFill>
                <a:latin typeface="Arial"/>
              </a:rPr>
              <a:t>a </a:t>
            </a:r>
            <a:r>
              <a:rPr b="0" i="1" lang="en-GB" sz="3200" spc="-1" strike="noStrike" u="sng">
                <a:solidFill>
                  <a:srgbClr val="000000"/>
                </a:solidFill>
                <a:uFill>
                  <a:solidFill>
                    <a:srgbClr val="000000"/>
                  </a:solidFill>
                </a:uFill>
                <a:latin typeface="Arial"/>
              </a:rPr>
              <a:t>type</a:t>
            </a:r>
            <a:r>
              <a:rPr b="0" i="1" lang="en-GB" sz="3200" spc="-1" strike="noStrike">
                <a:solidFill>
                  <a:srgbClr val="000000"/>
                </a:solidFill>
                <a:latin typeface="Arial"/>
              </a:rPr>
              <a:t> </a:t>
            </a:r>
            <a:r>
              <a:rPr b="0" lang="en-GB" sz="3200" spc="-1" strike="noStrike">
                <a:solidFill>
                  <a:srgbClr val="000000"/>
                </a:solidFill>
                <a:latin typeface="Arial"/>
              </a:rPr>
              <a:t>and</a:t>
            </a:r>
            <a:r>
              <a:rPr b="0" lang="en-GB" sz="3200" spc="-12" strike="noStrike">
                <a:solidFill>
                  <a:srgbClr val="000000"/>
                </a:solidFill>
                <a:latin typeface="Arial"/>
              </a:rPr>
              <a:t> </a:t>
            </a:r>
            <a:r>
              <a:rPr b="0" i="1" lang="en-GB" sz="3200" spc="-1" strike="noStrike" u="sng">
                <a:solidFill>
                  <a:srgbClr val="000000"/>
                </a:solidFill>
                <a:uFill>
                  <a:solidFill>
                    <a:srgbClr val="000000"/>
                  </a:solidFill>
                </a:uFill>
                <a:latin typeface="Arial"/>
              </a:rPr>
              <a:t>one or </a:t>
            </a:r>
            <a:r>
              <a:rPr b="0" i="1" lang="en-GB" sz="3200" spc="-21" strike="noStrike" u="sng">
                <a:solidFill>
                  <a:srgbClr val="000000"/>
                </a:solidFill>
                <a:uFill>
                  <a:solidFill>
                    <a:srgbClr val="000000"/>
                  </a:solidFill>
                </a:uFill>
                <a:latin typeface="Arial"/>
              </a:rPr>
              <a:t>more</a:t>
            </a:r>
            <a:r>
              <a:rPr b="0" i="1" lang="en-GB" sz="3200" spc="-21" strike="noStrike">
                <a:solidFill>
                  <a:srgbClr val="000000"/>
                </a:solidFill>
                <a:latin typeface="Arial"/>
              </a:rPr>
              <a:t> </a:t>
            </a:r>
            <a:r>
              <a:rPr b="0" i="1" lang="en-GB" sz="3200" spc="-1" strike="noStrike" u="sng">
                <a:solidFill>
                  <a:srgbClr val="000000"/>
                </a:solidFill>
                <a:uFill>
                  <a:solidFill>
                    <a:srgbClr val="000000"/>
                  </a:solidFill>
                </a:uFill>
                <a:latin typeface="Arial"/>
              </a:rPr>
              <a:t>associated </a:t>
            </a:r>
            <a:r>
              <a:rPr b="0" i="1" lang="en-GB" sz="3200" spc="-12" strike="noStrike" u="sng">
                <a:solidFill>
                  <a:srgbClr val="000000"/>
                </a:solidFill>
                <a:uFill>
                  <a:solidFill>
                    <a:srgbClr val="000000"/>
                  </a:solidFill>
                </a:uFill>
                <a:latin typeface="Arial"/>
              </a:rPr>
              <a:t>processes</a:t>
            </a:r>
            <a:r>
              <a:rPr b="0" lang="en-GB" sz="3200" spc="-12" strike="noStrike">
                <a:solidFill>
                  <a:srgbClr val="000000"/>
                </a:solidFill>
                <a:latin typeface="Arial"/>
              </a:rPr>
              <a:t>.</a:t>
            </a:r>
            <a:endParaRPr b="0" lang="en-GB" sz="3200" spc="-1" strike="noStrike">
              <a:latin typeface="Arial"/>
            </a:endParaRPr>
          </a:p>
        </p:txBody>
      </p:sp>
    </p:spTree>
  </p:cSld>
  <p:transition>
    <p:dissolve/>
  </p:transition>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6" name="PlaceHolder 1"/>
          <p:cNvSpPr>
            <a:spLocks noGrp="1"/>
          </p:cNvSpPr>
          <p:nvPr>
            <p:ph type="title"/>
          </p:nvPr>
        </p:nvSpPr>
        <p:spPr>
          <a:xfrm>
            <a:off x="1321200" y="555120"/>
            <a:ext cx="6863400" cy="1272600"/>
          </a:xfrm>
          <a:prstGeom prst="rect">
            <a:avLst/>
          </a:prstGeom>
          <a:noFill/>
          <a:ln w="0">
            <a:noFill/>
          </a:ln>
        </p:spPr>
        <p:txBody>
          <a:bodyPr lIns="0" rIns="0" tIns="12600" bIns="0" anchor="t">
            <a:noAutofit/>
          </a:bodyPr>
          <a:p>
            <a:pPr marL="1969200">
              <a:lnSpc>
                <a:spcPct val="100000"/>
              </a:lnSpc>
              <a:spcBef>
                <a:spcPts val="99"/>
              </a:spcBef>
              <a:buNone/>
            </a:pPr>
            <a:r>
              <a:rPr b="1" lang="en-GB" sz="4400" spc="-1" strike="noStrike">
                <a:solidFill>
                  <a:srgbClr val="000000"/>
                </a:solidFill>
                <a:latin typeface="Arial"/>
              </a:rPr>
              <a:t>Server</a:t>
            </a:r>
            <a:r>
              <a:rPr b="1" lang="en-GB" sz="4400" spc="-86" strike="noStrike">
                <a:solidFill>
                  <a:srgbClr val="000000"/>
                </a:solidFill>
                <a:latin typeface="Arial"/>
              </a:rPr>
              <a:t> </a:t>
            </a:r>
            <a:r>
              <a:rPr b="1" lang="en-GB" sz="4400" spc="-21" strike="noStrike">
                <a:solidFill>
                  <a:srgbClr val="000000"/>
                </a:solidFill>
                <a:latin typeface="Arial"/>
              </a:rPr>
              <a:t>Side - II</a:t>
            </a:r>
            <a:endParaRPr b="0" lang="en-GB" sz="4400" spc="-1" strike="noStrike">
              <a:latin typeface="Arial"/>
            </a:endParaRPr>
          </a:p>
        </p:txBody>
      </p:sp>
      <p:sp>
        <p:nvSpPr>
          <p:cNvPr id="387" name="object 3"/>
          <p:cNvSpPr/>
          <p:nvPr/>
        </p:nvSpPr>
        <p:spPr>
          <a:xfrm>
            <a:off x="599400" y="1533600"/>
            <a:ext cx="8253360" cy="3805560"/>
          </a:xfrm>
          <a:prstGeom prst="rect">
            <a:avLst/>
          </a:prstGeom>
          <a:noFill/>
          <a:ln w="0">
            <a:noFill/>
          </a:ln>
        </p:spPr>
        <p:style>
          <a:lnRef idx="0"/>
          <a:fillRef idx="0"/>
          <a:effectRef idx="0"/>
          <a:fontRef idx="minor"/>
        </p:style>
        <p:txBody>
          <a:bodyPr lIns="0" rIns="0" tIns="196920" bIns="0" anchor="t">
            <a:spAutoFit/>
          </a:bodyPr>
          <a:p>
            <a:pPr>
              <a:lnSpc>
                <a:spcPct val="100000"/>
              </a:lnSpc>
              <a:spcBef>
                <a:spcPts val="1551"/>
              </a:spcBef>
              <a:buNone/>
              <a:tabLst>
                <a:tab algn="l" pos="335880"/>
              </a:tabLst>
            </a:pPr>
            <a:r>
              <a:rPr b="0" lang="en-GB" sz="3200" spc="-1" strike="noStrike">
                <a:solidFill>
                  <a:srgbClr val="000000"/>
                </a:solidFill>
                <a:latin typeface="Arial"/>
                <a:ea typeface="DejaVu Sans"/>
              </a:rPr>
              <a:t>A</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server may accept a </a:t>
            </a:r>
            <a:r>
              <a:rPr b="0" lang="en-GB" sz="3200" spc="-12" strike="noStrike">
                <a:solidFill>
                  <a:srgbClr val="000000"/>
                </a:solidFill>
                <a:latin typeface="Arial"/>
                <a:ea typeface="DejaVu Sans"/>
              </a:rPr>
              <a:t>connection:</a:t>
            </a:r>
            <a:endParaRPr b="0" lang="en-GB" sz="3200" spc="-1" strike="noStrike">
              <a:latin typeface="Arial"/>
            </a:endParaRPr>
          </a:p>
          <a:p>
            <a:pPr>
              <a:lnSpc>
                <a:spcPct val="100000"/>
              </a:lnSpc>
              <a:spcBef>
                <a:spcPts val="1551"/>
              </a:spcBef>
              <a:buNone/>
              <a:tabLst>
                <a:tab algn="l" pos="335880"/>
              </a:tabLst>
            </a:pPr>
            <a:endParaRPr b="0" lang="en-GB" sz="3200" spc="-1" strike="noStrike">
              <a:latin typeface="Arial"/>
            </a:endParaRPr>
          </a:p>
          <a:p>
            <a:pPr marL="12600">
              <a:lnSpc>
                <a:spcPct val="100000"/>
              </a:lnSpc>
              <a:spcBef>
                <a:spcPts val="1091"/>
              </a:spcBef>
              <a:buNone/>
              <a:tabLst>
                <a:tab algn="l" pos="335880"/>
              </a:tabLst>
            </a:pPr>
            <a:r>
              <a:rPr b="0" lang="en-GB" sz="2400" spc="-1" strike="noStrike">
                <a:solidFill>
                  <a:srgbClr val="000000"/>
                </a:solidFill>
                <a:latin typeface="Bitstream Vera Sans Mono"/>
                <a:ea typeface="DejaVu Sans"/>
              </a:rPr>
              <a:t>struct</a:t>
            </a:r>
            <a:r>
              <a:rPr b="0" lang="en-GB" sz="2400" spc="-55"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sockaddr_in</a:t>
            </a:r>
            <a:r>
              <a:rPr b="0" lang="en-GB" sz="2400" spc="-41" strike="noStrike">
                <a:solidFill>
                  <a:srgbClr val="000000"/>
                </a:solidFill>
                <a:latin typeface="Bitstream Vera Sans Mono"/>
                <a:ea typeface="DejaVu Sans"/>
              </a:rPr>
              <a:t> </a:t>
            </a:r>
            <a:r>
              <a:rPr b="0" lang="en-GB" sz="2400" spc="-12" strike="noStrike">
                <a:solidFill>
                  <a:srgbClr val="000000"/>
                </a:solidFill>
                <a:latin typeface="Bitstream Vera Sans Mono"/>
                <a:ea typeface="DejaVu Sans"/>
              </a:rPr>
              <a:t>from;</a:t>
            </a:r>
            <a:endParaRPr b="0" lang="en-GB" sz="2400" spc="-1" strike="noStrike">
              <a:latin typeface="Arial"/>
            </a:endParaRPr>
          </a:p>
          <a:p>
            <a:pPr marL="12600">
              <a:lnSpc>
                <a:spcPct val="100000"/>
              </a:lnSpc>
              <a:spcBef>
                <a:spcPts val="1261"/>
              </a:spcBef>
              <a:buNone/>
              <a:tabLst>
                <a:tab algn="l" pos="335880"/>
              </a:tabLst>
            </a:pPr>
            <a:r>
              <a:rPr b="0" lang="en-GB" sz="2400" spc="-26" strike="noStrike">
                <a:solidFill>
                  <a:srgbClr val="000000"/>
                </a:solidFill>
                <a:latin typeface="Bitstream Vera Sans Mono"/>
                <a:ea typeface="DejaVu Sans"/>
              </a:rPr>
              <a:t>...</a:t>
            </a:r>
            <a:endParaRPr b="0" lang="en-GB" sz="2400" spc="-1" strike="noStrike">
              <a:latin typeface="Arial"/>
            </a:endParaRPr>
          </a:p>
          <a:p>
            <a:pPr marL="12600">
              <a:lnSpc>
                <a:spcPct val="100000"/>
              </a:lnSpc>
              <a:spcBef>
                <a:spcPts val="1270"/>
              </a:spcBef>
              <a:buNone/>
              <a:tabLst>
                <a:tab algn="l" pos="335880"/>
              </a:tabLst>
            </a:pPr>
            <a:r>
              <a:rPr b="0" lang="en-GB" sz="2400" spc="-1" strike="noStrike">
                <a:solidFill>
                  <a:srgbClr val="000000"/>
                </a:solidFill>
                <a:latin typeface="Bitstream Vera Sans Mono"/>
                <a:ea typeface="DejaVu Sans"/>
              </a:rPr>
              <a:t>fromlen</a:t>
            </a:r>
            <a:r>
              <a:rPr b="0" lang="en-GB" sz="2400" spc="-35"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a:t>
            </a:r>
            <a:r>
              <a:rPr b="0" lang="en-GB" sz="2400" spc="-26"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sizeof</a:t>
            </a:r>
            <a:r>
              <a:rPr b="0" lang="en-GB" sz="2400" spc="-21" strike="noStrike">
                <a:solidFill>
                  <a:srgbClr val="000000"/>
                </a:solidFill>
                <a:latin typeface="Bitstream Vera Sans Mono"/>
                <a:ea typeface="DejaVu Sans"/>
              </a:rPr>
              <a:t> </a:t>
            </a:r>
            <a:r>
              <a:rPr b="0" lang="en-GB" sz="2400" spc="-12" strike="noStrike">
                <a:solidFill>
                  <a:srgbClr val="000000"/>
                </a:solidFill>
                <a:latin typeface="Bitstream Vera Sans Mono"/>
                <a:ea typeface="DejaVu Sans"/>
              </a:rPr>
              <a:t>(from);</a:t>
            </a:r>
            <a:endParaRPr b="0" lang="en-GB" sz="2400" spc="-1" strike="noStrike">
              <a:latin typeface="Arial"/>
            </a:endParaRPr>
          </a:p>
          <a:p>
            <a:pPr marL="336600" indent="-324000">
              <a:lnSpc>
                <a:spcPts val="2721"/>
              </a:lnSpc>
              <a:spcBef>
                <a:spcPts val="1485"/>
              </a:spcBef>
              <a:buNone/>
              <a:tabLst>
                <a:tab algn="l" pos="0"/>
              </a:tabLst>
            </a:pPr>
            <a:r>
              <a:rPr b="0" lang="en-GB" sz="2400" spc="-1" strike="noStrike">
                <a:solidFill>
                  <a:srgbClr val="000000"/>
                </a:solidFill>
                <a:latin typeface="Bitstream Vera Sans Mono"/>
                <a:ea typeface="DejaVu Sans"/>
              </a:rPr>
              <a:t>newsock</a:t>
            </a:r>
            <a:r>
              <a:rPr b="0" lang="en-GB" sz="2400" spc="-46"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a:t>
            </a:r>
            <a:r>
              <a:rPr b="0" lang="en-GB" sz="2400" spc="-32"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accept(s,</a:t>
            </a:r>
            <a:r>
              <a:rPr b="0" lang="en-GB" sz="2400" spc="-35"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(struct</a:t>
            </a:r>
            <a:r>
              <a:rPr b="0" lang="en-GB" sz="2400" spc="-32"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sockaddr</a:t>
            </a:r>
            <a:r>
              <a:rPr b="0" lang="en-GB" sz="2400" spc="-32" strike="noStrike">
                <a:solidFill>
                  <a:srgbClr val="000000"/>
                </a:solidFill>
                <a:latin typeface="Bitstream Vera Sans Mono"/>
                <a:ea typeface="DejaVu Sans"/>
              </a:rPr>
              <a:t> </a:t>
            </a:r>
            <a:r>
              <a:rPr b="0" lang="en-GB" sz="2400" spc="-12" strike="noStrike">
                <a:solidFill>
                  <a:srgbClr val="000000"/>
                </a:solidFill>
                <a:latin typeface="Bitstream Vera Sans Mono"/>
                <a:ea typeface="DejaVu Sans"/>
              </a:rPr>
              <a:t>*)&amp;from, &amp;fromlen);</a:t>
            </a:r>
            <a:endParaRPr b="0" lang="en-GB" sz="2400" spc="-1" strike="noStrike">
              <a:latin typeface="Arial"/>
            </a:endParaRPr>
          </a:p>
        </p:txBody>
      </p:sp>
    </p:spTree>
  </p:cSld>
  <p:transition>
    <p:dissolve/>
  </p:transition>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8" name="PlaceHolder 1"/>
          <p:cNvSpPr>
            <a:spLocks noGrp="1"/>
          </p:cNvSpPr>
          <p:nvPr>
            <p:ph type="title"/>
          </p:nvPr>
        </p:nvSpPr>
        <p:spPr>
          <a:xfrm>
            <a:off x="1285200" y="555120"/>
            <a:ext cx="6863400" cy="1272600"/>
          </a:xfrm>
          <a:prstGeom prst="rect">
            <a:avLst/>
          </a:prstGeom>
          <a:noFill/>
          <a:ln w="0">
            <a:noFill/>
          </a:ln>
        </p:spPr>
        <p:txBody>
          <a:bodyPr lIns="0" rIns="0" tIns="12600" bIns="0" anchor="t">
            <a:noAutofit/>
          </a:bodyPr>
          <a:p>
            <a:pPr marL="1969200">
              <a:lnSpc>
                <a:spcPct val="100000"/>
              </a:lnSpc>
              <a:spcBef>
                <a:spcPts val="99"/>
              </a:spcBef>
              <a:buNone/>
            </a:pPr>
            <a:r>
              <a:rPr b="1" lang="en-GB" sz="4400" spc="-1" strike="noStrike">
                <a:solidFill>
                  <a:srgbClr val="000000"/>
                </a:solidFill>
                <a:latin typeface="Arial"/>
              </a:rPr>
              <a:t>Server</a:t>
            </a:r>
            <a:r>
              <a:rPr b="1" lang="en-GB" sz="4400" spc="-86" strike="noStrike">
                <a:solidFill>
                  <a:srgbClr val="000000"/>
                </a:solidFill>
                <a:latin typeface="Arial"/>
              </a:rPr>
              <a:t> </a:t>
            </a:r>
            <a:r>
              <a:rPr b="1" lang="en-GB" sz="4400" spc="-21" strike="noStrike">
                <a:solidFill>
                  <a:srgbClr val="000000"/>
                </a:solidFill>
                <a:latin typeface="Arial"/>
              </a:rPr>
              <a:t>Side - III</a:t>
            </a:r>
            <a:endParaRPr b="0" lang="en-GB" sz="4400" spc="-1" strike="noStrike">
              <a:latin typeface="Arial"/>
            </a:endParaRPr>
          </a:p>
        </p:txBody>
      </p:sp>
      <p:sp>
        <p:nvSpPr>
          <p:cNvPr id="389" name="object 4"/>
          <p:cNvSpPr/>
          <p:nvPr/>
        </p:nvSpPr>
        <p:spPr>
          <a:xfrm>
            <a:off x="897840" y="1754280"/>
            <a:ext cx="8820360" cy="3443760"/>
          </a:xfrm>
          <a:prstGeom prst="rect">
            <a:avLst/>
          </a:prstGeom>
          <a:noFill/>
          <a:ln w="0">
            <a:noFill/>
          </a:ln>
        </p:spPr>
        <p:style>
          <a:lnRef idx="0"/>
          <a:fillRef idx="0"/>
          <a:effectRef idx="0"/>
          <a:fontRef idx="minor"/>
        </p:style>
        <p:txBody>
          <a:bodyPr lIns="0" rIns="0" tIns="54000" bIns="0" anchor="t">
            <a:spAutoFit/>
          </a:bodyPr>
          <a:p>
            <a:pPr marL="38160">
              <a:lnSpc>
                <a:spcPts val="3589"/>
              </a:lnSpc>
              <a:spcBef>
                <a:spcPts val="425"/>
              </a:spcBef>
              <a:buNone/>
            </a:pPr>
            <a:r>
              <a:rPr b="0" lang="en-GB" sz="3200" spc="-1" strike="noStrike">
                <a:solidFill>
                  <a:srgbClr val="000000"/>
                </a:solidFill>
                <a:latin typeface="Arial"/>
                <a:ea typeface="DejaVu Sans"/>
              </a:rPr>
              <a:t>A new descriptor is</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returned on</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receipt of </a:t>
            </a:r>
            <a:r>
              <a:rPr b="0" lang="en-GB" sz="3200" spc="-52" strike="noStrike">
                <a:solidFill>
                  <a:srgbClr val="000000"/>
                </a:solidFill>
                <a:latin typeface="Arial"/>
                <a:ea typeface="DejaVu Sans"/>
              </a:rPr>
              <a:t>a </a:t>
            </a:r>
            <a:r>
              <a:rPr b="0" lang="en-GB" sz="3200" spc="-1" strike="noStrike">
                <a:solidFill>
                  <a:srgbClr val="000000"/>
                </a:solidFill>
                <a:latin typeface="Arial"/>
                <a:ea typeface="DejaVu Sans"/>
              </a:rPr>
              <a:t>connection (along with a new </a:t>
            </a:r>
            <a:r>
              <a:rPr b="0" lang="en-GB" sz="3200" spc="-12" strike="noStrike">
                <a:solidFill>
                  <a:srgbClr val="000000"/>
                </a:solidFill>
                <a:latin typeface="Arial"/>
                <a:ea typeface="DejaVu Sans"/>
              </a:rPr>
              <a:t>socket).</a:t>
            </a:r>
            <a:endParaRPr b="0" lang="en-GB" sz="3200" spc="-1" strike="noStrike">
              <a:latin typeface="Arial"/>
            </a:endParaRPr>
          </a:p>
          <a:p>
            <a:pPr marL="38160">
              <a:lnSpc>
                <a:spcPct val="100000"/>
              </a:lnSpc>
              <a:spcBef>
                <a:spcPts val="1094"/>
              </a:spcBef>
              <a:buNone/>
            </a:pPr>
            <a:r>
              <a:rPr b="0" lang="en-GB" sz="3200" spc="-12" strike="noStrike">
                <a:solidFill>
                  <a:srgbClr val="000000"/>
                </a:solidFill>
                <a:latin typeface="Bitstream Vera Sans Mono"/>
                <a:ea typeface="DejaVu Sans"/>
              </a:rPr>
              <a:t>fromlen</a:t>
            </a:r>
            <a:r>
              <a:rPr b="0" lang="en-GB" sz="3200" spc="-12" strike="noStrike">
                <a:solidFill>
                  <a:srgbClr val="000000"/>
                </a:solidFill>
                <a:latin typeface="Arial"/>
                <a:ea typeface="DejaVu Sans"/>
              </a:rPr>
              <a:t>:</a:t>
            </a:r>
            <a:endParaRPr b="0" lang="en-GB" sz="3200" spc="-1" strike="noStrike">
              <a:latin typeface="Arial"/>
            </a:endParaRPr>
          </a:p>
          <a:p>
            <a:pPr marL="181080">
              <a:lnSpc>
                <a:spcPct val="100000"/>
              </a:lnSpc>
              <a:spcBef>
                <a:spcPts val="1429"/>
              </a:spcBef>
              <a:buNone/>
              <a:tabLst>
                <a:tab algn="l" pos="469440"/>
              </a:tabLst>
            </a:pPr>
            <a:r>
              <a:rPr b="0" lang="en-GB" sz="3150" spc="-75" strike="noStrike" baseline="9000">
                <a:solidFill>
                  <a:srgbClr val="000000"/>
                </a:solidFill>
                <a:latin typeface="Arial"/>
                <a:ea typeface="DejaVu Sans"/>
              </a:rPr>
              <a:t>–</a:t>
            </a:r>
            <a:r>
              <a:rPr b="0" lang="en-GB" sz="3150" spc="-1" strike="noStrike" baseline="9000">
                <a:solidFill>
                  <a:srgbClr val="000000"/>
                </a:solidFill>
                <a:latin typeface="Arial"/>
                <a:ea typeface="DejaVu Sans"/>
              </a:rPr>
              <a:t>	</a:t>
            </a:r>
            <a:r>
              <a:rPr b="0" lang="en-GB" sz="2800" spc="-1" strike="noStrike">
                <a:solidFill>
                  <a:srgbClr val="000000"/>
                </a:solidFill>
                <a:latin typeface="Arial"/>
                <a:ea typeface="DejaVu Sans"/>
              </a:rPr>
              <a:t>input;</a:t>
            </a:r>
            <a:r>
              <a:rPr b="0" lang="en-GB" sz="2800" spc="-75" strike="noStrike">
                <a:solidFill>
                  <a:srgbClr val="000000"/>
                </a:solidFill>
                <a:latin typeface="Arial"/>
                <a:ea typeface="DejaVu Sans"/>
              </a:rPr>
              <a:t> </a:t>
            </a:r>
            <a:r>
              <a:rPr b="0" lang="en-GB" sz="2800" spc="-1" strike="noStrike">
                <a:solidFill>
                  <a:srgbClr val="000000"/>
                </a:solidFill>
                <a:latin typeface="Arial"/>
                <a:ea typeface="DejaVu Sans"/>
              </a:rPr>
              <a:t>how</a:t>
            </a:r>
            <a:r>
              <a:rPr b="0" lang="en-GB" sz="2800" spc="-86" strike="noStrike">
                <a:solidFill>
                  <a:srgbClr val="000000"/>
                </a:solidFill>
                <a:latin typeface="Arial"/>
                <a:ea typeface="DejaVu Sans"/>
              </a:rPr>
              <a:t> </a:t>
            </a:r>
            <a:r>
              <a:rPr b="0" lang="en-GB" sz="2800" spc="-1" strike="noStrike">
                <a:solidFill>
                  <a:srgbClr val="000000"/>
                </a:solidFill>
                <a:latin typeface="Arial"/>
                <a:ea typeface="DejaVu Sans"/>
              </a:rPr>
              <a:t>much</a:t>
            </a:r>
            <a:r>
              <a:rPr b="0" lang="en-GB" sz="2800" spc="-80" strike="noStrike">
                <a:solidFill>
                  <a:srgbClr val="000000"/>
                </a:solidFill>
                <a:latin typeface="Arial"/>
                <a:ea typeface="DejaVu Sans"/>
              </a:rPr>
              <a:t> </a:t>
            </a:r>
            <a:r>
              <a:rPr b="0" lang="en-GB" sz="2800" spc="-1" strike="noStrike">
                <a:solidFill>
                  <a:srgbClr val="000000"/>
                </a:solidFill>
                <a:latin typeface="Arial"/>
                <a:ea typeface="DejaVu Sans"/>
              </a:rPr>
              <a:t>space</a:t>
            </a:r>
            <a:r>
              <a:rPr b="0" lang="en-GB" sz="2800" spc="-66" strike="noStrike">
                <a:solidFill>
                  <a:srgbClr val="000000"/>
                </a:solidFill>
                <a:latin typeface="Arial"/>
                <a:ea typeface="DejaVu Sans"/>
              </a:rPr>
              <a:t> </a:t>
            </a:r>
            <a:r>
              <a:rPr b="0" lang="en-GB" sz="2800" spc="-1" strike="noStrike">
                <a:solidFill>
                  <a:srgbClr val="000000"/>
                </a:solidFill>
                <a:latin typeface="Arial"/>
                <a:ea typeface="DejaVu Sans"/>
              </a:rPr>
              <a:t>is</a:t>
            </a:r>
            <a:r>
              <a:rPr b="0" lang="en-GB" sz="2800" spc="-72" strike="noStrike">
                <a:solidFill>
                  <a:srgbClr val="000000"/>
                </a:solidFill>
                <a:latin typeface="Arial"/>
                <a:ea typeface="DejaVu Sans"/>
              </a:rPr>
              <a:t> </a:t>
            </a:r>
            <a:r>
              <a:rPr b="0" lang="en-GB" sz="2800" spc="-1" strike="noStrike">
                <a:solidFill>
                  <a:srgbClr val="000000"/>
                </a:solidFill>
                <a:latin typeface="Arial"/>
                <a:ea typeface="DejaVu Sans"/>
              </a:rPr>
              <a:t>associated</a:t>
            </a:r>
            <a:r>
              <a:rPr b="0" lang="en-GB" sz="2800" spc="-86" strike="noStrike">
                <a:solidFill>
                  <a:srgbClr val="000000"/>
                </a:solidFill>
                <a:latin typeface="Arial"/>
                <a:ea typeface="DejaVu Sans"/>
              </a:rPr>
              <a:t> </a:t>
            </a:r>
            <a:r>
              <a:rPr b="0" lang="en-GB" sz="2800" spc="-1" strike="noStrike">
                <a:solidFill>
                  <a:srgbClr val="000000"/>
                </a:solidFill>
                <a:latin typeface="Arial"/>
                <a:ea typeface="DejaVu Sans"/>
              </a:rPr>
              <a:t>with</a:t>
            </a:r>
            <a:r>
              <a:rPr b="0" lang="en-GB" sz="2800" spc="-80" strike="noStrike">
                <a:solidFill>
                  <a:srgbClr val="000000"/>
                </a:solidFill>
                <a:latin typeface="Arial"/>
                <a:ea typeface="DejaVu Sans"/>
              </a:rPr>
              <a:t> </a:t>
            </a:r>
            <a:r>
              <a:rPr b="0" lang="en-GB" sz="2800" spc="-21" strike="noStrike">
                <a:solidFill>
                  <a:srgbClr val="000000"/>
                </a:solidFill>
                <a:latin typeface="Bitstream Vera Sans Mono"/>
                <a:ea typeface="DejaVu Sans"/>
              </a:rPr>
              <a:t>from</a:t>
            </a:r>
            <a:endParaRPr b="0" lang="en-GB" sz="2800" spc="-1" strike="noStrike">
              <a:latin typeface="Arial"/>
            </a:endParaRPr>
          </a:p>
          <a:p>
            <a:pPr marL="181080">
              <a:lnSpc>
                <a:spcPct val="100000"/>
              </a:lnSpc>
              <a:spcBef>
                <a:spcPts val="890"/>
              </a:spcBef>
              <a:buNone/>
              <a:tabLst>
                <a:tab algn="l" pos="469440"/>
              </a:tabLst>
            </a:pPr>
            <a:r>
              <a:rPr b="0" lang="en-GB" sz="3150" spc="-75" strike="noStrike" baseline="9000">
                <a:solidFill>
                  <a:srgbClr val="000000"/>
                </a:solidFill>
                <a:latin typeface="Arial"/>
                <a:ea typeface="DejaVu Sans"/>
              </a:rPr>
              <a:t>–</a:t>
            </a:r>
            <a:r>
              <a:rPr b="0" lang="en-GB" sz="3150" spc="-1" strike="noStrike" baseline="9000">
                <a:solidFill>
                  <a:srgbClr val="000000"/>
                </a:solidFill>
                <a:latin typeface="Arial"/>
                <a:ea typeface="DejaVu Sans"/>
              </a:rPr>
              <a:t>	</a:t>
            </a:r>
            <a:r>
              <a:rPr b="0" lang="en-GB" sz="2800" spc="-1" strike="noStrike">
                <a:solidFill>
                  <a:srgbClr val="000000"/>
                </a:solidFill>
                <a:latin typeface="Arial"/>
                <a:ea typeface="DejaVu Sans"/>
              </a:rPr>
              <a:t>output:</a:t>
            </a:r>
            <a:r>
              <a:rPr b="0" lang="en-GB" sz="2800" spc="-41" strike="noStrike">
                <a:solidFill>
                  <a:srgbClr val="000000"/>
                </a:solidFill>
                <a:latin typeface="Arial"/>
                <a:ea typeface="DejaVu Sans"/>
              </a:rPr>
              <a:t> </a:t>
            </a:r>
            <a:r>
              <a:rPr b="0" lang="en-GB" sz="2800" spc="-1" strike="noStrike">
                <a:solidFill>
                  <a:srgbClr val="000000"/>
                </a:solidFill>
                <a:latin typeface="Arial"/>
                <a:ea typeface="DejaVu Sans"/>
              </a:rPr>
              <a:t>size</a:t>
            </a:r>
            <a:r>
              <a:rPr b="0" lang="en-GB" sz="2800" spc="-41" strike="noStrike">
                <a:solidFill>
                  <a:srgbClr val="000000"/>
                </a:solidFill>
                <a:latin typeface="Arial"/>
                <a:ea typeface="DejaVu Sans"/>
              </a:rPr>
              <a:t> </a:t>
            </a:r>
            <a:r>
              <a:rPr b="0" lang="en-GB" sz="2800" spc="-1" strike="noStrike">
                <a:solidFill>
                  <a:srgbClr val="000000"/>
                </a:solidFill>
                <a:latin typeface="Arial"/>
                <a:ea typeface="DejaVu Sans"/>
              </a:rPr>
              <a:t>of</a:t>
            </a:r>
            <a:r>
              <a:rPr b="0" lang="en-GB" sz="2800" spc="-41" strike="noStrike">
                <a:solidFill>
                  <a:srgbClr val="000000"/>
                </a:solidFill>
                <a:latin typeface="Arial"/>
                <a:ea typeface="DejaVu Sans"/>
              </a:rPr>
              <a:t> </a:t>
            </a:r>
            <a:r>
              <a:rPr b="0" lang="en-GB" sz="2800" spc="-1" strike="noStrike">
                <a:solidFill>
                  <a:srgbClr val="000000"/>
                </a:solidFill>
                <a:latin typeface="Arial"/>
                <a:ea typeface="DejaVu Sans"/>
              </a:rPr>
              <a:t>the</a:t>
            </a:r>
            <a:r>
              <a:rPr b="0" lang="en-GB" sz="2800" spc="-41" strike="noStrike">
                <a:solidFill>
                  <a:srgbClr val="000000"/>
                </a:solidFill>
                <a:latin typeface="Arial"/>
                <a:ea typeface="DejaVu Sans"/>
              </a:rPr>
              <a:t> </a:t>
            </a:r>
            <a:r>
              <a:rPr b="0" lang="en-GB" sz="2800" spc="-21" strike="noStrike">
                <a:solidFill>
                  <a:srgbClr val="000000"/>
                </a:solidFill>
                <a:latin typeface="Arial"/>
                <a:ea typeface="DejaVu Sans"/>
              </a:rPr>
              <a:t>name</a:t>
            </a:r>
            <a:endParaRPr b="0" lang="en-GB" sz="2800" spc="-1" strike="noStrike">
              <a:latin typeface="Arial"/>
            </a:endParaRPr>
          </a:p>
          <a:p>
            <a:pPr marL="38160">
              <a:lnSpc>
                <a:spcPct val="100000"/>
              </a:lnSpc>
              <a:spcBef>
                <a:spcPts val="870"/>
              </a:spcBef>
              <a:buNone/>
              <a:tabLst>
                <a:tab algn="l" pos="469440"/>
              </a:tabLst>
            </a:pPr>
            <a:r>
              <a:rPr b="0" lang="en-GB" sz="3200" spc="-1" strike="noStrike">
                <a:solidFill>
                  <a:srgbClr val="000000"/>
                </a:solidFill>
                <a:latin typeface="Arial"/>
                <a:ea typeface="DejaVu Sans"/>
              </a:rPr>
              <a:t>The second parameter may</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be a</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null </a:t>
            </a:r>
            <a:r>
              <a:rPr b="0" lang="en-GB" sz="3200" spc="-12" strike="noStrike">
                <a:solidFill>
                  <a:srgbClr val="000000"/>
                </a:solidFill>
                <a:latin typeface="Arial"/>
                <a:ea typeface="DejaVu Sans"/>
              </a:rPr>
              <a:t>pointer.</a:t>
            </a:r>
            <a:endParaRPr b="0" lang="en-GB" sz="3200" spc="-1" strike="noStrike">
              <a:latin typeface="Arial"/>
            </a:endParaRPr>
          </a:p>
        </p:txBody>
      </p:sp>
    </p:spTree>
  </p:cSld>
  <p:transition>
    <p:dissolve/>
  </p:transition>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0" name="PlaceHolder 1"/>
          <p:cNvSpPr>
            <a:spLocks noGrp="1"/>
          </p:cNvSpPr>
          <p:nvPr>
            <p:ph type="title"/>
          </p:nvPr>
        </p:nvSpPr>
        <p:spPr>
          <a:xfrm>
            <a:off x="756000" y="555120"/>
            <a:ext cx="8040600" cy="1272600"/>
          </a:xfrm>
          <a:prstGeom prst="rect">
            <a:avLst/>
          </a:prstGeom>
          <a:noFill/>
          <a:ln w="0">
            <a:noFill/>
          </a:ln>
        </p:spPr>
        <p:txBody>
          <a:bodyPr lIns="0" rIns="0" tIns="12600" bIns="0" anchor="t">
            <a:noAutofit/>
          </a:bodyPr>
          <a:p>
            <a:pPr marL="2435760">
              <a:lnSpc>
                <a:spcPct val="100000"/>
              </a:lnSpc>
              <a:spcBef>
                <a:spcPts val="99"/>
              </a:spcBef>
              <a:buNone/>
            </a:pPr>
            <a:r>
              <a:rPr b="1" lang="en-GB" sz="4400" spc="-12" strike="noStrike">
                <a:solidFill>
                  <a:srgbClr val="000000"/>
                </a:solidFill>
                <a:latin typeface="Arial"/>
              </a:rPr>
              <a:t>Server Side - IV</a:t>
            </a:r>
            <a:endParaRPr b="0" lang="en-GB" sz="4400" spc="-1" strike="noStrike">
              <a:latin typeface="Arial"/>
            </a:endParaRPr>
          </a:p>
        </p:txBody>
      </p:sp>
      <p:sp>
        <p:nvSpPr>
          <p:cNvPr id="391" name="PlaceHolder 2"/>
          <p:cNvSpPr>
            <a:spLocks noGrp="1"/>
          </p:cNvSpPr>
          <p:nvPr>
            <p:ph/>
          </p:nvPr>
        </p:nvSpPr>
        <p:spPr>
          <a:xfrm>
            <a:off x="897840" y="1582920"/>
            <a:ext cx="8619120" cy="4551840"/>
          </a:xfrm>
          <a:prstGeom prst="rect">
            <a:avLst/>
          </a:prstGeom>
          <a:noFill/>
          <a:ln w="0">
            <a:noFill/>
          </a:ln>
        </p:spPr>
        <p:txBody>
          <a:bodyPr lIns="0" rIns="0" tIns="261360" bIns="0" anchor="t">
            <a:noAutofit/>
          </a:bodyPr>
          <a:p>
            <a:pPr marL="38160">
              <a:lnSpc>
                <a:spcPts val="3589"/>
              </a:lnSpc>
              <a:spcBef>
                <a:spcPts val="425"/>
              </a:spcBef>
              <a:buNone/>
            </a:pPr>
            <a:r>
              <a:rPr b="0" lang="en-GB" sz="3200" spc="-1" strike="noStrike">
                <a:solidFill>
                  <a:srgbClr val="000000"/>
                </a:solidFill>
                <a:latin typeface="Bitstream Vera Sans Mono"/>
              </a:rPr>
              <a:t>accept()</a:t>
            </a:r>
            <a:r>
              <a:rPr b="0" lang="en-GB" sz="3200" spc="-1" strike="noStrike">
                <a:solidFill>
                  <a:srgbClr val="000000"/>
                </a:solidFill>
                <a:latin typeface="Arial"/>
              </a:rPr>
              <a:t> will</a:t>
            </a:r>
            <a:r>
              <a:rPr b="0" lang="en-GB" sz="3200" spc="-12" strike="noStrike">
                <a:solidFill>
                  <a:srgbClr val="000000"/>
                </a:solidFill>
                <a:latin typeface="Arial"/>
              </a:rPr>
              <a:t> </a:t>
            </a:r>
            <a:r>
              <a:rPr b="0" lang="en-GB" sz="3200" spc="-1" strike="noStrike">
                <a:solidFill>
                  <a:srgbClr val="000000"/>
                </a:solidFill>
                <a:latin typeface="Arial"/>
              </a:rPr>
              <a:t>not return until a connection </a:t>
            </a:r>
            <a:r>
              <a:rPr b="0" lang="en-GB" sz="3200" spc="-26" strike="noStrike">
                <a:solidFill>
                  <a:srgbClr val="000000"/>
                </a:solidFill>
                <a:latin typeface="Arial"/>
              </a:rPr>
              <a:t>is </a:t>
            </a:r>
            <a:r>
              <a:rPr b="0" lang="en-GB" sz="3200" spc="-1" strike="noStrike">
                <a:solidFill>
                  <a:srgbClr val="000000"/>
                </a:solidFill>
                <a:latin typeface="Arial"/>
              </a:rPr>
              <a:t>available or the</a:t>
            </a:r>
            <a:r>
              <a:rPr b="0" lang="en-GB" sz="3200" spc="4" strike="noStrike">
                <a:solidFill>
                  <a:srgbClr val="000000"/>
                </a:solidFill>
                <a:latin typeface="Arial"/>
              </a:rPr>
              <a:t> </a:t>
            </a:r>
            <a:r>
              <a:rPr b="0" lang="en-GB" sz="3200" spc="-1" strike="noStrike">
                <a:solidFill>
                  <a:srgbClr val="000000"/>
                </a:solidFill>
                <a:latin typeface="Arial"/>
              </a:rPr>
              <a:t>system call is interrupted by </a:t>
            </a:r>
            <a:r>
              <a:rPr b="0" lang="en-GB" sz="3200" spc="-52" strike="noStrike">
                <a:solidFill>
                  <a:srgbClr val="000000"/>
                </a:solidFill>
                <a:latin typeface="Arial"/>
              </a:rPr>
              <a:t>a </a:t>
            </a:r>
            <a:r>
              <a:rPr b="0" lang="en-GB" sz="3200" spc="-1" strike="noStrike">
                <a:solidFill>
                  <a:srgbClr val="000000"/>
                </a:solidFill>
                <a:latin typeface="Arial"/>
              </a:rPr>
              <a:t>signal to the</a:t>
            </a:r>
            <a:r>
              <a:rPr b="0" lang="en-GB" sz="3200" spc="4" strike="noStrike">
                <a:solidFill>
                  <a:srgbClr val="000000"/>
                </a:solidFill>
                <a:latin typeface="Arial"/>
              </a:rPr>
              <a:t> </a:t>
            </a:r>
            <a:r>
              <a:rPr b="0" lang="en-GB" sz="3200" spc="-12" strike="noStrike">
                <a:solidFill>
                  <a:srgbClr val="000000"/>
                </a:solidFill>
                <a:latin typeface="Arial"/>
              </a:rPr>
              <a:t>process.</a:t>
            </a:r>
            <a:endParaRPr b="0" lang="en-GB" sz="3200" spc="-1" strike="noStrike">
              <a:latin typeface="Arial"/>
            </a:endParaRPr>
          </a:p>
          <a:p>
            <a:pPr marL="38160">
              <a:lnSpc>
                <a:spcPct val="93000"/>
              </a:lnSpc>
              <a:spcBef>
                <a:spcPts val="1344"/>
              </a:spcBef>
              <a:buNone/>
            </a:pPr>
            <a:r>
              <a:rPr b="0" lang="en-GB" sz="3200" spc="-1" strike="noStrike">
                <a:solidFill>
                  <a:srgbClr val="000000"/>
                </a:solidFill>
                <a:latin typeface="Arial"/>
              </a:rPr>
              <a:t>Further, there is</a:t>
            </a:r>
            <a:r>
              <a:rPr b="0" lang="en-GB" sz="3200" spc="-7" strike="noStrike">
                <a:solidFill>
                  <a:srgbClr val="000000"/>
                </a:solidFill>
                <a:latin typeface="Arial"/>
              </a:rPr>
              <a:t> </a:t>
            </a:r>
            <a:r>
              <a:rPr b="0" lang="en-GB" sz="3200" spc="-1" strike="noStrike">
                <a:solidFill>
                  <a:srgbClr val="000000"/>
                </a:solidFill>
                <a:latin typeface="Arial"/>
              </a:rPr>
              <a:t>no way for a process</a:t>
            </a:r>
            <a:r>
              <a:rPr b="0" lang="en-GB" sz="3200" spc="-12" strike="noStrike">
                <a:solidFill>
                  <a:srgbClr val="000000"/>
                </a:solidFill>
                <a:latin typeface="Arial"/>
              </a:rPr>
              <a:t> </a:t>
            </a:r>
            <a:r>
              <a:rPr b="0" lang="en-GB" sz="3200" spc="-26" strike="noStrike">
                <a:solidFill>
                  <a:srgbClr val="000000"/>
                </a:solidFill>
                <a:latin typeface="Arial"/>
              </a:rPr>
              <a:t>to </a:t>
            </a:r>
            <a:r>
              <a:rPr b="0" lang="en-GB" sz="3200" spc="-1" strike="noStrike">
                <a:solidFill>
                  <a:srgbClr val="000000"/>
                </a:solidFill>
                <a:latin typeface="Arial"/>
              </a:rPr>
              <a:t>indicate it will</a:t>
            </a:r>
            <a:r>
              <a:rPr b="0" lang="en-GB" sz="3200" spc="-7" strike="noStrike">
                <a:solidFill>
                  <a:srgbClr val="000000"/>
                </a:solidFill>
                <a:latin typeface="Arial"/>
              </a:rPr>
              <a:t> </a:t>
            </a:r>
            <a:r>
              <a:rPr b="0" lang="en-GB" sz="3200" spc="-1" strike="noStrike">
                <a:solidFill>
                  <a:srgbClr val="000000"/>
                </a:solidFill>
                <a:latin typeface="Arial"/>
              </a:rPr>
              <a:t>accept connections from only</a:t>
            </a:r>
            <a:r>
              <a:rPr b="0" lang="en-GB" sz="3200" spc="4" strike="noStrike">
                <a:solidFill>
                  <a:srgbClr val="000000"/>
                </a:solidFill>
                <a:latin typeface="Arial"/>
              </a:rPr>
              <a:t> </a:t>
            </a:r>
            <a:r>
              <a:rPr b="0" lang="en-GB" sz="3200" spc="-52" strike="noStrike">
                <a:solidFill>
                  <a:srgbClr val="000000"/>
                </a:solidFill>
                <a:latin typeface="Arial"/>
              </a:rPr>
              <a:t>a </a:t>
            </a:r>
            <a:r>
              <a:rPr b="0" lang="en-GB" sz="3200" spc="-1" strike="noStrike">
                <a:solidFill>
                  <a:srgbClr val="000000"/>
                </a:solidFill>
                <a:latin typeface="Arial"/>
              </a:rPr>
              <a:t>specific</a:t>
            </a:r>
            <a:r>
              <a:rPr b="0" lang="en-GB" sz="3200" spc="-7" strike="noStrike">
                <a:solidFill>
                  <a:srgbClr val="000000"/>
                </a:solidFill>
                <a:latin typeface="Arial"/>
              </a:rPr>
              <a:t> </a:t>
            </a:r>
            <a:r>
              <a:rPr b="0" lang="en-GB" sz="3200" spc="-12" strike="noStrike">
                <a:solidFill>
                  <a:srgbClr val="000000"/>
                </a:solidFill>
                <a:latin typeface="Arial"/>
              </a:rPr>
              <a:t>source</a:t>
            </a:r>
            <a:endParaRPr b="0" lang="en-GB" sz="3200" spc="-1" strike="noStrike">
              <a:latin typeface="Arial"/>
            </a:endParaRPr>
          </a:p>
        </p:txBody>
      </p:sp>
    </p:spTree>
  </p:cSld>
  <p:transition>
    <p:dissolve/>
  </p:transition>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2" name="PlaceHolder 1"/>
          <p:cNvSpPr>
            <a:spLocks noGrp="1"/>
          </p:cNvSpPr>
          <p:nvPr>
            <p:ph type="title"/>
          </p:nvPr>
        </p:nvSpPr>
        <p:spPr>
          <a:xfrm>
            <a:off x="1285200" y="555120"/>
            <a:ext cx="6863400" cy="1272600"/>
          </a:xfrm>
          <a:prstGeom prst="rect">
            <a:avLst/>
          </a:prstGeom>
          <a:noFill/>
          <a:ln w="0">
            <a:noFill/>
          </a:ln>
        </p:spPr>
        <p:txBody>
          <a:bodyPr lIns="0" rIns="0" tIns="12600" bIns="0" anchor="t">
            <a:noAutofit/>
          </a:bodyPr>
          <a:p>
            <a:pPr marL="1720800">
              <a:lnSpc>
                <a:spcPct val="100000"/>
              </a:lnSpc>
              <a:spcBef>
                <a:spcPts val="99"/>
              </a:spcBef>
              <a:buNone/>
            </a:pPr>
            <a:r>
              <a:rPr b="1" lang="en-GB" sz="4400" spc="-1" strike="noStrike">
                <a:solidFill>
                  <a:srgbClr val="000000"/>
                </a:solidFill>
                <a:latin typeface="Arial"/>
              </a:rPr>
              <a:t>Data</a:t>
            </a:r>
            <a:r>
              <a:rPr b="1" lang="en-GB" sz="4400" spc="-72" strike="noStrike">
                <a:solidFill>
                  <a:srgbClr val="000000"/>
                </a:solidFill>
                <a:latin typeface="Arial"/>
              </a:rPr>
              <a:t> </a:t>
            </a:r>
            <a:r>
              <a:rPr b="1" lang="en-GB" sz="4400" spc="-12" strike="noStrike">
                <a:solidFill>
                  <a:srgbClr val="000000"/>
                </a:solidFill>
                <a:latin typeface="Arial"/>
              </a:rPr>
              <a:t>Transfer - I</a:t>
            </a:r>
            <a:endParaRPr b="0" lang="en-GB" sz="4400" spc="-1" strike="noStrike">
              <a:latin typeface="Arial"/>
            </a:endParaRPr>
          </a:p>
        </p:txBody>
      </p:sp>
      <p:sp>
        <p:nvSpPr>
          <p:cNvPr id="393" name="object 3"/>
          <p:cNvSpPr/>
          <p:nvPr/>
        </p:nvSpPr>
        <p:spPr>
          <a:xfrm>
            <a:off x="586800" y="1533600"/>
            <a:ext cx="8833320" cy="3807000"/>
          </a:xfrm>
          <a:prstGeom prst="rect">
            <a:avLst/>
          </a:prstGeom>
          <a:noFill/>
          <a:ln w="0">
            <a:noFill/>
          </a:ln>
        </p:spPr>
        <p:style>
          <a:lnRef idx="0"/>
          <a:fillRef idx="0"/>
          <a:effectRef idx="0"/>
          <a:fontRef idx="minor"/>
        </p:style>
        <p:txBody>
          <a:bodyPr lIns="0" rIns="0" tIns="196920" bIns="0" anchor="t">
            <a:spAutoFit/>
          </a:bodyPr>
          <a:p>
            <a:pPr>
              <a:lnSpc>
                <a:spcPct val="100000"/>
              </a:lnSpc>
              <a:spcBef>
                <a:spcPts val="1834"/>
              </a:spcBef>
              <a:spcAft>
                <a:spcPts val="283"/>
              </a:spcAft>
              <a:buNone/>
              <a:tabLst>
                <a:tab algn="l" pos="348480"/>
              </a:tabLst>
            </a:pPr>
            <a:r>
              <a:rPr b="0" lang="en-GB" sz="3200" spc="-1" strike="noStrike">
                <a:solidFill>
                  <a:srgbClr val="000000"/>
                </a:solidFill>
                <a:latin typeface="Arial"/>
                <a:ea typeface="DejaVu Sans"/>
              </a:rPr>
              <a:t>Normal</a:t>
            </a:r>
            <a:r>
              <a:rPr b="0" lang="en-GB" sz="3200" spc="-7" strike="noStrike">
                <a:solidFill>
                  <a:srgbClr val="000000"/>
                </a:solidFill>
                <a:latin typeface="Arial"/>
                <a:ea typeface="DejaVu Sans"/>
              </a:rPr>
              <a:t> </a:t>
            </a:r>
            <a:r>
              <a:rPr b="0" i="1" lang="en-GB" sz="3200" spc="-1" strike="noStrike">
                <a:solidFill>
                  <a:srgbClr val="000000"/>
                </a:solidFill>
                <a:latin typeface="Arial"/>
                <a:ea typeface="DejaVu Sans"/>
              </a:rPr>
              <a:t>read</a:t>
            </a:r>
            <a:r>
              <a:rPr b="0" i="1" lang="en-GB" sz="3200" spc="-7" strike="noStrike">
                <a:solidFill>
                  <a:srgbClr val="000000"/>
                </a:solidFill>
                <a:latin typeface="Arial"/>
                <a:ea typeface="DejaVu Sans"/>
              </a:rPr>
              <a:t> </a:t>
            </a:r>
            <a:r>
              <a:rPr b="0" lang="en-GB" sz="3200" spc="-1" strike="noStrike">
                <a:solidFill>
                  <a:srgbClr val="000000"/>
                </a:solidFill>
                <a:latin typeface="Arial"/>
                <a:ea typeface="DejaVu Sans"/>
              </a:rPr>
              <a:t>and</a:t>
            </a:r>
            <a:r>
              <a:rPr b="0" lang="en-GB" sz="3200" spc="-15" strike="noStrike">
                <a:solidFill>
                  <a:srgbClr val="000000"/>
                </a:solidFill>
                <a:latin typeface="Arial"/>
                <a:ea typeface="DejaVu Sans"/>
              </a:rPr>
              <a:t> </a:t>
            </a:r>
            <a:r>
              <a:rPr b="0" i="1" lang="en-GB" sz="3200" spc="-1" strike="noStrike">
                <a:solidFill>
                  <a:srgbClr val="000000"/>
                </a:solidFill>
                <a:latin typeface="Arial"/>
                <a:ea typeface="DejaVu Sans"/>
              </a:rPr>
              <a:t>write </a:t>
            </a:r>
            <a:r>
              <a:rPr b="0" lang="en-GB" sz="3200" spc="-1" strike="noStrike">
                <a:solidFill>
                  <a:srgbClr val="000000"/>
                </a:solidFill>
                <a:latin typeface="Arial"/>
                <a:ea typeface="DejaVu Sans"/>
              </a:rPr>
              <a:t>system calls</a:t>
            </a:r>
            <a:r>
              <a:rPr b="0" lang="en-GB" sz="3200" spc="-15" strike="noStrike">
                <a:solidFill>
                  <a:srgbClr val="000000"/>
                </a:solidFill>
                <a:latin typeface="Arial"/>
                <a:ea typeface="DejaVu Sans"/>
              </a:rPr>
              <a:t> </a:t>
            </a:r>
            <a:r>
              <a:rPr b="0" lang="en-GB" sz="3200" spc="-1" strike="noStrike">
                <a:solidFill>
                  <a:srgbClr val="000000"/>
                </a:solidFill>
                <a:latin typeface="Arial"/>
                <a:ea typeface="DejaVu Sans"/>
              </a:rPr>
              <a:t>are </a:t>
            </a:r>
            <a:r>
              <a:rPr b="0" lang="en-GB" sz="3200" spc="-12" strike="noStrike">
                <a:solidFill>
                  <a:srgbClr val="000000"/>
                </a:solidFill>
                <a:latin typeface="Arial"/>
                <a:ea typeface="DejaVu Sans"/>
              </a:rPr>
              <a:t>usable:</a:t>
            </a:r>
            <a:endParaRPr b="0" lang="en-GB" sz="3200" spc="-1" strike="noStrike">
              <a:latin typeface="Arial"/>
            </a:endParaRPr>
          </a:p>
          <a:p>
            <a:pPr marL="25560">
              <a:lnSpc>
                <a:spcPts val="4141"/>
              </a:lnSpc>
              <a:spcBef>
                <a:spcPts val="465"/>
              </a:spcBef>
              <a:spcAft>
                <a:spcPts val="283"/>
              </a:spcAft>
              <a:buNone/>
              <a:tabLst>
                <a:tab algn="l" pos="348480"/>
              </a:tabLst>
            </a:pPr>
            <a:r>
              <a:rPr b="0" lang="en-GB" sz="2400" spc="-1" strike="noStrike">
                <a:solidFill>
                  <a:srgbClr val="000000"/>
                </a:solidFill>
                <a:latin typeface="Bitstream Vera Sans Mono"/>
                <a:ea typeface="DejaVu Sans"/>
              </a:rPr>
              <a:t>write(s,</a:t>
            </a:r>
            <a:r>
              <a:rPr b="0" lang="en-GB" sz="2400" spc="-41"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buf,</a:t>
            </a:r>
            <a:r>
              <a:rPr b="0" lang="en-GB" sz="2400" spc="-32"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sizeof</a:t>
            </a:r>
            <a:r>
              <a:rPr b="0" lang="en-GB" sz="2400" spc="-32" strike="noStrike">
                <a:solidFill>
                  <a:srgbClr val="000000"/>
                </a:solidFill>
                <a:latin typeface="Bitstream Vera Sans Mono"/>
                <a:ea typeface="DejaVu Sans"/>
              </a:rPr>
              <a:t> </a:t>
            </a:r>
            <a:r>
              <a:rPr b="0" lang="en-GB" sz="2400" spc="-12" strike="noStrike">
                <a:solidFill>
                  <a:srgbClr val="000000"/>
                </a:solidFill>
                <a:latin typeface="Bitstream Vera Sans Mono"/>
                <a:ea typeface="DejaVu Sans"/>
              </a:rPr>
              <a:t>(buf)); </a:t>
            </a:r>
            <a:endParaRPr b="0" lang="en-GB" sz="2400" spc="-1" strike="noStrike">
              <a:latin typeface="Arial"/>
            </a:endParaRPr>
          </a:p>
          <a:p>
            <a:pPr marL="25560">
              <a:lnSpc>
                <a:spcPts val="4141"/>
              </a:lnSpc>
              <a:spcBef>
                <a:spcPts val="465"/>
              </a:spcBef>
              <a:spcAft>
                <a:spcPts val="283"/>
              </a:spcAft>
              <a:buNone/>
              <a:tabLst>
                <a:tab algn="l" pos="348480"/>
              </a:tabLst>
            </a:pPr>
            <a:r>
              <a:rPr b="0" lang="en-GB" sz="2400" spc="-1" strike="noStrike">
                <a:solidFill>
                  <a:srgbClr val="000000"/>
                </a:solidFill>
                <a:latin typeface="Bitstream Vera Sans Mono"/>
                <a:ea typeface="DejaVu Sans"/>
              </a:rPr>
              <a:t>read(s,</a:t>
            </a:r>
            <a:r>
              <a:rPr b="0" lang="en-GB" sz="2400" spc="-41"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buf,</a:t>
            </a:r>
            <a:r>
              <a:rPr b="0" lang="en-GB" sz="2400" spc="-32"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sizeof</a:t>
            </a:r>
            <a:r>
              <a:rPr b="0" lang="en-GB" sz="2400" spc="-26" strike="noStrike">
                <a:solidFill>
                  <a:srgbClr val="000000"/>
                </a:solidFill>
                <a:latin typeface="Bitstream Vera Sans Mono"/>
                <a:ea typeface="DejaVu Sans"/>
              </a:rPr>
              <a:t> </a:t>
            </a:r>
            <a:r>
              <a:rPr b="0" lang="en-GB" sz="2400" spc="-12" strike="noStrike">
                <a:solidFill>
                  <a:srgbClr val="000000"/>
                </a:solidFill>
                <a:latin typeface="Bitstream Vera Sans Mono"/>
                <a:ea typeface="DejaVu Sans"/>
              </a:rPr>
              <a:t>(buf));</a:t>
            </a:r>
            <a:endParaRPr b="0" lang="en-GB" sz="2400" spc="-1" strike="noStrike">
              <a:latin typeface="Arial"/>
            </a:endParaRPr>
          </a:p>
          <a:p>
            <a:pPr marL="25560">
              <a:lnSpc>
                <a:spcPct val="100000"/>
              </a:lnSpc>
              <a:spcBef>
                <a:spcPts val="1273"/>
              </a:spcBef>
              <a:spcAft>
                <a:spcPts val="283"/>
              </a:spcAft>
              <a:buNone/>
              <a:tabLst>
                <a:tab algn="l" pos="348480"/>
              </a:tabLst>
            </a:pPr>
            <a:r>
              <a:rPr b="0" lang="en-GB" sz="3200" spc="-1" strike="noStrike">
                <a:solidFill>
                  <a:srgbClr val="000000"/>
                </a:solidFill>
                <a:latin typeface="Arial"/>
                <a:ea typeface="DejaVu Sans"/>
              </a:rPr>
              <a:t>But</a:t>
            </a:r>
            <a:r>
              <a:rPr b="0" lang="en-GB" sz="3200" spc="-21" strike="noStrike">
                <a:solidFill>
                  <a:srgbClr val="000000"/>
                </a:solidFill>
                <a:latin typeface="Arial"/>
                <a:ea typeface="DejaVu Sans"/>
              </a:rPr>
              <a:t> also:</a:t>
            </a:r>
            <a:endParaRPr b="0" lang="en-GB" sz="3200" spc="-1" strike="noStrike">
              <a:latin typeface="Arial"/>
            </a:endParaRPr>
          </a:p>
          <a:p>
            <a:pPr marL="25560">
              <a:lnSpc>
                <a:spcPts val="4141"/>
              </a:lnSpc>
              <a:spcBef>
                <a:spcPts val="283"/>
              </a:spcBef>
              <a:spcAft>
                <a:spcPts val="283"/>
              </a:spcAft>
              <a:buNone/>
              <a:tabLst>
                <a:tab algn="l" pos="348480"/>
              </a:tabLst>
            </a:pPr>
            <a:r>
              <a:rPr b="0" lang="en-GB" sz="2400" spc="-1" strike="noStrike">
                <a:solidFill>
                  <a:srgbClr val="000000"/>
                </a:solidFill>
                <a:latin typeface="Bitstream Vera Sans Mono"/>
                <a:ea typeface="DejaVu Sans"/>
              </a:rPr>
              <a:t>send(s,</a:t>
            </a:r>
            <a:r>
              <a:rPr b="0" lang="en-GB" sz="2400" spc="-41"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buf,</a:t>
            </a:r>
            <a:r>
              <a:rPr b="0" lang="en-GB" sz="2400" spc="-32"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sizeof</a:t>
            </a:r>
            <a:r>
              <a:rPr b="0" lang="en-GB" sz="2400" spc="-32"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(buf),</a:t>
            </a:r>
            <a:r>
              <a:rPr b="0" lang="en-GB" sz="2400" spc="-26" strike="noStrike">
                <a:solidFill>
                  <a:srgbClr val="000000"/>
                </a:solidFill>
                <a:latin typeface="Bitstream Vera Sans Mono"/>
                <a:ea typeface="DejaVu Sans"/>
              </a:rPr>
              <a:t> </a:t>
            </a:r>
            <a:r>
              <a:rPr b="0" lang="en-GB" sz="2400" spc="-12" strike="noStrike">
                <a:solidFill>
                  <a:srgbClr val="000000"/>
                </a:solidFill>
                <a:latin typeface="Bitstream Vera Sans Mono"/>
                <a:ea typeface="DejaVu Sans"/>
              </a:rPr>
              <a:t>flags); </a:t>
            </a:r>
            <a:endParaRPr b="0" lang="en-GB" sz="2400" spc="-1" strike="noStrike">
              <a:latin typeface="Arial"/>
            </a:endParaRPr>
          </a:p>
          <a:p>
            <a:pPr marL="25560">
              <a:lnSpc>
                <a:spcPts val="4141"/>
              </a:lnSpc>
              <a:spcBef>
                <a:spcPts val="283"/>
              </a:spcBef>
              <a:spcAft>
                <a:spcPts val="283"/>
              </a:spcAft>
              <a:buNone/>
              <a:tabLst>
                <a:tab algn="l" pos="348480"/>
              </a:tabLst>
            </a:pPr>
            <a:r>
              <a:rPr b="0" lang="en-GB" sz="2400" spc="-1" strike="noStrike">
                <a:solidFill>
                  <a:srgbClr val="000000"/>
                </a:solidFill>
                <a:latin typeface="Bitstream Vera Sans Mono"/>
                <a:ea typeface="DejaVu Sans"/>
              </a:rPr>
              <a:t>recv(s,</a:t>
            </a:r>
            <a:r>
              <a:rPr b="0" lang="en-GB" sz="2400" spc="-41"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buf,</a:t>
            </a:r>
            <a:r>
              <a:rPr b="0" lang="en-GB" sz="2400" spc="-32"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sizeof</a:t>
            </a:r>
            <a:r>
              <a:rPr b="0" lang="en-GB" sz="2400" spc="-32"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(buf),</a:t>
            </a:r>
            <a:r>
              <a:rPr b="0" lang="en-GB" sz="2400" spc="-26" strike="noStrike">
                <a:solidFill>
                  <a:srgbClr val="000000"/>
                </a:solidFill>
                <a:latin typeface="Bitstream Vera Sans Mono"/>
                <a:ea typeface="DejaVu Sans"/>
              </a:rPr>
              <a:t> </a:t>
            </a:r>
            <a:r>
              <a:rPr b="0" lang="en-GB" sz="2400" spc="-12" strike="noStrike">
                <a:solidFill>
                  <a:srgbClr val="000000"/>
                </a:solidFill>
                <a:latin typeface="Bitstream Vera Sans Mono"/>
                <a:ea typeface="DejaVu Sans"/>
              </a:rPr>
              <a:t>flags);</a:t>
            </a:r>
            <a:endParaRPr b="0" lang="en-GB" sz="2400" spc="-1" strike="noStrike">
              <a:latin typeface="Arial"/>
            </a:endParaRPr>
          </a:p>
        </p:txBody>
      </p:sp>
    </p:spTree>
  </p:cSld>
  <p:transition>
    <p:dissolve/>
  </p:transition>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4" name="PlaceHolder 1"/>
          <p:cNvSpPr>
            <a:spLocks noGrp="1"/>
          </p:cNvSpPr>
          <p:nvPr>
            <p:ph type="title"/>
          </p:nvPr>
        </p:nvSpPr>
        <p:spPr>
          <a:xfrm>
            <a:off x="1285200" y="555120"/>
            <a:ext cx="6863400" cy="1272600"/>
          </a:xfrm>
          <a:prstGeom prst="rect">
            <a:avLst/>
          </a:prstGeom>
          <a:noFill/>
          <a:ln w="0">
            <a:noFill/>
          </a:ln>
        </p:spPr>
        <p:txBody>
          <a:bodyPr lIns="0" rIns="0" tIns="12600" bIns="0" anchor="t">
            <a:noAutofit/>
          </a:bodyPr>
          <a:p>
            <a:pPr marL="1720800">
              <a:lnSpc>
                <a:spcPct val="100000"/>
              </a:lnSpc>
              <a:spcBef>
                <a:spcPts val="99"/>
              </a:spcBef>
              <a:buNone/>
            </a:pPr>
            <a:r>
              <a:rPr b="1" lang="en-GB" sz="4400" spc="-1" strike="noStrike">
                <a:solidFill>
                  <a:srgbClr val="000000"/>
                </a:solidFill>
                <a:latin typeface="Arial"/>
              </a:rPr>
              <a:t>Data</a:t>
            </a:r>
            <a:r>
              <a:rPr b="1" lang="en-GB" sz="4400" spc="-72" strike="noStrike">
                <a:solidFill>
                  <a:srgbClr val="000000"/>
                </a:solidFill>
                <a:latin typeface="Arial"/>
              </a:rPr>
              <a:t> </a:t>
            </a:r>
            <a:r>
              <a:rPr b="1" lang="en-GB" sz="4400" spc="-12" strike="noStrike">
                <a:solidFill>
                  <a:srgbClr val="000000"/>
                </a:solidFill>
                <a:latin typeface="Arial"/>
              </a:rPr>
              <a:t>Transfer - II</a:t>
            </a:r>
            <a:endParaRPr b="0" lang="en-GB" sz="4400" spc="-1" strike="noStrike">
              <a:latin typeface="Arial"/>
            </a:endParaRPr>
          </a:p>
        </p:txBody>
      </p:sp>
      <p:sp>
        <p:nvSpPr>
          <p:cNvPr id="395" name="object 4"/>
          <p:cNvSpPr/>
          <p:nvPr/>
        </p:nvSpPr>
        <p:spPr>
          <a:xfrm>
            <a:off x="432000" y="1544040"/>
            <a:ext cx="9358560" cy="4943880"/>
          </a:xfrm>
          <a:prstGeom prst="rect">
            <a:avLst/>
          </a:prstGeom>
          <a:noFill/>
          <a:ln w="0">
            <a:noFill/>
          </a:ln>
        </p:spPr>
        <p:style>
          <a:lnRef idx="0"/>
          <a:fillRef idx="0"/>
          <a:effectRef idx="0"/>
          <a:fontRef idx="minor"/>
        </p:style>
        <p:txBody>
          <a:bodyPr lIns="0" rIns="0" tIns="186840" bIns="0" anchor="t">
            <a:spAutoFit/>
          </a:bodyPr>
          <a:p>
            <a:pPr marL="38160">
              <a:lnSpc>
                <a:spcPct val="100000"/>
              </a:lnSpc>
              <a:spcBef>
                <a:spcPts val="1471"/>
              </a:spcBef>
              <a:buNone/>
            </a:pPr>
            <a:r>
              <a:rPr b="0" i="1" lang="en-GB" sz="3200" spc="-1" strike="noStrike">
                <a:solidFill>
                  <a:srgbClr val="000000"/>
                </a:solidFill>
                <a:latin typeface="Bitstream Vera Sans Mono"/>
                <a:ea typeface="DejaVu Sans"/>
              </a:rPr>
              <a:t>send()</a:t>
            </a:r>
            <a:r>
              <a:rPr b="0" lang="en-GB" sz="3200" spc="-1" strike="noStrike">
                <a:solidFill>
                  <a:srgbClr val="000000"/>
                </a:solidFill>
                <a:latin typeface="Arial"/>
                <a:ea typeface="DejaVu Sans"/>
              </a:rPr>
              <a:t> and </a:t>
            </a:r>
            <a:r>
              <a:rPr b="0" i="1" lang="en-GB" sz="3200" spc="-1" strike="noStrike">
                <a:solidFill>
                  <a:srgbClr val="000000"/>
                </a:solidFill>
                <a:latin typeface="Bitstream Vera Sans Mono"/>
                <a:ea typeface="DejaVu Sans"/>
              </a:rPr>
              <a:t>recv()</a:t>
            </a:r>
            <a:r>
              <a:rPr b="0" i="1" lang="en-GB" sz="3200" spc="15" strike="noStrike">
                <a:solidFill>
                  <a:srgbClr val="000000"/>
                </a:solidFill>
                <a:latin typeface="Arial"/>
                <a:ea typeface="DejaVu Sans"/>
              </a:rPr>
              <a:t> </a:t>
            </a:r>
            <a:r>
              <a:rPr b="0" lang="en-GB" sz="3200" spc="-12" strike="noStrike">
                <a:solidFill>
                  <a:srgbClr val="000000"/>
                </a:solidFill>
                <a:latin typeface="Arial"/>
                <a:ea typeface="DejaVu Sans"/>
              </a:rPr>
              <a:t>flags:</a:t>
            </a:r>
            <a:endParaRPr b="0" lang="en-GB" sz="3200" spc="-1" strike="noStrike">
              <a:latin typeface="Arial"/>
            </a:endParaRPr>
          </a:p>
          <a:p>
            <a:pPr marL="469440" indent="-288360">
              <a:lnSpc>
                <a:spcPct val="100000"/>
              </a:lnSpc>
              <a:spcBef>
                <a:spcPts val="1199"/>
              </a:spcBef>
              <a:buClr>
                <a:srgbClr val="000000"/>
              </a:buClr>
              <a:buSzPct val="45000"/>
              <a:buFont typeface="Wingdings" charset="2"/>
              <a:buChar char=""/>
              <a:tabLst>
                <a:tab algn="l" pos="469440"/>
              </a:tabLst>
            </a:pPr>
            <a:r>
              <a:rPr b="0" lang="en-GB" sz="2800" spc="-1" strike="noStrike">
                <a:solidFill>
                  <a:srgbClr val="000000"/>
                </a:solidFill>
                <a:latin typeface="Arial"/>
                <a:ea typeface="DejaVu Sans"/>
              </a:rPr>
              <a:t>MSG_OOB</a:t>
            </a:r>
            <a:r>
              <a:rPr b="0" lang="en-GB" sz="2800" spc="-86" strike="noStrike">
                <a:solidFill>
                  <a:srgbClr val="000000"/>
                </a:solidFill>
                <a:latin typeface="Arial"/>
                <a:ea typeface="DejaVu Sans"/>
              </a:rPr>
              <a:t> </a:t>
            </a:r>
            <a:r>
              <a:rPr b="0" lang="en-GB" sz="2800" spc="-1" strike="noStrike">
                <a:solidFill>
                  <a:srgbClr val="000000"/>
                </a:solidFill>
                <a:latin typeface="Arial"/>
                <a:ea typeface="DejaVu Sans"/>
              </a:rPr>
              <a:t>send/receive</a:t>
            </a:r>
            <a:r>
              <a:rPr b="0" lang="en-GB" sz="2800" spc="-86" strike="noStrike">
                <a:solidFill>
                  <a:srgbClr val="000000"/>
                </a:solidFill>
                <a:latin typeface="Arial"/>
                <a:ea typeface="DejaVu Sans"/>
              </a:rPr>
              <a:t> </a:t>
            </a:r>
            <a:r>
              <a:rPr b="0" i="1" lang="en-GB" sz="2800" spc="-1" strike="noStrike">
                <a:solidFill>
                  <a:srgbClr val="000000"/>
                </a:solidFill>
                <a:latin typeface="Arial"/>
                <a:ea typeface="DejaVu Sans"/>
              </a:rPr>
              <a:t>out</a:t>
            </a:r>
            <a:r>
              <a:rPr b="0" i="1" lang="en-GB" sz="2800" spc="-75" strike="noStrike">
                <a:solidFill>
                  <a:srgbClr val="000000"/>
                </a:solidFill>
                <a:latin typeface="Arial"/>
                <a:ea typeface="DejaVu Sans"/>
              </a:rPr>
              <a:t> </a:t>
            </a:r>
            <a:r>
              <a:rPr b="0" i="1" lang="en-GB" sz="2800" spc="-1" strike="noStrike">
                <a:solidFill>
                  <a:srgbClr val="000000"/>
                </a:solidFill>
                <a:latin typeface="Arial"/>
                <a:ea typeface="DejaVu Sans"/>
              </a:rPr>
              <a:t>of</a:t>
            </a:r>
            <a:r>
              <a:rPr b="0" i="1" lang="en-GB" sz="2800" spc="-86" strike="noStrike">
                <a:solidFill>
                  <a:srgbClr val="000000"/>
                </a:solidFill>
                <a:latin typeface="Arial"/>
                <a:ea typeface="DejaVu Sans"/>
              </a:rPr>
              <a:t> </a:t>
            </a:r>
            <a:r>
              <a:rPr b="0" i="1" lang="en-GB" sz="2800" spc="-1" strike="noStrike">
                <a:solidFill>
                  <a:srgbClr val="000000"/>
                </a:solidFill>
                <a:latin typeface="Arial"/>
                <a:ea typeface="DejaVu Sans"/>
              </a:rPr>
              <a:t>band</a:t>
            </a:r>
            <a:r>
              <a:rPr b="0" i="1" lang="en-GB" sz="2800" spc="-86" strike="noStrike">
                <a:solidFill>
                  <a:srgbClr val="000000"/>
                </a:solidFill>
                <a:latin typeface="Arial"/>
                <a:ea typeface="DejaVu Sans"/>
              </a:rPr>
              <a:t> </a:t>
            </a:r>
            <a:r>
              <a:rPr b="0" lang="en-GB" sz="2800" spc="-21" strike="noStrike">
                <a:solidFill>
                  <a:srgbClr val="000000"/>
                </a:solidFill>
                <a:latin typeface="Arial"/>
                <a:ea typeface="DejaVu Sans"/>
              </a:rPr>
              <a:t>data</a:t>
            </a:r>
            <a:endParaRPr b="0" lang="en-GB" sz="2800" spc="-1" strike="noStrike">
              <a:latin typeface="Arial"/>
            </a:endParaRPr>
          </a:p>
          <a:p>
            <a:pPr marL="469440" indent="-288360">
              <a:lnSpc>
                <a:spcPct val="100000"/>
              </a:lnSpc>
              <a:spcBef>
                <a:spcPts val="890"/>
              </a:spcBef>
              <a:buClr>
                <a:srgbClr val="000000"/>
              </a:buClr>
              <a:buSzPct val="45000"/>
              <a:buFont typeface="Wingdings" charset="2"/>
              <a:buChar char=""/>
              <a:tabLst>
                <a:tab algn="l" pos="469440"/>
              </a:tabLst>
            </a:pPr>
            <a:r>
              <a:rPr b="0" lang="en-GB" sz="2800" spc="-1" strike="noStrike">
                <a:solidFill>
                  <a:srgbClr val="000000"/>
                </a:solidFill>
                <a:latin typeface="Arial"/>
                <a:ea typeface="DejaVu Sans"/>
              </a:rPr>
              <a:t>MSG_PEEK</a:t>
            </a:r>
            <a:r>
              <a:rPr b="0" lang="en-GB" sz="2800" spc="-80" strike="noStrike">
                <a:solidFill>
                  <a:srgbClr val="000000"/>
                </a:solidFill>
                <a:latin typeface="Arial"/>
                <a:ea typeface="DejaVu Sans"/>
              </a:rPr>
              <a:t> </a:t>
            </a:r>
            <a:r>
              <a:rPr b="0" lang="en-GB" sz="2800" spc="-1" strike="noStrike">
                <a:solidFill>
                  <a:srgbClr val="000000"/>
                </a:solidFill>
                <a:latin typeface="Arial"/>
                <a:ea typeface="DejaVu Sans"/>
              </a:rPr>
              <a:t>look</a:t>
            </a:r>
            <a:r>
              <a:rPr b="0" lang="en-GB" sz="2800" spc="-75" strike="noStrike">
                <a:solidFill>
                  <a:srgbClr val="000000"/>
                </a:solidFill>
                <a:latin typeface="Arial"/>
                <a:ea typeface="DejaVu Sans"/>
              </a:rPr>
              <a:t> </a:t>
            </a:r>
            <a:r>
              <a:rPr b="0" lang="en-GB" sz="2800" spc="-1" strike="noStrike">
                <a:solidFill>
                  <a:srgbClr val="000000"/>
                </a:solidFill>
                <a:latin typeface="Arial"/>
                <a:ea typeface="DejaVu Sans"/>
              </a:rPr>
              <a:t>at</a:t>
            </a:r>
            <a:r>
              <a:rPr b="0" lang="en-GB" sz="2800" spc="-66" strike="noStrike">
                <a:solidFill>
                  <a:srgbClr val="000000"/>
                </a:solidFill>
                <a:latin typeface="Arial"/>
                <a:ea typeface="DejaVu Sans"/>
              </a:rPr>
              <a:t> </a:t>
            </a:r>
            <a:r>
              <a:rPr b="0" lang="en-GB" sz="2800" spc="-1" strike="noStrike">
                <a:solidFill>
                  <a:srgbClr val="000000"/>
                </a:solidFill>
                <a:latin typeface="Arial"/>
                <a:ea typeface="DejaVu Sans"/>
              </a:rPr>
              <a:t>data</a:t>
            </a:r>
            <a:r>
              <a:rPr b="0" lang="en-GB" sz="2800" spc="-80" strike="noStrike">
                <a:solidFill>
                  <a:srgbClr val="000000"/>
                </a:solidFill>
                <a:latin typeface="Arial"/>
                <a:ea typeface="DejaVu Sans"/>
              </a:rPr>
              <a:t> </a:t>
            </a:r>
            <a:r>
              <a:rPr b="0" lang="en-GB" sz="2800" spc="-1" strike="noStrike">
                <a:solidFill>
                  <a:srgbClr val="000000"/>
                </a:solidFill>
                <a:latin typeface="Arial"/>
                <a:ea typeface="DejaVu Sans"/>
              </a:rPr>
              <a:t>without</a:t>
            </a:r>
            <a:r>
              <a:rPr b="0" lang="en-GB" sz="2800" spc="-66" strike="noStrike">
                <a:solidFill>
                  <a:srgbClr val="000000"/>
                </a:solidFill>
                <a:latin typeface="Arial"/>
                <a:ea typeface="DejaVu Sans"/>
              </a:rPr>
              <a:t> </a:t>
            </a:r>
            <a:r>
              <a:rPr b="0" lang="en-GB" sz="2800" spc="-12" strike="noStrike">
                <a:solidFill>
                  <a:srgbClr val="000000"/>
                </a:solidFill>
                <a:latin typeface="Arial"/>
                <a:ea typeface="DejaVu Sans"/>
              </a:rPr>
              <a:t>reading</a:t>
            </a:r>
            <a:endParaRPr b="0" lang="en-GB" sz="2800" spc="-1" strike="noStrike">
              <a:latin typeface="Arial"/>
            </a:endParaRPr>
          </a:p>
          <a:p>
            <a:pPr marL="469800" indent="-288360">
              <a:lnSpc>
                <a:spcPts val="3121"/>
              </a:lnSpc>
              <a:spcBef>
                <a:spcPts val="1205"/>
              </a:spcBef>
              <a:buClr>
                <a:srgbClr val="000000"/>
              </a:buClr>
              <a:buSzPct val="45000"/>
              <a:buFont typeface="Wingdings" charset="2"/>
              <a:buChar char=""/>
              <a:tabLst>
                <a:tab algn="l" pos="469800"/>
              </a:tabLst>
            </a:pPr>
            <a:r>
              <a:rPr b="0" lang="en-GB" sz="2800" spc="-12" strike="noStrike">
                <a:solidFill>
                  <a:srgbClr val="000000"/>
                </a:solidFill>
                <a:latin typeface="Arial"/>
                <a:ea typeface="DejaVu Sans"/>
              </a:rPr>
              <a:t>MSG_DONTROUTE</a:t>
            </a:r>
            <a:r>
              <a:rPr b="0" lang="en-GB" sz="2800" spc="-100" strike="noStrike">
                <a:solidFill>
                  <a:srgbClr val="000000"/>
                </a:solidFill>
                <a:latin typeface="Arial"/>
                <a:ea typeface="DejaVu Sans"/>
              </a:rPr>
              <a:t> </a:t>
            </a:r>
            <a:r>
              <a:rPr b="0" lang="en-GB" sz="2800" spc="-1" strike="noStrike">
                <a:solidFill>
                  <a:srgbClr val="000000"/>
                </a:solidFill>
                <a:latin typeface="Arial"/>
                <a:ea typeface="DejaVu Sans"/>
              </a:rPr>
              <a:t>send</a:t>
            </a:r>
            <a:r>
              <a:rPr b="0" lang="en-GB" sz="2800" spc="-100" strike="noStrike">
                <a:solidFill>
                  <a:srgbClr val="000000"/>
                </a:solidFill>
                <a:latin typeface="Arial"/>
                <a:ea typeface="DejaVu Sans"/>
              </a:rPr>
              <a:t> </a:t>
            </a:r>
            <a:r>
              <a:rPr b="0" lang="en-GB" sz="2800" spc="-1" strike="noStrike">
                <a:solidFill>
                  <a:srgbClr val="000000"/>
                </a:solidFill>
                <a:latin typeface="Arial"/>
                <a:ea typeface="DejaVu Sans"/>
              </a:rPr>
              <a:t>data</a:t>
            </a:r>
            <a:r>
              <a:rPr b="0" lang="en-GB" sz="2800" spc="-100" strike="noStrike">
                <a:solidFill>
                  <a:srgbClr val="000000"/>
                </a:solidFill>
                <a:latin typeface="Arial"/>
                <a:ea typeface="DejaVu Sans"/>
              </a:rPr>
              <a:t> </a:t>
            </a:r>
            <a:r>
              <a:rPr b="0" lang="en-GB" sz="2800" spc="-1" strike="noStrike">
                <a:solidFill>
                  <a:srgbClr val="000000"/>
                </a:solidFill>
                <a:latin typeface="Arial"/>
                <a:ea typeface="DejaVu Sans"/>
              </a:rPr>
              <a:t>without</a:t>
            </a:r>
            <a:r>
              <a:rPr b="0" lang="en-GB" sz="2800" spc="-92" strike="noStrike">
                <a:solidFill>
                  <a:srgbClr val="000000"/>
                </a:solidFill>
                <a:latin typeface="Arial"/>
                <a:ea typeface="DejaVu Sans"/>
              </a:rPr>
              <a:t> </a:t>
            </a:r>
            <a:r>
              <a:rPr b="0" lang="en-GB" sz="2800" spc="-12" strike="noStrike">
                <a:solidFill>
                  <a:srgbClr val="000000"/>
                </a:solidFill>
                <a:latin typeface="Arial"/>
                <a:ea typeface="DejaVu Sans"/>
              </a:rPr>
              <a:t>routing packets</a:t>
            </a:r>
            <a:endParaRPr b="0" lang="en-GB" sz="2800" spc="-1" strike="noStrike">
              <a:latin typeface="Arial"/>
            </a:endParaRPr>
          </a:p>
          <a:p>
            <a:pPr marL="38160">
              <a:lnSpc>
                <a:spcPts val="3589"/>
              </a:lnSpc>
              <a:spcBef>
                <a:spcPts val="1125"/>
              </a:spcBef>
              <a:buNone/>
              <a:tabLst>
                <a:tab algn="l" pos="469800"/>
              </a:tabLst>
            </a:pPr>
            <a:r>
              <a:rPr b="0" lang="en-GB" sz="3200" spc="-1" strike="noStrike">
                <a:solidFill>
                  <a:srgbClr val="000000"/>
                </a:solidFill>
                <a:latin typeface="Arial"/>
                <a:ea typeface="DejaVu Sans"/>
              </a:rPr>
              <a:t>When</a:t>
            </a:r>
            <a:r>
              <a:rPr b="0" lang="en-GB" sz="3200" spc="-15" strike="noStrike">
                <a:solidFill>
                  <a:srgbClr val="000000"/>
                </a:solidFill>
                <a:latin typeface="Arial"/>
                <a:ea typeface="DejaVu Sans"/>
              </a:rPr>
              <a:t> </a:t>
            </a:r>
            <a:r>
              <a:rPr b="0" lang="en-GB" sz="3200" spc="-1" strike="noStrike">
                <a:solidFill>
                  <a:srgbClr val="000000"/>
                </a:solidFill>
                <a:latin typeface="Arial"/>
                <a:ea typeface="DejaVu Sans"/>
              </a:rPr>
              <a:t>MSG_PEEK is</a:t>
            </a:r>
            <a:r>
              <a:rPr b="0" lang="en-GB" sz="3200" spc="-21" strike="noStrike">
                <a:solidFill>
                  <a:srgbClr val="000000"/>
                </a:solidFill>
                <a:latin typeface="Arial"/>
                <a:ea typeface="DejaVu Sans"/>
              </a:rPr>
              <a:t> </a:t>
            </a:r>
            <a:r>
              <a:rPr b="0" lang="en-GB" sz="3200" spc="-1" strike="noStrike">
                <a:solidFill>
                  <a:srgbClr val="000000"/>
                </a:solidFill>
                <a:latin typeface="Arial"/>
                <a:ea typeface="DejaVu Sans"/>
              </a:rPr>
              <a:t>specified</a:t>
            </a:r>
            <a:r>
              <a:rPr b="0" lang="en-GB" sz="3200" spc="-26" strike="noStrike">
                <a:solidFill>
                  <a:srgbClr val="000000"/>
                </a:solidFill>
                <a:latin typeface="Arial"/>
                <a:ea typeface="DejaVu Sans"/>
              </a:rPr>
              <a:t> </a:t>
            </a:r>
            <a:r>
              <a:rPr b="0" lang="en-GB" sz="3200" spc="-1" strike="noStrike">
                <a:solidFill>
                  <a:srgbClr val="000000"/>
                </a:solidFill>
                <a:latin typeface="Arial"/>
                <a:ea typeface="DejaVu Sans"/>
              </a:rPr>
              <a:t>with a</a:t>
            </a:r>
            <a:r>
              <a:rPr b="0" lang="en-GB" sz="3200" spc="-15" strike="noStrike">
                <a:solidFill>
                  <a:srgbClr val="000000"/>
                </a:solidFill>
                <a:latin typeface="Arial"/>
                <a:ea typeface="DejaVu Sans"/>
              </a:rPr>
              <a:t> </a:t>
            </a:r>
            <a:r>
              <a:rPr b="0" lang="en-GB" sz="3200" spc="-1" strike="noStrike">
                <a:solidFill>
                  <a:srgbClr val="000000"/>
                </a:solidFill>
                <a:latin typeface="Arial"/>
                <a:ea typeface="DejaVu Sans"/>
              </a:rPr>
              <a:t>recv</a:t>
            </a:r>
            <a:r>
              <a:rPr b="0" lang="en-GB" sz="3200" spc="-12" strike="noStrike">
                <a:solidFill>
                  <a:srgbClr val="000000"/>
                </a:solidFill>
                <a:latin typeface="Arial"/>
                <a:ea typeface="DejaVu Sans"/>
              </a:rPr>
              <a:t> call, </a:t>
            </a:r>
            <a:r>
              <a:rPr b="0" lang="en-GB" sz="3200" spc="-1" strike="noStrike">
                <a:solidFill>
                  <a:srgbClr val="000000"/>
                </a:solidFill>
                <a:latin typeface="Arial"/>
                <a:ea typeface="DejaVu Sans"/>
              </a:rPr>
              <a:t>any data present</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is returned to</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the</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user, </a:t>
            </a:r>
            <a:r>
              <a:rPr b="0" lang="en-GB" sz="3200" spc="-26" strike="noStrike">
                <a:solidFill>
                  <a:srgbClr val="000000"/>
                </a:solidFill>
                <a:latin typeface="Arial"/>
                <a:ea typeface="DejaVu Sans"/>
              </a:rPr>
              <a:t>but </a:t>
            </a:r>
            <a:r>
              <a:rPr b="0" lang="en-GB" sz="3200" spc="-1" strike="noStrike">
                <a:solidFill>
                  <a:srgbClr val="000000"/>
                </a:solidFill>
                <a:latin typeface="Arial"/>
                <a:ea typeface="DejaVu Sans"/>
              </a:rPr>
              <a:t>treated as still </a:t>
            </a:r>
            <a:r>
              <a:rPr b="0" lang="en-GB" sz="3200" spc="-12" strike="noStrike">
                <a:solidFill>
                  <a:srgbClr val="000000"/>
                </a:solidFill>
                <a:latin typeface="Arial"/>
                <a:ea typeface="DejaVu Sans"/>
              </a:rPr>
              <a:t>‘‘unread’’.</a:t>
            </a:r>
            <a:endParaRPr b="0" lang="en-GB" sz="3200" spc="-1" strike="noStrike">
              <a:latin typeface="Arial"/>
            </a:endParaRPr>
          </a:p>
          <a:p>
            <a:pPr marL="38160">
              <a:lnSpc>
                <a:spcPts val="3589"/>
              </a:lnSpc>
              <a:spcBef>
                <a:spcPts val="1420"/>
              </a:spcBef>
              <a:buNone/>
              <a:tabLst>
                <a:tab algn="l" pos="469800"/>
              </a:tabLst>
            </a:pPr>
            <a:r>
              <a:rPr b="0" lang="en-GB" sz="3200" spc="-1" strike="noStrike">
                <a:solidFill>
                  <a:srgbClr val="000000"/>
                </a:solidFill>
                <a:latin typeface="Arial"/>
                <a:ea typeface="DejaVu Sans"/>
              </a:rPr>
              <a:t>Next </a:t>
            </a:r>
            <a:r>
              <a:rPr b="0" lang="en-GB" sz="3200" spc="-1" strike="noStrike">
                <a:solidFill>
                  <a:srgbClr val="000000"/>
                </a:solidFill>
                <a:latin typeface="Bitstream Vera Sans Mono"/>
                <a:ea typeface="DejaVu Sans"/>
              </a:rPr>
              <a:t>read()</a:t>
            </a:r>
            <a:r>
              <a:rPr b="0" lang="en-GB" sz="3200" spc="-1" strike="noStrike">
                <a:solidFill>
                  <a:srgbClr val="000000"/>
                </a:solidFill>
                <a:latin typeface="Arial"/>
                <a:ea typeface="DejaVu Sans"/>
              </a:rPr>
              <a:t> or </a:t>
            </a:r>
            <a:r>
              <a:rPr b="0" lang="en-GB" sz="3200" spc="-1" strike="noStrike">
                <a:solidFill>
                  <a:srgbClr val="000000"/>
                </a:solidFill>
                <a:latin typeface="Bitstream Vera Sans Mono"/>
                <a:ea typeface="DejaVu Sans"/>
              </a:rPr>
              <a:t>recv()</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call</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applied</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to the socket </a:t>
            </a:r>
            <a:r>
              <a:rPr b="0" lang="en-GB" sz="3200" spc="-21" strike="noStrike">
                <a:solidFill>
                  <a:srgbClr val="000000"/>
                </a:solidFill>
                <a:latin typeface="Arial"/>
                <a:ea typeface="DejaVu Sans"/>
              </a:rPr>
              <a:t>will </a:t>
            </a:r>
            <a:r>
              <a:rPr b="0" lang="en-GB" sz="3200" spc="-1" strike="noStrike">
                <a:solidFill>
                  <a:srgbClr val="000000"/>
                </a:solidFill>
                <a:latin typeface="Arial"/>
                <a:ea typeface="DejaVu Sans"/>
              </a:rPr>
              <a:t>return the data</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previously</a:t>
            </a:r>
            <a:r>
              <a:rPr b="0" lang="en-GB" sz="3200" spc="9" strike="noStrike">
                <a:solidFill>
                  <a:srgbClr val="000000"/>
                </a:solidFill>
                <a:latin typeface="Arial"/>
                <a:ea typeface="DejaVu Sans"/>
              </a:rPr>
              <a:t> </a:t>
            </a:r>
            <a:r>
              <a:rPr b="0" lang="en-GB" sz="3200" spc="-12" strike="noStrike">
                <a:solidFill>
                  <a:srgbClr val="000000"/>
                </a:solidFill>
                <a:latin typeface="Arial"/>
                <a:ea typeface="DejaVu Sans"/>
              </a:rPr>
              <a:t>previewed.</a:t>
            </a:r>
            <a:endParaRPr b="0" lang="en-GB" sz="3200" spc="-1" strike="noStrike">
              <a:latin typeface="Arial"/>
            </a:endParaRPr>
          </a:p>
        </p:txBody>
      </p:sp>
    </p:spTree>
  </p:cSld>
  <p:transition>
    <p:dissolve/>
  </p:transition>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6" name="PlaceHolder 1"/>
          <p:cNvSpPr>
            <a:spLocks noGrp="1"/>
          </p:cNvSpPr>
          <p:nvPr>
            <p:ph type="title"/>
          </p:nvPr>
        </p:nvSpPr>
        <p:spPr>
          <a:xfrm>
            <a:off x="1609200" y="555120"/>
            <a:ext cx="6863400" cy="1272600"/>
          </a:xfrm>
          <a:prstGeom prst="rect">
            <a:avLst/>
          </a:prstGeom>
          <a:noFill/>
          <a:ln w="0">
            <a:noFill/>
          </a:ln>
        </p:spPr>
        <p:txBody>
          <a:bodyPr lIns="0" rIns="0" tIns="12600" bIns="0" anchor="t">
            <a:noAutofit/>
          </a:bodyPr>
          <a:p>
            <a:pPr marL="2497320">
              <a:lnSpc>
                <a:spcPct val="100000"/>
              </a:lnSpc>
              <a:spcBef>
                <a:spcPts val="99"/>
              </a:spcBef>
              <a:buNone/>
            </a:pPr>
            <a:r>
              <a:rPr b="1" lang="en-GB" sz="4400" spc="-12" strike="noStrike">
                <a:solidFill>
                  <a:srgbClr val="000000"/>
                </a:solidFill>
                <a:latin typeface="Arial"/>
              </a:rPr>
              <a:t>Closing</a:t>
            </a:r>
            <a:endParaRPr b="0" lang="en-GB" sz="4400" spc="-1" strike="noStrike">
              <a:latin typeface="Arial"/>
            </a:endParaRPr>
          </a:p>
        </p:txBody>
      </p:sp>
      <p:sp>
        <p:nvSpPr>
          <p:cNvPr id="397" name="object 4"/>
          <p:cNvSpPr/>
          <p:nvPr/>
        </p:nvSpPr>
        <p:spPr>
          <a:xfrm>
            <a:off x="599400" y="1718280"/>
            <a:ext cx="8956440" cy="2017080"/>
          </a:xfrm>
          <a:prstGeom prst="rect">
            <a:avLst/>
          </a:prstGeom>
          <a:noFill/>
          <a:ln w="0">
            <a:noFill/>
          </a:ln>
        </p:spPr>
        <p:style>
          <a:lnRef idx="0"/>
          <a:fillRef idx="0"/>
          <a:effectRef idx="0"/>
          <a:fontRef idx="minor"/>
        </p:style>
        <p:txBody>
          <a:bodyPr lIns="0" rIns="0" tIns="54000" bIns="0" anchor="t">
            <a:spAutoFit/>
          </a:bodyPr>
          <a:p>
            <a:pPr marL="336600">
              <a:lnSpc>
                <a:spcPts val="3589"/>
              </a:lnSpc>
              <a:spcBef>
                <a:spcPts val="425"/>
              </a:spcBef>
              <a:buNone/>
            </a:pPr>
            <a:r>
              <a:rPr b="0" lang="en-GB" sz="3200" spc="-1" strike="noStrike">
                <a:solidFill>
                  <a:srgbClr val="000000"/>
                </a:solidFill>
                <a:latin typeface="Arial"/>
                <a:ea typeface="DejaVu Sans"/>
              </a:rPr>
              <a:t>Once a</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socket</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is no longer of interest, it</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may</a:t>
            </a:r>
            <a:r>
              <a:rPr b="0" lang="en-GB" sz="3200" spc="4" strike="noStrike">
                <a:solidFill>
                  <a:srgbClr val="000000"/>
                </a:solidFill>
                <a:latin typeface="Arial"/>
                <a:ea typeface="DejaVu Sans"/>
              </a:rPr>
              <a:t> </a:t>
            </a:r>
            <a:r>
              <a:rPr b="0" lang="en-GB" sz="3200" spc="-26" strike="noStrike">
                <a:solidFill>
                  <a:srgbClr val="000000"/>
                </a:solidFill>
                <a:latin typeface="Arial"/>
                <a:ea typeface="DejaVu Sans"/>
              </a:rPr>
              <a:t>be </a:t>
            </a:r>
            <a:r>
              <a:rPr b="0" lang="en-GB" sz="3200" spc="-12" strike="noStrike">
                <a:solidFill>
                  <a:srgbClr val="000000"/>
                </a:solidFill>
                <a:latin typeface="Arial"/>
                <a:ea typeface="DejaVu Sans"/>
              </a:rPr>
              <a:t>discarded</a:t>
            </a:r>
            <a:endParaRPr b="0" lang="en-GB" sz="3200" spc="-1" strike="noStrike">
              <a:latin typeface="Arial"/>
            </a:endParaRPr>
          </a:p>
          <a:p>
            <a:pPr marL="12600">
              <a:lnSpc>
                <a:spcPts val="4141"/>
              </a:lnSpc>
              <a:buNone/>
            </a:pPr>
            <a:r>
              <a:rPr b="0" lang="en-GB" sz="2400" spc="-1"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shutdown(s,</a:t>
            </a:r>
            <a:r>
              <a:rPr b="0" lang="en-GB" sz="2400" spc="-55" strike="noStrike">
                <a:solidFill>
                  <a:srgbClr val="000000"/>
                </a:solidFill>
                <a:latin typeface="Bitstream Vera Sans Mono"/>
                <a:ea typeface="DejaVu Sans"/>
              </a:rPr>
              <a:t> </a:t>
            </a:r>
            <a:r>
              <a:rPr b="0" lang="en-GB" sz="2400" spc="-21" strike="noStrike">
                <a:solidFill>
                  <a:srgbClr val="000000"/>
                </a:solidFill>
                <a:latin typeface="Bitstream Vera Sans Mono"/>
                <a:ea typeface="DejaVu Sans"/>
              </a:rPr>
              <a:t>how); </a:t>
            </a:r>
            <a:endParaRPr b="0" lang="en-GB" sz="2400" spc="-1" strike="noStrike">
              <a:latin typeface="Arial"/>
            </a:endParaRPr>
          </a:p>
          <a:p>
            <a:pPr marL="12600">
              <a:lnSpc>
                <a:spcPts val="4141"/>
              </a:lnSpc>
              <a:buNone/>
            </a:pPr>
            <a:r>
              <a:rPr b="0" lang="en-GB" sz="2400" spc="-12" strike="noStrike">
                <a:solidFill>
                  <a:srgbClr val="000000"/>
                </a:solidFill>
                <a:latin typeface="Bitstream Vera Sans Mono"/>
                <a:ea typeface="DejaVu Sans"/>
              </a:rPr>
              <a:t>   </a:t>
            </a:r>
            <a:r>
              <a:rPr b="0" lang="en-GB" sz="2400" spc="-12" strike="noStrike">
                <a:solidFill>
                  <a:srgbClr val="000000"/>
                </a:solidFill>
                <a:latin typeface="Bitstream Vera Sans Mono"/>
                <a:ea typeface="DejaVu Sans"/>
              </a:rPr>
              <a:t>close(s);</a:t>
            </a:r>
            <a:endParaRPr b="0" lang="en-GB" sz="2400" spc="-1" strike="noStrike">
              <a:latin typeface="Arial"/>
            </a:endParaRPr>
          </a:p>
        </p:txBody>
      </p:sp>
      <p:sp>
        <p:nvSpPr>
          <p:cNvPr id="398" name="object 5"/>
          <p:cNvSpPr/>
          <p:nvPr/>
        </p:nvSpPr>
        <p:spPr>
          <a:xfrm>
            <a:off x="898200" y="3726360"/>
            <a:ext cx="6480360" cy="2396160"/>
          </a:xfrm>
          <a:prstGeom prst="rect">
            <a:avLst/>
          </a:prstGeom>
          <a:noFill/>
          <a:ln w="0">
            <a:noFill/>
          </a:ln>
        </p:spPr>
        <p:style>
          <a:lnRef idx="0"/>
          <a:fillRef idx="0"/>
          <a:effectRef idx="0"/>
          <a:fontRef idx="minor"/>
        </p:style>
        <p:txBody>
          <a:bodyPr lIns="0" rIns="0" tIns="220320" bIns="0" anchor="t">
            <a:spAutoFit/>
          </a:bodyPr>
          <a:p>
            <a:pPr>
              <a:lnSpc>
                <a:spcPct val="100000"/>
              </a:lnSpc>
              <a:spcBef>
                <a:spcPts val="1735"/>
              </a:spcBef>
              <a:buNone/>
              <a:tabLst>
                <a:tab algn="l" pos="361440"/>
              </a:tabLst>
            </a:pPr>
            <a:r>
              <a:rPr b="0" lang="en-GB" sz="3200" spc="-21" strike="noStrike">
                <a:solidFill>
                  <a:srgbClr val="000000"/>
                </a:solidFill>
                <a:latin typeface="Bitstream Vera Sans Mono"/>
                <a:ea typeface="DejaVu Sans"/>
              </a:rPr>
              <a:t>how</a:t>
            </a:r>
            <a:r>
              <a:rPr b="0" lang="en-GB" sz="3200" spc="-21" strike="noStrike">
                <a:solidFill>
                  <a:srgbClr val="000000"/>
                </a:solidFill>
                <a:latin typeface="Courier New"/>
                <a:ea typeface="DejaVu Sans"/>
              </a:rPr>
              <a:t> can take the values</a:t>
            </a:r>
            <a:r>
              <a:rPr b="0" lang="en-GB" sz="3200" spc="-21" strike="noStrike">
                <a:solidFill>
                  <a:srgbClr val="000000"/>
                </a:solidFill>
                <a:latin typeface="Arial"/>
                <a:ea typeface="DejaVu Sans"/>
              </a:rPr>
              <a:t>:</a:t>
            </a:r>
            <a:endParaRPr b="0" lang="en-GB" sz="3200" spc="-1" strike="noStrike">
              <a:latin typeface="Arial"/>
            </a:endParaRPr>
          </a:p>
          <a:p>
            <a:pPr lvl="1" marL="793080" indent="-287640">
              <a:lnSpc>
                <a:spcPct val="100000"/>
              </a:lnSpc>
              <a:spcBef>
                <a:spcPts val="1429"/>
              </a:spcBef>
              <a:buClr>
                <a:srgbClr val="000000"/>
              </a:buClr>
              <a:buSzPct val="75000"/>
              <a:buFont typeface="Wingdings" charset="2"/>
              <a:buChar char=""/>
              <a:tabLst>
                <a:tab algn="l" pos="793080"/>
              </a:tabLst>
            </a:pPr>
            <a:r>
              <a:rPr b="0" lang="en-GB" sz="2800" spc="-12" strike="noStrike">
                <a:solidFill>
                  <a:srgbClr val="000000"/>
                </a:solidFill>
                <a:latin typeface="Arial"/>
                <a:ea typeface="DejaVu Sans"/>
              </a:rPr>
              <a:t>SHUT_RD</a:t>
            </a:r>
            <a:endParaRPr b="0" lang="en-GB" sz="2800" spc="-1" strike="noStrike">
              <a:latin typeface="Arial"/>
            </a:endParaRPr>
          </a:p>
          <a:p>
            <a:pPr lvl="1" marL="793080" indent="-287640">
              <a:lnSpc>
                <a:spcPct val="100000"/>
              </a:lnSpc>
              <a:spcBef>
                <a:spcPts val="901"/>
              </a:spcBef>
              <a:buClr>
                <a:srgbClr val="000000"/>
              </a:buClr>
              <a:buSzPct val="75000"/>
              <a:buFont typeface="Wingdings" charset="2"/>
              <a:buChar char=""/>
              <a:tabLst>
                <a:tab algn="l" pos="793080"/>
              </a:tabLst>
            </a:pPr>
            <a:r>
              <a:rPr b="0" lang="en-GB" sz="2800" spc="-12" strike="noStrike">
                <a:solidFill>
                  <a:srgbClr val="000000"/>
                </a:solidFill>
                <a:latin typeface="Arial"/>
                <a:ea typeface="DejaVu Sans"/>
              </a:rPr>
              <a:t>SHUT_WR</a:t>
            </a:r>
            <a:endParaRPr b="0" lang="en-GB" sz="2800" spc="-1" strike="noStrike">
              <a:latin typeface="Arial"/>
            </a:endParaRPr>
          </a:p>
          <a:p>
            <a:pPr lvl="1" marL="793080" indent="-287640">
              <a:lnSpc>
                <a:spcPct val="100000"/>
              </a:lnSpc>
              <a:spcBef>
                <a:spcPts val="890"/>
              </a:spcBef>
              <a:buClr>
                <a:srgbClr val="000000"/>
              </a:buClr>
              <a:buSzPct val="75000"/>
              <a:buFont typeface="Wingdings" charset="2"/>
              <a:buChar char=""/>
              <a:tabLst>
                <a:tab algn="l" pos="793080"/>
              </a:tabLst>
            </a:pPr>
            <a:r>
              <a:rPr b="0" lang="en-GB" sz="2800" spc="-12" strike="noStrike">
                <a:solidFill>
                  <a:srgbClr val="000000"/>
                </a:solidFill>
                <a:latin typeface="Arial"/>
                <a:ea typeface="DejaVu Sans"/>
              </a:rPr>
              <a:t>SHUT_RDWR</a:t>
            </a:r>
            <a:endParaRPr b="0" lang="en-GB" sz="2800" spc="-1" strike="noStrike">
              <a:latin typeface="Arial"/>
            </a:endParaRPr>
          </a:p>
        </p:txBody>
      </p:sp>
    </p:spTree>
  </p:cSld>
  <p:transition>
    <p:dissolve/>
  </p:transition>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9" name="PlaceHolder 1"/>
          <p:cNvSpPr>
            <a:spLocks noGrp="1"/>
          </p:cNvSpPr>
          <p:nvPr>
            <p:ph type="title"/>
          </p:nvPr>
        </p:nvSpPr>
        <p:spPr>
          <a:xfrm>
            <a:off x="1321200" y="555120"/>
            <a:ext cx="6863400" cy="1272600"/>
          </a:xfrm>
          <a:prstGeom prst="rect">
            <a:avLst/>
          </a:prstGeom>
          <a:noFill/>
          <a:ln w="0">
            <a:noFill/>
          </a:ln>
        </p:spPr>
        <p:txBody>
          <a:bodyPr lIns="0" rIns="0" tIns="12600" bIns="0" anchor="t">
            <a:noAutofit/>
          </a:bodyPr>
          <a:p>
            <a:pPr marL="1130400">
              <a:lnSpc>
                <a:spcPct val="100000"/>
              </a:lnSpc>
              <a:spcBef>
                <a:spcPts val="99"/>
              </a:spcBef>
              <a:buNone/>
            </a:pPr>
            <a:r>
              <a:rPr b="1" lang="en-GB" sz="4400" spc="-1" strike="noStrike">
                <a:solidFill>
                  <a:srgbClr val="000000"/>
                </a:solidFill>
                <a:latin typeface="Arial"/>
              </a:rPr>
              <a:t>Datagram</a:t>
            </a:r>
            <a:r>
              <a:rPr b="1" lang="en-GB" sz="4400" spc="-111" strike="noStrike">
                <a:solidFill>
                  <a:srgbClr val="000000"/>
                </a:solidFill>
                <a:latin typeface="Arial"/>
              </a:rPr>
              <a:t> </a:t>
            </a:r>
            <a:r>
              <a:rPr b="1" lang="en-GB" sz="4400" spc="-12" strike="noStrike">
                <a:solidFill>
                  <a:srgbClr val="000000"/>
                </a:solidFill>
                <a:latin typeface="Arial"/>
              </a:rPr>
              <a:t>Sockets</a:t>
            </a:r>
            <a:endParaRPr b="0" lang="en-GB" sz="4400" spc="-1" strike="noStrike">
              <a:latin typeface="Arial"/>
            </a:endParaRPr>
          </a:p>
        </p:txBody>
      </p:sp>
      <p:sp>
        <p:nvSpPr>
          <p:cNvPr id="400" name="object 4"/>
          <p:cNvSpPr/>
          <p:nvPr/>
        </p:nvSpPr>
        <p:spPr>
          <a:xfrm>
            <a:off x="897840" y="1718280"/>
            <a:ext cx="8398800" cy="5228640"/>
          </a:xfrm>
          <a:prstGeom prst="rect">
            <a:avLst/>
          </a:prstGeom>
          <a:noFill/>
          <a:ln w="0">
            <a:noFill/>
          </a:ln>
        </p:spPr>
        <p:style>
          <a:lnRef idx="0"/>
          <a:fillRef idx="0"/>
          <a:effectRef idx="0"/>
          <a:fontRef idx="minor"/>
        </p:style>
        <p:txBody>
          <a:bodyPr lIns="0" rIns="0" tIns="12600" bIns="0" anchor="t">
            <a:spAutoFit/>
          </a:bodyPr>
          <a:p>
            <a:pPr marL="38160">
              <a:lnSpc>
                <a:spcPct val="100000"/>
              </a:lnSpc>
              <a:spcBef>
                <a:spcPts val="99"/>
              </a:spcBef>
              <a:buNone/>
            </a:pPr>
            <a:r>
              <a:rPr b="0" lang="en-GB" sz="3200" spc="-32" strike="noStrike">
                <a:solidFill>
                  <a:srgbClr val="000000"/>
                </a:solidFill>
                <a:latin typeface="Bitstream Vera Sans Mono"/>
                <a:ea typeface="DejaVu Sans"/>
              </a:rPr>
              <a:t>connect()</a:t>
            </a:r>
            <a:r>
              <a:rPr b="0" lang="en-GB" sz="3200" spc="-1007" strike="noStrike">
                <a:solidFill>
                  <a:srgbClr val="000000"/>
                </a:solidFill>
                <a:latin typeface="Courier New"/>
                <a:ea typeface="DejaVu Sans"/>
              </a:rPr>
              <a:t> </a:t>
            </a:r>
            <a:r>
              <a:rPr b="0" lang="en-GB" sz="3200" spc="-1" strike="noStrike">
                <a:solidFill>
                  <a:srgbClr val="000000"/>
                </a:solidFill>
                <a:latin typeface="Arial"/>
                <a:ea typeface="DejaVu Sans"/>
              </a:rPr>
              <a:t>on</a:t>
            </a:r>
            <a:r>
              <a:rPr b="0" lang="en-GB" sz="3200" spc="18" strike="noStrike">
                <a:solidFill>
                  <a:srgbClr val="000000"/>
                </a:solidFill>
                <a:latin typeface="Arial"/>
                <a:ea typeface="DejaVu Sans"/>
              </a:rPr>
              <a:t> </a:t>
            </a:r>
            <a:r>
              <a:rPr b="0" lang="en-GB" sz="3200" spc="-1" strike="noStrike">
                <a:solidFill>
                  <a:srgbClr val="000000"/>
                </a:solidFill>
                <a:latin typeface="Arial"/>
                <a:ea typeface="DejaVu Sans"/>
              </a:rPr>
              <a:t>datagram</a:t>
            </a:r>
            <a:r>
              <a:rPr b="0" lang="en-GB" sz="3200" spc="24" strike="noStrike">
                <a:solidFill>
                  <a:srgbClr val="000000"/>
                </a:solidFill>
                <a:latin typeface="Arial"/>
                <a:ea typeface="DejaVu Sans"/>
              </a:rPr>
              <a:t> </a:t>
            </a:r>
            <a:r>
              <a:rPr b="0" lang="en-GB" sz="3200" spc="-1" strike="noStrike">
                <a:solidFill>
                  <a:srgbClr val="000000"/>
                </a:solidFill>
                <a:latin typeface="Arial"/>
                <a:ea typeface="DejaVu Sans"/>
              </a:rPr>
              <a:t>sockets</a:t>
            </a:r>
            <a:r>
              <a:rPr b="0" lang="en-GB" sz="3200" spc="9" strike="noStrike">
                <a:solidFill>
                  <a:srgbClr val="000000"/>
                </a:solidFill>
                <a:latin typeface="Arial"/>
                <a:ea typeface="DejaVu Sans"/>
              </a:rPr>
              <a:t> </a:t>
            </a:r>
            <a:r>
              <a:rPr b="0" lang="en-GB" sz="3200" spc="-12" strike="noStrike">
                <a:solidFill>
                  <a:srgbClr val="000000"/>
                </a:solidFill>
                <a:latin typeface="Arial"/>
                <a:ea typeface="DejaVu Sans"/>
              </a:rPr>
              <a:t>returns immediately</a:t>
            </a:r>
            <a:endParaRPr b="0" lang="en-GB" sz="3200" spc="-1" strike="noStrike">
              <a:latin typeface="Arial"/>
            </a:endParaRPr>
          </a:p>
          <a:p>
            <a:pPr marL="469440" indent="-288360">
              <a:lnSpc>
                <a:spcPct val="100000"/>
              </a:lnSpc>
              <a:spcBef>
                <a:spcPts val="1179"/>
              </a:spcBef>
              <a:buClr>
                <a:srgbClr val="000000"/>
              </a:buClr>
              <a:buSzPct val="45000"/>
              <a:buFont typeface="Wingdings" charset="2"/>
              <a:buChar char=""/>
              <a:tabLst>
                <a:tab algn="l" pos="469440"/>
              </a:tabLst>
            </a:pPr>
            <a:r>
              <a:rPr b="0" lang="en-GB" sz="2800" spc="-1" strike="noStrike">
                <a:solidFill>
                  <a:srgbClr val="000000"/>
                </a:solidFill>
                <a:latin typeface="Arial"/>
                <a:ea typeface="DejaVu Sans"/>
              </a:rPr>
              <a:t>The</a:t>
            </a:r>
            <a:r>
              <a:rPr b="0" lang="en-GB" sz="2800" spc="-66" strike="noStrike">
                <a:solidFill>
                  <a:srgbClr val="000000"/>
                </a:solidFill>
                <a:latin typeface="Arial"/>
                <a:ea typeface="DejaVu Sans"/>
              </a:rPr>
              <a:t> </a:t>
            </a:r>
            <a:r>
              <a:rPr b="0" lang="en-GB" sz="2800" spc="-1" strike="noStrike">
                <a:solidFill>
                  <a:srgbClr val="000000"/>
                </a:solidFill>
                <a:latin typeface="Arial"/>
                <a:ea typeface="DejaVu Sans"/>
              </a:rPr>
              <a:t>system</a:t>
            </a:r>
            <a:r>
              <a:rPr b="0" lang="en-GB" sz="2800" spc="-80" strike="noStrike">
                <a:solidFill>
                  <a:srgbClr val="000000"/>
                </a:solidFill>
                <a:latin typeface="Arial"/>
                <a:ea typeface="DejaVu Sans"/>
              </a:rPr>
              <a:t> </a:t>
            </a:r>
            <a:r>
              <a:rPr b="0" lang="en-GB" sz="2800" spc="-1" strike="noStrike">
                <a:solidFill>
                  <a:srgbClr val="000000"/>
                </a:solidFill>
                <a:latin typeface="Arial"/>
                <a:ea typeface="DejaVu Sans"/>
              </a:rPr>
              <a:t>simply</a:t>
            </a:r>
            <a:r>
              <a:rPr b="0" lang="en-GB" sz="2800" spc="-72" strike="noStrike">
                <a:solidFill>
                  <a:srgbClr val="000000"/>
                </a:solidFill>
                <a:latin typeface="Arial"/>
                <a:ea typeface="DejaVu Sans"/>
              </a:rPr>
              <a:t> </a:t>
            </a:r>
            <a:r>
              <a:rPr b="0" lang="en-GB" sz="2800" spc="-1" strike="noStrike">
                <a:solidFill>
                  <a:srgbClr val="000000"/>
                </a:solidFill>
                <a:latin typeface="Arial"/>
                <a:ea typeface="DejaVu Sans"/>
              </a:rPr>
              <a:t>records</a:t>
            </a:r>
            <a:r>
              <a:rPr b="0" lang="en-GB" sz="2800" spc="-66" strike="noStrike">
                <a:solidFill>
                  <a:srgbClr val="000000"/>
                </a:solidFill>
                <a:latin typeface="Arial"/>
                <a:ea typeface="DejaVu Sans"/>
              </a:rPr>
              <a:t> </a:t>
            </a:r>
            <a:r>
              <a:rPr b="0" lang="en-GB" sz="2800" spc="-1" strike="noStrike">
                <a:solidFill>
                  <a:srgbClr val="000000"/>
                </a:solidFill>
                <a:latin typeface="Arial"/>
                <a:ea typeface="DejaVu Sans"/>
              </a:rPr>
              <a:t>the</a:t>
            </a:r>
            <a:r>
              <a:rPr b="0" lang="en-GB" sz="2800" spc="-66" strike="noStrike">
                <a:solidFill>
                  <a:srgbClr val="000000"/>
                </a:solidFill>
                <a:latin typeface="Arial"/>
                <a:ea typeface="DejaVu Sans"/>
              </a:rPr>
              <a:t> </a:t>
            </a:r>
            <a:r>
              <a:rPr b="0" lang="en-GB" sz="2800" spc="-1" strike="noStrike">
                <a:solidFill>
                  <a:srgbClr val="000000"/>
                </a:solidFill>
                <a:latin typeface="Arial"/>
                <a:ea typeface="DejaVu Sans"/>
              </a:rPr>
              <a:t>peer’s</a:t>
            </a:r>
            <a:r>
              <a:rPr b="0" lang="en-GB" sz="2800" spc="-72" strike="noStrike">
                <a:solidFill>
                  <a:srgbClr val="000000"/>
                </a:solidFill>
                <a:latin typeface="Arial"/>
                <a:ea typeface="DejaVu Sans"/>
              </a:rPr>
              <a:t> </a:t>
            </a:r>
            <a:r>
              <a:rPr b="0" lang="en-GB" sz="2800" spc="-12" strike="noStrike">
                <a:solidFill>
                  <a:srgbClr val="000000"/>
                </a:solidFill>
                <a:latin typeface="Arial"/>
                <a:ea typeface="DejaVu Sans"/>
              </a:rPr>
              <a:t>address</a:t>
            </a:r>
            <a:endParaRPr b="0" lang="en-GB" sz="2800" spc="-1" strike="noStrike">
              <a:latin typeface="Arial"/>
            </a:endParaRPr>
          </a:p>
          <a:p>
            <a:pPr marL="469800" indent="-288360">
              <a:lnSpc>
                <a:spcPts val="3121"/>
              </a:lnSpc>
              <a:spcBef>
                <a:spcPts val="1205"/>
              </a:spcBef>
              <a:buClr>
                <a:srgbClr val="000000"/>
              </a:buClr>
              <a:buSzPct val="45000"/>
              <a:buFont typeface="Wingdings" charset="2"/>
              <a:buChar char=""/>
              <a:tabLst>
                <a:tab algn="l" pos="469800"/>
              </a:tabLst>
            </a:pPr>
            <a:r>
              <a:rPr b="0" lang="en-GB" sz="2800" spc="-1" strike="noStrike">
                <a:solidFill>
                  <a:srgbClr val="000000"/>
                </a:solidFill>
                <a:latin typeface="Arial"/>
                <a:ea typeface="DejaVu Sans"/>
              </a:rPr>
              <a:t>On</a:t>
            </a:r>
            <a:r>
              <a:rPr b="0" lang="en-GB" sz="2800" spc="-75" strike="noStrike">
                <a:solidFill>
                  <a:srgbClr val="000000"/>
                </a:solidFill>
                <a:latin typeface="Arial"/>
                <a:ea typeface="DejaVu Sans"/>
              </a:rPr>
              <a:t> </a:t>
            </a:r>
            <a:r>
              <a:rPr b="0" lang="en-GB" sz="2800" spc="-1" strike="noStrike">
                <a:solidFill>
                  <a:srgbClr val="000000"/>
                </a:solidFill>
                <a:latin typeface="Arial"/>
                <a:ea typeface="DejaVu Sans"/>
              </a:rPr>
              <a:t>a</a:t>
            </a:r>
            <a:r>
              <a:rPr b="0" lang="en-GB" sz="2800" spc="-75" strike="noStrike">
                <a:solidFill>
                  <a:srgbClr val="000000"/>
                </a:solidFill>
                <a:latin typeface="Arial"/>
                <a:ea typeface="DejaVu Sans"/>
              </a:rPr>
              <a:t> </a:t>
            </a:r>
            <a:r>
              <a:rPr b="0" lang="en-GB" sz="2800" spc="-1" strike="noStrike">
                <a:solidFill>
                  <a:srgbClr val="000000"/>
                </a:solidFill>
                <a:latin typeface="Arial"/>
                <a:ea typeface="DejaVu Sans"/>
              </a:rPr>
              <a:t>stream</a:t>
            </a:r>
            <a:r>
              <a:rPr b="0" lang="en-GB" sz="2800" spc="-75" strike="noStrike">
                <a:solidFill>
                  <a:srgbClr val="000000"/>
                </a:solidFill>
                <a:latin typeface="Arial"/>
                <a:ea typeface="DejaVu Sans"/>
              </a:rPr>
              <a:t> </a:t>
            </a:r>
            <a:r>
              <a:rPr b="0" lang="en-GB" sz="2800" spc="-1" strike="noStrike">
                <a:solidFill>
                  <a:srgbClr val="000000"/>
                </a:solidFill>
                <a:latin typeface="Arial"/>
                <a:ea typeface="DejaVu Sans"/>
              </a:rPr>
              <a:t>socket</a:t>
            </a:r>
            <a:r>
              <a:rPr b="0" lang="en-GB" sz="2800" spc="-66" strike="noStrike">
                <a:solidFill>
                  <a:srgbClr val="000000"/>
                </a:solidFill>
                <a:latin typeface="Arial"/>
                <a:ea typeface="DejaVu Sans"/>
              </a:rPr>
              <a:t> </a:t>
            </a:r>
            <a:r>
              <a:rPr b="0" lang="en-GB" sz="2800" spc="-1" strike="noStrike">
                <a:solidFill>
                  <a:srgbClr val="000000"/>
                </a:solidFill>
                <a:latin typeface="Arial"/>
                <a:ea typeface="DejaVu Sans"/>
              </a:rPr>
              <a:t>a</a:t>
            </a:r>
            <a:r>
              <a:rPr b="0" lang="en-GB" sz="2800" spc="-75" strike="noStrike">
                <a:solidFill>
                  <a:srgbClr val="000000"/>
                </a:solidFill>
                <a:latin typeface="Arial"/>
                <a:ea typeface="DejaVu Sans"/>
              </a:rPr>
              <a:t> </a:t>
            </a:r>
            <a:r>
              <a:rPr b="0" lang="en-GB" sz="2800" spc="-1" strike="noStrike">
                <a:solidFill>
                  <a:srgbClr val="000000"/>
                </a:solidFill>
                <a:latin typeface="Arial"/>
                <a:ea typeface="DejaVu Sans"/>
              </a:rPr>
              <a:t>connect</a:t>
            </a:r>
            <a:r>
              <a:rPr b="0" lang="en-GB" sz="2800" spc="-60" strike="noStrike">
                <a:solidFill>
                  <a:srgbClr val="000000"/>
                </a:solidFill>
                <a:latin typeface="Arial"/>
                <a:ea typeface="DejaVu Sans"/>
              </a:rPr>
              <a:t> </a:t>
            </a:r>
            <a:r>
              <a:rPr b="0" lang="en-GB" sz="2800" spc="-1" strike="noStrike">
                <a:solidFill>
                  <a:srgbClr val="000000"/>
                </a:solidFill>
                <a:latin typeface="Arial"/>
                <a:ea typeface="DejaVu Sans"/>
              </a:rPr>
              <a:t>request</a:t>
            </a:r>
            <a:r>
              <a:rPr b="0" lang="en-GB" sz="2800" spc="-55" strike="noStrike">
                <a:solidFill>
                  <a:srgbClr val="000000"/>
                </a:solidFill>
                <a:latin typeface="Arial"/>
                <a:ea typeface="DejaVu Sans"/>
              </a:rPr>
              <a:t> </a:t>
            </a:r>
            <a:r>
              <a:rPr b="0" lang="en-GB" sz="2800" spc="-1" strike="noStrike">
                <a:solidFill>
                  <a:srgbClr val="000000"/>
                </a:solidFill>
                <a:latin typeface="Arial"/>
                <a:ea typeface="DejaVu Sans"/>
              </a:rPr>
              <a:t>initiates</a:t>
            </a:r>
            <a:r>
              <a:rPr b="0" lang="en-GB" sz="2800" spc="-66" strike="noStrike">
                <a:solidFill>
                  <a:srgbClr val="000000"/>
                </a:solidFill>
                <a:latin typeface="Arial"/>
                <a:ea typeface="DejaVu Sans"/>
              </a:rPr>
              <a:t> </a:t>
            </a:r>
            <a:r>
              <a:rPr b="0" lang="en-GB" sz="2800" spc="-26" strike="noStrike">
                <a:solidFill>
                  <a:srgbClr val="000000"/>
                </a:solidFill>
                <a:latin typeface="Arial"/>
                <a:ea typeface="DejaVu Sans"/>
              </a:rPr>
              <a:t>the </a:t>
            </a:r>
            <a:r>
              <a:rPr b="0" lang="en-GB" sz="2800" spc="-12" strike="noStrike">
                <a:solidFill>
                  <a:srgbClr val="000000"/>
                </a:solidFill>
                <a:latin typeface="Arial"/>
                <a:ea typeface="DejaVu Sans"/>
              </a:rPr>
              <a:t>connection.</a:t>
            </a:r>
            <a:endParaRPr b="0" lang="en-GB" sz="2800" spc="-1" strike="noStrike">
              <a:latin typeface="Arial"/>
            </a:endParaRPr>
          </a:p>
          <a:p>
            <a:pPr marL="38160">
              <a:lnSpc>
                <a:spcPts val="3580"/>
              </a:lnSpc>
              <a:spcBef>
                <a:spcPts val="1140"/>
              </a:spcBef>
              <a:buNone/>
              <a:tabLst>
                <a:tab algn="l" pos="469800"/>
              </a:tabLst>
            </a:pPr>
            <a:r>
              <a:rPr b="0" lang="en-GB" sz="3200" spc="-1" strike="noStrike">
                <a:solidFill>
                  <a:srgbClr val="000000"/>
                </a:solidFill>
                <a:latin typeface="Arial"/>
                <a:ea typeface="DejaVu Sans"/>
              </a:rPr>
              <a:t>Only</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one</a:t>
            </a:r>
            <a:r>
              <a:rPr b="0" lang="en-GB" sz="3200" spc="15" strike="noStrike">
                <a:solidFill>
                  <a:srgbClr val="000000"/>
                </a:solidFill>
                <a:latin typeface="Arial"/>
                <a:ea typeface="DejaVu Sans"/>
              </a:rPr>
              <a:t> </a:t>
            </a:r>
            <a:r>
              <a:rPr b="0" lang="en-GB" sz="3200" spc="-1" strike="noStrike">
                <a:solidFill>
                  <a:srgbClr val="000000"/>
                </a:solidFill>
                <a:latin typeface="Arial"/>
                <a:ea typeface="DejaVu Sans"/>
              </a:rPr>
              <a:t>connected address is permitted </a:t>
            </a:r>
            <a:r>
              <a:rPr b="0" lang="en-GB" sz="3200" spc="-26" strike="noStrike">
                <a:solidFill>
                  <a:srgbClr val="000000"/>
                </a:solidFill>
                <a:latin typeface="Arial"/>
                <a:ea typeface="DejaVu Sans"/>
              </a:rPr>
              <a:t>for </a:t>
            </a:r>
            <a:r>
              <a:rPr b="0" lang="en-GB" sz="3200" spc="-1" strike="noStrike">
                <a:solidFill>
                  <a:srgbClr val="000000"/>
                </a:solidFill>
                <a:latin typeface="Arial"/>
                <a:ea typeface="DejaVu Sans"/>
              </a:rPr>
              <a:t>each</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socket</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at</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one</a:t>
            </a:r>
            <a:r>
              <a:rPr b="0" lang="en-GB" sz="3200" spc="4" strike="noStrike">
                <a:solidFill>
                  <a:srgbClr val="000000"/>
                </a:solidFill>
                <a:latin typeface="Arial"/>
                <a:ea typeface="DejaVu Sans"/>
              </a:rPr>
              <a:t> </a:t>
            </a:r>
            <a:r>
              <a:rPr b="0" lang="en-GB" sz="3200" spc="-21" strike="noStrike">
                <a:solidFill>
                  <a:srgbClr val="000000"/>
                </a:solidFill>
                <a:latin typeface="Arial"/>
                <a:ea typeface="DejaVu Sans"/>
              </a:rPr>
              <a:t>time</a:t>
            </a:r>
            <a:endParaRPr b="0" lang="en-GB" sz="3200" spc="-1" strike="noStrike">
              <a:latin typeface="Arial"/>
            </a:endParaRPr>
          </a:p>
          <a:p>
            <a:pPr marL="469440" indent="-288360">
              <a:lnSpc>
                <a:spcPct val="100000"/>
              </a:lnSpc>
              <a:spcBef>
                <a:spcPts val="1125"/>
              </a:spcBef>
              <a:buClr>
                <a:srgbClr val="000000"/>
              </a:buClr>
              <a:buSzPct val="75000"/>
              <a:buFont typeface="Wingdings" charset="2"/>
              <a:buChar char=""/>
              <a:tabLst>
                <a:tab algn="l" pos="469440"/>
              </a:tabLst>
            </a:pPr>
            <a:r>
              <a:rPr b="0" lang="en-GB" sz="2800" spc="-1" strike="noStrike">
                <a:solidFill>
                  <a:srgbClr val="000000"/>
                </a:solidFill>
                <a:latin typeface="Arial"/>
                <a:ea typeface="DejaVu Sans"/>
              </a:rPr>
              <a:t>a</a:t>
            </a:r>
            <a:r>
              <a:rPr b="0" lang="en-GB" sz="2800" spc="-86" strike="noStrike">
                <a:solidFill>
                  <a:srgbClr val="000000"/>
                </a:solidFill>
                <a:latin typeface="Arial"/>
                <a:ea typeface="DejaVu Sans"/>
              </a:rPr>
              <a:t> </a:t>
            </a:r>
            <a:r>
              <a:rPr b="0" lang="en-GB" sz="2800" spc="-1" strike="noStrike">
                <a:solidFill>
                  <a:srgbClr val="000000"/>
                </a:solidFill>
                <a:latin typeface="Arial"/>
                <a:ea typeface="DejaVu Sans"/>
              </a:rPr>
              <a:t>second</a:t>
            </a:r>
            <a:r>
              <a:rPr b="0" lang="en-GB" sz="2800" spc="-86" strike="noStrike">
                <a:solidFill>
                  <a:srgbClr val="000000"/>
                </a:solidFill>
                <a:latin typeface="Arial"/>
                <a:ea typeface="DejaVu Sans"/>
              </a:rPr>
              <a:t> </a:t>
            </a:r>
            <a:r>
              <a:rPr b="0" lang="en-GB" sz="2800" spc="-1" strike="noStrike">
                <a:solidFill>
                  <a:srgbClr val="000000"/>
                </a:solidFill>
                <a:latin typeface="Bitstream Vera Sans Mono"/>
                <a:ea typeface="DejaVu Sans"/>
              </a:rPr>
              <a:t>connect()</a:t>
            </a:r>
            <a:r>
              <a:rPr b="0" lang="en-GB" sz="2800" spc="-75" strike="noStrike">
                <a:solidFill>
                  <a:srgbClr val="000000"/>
                </a:solidFill>
                <a:latin typeface="Arial"/>
                <a:ea typeface="DejaVu Sans"/>
              </a:rPr>
              <a:t> </a:t>
            </a:r>
            <a:r>
              <a:rPr b="0" lang="en-GB" sz="2800" spc="-1" strike="noStrike">
                <a:solidFill>
                  <a:srgbClr val="000000"/>
                </a:solidFill>
                <a:latin typeface="Arial"/>
                <a:ea typeface="DejaVu Sans"/>
              </a:rPr>
              <a:t>will</a:t>
            </a:r>
            <a:r>
              <a:rPr b="0" lang="en-GB" sz="2800" spc="-60" strike="noStrike">
                <a:solidFill>
                  <a:srgbClr val="000000"/>
                </a:solidFill>
                <a:latin typeface="Arial"/>
                <a:ea typeface="DejaVu Sans"/>
              </a:rPr>
              <a:t> </a:t>
            </a:r>
            <a:r>
              <a:rPr b="0" lang="en-GB" sz="2800" spc="-1" strike="noStrike">
                <a:solidFill>
                  <a:srgbClr val="000000"/>
                </a:solidFill>
                <a:latin typeface="Arial"/>
                <a:ea typeface="DejaVu Sans"/>
              </a:rPr>
              <a:t>change</a:t>
            </a:r>
            <a:r>
              <a:rPr b="0" lang="en-GB" sz="2800" spc="-66" strike="noStrike">
                <a:solidFill>
                  <a:srgbClr val="000000"/>
                </a:solidFill>
                <a:latin typeface="Arial"/>
                <a:ea typeface="DejaVu Sans"/>
              </a:rPr>
              <a:t> </a:t>
            </a:r>
            <a:r>
              <a:rPr b="0" lang="en-GB" sz="2800" spc="-1" strike="noStrike">
                <a:solidFill>
                  <a:srgbClr val="000000"/>
                </a:solidFill>
                <a:latin typeface="Arial"/>
                <a:ea typeface="DejaVu Sans"/>
              </a:rPr>
              <a:t>the</a:t>
            </a:r>
            <a:r>
              <a:rPr b="0" lang="en-GB" sz="2800" spc="-75" strike="noStrike">
                <a:solidFill>
                  <a:srgbClr val="000000"/>
                </a:solidFill>
                <a:latin typeface="Arial"/>
                <a:ea typeface="DejaVu Sans"/>
              </a:rPr>
              <a:t> </a:t>
            </a:r>
            <a:r>
              <a:rPr b="0" lang="en-GB" sz="2800" spc="-12" strike="noStrike">
                <a:solidFill>
                  <a:srgbClr val="000000"/>
                </a:solidFill>
                <a:latin typeface="Arial"/>
                <a:ea typeface="DejaVu Sans"/>
              </a:rPr>
              <a:t>destination</a:t>
            </a:r>
            <a:endParaRPr b="0" lang="en-GB" sz="2800" spc="-1" strike="noStrike">
              <a:latin typeface="Arial"/>
            </a:endParaRPr>
          </a:p>
          <a:p>
            <a:pPr marL="38160">
              <a:lnSpc>
                <a:spcPts val="3830"/>
              </a:lnSpc>
              <a:spcBef>
                <a:spcPts val="969"/>
              </a:spcBef>
              <a:buNone/>
              <a:tabLst>
                <a:tab algn="l" pos="469440"/>
              </a:tabLst>
            </a:pPr>
            <a:r>
              <a:rPr b="0" lang="en-GB" sz="3200" spc="-1" strike="noStrike">
                <a:solidFill>
                  <a:srgbClr val="000000"/>
                </a:solidFill>
                <a:latin typeface="Bitstream Vera Sans Mono"/>
                <a:ea typeface="DejaVu Sans"/>
              </a:rPr>
              <a:t>accept()</a:t>
            </a:r>
            <a:r>
              <a:rPr b="0" lang="en-GB" sz="3200" spc="-21" strike="noStrike">
                <a:solidFill>
                  <a:srgbClr val="000000"/>
                </a:solidFill>
                <a:latin typeface="Arial"/>
                <a:ea typeface="DejaVu Sans"/>
              </a:rPr>
              <a:t> </a:t>
            </a:r>
            <a:r>
              <a:rPr b="0" lang="en-GB" sz="3200" spc="-1" strike="noStrike">
                <a:solidFill>
                  <a:srgbClr val="000000"/>
                </a:solidFill>
                <a:latin typeface="Arial"/>
                <a:ea typeface="DejaVu Sans"/>
              </a:rPr>
              <a:t>and</a:t>
            </a:r>
            <a:r>
              <a:rPr b="0" lang="en-GB" sz="3200" spc="-21" strike="noStrike">
                <a:solidFill>
                  <a:srgbClr val="000000"/>
                </a:solidFill>
                <a:latin typeface="Arial"/>
                <a:ea typeface="DejaVu Sans"/>
              </a:rPr>
              <a:t> </a:t>
            </a:r>
            <a:r>
              <a:rPr b="0" lang="en-GB" sz="3200" spc="-32" strike="noStrike">
                <a:solidFill>
                  <a:srgbClr val="000000"/>
                </a:solidFill>
                <a:latin typeface="Bitstream Vera Sans Mono"/>
                <a:ea typeface="DejaVu Sans"/>
              </a:rPr>
              <a:t>listen()</a:t>
            </a:r>
            <a:r>
              <a:rPr b="0" lang="en-GB" sz="3200" spc="-1036" strike="noStrike">
                <a:solidFill>
                  <a:srgbClr val="000000"/>
                </a:solidFill>
                <a:latin typeface="Courier New"/>
                <a:ea typeface="DejaVu Sans"/>
              </a:rPr>
              <a:t> </a:t>
            </a:r>
            <a:r>
              <a:rPr b="0" lang="en-GB" sz="3200" spc="-1" strike="noStrike">
                <a:solidFill>
                  <a:srgbClr val="000000"/>
                </a:solidFill>
                <a:latin typeface="Arial"/>
                <a:ea typeface="DejaVu Sans"/>
              </a:rPr>
              <a:t>are</a:t>
            </a:r>
            <a:r>
              <a:rPr b="0" lang="en-GB" sz="3200" spc="-7" strike="noStrike">
                <a:solidFill>
                  <a:srgbClr val="000000"/>
                </a:solidFill>
                <a:latin typeface="Arial"/>
                <a:ea typeface="DejaVu Sans"/>
              </a:rPr>
              <a:t> </a:t>
            </a:r>
            <a:r>
              <a:rPr b="1" lang="en-GB" sz="3200" spc="-1" strike="noStrike">
                <a:solidFill>
                  <a:srgbClr val="000000"/>
                </a:solidFill>
                <a:latin typeface="Arial"/>
                <a:ea typeface="DejaVu Sans"/>
              </a:rPr>
              <a:t>not</a:t>
            </a:r>
            <a:r>
              <a:rPr b="0" lang="en-GB" sz="3200" spc="-1" strike="noStrike">
                <a:solidFill>
                  <a:srgbClr val="000000"/>
                </a:solidFill>
                <a:latin typeface="Arial"/>
                <a:ea typeface="DejaVu Sans"/>
              </a:rPr>
              <a:t> used</a:t>
            </a:r>
            <a:r>
              <a:rPr b="0" lang="en-GB" sz="3200" spc="-15" strike="noStrike">
                <a:solidFill>
                  <a:srgbClr val="000000"/>
                </a:solidFill>
                <a:latin typeface="Arial"/>
                <a:ea typeface="DejaVu Sans"/>
              </a:rPr>
              <a:t> </a:t>
            </a:r>
            <a:r>
              <a:rPr b="0" lang="en-GB" sz="3200" spc="-21" strike="noStrike">
                <a:solidFill>
                  <a:srgbClr val="000000"/>
                </a:solidFill>
                <a:latin typeface="Arial"/>
                <a:ea typeface="DejaVu Sans"/>
              </a:rPr>
              <a:t>with </a:t>
            </a:r>
            <a:r>
              <a:rPr b="0" lang="en-GB" sz="3200" spc="-1" strike="noStrike">
                <a:solidFill>
                  <a:srgbClr val="000000"/>
                </a:solidFill>
                <a:latin typeface="Arial"/>
                <a:ea typeface="DejaVu Sans"/>
              </a:rPr>
              <a:t>datagram</a:t>
            </a:r>
            <a:r>
              <a:rPr b="0" lang="en-GB" sz="3200" spc="29" strike="noStrike">
                <a:solidFill>
                  <a:srgbClr val="000000"/>
                </a:solidFill>
                <a:latin typeface="Arial"/>
                <a:ea typeface="DejaVu Sans"/>
              </a:rPr>
              <a:t> </a:t>
            </a:r>
            <a:r>
              <a:rPr b="0" lang="en-GB" sz="3200" spc="-12" strike="noStrike">
                <a:solidFill>
                  <a:srgbClr val="000000"/>
                </a:solidFill>
                <a:latin typeface="Arial"/>
                <a:ea typeface="DejaVu Sans"/>
              </a:rPr>
              <a:t>sockets.</a:t>
            </a:r>
            <a:endParaRPr b="0" lang="en-GB" sz="3200" spc="-1" strike="noStrike">
              <a:latin typeface="Arial"/>
            </a:endParaRPr>
          </a:p>
        </p:txBody>
      </p:sp>
    </p:spTree>
  </p:cSld>
  <p:transition>
    <p:dissolve/>
  </p:transition>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1" name="PlaceHolder 1"/>
          <p:cNvSpPr>
            <a:spLocks noGrp="1"/>
          </p:cNvSpPr>
          <p:nvPr>
            <p:ph type="title"/>
          </p:nvPr>
        </p:nvSpPr>
        <p:spPr>
          <a:xfrm>
            <a:off x="1116000" y="555120"/>
            <a:ext cx="7212600" cy="1272600"/>
          </a:xfrm>
          <a:prstGeom prst="rect">
            <a:avLst/>
          </a:prstGeom>
          <a:noFill/>
          <a:ln w="0">
            <a:noFill/>
          </a:ln>
        </p:spPr>
        <p:txBody>
          <a:bodyPr lIns="0" rIns="0" tIns="12600" bIns="0" anchor="t">
            <a:noAutofit/>
          </a:bodyPr>
          <a:p>
            <a:pPr marL="446400">
              <a:lnSpc>
                <a:spcPct val="100000"/>
              </a:lnSpc>
              <a:spcBef>
                <a:spcPts val="99"/>
              </a:spcBef>
              <a:buNone/>
            </a:pPr>
            <a:r>
              <a:rPr b="1" lang="en-GB" sz="4400" spc="-1" strike="noStrike">
                <a:solidFill>
                  <a:srgbClr val="000000"/>
                </a:solidFill>
                <a:latin typeface="Arial"/>
              </a:rPr>
              <a:t>Connectionless</a:t>
            </a:r>
            <a:r>
              <a:rPr b="1" lang="en-GB" sz="4400" spc="-205" strike="noStrike">
                <a:solidFill>
                  <a:srgbClr val="000000"/>
                </a:solidFill>
                <a:latin typeface="Arial"/>
              </a:rPr>
              <a:t> </a:t>
            </a:r>
            <a:r>
              <a:rPr b="1" lang="en-GB" sz="4400" spc="-12" strike="noStrike">
                <a:solidFill>
                  <a:srgbClr val="000000"/>
                </a:solidFill>
                <a:latin typeface="Arial"/>
              </a:rPr>
              <a:t>Sockets</a:t>
            </a:r>
            <a:endParaRPr b="0" lang="en-GB" sz="4400" spc="-1" strike="noStrike">
              <a:latin typeface="Arial"/>
            </a:endParaRPr>
          </a:p>
        </p:txBody>
      </p:sp>
      <p:sp>
        <p:nvSpPr>
          <p:cNvPr id="402" name="object 4"/>
          <p:cNvSpPr/>
          <p:nvPr/>
        </p:nvSpPr>
        <p:spPr>
          <a:xfrm>
            <a:off x="574200" y="1497600"/>
            <a:ext cx="8146080" cy="1297080"/>
          </a:xfrm>
          <a:prstGeom prst="rect">
            <a:avLst/>
          </a:prstGeom>
          <a:noFill/>
          <a:ln w="0">
            <a:noFill/>
          </a:ln>
        </p:spPr>
        <p:style>
          <a:lnRef idx="0"/>
          <a:fillRef idx="0"/>
          <a:effectRef idx="0"/>
          <a:fontRef idx="minor"/>
        </p:style>
        <p:txBody>
          <a:bodyPr lIns="0" rIns="0" tIns="161280" bIns="0" anchor="t">
            <a:spAutoFit/>
          </a:bodyPr>
          <a:p>
            <a:pPr marL="361800">
              <a:lnSpc>
                <a:spcPct val="100000"/>
              </a:lnSpc>
              <a:spcBef>
                <a:spcPts val="1270"/>
              </a:spcBef>
              <a:buNone/>
            </a:pPr>
            <a:r>
              <a:rPr b="0" lang="en-GB" sz="3200" spc="-1" strike="noStrike">
                <a:solidFill>
                  <a:srgbClr val="000000"/>
                </a:solidFill>
                <a:latin typeface="Arial"/>
                <a:ea typeface="DejaVu Sans"/>
              </a:rPr>
              <a:t>Only</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with</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datagram</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sockets </a:t>
            </a:r>
            <a:r>
              <a:rPr b="0" lang="en-GB" sz="3200" spc="-26" strike="noStrike">
                <a:solidFill>
                  <a:srgbClr val="000000"/>
                </a:solidFill>
                <a:latin typeface="Arial"/>
                <a:ea typeface="DejaVu Sans"/>
              </a:rPr>
              <a:t>(!)</a:t>
            </a:r>
            <a:endParaRPr b="0" lang="en-GB" sz="3200" spc="-1" strike="noStrike">
              <a:latin typeface="Arial"/>
            </a:endParaRPr>
          </a:p>
          <a:p>
            <a:pPr marL="361800">
              <a:lnSpc>
                <a:spcPct val="100000"/>
              </a:lnSpc>
              <a:spcBef>
                <a:spcPts val="1270"/>
              </a:spcBef>
              <a:buNone/>
            </a:pPr>
            <a:r>
              <a:rPr b="0" lang="en-GB" sz="3200" spc="-1" strike="noStrike">
                <a:solidFill>
                  <a:srgbClr val="000000"/>
                </a:solidFill>
                <a:latin typeface="Bitstream Vera Sans Mono"/>
                <a:ea typeface="DejaVu Sans"/>
              </a:rPr>
              <a:t>sendto()</a:t>
            </a:r>
            <a:r>
              <a:rPr b="0" lang="en-GB" sz="3200" spc="-205" strike="noStrike">
                <a:solidFill>
                  <a:srgbClr val="000000"/>
                </a:solidFill>
                <a:latin typeface="Courier New"/>
                <a:ea typeface="DejaVu Sans"/>
              </a:rPr>
              <a:t> </a:t>
            </a:r>
            <a:r>
              <a:rPr b="0" lang="en-GB" sz="3200" spc="-1" strike="noStrike">
                <a:solidFill>
                  <a:srgbClr val="000000"/>
                </a:solidFill>
                <a:latin typeface="Arial"/>
                <a:ea typeface="DejaVu Sans"/>
              </a:rPr>
              <a:t>specifies</a:t>
            </a:r>
            <a:r>
              <a:rPr b="0" lang="en-GB" sz="3200" spc="-35" strike="noStrike">
                <a:solidFill>
                  <a:srgbClr val="000000"/>
                </a:solidFill>
                <a:latin typeface="Arial"/>
                <a:ea typeface="DejaVu Sans"/>
              </a:rPr>
              <a:t> </a:t>
            </a:r>
            <a:r>
              <a:rPr b="0" lang="en-GB" sz="3200" spc="-1" strike="noStrike">
                <a:solidFill>
                  <a:srgbClr val="000000"/>
                </a:solidFill>
                <a:latin typeface="Arial"/>
                <a:ea typeface="DejaVu Sans"/>
              </a:rPr>
              <a:t>a</a:t>
            </a:r>
            <a:r>
              <a:rPr b="0" lang="en-GB" sz="3200" spc="-15" strike="noStrike">
                <a:solidFill>
                  <a:srgbClr val="000000"/>
                </a:solidFill>
                <a:latin typeface="Arial"/>
                <a:ea typeface="DejaVu Sans"/>
              </a:rPr>
              <a:t> </a:t>
            </a:r>
            <a:r>
              <a:rPr b="0" lang="en-GB" sz="3200" spc="-1" strike="noStrike">
                <a:solidFill>
                  <a:srgbClr val="000000"/>
                </a:solidFill>
                <a:latin typeface="Arial"/>
                <a:ea typeface="DejaVu Sans"/>
              </a:rPr>
              <a:t>destination</a:t>
            </a:r>
            <a:r>
              <a:rPr b="0" lang="en-GB" sz="3200" spc="-32" strike="noStrike">
                <a:solidFill>
                  <a:srgbClr val="000000"/>
                </a:solidFill>
                <a:latin typeface="Arial"/>
                <a:ea typeface="DejaVu Sans"/>
              </a:rPr>
              <a:t> </a:t>
            </a:r>
            <a:r>
              <a:rPr b="0" lang="en-GB" sz="3200" spc="-12" strike="noStrike">
                <a:solidFill>
                  <a:srgbClr val="000000"/>
                </a:solidFill>
                <a:latin typeface="Arial"/>
                <a:ea typeface="DejaVu Sans"/>
              </a:rPr>
              <a:t>address</a:t>
            </a:r>
            <a:endParaRPr b="0" lang="en-GB" sz="3200" spc="-1" strike="noStrike">
              <a:latin typeface="Arial"/>
            </a:endParaRPr>
          </a:p>
        </p:txBody>
      </p:sp>
      <p:sp>
        <p:nvSpPr>
          <p:cNvPr id="403" name="object 5"/>
          <p:cNvSpPr/>
          <p:nvPr/>
        </p:nvSpPr>
        <p:spPr>
          <a:xfrm>
            <a:off x="574200" y="3011040"/>
            <a:ext cx="9144360" cy="1324080"/>
          </a:xfrm>
          <a:prstGeom prst="rect">
            <a:avLst/>
          </a:prstGeom>
          <a:noFill/>
          <a:ln w="0">
            <a:noFill/>
          </a:ln>
        </p:spPr>
        <p:style>
          <a:lnRef idx="0"/>
          <a:fillRef idx="0"/>
          <a:effectRef idx="0"/>
          <a:fontRef idx="minor"/>
        </p:style>
        <p:txBody>
          <a:bodyPr lIns="0" rIns="0" tIns="12600" bIns="0" anchor="t">
            <a:spAutoFit/>
          </a:bodyPr>
          <a:p>
            <a:pPr marL="38160">
              <a:lnSpc>
                <a:spcPts val="2801"/>
              </a:lnSpc>
              <a:spcBef>
                <a:spcPts val="99"/>
              </a:spcBef>
              <a:buNone/>
            </a:pPr>
            <a:r>
              <a:rPr b="0" lang="en-GB" sz="2400" spc="-1"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sts=sendto(s,</a:t>
            </a:r>
            <a:r>
              <a:rPr b="0" lang="en-GB" sz="2400" spc="-52"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buf,</a:t>
            </a:r>
            <a:r>
              <a:rPr b="0" lang="en-GB" sz="2400" spc="-41"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buflen,</a:t>
            </a:r>
            <a:r>
              <a:rPr b="0" lang="en-GB" sz="2400" spc="-41" strike="noStrike">
                <a:solidFill>
                  <a:srgbClr val="000000"/>
                </a:solidFill>
                <a:latin typeface="Bitstream Vera Sans Mono"/>
                <a:ea typeface="DejaVu Sans"/>
              </a:rPr>
              <a:t> </a:t>
            </a:r>
            <a:r>
              <a:rPr b="0" lang="en-GB" sz="2400" spc="-12" strike="noStrike">
                <a:solidFill>
                  <a:srgbClr val="000000"/>
                </a:solidFill>
                <a:latin typeface="Bitstream Vera Sans Mono"/>
                <a:ea typeface="DejaVu Sans"/>
              </a:rPr>
              <a:t>flags,</a:t>
            </a:r>
            <a:endParaRPr b="0" lang="en-GB" sz="2400" spc="-1" strike="noStrike">
              <a:latin typeface="Arial"/>
            </a:endParaRPr>
          </a:p>
          <a:p>
            <a:pPr marL="2190600">
              <a:lnSpc>
                <a:spcPts val="2801"/>
              </a:lnSpc>
              <a:buNone/>
            </a:pPr>
            <a:r>
              <a:rPr b="0" lang="en-GB" sz="2400" spc="-1" strike="noStrike">
                <a:solidFill>
                  <a:srgbClr val="000000"/>
                </a:solidFill>
                <a:latin typeface="Bitstream Vera Sans Mono"/>
                <a:ea typeface="DejaVu Sans"/>
              </a:rPr>
              <a:t>(struct</a:t>
            </a:r>
            <a:r>
              <a:rPr b="0" lang="en-GB" sz="2400" spc="-46"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sockaddr</a:t>
            </a:r>
            <a:r>
              <a:rPr b="0" lang="en-GB" sz="2400" spc="-35"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*)&amp;to,</a:t>
            </a:r>
            <a:r>
              <a:rPr b="0" lang="en-GB" sz="2400" spc="-35" strike="noStrike">
                <a:solidFill>
                  <a:srgbClr val="000000"/>
                </a:solidFill>
                <a:latin typeface="Bitstream Vera Sans Mono"/>
                <a:ea typeface="DejaVu Sans"/>
              </a:rPr>
              <a:t> </a:t>
            </a:r>
            <a:r>
              <a:rPr b="0" lang="en-GB" sz="2400" spc="-12" strike="noStrike">
                <a:solidFill>
                  <a:srgbClr val="000000"/>
                </a:solidFill>
                <a:latin typeface="Bitstream Vera Sans Mono"/>
                <a:ea typeface="DejaVu Sans"/>
              </a:rPr>
              <a:t>tolen);</a:t>
            </a:r>
            <a:endParaRPr b="0" lang="en-GB" sz="2400" spc="-1" strike="noStrike">
              <a:latin typeface="Arial"/>
            </a:endParaRPr>
          </a:p>
          <a:p>
            <a:pPr marL="505440" indent="-216000">
              <a:lnSpc>
                <a:spcPct val="100000"/>
              </a:lnSpc>
              <a:spcBef>
                <a:spcPts val="1369"/>
              </a:spcBef>
              <a:buClr>
                <a:srgbClr val="000000"/>
              </a:buClr>
              <a:buFont typeface="Wingdings" charset="2"/>
              <a:buChar char=""/>
              <a:tabLst>
                <a:tab algn="l" pos="793080"/>
              </a:tabLst>
            </a:pPr>
            <a:r>
              <a:rPr b="0" lang="en-GB" sz="2400" spc="-12" strike="noStrike">
                <a:solidFill>
                  <a:srgbClr val="000000"/>
                </a:solidFill>
                <a:latin typeface="Bitstream Vera Sans Mono"/>
                <a:ea typeface="DejaVu Sans"/>
              </a:rPr>
              <a:t> </a:t>
            </a:r>
            <a:r>
              <a:rPr b="0" lang="en-GB" sz="2800" spc="-12" strike="noStrike">
                <a:solidFill>
                  <a:srgbClr val="000000"/>
                </a:solidFill>
                <a:latin typeface="Bitstream Vera Sans Mono"/>
                <a:ea typeface="DejaVu Sans"/>
              </a:rPr>
              <a:t>to</a:t>
            </a:r>
            <a:r>
              <a:rPr b="0" lang="en-GB" sz="2800" spc="-905" strike="noStrike">
                <a:solidFill>
                  <a:srgbClr val="000000"/>
                </a:solidFill>
                <a:latin typeface="Courier New"/>
                <a:ea typeface="DejaVu Sans"/>
              </a:rPr>
              <a:t> </a:t>
            </a:r>
            <a:r>
              <a:rPr b="0" lang="en-GB" sz="2800" spc="-1" strike="noStrike">
                <a:solidFill>
                  <a:srgbClr val="000000"/>
                </a:solidFill>
                <a:latin typeface="Arial"/>
                <a:ea typeface="DejaVu Sans"/>
              </a:rPr>
              <a:t>and</a:t>
            </a:r>
            <a:r>
              <a:rPr b="0" lang="en-GB" sz="2800" spc="-137" strike="noStrike">
                <a:solidFill>
                  <a:srgbClr val="000000"/>
                </a:solidFill>
                <a:latin typeface="Arial"/>
                <a:ea typeface="DejaVu Sans"/>
              </a:rPr>
              <a:t> </a:t>
            </a:r>
            <a:r>
              <a:rPr b="0" lang="en-GB" sz="2800" spc="-12" strike="noStrike">
                <a:solidFill>
                  <a:srgbClr val="000000"/>
                </a:solidFill>
                <a:latin typeface="Bitstream Vera Sans Mono"/>
                <a:ea typeface="DejaVu Sans"/>
              </a:rPr>
              <a:t>tolen</a:t>
            </a:r>
            <a:r>
              <a:rPr b="0" lang="en-GB" sz="2800" spc="-917" strike="noStrike">
                <a:solidFill>
                  <a:srgbClr val="000000"/>
                </a:solidFill>
                <a:latin typeface="Courier New"/>
                <a:ea typeface="DejaVu Sans"/>
              </a:rPr>
              <a:t> </a:t>
            </a:r>
            <a:r>
              <a:rPr b="0" lang="en-GB" sz="2800" spc="-1" strike="noStrike">
                <a:solidFill>
                  <a:srgbClr val="000000"/>
                </a:solidFill>
                <a:latin typeface="Arial"/>
                <a:ea typeface="DejaVu Sans"/>
              </a:rPr>
              <a:t>indicate</a:t>
            </a:r>
            <a:r>
              <a:rPr b="0" lang="en-GB" sz="2800" spc="-55" strike="noStrike">
                <a:solidFill>
                  <a:srgbClr val="000000"/>
                </a:solidFill>
                <a:latin typeface="Arial"/>
                <a:ea typeface="DejaVu Sans"/>
              </a:rPr>
              <a:t> </a:t>
            </a:r>
            <a:r>
              <a:rPr b="0" lang="en-GB" sz="2800" spc="-1" strike="noStrike">
                <a:solidFill>
                  <a:srgbClr val="000000"/>
                </a:solidFill>
                <a:latin typeface="Arial"/>
                <a:ea typeface="DejaVu Sans"/>
              </a:rPr>
              <a:t>the</a:t>
            </a:r>
            <a:r>
              <a:rPr b="0" lang="en-GB" sz="2800" spc="-46" strike="noStrike">
                <a:solidFill>
                  <a:srgbClr val="000000"/>
                </a:solidFill>
                <a:latin typeface="Arial"/>
                <a:ea typeface="DejaVu Sans"/>
              </a:rPr>
              <a:t> </a:t>
            </a:r>
            <a:r>
              <a:rPr b="0" i="1" lang="en-GB" sz="2800" spc="-1" strike="noStrike">
                <a:solidFill>
                  <a:srgbClr val="000000"/>
                </a:solidFill>
                <a:latin typeface="Arial"/>
                <a:ea typeface="DejaVu Sans"/>
              </a:rPr>
              <a:t>address</a:t>
            </a:r>
            <a:r>
              <a:rPr b="0" i="1" lang="en-GB" sz="2800" spc="-55" strike="noStrike">
                <a:solidFill>
                  <a:srgbClr val="000000"/>
                </a:solidFill>
                <a:latin typeface="Arial"/>
                <a:ea typeface="DejaVu Sans"/>
              </a:rPr>
              <a:t> </a:t>
            </a:r>
            <a:r>
              <a:rPr b="0" lang="en-GB" sz="2800" spc="-1" strike="noStrike">
                <a:solidFill>
                  <a:srgbClr val="000000"/>
                </a:solidFill>
                <a:latin typeface="Arial"/>
                <a:ea typeface="DejaVu Sans"/>
              </a:rPr>
              <a:t>of</a:t>
            </a:r>
            <a:r>
              <a:rPr b="0" lang="en-GB" sz="2800" spc="-46" strike="noStrike">
                <a:solidFill>
                  <a:srgbClr val="000000"/>
                </a:solidFill>
                <a:latin typeface="Arial"/>
                <a:ea typeface="DejaVu Sans"/>
              </a:rPr>
              <a:t> </a:t>
            </a:r>
            <a:r>
              <a:rPr b="0" lang="en-GB" sz="2800" spc="-12" strike="noStrike">
                <a:solidFill>
                  <a:srgbClr val="000000"/>
                </a:solidFill>
                <a:latin typeface="Arial"/>
                <a:ea typeface="DejaVu Sans"/>
              </a:rPr>
              <a:t>recipient</a:t>
            </a:r>
            <a:endParaRPr b="0" lang="en-GB" sz="2800" spc="-1" strike="noStrike">
              <a:latin typeface="Arial"/>
            </a:endParaRPr>
          </a:p>
        </p:txBody>
      </p:sp>
      <p:sp>
        <p:nvSpPr>
          <p:cNvPr id="404" name="object 7"/>
          <p:cNvSpPr/>
          <p:nvPr/>
        </p:nvSpPr>
        <p:spPr>
          <a:xfrm>
            <a:off x="599400" y="4569480"/>
            <a:ext cx="8120160" cy="1836360"/>
          </a:xfrm>
          <a:prstGeom prst="rect">
            <a:avLst/>
          </a:prstGeom>
          <a:noFill/>
          <a:ln w="0">
            <a:noFill/>
          </a:ln>
        </p:spPr>
        <p:style>
          <a:lnRef idx="0"/>
          <a:fillRef idx="0"/>
          <a:effectRef idx="0"/>
          <a:fontRef idx="minor"/>
        </p:style>
        <p:txBody>
          <a:bodyPr lIns="0" rIns="0" tIns="12600" bIns="0" anchor="t">
            <a:spAutoFit/>
          </a:bodyPr>
          <a:p>
            <a:pPr marL="336600">
              <a:lnSpc>
                <a:spcPts val="3835"/>
              </a:lnSpc>
              <a:spcBef>
                <a:spcPts val="99"/>
              </a:spcBef>
              <a:buNone/>
            </a:pPr>
            <a:r>
              <a:rPr b="0" lang="en-GB" sz="3200" spc="-32" strike="noStrike">
                <a:solidFill>
                  <a:srgbClr val="000000"/>
                </a:solidFill>
                <a:latin typeface="Bitstream Vera Sans Mono"/>
                <a:ea typeface="DejaVu Sans"/>
              </a:rPr>
              <a:t>recvfrom()</a:t>
            </a:r>
            <a:r>
              <a:rPr b="0" lang="en-GB" sz="3200" spc="-1007" strike="noStrike">
                <a:solidFill>
                  <a:srgbClr val="000000"/>
                </a:solidFill>
                <a:latin typeface="Courier New"/>
                <a:ea typeface="DejaVu Sans"/>
              </a:rPr>
              <a:t> </a:t>
            </a:r>
            <a:r>
              <a:rPr b="0" lang="en-GB" sz="3200" spc="-1" strike="noStrike">
                <a:solidFill>
                  <a:srgbClr val="000000"/>
                </a:solidFill>
                <a:latin typeface="Arial"/>
                <a:ea typeface="DejaVu Sans"/>
              </a:rPr>
              <a:t>receives</a:t>
            </a:r>
            <a:r>
              <a:rPr b="0" lang="en-GB" sz="3200" spc="15" strike="noStrike">
                <a:solidFill>
                  <a:srgbClr val="000000"/>
                </a:solidFill>
                <a:latin typeface="Arial"/>
                <a:ea typeface="DejaVu Sans"/>
              </a:rPr>
              <a:t> </a:t>
            </a:r>
            <a:r>
              <a:rPr b="0" lang="en-GB" sz="3200" spc="-1" strike="noStrike">
                <a:solidFill>
                  <a:srgbClr val="000000"/>
                </a:solidFill>
                <a:latin typeface="Arial"/>
                <a:ea typeface="DejaVu Sans"/>
              </a:rPr>
              <a:t>messages</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on</a:t>
            </a:r>
            <a:r>
              <a:rPr b="0" lang="en-GB" sz="3200" spc="15" strike="noStrike">
                <a:solidFill>
                  <a:srgbClr val="000000"/>
                </a:solidFill>
                <a:latin typeface="Arial"/>
                <a:ea typeface="DejaVu Sans"/>
              </a:rPr>
              <a:t> </a:t>
            </a:r>
            <a:r>
              <a:rPr b="0" lang="en-GB" sz="3200" spc="-26" strike="noStrike">
                <a:solidFill>
                  <a:srgbClr val="000000"/>
                </a:solidFill>
                <a:latin typeface="Arial"/>
                <a:ea typeface="DejaVu Sans"/>
              </a:rPr>
              <a:t>an</a:t>
            </a:r>
            <a:endParaRPr b="0" lang="en-GB" sz="3200" spc="-1" strike="noStrike">
              <a:latin typeface="Arial"/>
            </a:endParaRPr>
          </a:p>
          <a:p>
            <a:pPr marL="336600">
              <a:lnSpc>
                <a:spcPts val="3835"/>
              </a:lnSpc>
              <a:buNone/>
            </a:pPr>
            <a:r>
              <a:rPr b="0" i="1" lang="en-GB" sz="3200" spc="-1" strike="noStrike">
                <a:solidFill>
                  <a:srgbClr val="000000"/>
                </a:solidFill>
                <a:latin typeface="Arial"/>
                <a:ea typeface="DejaVu Sans"/>
              </a:rPr>
              <a:t>unconnected </a:t>
            </a:r>
            <a:r>
              <a:rPr b="0" lang="en-GB" sz="3200" spc="-1" strike="noStrike">
                <a:solidFill>
                  <a:srgbClr val="000000"/>
                </a:solidFill>
                <a:latin typeface="Arial"/>
                <a:ea typeface="DejaVu Sans"/>
              </a:rPr>
              <a:t>datagram</a:t>
            </a:r>
            <a:r>
              <a:rPr b="0" lang="en-GB" sz="3200" spc="18" strike="noStrike">
                <a:solidFill>
                  <a:srgbClr val="000000"/>
                </a:solidFill>
                <a:latin typeface="Arial"/>
                <a:ea typeface="DejaVu Sans"/>
              </a:rPr>
              <a:t> </a:t>
            </a:r>
            <a:r>
              <a:rPr b="0" lang="en-GB" sz="3200" spc="-12" strike="noStrike">
                <a:solidFill>
                  <a:srgbClr val="000000"/>
                </a:solidFill>
                <a:latin typeface="Arial"/>
                <a:ea typeface="DejaVu Sans"/>
              </a:rPr>
              <a:t>socket</a:t>
            </a:r>
            <a:endParaRPr b="0" lang="en-GB" sz="3200" spc="-1" strike="noStrike">
              <a:latin typeface="Arial"/>
            </a:endParaRPr>
          </a:p>
          <a:p>
            <a:pPr marL="12600">
              <a:lnSpc>
                <a:spcPts val="2801"/>
              </a:lnSpc>
              <a:spcBef>
                <a:spcPts val="1091"/>
              </a:spcBef>
              <a:buNone/>
            </a:pPr>
            <a:r>
              <a:rPr b="0" lang="en-GB" sz="2400" spc="-1"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sts=recvfrom(s,</a:t>
            </a:r>
            <a:r>
              <a:rPr b="0" lang="en-GB" sz="2400" spc="-55"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buf,</a:t>
            </a:r>
            <a:r>
              <a:rPr b="0" lang="en-GB" sz="2400" spc="-46"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buflen,</a:t>
            </a:r>
            <a:r>
              <a:rPr b="0" lang="en-GB" sz="2400" spc="-41" strike="noStrike">
                <a:solidFill>
                  <a:srgbClr val="000000"/>
                </a:solidFill>
                <a:latin typeface="Bitstream Vera Sans Mono"/>
                <a:ea typeface="DejaVu Sans"/>
              </a:rPr>
              <a:t> </a:t>
            </a:r>
            <a:r>
              <a:rPr b="0" lang="en-GB" sz="2400" spc="-12" strike="noStrike">
                <a:solidFill>
                  <a:srgbClr val="000000"/>
                </a:solidFill>
                <a:latin typeface="Bitstream Vera Sans Mono"/>
                <a:ea typeface="DejaVu Sans"/>
              </a:rPr>
              <a:t>flags,</a:t>
            </a:r>
            <a:endParaRPr b="0" lang="en-GB" sz="2400" spc="-1" strike="noStrike">
              <a:latin typeface="Arial"/>
            </a:endParaRPr>
          </a:p>
          <a:p>
            <a:pPr marL="1708200">
              <a:lnSpc>
                <a:spcPts val="2801"/>
              </a:lnSpc>
              <a:buNone/>
            </a:pPr>
            <a:r>
              <a:rPr b="0" lang="en-GB" sz="2400" spc="-1" strike="noStrike">
                <a:solidFill>
                  <a:srgbClr val="000000"/>
                </a:solidFill>
                <a:latin typeface="Bitstream Vera Sans Mono"/>
                <a:ea typeface="DejaVu Sans"/>
              </a:rPr>
              <a:t>(struct</a:t>
            </a:r>
            <a:r>
              <a:rPr b="0" lang="en-GB" sz="2400" spc="-41"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sockaddr</a:t>
            </a:r>
            <a:r>
              <a:rPr b="0" lang="en-GB" sz="2400" spc="-41"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*)&amp;from,</a:t>
            </a:r>
            <a:r>
              <a:rPr b="0" lang="en-GB" sz="2400" spc="-35" strike="noStrike">
                <a:solidFill>
                  <a:srgbClr val="000000"/>
                </a:solidFill>
                <a:latin typeface="Bitstream Vera Sans Mono"/>
                <a:ea typeface="DejaVu Sans"/>
              </a:rPr>
              <a:t> </a:t>
            </a:r>
            <a:r>
              <a:rPr b="0" lang="en-GB" sz="2400" spc="-12" strike="noStrike">
                <a:solidFill>
                  <a:srgbClr val="000000"/>
                </a:solidFill>
                <a:latin typeface="Bitstream Vera Sans Mono"/>
                <a:ea typeface="DejaVu Sans"/>
              </a:rPr>
              <a:t>&amp;fromlen)</a:t>
            </a:r>
            <a:endParaRPr b="0" lang="en-GB" sz="2400" spc="-1" strike="noStrike">
              <a:latin typeface="Arial"/>
            </a:endParaRPr>
          </a:p>
        </p:txBody>
      </p:sp>
    </p:spTree>
  </p:cSld>
  <p:transition>
    <p:dissolve/>
  </p:transition>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5" name="PlaceHolder 1"/>
          <p:cNvSpPr>
            <a:spLocks noGrp="1"/>
          </p:cNvSpPr>
          <p:nvPr>
            <p:ph type="title"/>
          </p:nvPr>
        </p:nvSpPr>
        <p:spPr>
          <a:xfrm>
            <a:off x="1285200" y="555120"/>
            <a:ext cx="6863400" cy="1272600"/>
          </a:xfrm>
          <a:prstGeom prst="rect">
            <a:avLst/>
          </a:prstGeom>
          <a:noFill/>
          <a:ln w="0">
            <a:noFill/>
          </a:ln>
        </p:spPr>
        <p:txBody>
          <a:bodyPr lIns="0" rIns="0" tIns="12600" bIns="0" anchor="t">
            <a:noAutofit/>
          </a:bodyPr>
          <a:p>
            <a:pPr marL="2730600">
              <a:lnSpc>
                <a:spcPct val="100000"/>
              </a:lnSpc>
              <a:spcBef>
                <a:spcPts val="99"/>
              </a:spcBef>
              <a:buNone/>
            </a:pPr>
            <a:r>
              <a:rPr b="1" lang="en-GB" sz="4400" spc="-12" strike="noStrike">
                <a:solidFill>
                  <a:srgbClr val="000000"/>
                </a:solidFill>
                <a:latin typeface="Arial"/>
              </a:rPr>
              <a:t>netdb</a:t>
            </a:r>
            <a:endParaRPr b="0" lang="en-GB" sz="4400" spc="-1" strike="noStrike">
              <a:latin typeface="Arial"/>
            </a:endParaRPr>
          </a:p>
        </p:txBody>
      </p:sp>
      <p:sp>
        <p:nvSpPr>
          <p:cNvPr id="406" name="object 4"/>
          <p:cNvSpPr/>
          <p:nvPr/>
        </p:nvSpPr>
        <p:spPr>
          <a:xfrm>
            <a:off x="897840" y="1544040"/>
            <a:ext cx="8552520" cy="3779280"/>
          </a:xfrm>
          <a:prstGeom prst="rect">
            <a:avLst/>
          </a:prstGeom>
          <a:noFill/>
          <a:ln w="0">
            <a:noFill/>
          </a:ln>
        </p:spPr>
        <p:style>
          <a:lnRef idx="0"/>
          <a:fillRef idx="0"/>
          <a:effectRef idx="0"/>
          <a:fontRef idx="minor"/>
        </p:style>
        <p:txBody>
          <a:bodyPr lIns="0" rIns="0" tIns="186840" bIns="0" anchor="t">
            <a:spAutoFit/>
          </a:bodyPr>
          <a:p>
            <a:pPr marL="38160">
              <a:lnSpc>
                <a:spcPct val="100000"/>
              </a:lnSpc>
              <a:spcBef>
                <a:spcPts val="1471"/>
              </a:spcBef>
              <a:buNone/>
            </a:pPr>
            <a:r>
              <a:rPr b="0" lang="en-GB" sz="3200" spc="-1" strike="noStrike">
                <a:solidFill>
                  <a:srgbClr val="000000"/>
                </a:solidFill>
                <a:latin typeface="Arial"/>
                <a:ea typeface="DejaVu Sans"/>
              </a:rPr>
              <a:t>Routines</a:t>
            </a:r>
            <a:r>
              <a:rPr b="0" lang="en-GB" sz="3200" spc="-7" strike="noStrike">
                <a:solidFill>
                  <a:srgbClr val="000000"/>
                </a:solidFill>
                <a:latin typeface="Arial"/>
                <a:ea typeface="DejaVu Sans"/>
              </a:rPr>
              <a:t> </a:t>
            </a:r>
            <a:r>
              <a:rPr b="0" lang="en-GB" sz="3200" spc="-26" strike="noStrike">
                <a:solidFill>
                  <a:srgbClr val="000000"/>
                </a:solidFill>
                <a:latin typeface="Arial"/>
                <a:ea typeface="DejaVu Sans"/>
              </a:rPr>
              <a:t>for</a:t>
            </a:r>
            <a:endParaRPr b="0" lang="en-GB" sz="3200" spc="-1" strike="noStrike">
              <a:latin typeface="Arial"/>
            </a:endParaRPr>
          </a:p>
          <a:p>
            <a:pPr marL="469800" indent="-288360">
              <a:lnSpc>
                <a:spcPts val="3121"/>
              </a:lnSpc>
              <a:spcBef>
                <a:spcPts val="1505"/>
              </a:spcBef>
              <a:buNone/>
              <a:tabLst>
                <a:tab algn="l" pos="0"/>
              </a:tabLst>
            </a:pPr>
            <a:r>
              <a:rPr b="0" lang="en-GB" sz="3150" spc="-75" strike="noStrike" baseline="9000">
                <a:solidFill>
                  <a:srgbClr val="000000"/>
                </a:solidFill>
                <a:latin typeface="Arial"/>
                <a:ea typeface="DejaVu Sans"/>
              </a:rPr>
              <a:t>–</a:t>
            </a:r>
            <a:r>
              <a:rPr b="0" lang="en-GB" sz="3150" spc="-1" strike="noStrike" baseline="9000">
                <a:solidFill>
                  <a:srgbClr val="000000"/>
                </a:solidFill>
                <a:latin typeface="Arial"/>
                <a:ea typeface="DejaVu Sans"/>
              </a:rPr>
              <a:t>	</a:t>
            </a:r>
            <a:r>
              <a:rPr b="0" lang="en-GB" sz="2800" spc="-1" strike="noStrike">
                <a:solidFill>
                  <a:srgbClr val="000000"/>
                </a:solidFill>
                <a:latin typeface="Arial"/>
                <a:ea typeface="DejaVu Sans"/>
              </a:rPr>
              <a:t>mapping</a:t>
            </a:r>
            <a:r>
              <a:rPr b="0" lang="en-GB" sz="2800" spc="-97" strike="noStrike">
                <a:solidFill>
                  <a:srgbClr val="000000"/>
                </a:solidFill>
                <a:latin typeface="Arial"/>
                <a:ea typeface="DejaVu Sans"/>
              </a:rPr>
              <a:t> </a:t>
            </a:r>
            <a:r>
              <a:rPr b="0" lang="en-GB" sz="2800" spc="-1" strike="noStrike">
                <a:solidFill>
                  <a:srgbClr val="000000"/>
                </a:solidFill>
                <a:latin typeface="Arial"/>
                <a:ea typeface="DejaVu Sans"/>
              </a:rPr>
              <a:t>host</a:t>
            </a:r>
            <a:r>
              <a:rPr b="0" lang="en-GB" sz="2800" spc="-92" strike="noStrike">
                <a:solidFill>
                  <a:srgbClr val="000000"/>
                </a:solidFill>
                <a:latin typeface="Arial"/>
                <a:ea typeface="DejaVu Sans"/>
              </a:rPr>
              <a:t> </a:t>
            </a:r>
            <a:r>
              <a:rPr b="0" lang="en-GB" sz="2800" spc="-1" strike="noStrike">
                <a:solidFill>
                  <a:srgbClr val="000000"/>
                </a:solidFill>
                <a:latin typeface="Arial"/>
                <a:ea typeface="DejaVu Sans"/>
              </a:rPr>
              <a:t>names</a:t>
            </a:r>
            <a:r>
              <a:rPr b="0" lang="en-GB" sz="2800" spc="-80" strike="noStrike">
                <a:solidFill>
                  <a:srgbClr val="000000"/>
                </a:solidFill>
                <a:latin typeface="Arial"/>
                <a:ea typeface="DejaVu Sans"/>
              </a:rPr>
              <a:t> </a:t>
            </a:r>
            <a:r>
              <a:rPr b="0" lang="en-GB" sz="2800" spc="-1" strike="noStrike">
                <a:solidFill>
                  <a:srgbClr val="000000"/>
                </a:solidFill>
                <a:latin typeface="Arial"/>
                <a:ea typeface="DejaVu Sans"/>
              </a:rPr>
              <a:t>to</a:t>
            </a:r>
            <a:r>
              <a:rPr b="0" lang="en-GB" sz="2800" spc="-97" strike="noStrike">
                <a:solidFill>
                  <a:srgbClr val="000000"/>
                </a:solidFill>
                <a:latin typeface="Arial"/>
                <a:ea typeface="DejaVu Sans"/>
              </a:rPr>
              <a:t> </a:t>
            </a:r>
            <a:r>
              <a:rPr b="0" lang="en-GB" sz="2800" spc="-1" strike="noStrike">
                <a:solidFill>
                  <a:srgbClr val="000000"/>
                </a:solidFill>
                <a:latin typeface="Arial"/>
                <a:ea typeface="DejaVu Sans"/>
              </a:rPr>
              <a:t>network</a:t>
            </a:r>
            <a:r>
              <a:rPr b="0" lang="en-GB" sz="2800" spc="-92" strike="noStrike">
                <a:solidFill>
                  <a:srgbClr val="000000"/>
                </a:solidFill>
                <a:latin typeface="Arial"/>
                <a:ea typeface="DejaVu Sans"/>
              </a:rPr>
              <a:t> </a:t>
            </a:r>
            <a:r>
              <a:rPr b="0" lang="en-GB" sz="2800" spc="-12" strike="noStrike">
                <a:solidFill>
                  <a:srgbClr val="000000"/>
                </a:solidFill>
                <a:latin typeface="Arial"/>
                <a:ea typeface="DejaVu Sans"/>
              </a:rPr>
              <a:t>addresses, </a:t>
            </a:r>
            <a:r>
              <a:rPr b="0" lang="en-GB" sz="2800" spc="-1" strike="noStrike">
                <a:solidFill>
                  <a:srgbClr val="000000"/>
                </a:solidFill>
                <a:latin typeface="Arial"/>
                <a:ea typeface="DejaVu Sans"/>
              </a:rPr>
              <a:t>network</a:t>
            </a:r>
            <a:r>
              <a:rPr b="0" lang="en-GB" sz="2800" spc="-97" strike="noStrike">
                <a:solidFill>
                  <a:srgbClr val="000000"/>
                </a:solidFill>
                <a:latin typeface="Arial"/>
                <a:ea typeface="DejaVu Sans"/>
              </a:rPr>
              <a:t> </a:t>
            </a:r>
            <a:r>
              <a:rPr b="0" lang="en-GB" sz="2800" spc="-1" strike="noStrike">
                <a:solidFill>
                  <a:srgbClr val="000000"/>
                </a:solidFill>
                <a:latin typeface="Arial"/>
                <a:ea typeface="DejaVu Sans"/>
              </a:rPr>
              <a:t>names</a:t>
            </a:r>
            <a:r>
              <a:rPr b="0" lang="en-GB" sz="2800" spc="-80" strike="noStrike">
                <a:solidFill>
                  <a:srgbClr val="000000"/>
                </a:solidFill>
                <a:latin typeface="Arial"/>
                <a:ea typeface="DejaVu Sans"/>
              </a:rPr>
              <a:t> </a:t>
            </a:r>
            <a:r>
              <a:rPr b="0" lang="en-GB" sz="2800" spc="-1" strike="noStrike">
                <a:solidFill>
                  <a:srgbClr val="000000"/>
                </a:solidFill>
                <a:latin typeface="Arial"/>
                <a:ea typeface="DejaVu Sans"/>
              </a:rPr>
              <a:t>to</a:t>
            </a:r>
            <a:r>
              <a:rPr b="0" lang="en-GB" sz="2800" spc="-80" strike="noStrike">
                <a:solidFill>
                  <a:srgbClr val="000000"/>
                </a:solidFill>
                <a:latin typeface="Arial"/>
                <a:ea typeface="DejaVu Sans"/>
              </a:rPr>
              <a:t> </a:t>
            </a:r>
            <a:r>
              <a:rPr b="0" lang="en-GB" sz="2800" spc="-1" strike="noStrike">
                <a:solidFill>
                  <a:srgbClr val="000000"/>
                </a:solidFill>
                <a:latin typeface="Arial"/>
                <a:ea typeface="DejaVu Sans"/>
              </a:rPr>
              <a:t>network</a:t>
            </a:r>
            <a:r>
              <a:rPr b="0" lang="en-GB" sz="2800" spc="-92" strike="noStrike">
                <a:solidFill>
                  <a:srgbClr val="000000"/>
                </a:solidFill>
                <a:latin typeface="Arial"/>
                <a:ea typeface="DejaVu Sans"/>
              </a:rPr>
              <a:t> </a:t>
            </a:r>
            <a:r>
              <a:rPr b="0" lang="en-GB" sz="2800" spc="-12" strike="noStrike">
                <a:solidFill>
                  <a:srgbClr val="000000"/>
                </a:solidFill>
                <a:latin typeface="Arial"/>
                <a:ea typeface="DejaVu Sans"/>
              </a:rPr>
              <a:t>numbers</a:t>
            </a:r>
            <a:endParaRPr b="0" lang="en-GB" sz="2800" spc="-1" strike="noStrike">
              <a:latin typeface="Arial"/>
            </a:endParaRPr>
          </a:p>
          <a:p>
            <a:pPr marL="469800" indent="-288360">
              <a:lnSpc>
                <a:spcPts val="3121"/>
              </a:lnSpc>
              <a:spcBef>
                <a:spcPts val="1505"/>
              </a:spcBef>
              <a:buNone/>
              <a:tabLst>
                <a:tab algn="l" pos="0"/>
              </a:tabLst>
            </a:pPr>
            <a:r>
              <a:rPr b="0" lang="en-GB" sz="3150" spc="-75" strike="noStrike" baseline="9000">
                <a:solidFill>
                  <a:srgbClr val="000000"/>
                </a:solidFill>
                <a:latin typeface="Arial"/>
                <a:ea typeface="DejaVu Sans"/>
              </a:rPr>
              <a:t>–</a:t>
            </a:r>
            <a:r>
              <a:rPr b="0" lang="en-GB" sz="3150" spc="-1" strike="noStrike" baseline="9000">
                <a:solidFill>
                  <a:srgbClr val="000000"/>
                </a:solidFill>
                <a:latin typeface="Arial"/>
                <a:ea typeface="DejaVu Sans"/>
              </a:rPr>
              <a:t>	</a:t>
            </a:r>
            <a:r>
              <a:rPr b="0" lang="en-GB" sz="2800" spc="-1" strike="noStrike">
                <a:solidFill>
                  <a:srgbClr val="000000"/>
                </a:solidFill>
                <a:latin typeface="Arial"/>
                <a:ea typeface="DejaVu Sans"/>
              </a:rPr>
              <a:t>protocol</a:t>
            </a:r>
            <a:r>
              <a:rPr b="0" lang="en-GB" sz="2800" spc="-80" strike="noStrike">
                <a:solidFill>
                  <a:srgbClr val="000000"/>
                </a:solidFill>
                <a:latin typeface="Arial"/>
                <a:ea typeface="DejaVu Sans"/>
              </a:rPr>
              <a:t> </a:t>
            </a:r>
            <a:r>
              <a:rPr b="0" lang="en-GB" sz="2800" spc="-1" strike="noStrike">
                <a:solidFill>
                  <a:srgbClr val="000000"/>
                </a:solidFill>
                <a:latin typeface="Arial"/>
                <a:ea typeface="DejaVu Sans"/>
              </a:rPr>
              <a:t>names</a:t>
            </a:r>
            <a:r>
              <a:rPr b="0" lang="en-GB" sz="2800" spc="-75" strike="noStrike">
                <a:solidFill>
                  <a:srgbClr val="000000"/>
                </a:solidFill>
                <a:latin typeface="Arial"/>
                <a:ea typeface="DejaVu Sans"/>
              </a:rPr>
              <a:t> </a:t>
            </a:r>
            <a:r>
              <a:rPr b="0" lang="en-GB" sz="2800" spc="-1" strike="noStrike">
                <a:solidFill>
                  <a:srgbClr val="000000"/>
                </a:solidFill>
                <a:latin typeface="Arial"/>
                <a:ea typeface="DejaVu Sans"/>
              </a:rPr>
              <a:t>to</a:t>
            </a:r>
            <a:r>
              <a:rPr b="0" lang="en-GB" sz="2800" spc="-92" strike="noStrike">
                <a:solidFill>
                  <a:srgbClr val="000000"/>
                </a:solidFill>
                <a:latin typeface="Arial"/>
                <a:ea typeface="DejaVu Sans"/>
              </a:rPr>
              <a:t> </a:t>
            </a:r>
            <a:r>
              <a:rPr b="0" lang="en-GB" sz="2800" spc="-1" strike="noStrike">
                <a:solidFill>
                  <a:srgbClr val="000000"/>
                </a:solidFill>
                <a:latin typeface="Arial"/>
                <a:ea typeface="DejaVu Sans"/>
              </a:rPr>
              <a:t>protocol</a:t>
            </a:r>
            <a:r>
              <a:rPr b="0" lang="en-GB" sz="2800" spc="-86" strike="noStrike">
                <a:solidFill>
                  <a:srgbClr val="000000"/>
                </a:solidFill>
                <a:latin typeface="Arial"/>
                <a:ea typeface="DejaVu Sans"/>
              </a:rPr>
              <a:t> </a:t>
            </a:r>
            <a:r>
              <a:rPr b="0" lang="en-GB" sz="2800" spc="-12" strike="noStrike">
                <a:solidFill>
                  <a:srgbClr val="000000"/>
                </a:solidFill>
                <a:latin typeface="Arial"/>
                <a:ea typeface="DejaVu Sans"/>
              </a:rPr>
              <a:t>numbers</a:t>
            </a:r>
            <a:endParaRPr b="0" lang="en-GB" sz="2800" spc="-1" strike="noStrike">
              <a:latin typeface="Arial"/>
            </a:endParaRPr>
          </a:p>
          <a:p>
            <a:pPr marL="469800" indent="-288360">
              <a:lnSpc>
                <a:spcPts val="3121"/>
              </a:lnSpc>
              <a:spcBef>
                <a:spcPts val="1205"/>
              </a:spcBef>
              <a:buNone/>
              <a:tabLst>
                <a:tab algn="l" pos="0"/>
              </a:tabLst>
            </a:pPr>
            <a:r>
              <a:rPr b="0" lang="en-GB" sz="3150" spc="-75" strike="noStrike" baseline="9000">
                <a:solidFill>
                  <a:srgbClr val="000000"/>
                </a:solidFill>
                <a:latin typeface="Arial"/>
                <a:ea typeface="DejaVu Sans"/>
              </a:rPr>
              <a:t>–</a:t>
            </a:r>
            <a:r>
              <a:rPr b="0" lang="en-GB" sz="3150" spc="-1" strike="noStrike" baseline="9000">
                <a:solidFill>
                  <a:srgbClr val="000000"/>
                </a:solidFill>
                <a:latin typeface="Arial"/>
                <a:ea typeface="DejaVu Sans"/>
              </a:rPr>
              <a:t>	</a:t>
            </a:r>
            <a:r>
              <a:rPr b="0" lang="en-GB" sz="2800" spc="-1" strike="noStrike">
                <a:solidFill>
                  <a:srgbClr val="000000"/>
                </a:solidFill>
                <a:latin typeface="Arial"/>
                <a:ea typeface="DejaVu Sans"/>
              </a:rPr>
              <a:t>service</a:t>
            </a:r>
            <a:r>
              <a:rPr b="0" lang="en-GB" sz="2800" spc="-75" strike="noStrike">
                <a:solidFill>
                  <a:srgbClr val="000000"/>
                </a:solidFill>
                <a:latin typeface="Arial"/>
                <a:ea typeface="DejaVu Sans"/>
              </a:rPr>
              <a:t> </a:t>
            </a:r>
            <a:r>
              <a:rPr b="0" lang="en-GB" sz="2800" spc="-1" strike="noStrike">
                <a:solidFill>
                  <a:srgbClr val="000000"/>
                </a:solidFill>
                <a:latin typeface="Arial"/>
                <a:ea typeface="DejaVu Sans"/>
              </a:rPr>
              <a:t>names</a:t>
            </a:r>
            <a:r>
              <a:rPr b="0" lang="en-GB" sz="2800" spc="-66" strike="noStrike">
                <a:solidFill>
                  <a:srgbClr val="000000"/>
                </a:solidFill>
                <a:latin typeface="Arial"/>
                <a:ea typeface="DejaVu Sans"/>
              </a:rPr>
              <a:t> </a:t>
            </a:r>
            <a:r>
              <a:rPr b="0" lang="en-GB" sz="2800" spc="-1" strike="noStrike">
                <a:solidFill>
                  <a:srgbClr val="000000"/>
                </a:solidFill>
                <a:latin typeface="Arial"/>
                <a:ea typeface="DejaVu Sans"/>
              </a:rPr>
              <a:t>to</a:t>
            </a:r>
            <a:r>
              <a:rPr b="0" lang="en-GB" sz="2800" spc="-80" strike="noStrike">
                <a:solidFill>
                  <a:srgbClr val="000000"/>
                </a:solidFill>
                <a:latin typeface="Arial"/>
                <a:ea typeface="DejaVu Sans"/>
              </a:rPr>
              <a:t> </a:t>
            </a:r>
            <a:r>
              <a:rPr b="0" lang="en-GB" sz="2800" spc="-1" strike="noStrike">
                <a:solidFill>
                  <a:srgbClr val="000000"/>
                </a:solidFill>
                <a:latin typeface="Arial"/>
                <a:ea typeface="DejaVu Sans"/>
              </a:rPr>
              <a:t>port</a:t>
            </a:r>
            <a:r>
              <a:rPr b="0" lang="en-GB" sz="2800" spc="-72" strike="noStrike">
                <a:solidFill>
                  <a:srgbClr val="000000"/>
                </a:solidFill>
                <a:latin typeface="Arial"/>
                <a:ea typeface="DejaVu Sans"/>
              </a:rPr>
              <a:t> </a:t>
            </a:r>
            <a:r>
              <a:rPr b="0" lang="en-GB" sz="2800" spc="-1" strike="noStrike">
                <a:solidFill>
                  <a:srgbClr val="000000"/>
                </a:solidFill>
                <a:latin typeface="Arial"/>
                <a:ea typeface="DejaVu Sans"/>
              </a:rPr>
              <a:t>numbers</a:t>
            </a:r>
            <a:r>
              <a:rPr b="0" lang="en-GB" sz="2800" spc="-66" strike="noStrike">
                <a:solidFill>
                  <a:srgbClr val="000000"/>
                </a:solidFill>
                <a:latin typeface="Arial"/>
                <a:ea typeface="DejaVu Sans"/>
              </a:rPr>
              <a:t> </a:t>
            </a:r>
            <a:r>
              <a:rPr b="0" lang="en-GB" sz="2800" spc="-1" strike="noStrike">
                <a:solidFill>
                  <a:srgbClr val="000000"/>
                </a:solidFill>
                <a:latin typeface="Arial"/>
                <a:ea typeface="DejaVu Sans"/>
              </a:rPr>
              <a:t>and</a:t>
            </a:r>
            <a:r>
              <a:rPr b="0" lang="en-GB" sz="2800" spc="-80" strike="noStrike">
                <a:solidFill>
                  <a:srgbClr val="000000"/>
                </a:solidFill>
                <a:latin typeface="Arial"/>
                <a:ea typeface="DejaVu Sans"/>
              </a:rPr>
              <a:t> </a:t>
            </a:r>
            <a:r>
              <a:rPr b="0" lang="en-GB" sz="2800" spc="-1" strike="noStrike">
                <a:solidFill>
                  <a:srgbClr val="000000"/>
                </a:solidFill>
                <a:latin typeface="Arial"/>
                <a:ea typeface="DejaVu Sans"/>
              </a:rPr>
              <a:t>the</a:t>
            </a:r>
            <a:r>
              <a:rPr b="0" lang="en-GB" sz="2800" spc="-75" strike="noStrike">
                <a:solidFill>
                  <a:srgbClr val="000000"/>
                </a:solidFill>
                <a:latin typeface="Arial"/>
                <a:ea typeface="DejaVu Sans"/>
              </a:rPr>
              <a:t> </a:t>
            </a:r>
            <a:r>
              <a:rPr b="0" lang="en-GB" sz="2800" spc="-12" strike="noStrike">
                <a:solidFill>
                  <a:srgbClr val="000000"/>
                </a:solidFill>
                <a:latin typeface="Arial"/>
                <a:ea typeface="DejaVu Sans"/>
              </a:rPr>
              <a:t>appropriate protocol</a:t>
            </a:r>
            <a:endParaRPr b="0" lang="en-GB" sz="2800" spc="-1" strike="noStrike">
              <a:latin typeface="Arial"/>
            </a:endParaRPr>
          </a:p>
          <a:p>
            <a:pPr marL="38160" indent="-288360">
              <a:lnSpc>
                <a:spcPct val="100000"/>
              </a:lnSpc>
              <a:spcBef>
                <a:spcPts val="794"/>
              </a:spcBef>
              <a:buNone/>
              <a:tabLst>
                <a:tab algn="l" pos="0"/>
              </a:tabLst>
            </a:pPr>
            <a:r>
              <a:rPr b="0" lang="en-GB" sz="3200" spc="-1" strike="noStrike">
                <a:solidFill>
                  <a:srgbClr val="000000"/>
                </a:solidFill>
                <a:latin typeface="Arial"/>
                <a:ea typeface="DejaVu Sans"/>
              </a:rPr>
              <a:t>The file </a:t>
            </a:r>
            <a:r>
              <a:rPr b="0" lang="en-GB" sz="3200" spc="-32" strike="noStrike">
                <a:solidFill>
                  <a:srgbClr val="000000"/>
                </a:solidFill>
                <a:latin typeface="Bitstream Vera Sans Mono"/>
                <a:ea typeface="DejaVu Sans"/>
              </a:rPr>
              <a:t>&lt;netdb.h&gt;</a:t>
            </a:r>
            <a:r>
              <a:rPr b="0" lang="en-GB" sz="3200" spc="-1027" strike="noStrike">
                <a:solidFill>
                  <a:srgbClr val="000000"/>
                </a:solidFill>
                <a:latin typeface="Courier New"/>
                <a:ea typeface="DejaVu Sans"/>
              </a:rPr>
              <a:t> </a:t>
            </a:r>
            <a:r>
              <a:rPr b="0" lang="en-GB" sz="3200" spc="-1" strike="noStrike">
                <a:solidFill>
                  <a:srgbClr val="000000"/>
                </a:solidFill>
                <a:latin typeface="Arial"/>
                <a:ea typeface="DejaVu Sans"/>
              </a:rPr>
              <a:t>must</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be</a:t>
            </a:r>
            <a:r>
              <a:rPr b="0" lang="en-GB" sz="3200" spc="4" strike="noStrike">
                <a:solidFill>
                  <a:srgbClr val="000000"/>
                </a:solidFill>
                <a:latin typeface="Arial"/>
                <a:ea typeface="DejaVu Sans"/>
              </a:rPr>
              <a:t> </a:t>
            </a:r>
            <a:r>
              <a:rPr b="0" lang="en-GB" sz="3200" spc="-12" strike="noStrike">
                <a:solidFill>
                  <a:srgbClr val="000000"/>
                </a:solidFill>
                <a:latin typeface="Arial"/>
                <a:ea typeface="DejaVu Sans"/>
              </a:rPr>
              <a:t>included</a:t>
            </a:r>
            <a:endParaRPr b="0" lang="en-GB" sz="3200" spc="-1" strike="noStrike">
              <a:latin typeface="Arial"/>
            </a:endParaRPr>
          </a:p>
        </p:txBody>
      </p:sp>
    </p:spTree>
  </p:cSld>
  <p:transition>
    <p:dissolve/>
  </p:transition>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7" name="PlaceHolder 1"/>
          <p:cNvSpPr>
            <a:spLocks noGrp="1"/>
          </p:cNvSpPr>
          <p:nvPr>
            <p:ph type="title"/>
          </p:nvPr>
        </p:nvSpPr>
        <p:spPr>
          <a:xfrm>
            <a:off x="1321200" y="519120"/>
            <a:ext cx="6863400" cy="1272600"/>
          </a:xfrm>
          <a:prstGeom prst="rect">
            <a:avLst/>
          </a:prstGeom>
          <a:noFill/>
          <a:ln w="0">
            <a:noFill/>
          </a:ln>
        </p:spPr>
        <p:txBody>
          <a:bodyPr lIns="0" rIns="0" tIns="12600" bIns="0" anchor="t">
            <a:noAutofit/>
          </a:bodyPr>
          <a:p>
            <a:pPr marL="1891080">
              <a:lnSpc>
                <a:spcPct val="100000"/>
              </a:lnSpc>
              <a:spcBef>
                <a:spcPts val="99"/>
              </a:spcBef>
              <a:buNone/>
            </a:pPr>
            <a:r>
              <a:rPr b="1" lang="en-GB" sz="4400" spc="-1" strike="noStrike">
                <a:solidFill>
                  <a:srgbClr val="000000"/>
                </a:solidFill>
                <a:latin typeface="Arial"/>
              </a:rPr>
              <a:t>Host</a:t>
            </a:r>
            <a:r>
              <a:rPr b="1" lang="en-GB" sz="4400" spc="-26" strike="noStrike">
                <a:solidFill>
                  <a:srgbClr val="000000"/>
                </a:solidFill>
                <a:latin typeface="Arial"/>
              </a:rPr>
              <a:t> </a:t>
            </a:r>
            <a:r>
              <a:rPr b="1" lang="en-GB" sz="4400" spc="-21" strike="noStrike">
                <a:solidFill>
                  <a:srgbClr val="000000"/>
                </a:solidFill>
                <a:latin typeface="Arial"/>
              </a:rPr>
              <a:t>Names</a:t>
            </a:r>
            <a:endParaRPr b="0" lang="en-GB" sz="4400" spc="-1" strike="noStrike">
              <a:latin typeface="Arial"/>
            </a:endParaRPr>
          </a:p>
        </p:txBody>
      </p:sp>
      <p:sp>
        <p:nvSpPr>
          <p:cNvPr id="408" name="object 4"/>
          <p:cNvSpPr/>
          <p:nvPr/>
        </p:nvSpPr>
        <p:spPr>
          <a:xfrm>
            <a:off x="635400" y="1538280"/>
            <a:ext cx="7118640" cy="499680"/>
          </a:xfrm>
          <a:prstGeom prst="rect">
            <a:avLst/>
          </a:prstGeom>
          <a:noFill/>
          <a:ln w="0">
            <a:noFill/>
          </a:ln>
        </p:spPr>
        <p:style>
          <a:lnRef idx="0"/>
          <a:fillRef idx="0"/>
          <a:effectRef idx="0"/>
          <a:fontRef idx="minor"/>
        </p:style>
        <p:txBody>
          <a:bodyPr lIns="0" rIns="0" tIns="12600" bIns="0" anchor="t">
            <a:spAutoFit/>
          </a:bodyPr>
          <a:p>
            <a:pPr marL="12600">
              <a:lnSpc>
                <a:spcPct val="100000"/>
              </a:lnSpc>
              <a:spcBef>
                <a:spcPts val="99"/>
              </a:spcBef>
              <a:buNone/>
            </a:pPr>
            <a:r>
              <a:rPr b="0" lang="en-GB" sz="3200" spc="-1" strike="noStrike">
                <a:solidFill>
                  <a:srgbClr val="000000"/>
                </a:solidFill>
                <a:latin typeface="Arial"/>
                <a:ea typeface="DejaVu Sans"/>
              </a:rPr>
              <a:t>Internet host</a:t>
            </a:r>
            <a:r>
              <a:rPr b="0" lang="en-GB" sz="3200" spc="15" strike="noStrike">
                <a:solidFill>
                  <a:srgbClr val="000000"/>
                </a:solidFill>
                <a:latin typeface="Arial"/>
                <a:ea typeface="DejaVu Sans"/>
              </a:rPr>
              <a:t> </a:t>
            </a:r>
            <a:r>
              <a:rPr b="0" lang="en-GB" sz="3200" spc="-1" strike="noStrike">
                <a:solidFill>
                  <a:srgbClr val="000000"/>
                </a:solidFill>
                <a:latin typeface="Arial"/>
                <a:ea typeface="DejaVu Sans"/>
              </a:rPr>
              <a:t>name to</a:t>
            </a:r>
            <a:r>
              <a:rPr b="0" lang="en-GB" sz="3200" spc="15" strike="noStrike">
                <a:solidFill>
                  <a:srgbClr val="000000"/>
                </a:solidFill>
                <a:latin typeface="Arial"/>
                <a:ea typeface="DejaVu Sans"/>
              </a:rPr>
              <a:t> </a:t>
            </a:r>
            <a:r>
              <a:rPr b="0" lang="en-GB" sz="3200" spc="-1" strike="noStrike">
                <a:solidFill>
                  <a:srgbClr val="000000"/>
                </a:solidFill>
                <a:latin typeface="Arial"/>
                <a:ea typeface="DejaVu Sans"/>
              </a:rPr>
              <a:t>address</a:t>
            </a:r>
            <a:r>
              <a:rPr b="0" lang="en-GB" sz="3200" spc="4" strike="noStrike">
                <a:solidFill>
                  <a:srgbClr val="000000"/>
                </a:solidFill>
                <a:latin typeface="Arial"/>
                <a:ea typeface="DejaVu Sans"/>
              </a:rPr>
              <a:t> </a:t>
            </a:r>
            <a:r>
              <a:rPr b="0" lang="en-GB" sz="3200" spc="-12" strike="noStrike">
                <a:solidFill>
                  <a:srgbClr val="000000"/>
                </a:solidFill>
                <a:latin typeface="Arial"/>
                <a:ea typeface="DejaVu Sans"/>
              </a:rPr>
              <a:t>mapping</a:t>
            </a:r>
            <a:endParaRPr b="0" lang="en-GB" sz="3200" spc="-1" strike="noStrike">
              <a:latin typeface="Arial"/>
            </a:endParaRPr>
          </a:p>
        </p:txBody>
      </p:sp>
      <p:sp>
        <p:nvSpPr>
          <p:cNvPr id="409" name="object 5"/>
          <p:cNvSpPr/>
          <p:nvPr/>
        </p:nvSpPr>
        <p:spPr>
          <a:xfrm>
            <a:off x="599400" y="2272320"/>
            <a:ext cx="9299160" cy="4514040"/>
          </a:xfrm>
          <a:prstGeom prst="rect">
            <a:avLst/>
          </a:prstGeom>
          <a:noFill/>
          <a:ln w="0">
            <a:noFill/>
          </a:ln>
        </p:spPr>
        <p:style>
          <a:lnRef idx="0"/>
          <a:fillRef idx="0"/>
          <a:effectRef idx="0"/>
          <a:fontRef idx="minor"/>
        </p:style>
        <p:txBody>
          <a:bodyPr lIns="0" rIns="0" tIns="32400" bIns="0" anchor="t">
            <a:spAutoFit/>
          </a:bodyPr>
          <a:p>
            <a:pPr marL="336600" indent="-324000">
              <a:lnSpc>
                <a:spcPct val="94000"/>
              </a:lnSpc>
              <a:spcBef>
                <a:spcPts val="255"/>
              </a:spcBef>
              <a:buNone/>
              <a:tabLst>
                <a:tab algn="l" pos="0"/>
              </a:tabLst>
            </a:pPr>
            <a:r>
              <a:rPr b="0" lang="en-GB" sz="2400" spc="-1" strike="noStrike">
                <a:solidFill>
                  <a:srgbClr val="000000"/>
                </a:solidFill>
                <a:latin typeface="Bitstream Vera Sans Mono"/>
                <a:ea typeface="DejaVu Sans"/>
              </a:rPr>
              <a:t>struct hostent {</a:t>
            </a:r>
            <a:endParaRPr b="0" lang="en-GB" sz="2400" spc="-1" strike="noStrike">
              <a:latin typeface="Arial"/>
            </a:endParaRPr>
          </a:p>
          <a:p>
            <a:pPr marL="336600" indent="-324000">
              <a:lnSpc>
                <a:spcPct val="94000"/>
              </a:lnSpc>
              <a:spcBef>
                <a:spcPts val="255"/>
              </a:spcBef>
              <a:buNone/>
              <a:tabLst>
                <a:tab algn="l" pos="0"/>
              </a:tabLst>
            </a:pPr>
            <a:r>
              <a:rPr b="0" lang="en-GB" sz="2400" spc="-1" strike="noStrike">
                <a:solidFill>
                  <a:srgbClr val="000000"/>
                </a:solidFill>
                <a:latin typeface="Bitstream Vera Sans Mono"/>
                <a:ea typeface="DejaVu Sans"/>
              </a:rPr>
              <a:t>char *h_name;        /* official name of host */</a:t>
            </a:r>
            <a:endParaRPr b="0" lang="en-GB" sz="2400" spc="-1" strike="noStrike">
              <a:latin typeface="Arial"/>
            </a:endParaRPr>
          </a:p>
          <a:p>
            <a:pPr marL="336600" indent="-324000">
              <a:lnSpc>
                <a:spcPct val="94000"/>
              </a:lnSpc>
              <a:spcBef>
                <a:spcPts val="255"/>
              </a:spcBef>
              <a:buNone/>
              <a:tabLst>
                <a:tab algn="l" pos="0"/>
              </a:tabLst>
            </a:pPr>
            <a:r>
              <a:rPr b="0" lang="en-GB" sz="2400" spc="-1" strike="noStrike">
                <a:solidFill>
                  <a:srgbClr val="000000"/>
                </a:solidFill>
                <a:latin typeface="Bitstream Vera Sans Mono"/>
                <a:ea typeface="DejaVu Sans"/>
              </a:rPr>
              <a:t>char **h_aliases;    /* alias list */</a:t>
            </a:r>
            <a:endParaRPr b="0" lang="en-GB" sz="2400" spc="-1" strike="noStrike">
              <a:latin typeface="Arial"/>
            </a:endParaRPr>
          </a:p>
          <a:p>
            <a:pPr marL="336600" indent="-324000">
              <a:lnSpc>
                <a:spcPct val="94000"/>
              </a:lnSpc>
              <a:spcBef>
                <a:spcPts val="255"/>
              </a:spcBef>
              <a:buNone/>
              <a:tabLst>
                <a:tab algn="l" pos="0"/>
              </a:tabLst>
            </a:pPr>
            <a:r>
              <a:rPr b="0" lang="en-GB" sz="2400" spc="-1" strike="noStrike">
                <a:solidFill>
                  <a:srgbClr val="000000"/>
                </a:solidFill>
                <a:latin typeface="Bitstream Vera Sans Mono"/>
                <a:ea typeface="DejaVu Sans"/>
              </a:rPr>
              <a:t>int h_addrtype;      /* host address type</a:t>
            </a:r>
            <a:endParaRPr b="0" lang="en-GB" sz="2400" spc="-1" strike="noStrike">
              <a:latin typeface="Arial"/>
            </a:endParaRPr>
          </a:p>
          <a:p>
            <a:pPr marL="336600" indent="-324000">
              <a:lnSpc>
                <a:spcPct val="94000"/>
              </a:lnSpc>
              <a:spcBef>
                <a:spcPts val="255"/>
              </a:spcBef>
              <a:buNone/>
              <a:tabLst>
                <a:tab algn="l" pos="0"/>
              </a:tabLst>
            </a:pPr>
            <a:r>
              <a:rPr b="0" lang="en-GB" sz="2400" spc="-1"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(e.g., AF_INET) */</a:t>
            </a:r>
            <a:endParaRPr b="0" lang="en-GB" sz="2400" spc="-1" strike="noStrike">
              <a:latin typeface="Arial"/>
            </a:endParaRPr>
          </a:p>
          <a:p>
            <a:pPr marL="336600" indent="-324000">
              <a:lnSpc>
                <a:spcPct val="94000"/>
              </a:lnSpc>
              <a:spcBef>
                <a:spcPts val="255"/>
              </a:spcBef>
              <a:buNone/>
              <a:tabLst>
                <a:tab algn="l" pos="0"/>
              </a:tabLst>
            </a:pPr>
            <a:r>
              <a:rPr b="0" lang="en-GB" sz="2400" spc="-1" strike="noStrike">
                <a:solidFill>
                  <a:srgbClr val="000000"/>
                </a:solidFill>
                <a:latin typeface="Bitstream Vera Sans Mono"/>
                <a:ea typeface="DejaVu Sans"/>
              </a:rPr>
              <a:t>int h_length;        /* length of address */</a:t>
            </a:r>
            <a:endParaRPr b="0" lang="en-GB" sz="2400" spc="-1" strike="noStrike">
              <a:latin typeface="Arial"/>
            </a:endParaRPr>
          </a:p>
          <a:p>
            <a:pPr marL="336600" indent="-324000">
              <a:lnSpc>
                <a:spcPct val="94000"/>
              </a:lnSpc>
              <a:spcBef>
                <a:spcPts val="255"/>
              </a:spcBef>
              <a:buNone/>
              <a:tabLst>
                <a:tab algn="l" pos="0"/>
              </a:tabLst>
            </a:pPr>
            <a:r>
              <a:rPr b="0" lang="en-GB" sz="2400" spc="-1" strike="noStrike">
                <a:solidFill>
                  <a:srgbClr val="000000"/>
                </a:solidFill>
                <a:latin typeface="Bitstream Vera Sans Mono"/>
                <a:ea typeface="DejaVu Sans"/>
              </a:rPr>
              <a:t>char **h_addr_list;  /* list of addresses,</a:t>
            </a:r>
            <a:endParaRPr b="0" lang="en-GB" sz="2400" spc="-1" strike="noStrike">
              <a:latin typeface="Arial"/>
            </a:endParaRPr>
          </a:p>
          <a:p>
            <a:pPr marL="336600" indent="-324000">
              <a:lnSpc>
                <a:spcPct val="94000"/>
              </a:lnSpc>
              <a:spcBef>
                <a:spcPts val="255"/>
              </a:spcBef>
              <a:buNone/>
              <a:tabLst>
                <a:tab algn="l" pos="0"/>
              </a:tabLst>
            </a:pPr>
            <a:r>
              <a:rPr b="0" lang="en-GB" sz="2400" spc="-1"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null terminated */</a:t>
            </a:r>
            <a:endParaRPr b="0" lang="en-GB" sz="2400" spc="-1" strike="noStrike">
              <a:latin typeface="Arial"/>
            </a:endParaRPr>
          </a:p>
          <a:p>
            <a:pPr marL="336600" indent="-324000">
              <a:lnSpc>
                <a:spcPct val="94000"/>
              </a:lnSpc>
              <a:spcBef>
                <a:spcPts val="255"/>
              </a:spcBef>
              <a:buNone/>
              <a:tabLst>
                <a:tab algn="l" pos="0"/>
              </a:tabLst>
            </a:pPr>
            <a:r>
              <a:rPr b="0" lang="en-GB" sz="2400" spc="-1" strike="noStrike">
                <a:solidFill>
                  <a:srgbClr val="000000"/>
                </a:solidFill>
                <a:latin typeface="Bitstream Vera Sans Mono"/>
                <a:ea typeface="DejaVu Sans"/>
              </a:rPr>
              <a:t>};</a:t>
            </a:r>
            <a:endParaRPr b="0" lang="en-GB" sz="2400" spc="-1" strike="noStrike">
              <a:latin typeface="Arial"/>
            </a:endParaRPr>
          </a:p>
          <a:p>
            <a:pPr marL="336600" indent="-324000">
              <a:lnSpc>
                <a:spcPct val="94000"/>
              </a:lnSpc>
              <a:spcBef>
                <a:spcPts val="255"/>
              </a:spcBef>
              <a:buNone/>
              <a:tabLst>
                <a:tab algn="l" pos="0"/>
              </a:tabLst>
            </a:pPr>
            <a:endParaRPr b="0" lang="en-GB" sz="2400" spc="-1" strike="noStrike">
              <a:latin typeface="Arial"/>
            </a:endParaRPr>
          </a:p>
          <a:p>
            <a:pPr marL="336600" indent="-324000">
              <a:lnSpc>
                <a:spcPct val="94000"/>
              </a:lnSpc>
              <a:spcBef>
                <a:spcPts val="255"/>
              </a:spcBef>
              <a:buNone/>
              <a:tabLst>
                <a:tab algn="l" pos="0"/>
              </a:tabLst>
            </a:pPr>
            <a:r>
              <a:rPr b="0" lang="en-GB" sz="2400" spc="-1" strike="noStrike">
                <a:solidFill>
                  <a:srgbClr val="000000"/>
                </a:solidFill>
                <a:latin typeface="Bitstream Vera Sans Mono"/>
                <a:ea typeface="DejaVu Sans"/>
              </a:rPr>
              <a:t>#define h_addr h_addr_list[0] /* first address,</a:t>
            </a:r>
            <a:endParaRPr b="0" lang="en-GB" sz="2400" spc="-1" strike="noStrike">
              <a:latin typeface="Arial"/>
            </a:endParaRPr>
          </a:p>
          <a:p>
            <a:pPr marL="336600" indent="-324000">
              <a:lnSpc>
                <a:spcPct val="94000"/>
              </a:lnSpc>
              <a:spcBef>
                <a:spcPts val="255"/>
              </a:spcBef>
              <a:buNone/>
              <a:tabLst>
                <a:tab algn="l" pos="0"/>
              </a:tabLst>
            </a:pPr>
            <a:r>
              <a:rPr b="0" lang="en-GB" sz="2400" spc="-1"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network byte order */</a:t>
            </a:r>
            <a:endParaRPr b="0" lang="en-GB" sz="2400" spc="-1" strike="noStrike">
              <a:latin typeface="Arial"/>
            </a:endParaRPr>
          </a:p>
        </p:txBody>
      </p:sp>
    </p:spTree>
  </p:cSld>
  <p:transition>
    <p:dissolve/>
  </p:transition>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2" name="PlaceHolder 1"/>
          <p:cNvSpPr>
            <a:spLocks noGrp="1"/>
          </p:cNvSpPr>
          <p:nvPr>
            <p:ph type="title"/>
          </p:nvPr>
        </p:nvSpPr>
        <p:spPr>
          <a:xfrm>
            <a:off x="0" y="555120"/>
            <a:ext cx="8998560" cy="1272600"/>
          </a:xfrm>
          <a:prstGeom prst="rect">
            <a:avLst/>
          </a:prstGeom>
          <a:noFill/>
          <a:ln w="0">
            <a:noFill/>
          </a:ln>
        </p:spPr>
        <p:txBody>
          <a:bodyPr lIns="0" rIns="0" tIns="12600" bIns="0" anchor="ctr">
            <a:noAutofit/>
          </a:bodyPr>
          <a:p>
            <a:pPr marL="2435760">
              <a:lnSpc>
                <a:spcPct val="100000"/>
              </a:lnSpc>
              <a:spcBef>
                <a:spcPts val="99"/>
              </a:spcBef>
              <a:buNone/>
            </a:pPr>
            <a:r>
              <a:rPr b="1" lang="en-GB" sz="4400" spc="-12" strike="noStrike">
                <a:solidFill>
                  <a:srgbClr val="000000"/>
                </a:solidFill>
                <a:latin typeface="Arial"/>
              </a:rPr>
              <a:t>Network Communication</a:t>
            </a:r>
            <a:endParaRPr b="0" lang="en-GB" sz="4400" spc="-1" strike="noStrike">
              <a:latin typeface="Arial"/>
            </a:endParaRPr>
          </a:p>
        </p:txBody>
      </p:sp>
      <p:grpSp>
        <p:nvGrpSpPr>
          <p:cNvPr id="323" name="object 3"/>
          <p:cNvGrpSpPr/>
          <p:nvPr/>
        </p:nvGrpSpPr>
        <p:grpSpPr>
          <a:xfrm>
            <a:off x="1861920" y="2007000"/>
            <a:ext cx="6528240" cy="4722120"/>
            <a:chOff x="1861920" y="2007000"/>
            <a:chExt cx="6528240" cy="4722120"/>
          </a:xfrm>
        </p:grpSpPr>
        <p:sp>
          <p:nvSpPr>
            <p:cNvPr id="324" name="object 4"/>
            <p:cNvSpPr/>
            <p:nvPr/>
          </p:nvSpPr>
          <p:spPr>
            <a:xfrm>
              <a:off x="1861920" y="2007000"/>
              <a:ext cx="6528240" cy="4722120"/>
            </a:xfrm>
            <a:custGeom>
              <a:avLst/>
              <a:gdLst/>
              <a:ahLst/>
              <a:rect l="l" t="t" r="r" b="b"/>
              <a:pathLst>
                <a:path w="6530340" h="4724400">
                  <a:moveTo>
                    <a:pt x="3265170" y="4724400"/>
                  </a:moveTo>
                  <a:lnTo>
                    <a:pt x="0" y="4724400"/>
                  </a:lnTo>
                  <a:lnTo>
                    <a:pt x="0" y="0"/>
                  </a:lnTo>
                  <a:lnTo>
                    <a:pt x="6530339" y="0"/>
                  </a:lnTo>
                  <a:lnTo>
                    <a:pt x="6530339" y="4724400"/>
                  </a:lnTo>
                  <a:lnTo>
                    <a:pt x="3265170" y="4724400"/>
                  </a:lnTo>
                  <a:close/>
                </a:path>
              </a:pathLst>
            </a:custGeom>
            <a:noFill/>
            <a:ln w="57146">
              <a:solidFill>
                <a:srgbClr val="660066"/>
              </a:solidFill>
              <a:round/>
            </a:ln>
          </p:spPr>
          <p:style>
            <a:lnRef idx="0"/>
            <a:fillRef idx="0"/>
            <a:effectRef idx="0"/>
            <a:fontRef idx="minor"/>
          </p:style>
        </p:sp>
        <p:pic>
          <p:nvPicPr>
            <p:cNvPr id="325" name="object 5" descr=""/>
            <p:cNvPicPr/>
            <p:nvPr/>
          </p:nvPicPr>
          <p:blipFill>
            <a:blip r:embed="rId1"/>
            <a:stretch/>
          </p:blipFill>
          <p:spPr>
            <a:xfrm>
              <a:off x="1889640" y="2036160"/>
              <a:ext cx="6473520" cy="4666320"/>
            </a:xfrm>
            <a:prstGeom prst="rect">
              <a:avLst/>
            </a:prstGeom>
            <a:ln w="0">
              <a:noFill/>
            </a:ln>
          </p:spPr>
        </p:pic>
        <p:sp>
          <p:nvSpPr>
            <p:cNvPr id="326" name="object 6"/>
            <p:cNvSpPr/>
            <p:nvPr/>
          </p:nvSpPr>
          <p:spPr>
            <a:xfrm>
              <a:off x="1889640" y="2036160"/>
              <a:ext cx="6472440" cy="4665240"/>
            </a:xfrm>
            <a:custGeom>
              <a:avLst/>
              <a:gdLst/>
              <a:ahLst/>
              <a:rect l="l" t="t" r="r" b="b"/>
              <a:pathLst>
                <a:path w="6474459" h="4667250">
                  <a:moveTo>
                    <a:pt x="3237229" y="4667250"/>
                  </a:moveTo>
                  <a:lnTo>
                    <a:pt x="0" y="4667250"/>
                  </a:lnTo>
                  <a:lnTo>
                    <a:pt x="0" y="0"/>
                  </a:lnTo>
                  <a:lnTo>
                    <a:pt x="6474460" y="0"/>
                  </a:lnTo>
                  <a:lnTo>
                    <a:pt x="6474460" y="4667250"/>
                  </a:lnTo>
                  <a:lnTo>
                    <a:pt x="3237229" y="4667250"/>
                  </a:lnTo>
                  <a:close/>
                </a:path>
              </a:pathLst>
            </a:custGeom>
            <a:noFill/>
            <a:ln w="57146">
              <a:solidFill>
                <a:srgbClr val="660066"/>
              </a:solidFill>
              <a:round/>
            </a:ln>
          </p:spPr>
          <p:style>
            <a:lnRef idx="0"/>
            <a:fillRef idx="0"/>
            <a:effectRef idx="0"/>
            <a:fontRef idx="minor"/>
          </p:style>
        </p:sp>
      </p:grpSp>
    </p:spTree>
  </p:cSld>
  <p:transition>
    <p:dissolve/>
  </p:transition>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0" name="PlaceHolder 1"/>
          <p:cNvSpPr>
            <a:spLocks noGrp="1"/>
          </p:cNvSpPr>
          <p:nvPr>
            <p:ph type="title"/>
          </p:nvPr>
        </p:nvSpPr>
        <p:spPr>
          <a:xfrm>
            <a:off x="1285200" y="555120"/>
            <a:ext cx="6863400" cy="1272600"/>
          </a:xfrm>
          <a:prstGeom prst="rect">
            <a:avLst/>
          </a:prstGeom>
          <a:noFill/>
          <a:ln w="0">
            <a:noFill/>
          </a:ln>
        </p:spPr>
        <p:txBody>
          <a:bodyPr lIns="0" rIns="0" tIns="12600" bIns="0" anchor="t">
            <a:noAutofit/>
          </a:bodyPr>
          <a:p>
            <a:pPr marL="1891080">
              <a:lnSpc>
                <a:spcPct val="100000"/>
              </a:lnSpc>
              <a:spcBef>
                <a:spcPts val="99"/>
              </a:spcBef>
              <a:buNone/>
            </a:pPr>
            <a:r>
              <a:rPr b="1" lang="en-GB" sz="4400" spc="-1" strike="noStrike">
                <a:solidFill>
                  <a:srgbClr val="000000"/>
                </a:solidFill>
                <a:latin typeface="Arial"/>
              </a:rPr>
              <a:t>Host</a:t>
            </a:r>
            <a:r>
              <a:rPr b="1" lang="en-GB" sz="4400" spc="-26" strike="noStrike">
                <a:solidFill>
                  <a:srgbClr val="000000"/>
                </a:solidFill>
                <a:latin typeface="Arial"/>
              </a:rPr>
              <a:t> </a:t>
            </a:r>
            <a:r>
              <a:rPr b="1" lang="en-GB" sz="4400" spc="-21" strike="noStrike">
                <a:solidFill>
                  <a:srgbClr val="000000"/>
                </a:solidFill>
                <a:latin typeface="Arial"/>
              </a:rPr>
              <a:t>Names</a:t>
            </a:r>
            <a:endParaRPr b="0" lang="en-GB" sz="4400" spc="-1" strike="noStrike">
              <a:latin typeface="Arial"/>
            </a:endParaRPr>
          </a:p>
        </p:txBody>
      </p:sp>
      <p:sp>
        <p:nvSpPr>
          <p:cNvPr id="411" name="object 3"/>
          <p:cNvSpPr/>
          <p:nvPr/>
        </p:nvSpPr>
        <p:spPr>
          <a:xfrm>
            <a:off x="561240" y="1618920"/>
            <a:ext cx="8887680" cy="4372200"/>
          </a:xfrm>
          <a:prstGeom prst="rect">
            <a:avLst/>
          </a:prstGeom>
          <a:noFill/>
          <a:ln w="0">
            <a:noFill/>
          </a:ln>
        </p:spPr>
        <p:style>
          <a:lnRef idx="0"/>
          <a:fillRef idx="0"/>
          <a:effectRef idx="0"/>
          <a:fontRef idx="minor"/>
        </p:style>
        <p:txBody>
          <a:bodyPr lIns="0" rIns="0" tIns="220320" bIns="0" anchor="t">
            <a:spAutoFit/>
          </a:bodyPr>
          <a:p>
            <a:pPr marL="50760">
              <a:lnSpc>
                <a:spcPct val="100000"/>
              </a:lnSpc>
              <a:spcBef>
                <a:spcPts val="1735"/>
              </a:spcBef>
              <a:buNone/>
            </a:pPr>
            <a:r>
              <a:rPr b="0" lang="en-GB" sz="3200" spc="-1" strike="noStrike">
                <a:solidFill>
                  <a:srgbClr val="000000"/>
                </a:solidFill>
                <a:latin typeface="Bitstream Vera Sans Mono"/>
                <a:ea typeface="DejaVu Sans"/>
              </a:rPr>
              <a:t>gethostbyname(const</a:t>
            </a:r>
            <a:r>
              <a:rPr b="0" lang="en-GB" sz="3200" spc="-282" strike="noStrike">
                <a:solidFill>
                  <a:srgbClr val="000000"/>
                </a:solidFill>
                <a:latin typeface="Bitstream Vera Sans Mono"/>
                <a:ea typeface="DejaVu Sans"/>
              </a:rPr>
              <a:t> </a:t>
            </a:r>
            <a:r>
              <a:rPr b="0" lang="en-GB" sz="3200" spc="-1" strike="noStrike">
                <a:solidFill>
                  <a:srgbClr val="000000"/>
                </a:solidFill>
                <a:latin typeface="Bitstream Vera Sans Mono"/>
                <a:ea typeface="DejaVu Sans"/>
              </a:rPr>
              <a:t>char</a:t>
            </a:r>
            <a:r>
              <a:rPr b="0" lang="en-GB" sz="3200" spc="-282" strike="noStrike">
                <a:solidFill>
                  <a:srgbClr val="000000"/>
                </a:solidFill>
                <a:latin typeface="Bitstream Vera Sans Mono"/>
                <a:ea typeface="DejaVu Sans"/>
              </a:rPr>
              <a:t> </a:t>
            </a:r>
            <a:r>
              <a:rPr b="0" lang="en-GB" sz="3200" spc="-12" strike="noStrike">
                <a:solidFill>
                  <a:srgbClr val="000000"/>
                </a:solidFill>
                <a:latin typeface="Bitstream Vera Sans Mono"/>
                <a:ea typeface="DejaVu Sans"/>
              </a:rPr>
              <a:t>*name)</a:t>
            </a:r>
            <a:endParaRPr b="0" lang="en-GB" sz="3200" spc="-1" strike="noStrike">
              <a:latin typeface="Arial"/>
            </a:endParaRPr>
          </a:p>
          <a:p>
            <a:pPr marL="805680" indent="-287640">
              <a:lnSpc>
                <a:spcPct val="100000"/>
              </a:lnSpc>
              <a:spcBef>
                <a:spcPts val="1429"/>
              </a:spcBef>
              <a:buClr>
                <a:srgbClr val="000000"/>
              </a:buClr>
              <a:buSzPct val="75000"/>
              <a:buFont typeface="Wingdings" charset="2"/>
              <a:buChar char=""/>
              <a:tabLst>
                <a:tab algn="l" pos="805680"/>
              </a:tabLst>
            </a:pPr>
            <a:r>
              <a:rPr b="0" lang="en-GB" sz="2800" spc="-1" strike="noStrike">
                <a:solidFill>
                  <a:srgbClr val="000000"/>
                </a:solidFill>
                <a:latin typeface="Arial"/>
                <a:ea typeface="DejaVu Sans"/>
              </a:rPr>
              <a:t>takes</a:t>
            </a:r>
            <a:r>
              <a:rPr b="0" lang="en-GB" sz="2800" spc="-66" strike="noStrike">
                <a:solidFill>
                  <a:srgbClr val="000000"/>
                </a:solidFill>
                <a:latin typeface="Arial"/>
                <a:ea typeface="DejaVu Sans"/>
              </a:rPr>
              <a:t> </a:t>
            </a:r>
            <a:r>
              <a:rPr b="0" lang="en-GB" sz="2800" spc="-1" strike="noStrike">
                <a:solidFill>
                  <a:srgbClr val="000000"/>
                </a:solidFill>
                <a:latin typeface="Arial"/>
                <a:ea typeface="DejaVu Sans"/>
              </a:rPr>
              <a:t>an</a:t>
            </a:r>
            <a:r>
              <a:rPr b="0" lang="en-GB" sz="2800" spc="-75" strike="noStrike">
                <a:solidFill>
                  <a:srgbClr val="000000"/>
                </a:solidFill>
                <a:latin typeface="Arial"/>
                <a:ea typeface="DejaVu Sans"/>
              </a:rPr>
              <a:t> </a:t>
            </a:r>
            <a:r>
              <a:rPr b="0" lang="en-GB" sz="2800" spc="-1" strike="noStrike">
                <a:solidFill>
                  <a:srgbClr val="000000"/>
                </a:solidFill>
                <a:latin typeface="Arial"/>
                <a:ea typeface="DejaVu Sans"/>
              </a:rPr>
              <a:t>host</a:t>
            </a:r>
            <a:r>
              <a:rPr b="0" lang="en-GB" sz="2800" spc="-55" strike="noStrike">
                <a:solidFill>
                  <a:srgbClr val="000000"/>
                </a:solidFill>
                <a:latin typeface="Arial"/>
                <a:ea typeface="DejaVu Sans"/>
              </a:rPr>
              <a:t> </a:t>
            </a:r>
            <a:r>
              <a:rPr b="0" lang="en-GB" sz="2800" spc="-1" strike="noStrike">
                <a:solidFill>
                  <a:srgbClr val="000000"/>
                </a:solidFill>
                <a:latin typeface="Arial"/>
                <a:ea typeface="DejaVu Sans"/>
              </a:rPr>
              <a:t>name</a:t>
            </a:r>
            <a:r>
              <a:rPr b="0" lang="en-GB" sz="2800" spc="-66" strike="noStrike">
                <a:solidFill>
                  <a:srgbClr val="000000"/>
                </a:solidFill>
                <a:latin typeface="Arial"/>
                <a:ea typeface="DejaVu Sans"/>
              </a:rPr>
              <a:t> </a:t>
            </a:r>
            <a:r>
              <a:rPr b="0" lang="en-GB" sz="2800" spc="-1" strike="noStrike">
                <a:solidFill>
                  <a:srgbClr val="000000"/>
                </a:solidFill>
                <a:latin typeface="Arial"/>
                <a:ea typeface="DejaVu Sans"/>
              </a:rPr>
              <a:t>and</a:t>
            </a:r>
            <a:r>
              <a:rPr b="0" lang="en-GB" sz="2800" spc="-72" strike="noStrike">
                <a:solidFill>
                  <a:srgbClr val="000000"/>
                </a:solidFill>
                <a:latin typeface="Arial"/>
                <a:ea typeface="DejaVu Sans"/>
              </a:rPr>
              <a:t> </a:t>
            </a:r>
            <a:r>
              <a:rPr b="0" lang="en-GB" sz="2800" spc="-1" strike="noStrike">
                <a:solidFill>
                  <a:srgbClr val="000000"/>
                </a:solidFill>
                <a:latin typeface="Arial"/>
                <a:ea typeface="DejaVu Sans"/>
              </a:rPr>
              <a:t>returns</a:t>
            </a:r>
            <a:r>
              <a:rPr b="0" lang="en-GB" sz="2800" spc="-66" strike="noStrike">
                <a:solidFill>
                  <a:srgbClr val="000000"/>
                </a:solidFill>
                <a:latin typeface="Arial"/>
                <a:ea typeface="DejaVu Sans"/>
              </a:rPr>
              <a:t> </a:t>
            </a:r>
            <a:r>
              <a:rPr b="0" lang="en-GB" sz="2800" spc="-1" strike="noStrike">
                <a:solidFill>
                  <a:srgbClr val="000000"/>
                </a:solidFill>
                <a:latin typeface="Arial"/>
                <a:ea typeface="DejaVu Sans"/>
              </a:rPr>
              <a:t>a</a:t>
            </a:r>
            <a:r>
              <a:rPr b="0" lang="en-GB" sz="2800" spc="-75" strike="noStrike">
                <a:solidFill>
                  <a:srgbClr val="000000"/>
                </a:solidFill>
                <a:latin typeface="Arial"/>
                <a:ea typeface="DejaVu Sans"/>
              </a:rPr>
              <a:t> </a:t>
            </a:r>
            <a:r>
              <a:rPr b="0" lang="en-GB" sz="2800" spc="-1" strike="noStrike">
                <a:solidFill>
                  <a:srgbClr val="000000"/>
                </a:solidFill>
                <a:latin typeface="Bitstream Vera Sans Mono"/>
                <a:ea typeface="DejaVu Sans"/>
              </a:rPr>
              <a:t>hostent</a:t>
            </a:r>
            <a:r>
              <a:rPr b="0" lang="en-GB" sz="2800" spc="-60" strike="noStrike">
                <a:solidFill>
                  <a:srgbClr val="000000"/>
                </a:solidFill>
                <a:latin typeface="Arial"/>
                <a:ea typeface="DejaVu Sans"/>
              </a:rPr>
              <a:t> </a:t>
            </a:r>
            <a:r>
              <a:rPr b="0" lang="en-GB" sz="2800" spc="-12" strike="noStrike">
                <a:solidFill>
                  <a:srgbClr val="000000"/>
                </a:solidFill>
                <a:latin typeface="Arial"/>
                <a:ea typeface="DejaVu Sans"/>
              </a:rPr>
              <a:t>structure</a:t>
            </a:r>
            <a:endParaRPr b="0" lang="en-GB" sz="2800" spc="-1" strike="noStrike">
              <a:latin typeface="Arial"/>
            </a:endParaRPr>
          </a:p>
          <a:p>
            <a:pPr>
              <a:lnSpc>
                <a:spcPct val="100000"/>
              </a:lnSpc>
              <a:spcBef>
                <a:spcPts val="1695"/>
              </a:spcBef>
              <a:buNone/>
              <a:tabLst>
                <a:tab algn="l" pos="805680"/>
              </a:tabLst>
            </a:pPr>
            <a:endParaRPr b="0" lang="en-GB" sz="2800" spc="-1" strike="noStrike">
              <a:latin typeface="Arial"/>
            </a:endParaRPr>
          </a:p>
          <a:p>
            <a:pPr marL="831960" indent="-781200">
              <a:lnSpc>
                <a:spcPct val="100000"/>
              </a:lnSpc>
              <a:spcBef>
                <a:spcPts val="6"/>
              </a:spcBef>
              <a:buNone/>
              <a:tabLst>
                <a:tab algn="l" pos="0"/>
              </a:tabLst>
            </a:pPr>
            <a:r>
              <a:rPr b="0" lang="en-GB" sz="3200" spc="-1" strike="noStrike">
                <a:solidFill>
                  <a:srgbClr val="000000"/>
                </a:solidFill>
                <a:latin typeface="Bitstream Vera Sans Mono"/>
                <a:ea typeface="DejaVu Sans"/>
              </a:rPr>
              <a:t>gethostbyaddr(const</a:t>
            </a:r>
            <a:r>
              <a:rPr b="0" lang="en-GB" sz="3200" spc="-282" strike="noStrike">
                <a:solidFill>
                  <a:srgbClr val="000000"/>
                </a:solidFill>
                <a:latin typeface="Bitstream Vera Sans Mono"/>
                <a:ea typeface="DejaVu Sans"/>
              </a:rPr>
              <a:t> </a:t>
            </a:r>
            <a:r>
              <a:rPr b="0" lang="en-GB" sz="3200" spc="-1" strike="noStrike">
                <a:solidFill>
                  <a:srgbClr val="000000"/>
                </a:solidFill>
                <a:latin typeface="Bitstream Vera Sans Mono"/>
                <a:ea typeface="DejaVu Sans"/>
              </a:rPr>
              <a:t>char</a:t>
            </a:r>
            <a:r>
              <a:rPr b="0" lang="en-GB" sz="3200" spc="-282" strike="noStrike">
                <a:solidFill>
                  <a:srgbClr val="000000"/>
                </a:solidFill>
                <a:latin typeface="Bitstream Vera Sans Mono"/>
                <a:ea typeface="DejaVu Sans"/>
              </a:rPr>
              <a:t> </a:t>
            </a:r>
            <a:r>
              <a:rPr b="0" lang="en-GB" sz="3200" spc="-12" strike="noStrike">
                <a:solidFill>
                  <a:srgbClr val="000000"/>
                </a:solidFill>
                <a:latin typeface="Bitstream Vera Sans Mono"/>
                <a:ea typeface="DejaVu Sans"/>
              </a:rPr>
              <a:t>*addr, </a:t>
            </a:r>
            <a:r>
              <a:rPr b="0" lang="en-GB" sz="3200" spc="-1" strike="noStrike">
                <a:solidFill>
                  <a:srgbClr val="000000"/>
                </a:solidFill>
                <a:latin typeface="Bitstream Vera Sans Mono"/>
                <a:ea typeface="DejaVu Sans"/>
              </a:rPr>
              <a:t>int</a:t>
            </a:r>
            <a:r>
              <a:rPr b="0" lang="en-GB" sz="3200" spc="-86" strike="noStrike">
                <a:solidFill>
                  <a:srgbClr val="000000"/>
                </a:solidFill>
                <a:latin typeface="Bitstream Vera Sans Mono"/>
                <a:ea typeface="DejaVu Sans"/>
              </a:rPr>
              <a:t> </a:t>
            </a:r>
            <a:r>
              <a:rPr b="0" lang="en-GB" sz="3200" spc="-1" strike="noStrike">
                <a:solidFill>
                  <a:srgbClr val="000000"/>
                </a:solidFill>
                <a:latin typeface="Bitstream Vera Sans Mono"/>
                <a:ea typeface="DejaVu Sans"/>
              </a:rPr>
              <a:t>len,</a:t>
            </a:r>
            <a:r>
              <a:rPr b="0" lang="en-GB" sz="3200" spc="-80" strike="noStrike">
                <a:solidFill>
                  <a:srgbClr val="000000"/>
                </a:solidFill>
                <a:latin typeface="Bitstream Vera Sans Mono"/>
                <a:ea typeface="DejaVu Sans"/>
              </a:rPr>
              <a:t> </a:t>
            </a:r>
            <a:r>
              <a:rPr b="0" lang="en-GB" sz="3200" spc="-1" strike="noStrike">
                <a:solidFill>
                  <a:srgbClr val="000000"/>
                </a:solidFill>
                <a:latin typeface="Bitstream Vera Sans Mono"/>
                <a:ea typeface="DejaVu Sans"/>
              </a:rPr>
              <a:t>int</a:t>
            </a:r>
            <a:r>
              <a:rPr b="0" lang="en-GB" sz="3200" spc="-80" strike="noStrike">
                <a:solidFill>
                  <a:srgbClr val="000000"/>
                </a:solidFill>
                <a:latin typeface="Bitstream Vera Sans Mono"/>
                <a:ea typeface="DejaVu Sans"/>
              </a:rPr>
              <a:t> </a:t>
            </a:r>
            <a:r>
              <a:rPr b="0" lang="en-GB" sz="3200" spc="-12" strike="noStrike">
                <a:solidFill>
                  <a:srgbClr val="000000"/>
                </a:solidFill>
                <a:latin typeface="Bitstream Vera Sans Mono"/>
                <a:ea typeface="DejaVu Sans"/>
              </a:rPr>
              <a:t>type)</a:t>
            </a:r>
            <a:endParaRPr b="0" lang="en-GB" sz="3200" spc="-1" strike="noStrike">
              <a:latin typeface="Arial"/>
            </a:endParaRPr>
          </a:p>
          <a:p>
            <a:pPr marL="806400" indent="-288360">
              <a:lnSpc>
                <a:spcPts val="3129"/>
              </a:lnSpc>
              <a:spcBef>
                <a:spcPts val="1715"/>
              </a:spcBef>
              <a:buClr>
                <a:srgbClr val="000000"/>
              </a:buClr>
              <a:buSzPct val="75000"/>
              <a:buFont typeface="Wingdings" charset="2"/>
              <a:buChar char=""/>
              <a:tabLst>
                <a:tab algn="l" pos="806400"/>
              </a:tabLst>
            </a:pPr>
            <a:r>
              <a:rPr b="0" lang="en-GB" sz="2800" spc="-1" strike="noStrike">
                <a:solidFill>
                  <a:srgbClr val="000000"/>
                </a:solidFill>
                <a:latin typeface="Arial"/>
                <a:ea typeface="DejaVu Sans"/>
              </a:rPr>
              <a:t>maps</a:t>
            </a:r>
            <a:r>
              <a:rPr b="0" lang="en-GB" sz="2800" spc="-86" strike="noStrike">
                <a:solidFill>
                  <a:srgbClr val="000000"/>
                </a:solidFill>
                <a:latin typeface="Arial"/>
                <a:ea typeface="DejaVu Sans"/>
              </a:rPr>
              <a:t> </a:t>
            </a:r>
            <a:r>
              <a:rPr b="0" lang="en-GB" sz="2800" spc="-1" strike="noStrike">
                <a:solidFill>
                  <a:srgbClr val="000000"/>
                </a:solidFill>
                <a:latin typeface="Arial"/>
                <a:ea typeface="DejaVu Sans"/>
              </a:rPr>
              <a:t>Internet</a:t>
            </a:r>
            <a:r>
              <a:rPr b="0" lang="en-GB" sz="2800" spc="-92" strike="noStrike">
                <a:solidFill>
                  <a:srgbClr val="000000"/>
                </a:solidFill>
                <a:latin typeface="Arial"/>
                <a:ea typeface="DejaVu Sans"/>
              </a:rPr>
              <a:t> </a:t>
            </a:r>
            <a:r>
              <a:rPr b="0" lang="en-GB" sz="2800" spc="-1" strike="noStrike">
                <a:solidFill>
                  <a:srgbClr val="000000"/>
                </a:solidFill>
                <a:latin typeface="Arial"/>
                <a:ea typeface="DejaVu Sans"/>
              </a:rPr>
              <a:t>host</a:t>
            </a:r>
            <a:r>
              <a:rPr b="0" lang="en-GB" sz="2800" spc="-92" strike="noStrike">
                <a:solidFill>
                  <a:srgbClr val="000000"/>
                </a:solidFill>
                <a:latin typeface="Arial"/>
                <a:ea typeface="DejaVu Sans"/>
              </a:rPr>
              <a:t> </a:t>
            </a:r>
            <a:r>
              <a:rPr b="0" lang="en-GB" sz="2800" spc="-1" strike="noStrike">
                <a:solidFill>
                  <a:srgbClr val="000000"/>
                </a:solidFill>
                <a:latin typeface="Arial"/>
                <a:ea typeface="DejaVu Sans"/>
              </a:rPr>
              <a:t>addresses</a:t>
            </a:r>
            <a:r>
              <a:rPr b="0" lang="en-GB" sz="2800" spc="-92" strike="noStrike">
                <a:solidFill>
                  <a:srgbClr val="000000"/>
                </a:solidFill>
                <a:latin typeface="Arial"/>
                <a:ea typeface="DejaVu Sans"/>
              </a:rPr>
              <a:t> </a:t>
            </a:r>
            <a:r>
              <a:rPr b="0" lang="en-GB" sz="2800" spc="-12" strike="noStrike">
                <a:solidFill>
                  <a:srgbClr val="000000"/>
                </a:solidFill>
                <a:latin typeface="Arial"/>
                <a:ea typeface="DejaVu Sans"/>
              </a:rPr>
              <a:t>(AF_INET, </a:t>
            </a:r>
            <a:r>
              <a:rPr b="0" lang="en-GB" sz="2800" spc="-1" strike="noStrike">
                <a:solidFill>
                  <a:srgbClr val="000000"/>
                </a:solidFill>
                <a:latin typeface="Arial"/>
                <a:ea typeface="DejaVu Sans"/>
              </a:rPr>
              <a:t>AF_INET6)</a:t>
            </a:r>
            <a:r>
              <a:rPr b="0" lang="en-GB" sz="2800" spc="-92" strike="noStrike">
                <a:solidFill>
                  <a:srgbClr val="000000"/>
                </a:solidFill>
                <a:latin typeface="Arial"/>
                <a:ea typeface="DejaVu Sans"/>
              </a:rPr>
              <a:t> </a:t>
            </a:r>
            <a:r>
              <a:rPr b="0" lang="en-GB" sz="2800" spc="-1" strike="noStrike">
                <a:solidFill>
                  <a:srgbClr val="000000"/>
                </a:solidFill>
                <a:latin typeface="Arial"/>
                <a:ea typeface="DejaVu Sans"/>
              </a:rPr>
              <a:t>into</a:t>
            </a:r>
            <a:r>
              <a:rPr b="0" lang="en-GB" sz="2800" spc="-80" strike="noStrike">
                <a:solidFill>
                  <a:srgbClr val="000000"/>
                </a:solidFill>
                <a:latin typeface="Arial"/>
                <a:ea typeface="DejaVu Sans"/>
              </a:rPr>
              <a:t> </a:t>
            </a:r>
            <a:r>
              <a:rPr b="0" lang="en-GB" sz="2800" spc="-1" strike="noStrike">
                <a:solidFill>
                  <a:srgbClr val="000000"/>
                </a:solidFill>
                <a:latin typeface="Arial"/>
                <a:ea typeface="DejaVu Sans"/>
              </a:rPr>
              <a:t>a</a:t>
            </a:r>
            <a:r>
              <a:rPr b="0" lang="en-GB" sz="2800" spc="-80" strike="noStrike">
                <a:solidFill>
                  <a:srgbClr val="000000"/>
                </a:solidFill>
                <a:latin typeface="Arial"/>
                <a:ea typeface="DejaVu Sans"/>
              </a:rPr>
              <a:t> </a:t>
            </a:r>
            <a:r>
              <a:rPr b="0" lang="en-GB" sz="2800" spc="-1" strike="noStrike">
                <a:solidFill>
                  <a:srgbClr val="000000"/>
                </a:solidFill>
                <a:latin typeface="Bitstream Vera Sans Mono"/>
                <a:ea typeface="DejaVu Sans"/>
              </a:rPr>
              <a:t>hostent</a:t>
            </a:r>
            <a:r>
              <a:rPr b="0" lang="en-GB" sz="2800" spc="-80" strike="noStrike">
                <a:solidFill>
                  <a:srgbClr val="000000"/>
                </a:solidFill>
                <a:latin typeface="Arial"/>
                <a:ea typeface="DejaVu Sans"/>
              </a:rPr>
              <a:t> </a:t>
            </a:r>
            <a:r>
              <a:rPr b="0" lang="en-GB" sz="2800" spc="-12" strike="noStrike">
                <a:solidFill>
                  <a:srgbClr val="000000"/>
                </a:solidFill>
                <a:latin typeface="Arial"/>
                <a:ea typeface="DejaVu Sans"/>
              </a:rPr>
              <a:t>structure</a:t>
            </a:r>
            <a:endParaRPr b="0" lang="en-GB" sz="2800" spc="-1" strike="noStrike">
              <a:latin typeface="Arial"/>
            </a:endParaRPr>
          </a:p>
        </p:txBody>
      </p:sp>
    </p:spTree>
  </p:cSld>
  <p:transition>
    <p:dissolve/>
  </p:transition>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2" name="PlaceHolder 1"/>
          <p:cNvSpPr>
            <a:spLocks noGrp="1"/>
          </p:cNvSpPr>
          <p:nvPr>
            <p:ph type="title"/>
          </p:nvPr>
        </p:nvSpPr>
        <p:spPr>
          <a:xfrm>
            <a:off x="1321200" y="555120"/>
            <a:ext cx="6863400" cy="1272600"/>
          </a:xfrm>
          <a:prstGeom prst="rect">
            <a:avLst/>
          </a:prstGeom>
          <a:noFill/>
          <a:ln w="0">
            <a:noFill/>
          </a:ln>
        </p:spPr>
        <p:txBody>
          <a:bodyPr lIns="0" rIns="0" tIns="12600" bIns="0" anchor="t">
            <a:noAutofit/>
          </a:bodyPr>
          <a:p>
            <a:pPr marL="1441440">
              <a:lnSpc>
                <a:spcPct val="100000"/>
              </a:lnSpc>
              <a:spcBef>
                <a:spcPts val="99"/>
              </a:spcBef>
              <a:buNone/>
            </a:pPr>
            <a:r>
              <a:rPr b="1" lang="en-GB" sz="4400" spc="-1" strike="noStrike">
                <a:solidFill>
                  <a:srgbClr val="000000"/>
                </a:solidFill>
                <a:latin typeface="Arial"/>
              </a:rPr>
              <a:t>Network</a:t>
            </a:r>
            <a:r>
              <a:rPr b="1" lang="en-GB" sz="4400" spc="-75" strike="noStrike">
                <a:solidFill>
                  <a:srgbClr val="000000"/>
                </a:solidFill>
                <a:latin typeface="Arial"/>
              </a:rPr>
              <a:t> </a:t>
            </a:r>
            <a:r>
              <a:rPr b="1" lang="en-GB" sz="4400" spc="-12" strike="noStrike">
                <a:solidFill>
                  <a:srgbClr val="000000"/>
                </a:solidFill>
                <a:latin typeface="Arial"/>
              </a:rPr>
              <a:t>Names</a:t>
            </a:r>
            <a:endParaRPr b="0" lang="en-GB" sz="4400" spc="-1" strike="noStrike">
              <a:latin typeface="Arial"/>
            </a:endParaRPr>
          </a:p>
        </p:txBody>
      </p:sp>
      <p:graphicFrame>
        <p:nvGraphicFramePr>
          <p:cNvPr id="413" name="object 3"/>
          <p:cNvGraphicFramePr/>
          <p:nvPr/>
        </p:nvGraphicFramePr>
        <p:xfrm>
          <a:off x="580320" y="1773000"/>
          <a:ext cx="9303480" cy="3294360"/>
        </p:xfrm>
        <a:graphic>
          <a:graphicData uri="http://schemas.openxmlformats.org/drawingml/2006/table">
            <a:tbl>
              <a:tblPr/>
              <a:tblGrid>
                <a:gridCol w="3669840"/>
                <a:gridCol w="552240"/>
                <a:gridCol w="1761840"/>
                <a:gridCol w="1940760"/>
                <a:gridCol w="1379160"/>
              </a:tblGrid>
              <a:tr h="512640">
                <a:tc>
                  <a:txBody>
                    <a:bodyPr anchor="t">
                      <a:noAutofit/>
                    </a:bodyPr>
                    <a:p>
                      <a:pPr marL="31680">
                        <a:lnSpc>
                          <a:spcPts val="2480"/>
                        </a:lnSpc>
                        <a:buNone/>
                      </a:pPr>
                      <a:r>
                        <a:rPr b="0" lang="en-GB" sz="2400" spc="-1" strike="noStrike">
                          <a:solidFill>
                            <a:srgbClr val="000000"/>
                          </a:solidFill>
                          <a:latin typeface="Courier New"/>
                        </a:rPr>
                        <a:t>struct</a:t>
                      </a:r>
                      <a:r>
                        <a:rPr b="0" lang="en-GB" sz="2400" spc="-32" strike="noStrike">
                          <a:solidFill>
                            <a:srgbClr val="000000"/>
                          </a:solidFill>
                          <a:latin typeface="Courier New"/>
                        </a:rPr>
                        <a:t> </a:t>
                      </a:r>
                      <a:r>
                        <a:rPr b="0" lang="en-GB" sz="2400" spc="-1" strike="noStrike">
                          <a:solidFill>
                            <a:srgbClr val="000000"/>
                          </a:solidFill>
                          <a:latin typeface="Courier New"/>
                        </a:rPr>
                        <a:t>netent</a:t>
                      </a:r>
                      <a:r>
                        <a:rPr b="0" lang="en-GB" sz="2400" spc="-32" strike="noStrike">
                          <a:solidFill>
                            <a:srgbClr val="000000"/>
                          </a:solidFill>
                          <a:latin typeface="Courier New"/>
                        </a:rPr>
                        <a:t> </a:t>
                      </a:r>
                      <a:r>
                        <a:rPr b="0" lang="en-GB" sz="2400" spc="-52" strike="noStrike">
                          <a:solidFill>
                            <a:srgbClr val="000000"/>
                          </a:solidFill>
                          <a:latin typeface="Courier New"/>
                        </a:rPr>
                        <a:t>{</a:t>
                      </a:r>
                      <a:endParaRPr b="0" lang="en-GB" sz="2400" spc="-1" strike="noStrike">
                        <a:latin typeface="Arial"/>
                      </a:endParaRPr>
                    </a:p>
                  </a:txBody>
                  <a:tcPr anchor="t" marL="91440" marR="91440">
                    <a:lnL>
                      <a:noFill/>
                    </a:lnL>
                    <a:lnR>
                      <a:noFill/>
                    </a:lnR>
                    <a:lnT>
                      <a:noFill/>
                    </a:lnT>
                    <a:lnB>
                      <a:noFill/>
                    </a:lnB>
                    <a:noFill/>
                  </a:tcPr>
                </a:tc>
                <a:tc gridSpan="4">
                  <a:tcPr anchor="t" marL="91440" marR="91440">
                    <a:lnL>
                      <a:noFill/>
                    </a:lnL>
                    <a:lnR>
                      <a:noFill/>
                    </a:lnR>
                    <a:lnT>
                      <a:noFill/>
                    </a:lnT>
                    <a:lnB>
                      <a:noFill/>
                    </a:lnB>
                    <a:noFill/>
                  </a:tcPr>
                </a:tc>
                <a:tc hMerge="1">
                  <a:tcPr anchor="t" marL="90000" marR="90000">
                    <a:lnL>
                      <a:noFill/>
                    </a:lnL>
                    <a:lnR>
                      <a:noFill/>
                    </a:lnR>
                    <a:lnT>
                      <a:noFill/>
                    </a:lnT>
                    <a:lnB>
                      <a:noFill/>
                    </a:lnB>
                    <a:solidFill>
                      <a:srgbClr val="729fcf"/>
                    </a:solidFill>
                  </a:tcPr>
                </a:tc>
                <a:tc hMerge="1">
                  <a:tcPr anchor="t" marL="90000" marR="90000">
                    <a:lnL>
                      <a:noFill/>
                    </a:lnL>
                    <a:lnR>
                      <a:noFill/>
                    </a:lnR>
                    <a:lnT>
                      <a:noFill/>
                    </a:lnT>
                    <a:lnB>
                      <a:noFill/>
                    </a:lnB>
                    <a:solidFill>
                      <a:srgbClr val="729fcf"/>
                    </a:solidFill>
                  </a:tcPr>
                </a:tc>
                <a:tc hMerge="1">
                  <a:tcPr anchor="t" marL="90000" marR="90000">
                    <a:lnL>
                      <a:noFill/>
                    </a:lnL>
                    <a:lnR>
                      <a:noFill/>
                    </a:lnR>
                    <a:lnT>
                      <a:noFill/>
                    </a:lnT>
                    <a:lnB>
                      <a:noFill/>
                    </a:lnB>
                    <a:solidFill>
                      <a:srgbClr val="729fcf"/>
                    </a:solidFill>
                  </a:tcPr>
                </a:tc>
              </a:tr>
              <a:tr h="512640">
                <a:tc>
                  <a:txBody>
                    <a:bodyPr anchor="t">
                      <a:noAutofit/>
                    </a:bodyPr>
                    <a:p>
                      <a:pPr marL="355680">
                        <a:lnSpc>
                          <a:spcPts val="2480"/>
                        </a:lnSpc>
                        <a:buNone/>
                      </a:pPr>
                      <a:r>
                        <a:rPr b="0" lang="en-GB" sz="2400" spc="-1" strike="noStrike">
                          <a:solidFill>
                            <a:srgbClr val="000000"/>
                          </a:solidFill>
                          <a:latin typeface="Courier New"/>
                        </a:rPr>
                        <a:t>char</a:t>
                      </a:r>
                      <a:r>
                        <a:rPr b="0" lang="en-GB" sz="2400" spc="-21" strike="noStrike">
                          <a:solidFill>
                            <a:srgbClr val="000000"/>
                          </a:solidFill>
                          <a:latin typeface="Courier New"/>
                        </a:rPr>
                        <a:t> </a:t>
                      </a:r>
                      <a:r>
                        <a:rPr b="0" lang="en-GB" sz="2400" spc="-12" strike="noStrike">
                          <a:solidFill>
                            <a:srgbClr val="000000"/>
                          </a:solidFill>
                          <a:latin typeface="Courier New"/>
                        </a:rPr>
                        <a:t>*n_name;</a:t>
                      </a:r>
                      <a:endParaRPr b="0" lang="en-GB" sz="2400" spc="-1" strike="noStrike">
                        <a:latin typeface="Arial"/>
                      </a:endParaRPr>
                    </a:p>
                  </a:txBody>
                  <a:tcPr anchor="t" marL="91440" marR="91440">
                    <a:lnL>
                      <a:noFill/>
                    </a:lnL>
                    <a:lnR>
                      <a:noFill/>
                    </a:lnR>
                    <a:lnT>
                      <a:noFill/>
                    </a:lnT>
                    <a:lnB>
                      <a:noFill/>
                    </a:lnB>
                    <a:noFill/>
                  </a:tcPr>
                </a:tc>
                <a:tc gridSpan="3">
                  <a:txBody>
                    <a:bodyPr anchor="t">
                      <a:noAutofit/>
                    </a:bodyPr>
                    <a:p>
                      <a:pPr marL="273600">
                        <a:lnSpc>
                          <a:spcPts val="2480"/>
                        </a:lnSpc>
                        <a:buNone/>
                      </a:pPr>
                      <a:r>
                        <a:rPr b="0" lang="en-GB" sz="2400" spc="-1" strike="noStrike">
                          <a:solidFill>
                            <a:srgbClr val="000000"/>
                          </a:solidFill>
                          <a:latin typeface="Courier New"/>
                        </a:rPr>
                        <a:t>/*</a:t>
                      </a:r>
                      <a:r>
                        <a:rPr b="0" lang="en-GB" sz="2400" spc="-35" strike="noStrike">
                          <a:solidFill>
                            <a:srgbClr val="000000"/>
                          </a:solidFill>
                          <a:latin typeface="Courier New"/>
                        </a:rPr>
                        <a:t> </a:t>
                      </a:r>
                      <a:r>
                        <a:rPr b="0" lang="en-GB" sz="2400" spc="-1" strike="noStrike">
                          <a:solidFill>
                            <a:srgbClr val="000000"/>
                          </a:solidFill>
                          <a:latin typeface="Courier New"/>
                        </a:rPr>
                        <a:t>official</a:t>
                      </a:r>
                      <a:r>
                        <a:rPr b="0" lang="en-GB" sz="2400" spc="-26" strike="noStrike">
                          <a:solidFill>
                            <a:srgbClr val="000000"/>
                          </a:solidFill>
                          <a:latin typeface="Courier New"/>
                        </a:rPr>
                        <a:t> </a:t>
                      </a:r>
                      <a:r>
                        <a:rPr b="0" lang="en-GB" sz="2400" spc="-1" strike="noStrike">
                          <a:solidFill>
                            <a:srgbClr val="000000"/>
                          </a:solidFill>
                          <a:latin typeface="Courier New"/>
                        </a:rPr>
                        <a:t>name</a:t>
                      </a:r>
                      <a:r>
                        <a:rPr b="0" lang="en-GB" sz="2400" spc="-21" strike="noStrike">
                          <a:solidFill>
                            <a:srgbClr val="000000"/>
                          </a:solidFill>
                          <a:latin typeface="Courier New"/>
                        </a:rPr>
                        <a:t> </a:t>
                      </a:r>
                      <a:r>
                        <a:rPr b="0" lang="en-GB" sz="2400" spc="-26" strike="noStrike">
                          <a:solidFill>
                            <a:srgbClr val="000000"/>
                          </a:solidFill>
                          <a:latin typeface="Courier New"/>
                        </a:rPr>
                        <a:t>of</a:t>
                      </a:r>
                      <a:endParaRPr b="0" lang="en-GB" sz="2400" spc="-1" strike="noStrike">
                        <a:latin typeface="Arial"/>
                      </a:endParaRPr>
                    </a:p>
                  </a:txBody>
                  <a:tcPr anchor="t" marL="91440" marR="91440">
                    <a:lnL>
                      <a:noFill/>
                    </a:lnL>
                    <a:lnR>
                      <a:noFill/>
                    </a:lnR>
                    <a:lnT>
                      <a:noFill/>
                    </a:lnT>
                    <a:lnB>
                      <a:noFill/>
                    </a:lnB>
                    <a:noFill/>
                  </a:tcPr>
                </a:tc>
                <a:tc hMerge="1">
                  <a:tcPr anchor="t" marL="90000" marR="90000">
                    <a:lnL>
                      <a:noFill/>
                    </a:lnL>
                    <a:lnR>
                      <a:noFill/>
                    </a:lnR>
                    <a:lnT>
                      <a:noFill/>
                    </a:lnT>
                    <a:lnB>
                      <a:noFill/>
                    </a:lnB>
                    <a:solidFill>
                      <a:srgbClr val="729fcf"/>
                    </a:solidFill>
                  </a:tcPr>
                </a:tc>
                <a:tc hMerge="1">
                  <a:tcPr anchor="t" marL="90000" marR="90000">
                    <a:lnL>
                      <a:noFill/>
                    </a:lnL>
                    <a:lnR>
                      <a:noFill/>
                    </a:lnR>
                    <a:lnT>
                      <a:noFill/>
                    </a:lnT>
                    <a:lnB>
                      <a:noFill/>
                    </a:lnB>
                    <a:solidFill>
                      <a:srgbClr val="729fcf"/>
                    </a:solidFill>
                  </a:tcPr>
                </a:tc>
                <a:tc>
                  <a:txBody>
                    <a:bodyPr anchor="t">
                      <a:noAutofit/>
                    </a:bodyPr>
                    <a:p>
                      <a:pPr marL="39240">
                        <a:lnSpc>
                          <a:spcPts val="2480"/>
                        </a:lnSpc>
                        <a:buNone/>
                      </a:pPr>
                      <a:r>
                        <a:rPr b="0" lang="en-GB" sz="2400" spc="-1" strike="noStrike">
                          <a:solidFill>
                            <a:srgbClr val="000000"/>
                          </a:solidFill>
                          <a:latin typeface="Courier New"/>
                        </a:rPr>
                        <a:t>net</a:t>
                      </a:r>
                      <a:r>
                        <a:rPr b="0" lang="en-GB" sz="2400" spc="-15" strike="noStrike">
                          <a:solidFill>
                            <a:srgbClr val="000000"/>
                          </a:solidFill>
                          <a:latin typeface="Courier New"/>
                        </a:rPr>
                        <a:t> </a:t>
                      </a:r>
                      <a:r>
                        <a:rPr b="0" lang="en-GB" sz="2400" spc="-26" strike="noStrike">
                          <a:solidFill>
                            <a:srgbClr val="000000"/>
                          </a:solidFill>
                          <a:latin typeface="Courier New"/>
                        </a:rPr>
                        <a:t>*/</a:t>
                      </a:r>
                      <a:endParaRPr b="0" lang="en-GB" sz="2400" spc="-1" strike="noStrike">
                        <a:latin typeface="Arial"/>
                      </a:endParaRPr>
                    </a:p>
                  </a:txBody>
                  <a:tcPr anchor="t" marL="91440" marR="91440">
                    <a:lnL>
                      <a:noFill/>
                    </a:lnL>
                    <a:lnR>
                      <a:noFill/>
                    </a:lnR>
                    <a:lnT>
                      <a:noFill/>
                    </a:lnT>
                    <a:lnB>
                      <a:noFill/>
                    </a:lnB>
                    <a:noFill/>
                  </a:tcPr>
                </a:tc>
              </a:tr>
              <a:tr h="512640">
                <a:tc>
                  <a:txBody>
                    <a:bodyPr anchor="t">
                      <a:noAutofit/>
                    </a:bodyPr>
                    <a:p>
                      <a:pPr marL="355680">
                        <a:lnSpc>
                          <a:spcPts val="2480"/>
                        </a:lnSpc>
                        <a:buNone/>
                      </a:pPr>
                      <a:r>
                        <a:rPr b="0" lang="en-GB" sz="2400" spc="-1" strike="noStrike">
                          <a:solidFill>
                            <a:srgbClr val="000000"/>
                          </a:solidFill>
                          <a:latin typeface="Courier New"/>
                        </a:rPr>
                        <a:t>char</a:t>
                      </a:r>
                      <a:r>
                        <a:rPr b="0" lang="en-GB" sz="2400" spc="-21" strike="noStrike">
                          <a:solidFill>
                            <a:srgbClr val="000000"/>
                          </a:solidFill>
                          <a:latin typeface="Courier New"/>
                        </a:rPr>
                        <a:t> </a:t>
                      </a:r>
                      <a:r>
                        <a:rPr b="0" lang="en-GB" sz="2400" spc="-12" strike="noStrike">
                          <a:solidFill>
                            <a:srgbClr val="000000"/>
                          </a:solidFill>
                          <a:latin typeface="Courier New"/>
                        </a:rPr>
                        <a:t>**n_aliases;</a:t>
                      </a:r>
                      <a:endParaRPr b="0" lang="en-GB" sz="2400" spc="-1" strike="noStrike">
                        <a:latin typeface="Arial"/>
                      </a:endParaRPr>
                    </a:p>
                  </a:txBody>
                  <a:tcPr anchor="t" marL="91440" marR="91440">
                    <a:lnL>
                      <a:noFill/>
                    </a:lnL>
                    <a:lnR>
                      <a:noFill/>
                    </a:lnR>
                    <a:lnT>
                      <a:noFill/>
                    </a:lnT>
                    <a:lnB>
                      <a:noFill/>
                    </a:lnB>
                    <a:noFill/>
                  </a:tcPr>
                </a:tc>
                <a:tc gridSpan="3">
                  <a:txBody>
                    <a:bodyPr anchor="t">
                      <a:noAutofit/>
                    </a:bodyPr>
                    <a:p>
                      <a:pPr marL="273600">
                        <a:lnSpc>
                          <a:spcPts val="2480"/>
                        </a:lnSpc>
                        <a:buNone/>
                      </a:pPr>
                      <a:r>
                        <a:rPr b="0" lang="en-GB" sz="2400" spc="-1" strike="noStrike">
                          <a:solidFill>
                            <a:srgbClr val="000000"/>
                          </a:solidFill>
                          <a:latin typeface="Courier New"/>
                        </a:rPr>
                        <a:t>/*</a:t>
                      </a:r>
                      <a:r>
                        <a:rPr b="0" lang="en-GB" sz="2400" spc="-32" strike="noStrike">
                          <a:solidFill>
                            <a:srgbClr val="000000"/>
                          </a:solidFill>
                          <a:latin typeface="Courier New"/>
                        </a:rPr>
                        <a:t> </a:t>
                      </a:r>
                      <a:r>
                        <a:rPr b="0" lang="en-GB" sz="2400" spc="-1" strike="noStrike">
                          <a:solidFill>
                            <a:srgbClr val="000000"/>
                          </a:solidFill>
                          <a:latin typeface="Courier New"/>
                        </a:rPr>
                        <a:t>alias</a:t>
                      </a:r>
                      <a:r>
                        <a:rPr b="0" lang="en-GB" sz="2400" spc="-21" strike="noStrike">
                          <a:solidFill>
                            <a:srgbClr val="000000"/>
                          </a:solidFill>
                          <a:latin typeface="Courier New"/>
                        </a:rPr>
                        <a:t> </a:t>
                      </a:r>
                      <a:r>
                        <a:rPr b="0" lang="en-GB" sz="2400" spc="-1" strike="noStrike">
                          <a:solidFill>
                            <a:srgbClr val="000000"/>
                          </a:solidFill>
                          <a:latin typeface="Courier New"/>
                        </a:rPr>
                        <a:t>list</a:t>
                      </a:r>
                      <a:r>
                        <a:rPr b="0" lang="en-GB" sz="2400" spc="-15" strike="noStrike">
                          <a:solidFill>
                            <a:srgbClr val="000000"/>
                          </a:solidFill>
                          <a:latin typeface="Courier New"/>
                        </a:rPr>
                        <a:t> </a:t>
                      </a:r>
                      <a:r>
                        <a:rPr b="0" lang="en-GB" sz="2400" spc="-26" strike="noStrike">
                          <a:solidFill>
                            <a:srgbClr val="000000"/>
                          </a:solidFill>
                          <a:latin typeface="Courier New"/>
                        </a:rPr>
                        <a:t>*/</a:t>
                      </a:r>
                      <a:endParaRPr b="0" lang="en-GB" sz="2400" spc="-1" strike="noStrike">
                        <a:latin typeface="Arial"/>
                      </a:endParaRPr>
                    </a:p>
                  </a:txBody>
                  <a:tcPr anchor="t" marL="91440" marR="91440">
                    <a:lnL>
                      <a:noFill/>
                    </a:lnL>
                    <a:lnR>
                      <a:noFill/>
                    </a:lnR>
                    <a:lnT>
                      <a:noFill/>
                    </a:lnT>
                    <a:lnB>
                      <a:noFill/>
                    </a:lnB>
                    <a:noFill/>
                  </a:tcPr>
                </a:tc>
                <a:tc hMerge="1">
                  <a:tcPr anchor="t" marL="90000" marR="90000">
                    <a:lnL>
                      <a:noFill/>
                    </a:lnL>
                    <a:lnR>
                      <a:noFill/>
                    </a:lnR>
                    <a:lnT>
                      <a:noFill/>
                    </a:lnT>
                    <a:lnB>
                      <a:noFill/>
                    </a:lnB>
                    <a:solidFill>
                      <a:srgbClr val="729fcf"/>
                    </a:solidFill>
                  </a:tcPr>
                </a:tc>
                <a:tc hMerge="1">
                  <a:tcPr anchor="t" marL="90000" marR="90000">
                    <a:lnL>
                      <a:noFill/>
                    </a:lnL>
                    <a:lnR>
                      <a:noFill/>
                    </a:lnR>
                    <a:lnT>
                      <a:noFill/>
                    </a:lnT>
                    <a:lnB>
                      <a:noFill/>
                    </a:lnB>
                    <a:solidFill>
                      <a:srgbClr val="729fcf"/>
                    </a:solidFill>
                  </a:tcPr>
                </a:tc>
                <a:tc>
                  <a:tcPr anchor="t" marL="91440" marR="91440">
                    <a:lnL>
                      <a:noFill/>
                    </a:lnL>
                    <a:lnR>
                      <a:noFill/>
                    </a:lnR>
                    <a:lnT>
                      <a:noFill/>
                    </a:lnT>
                    <a:lnB>
                      <a:noFill/>
                    </a:lnB>
                    <a:noFill/>
                  </a:tcPr>
                </a:tc>
              </a:tr>
              <a:tr h="514080">
                <a:tc>
                  <a:txBody>
                    <a:bodyPr anchor="t">
                      <a:noAutofit/>
                    </a:bodyPr>
                    <a:p>
                      <a:pPr marL="355680">
                        <a:lnSpc>
                          <a:spcPts val="2486"/>
                        </a:lnSpc>
                        <a:buNone/>
                      </a:pPr>
                      <a:r>
                        <a:rPr b="0" lang="en-GB" sz="2400" spc="-1" strike="noStrike">
                          <a:solidFill>
                            <a:srgbClr val="000000"/>
                          </a:solidFill>
                          <a:latin typeface="Courier New"/>
                        </a:rPr>
                        <a:t>int</a:t>
                      </a:r>
                      <a:r>
                        <a:rPr b="0" lang="en-GB" sz="2400" spc="-15" strike="noStrike">
                          <a:solidFill>
                            <a:srgbClr val="000000"/>
                          </a:solidFill>
                          <a:latin typeface="Courier New"/>
                        </a:rPr>
                        <a:t> </a:t>
                      </a:r>
                      <a:r>
                        <a:rPr b="0" lang="en-GB" sz="2400" spc="-12" strike="noStrike">
                          <a:solidFill>
                            <a:srgbClr val="000000"/>
                          </a:solidFill>
                          <a:latin typeface="Courier New"/>
                        </a:rPr>
                        <a:t>n_addrtype;</a:t>
                      </a:r>
                      <a:endParaRPr b="0" lang="en-GB" sz="2400" spc="-1" strike="noStrike">
                        <a:latin typeface="Arial"/>
                      </a:endParaRPr>
                    </a:p>
                  </a:txBody>
                  <a:tcPr anchor="t" marL="91440" marR="91440">
                    <a:lnL>
                      <a:noFill/>
                    </a:lnL>
                    <a:lnR>
                      <a:noFill/>
                    </a:lnR>
                    <a:lnT>
                      <a:noFill/>
                    </a:lnT>
                    <a:lnB>
                      <a:noFill/>
                    </a:lnB>
                    <a:noFill/>
                  </a:tcPr>
                </a:tc>
                <a:tc gridSpan="3">
                  <a:txBody>
                    <a:bodyPr anchor="t">
                      <a:noAutofit/>
                    </a:bodyPr>
                    <a:p>
                      <a:pPr marL="273600">
                        <a:lnSpc>
                          <a:spcPts val="2486"/>
                        </a:lnSpc>
                        <a:buNone/>
                      </a:pPr>
                      <a:r>
                        <a:rPr b="0" lang="en-GB" sz="2400" spc="-1" strike="noStrike">
                          <a:solidFill>
                            <a:srgbClr val="000000"/>
                          </a:solidFill>
                          <a:latin typeface="Courier New"/>
                        </a:rPr>
                        <a:t>/*</a:t>
                      </a:r>
                      <a:r>
                        <a:rPr b="0" lang="en-GB" sz="2400" spc="-32" strike="noStrike">
                          <a:solidFill>
                            <a:srgbClr val="000000"/>
                          </a:solidFill>
                          <a:latin typeface="Courier New"/>
                        </a:rPr>
                        <a:t> </a:t>
                      </a:r>
                      <a:r>
                        <a:rPr b="0" lang="en-GB" sz="2400" spc="-1" strike="noStrike">
                          <a:solidFill>
                            <a:srgbClr val="000000"/>
                          </a:solidFill>
                          <a:latin typeface="Courier New"/>
                        </a:rPr>
                        <a:t>net</a:t>
                      </a:r>
                      <a:r>
                        <a:rPr b="0" lang="en-GB" sz="2400" spc="-21" strike="noStrike">
                          <a:solidFill>
                            <a:srgbClr val="000000"/>
                          </a:solidFill>
                          <a:latin typeface="Courier New"/>
                        </a:rPr>
                        <a:t> </a:t>
                      </a:r>
                      <a:r>
                        <a:rPr b="0" lang="en-GB" sz="2400" spc="-1" strike="noStrike">
                          <a:solidFill>
                            <a:srgbClr val="000000"/>
                          </a:solidFill>
                          <a:latin typeface="Courier New"/>
                        </a:rPr>
                        <a:t>address</a:t>
                      </a:r>
                      <a:r>
                        <a:rPr b="0" lang="en-GB" sz="2400" spc="-21" strike="noStrike">
                          <a:solidFill>
                            <a:srgbClr val="000000"/>
                          </a:solidFill>
                          <a:latin typeface="Courier New"/>
                        </a:rPr>
                        <a:t> type</a:t>
                      </a:r>
                      <a:endParaRPr b="0" lang="en-GB" sz="2400" spc="-1" strike="noStrike">
                        <a:latin typeface="Arial"/>
                      </a:endParaRPr>
                    </a:p>
                  </a:txBody>
                  <a:tcPr anchor="t" marL="91440" marR="91440">
                    <a:lnL>
                      <a:noFill/>
                    </a:lnL>
                    <a:lnR>
                      <a:noFill/>
                    </a:lnR>
                    <a:lnT>
                      <a:noFill/>
                    </a:lnT>
                    <a:lnB>
                      <a:noFill/>
                    </a:lnB>
                    <a:noFill/>
                  </a:tcPr>
                </a:tc>
                <a:tc hMerge="1">
                  <a:tcPr anchor="t" marL="90000" marR="90000">
                    <a:lnL>
                      <a:noFill/>
                    </a:lnL>
                    <a:lnR>
                      <a:noFill/>
                    </a:lnR>
                    <a:lnT>
                      <a:noFill/>
                    </a:lnT>
                    <a:lnB>
                      <a:noFill/>
                    </a:lnB>
                    <a:solidFill>
                      <a:srgbClr val="729fcf"/>
                    </a:solidFill>
                  </a:tcPr>
                </a:tc>
                <a:tc hMerge="1">
                  <a:tcPr anchor="t" marL="90000" marR="90000">
                    <a:lnL>
                      <a:noFill/>
                    </a:lnL>
                    <a:lnR>
                      <a:noFill/>
                    </a:lnR>
                    <a:lnT>
                      <a:noFill/>
                    </a:lnT>
                    <a:lnB>
                      <a:noFill/>
                    </a:lnB>
                    <a:solidFill>
                      <a:srgbClr val="729fcf"/>
                    </a:solidFill>
                  </a:tcPr>
                </a:tc>
                <a:tc>
                  <a:txBody>
                    <a:bodyPr anchor="t">
                      <a:noAutofit/>
                    </a:bodyPr>
                    <a:p>
                      <a:pPr marL="39240">
                        <a:lnSpc>
                          <a:spcPts val="2486"/>
                        </a:lnSpc>
                        <a:buNone/>
                      </a:pPr>
                      <a:r>
                        <a:rPr b="0" lang="en-GB" sz="2400" spc="-26" strike="noStrike">
                          <a:solidFill>
                            <a:srgbClr val="000000"/>
                          </a:solidFill>
                          <a:latin typeface="Courier New"/>
                        </a:rPr>
                        <a:t>*/</a:t>
                      </a:r>
                      <a:endParaRPr b="0" lang="en-GB" sz="2400" spc="-1" strike="noStrike">
                        <a:latin typeface="Arial"/>
                      </a:endParaRPr>
                    </a:p>
                  </a:txBody>
                  <a:tcPr anchor="t" marL="91440" marR="91440">
                    <a:lnL>
                      <a:noFill/>
                    </a:lnL>
                    <a:lnR>
                      <a:noFill/>
                    </a:lnR>
                    <a:lnT>
                      <a:noFill/>
                    </a:lnT>
                    <a:lnB>
                      <a:noFill/>
                    </a:lnB>
                    <a:noFill/>
                  </a:tcPr>
                </a:tc>
              </a:tr>
              <a:tr h="512640">
                <a:tc>
                  <a:txBody>
                    <a:bodyPr anchor="t">
                      <a:noAutofit/>
                    </a:bodyPr>
                    <a:p>
                      <a:pPr marL="355680">
                        <a:lnSpc>
                          <a:spcPts val="2480"/>
                        </a:lnSpc>
                        <a:buNone/>
                      </a:pPr>
                      <a:r>
                        <a:rPr b="0" lang="en-GB" sz="2400" spc="-1" strike="noStrike">
                          <a:solidFill>
                            <a:srgbClr val="000000"/>
                          </a:solidFill>
                          <a:latin typeface="Courier New"/>
                        </a:rPr>
                        <a:t>int</a:t>
                      </a:r>
                      <a:r>
                        <a:rPr b="0" lang="en-GB" sz="2400" spc="-15" strike="noStrike">
                          <a:solidFill>
                            <a:srgbClr val="000000"/>
                          </a:solidFill>
                          <a:latin typeface="Courier New"/>
                        </a:rPr>
                        <a:t> </a:t>
                      </a:r>
                      <a:r>
                        <a:rPr b="0" lang="en-GB" sz="2400" spc="-12" strike="noStrike">
                          <a:solidFill>
                            <a:srgbClr val="000000"/>
                          </a:solidFill>
                          <a:latin typeface="Courier New"/>
                        </a:rPr>
                        <a:t>n_net;</a:t>
                      </a:r>
                      <a:endParaRPr b="0" lang="en-GB" sz="2400" spc="-1" strike="noStrike">
                        <a:latin typeface="Arial"/>
                      </a:endParaRPr>
                    </a:p>
                  </a:txBody>
                  <a:tcPr anchor="t" marL="91440" marR="91440">
                    <a:lnL>
                      <a:noFill/>
                    </a:lnL>
                    <a:lnR>
                      <a:noFill/>
                    </a:lnR>
                    <a:lnT>
                      <a:noFill/>
                    </a:lnT>
                    <a:lnB>
                      <a:noFill/>
                    </a:lnB>
                    <a:noFill/>
                  </a:tcPr>
                </a:tc>
                <a:tc gridSpan="3">
                  <a:txBody>
                    <a:bodyPr anchor="t">
                      <a:noAutofit/>
                    </a:bodyPr>
                    <a:p>
                      <a:pPr marL="273600">
                        <a:lnSpc>
                          <a:spcPts val="2480"/>
                        </a:lnSpc>
                        <a:buNone/>
                      </a:pPr>
                      <a:r>
                        <a:rPr b="0" lang="en-GB" sz="2400" spc="-1" strike="noStrike">
                          <a:solidFill>
                            <a:srgbClr val="000000"/>
                          </a:solidFill>
                          <a:latin typeface="Courier New"/>
                        </a:rPr>
                        <a:t>/*</a:t>
                      </a:r>
                      <a:r>
                        <a:rPr b="0" lang="en-GB" sz="2400" spc="-26" strike="noStrike">
                          <a:solidFill>
                            <a:srgbClr val="000000"/>
                          </a:solidFill>
                          <a:latin typeface="Courier New"/>
                        </a:rPr>
                        <a:t> </a:t>
                      </a:r>
                      <a:r>
                        <a:rPr b="0" lang="en-GB" sz="2400" spc="-1" strike="noStrike">
                          <a:solidFill>
                            <a:srgbClr val="000000"/>
                          </a:solidFill>
                          <a:latin typeface="Courier New"/>
                        </a:rPr>
                        <a:t>network</a:t>
                      </a:r>
                      <a:r>
                        <a:rPr b="0" lang="en-GB" sz="2400" spc="-21" strike="noStrike">
                          <a:solidFill>
                            <a:srgbClr val="000000"/>
                          </a:solidFill>
                          <a:latin typeface="Courier New"/>
                        </a:rPr>
                        <a:t> </a:t>
                      </a:r>
                      <a:r>
                        <a:rPr b="0" lang="en-GB" sz="2400" spc="-12" strike="noStrike">
                          <a:solidFill>
                            <a:srgbClr val="000000"/>
                          </a:solidFill>
                          <a:latin typeface="Courier New"/>
                        </a:rPr>
                        <a:t>number,</a:t>
                      </a:r>
                      <a:endParaRPr b="0" lang="en-GB" sz="2400" spc="-1" strike="noStrike">
                        <a:latin typeface="Arial"/>
                      </a:endParaRPr>
                    </a:p>
                  </a:txBody>
                  <a:tcPr anchor="t" marL="91440" marR="91440">
                    <a:lnL>
                      <a:noFill/>
                    </a:lnL>
                    <a:lnR>
                      <a:noFill/>
                    </a:lnR>
                    <a:lnT>
                      <a:noFill/>
                    </a:lnT>
                    <a:lnB>
                      <a:noFill/>
                    </a:lnB>
                    <a:noFill/>
                  </a:tcPr>
                </a:tc>
                <a:tc hMerge="1">
                  <a:tcPr anchor="t" marL="90000" marR="90000">
                    <a:lnL>
                      <a:noFill/>
                    </a:lnL>
                    <a:lnR>
                      <a:noFill/>
                    </a:lnR>
                    <a:lnT>
                      <a:noFill/>
                    </a:lnT>
                    <a:lnB>
                      <a:noFill/>
                    </a:lnB>
                    <a:solidFill>
                      <a:srgbClr val="729fcf"/>
                    </a:solidFill>
                  </a:tcPr>
                </a:tc>
                <a:tc hMerge="1">
                  <a:tcPr anchor="t" marL="90000" marR="90000">
                    <a:lnL>
                      <a:noFill/>
                    </a:lnL>
                    <a:lnR>
                      <a:noFill/>
                    </a:lnR>
                    <a:lnT>
                      <a:noFill/>
                    </a:lnT>
                    <a:lnB>
                      <a:noFill/>
                    </a:lnB>
                    <a:solidFill>
                      <a:srgbClr val="729fcf"/>
                    </a:solidFill>
                  </a:tcPr>
                </a:tc>
                <a:tc>
                  <a:tcPr anchor="t" marL="91440" marR="91440">
                    <a:lnL>
                      <a:noFill/>
                    </a:lnL>
                    <a:lnR>
                      <a:noFill/>
                    </a:lnR>
                    <a:lnT>
                      <a:noFill/>
                    </a:lnT>
                    <a:lnB>
                      <a:noFill/>
                    </a:lnB>
                    <a:noFill/>
                  </a:tcPr>
                </a:tc>
              </a:tr>
              <a:tr h="514080">
                <a:tc>
                  <a:tcPr anchor="t" marL="91440" marR="91440">
                    <a:lnL>
                      <a:noFill/>
                    </a:lnL>
                    <a:lnR>
                      <a:noFill/>
                    </a:lnR>
                    <a:lnT>
                      <a:noFill/>
                    </a:lnT>
                    <a:lnB>
                      <a:noFill/>
                    </a:lnB>
                    <a:noFill/>
                  </a:tcPr>
                </a:tc>
                <a:tc gridSpan="3">
                  <a:txBody>
                    <a:bodyPr anchor="t">
                      <a:noAutofit/>
                    </a:bodyPr>
                    <a:p>
                      <a:pPr marL="456480">
                        <a:lnSpc>
                          <a:spcPts val="2486"/>
                        </a:lnSpc>
                        <a:buNone/>
                      </a:pPr>
                      <a:r>
                        <a:rPr b="0" lang="en-GB" sz="2400" spc="-1" strike="noStrike">
                          <a:solidFill>
                            <a:srgbClr val="000000"/>
                          </a:solidFill>
                          <a:latin typeface="Courier New"/>
                        </a:rPr>
                        <a:t>host</a:t>
                      </a:r>
                      <a:r>
                        <a:rPr b="0" lang="en-GB" sz="2400" spc="-35" strike="noStrike">
                          <a:solidFill>
                            <a:srgbClr val="000000"/>
                          </a:solidFill>
                          <a:latin typeface="Courier New"/>
                        </a:rPr>
                        <a:t> </a:t>
                      </a:r>
                      <a:r>
                        <a:rPr b="0" lang="en-GB" sz="2400" spc="-1" strike="noStrike">
                          <a:solidFill>
                            <a:srgbClr val="000000"/>
                          </a:solidFill>
                          <a:latin typeface="Courier New"/>
                        </a:rPr>
                        <a:t>byte</a:t>
                      </a:r>
                      <a:r>
                        <a:rPr b="0" lang="en-GB" sz="2400" spc="-21" strike="noStrike">
                          <a:solidFill>
                            <a:srgbClr val="000000"/>
                          </a:solidFill>
                          <a:latin typeface="Courier New"/>
                        </a:rPr>
                        <a:t> </a:t>
                      </a:r>
                      <a:r>
                        <a:rPr b="0" lang="en-GB" sz="2400" spc="-1" strike="noStrike">
                          <a:solidFill>
                            <a:srgbClr val="000000"/>
                          </a:solidFill>
                          <a:latin typeface="Courier New"/>
                        </a:rPr>
                        <a:t>order</a:t>
                      </a:r>
                      <a:r>
                        <a:rPr b="0" lang="en-GB" sz="2400" spc="-21" strike="noStrike">
                          <a:solidFill>
                            <a:srgbClr val="000000"/>
                          </a:solidFill>
                          <a:latin typeface="Courier New"/>
                        </a:rPr>
                        <a:t> </a:t>
                      </a:r>
                      <a:r>
                        <a:rPr b="0" lang="en-GB" sz="2400" spc="-26" strike="noStrike">
                          <a:solidFill>
                            <a:srgbClr val="000000"/>
                          </a:solidFill>
                          <a:latin typeface="Courier New"/>
                        </a:rPr>
                        <a:t>*/</a:t>
                      </a:r>
                      <a:endParaRPr b="0" lang="en-GB" sz="2400" spc="-1" strike="noStrike">
                        <a:latin typeface="Arial"/>
                      </a:endParaRPr>
                    </a:p>
                  </a:txBody>
                  <a:tcPr anchor="t" marL="91440" marR="91440">
                    <a:lnL>
                      <a:noFill/>
                    </a:lnL>
                    <a:lnR>
                      <a:noFill/>
                    </a:lnR>
                    <a:lnT>
                      <a:noFill/>
                    </a:lnT>
                    <a:lnB>
                      <a:noFill/>
                    </a:lnB>
                    <a:noFill/>
                  </a:tcPr>
                </a:tc>
                <a:tc hMerge="1">
                  <a:tcPr anchor="t" marL="90000" marR="90000">
                    <a:lnL>
                      <a:noFill/>
                    </a:lnL>
                    <a:lnR>
                      <a:noFill/>
                    </a:lnR>
                    <a:lnT>
                      <a:noFill/>
                    </a:lnT>
                    <a:lnB>
                      <a:noFill/>
                    </a:lnB>
                    <a:solidFill>
                      <a:srgbClr val="729fcf"/>
                    </a:solidFill>
                  </a:tcPr>
                </a:tc>
                <a:tc hMerge="1">
                  <a:tcPr anchor="t" marL="90000" marR="90000">
                    <a:lnL>
                      <a:noFill/>
                    </a:lnL>
                    <a:lnR>
                      <a:noFill/>
                    </a:lnR>
                    <a:lnT>
                      <a:noFill/>
                    </a:lnT>
                    <a:lnB>
                      <a:noFill/>
                    </a:lnB>
                    <a:solidFill>
                      <a:srgbClr val="729fcf"/>
                    </a:solidFill>
                  </a:tcPr>
                </a:tc>
                <a:tc>
                  <a:tcPr anchor="t" marL="91440" marR="91440">
                    <a:lnL>
                      <a:noFill/>
                    </a:lnL>
                    <a:lnR>
                      <a:noFill/>
                    </a:lnR>
                    <a:lnT>
                      <a:noFill/>
                    </a:lnT>
                    <a:lnB>
                      <a:noFill/>
                    </a:lnB>
                    <a:noFill/>
                  </a:tcPr>
                </a:tc>
              </a:tr>
              <a:tr h="216000">
                <a:tc gridSpan="2">
                  <a:txBody>
                    <a:bodyPr anchor="t">
                      <a:noAutofit/>
                    </a:bodyPr>
                    <a:p>
                      <a:pPr marL="31680">
                        <a:lnSpc>
                          <a:spcPct val="100000"/>
                        </a:lnSpc>
                        <a:spcBef>
                          <a:spcPts val="1020"/>
                        </a:spcBef>
                        <a:buNone/>
                      </a:pPr>
                      <a:r>
                        <a:rPr b="0" lang="en-GB" sz="2400" spc="-26" strike="noStrike">
                          <a:solidFill>
                            <a:srgbClr val="000000"/>
                          </a:solidFill>
                          <a:latin typeface="Courier New"/>
                        </a:rPr>
                        <a:t>};</a:t>
                      </a:r>
                      <a:endParaRPr b="0" lang="en-GB" sz="2400" spc="-1" strike="noStrike">
                        <a:latin typeface="Arial"/>
                      </a:endParaRPr>
                    </a:p>
                  </a:txBody>
                  <a:tcPr anchor="t" marL="91440" marR="91440">
                    <a:lnL>
                      <a:noFill/>
                    </a:lnL>
                    <a:lnR>
                      <a:noFill/>
                    </a:lnR>
                    <a:lnT>
                      <a:noFill/>
                    </a:lnT>
                    <a:lnB>
                      <a:noFill/>
                    </a:lnB>
                    <a:noFill/>
                  </a:tcPr>
                </a:tc>
                <a:tc hMerge="1">
                  <a:tcPr anchor="t" marL="90000" marR="90000">
                    <a:lnL>
                      <a:noFill/>
                    </a:lnL>
                    <a:lnR>
                      <a:noFill/>
                    </a:lnR>
                    <a:lnT>
                      <a:noFill/>
                    </a:lnT>
                    <a:lnB>
                      <a:noFill/>
                    </a:lnB>
                    <a:solidFill>
                      <a:srgbClr val="729fcf"/>
                    </a:solidFill>
                  </a:tcPr>
                </a:tc>
                <a:tc>
                  <a:tcPr anchor="t" marL="91440" marR="91440">
                    <a:lnL>
                      <a:noFill/>
                    </a:lnL>
                    <a:lnR>
                      <a:noFill/>
                    </a:lnR>
                    <a:lnT>
                      <a:noFill/>
                    </a:lnT>
                    <a:lnB>
                      <a:noFill/>
                    </a:lnB>
                    <a:noFill/>
                  </a:tcPr>
                </a:tc>
                <a:tc gridSpan="2">
                  <a:tcPr anchor="t" marL="91440" marR="91440">
                    <a:lnL>
                      <a:noFill/>
                    </a:lnL>
                    <a:lnR>
                      <a:noFill/>
                    </a:lnR>
                    <a:lnT>
                      <a:noFill/>
                    </a:lnT>
                    <a:lnB>
                      <a:noFill/>
                    </a:lnB>
                    <a:noFill/>
                  </a:tcPr>
                </a:tc>
                <a:tc hMerge="1">
                  <a:tcPr anchor="t" marL="90000" marR="90000">
                    <a:lnL>
                      <a:noFill/>
                    </a:lnL>
                    <a:lnR>
                      <a:noFill/>
                    </a:lnR>
                    <a:lnT>
                      <a:noFill/>
                    </a:lnT>
                    <a:lnB>
                      <a:noFill/>
                    </a:lnB>
                    <a:solidFill>
                      <a:srgbClr val="729fcf"/>
                    </a:solidFill>
                  </a:tcPr>
                </a:tc>
              </a:tr>
            </a:tbl>
          </a:graphicData>
        </a:graphic>
      </p:graphicFrame>
      <p:sp>
        <p:nvSpPr>
          <p:cNvPr id="414" name=""/>
          <p:cNvSpPr/>
          <p:nvPr/>
        </p:nvSpPr>
        <p:spPr>
          <a:xfrm>
            <a:off x="715320" y="5568120"/>
            <a:ext cx="8391240" cy="1234440"/>
          </a:xfrm>
          <a:prstGeom prst="rect">
            <a:avLst/>
          </a:prstGeom>
          <a:noFill/>
          <a:ln w="0">
            <a:noFill/>
          </a:ln>
        </p:spPr>
        <p:style>
          <a:lnRef idx="0"/>
          <a:fillRef idx="0"/>
          <a:effectRef idx="0"/>
          <a:fontRef idx="minor"/>
        </p:style>
        <p:txBody>
          <a:bodyPr lIns="90000" rIns="90000" tIns="45000" bIns="45000" anchor="t">
            <a:noAutofit/>
          </a:bodyPr>
          <a:p>
            <a:pPr>
              <a:lnSpc>
                <a:spcPct val="100000"/>
              </a:lnSpc>
              <a:buNone/>
            </a:pPr>
            <a:r>
              <a:rPr b="0" lang="en-GB" sz="2400" spc="-1" strike="noStrike">
                <a:solidFill>
                  <a:srgbClr val="000000"/>
                </a:solidFill>
                <a:latin typeface="Bitstream Vera Sans Mono"/>
                <a:ea typeface="DejaVu Sans"/>
              </a:rPr>
              <a:t>getnetbyname(const char *name);</a:t>
            </a:r>
            <a:endParaRPr b="0" lang="en-GB" sz="2400" spc="-1" strike="noStrike">
              <a:latin typeface="Arial"/>
            </a:endParaRPr>
          </a:p>
          <a:p>
            <a:pPr>
              <a:lnSpc>
                <a:spcPct val="100000"/>
              </a:lnSpc>
              <a:buNone/>
            </a:pPr>
            <a:endParaRPr b="0" lang="en-GB" sz="2400" spc="-1" strike="noStrike">
              <a:latin typeface="Arial"/>
            </a:endParaRPr>
          </a:p>
          <a:p>
            <a:pPr>
              <a:lnSpc>
                <a:spcPct val="100000"/>
              </a:lnSpc>
              <a:buNone/>
            </a:pPr>
            <a:r>
              <a:rPr b="0" lang="en-GB" sz="2400" spc="-1" strike="noStrike">
                <a:solidFill>
                  <a:srgbClr val="000000"/>
                </a:solidFill>
                <a:latin typeface="Bitstream Vera Sans Mono"/>
                <a:ea typeface="DejaVu Sans"/>
              </a:rPr>
              <a:t>getnetbynumber(long net, int type);</a:t>
            </a:r>
            <a:endParaRPr b="0" lang="en-GB" sz="2400" spc="-1" strike="noStrike">
              <a:latin typeface="Arial"/>
            </a:endParaRPr>
          </a:p>
        </p:txBody>
      </p:sp>
    </p:spTree>
  </p:cSld>
  <p:transition>
    <p:dissolve/>
  </p:transition>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5" name="PlaceHolder 1"/>
          <p:cNvSpPr>
            <a:spLocks noGrp="1"/>
          </p:cNvSpPr>
          <p:nvPr>
            <p:ph type="title"/>
          </p:nvPr>
        </p:nvSpPr>
        <p:spPr>
          <a:xfrm>
            <a:off x="2340000" y="555120"/>
            <a:ext cx="4858560" cy="1272600"/>
          </a:xfrm>
          <a:prstGeom prst="rect">
            <a:avLst/>
          </a:prstGeom>
          <a:noFill/>
          <a:ln w="0">
            <a:noFill/>
          </a:ln>
        </p:spPr>
        <p:txBody>
          <a:bodyPr lIns="0" rIns="0" tIns="12600" bIns="0" anchor="t">
            <a:noAutofit/>
          </a:bodyPr>
          <a:p>
            <a:pPr marL="12600">
              <a:lnSpc>
                <a:spcPct val="100000"/>
              </a:lnSpc>
              <a:spcBef>
                <a:spcPts val="99"/>
              </a:spcBef>
              <a:buNone/>
              <a:tabLst>
                <a:tab algn="l" pos="2217960"/>
              </a:tabLst>
            </a:pPr>
            <a:r>
              <a:rPr b="1" lang="en-GB" sz="4400" spc="-12" strike="noStrike">
                <a:solidFill>
                  <a:srgbClr val="000000"/>
                </a:solidFill>
                <a:latin typeface="Arial"/>
              </a:rPr>
              <a:t>Protocol</a:t>
            </a:r>
            <a:r>
              <a:rPr b="1" lang="en-GB" sz="4400" spc="-1" strike="noStrike">
                <a:solidFill>
                  <a:srgbClr val="000000"/>
                </a:solidFill>
                <a:latin typeface="Arial"/>
              </a:rPr>
              <a:t>	</a:t>
            </a:r>
            <a:r>
              <a:rPr b="1" lang="en-GB" sz="4400" spc="-12" strike="noStrike">
                <a:solidFill>
                  <a:srgbClr val="000000"/>
                </a:solidFill>
                <a:latin typeface="Arial"/>
              </a:rPr>
              <a:t>Names</a:t>
            </a:r>
            <a:endParaRPr b="0" lang="en-GB" sz="4400" spc="-1" strike="noStrike">
              <a:latin typeface="Arial"/>
            </a:endParaRPr>
          </a:p>
        </p:txBody>
      </p:sp>
      <p:sp>
        <p:nvSpPr>
          <p:cNvPr id="416" name="object 3"/>
          <p:cNvSpPr/>
          <p:nvPr/>
        </p:nvSpPr>
        <p:spPr>
          <a:xfrm>
            <a:off x="599400" y="1709280"/>
            <a:ext cx="9119160" cy="723600"/>
          </a:xfrm>
          <a:prstGeom prst="rect">
            <a:avLst/>
          </a:prstGeom>
          <a:noFill/>
          <a:ln w="0">
            <a:noFill/>
          </a:ln>
        </p:spPr>
        <p:style>
          <a:lnRef idx="0"/>
          <a:fillRef idx="0"/>
          <a:effectRef idx="0"/>
          <a:fontRef idx="minor"/>
        </p:style>
        <p:txBody>
          <a:bodyPr lIns="0" rIns="0" tIns="12600" bIns="0" anchor="t">
            <a:spAutoFit/>
          </a:bodyPr>
          <a:p>
            <a:pPr marL="12600">
              <a:lnSpc>
                <a:spcPts val="2801"/>
              </a:lnSpc>
              <a:spcBef>
                <a:spcPts val="99"/>
              </a:spcBef>
              <a:buNone/>
            </a:pPr>
            <a:r>
              <a:rPr b="0" lang="en-GB" sz="2400" spc="-1" strike="noStrike">
                <a:solidFill>
                  <a:srgbClr val="000000"/>
                </a:solidFill>
                <a:latin typeface="Courier New"/>
                <a:ea typeface="DejaVu Sans"/>
              </a:rPr>
              <a:t>struct</a:t>
            </a:r>
            <a:r>
              <a:rPr b="0" lang="en-GB" sz="2400" spc="-35" strike="noStrike">
                <a:solidFill>
                  <a:srgbClr val="000000"/>
                </a:solidFill>
                <a:latin typeface="Courier New"/>
                <a:ea typeface="DejaVu Sans"/>
              </a:rPr>
              <a:t> </a:t>
            </a:r>
            <a:r>
              <a:rPr b="0" lang="en-GB" sz="2400" spc="-1" strike="noStrike">
                <a:solidFill>
                  <a:srgbClr val="000000"/>
                </a:solidFill>
                <a:latin typeface="Courier New"/>
                <a:ea typeface="DejaVu Sans"/>
              </a:rPr>
              <a:t>protoent</a:t>
            </a:r>
            <a:r>
              <a:rPr b="0" lang="en-GB" sz="2400" spc="-35" strike="noStrike">
                <a:solidFill>
                  <a:srgbClr val="000000"/>
                </a:solidFill>
                <a:latin typeface="Courier New"/>
                <a:ea typeface="DejaVu Sans"/>
              </a:rPr>
              <a:t> </a:t>
            </a:r>
            <a:r>
              <a:rPr b="0" lang="en-GB" sz="2400" spc="-52" strike="noStrike">
                <a:solidFill>
                  <a:srgbClr val="000000"/>
                </a:solidFill>
                <a:latin typeface="Courier New"/>
                <a:ea typeface="DejaVu Sans"/>
              </a:rPr>
              <a:t>{</a:t>
            </a:r>
            <a:endParaRPr b="0" lang="en-GB" sz="2400" spc="-1" strike="noStrike">
              <a:latin typeface="Arial"/>
            </a:endParaRPr>
          </a:p>
          <a:p>
            <a:pPr marL="336600">
              <a:lnSpc>
                <a:spcPts val="2801"/>
              </a:lnSpc>
              <a:buNone/>
              <a:tabLst>
                <a:tab algn="l" pos="3536280"/>
              </a:tabLst>
            </a:pPr>
            <a:r>
              <a:rPr b="0" lang="en-GB" sz="2400" spc="-1" strike="noStrike">
                <a:solidFill>
                  <a:srgbClr val="000000"/>
                </a:solidFill>
                <a:latin typeface="Courier New"/>
                <a:ea typeface="DejaVu Sans"/>
              </a:rPr>
              <a:t>char</a:t>
            </a:r>
            <a:r>
              <a:rPr b="0" lang="en-GB" sz="2400" spc="-21" strike="noStrike">
                <a:solidFill>
                  <a:srgbClr val="000000"/>
                </a:solidFill>
                <a:latin typeface="Courier New"/>
                <a:ea typeface="DejaVu Sans"/>
              </a:rPr>
              <a:t> </a:t>
            </a:r>
            <a:r>
              <a:rPr b="0" lang="en-GB" sz="2400" spc="-12" strike="noStrike">
                <a:solidFill>
                  <a:srgbClr val="000000"/>
                </a:solidFill>
                <a:latin typeface="Courier New"/>
                <a:ea typeface="DejaVu Sans"/>
              </a:rPr>
              <a:t>*p_name;     </a:t>
            </a:r>
            <a:r>
              <a:rPr b="0" lang="en-GB" sz="2400" spc="-1" strike="noStrike">
                <a:solidFill>
                  <a:srgbClr val="000000"/>
                </a:solidFill>
                <a:latin typeface="Courier New"/>
                <a:ea typeface="DejaVu Sans"/>
              </a:rPr>
              <a:t>/*</a:t>
            </a:r>
            <a:r>
              <a:rPr b="0" lang="en-GB" sz="2400" spc="-32" strike="noStrike">
                <a:solidFill>
                  <a:srgbClr val="000000"/>
                </a:solidFill>
                <a:latin typeface="Courier New"/>
                <a:ea typeface="DejaVu Sans"/>
              </a:rPr>
              <a:t> </a:t>
            </a:r>
            <a:r>
              <a:rPr b="0" lang="en-GB" sz="2400" spc="-1" strike="noStrike">
                <a:solidFill>
                  <a:srgbClr val="000000"/>
                </a:solidFill>
                <a:latin typeface="Courier New"/>
                <a:ea typeface="DejaVu Sans"/>
              </a:rPr>
              <a:t>official</a:t>
            </a:r>
            <a:r>
              <a:rPr b="0" lang="en-GB" sz="2400" spc="-26" strike="noStrike">
                <a:solidFill>
                  <a:srgbClr val="000000"/>
                </a:solidFill>
                <a:latin typeface="Courier New"/>
                <a:ea typeface="DejaVu Sans"/>
              </a:rPr>
              <a:t> </a:t>
            </a:r>
            <a:r>
              <a:rPr b="0" lang="en-GB" sz="2400" spc="-1" strike="noStrike">
                <a:solidFill>
                  <a:srgbClr val="000000"/>
                </a:solidFill>
                <a:latin typeface="Courier New"/>
                <a:ea typeface="DejaVu Sans"/>
              </a:rPr>
              <a:t>protocol</a:t>
            </a:r>
            <a:r>
              <a:rPr b="0" lang="en-GB" sz="2400" spc="-32" strike="noStrike">
                <a:solidFill>
                  <a:srgbClr val="000000"/>
                </a:solidFill>
                <a:latin typeface="Courier New"/>
                <a:ea typeface="DejaVu Sans"/>
              </a:rPr>
              <a:t> </a:t>
            </a:r>
            <a:r>
              <a:rPr b="0" lang="en-GB" sz="2400" spc="-1" strike="noStrike">
                <a:solidFill>
                  <a:srgbClr val="000000"/>
                </a:solidFill>
                <a:latin typeface="Courier New"/>
                <a:ea typeface="DejaVu Sans"/>
              </a:rPr>
              <a:t>name</a:t>
            </a:r>
            <a:r>
              <a:rPr b="0" lang="en-GB" sz="2400" spc="-26" strike="noStrike">
                <a:solidFill>
                  <a:srgbClr val="000000"/>
                </a:solidFill>
                <a:latin typeface="Courier New"/>
                <a:ea typeface="DejaVu Sans"/>
              </a:rPr>
              <a:t> */</a:t>
            </a:r>
            <a:endParaRPr b="0" lang="en-GB" sz="2400" spc="-1" strike="noStrike">
              <a:latin typeface="Arial"/>
            </a:endParaRPr>
          </a:p>
        </p:txBody>
      </p:sp>
      <p:sp>
        <p:nvSpPr>
          <p:cNvPr id="417" name="object 4"/>
          <p:cNvSpPr/>
          <p:nvPr/>
        </p:nvSpPr>
        <p:spPr>
          <a:xfrm>
            <a:off x="923400" y="2400480"/>
            <a:ext cx="8435160" cy="378000"/>
          </a:xfrm>
          <a:prstGeom prst="rect">
            <a:avLst/>
          </a:prstGeom>
          <a:noFill/>
          <a:ln w="0">
            <a:noFill/>
          </a:ln>
        </p:spPr>
        <p:style>
          <a:lnRef idx="0"/>
          <a:fillRef idx="0"/>
          <a:effectRef idx="0"/>
          <a:fontRef idx="minor"/>
        </p:style>
        <p:txBody>
          <a:bodyPr lIns="0" rIns="0" tIns="12600" bIns="0" anchor="t">
            <a:spAutoFit/>
          </a:bodyPr>
          <a:p>
            <a:pPr marL="12600">
              <a:lnSpc>
                <a:spcPct val="100000"/>
              </a:lnSpc>
              <a:spcBef>
                <a:spcPts val="99"/>
              </a:spcBef>
              <a:buNone/>
            </a:pPr>
            <a:r>
              <a:rPr b="0" lang="en-GB" sz="2400" spc="-1" strike="noStrike">
                <a:solidFill>
                  <a:srgbClr val="000000"/>
                </a:solidFill>
                <a:latin typeface="Courier New"/>
                <a:ea typeface="DejaVu Sans"/>
              </a:rPr>
              <a:t>char</a:t>
            </a:r>
            <a:r>
              <a:rPr b="0" lang="en-GB" sz="2400" spc="-15" strike="noStrike">
                <a:solidFill>
                  <a:srgbClr val="000000"/>
                </a:solidFill>
                <a:latin typeface="Courier New"/>
                <a:ea typeface="DejaVu Sans"/>
              </a:rPr>
              <a:t> </a:t>
            </a:r>
            <a:r>
              <a:rPr b="0" lang="en-GB" sz="2400" spc="-12" strike="noStrike">
                <a:solidFill>
                  <a:srgbClr val="000000"/>
                </a:solidFill>
                <a:latin typeface="Courier New"/>
                <a:ea typeface="DejaVu Sans"/>
              </a:rPr>
              <a:t>**p_aliases;</a:t>
            </a:r>
            <a:r>
              <a:rPr b="0" lang="en-GB" sz="2400" spc="-727" strike="noStrike">
                <a:solidFill>
                  <a:srgbClr val="000000"/>
                </a:solidFill>
                <a:latin typeface="Courier New"/>
                <a:ea typeface="DejaVu Sans"/>
              </a:rPr>
              <a:t> </a:t>
            </a:r>
            <a:r>
              <a:rPr b="0" lang="en-GB" sz="2400" spc="-1" strike="noStrike">
                <a:solidFill>
                  <a:srgbClr val="000000"/>
                </a:solidFill>
                <a:latin typeface="Courier New"/>
                <a:ea typeface="DejaVu Sans"/>
              </a:rPr>
              <a:t>/* alias</a:t>
            </a:r>
            <a:r>
              <a:rPr b="0" lang="en-GB" sz="2400" spc="-7" strike="noStrike">
                <a:solidFill>
                  <a:srgbClr val="000000"/>
                </a:solidFill>
                <a:latin typeface="Courier New"/>
                <a:ea typeface="DejaVu Sans"/>
              </a:rPr>
              <a:t> </a:t>
            </a:r>
            <a:r>
              <a:rPr b="0" lang="en-GB" sz="2400" spc="-1" strike="noStrike">
                <a:solidFill>
                  <a:srgbClr val="000000"/>
                </a:solidFill>
                <a:latin typeface="Courier New"/>
                <a:ea typeface="DejaVu Sans"/>
              </a:rPr>
              <a:t>list </a:t>
            </a:r>
            <a:r>
              <a:rPr b="0" lang="en-GB" sz="2400" spc="-26" strike="noStrike">
                <a:solidFill>
                  <a:srgbClr val="000000"/>
                </a:solidFill>
                <a:latin typeface="Courier New"/>
                <a:ea typeface="DejaVu Sans"/>
              </a:rPr>
              <a:t>*/</a:t>
            </a:r>
            <a:endParaRPr b="0" lang="en-GB" sz="2400" spc="-1" strike="noStrike">
              <a:latin typeface="Arial"/>
            </a:endParaRPr>
          </a:p>
        </p:txBody>
      </p:sp>
      <p:sp>
        <p:nvSpPr>
          <p:cNvPr id="418" name="object 5"/>
          <p:cNvSpPr/>
          <p:nvPr/>
        </p:nvSpPr>
        <p:spPr>
          <a:xfrm>
            <a:off x="599400" y="2622960"/>
            <a:ext cx="8399160" cy="1064160"/>
          </a:xfrm>
          <a:prstGeom prst="rect">
            <a:avLst/>
          </a:prstGeom>
          <a:noFill/>
          <a:ln w="0">
            <a:noFill/>
          </a:ln>
        </p:spPr>
        <p:style>
          <a:lnRef idx="0"/>
          <a:fillRef idx="0"/>
          <a:effectRef idx="0"/>
          <a:fontRef idx="minor"/>
        </p:style>
        <p:txBody>
          <a:bodyPr lIns="0" rIns="0" tIns="172800" bIns="0" anchor="t">
            <a:spAutoFit/>
          </a:bodyPr>
          <a:p>
            <a:pPr marL="336600">
              <a:lnSpc>
                <a:spcPct val="100000"/>
              </a:lnSpc>
              <a:spcBef>
                <a:spcPts val="1361"/>
              </a:spcBef>
              <a:buNone/>
              <a:tabLst>
                <a:tab algn="l" pos="3536280"/>
              </a:tabLst>
            </a:pPr>
            <a:r>
              <a:rPr b="0" lang="en-GB" sz="2400" spc="-1" strike="noStrike">
                <a:solidFill>
                  <a:srgbClr val="000000"/>
                </a:solidFill>
                <a:latin typeface="Courier New"/>
                <a:ea typeface="DejaVu Sans"/>
              </a:rPr>
              <a:t>int</a:t>
            </a:r>
            <a:r>
              <a:rPr b="0" lang="en-GB" sz="2400" spc="-15" strike="noStrike">
                <a:solidFill>
                  <a:srgbClr val="000000"/>
                </a:solidFill>
                <a:latin typeface="Courier New"/>
                <a:ea typeface="DejaVu Sans"/>
              </a:rPr>
              <a:t> </a:t>
            </a:r>
            <a:r>
              <a:rPr b="0" lang="en-GB" sz="2400" spc="-12" strike="noStrike">
                <a:solidFill>
                  <a:srgbClr val="000000"/>
                </a:solidFill>
                <a:latin typeface="Courier New"/>
                <a:ea typeface="DejaVu Sans"/>
              </a:rPr>
              <a:t>p_proto;      </a:t>
            </a:r>
            <a:r>
              <a:rPr b="0" lang="en-GB" sz="2400" spc="-1" strike="noStrike">
                <a:solidFill>
                  <a:srgbClr val="000000"/>
                </a:solidFill>
                <a:latin typeface="Courier New"/>
                <a:ea typeface="DejaVu Sans"/>
              </a:rPr>
              <a:t>/*</a:t>
            </a:r>
            <a:r>
              <a:rPr b="0" lang="en-GB" sz="2400" spc="-32" strike="noStrike">
                <a:solidFill>
                  <a:srgbClr val="000000"/>
                </a:solidFill>
                <a:latin typeface="Courier New"/>
                <a:ea typeface="DejaVu Sans"/>
              </a:rPr>
              <a:t> </a:t>
            </a:r>
            <a:r>
              <a:rPr b="0" lang="en-GB" sz="2400" spc="-1" strike="noStrike">
                <a:solidFill>
                  <a:srgbClr val="000000"/>
                </a:solidFill>
                <a:latin typeface="Courier New"/>
                <a:ea typeface="DejaVu Sans"/>
              </a:rPr>
              <a:t>protocol</a:t>
            </a:r>
            <a:r>
              <a:rPr b="0" lang="en-GB" sz="2400" spc="-26" strike="noStrike">
                <a:solidFill>
                  <a:srgbClr val="000000"/>
                </a:solidFill>
                <a:latin typeface="Courier New"/>
                <a:ea typeface="DejaVu Sans"/>
              </a:rPr>
              <a:t> </a:t>
            </a:r>
            <a:r>
              <a:rPr b="0" lang="en-GB" sz="2400" spc="-1" strike="noStrike">
                <a:solidFill>
                  <a:srgbClr val="000000"/>
                </a:solidFill>
                <a:latin typeface="Courier New"/>
                <a:ea typeface="DejaVu Sans"/>
              </a:rPr>
              <a:t>number</a:t>
            </a:r>
            <a:r>
              <a:rPr b="0" lang="en-GB" sz="2400" spc="-26" strike="noStrike">
                <a:solidFill>
                  <a:srgbClr val="000000"/>
                </a:solidFill>
                <a:latin typeface="Courier New"/>
                <a:ea typeface="DejaVu Sans"/>
              </a:rPr>
              <a:t> */</a:t>
            </a:r>
            <a:endParaRPr b="0" lang="en-GB" sz="2400" spc="-1" strike="noStrike">
              <a:latin typeface="Arial"/>
            </a:endParaRPr>
          </a:p>
          <a:p>
            <a:pPr marL="12600">
              <a:lnSpc>
                <a:spcPct val="100000"/>
              </a:lnSpc>
              <a:spcBef>
                <a:spcPts val="1261"/>
              </a:spcBef>
              <a:buNone/>
              <a:tabLst>
                <a:tab algn="l" pos="3536280"/>
              </a:tabLst>
            </a:pPr>
            <a:r>
              <a:rPr b="0" lang="en-GB" sz="2400" spc="-26" strike="noStrike">
                <a:solidFill>
                  <a:srgbClr val="000000"/>
                </a:solidFill>
                <a:latin typeface="Courier New"/>
                <a:ea typeface="DejaVu Sans"/>
              </a:rPr>
              <a:t>};</a:t>
            </a:r>
            <a:endParaRPr b="0" lang="en-GB" sz="2400" spc="-1" strike="noStrike">
              <a:latin typeface="Arial"/>
            </a:endParaRPr>
          </a:p>
        </p:txBody>
      </p:sp>
      <p:sp>
        <p:nvSpPr>
          <p:cNvPr id="419" name="object 7"/>
          <p:cNvSpPr/>
          <p:nvPr/>
        </p:nvSpPr>
        <p:spPr>
          <a:xfrm>
            <a:off x="599400" y="4170960"/>
            <a:ext cx="8150760" cy="1129320"/>
          </a:xfrm>
          <a:prstGeom prst="rect">
            <a:avLst/>
          </a:prstGeom>
          <a:noFill/>
          <a:ln w="0">
            <a:noFill/>
          </a:ln>
        </p:spPr>
        <p:style>
          <a:lnRef idx="0"/>
          <a:fillRef idx="0"/>
          <a:effectRef idx="0"/>
          <a:fontRef idx="minor"/>
        </p:style>
        <p:txBody>
          <a:bodyPr lIns="0" rIns="0" tIns="12240" bIns="0" anchor="t">
            <a:spAutoFit/>
          </a:bodyPr>
          <a:p>
            <a:pPr>
              <a:lnSpc>
                <a:spcPct val="131000"/>
              </a:lnSpc>
              <a:spcBef>
                <a:spcPts val="96"/>
              </a:spcBef>
              <a:buNone/>
              <a:tabLst>
                <a:tab algn="l" pos="336600"/>
              </a:tabLst>
            </a:pPr>
            <a:r>
              <a:rPr b="0" lang="en-GB" sz="2800" spc="-12" strike="noStrike">
                <a:solidFill>
                  <a:srgbClr val="000000"/>
                </a:solidFill>
                <a:latin typeface="Bitstream Vera Sans Mono"/>
                <a:ea typeface="DejaVu Sans"/>
              </a:rPr>
              <a:t>getprotobyname(const</a:t>
            </a:r>
            <a:r>
              <a:rPr b="0" lang="en-GB" sz="2800" spc="-197" strike="noStrike">
                <a:solidFill>
                  <a:srgbClr val="000000"/>
                </a:solidFill>
                <a:latin typeface="Bitstream Vera Sans Mono"/>
                <a:ea typeface="DejaVu Sans"/>
              </a:rPr>
              <a:t> </a:t>
            </a:r>
            <a:r>
              <a:rPr b="0" lang="en-GB" sz="2800" spc="-1" strike="noStrike">
                <a:solidFill>
                  <a:srgbClr val="000000"/>
                </a:solidFill>
                <a:latin typeface="Bitstream Vera Sans Mono"/>
                <a:ea typeface="DejaVu Sans"/>
              </a:rPr>
              <a:t>char</a:t>
            </a:r>
            <a:r>
              <a:rPr b="0" lang="en-GB" sz="2800" spc="-191" strike="noStrike">
                <a:solidFill>
                  <a:srgbClr val="000000"/>
                </a:solidFill>
                <a:latin typeface="Bitstream Vera Sans Mono"/>
                <a:ea typeface="DejaVu Sans"/>
              </a:rPr>
              <a:t> </a:t>
            </a:r>
            <a:r>
              <a:rPr b="0" lang="en-GB" sz="2800" spc="-12" strike="noStrike">
                <a:solidFill>
                  <a:srgbClr val="000000"/>
                </a:solidFill>
                <a:latin typeface="Bitstream Vera Sans Mono"/>
                <a:ea typeface="DejaVu Sans"/>
              </a:rPr>
              <a:t>*name) getprotobynumber(int</a:t>
            </a:r>
            <a:r>
              <a:rPr b="0" lang="en-GB" sz="2800" spc="-287" strike="noStrike">
                <a:solidFill>
                  <a:srgbClr val="000000"/>
                </a:solidFill>
                <a:latin typeface="Bitstream Vera Sans Mono"/>
                <a:ea typeface="DejaVu Sans"/>
              </a:rPr>
              <a:t> </a:t>
            </a:r>
            <a:r>
              <a:rPr b="0" lang="en-GB" sz="2800" spc="-12" strike="noStrike">
                <a:solidFill>
                  <a:srgbClr val="000000"/>
                </a:solidFill>
                <a:latin typeface="Bitstream Vera Sans Mono"/>
                <a:ea typeface="DejaVu Sans"/>
              </a:rPr>
              <a:t>proto);</a:t>
            </a:r>
            <a:endParaRPr b="0" lang="en-GB" sz="2800" spc="-1" strike="noStrike">
              <a:latin typeface="Arial"/>
            </a:endParaRPr>
          </a:p>
        </p:txBody>
      </p:sp>
    </p:spTree>
  </p:cSld>
  <p:transition>
    <p:dissolve/>
  </p:transition>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0" name="PlaceHolder 1"/>
          <p:cNvSpPr>
            <a:spLocks noGrp="1"/>
          </p:cNvSpPr>
          <p:nvPr>
            <p:ph type="title"/>
          </p:nvPr>
        </p:nvSpPr>
        <p:spPr>
          <a:xfrm>
            <a:off x="1609200" y="555120"/>
            <a:ext cx="6863400" cy="1272600"/>
          </a:xfrm>
          <a:prstGeom prst="rect">
            <a:avLst/>
          </a:prstGeom>
          <a:noFill/>
          <a:ln w="0">
            <a:noFill/>
          </a:ln>
        </p:spPr>
        <p:txBody>
          <a:bodyPr lIns="0" rIns="0" tIns="12600" bIns="0" anchor="t">
            <a:noAutofit/>
          </a:bodyPr>
          <a:p>
            <a:pPr marL="1534320">
              <a:lnSpc>
                <a:spcPct val="100000"/>
              </a:lnSpc>
              <a:spcBef>
                <a:spcPts val="99"/>
              </a:spcBef>
              <a:buNone/>
            </a:pPr>
            <a:r>
              <a:rPr b="1" lang="en-GB" sz="4400" spc="-1" strike="noStrike">
                <a:solidFill>
                  <a:srgbClr val="000000"/>
                </a:solidFill>
                <a:latin typeface="Arial"/>
              </a:rPr>
              <a:t>Service</a:t>
            </a:r>
            <a:r>
              <a:rPr b="1" lang="en-GB" sz="4400" spc="-86" strike="noStrike">
                <a:solidFill>
                  <a:srgbClr val="000000"/>
                </a:solidFill>
                <a:latin typeface="Arial"/>
              </a:rPr>
              <a:t> </a:t>
            </a:r>
            <a:r>
              <a:rPr b="1" lang="en-GB" sz="4400" spc="-12" strike="noStrike">
                <a:solidFill>
                  <a:srgbClr val="000000"/>
                </a:solidFill>
                <a:latin typeface="Arial"/>
              </a:rPr>
              <a:t>Names</a:t>
            </a:r>
            <a:endParaRPr b="0" lang="en-GB" sz="4400" spc="-1" strike="noStrike">
              <a:latin typeface="Arial"/>
            </a:endParaRPr>
          </a:p>
        </p:txBody>
      </p:sp>
      <p:sp>
        <p:nvSpPr>
          <p:cNvPr id="421" name="object 3"/>
          <p:cNvSpPr/>
          <p:nvPr/>
        </p:nvSpPr>
        <p:spPr>
          <a:xfrm>
            <a:off x="599400" y="1709280"/>
            <a:ext cx="9119160" cy="1076760"/>
          </a:xfrm>
          <a:prstGeom prst="rect">
            <a:avLst/>
          </a:prstGeom>
          <a:noFill/>
          <a:ln w="0">
            <a:noFill/>
          </a:ln>
        </p:spPr>
        <p:style>
          <a:lnRef idx="0"/>
          <a:fillRef idx="0"/>
          <a:effectRef idx="0"/>
          <a:fontRef idx="minor"/>
        </p:style>
        <p:txBody>
          <a:bodyPr lIns="0" rIns="0" tIns="12600" bIns="0" anchor="t">
            <a:spAutoFit/>
          </a:bodyPr>
          <a:p>
            <a:pPr marL="12600">
              <a:lnSpc>
                <a:spcPts val="2801"/>
              </a:lnSpc>
              <a:spcBef>
                <a:spcPts val="99"/>
              </a:spcBef>
              <a:buNone/>
            </a:pPr>
            <a:r>
              <a:rPr b="0" lang="en-GB" sz="2400" spc="-1" strike="noStrike">
                <a:solidFill>
                  <a:srgbClr val="000000"/>
                </a:solidFill>
                <a:latin typeface="Bitstream Vera Sans Mono"/>
                <a:ea typeface="DejaVu Sans"/>
              </a:rPr>
              <a:t>struct</a:t>
            </a:r>
            <a:r>
              <a:rPr b="0" lang="en-GB" sz="2400" spc="-35"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servent</a:t>
            </a:r>
            <a:r>
              <a:rPr b="0" lang="en-GB" sz="2400" spc="-32" strike="noStrike">
                <a:solidFill>
                  <a:srgbClr val="000000"/>
                </a:solidFill>
                <a:latin typeface="Bitstream Vera Sans Mono"/>
                <a:ea typeface="DejaVu Sans"/>
              </a:rPr>
              <a:t> </a:t>
            </a:r>
            <a:r>
              <a:rPr b="0" lang="en-GB" sz="2400" spc="-52" strike="noStrike">
                <a:solidFill>
                  <a:srgbClr val="000000"/>
                </a:solidFill>
                <a:latin typeface="Bitstream Vera Sans Mono"/>
                <a:ea typeface="DejaVu Sans"/>
              </a:rPr>
              <a:t>{</a:t>
            </a:r>
            <a:endParaRPr b="0" lang="en-GB" sz="2400" spc="-1" strike="noStrike">
              <a:latin typeface="Arial"/>
            </a:endParaRPr>
          </a:p>
          <a:p>
            <a:pPr marL="336600">
              <a:lnSpc>
                <a:spcPts val="2721"/>
              </a:lnSpc>
              <a:spcBef>
                <a:spcPts val="139"/>
              </a:spcBef>
              <a:buNone/>
              <a:tabLst>
                <a:tab algn="l" pos="3536280"/>
              </a:tabLst>
            </a:pPr>
            <a:r>
              <a:rPr b="0" lang="en-GB" sz="2400" spc="-1" strike="noStrike">
                <a:solidFill>
                  <a:srgbClr val="000000"/>
                </a:solidFill>
                <a:latin typeface="Bitstream Vera Sans Mono"/>
                <a:ea typeface="DejaVu Sans"/>
              </a:rPr>
              <a:t>char</a:t>
            </a:r>
            <a:r>
              <a:rPr b="0" lang="en-GB" sz="2400" spc="-21" strike="noStrike">
                <a:solidFill>
                  <a:srgbClr val="000000"/>
                </a:solidFill>
                <a:latin typeface="Bitstream Vera Sans Mono"/>
                <a:ea typeface="DejaVu Sans"/>
              </a:rPr>
              <a:t> </a:t>
            </a:r>
            <a:r>
              <a:rPr b="0" lang="en-GB" sz="2400" spc="-12" strike="noStrike">
                <a:solidFill>
                  <a:srgbClr val="000000"/>
                </a:solidFill>
                <a:latin typeface="Bitstream Vera Sans Mono"/>
                <a:ea typeface="DejaVu Sans"/>
              </a:rPr>
              <a:t>*s_name;      </a:t>
            </a:r>
            <a:r>
              <a:rPr b="0" lang="en-GB" sz="2400" spc="-1" strike="noStrike">
                <a:solidFill>
                  <a:srgbClr val="000000"/>
                </a:solidFill>
                <a:latin typeface="Bitstream Vera Sans Mono"/>
                <a:ea typeface="DejaVu Sans"/>
              </a:rPr>
              <a:t>/*</a:t>
            </a:r>
            <a:r>
              <a:rPr b="0" lang="en-GB" sz="2400" spc="-32"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official</a:t>
            </a:r>
            <a:r>
              <a:rPr b="0" lang="en-GB" sz="2400" spc="-26"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service</a:t>
            </a:r>
            <a:r>
              <a:rPr b="0" lang="en-GB" sz="2400" spc="-26"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name</a:t>
            </a:r>
            <a:r>
              <a:rPr b="0" lang="en-GB" sz="2400" spc="-26" strike="noStrike">
                <a:solidFill>
                  <a:srgbClr val="000000"/>
                </a:solidFill>
                <a:latin typeface="Bitstream Vera Sans Mono"/>
                <a:ea typeface="DejaVu Sans"/>
              </a:rPr>
              <a:t> */ </a:t>
            </a:r>
            <a:r>
              <a:rPr b="0" lang="en-GB" sz="2400" spc="-1" strike="noStrike">
                <a:solidFill>
                  <a:srgbClr val="000000"/>
                </a:solidFill>
                <a:latin typeface="Bitstream Vera Sans Mono"/>
                <a:ea typeface="DejaVu Sans"/>
              </a:rPr>
              <a:t>char</a:t>
            </a:r>
            <a:r>
              <a:rPr b="0" lang="en-GB" sz="2400" spc="-15" strike="noStrike">
                <a:solidFill>
                  <a:srgbClr val="000000"/>
                </a:solidFill>
                <a:latin typeface="Bitstream Vera Sans Mono"/>
                <a:ea typeface="DejaVu Sans"/>
              </a:rPr>
              <a:t> </a:t>
            </a:r>
            <a:r>
              <a:rPr b="0" lang="en-GB" sz="2400" spc="-12" strike="noStrike">
                <a:solidFill>
                  <a:srgbClr val="000000"/>
                </a:solidFill>
                <a:latin typeface="Bitstream Vera Sans Mono"/>
                <a:ea typeface="DejaVu Sans"/>
              </a:rPr>
              <a:t>**s_aliases;</a:t>
            </a:r>
            <a:r>
              <a:rPr b="0" lang="en-GB" sz="2400" spc="-727"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 alias</a:t>
            </a:r>
            <a:r>
              <a:rPr b="0" lang="en-GB" sz="2400" spc="-7"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list </a:t>
            </a:r>
            <a:r>
              <a:rPr b="0" lang="en-GB" sz="2400" spc="-26" strike="noStrike">
                <a:solidFill>
                  <a:srgbClr val="000000"/>
                </a:solidFill>
                <a:latin typeface="Bitstream Vera Sans Mono"/>
                <a:ea typeface="DejaVu Sans"/>
              </a:rPr>
              <a:t>*/</a:t>
            </a:r>
            <a:endParaRPr b="0" lang="en-GB" sz="2400" spc="-1" strike="noStrike">
              <a:latin typeface="Arial"/>
            </a:endParaRPr>
          </a:p>
        </p:txBody>
      </p:sp>
      <p:sp>
        <p:nvSpPr>
          <p:cNvPr id="422" name="object 4"/>
          <p:cNvSpPr/>
          <p:nvPr/>
        </p:nvSpPr>
        <p:spPr>
          <a:xfrm>
            <a:off x="923400" y="2747160"/>
            <a:ext cx="2035440" cy="378000"/>
          </a:xfrm>
          <a:prstGeom prst="rect">
            <a:avLst/>
          </a:prstGeom>
          <a:noFill/>
          <a:ln w="0">
            <a:noFill/>
          </a:ln>
        </p:spPr>
        <p:style>
          <a:lnRef idx="0"/>
          <a:fillRef idx="0"/>
          <a:effectRef idx="0"/>
          <a:fontRef idx="minor"/>
        </p:style>
        <p:txBody>
          <a:bodyPr lIns="0" rIns="0" tIns="12600" bIns="0" anchor="t">
            <a:spAutoFit/>
          </a:bodyPr>
          <a:p>
            <a:pPr marL="12600">
              <a:lnSpc>
                <a:spcPct val="100000"/>
              </a:lnSpc>
              <a:spcBef>
                <a:spcPts val="99"/>
              </a:spcBef>
              <a:buNone/>
            </a:pPr>
            <a:r>
              <a:rPr b="0" lang="en-GB" sz="2400" spc="-1" strike="noStrike">
                <a:solidFill>
                  <a:srgbClr val="000000"/>
                </a:solidFill>
                <a:latin typeface="Bitstream Vera Sans Mono"/>
                <a:ea typeface="DejaVu Sans"/>
              </a:rPr>
              <a:t>int</a:t>
            </a:r>
            <a:r>
              <a:rPr b="0" lang="en-GB" sz="2400" spc="-15" strike="noStrike">
                <a:solidFill>
                  <a:srgbClr val="000000"/>
                </a:solidFill>
                <a:latin typeface="Bitstream Vera Sans Mono"/>
                <a:ea typeface="DejaVu Sans"/>
              </a:rPr>
              <a:t> </a:t>
            </a:r>
            <a:r>
              <a:rPr b="0" lang="en-GB" sz="2400" spc="-12" strike="noStrike">
                <a:solidFill>
                  <a:srgbClr val="000000"/>
                </a:solidFill>
                <a:latin typeface="Bitstream Vera Sans Mono"/>
                <a:ea typeface="DejaVu Sans"/>
              </a:rPr>
              <a:t>s_port;</a:t>
            </a:r>
            <a:endParaRPr b="0" lang="en-GB" sz="2400" spc="-1" strike="noStrike">
              <a:latin typeface="Arial"/>
            </a:endParaRPr>
          </a:p>
        </p:txBody>
      </p:sp>
      <p:sp>
        <p:nvSpPr>
          <p:cNvPr id="423" name="object 5"/>
          <p:cNvSpPr/>
          <p:nvPr/>
        </p:nvSpPr>
        <p:spPr>
          <a:xfrm>
            <a:off x="1980000" y="2747160"/>
            <a:ext cx="7558560" cy="1070280"/>
          </a:xfrm>
          <a:prstGeom prst="rect">
            <a:avLst/>
          </a:prstGeom>
          <a:noFill/>
          <a:ln w="0">
            <a:noFill/>
          </a:ln>
        </p:spPr>
        <p:style>
          <a:lnRef idx="0"/>
          <a:fillRef idx="0"/>
          <a:effectRef idx="0"/>
          <a:fontRef idx="minor"/>
        </p:style>
        <p:txBody>
          <a:bodyPr lIns="0" rIns="0" tIns="12600" bIns="0" anchor="t">
            <a:spAutoFit/>
          </a:bodyPr>
          <a:p>
            <a:pPr algn="ctr">
              <a:lnSpc>
                <a:spcPts val="2801"/>
              </a:lnSpc>
              <a:spcBef>
                <a:spcPts val="99"/>
              </a:spcBef>
              <a:buNone/>
            </a:pPr>
            <a:r>
              <a:rPr b="0" lang="en-GB" sz="2400" spc="-1" strike="noStrike">
                <a:solidFill>
                  <a:srgbClr val="000000"/>
                </a:solidFill>
                <a:latin typeface="Bitstream Vera Sans Mono"/>
                <a:ea typeface="DejaVu Sans"/>
              </a:rPr>
              <a:t>/*</a:t>
            </a:r>
            <a:r>
              <a:rPr b="0" lang="en-GB" sz="2400" spc="-15"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port</a:t>
            </a:r>
            <a:r>
              <a:rPr b="0" lang="en-GB" sz="2400" spc="-15" strike="noStrike">
                <a:solidFill>
                  <a:srgbClr val="000000"/>
                </a:solidFill>
                <a:latin typeface="Bitstream Vera Sans Mono"/>
                <a:ea typeface="DejaVu Sans"/>
              </a:rPr>
              <a:t> </a:t>
            </a:r>
            <a:r>
              <a:rPr b="0" lang="en-GB" sz="2400" spc="-12" strike="noStrike">
                <a:solidFill>
                  <a:srgbClr val="000000"/>
                </a:solidFill>
                <a:latin typeface="Bitstream Vera Sans Mono"/>
                <a:ea typeface="DejaVu Sans"/>
              </a:rPr>
              <a:t>number,</a:t>
            </a:r>
            <a:endParaRPr b="0" lang="en-GB" sz="2400" spc="-1" strike="noStrike">
              <a:latin typeface="Arial"/>
            </a:endParaRPr>
          </a:p>
          <a:p>
            <a:pPr marL="639360" algn="ctr">
              <a:lnSpc>
                <a:spcPts val="2724"/>
              </a:lnSpc>
              <a:buNone/>
            </a:pPr>
            <a:r>
              <a:rPr b="0" lang="en-GB" sz="2400" spc="-1"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network</a:t>
            </a:r>
            <a:r>
              <a:rPr b="0" lang="en-GB" sz="2400" spc="-32"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byte</a:t>
            </a:r>
            <a:r>
              <a:rPr b="0" lang="en-GB" sz="2400" spc="-26"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order</a:t>
            </a:r>
            <a:r>
              <a:rPr b="0" lang="en-GB" sz="2400" spc="-26" strike="noStrike">
                <a:solidFill>
                  <a:srgbClr val="000000"/>
                </a:solidFill>
                <a:latin typeface="Bitstream Vera Sans Mono"/>
                <a:ea typeface="DejaVu Sans"/>
              </a:rPr>
              <a:t> */</a:t>
            </a:r>
            <a:endParaRPr b="0" lang="en-GB" sz="2400" spc="-1" strike="noStrike">
              <a:latin typeface="Arial"/>
            </a:endParaRPr>
          </a:p>
          <a:p>
            <a:pPr marL="639360" algn="ctr">
              <a:lnSpc>
                <a:spcPts val="2806"/>
              </a:lnSpc>
              <a:buNone/>
            </a:pPr>
            <a:r>
              <a:rPr b="0" lang="en-GB" sz="2400" spc="-1"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a:t>
            </a:r>
            <a:r>
              <a:rPr b="0" lang="en-GB" sz="2400" spc="-32"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protocol</a:t>
            </a:r>
            <a:r>
              <a:rPr b="0" lang="en-GB" sz="2400" spc="-21"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to</a:t>
            </a:r>
            <a:r>
              <a:rPr b="0" lang="en-GB" sz="2400" spc="-21"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use</a:t>
            </a:r>
            <a:r>
              <a:rPr b="0" lang="en-GB" sz="2400" spc="-15" strike="noStrike">
                <a:solidFill>
                  <a:srgbClr val="000000"/>
                </a:solidFill>
                <a:latin typeface="Bitstream Vera Sans Mono"/>
                <a:ea typeface="DejaVu Sans"/>
              </a:rPr>
              <a:t> </a:t>
            </a:r>
            <a:r>
              <a:rPr b="0" lang="en-GB" sz="2400" spc="-26" strike="noStrike">
                <a:solidFill>
                  <a:srgbClr val="000000"/>
                </a:solidFill>
                <a:latin typeface="Bitstream Vera Sans Mono"/>
                <a:ea typeface="DejaVu Sans"/>
              </a:rPr>
              <a:t>*/</a:t>
            </a:r>
            <a:endParaRPr b="0" lang="en-GB" sz="2400" spc="-1" strike="noStrike">
              <a:latin typeface="Arial"/>
            </a:endParaRPr>
          </a:p>
        </p:txBody>
      </p:sp>
      <p:sp>
        <p:nvSpPr>
          <p:cNvPr id="424" name="object 6"/>
          <p:cNvSpPr/>
          <p:nvPr/>
        </p:nvSpPr>
        <p:spPr>
          <a:xfrm>
            <a:off x="599400" y="3279240"/>
            <a:ext cx="2908080" cy="1064160"/>
          </a:xfrm>
          <a:prstGeom prst="rect">
            <a:avLst/>
          </a:prstGeom>
          <a:noFill/>
          <a:ln w="0">
            <a:noFill/>
          </a:ln>
        </p:spPr>
        <p:style>
          <a:lnRef idx="0"/>
          <a:fillRef idx="0"/>
          <a:effectRef idx="0"/>
          <a:fontRef idx="minor"/>
        </p:style>
        <p:txBody>
          <a:bodyPr lIns="0" rIns="0" tIns="172800" bIns="0" anchor="t">
            <a:spAutoFit/>
          </a:bodyPr>
          <a:p>
            <a:pPr marL="336600">
              <a:lnSpc>
                <a:spcPct val="100000"/>
              </a:lnSpc>
              <a:spcBef>
                <a:spcPts val="1361"/>
              </a:spcBef>
              <a:buNone/>
            </a:pPr>
            <a:r>
              <a:rPr b="0" lang="en-GB" sz="2400" spc="-1" strike="noStrike">
                <a:solidFill>
                  <a:srgbClr val="000000"/>
                </a:solidFill>
                <a:latin typeface="Bitstream Vera Sans Mono"/>
                <a:ea typeface="DejaVu Sans"/>
              </a:rPr>
              <a:t>char</a:t>
            </a:r>
            <a:r>
              <a:rPr b="0" lang="en-GB" sz="2400" spc="-21" strike="noStrike">
                <a:solidFill>
                  <a:srgbClr val="000000"/>
                </a:solidFill>
                <a:latin typeface="Bitstream Vera Sans Mono"/>
                <a:ea typeface="DejaVu Sans"/>
              </a:rPr>
              <a:t> </a:t>
            </a:r>
            <a:r>
              <a:rPr b="0" lang="en-GB" sz="2400" spc="-12" strike="noStrike">
                <a:solidFill>
                  <a:srgbClr val="000000"/>
                </a:solidFill>
                <a:latin typeface="Bitstream Vera Sans Mono"/>
                <a:ea typeface="DejaVu Sans"/>
              </a:rPr>
              <a:t>*s_proto;</a:t>
            </a:r>
            <a:endParaRPr b="0" lang="en-GB" sz="2400" spc="-1" strike="noStrike">
              <a:latin typeface="Arial"/>
            </a:endParaRPr>
          </a:p>
          <a:p>
            <a:pPr marL="12600">
              <a:lnSpc>
                <a:spcPct val="100000"/>
              </a:lnSpc>
              <a:spcBef>
                <a:spcPts val="1261"/>
              </a:spcBef>
              <a:buNone/>
            </a:pPr>
            <a:r>
              <a:rPr b="0" lang="en-GB" sz="2400" spc="-26" strike="noStrike">
                <a:solidFill>
                  <a:srgbClr val="000000"/>
                </a:solidFill>
                <a:latin typeface="Bitstream Vera Sans Mono"/>
                <a:ea typeface="DejaVu Sans"/>
              </a:rPr>
              <a:t>};</a:t>
            </a:r>
            <a:endParaRPr b="0" lang="en-GB" sz="2400" spc="-1" strike="noStrike">
              <a:latin typeface="Arial"/>
            </a:endParaRPr>
          </a:p>
        </p:txBody>
      </p:sp>
      <p:sp>
        <p:nvSpPr>
          <p:cNvPr id="425" name="object 8"/>
          <p:cNvSpPr/>
          <p:nvPr/>
        </p:nvSpPr>
        <p:spPr>
          <a:xfrm>
            <a:off x="540000" y="4634640"/>
            <a:ext cx="9358560" cy="894960"/>
          </a:xfrm>
          <a:prstGeom prst="rect">
            <a:avLst/>
          </a:prstGeom>
          <a:noFill/>
          <a:ln w="0">
            <a:noFill/>
          </a:ln>
        </p:spPr>
        <p:style>
          <a:lnRef idx="0"/>
          <a:fillRef idx="0"/>
          <a:effectRef idx="0"/>
          <a:fontRef idx="minor"/>
        </p:style>
        <p:txBody>
          <a:bodyPr lIns="0" rIns="0" tIns="12600" bIns="0" anchor="t">
            <a:spAutoFit/>
          </a:bodyPr>
          <a:p>
            <a:pPr marL="12600">
              <a:lnSpc>
                <a:spcPts val="2801"/>
              </a:lnSpc>
              <a:spcBef>
                <a:spcPts val="99"/>
              </a:spcBef>
              <a:buNone/>
            </a:pPr>
            <a:r>
              <a:rPr b="0" lang="en-GB" sz="2400" spc="-1" strike="noStrike">
                <a:solidFill>
                  <a:srgbClr val="000000"/>
                </a:solidFill>
                <a:latin typeface="Bitstream Vera Sans Mono"/>
                <a:ea typeface="DejaVu Sans"/>
              </a:rPr>
              <a:t>getservbyname(const</a:t>
            </a:r>
            <a:r>
              <a:rPr b="0" lang="en-GB" sz="2400" spc="-72"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char</a:t>
            </a:r>
            <a:r>
              <a:rPr b="0" lang="en-GB" sz="2400" spc="-55" strike="noStrike">
                <a:solidFill>
                  <a:srgbClr val="000000"/>
                </a:solidFill>
                <a:latin typeface="Bitstream Vera Sans Mono"/>
                <a:ea typeface="DejaVu Sans"/>
              </a:rPr>
              <a:t> </a:t>
            </a:r>
            <a:r>
              <a:rPr b="0" lang="en-GB" sz="2400" spc="-12" strike="noStrike">
                <a:solidFill>
                  <a:srgbClr val="000000"/>
                </a:solidFill>
                <a:latin typeface="Bitstream Vera Sans Mono"/>
                <a:ea typeface="DejaVu Sans"/>
              </a:rPr>
              <a:t>*name, </a:t>
            </a:r>
            <a:r>
              <a:rPr b="0" lang="en-GB" sz="2400" spc="-1" strike="noStrike">
                <a:solidFill>
                  <a:srgbClr val="000000"/>
                </a:solidFill>
                <a:latin typeface="Bitstream Vera Sans Mono"/>
                <a:ea typeface="DejaVu Sans"/>
              </a:rPr>
              <a:t>const</a:t>
            </a:r>
            <a:r>
              <a:rPr b="0" lang="en-GB" sz="2400" spc="-26"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char</a:t>
            </a:r>
            <a:r>
              <a:rPr b="0" lang="en-GB" sz="2400" spc="-21" strike="noStrike">
                <a:solidFill>
                  <a:srgbClr val="000000"/>
                </a:solidFill>
                <a:latin typeface="Bitstream Vera Sans Mono"/>
                <a:ea typeface="DejaVu Sans"/>
              </a:rPr>
              <a:t> </a:t>
            </a:r>
            <a:r>
              <a:rPr b="0" lang="en-GB" sz="2400" spc="-12" strike="noStrike">
                <a:solidFill>
                  <a:srgbClr val="000000"/>
                </a:solidFill>
                <a:latin typeface="Bitstream Vera Sans Mono"/>
                <a:ea typeface="DejaVu Sans"/>
              </a:rPr>
              <a:t>*proto);</a:t>
            </a:r>
            <a:endParaRPr b="0" lang="en-GB" sz="2400" spc="-1" strike="noStrike">
              <a:latin typeface="Arial"/>
            </a:endParaRPr>
          </a:p>
          <a:p>
            <a:pPr marL="12600">
              <a:lnSpc>
                <a:spcPct val="100000"/>
              </a:lnSpc>
              <a:spcBef>
                <a:spcPts val="1270"/>
              </a:spcBef>
              <a:buNone/>
            </a:pPr>
            <a:r>
              <a:rPr b="0" lang="en-GB" sz="2400" spc="-1" strike="noStrike">
                <a:solidFill>
                  <a:srgbClr val="000000"/>
                </a:solidFill>
                <a:latin typeface="Bitstream Vera Sans Mono"/>
                <a:ea typeface="DejaVu Sans"/>
              </a:rPr>
              <a:t>getservbyport(int</a:t>
            </a:r>
            <a:r>
              <a:rPr b="0" lang="en-GB" sz="2400" spc="-52"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port,</a:t>
            </a:r>
            <a:r>
              <a:rPr b="0" lang="en-GB" sz="2400" spc="-41"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const</a:t>
            </a:r>
            <a:r>
              <a:rPr b="0" lang="en-GB" sz="2400" spc="-41"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char</a:t>
            </a:r>
            <a:r>
              <a:rPr b="0" lang="en-GB" sz="2400" spc="-35" strike="noStrike">
                <a:solidFill>
                  <a:srgbClr val="000000"/>
                </a:solidFill>
                <a:latin typeface="Bitstream Vera Sans Mono"/>
                <a:ea typeface="DejaVu Sans"/>
              </a:rPr>
              <a:t> </a:t>
            </a:r>
            <a:r>
              <a:rPr b="0" lang="en-GB" sz="2400" spc="-12" strike="noStrike">
                <a:solidFill>
                  <a:srgbClr val="000000"/>
                </a:solidFill>
                <a:latin typeface="Bitstream Vera Sans Mono"/>
                <a:ea typeface="DejaVu Sans"/>
              </a:rPr>
              <a:t>*proto);</a:t>
            </a:r>
            <a:endParaRPr b="0" lang="en-GB" sz="2400" spc="-1" strike="noStrike">
              <a:latin typeface="Arial"/>
            </a:endParaRPr>
          </a:p>
        </p:txBody>
      </p:sp>
      <p:sp>
        <p:nvSpPr>
          <p:cNvPr id="426" name="object 10"/>
          <p:cNvSpPr/>
          <p:nvPr/>
        </p:nvSpPr>
        <p:spPr>
          <a:xfrm>
            <a:off x="527400" y="5729040"/>
            <a:ext cx="7704720" cy="1057320"/>
          </a:xfrm>
          <a:prstGeom prst="rect">
            <a:avLst/>
          </a:prstGeom>
          <a:noFill/>
          <a:ln w="0">
            <a:noFill/>
          </a:ln>
        </p:spPr>
        <p:style>
          <a:lnRef idx="0"/>
          <a:fillRef idx="0"/>
          <a:effectRef idx="0"/>
          <a:fontRef idx="minor"/>
        </p:style>
        <p:txBody>
          <a:bodyPr lIns="0" rIns="0" tIns="12240" bIns="0" anchor="t">
            <a:spAutoFit/>
          </a:bodyPr>
          <a:p>
            <a:pPr marL="12600">
              <a:lnSpc>
                <a:spcPct val="143000"/>
              </a:lnSpc>
              <a:spcBef>
                <a:spcPts val="96"/>
              </a:spcBef>
              <a:buNone/>
            </a:pPr>
            <a:r>
              <a:rPr b="0" lang="en-GB" sz="2400" spc="-1" strike="noStrike">
                <a:solidFill>
                  <a:srgbClr val="000000"/>
                </a:solidFill>
                <a:latin typeface="Bitstream Vera Sans Mono"/>
                <a:ea typeface="DejaVu Sans"/>
              </a:rPr>
              <a:t>sp</a:t>
            </a:r>
            <a:r>
              <a:rPr b="0" lang="en-GB" sz="2400" spc="-46"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a:t>
            </a:r>
            <a:r>
              <a:rPr b="0" lang="en-GB" sz="2400" spc="-35"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getservbyname("telnet",</a:t>
            </a:r>
            <a:r>
              <a:rPr b="0" lang="en-GB" sz="2400" spc="-32"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(char</a:t>
            </a:r>
            <a:r>
              <a:rPr b="0" lang="en-GB" sz="2400" spc="-35"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a:t>
            </a:r>
            <a:r>
              <a:rPr b="0" lang="en-GB" sz="2400" spc="-32" strike="noStrike">
                <a:solidFill>
                  <a:srgbClr val="000000"/>
                </a:solidFill>
                <a:latin typeface="Bitstream Vera Sans Mono"/>
                <a:ea typeface="DejaVu Sans"/>
              </a:rPr>
              <a:t> </a:t>
            </a:r>
            <a:r>
              <a:rPr b="0" lang="en-GB" sz="2400" spc="-21" strike="noStrike">
                <a:solidFill>
                  <a:srgbClr val="000000"/>
                </a:solidFill>
                <a:latin typeface="Bitstream Vera Sans Mono"/>
                <a:ea typeface="DejaVu Sans"/>
              </a:rPr>
              <a:t>0)); </a:t>
            </a:r>
            <a:r>
              <a:rPr b="0" lang="en-GB" sz="2400" spc="-1" strike="noStrike">
                <a:solidFill>
                  <a:srgbClr val="000000"/>
                </a:solidFill>
                <a:latin typeface="Bitstream Vera Sans Mono"/>
                <a:ea typeface="DejaVu Sans"/>
              </a:rPr>
              <a:t>sp</a:t>
            </a:r>
            <a:r>
              <a:rPr b="0" lang="en-GB" sz="2400" spc="-55"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a:t>
            </a:r>
            <a:r>
              <a:rPr b="0" lang="en-GB" sz="2400" spc="-46"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getservbyname("telnet",</a:t>
            </a:r>
            <a:r>
              <a:rPr b="0" lang="en-GB" sz="2400" spc="-41" strike="noStrike">
                <a:solidFill>
                  <a:srgbClr val="000000"/>
                </a:solidFill>
                <a:latin typeface="Bitstream Vera Sans Mono"/>
                <a:ea typeface="DejaVu Sans"/>
              </a:rPr>
              <a:t> </a:t>
            </a:r>
            <a:r>
              <a:rPr b="0" lang="en-GB" sz="2400" spc="-12" strike="noStrike">
                <a:solidFill>
                  <a:srgbClr val="000000"/>
                </a:solidFill>
                <a:latin typeface="Bitstream Vera Sans Mono"/>
                <a:ea typeface="DejaVu Sans"/>
              </a:rPr>
              <a:t>"tcp");</a:t>
            </a:r>
            <a:endParaRPr b="0" lang="en-GB" sz="2400" spc="-1" strike="noStrike">
              <a:latin typeface="Arial"/>
            </a:endParaRPr>
          </a:p>
        </p:txBody>
      </p:sp>
    </p:spTree>
  </p:cSld>
  <p:transition>
    <p:dissolve/>
  </p:transition>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7" name="PlaceHolder 1"/>
          <p:cNvSpPr>
            <a:spLocks noGrp="1"/>
          </p:cNvSpPr>
          <p:nvPr>
            <p:ph type="title"/>
          </p:nvPr>
        </p:nvSpPr>
        <p:spPr>
          <a:xfrm>
            <a:off x="3276360" y="556200"/>
            <a:ext cx="2986200" cy="1272600"/>
          </a:xfrm>
          <a:prstGeom prst="rect">
            <a:avLst/>
          </a:prstGeom>
          <a:noFill/>
          <a:ln w="0">
            <a:noFill/>
          </a:ln>
        </p:spPr>
        <p:txBody>
          <a:bodyPr lIns="0" rIns="0" tIns="12600" bIns="0" anchor="t">
            <a:noAutofit/>
          </a:bodyPr>
          <a:p>
            <a:pPr marL="12600">
              <a:lnSpc>
                <a:spcPct val="100000"/>
              </a:lnSpc>
              <a:spcBef>
                <a:spcPts val="99"/>
              </a:spcBef>
              <a:buNone/>
            </a:pPr>
            <a:r>
              <a:rPr b="1" lang="en-GB" sz="4400" spc="-12" strike="noStrike">
                <a:solidFill>
                  <a:srgbClr val="000000"/>
                </a:solidFill>
                <a:latin typeface="Arial"/>
              </a:rPr>
              <a:t>Endiannes</a:t>
            </a:r>
            <a:endParaRPr b="0" lang="en-GB" sz="4400" spc="-1" strike="noStrike">
              <a:latin typeface="Arial"/>
            </a:endParaRPr>
          </a:p>
        </p:txBody>
      </p:sp>
      <p:sp>
        <p:nvSpPr>
          <p:cNvPr id="428" name="object 4"/>
          <p:cNvSpPr/>
          <p:nvPr/>
        </p:nvSpPr>
        <p:spPr>
          <a:xfrm>
            <a:off x="1134000" y="1878480"/>
            <a:ext cx="7691400" cy="3228480"/>
          </a:xfrm>
          <a:prstGeom prst="rect">
            <a:avLst/>
          </a:prstGeom>
          <a:noFill/>
          <a:ln w="0">
            <a:noFill/>
          </a:ln>
        </p:spPr>
        <p:style>
          <a:lnRef idx="0"/>
          <a:fillRef idx="0"/>
          <a:effectRef idx="0"/>
          <a:fontRef idx="minor"/>
        </p:style>
        <p:txBody>
          <a:bodyPr lIns="0" rIns="0" tIns="185400" bIns="0" anchor="t">
            <a:spAutoFit/>
          </a:bodyPr>
          <a:p>
            <a:pPr marL="38160">
              <a:lnSpc>
                <a:spcPct val="100000"/>
              </a:lnSpc>
              <a:spcBef>
                <a:spcPts val="1460"/>
              </a:spcBef>
              <a:buNone/>
            </a:pPr>
            <a:r>
              <a:rPr b="0" lang="en-GB" sz="3200" spc="-1" strike="noStrike">
                <a:solidFill>
                  <a:srgbClr val="000000"/>
                </a:solidFill>
                <a:latin typeface="Arial"/>
                <a:ea typeface="DejaVu Sans"/>
              </a:rPr>
              <a:t>Big</a:t>
            </a:r>
            <a:r>
              <a:rPr b="0" lang="en-GB" sz="3200" spc="-21" strike="noStrike">
                <a:solidFill>
                  <a:srgbClr val="000000"/>
                </a:solidFill>
                <a:latin typeface="Arial"/>
                <a:ea typeface="DejaVu Sans"/>
              </a:rPr>
              <a:t> </a:t>
            </a:r>
            <a:r>
              <a:rPr b="0" lang="en-GB" sz="3200" spc="-12" strike="noStrike">
                <a:solidFill>
                  <a:srgbClr val="000000"/>
                </a:solidFill>
                <a:latin typeface="Arial"/>
                <a:ea typeface="DejaVu Sans"/>
              </a:rPr>
              <a:t>Endian</a:t>
            </a:r>
            <a:endParaRPr b="0" lang="en-GB" sz="3200" spc="-1" strike="noStrike">
              <a:latin typeface="Arial"/>
            </a:endParaRPr>
          </a:p>
          <a:p>
            <a:pPr marL="469800" indent="-288360">
              <a:lnSpc>
                <a:spcPts val="3121"/>
              </a:lnSpc>
              <a:spcBef>
                <a:spcPts val="1491"/>
              </a:spcBef>
              <a:buClr>
                <a:srgbClr val="000000"/>
              </a:buClr>
              <a:buSzPct val="75000"/>
              <a:buFont typeface="Wingdings" charset="2"/>
              <a:buChar char=""/>
              <a:tabLst>
                <a:tab algn="l" pos="469800"/>
              </a:tabLst>
            </a:pPr>
            <a:r>
              <a:rPr b="0" lang="en-GB" sz="2800" spc="-1" strike="noStrike">
                <a:solidFill>
                  <a:srgbClr val="000000"/>
                </a:solidFill>
                <a:latin typeface="Arial"/>
                <a:ea typeface="DejaVu Sans"/>
              </a:rPr>
              <a:t>the</a:t>
            </a:r>
            <a:r>
              <a:rPr b="0" lang="en-GB" sz="2800" spc="-66" strike="noStrike">
                <a:solidFill>
                  <a:srgbClr val="000000"/>
                </a:solidFill>
                <a:latin typeface="Arial"/>
                <a:ea typeface="DejaVu Sans"/>
              </a:rPr>
              <a:t> </a:t>
            </a:r>
            <a:r>
              <a:rPr b="0" lang="en-GB" sz="2800" spc="-1" strike="noStrike">
                <a:solidFill>
                  <a:srgbClr val="000000"/>
                </a:solidFill>
                <a:latin typeface="Arial"/>
                <a:ea typeface="DejaVu Sans"/>
              </a:rPr>
              <a:t>most</a:t>
            </a:r>
            <a:r>
              <a:rPr b="0" lang="en-GB" sz="2800" spc="-66" strike="noStrike">
                <a:solidFill>
                  <a:srgbClr val="000000"/>
                </a:solidFill>
                <a:latin typeface="Arial"/>
                <a:ea typeface="DejaVu Sans"/>
              </a:rPr>
              <a:t> </a:t>
            </a:r>
            <a:r>
              <a:rPr b="0" lang="en-GB" sz="2800" spc="-1" strike="noStrike">
                <a:solidFill>
                  <a:srgbClr val="000000"/>
                </a:solidFill>
                <a:latin typeface="Arial"/>
                <a:ea typeface="DejaVu Sans"/>
              </a:rPr>
              <a:t>significant</a:t>
            </a:r>
            <a:r>
              <a:rPr b="0" lang="en-GB" sz="2800" spc="-72" strike="noStrike">
                <a:solidFill>
                  <a:srgbClr val="000000"/>
                </a:solidFill>
                <a:latin typeface="Arial"/>
                <a:ea typeface="DejaVu Sans"/>
              </a:rPr>
              <a:t> </a:t>
            </a:r>
            <a:r>
              <a:rPr b="0" lang="en-GB" sz="2800" spc="-1" strike="noStrike">
                <a:solidFill>
                  <a:srgbClr val="000000"/>
                </a:solidFill>
                <a:latin typeface="Arial"/>
                <a:ea typeface="DejaVu Sans"/>
              </a:rPr>
              <a:t>byte</a:t>
            </a:r>
            <a:r>
              <a:rPr b="0" lang="en-GB" sz="2800" spc="-72" strike="noStrike">
                <a:solidFill>
                  <a:srgbClr val="000000"/>
                </a:solidFill>
                <a:latin typeface="Arial"/>
                <a:ea typeface="DejaVu Sans"/>
              </a:rPr>
              <a:t> </a:t>
            </a:r>
            <a:r>
              <a:rPr b="0" lang="en-GB" sz="2800" spc="-1" strike="noStrike">
                <a:solidFill>
                  <a:srgbClr val="000000"/>
                </a:solidFill>
                <a:latin typeface="Arial"/>
                <a:ea typeface="DejaVu Sans"/>
              </a:rPr>
              <a:t>of</a:t>
            </a:r>
            <a:r>
              <a:rPr b="0" lang="en-GB" sz="2800" spc="-72" strike="noStrike">
                <a:solidFill>
                  <a:srgbClr val="000000"/>
                </a:solidFill>
                <a:latin typeface="Arial"/>
                <a:ea typeface="DejaVu Sans"/>
              </a:rPr>
              <a:t> </a:t>
            </a:r>
            <a:r>
              <a:rPr b="0" lang="en-GB" sz="2800" spc="-1" strike="noStrike">
                <a:solidFill>
                  <a:srgbClr val="000000"/>
                </a:solidFill>
                <a:latin typeface="Arial"/>
                <a:ea typeface="DejaVu Sans"/>
              </a:rPr>
              <a:t>any</a:t>
            </a:r>
            <a:r>
              <a:rPr b="0" lang="en-GB" sz="2800" spc="-60" strike="noStrike">
                <a:solidFill>
                  <a:srgbClr val="000000"/>
                </a:solidFill>
                <a:latin typeface="Arial"/>
                <a:ea typeface="DejaVu Sans"/>
              </a:rPr>
              <a:t> </a:t>
            </a:r>
            <a:r>
              <a:rPr b="0" lang="en-GB" sz="2800" spc="-1" strike="noStrike">
                <a:solidFill>
                  <a:srgbClr val="000000"/>
                </a:solidFill>
                <a:latin typeface="Arial"/>
                <a:ea typeface="DejaVu Sans"/>
              </a:rPr>
              <a:t>multibyte</a:t>
            </a:r>
            <a:r>
              <a:rPr b="0" lang="en-GB" sz="2800" spc="-72" strike="noStrike">
                <a:solidFill>
                  <a:srgbClr val="000000"/>
                </a:solidFill>
                <a:latin typeface="Arial"/>
                <a:ea typeface="DejaVu Sans"/>
              </a:rPr>
              <a:t> </a:t>
            </a:r>
            <a:r>
              <a:rPr b="0" lang="en-GB" sz="2800" spc="-21" strike="noStrike">
                <a:solidFill>
                  <a:srgbClr val="000000"/>
                </a:solidFill>
                <a:latin typeface="Arial"/>
                <a:ea typeface="DejaVu Sans"/>
              </a:rPr>
              <a:t>data </a:t>
            </a:r>
            <a:r>
              <a:rPr b="0" lang="en-GB" sz="2800" spc="-1" strike="noStrike">
                <a:solidFill>
                  <a:srgbClr val="000000"/>
                </a:solidFill>
                <a:latin typeface="Arial"/>
                <a:ea typeface="DejaVu Sans"/>
              </a:rPr>
              <a:t>field</a:t>
            </a:r>
            <a:r>
              <a:rPr b="0" lang="en-GB" sz="2800" spc="-75" strike="noStrike">
                <a:solidFill>
                  <a:srgbClr val="000000"/>
                </a:solidFill>
                <a:latin typeface="Arial"/>
                <a:ea typeface="DejaVu Sans"/>
              </a:rPr>
              <a:t> </a:t>
            </a:r>
            <a:r>
              <a:rPr b="0" lang="en-GB" sz="2800" spc="-1" strike="noStrike">
                <a:solidFill>
                  <a:srgbClr val="000000"/>
                </a:solidFill>
                <a:latin typeface="Arial"/>
                <a:ea typeface="DejaVu Sans"/>
              </a:rPr>
              <a:t>is</a:t>
            </a:r>
            <a:r>
              <a:rPr b="0" lang="en-GB" sz="2800" spc="-55" strike="noStrike">
                <a:solidFill>
                  <a:srgbClr val="000000"/>
                </a:solidFill>
                <a:latin typeface="Arial"/>
                <a:ea typeface="DejaVu Sans"/>
              </a:rPr>
              <a:t> </a:t>
            </a:r>
            <a:r>
              <a:rPr b="0" lang="en-GB" sz="2800" spc="-1" strike="noStrike">
                <a:solidFill>
                  <a:srgbClr val="000000"/>
                </a:solidFill>
                <a:latin typeface="Arial"/>
                <a:ea typeface="DejaVu Sans"/>
              </a:rPr>
              <a:t>stored</a:t>
            </a:r>
            <a:r>
              <a:rPr b="0" lang="en-GB" sz="2800" spc="-60" strike="noStrike">
                <a:solidFill>
                  <a:srgbClr val="000000"/>
                </a:solidFill>
                <a:latin typeface="Arial"/>
                <a:ea typeface="DejaVu Sans"/>
              </a:rPr>
              <a:t> </a:t>
            </a:r>
            <a:r>
              <a:rPr b="0" lang="en-GB" sz="2800" spc="-1" strike="noStrike">
                <a:solidFill>
                  <a:srgbClr val="000000"/>
                </a:solidFill>
                <a:latin typeface="Arial"/>
                <a:ea typeface="DejaVu Sans"/>
              </a:rPr>
              <a:t>at</a:t>
            </a:r>
            <a:r>
              <a:rPr b="0" lang="en-GB" sz="2800" spc="-55" strike="noStrike">
                <a:solidFill>
                  <a:srgbClr val="000000"/>
                </a:solidFill>
                <a:latin typeface="Arial"/>
                <a:ea typeface="DejaVu Sans"/>
              </a:rPr>
              <a:t> </a:t>
            </a:r>
            <a:r>
              <a:rPr b="0" lang="en-GB" sz="2800" spc="-1" strike="noStrike">
                <a:solidFill>
                  <a:srgbClr val="000000"/>
                </a:solidFill>
                <a:latin typeface="Arial"/>
                <a:ea typeface="DejaVu Sans"/>
              </a:rPr>
              <a:t>the</a:t>
            </a:r>
            <a:r>
              <a:rPr b="0" lang="en-GB" sz="2800" spc="-55" strike="noStrike">
                <a:solidFill>
                  <a:srgbClr val="000000"/>
                </a:solidFill>
                <a:latin typeface="Arial"/>
                <a:ea typeface="DejaVu Sans"/>
              </a:rPr>
              <a:t> </a:t>
            </a:r>
            <a:r>
              <a:rPr b="0" lang="en-GB" sz="2800" spc="-1" strike="noStrike">
                <a:solidFill>
                  <a:srgbClr val="000000"/>
                </a:solidFill>
                <a:latin typeface="Arial"/>
                <a:ea typeface="DejaVu Sans"/>
              </a:rPr>
              <a:t>lowest</a:t>
            </a:r>
            <a:r>
              <a:rPr b="0" lang="en-GB" sz="2800" spc="-52" strike="noStrike">
                <a:solidFill>
                  <a:srgbClr val="000000"/>
                </a:solidFill>
                <a:latin typeface="Arial"/>
                <a:ea typeface="DejaVu Sans"/>
              </a:rPr>
              <a:t> </a:t>
            </a:r>
            <a:r>
              <a:rPr b="0" lang="en-GB" sz="2800" spc="-1" strike="noStrike">
                <a:solidFill>
                  <a:srgbClr val="000000"/>
                </a:solidFill>
                <a:latin typeface="Arial"/>
                <a:ea typeface="DejaVu Sans"/>
              </a:rPr>
              <a:t>memory</a:t>
            </a:r>
            <a:r>
              <a:rPr b="0" lang="en-GB" sz="2800" spc="-55" strike="noStrike">
                <a:solidFill>
                  <a:srgbClr val="000000"/>
                </a:solidFill>
                <a:latin typeface="Arial"/>
                <a:ea typeface="DejaVu Sans"/>
              </a:rPr>
              <a:t> </a:t>
            </a:r>
            <a:r>
              <a:rPr b="0" lang="en-GB" sz="2800" spc="-12" strike="noStrike">
                <a:solidFill>
                  <a:srgbClr val="000000"/>
                </a:solidFill>
                <a:latin typeface="Arial"/>
                <a:ea typeface="DejaVu Sans"/>
              </a:rPr>
              <a:t>address</a:t>
            </a:r>
            <a:endParaRPr b="0" lang="en-GB" sz="2800" spc="-1" strike="noStrike">
              <a:latin typeface="Arial"/>
            </a:endParaRPr>
          </a:p>
          <a:p>
            <a:pPr marL="38160">
              <a:lnSpc>
                <a:spcPct val="100000"/>
              </a:lnSpc>
              <a:spcBef>
                <a:spcPts val="811"/>
              </a:spcBef>
              <a:buNone/>
              <a:tabLst>
                <a:tab algn="l" pos="469800"/>
              </a:tabLst>
            </a:pPr>
            <a:r>
              <a:rPr b="0" lang="en-GB" sz="3200" spc="-1" strike="noStrike">
                <a:solidFill>
                  <a:srgbClr val="000000"/>
                </a:solidFill>
                <a:latin typeface="Arial"/>
                <a:ea typeface="DejaVu Sans"/>
              </a:rPr>
              <a:t>Little </a:t>
            </a:r>
            <a:r>
              <a:rPr b="0" lang="en-GB" sz="3200" spc="-12" strike="noStrike">
                <a:solidFill>
                  <a:srgbClr val="000000"/>
                </a:solidFill>
                <a:latin typeface="Arial"/>
                <a:ea typeface="DejaVu Sans"/>
              </a:rPr>
              <a:t>Endian</a:t>
            </a:r>
            <a:endParaRPr b="0" lang="en-GB" sz="3200" spc="-1" strike="noStrike">
              <a:latin typeface="Arial"/>
            </a:endParaRPr>
          </a:p>
          <a:p>
            <a:pPr marL="469800" indent="-288360">
              <a:lnSpc>
                <a:spcPts val="3129"/>
              </a:lnSpc>
              <a:spcBef>
                <a:spcPts val="1485"/>
              </a:spcBef>
              <a:buClr>
                <a:srgbClr val="000000"/>
              </a:buClr>
              <a:buSzPct val="75000"/>
              <a:buFont typeface="Wingdings" charset="2"/>
              <a:buChar char=""/>
              <a:tabLst>
                <a:tab algn="l" pos="469800"/>
              </a:tabLst>
            </a:pPr>
            <a:r>
              <a:rPr b="0" lang="en-GB" sz="2800" spc="-1" strike="noStrike">
                <a:solidFill>
                  <a:srgbClr val="000000"/>
                </a:solidFill>
                <a:latin typeface="Arial"/>
                <a:ea typeface="DejaVu Sans"/>
              </a:rPr>
              <a:t>the</a:t>
            </a:r>
            <a:r>
              <a:rPr b="0" lang="en-GB" sz="2800" spc="-66" strike="noStrike">
                <a:solidFill>
                  <a:srgbClr val="000000"/>
                </a:solidFill>
                <a:latin typeface="Arial"/>
                <a:ea typeface="DejaVu Sans"/>
              </a:rPr>
              <a:t> </a:t>
            </a:r>
            <a:r>
              <a:rPr b="0" lang="en-GB" sz="2800" spc="-1" strike="noStrike">
                <a:solidFill>
                  <a:srgbClr val="000000"/>
                </a:solidFill>
                <a:latin typeface="Arial"/>
                <a:ea typeface="DejaVu Sans"/>
              </a:rPr>
              <a:t>least</a:t>
            </a:r>
            <a:r>
              <a:rPr b="0" lang="en-GB" sz="2800" spc="-66" strike="noStrike">
                <a:solidFill>
                  <a:srgbClr val="000000"/>
                </a:solidFill>
                <a:latin typeface="Arial"/>
                <a:ea typeface="DejaVu Sans"/>
              </a:rPr>
              <a:t> </a:t>
            </a:r>
            <a:r>
              <a:rPr b="0" lang="en-GB" sz="2800" spc="-1" strike="noStrike">
                <a:solidFill>
                  <a:srgbClr val="000000"/>
                </a:solidFill>
                <a:latin typeface="Arial"/>
                <a:ea typeface="DejaVu Sans"/>
              </a:rPr>
              <a:t>significant</a:t>
            </a:r>
            <a:r>
              <a:rPr b="0" lang="en-GB" sz="2800" spc="-72" strike="noStrike">
                <a:solidFill>
                  <a:srgbClr val="000000"/>
                </a:solidFill>
                <a:latin typeface="Arial"/>
                <a:ea typeface="DejaVu Sans"/>
              </a:rPr>
              <a:t> </a:t>
            </a:r>
            <a:r>
              <a:rPr b="0" lang="en-GB" sz="2800" spc="-1" strike="noStrike">
                <a:solidFill>
                  <a:srgbClr val="000000"/>
                </a:solidFill>
                <a:latin typeface="Arial"/>
                <a:ea typeface="DejaVu Sans"/>
              </a:rPr>
              <a:t>byte</a:t>
            </a:r>
            <a:r>
              <a:rPr b="0" lang="en-GB" sz="2800" spc="-72" strike="noStrike">
                <a:solidFill>
                  <a:srgbClr val="000000"/>
                </a:solidFill>
                <a:latin typeface="Arial"/>
                <a:ea typeface="DejaVu Sans"/>
              </a:rPr>
              <a:t> </a:t>
            </a:r>
            <a:r>
              <a:rPr b="0" lang="en-GB" sz="2800" spc="-1" strike="noStrike">
                <a:solidFill>
                  <a:srgbClr val="000000"/>
                </a:solidFill>
                <a:latin typeface="Arial"/>
                <a:ea typeface="DejaVu Sans"/>
              </a:rPr>
              <a:t>of</a:t>
            </a:r>
            <a:r>
              <a:rPr b="0" lang="en-GB" sz="2800" spc="-72" strike="noStrike">
                <a:solidFill>
                  <a:srgbClr val="000000"/>
                </a:solidFill>
                <a:latin typeface="Arial"/>
                <a:ea typeface="DejaVu Sans"/>
              </a:rPr>
              <a:t> </a:t>
            </a:r>
            <a:r>
              <a:rPr b="0" lang="en-GB" sz="2800" spc="-1" strike="noStrike">
                <a:solidFill>
                  <a:srgbClr val="000000"/>
                </a:solidFill>
                <a:latin typeface="Arial"/>
                <a:ea typeface="DejaVu Sans"/>
              </a:rPr>
              <a:t>any</a:t>
            </a:r>
            <a:r>
              <a:rPr b="0" lang="en-GB" sz="2800" spc="-60" strike="noStrike">
                <a:solidFill>
                  <a:srgbClr val="000000"/>
                </a:solidFill>
                <a:latin typeface="Arial"/>
                <a:ea typeface="DejaVu Sans"/>
              </a:rPr>
              <a:t> </a:t>
            </a:r>
            <a:r>
              <a:rPr b="0" lang="en-GB" sz="2800" spc="-1" strike="noStrike">
                <a:solidFill>
                  <a:srgbClr val="000000"/>
                </a:solidFill>
                <a:latin typeface="Arial"/>
                <a:ea typeface="DejaVu Sans"/>
              </a:rPr>
              <a:t>multibyte</a:t>
            </a:r>
            <a:r>
              <a:rPr b="0" lang="en-GB" sz="2800" spc="-80" strike="noStrike">
                <a:solidFill>
                  <a:srgbClr val="000000"/>
                </a:solidFill>
                <a:latin typeface="Arial"/>
                <a:ea typeface="DejaVu Sans"/>
              </a:rPr>
              <a:t> </a:t>
            </a:r>
            <a:r>
              <a:rPr b="0" lang="en-GB" sz="2800" spc="-21" strike="noStrike">
                <a:solidFill>
                  <a:srgbClr val="000000"/>
                </a:solidFill>
                <a:latin typeface="Arial"/>
                <a:ea typeface="DejaVu Sans"/>
              </a:rPr>
              <a:t>data </a:t>
            </a:r>
            <a:r>
              <a:rPr b="0" lang="en-GB" sz="2800" spc="-1" strike="noStrike">
                <a:solidFill>
                  <a:srgbClr val="000000"/>
                </a:solidFill>
                <a:latin typeface="Arial"/>
                <a:ea typeface="DejaVu Sans"/>
              </a:rPr>
              <a:t>field</a:t>
            </a:r>
            <a:r>
              <a:rPr b="0" lang="en-GB" sz="2800" spc="-75" strike="noStrike">
                <a:solidFill>
                  <a:srgbClr val="000000"/>
                </a:solidFill>
                <a:latin typeface="Arial"/>
                <a:ea typeface="DejaVu Sans"/>
              </a:rPr>
              <a:t> </a:t>
            </a:r>
            <a:r>
              <a:rPr b="0" lang="en-GB" sz="2800" spc="-1" strike="noStrike">
                <a:solidFill>
                  <a:srgbClr val="000000"/>
                </a:solidFill>
                <a:latin typeface="Arial"/>
                <a:ea typeface="DejaVu Sans"/>
              </a:rPr>
              <a:t>is</a:t>
            </a:r>
            <a:r>
              <a:rPr b="0" lang="en-GB" sz="2800" spc="-55" strike="noStrike">
                <a:solidFill>
                  <a:srgbClr val="000000"/>
                </a:solidFill>
                <a:latin typeface="Arial"/>
                <a:ea typeface="DejaVu Sans"/>
              </a:rPr>
              <a:t> </a:t>
            </a:r>
            <a:r>
              <a:rPr b="0" lang="en-GB" sz="2800" spc="-1" strike="noStrike">
                <a:solidFill>
                  <a:srgbClr val="000000"/>
                </a:solidFill>
                <a:latin typeface="Arial"/>
                <a:ea typeface="DejaVu Sans"/>
              </a:rPr>
              <a:t>stored</a:t>
            </a:r>
            <a:r>
              <a:rPr b="0" lang="en-GB" sz="2800" spc="-60" strike="noStrike">
                <a:solidFill>
                  <a:srgbClr val="000000"/>
                </a:solidFill>
                <a:latin typeface="Arial"/>
                <a:ea typeface="DejaVu Sans"/>
              </a:rPr>
              <a:t> </a:t>
            </a:r>
            <a:r>
              <a:rPr b="0" lang="en-GB" sz="2800" spc="-1" strike="noStrike">
                <a:solidFill>
                  <a:srgbClr val="000000"/>
                </a:solidFill>
                <a:latin typeface="Arial"/>
                <a:ea typeface="DejaVu Sans"/>
              </a:rPr>
              <a:t>at</a:t>
            </a:r>
            <a:r>
              <a:rPr b="0" lang="en-GB" sz="2800" spc="-55" strike="noStrike">
                <a:solidFill>
                  <a:srgbClr val="000000"/>
                </a:solidFill>
                <a:latin typeface="Arial"/>
                <a:ea typeface="DejaVu Sans"/>
              </a:rPr>
              <a:t> </a:t>
            </a:r>
            <a:r>
              <a:rPr b="0" lang="en-GB" sz="2800" spc="-1" strike="noStrike">
                <a:solidFill>
                  <a:srgbClr val="000000"/>
                </a:solidFill>
                <a:latin typeface="Arial"/>
                <a:ea typeface="DejaVu Sans"/>
              </a:rPr>
              <a:t>the</a:t>
            </a:r>
            <a:r>
              <a:rPr b="0" lang="en-GB" sz="2800" spc="-55" strike="noStrike">
                <a:solidFill>
                  <a:srgbClr val="000000"/>
                </a:solidFill>
                <a:latin typeface="Arial"/>
                <a:ea typeface="DejaVu Sans"/>
              </a:rPr>
              <a:t> </a:t>
            </a:r>
            <a:r>
              <a:rPr b="0" lang="en-GB" sz="2800" spc="-1" strike="noStrike">
                <a:solidFill>
                  <a:srgbClr val="000000"/>
                </a:solidFill>
                <a:latin typeface="Arial"/>
                <a:ea typeface="DejaVu Sans"/>
              </a:rPr>
              <a:t>lowest</a:t>
            </a:r>
            <a:r>
              <a:rPr b="0" lang="en-GB" sz="2800" spc="-52" strike="noStrike">
                <a:solidFill>
                  <a:srgbClr val="000000"/>
                </a:solidFill>
                <a:latin typeface="Arial"/>
                <a:ea typeface="DejaVu Sans"/>
              </a:rPr>
              <a:t> </a:t>
            </a:r>
            <a:r>
              <a:rPr b="0" lang="en-GB" sz="2800" spc="-1" strike="noStrike">
                <a:solidFill>
                  <a:srgbClr val="000000"/>
                </a:solidFill>
                <a:latin typeface="Arial"/>
                <a:ea typeface="DejaVu Sans"/>
              </a:rPr>
              <a:t>memory</a:t>
            </a:r>
            <a:r>
              <a:rPr b="0" lang="en-GB" sz="2800" spc="-55" strike="noStrike">
                <a:solidFill>
                  <a:srgbClr val="000000"/>
                </a:solidFill>
                <a:latin typeface="Arial"/>
                <a:ea typeface="DejaVu Sans"/>
              </a:rPr>
              <a:t> </a:t>
            </a:r>
            <a:r>
              <a:rPr b="0" lang="en-GB" sz="2800" spc="-12" strike="noStrike">
                <a:solidFill>
                  <a:srgbClr val="000000"/>
                </a:solidFill>
                <a:latin typeface="Arial"/>
                <a:ea typeface="DejaVu Sans"/>
              </a:rPr>
              <a:t>address</a:t>
            </a:r>
            <a:endParaRPr b="0" lang="en-GB" sz="2800" spc="-1" strike="noStrike">
              <a:latin typeface="Arial"/>
            </a:endParaRPr>
          </a:p>
        </p:txBody>
      </p:sp>
    </p:spTree>
  </p:cSld>
  <p:transition>
    <p:dissolve/>
  </p:transition>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9" name="PlaceHolder 1"/>
          <p:cNvSpPr>
            <a:spLocks noGrp="1"/>
          </p:cNvSpPr>
          <p:nvPr>
            <p:ph type="title"/>
          </p:nvPr>
        </p:nvSpPr>
        <p:spPr>
          <a:xfrm>
            <a:off x="1260000" y="700200"/>
            <a:ext cx="7105680" cy="1272600"/>
          </a:xfrm>
          <a:prstGeom prst="rect">
            <a:avLst/>
          </a:prstGeom>
          <a:noFill/>
          <a:ln w="0">
            <a:noFill/>
          </a:ln>
        </p:spPr>
        <p:txBody>
          <a:bodyPr lIns="0" rIns="0" tIns="12600" bIns="0" anchor="t">
            <a:noAutofit/>
          </a:bodyPr>
          <a:p>
            <a:pPr marL="12600">
              <a:lnSpc>
                <a:spcPct val="100000"/>
              </a:lnSpc>
              <a:spcBef>
                <a:spcPts val="99"/>
              </a:spcBef>
              <a:buNone/>
            </a:pPr>
            <a:r>
              <a:rPr b="1" lang="en-GB" sz="4400" spc="-1" strike="noStrike">
                <a:solidFill>
                  <a:srgbClr val="000000"/>
                </a:solidFill>
                <a:latin typeface="Arial"/>
              </a:rPr>
              <a:t>Host</a:t>
            </a:r>
            <a:r>
              <a:rPr b="1" lang="en-GB" sz="4400" spc="-137" strike="noStrike">
                <a:solidFill>
                  <a:srgbClr val="000000"/>
                </a:solidFill>
                <a:latin typeface="Arial"/>
              </a:rPr>
              <a:t> </a:t>
            </a:r>
            <a:r>
              <a:rPr b="1" lang="en-GB" sz="4400" spc="-1" strike="noStrike">
                <a:solidFill>
                  <a:srgbClr val="000000"/>
                </a:solidFill>
                <a:latin typeface="Arial"/>
              </a:rPr>
              <a:t>Independent</a:t>
            </a:r>
            <a:r>
              <a:rPr b="1" lang="en-GB" sz="4400" spc="-137" strike="noStrike">
                <a:solidFill>
                  <a:srgbClr val="000000"/>
                </a:solidFill>
                <a:latin typeface="Arial"/>
              </a:rPr>
              <a:t> </a:t>
            </a:r>
            <a:r>
              <a:rPr b="1" lang="en-GB" sz="4400" spc="-12" strike="noStrike">
                <a:solidFill>
                  <a:srgbClr val="000000"/>
                </a:solidFill>
                <a:latin typeface="Arial"/>
              </a:rPr>
              <a:t>Formats</a:t>
            </a:r>
            <a:endParaRPr b="0" lang="en-GB" sz="4400" spc="-1" strike="noStrike">
              <a:latin typeface="Arial"/>
            </a:endParaRPr>
          </a:p>
        </p:txBody>
      </p:sp>
      <p:sp>
        <p:nvSpPr>
          <p:cNvPr id="430" name="object 4"/>
          <p:cNvSpPr/>
          <p:nvPr/>
        </p:nvSpPr>
        <p:spPr>
          <a:xfrm>
            <a:off x="1159560" y="2050920"/>
            <a:ext cx="7611480" cy="1956960"/>
          </a:xfrm>
          <a:prstGeom prst="rect">
            <a:avLst/>
          </a:prstGeom>
          <a:noFill/>
          <a:ln w="0">
            <a:noFill/>
          </a:ln>
        </p:spPr>
        <p:style>
          <a:lnRef idx="0"/>
          <a:fillRef idx="0"/>
          <a:effectRef idx="0"/>
          <a:fontRef idx="minor"/>
        </p:style>
        <p:txBody>
          <a:bodyPr lIns="0" rIns="0" tIns="135720" bIns="0" anchor="t">
            <a:spAutoFit/>
          </a:bodyPr>
          <a:p>
            <a:pPr marL="12600">
              <a:lnSpc>
                <a:spcPct val="74000"/>
              </a:lnSpc>
              <a:spcBef>
                <a:spcPts val="1069"/>
              </a:spcBef>
              <a:buNone/>
              <a:tabLst>
                <a:tab algn="l" pos="3615120"/>
              </a:tabLst>
            </a:pPr>
            <a:r>
              <a:rPr b="0" lang="en-GB" sz="3200" spc="-1" strike="noStrike">
                <a:solidFill>
                  <a:srgbClr val="000000"/>
                </a:solidFill>
                <a:latin typeface="Arial"/>
                <a:ea typeface="DejaVu Sans"/>
              </a:rPr>
              <a:t>Intel</a:t>
            </a:r>
            <a:r>
              <a:rPr b="0" lang="en-GB" sz="3200" spc="-32" strike="noStrike">
                <a:solidFill>
                  <a:srgbClr val="000000"/>
                </a:solidFill>
                <a:latin typeface="Arial"/>
                <a:ea typeface="DejaVu Sans"/>
              </a:rPr>
              <a:t> </a:t>
            </a:r>
            <a:r>
              <a:rPr b="0" lang="en-GB" sz="3200" spc="-1" strike="noStrike">
                <a:solidFill>
                  <a:srgbClr val="000000"/>
                </a:solidFill>
                <a:latin typeface="Arial"/>
                <a:ea typeface="DejaVu Sans"/>
              </a:rPr>
              <a:t>CPUs</a:t>
            </a:r>
            <a:r>
              <a:rPr b="0" lang="en-GB" sz="3200" spc="-32" strike="noStrike">
                <a:solidFill>
                  <a:srgbClr val="000000"/>
                </a:solidFill>
                <a:latin typeface="Arial"/>
                <a:ea typeface="DejaVu Sans"/>
              </a:rPr>
              <a:t> </a:t>
            </a:r>
            <a:r>
              <a:rPr b="0" lang="en-GB" sz="3200" spc="-1" strike="noStrike">
                <a:solidFill>
                  <a:srgbClr val="000000"/>
                </a:solidFill>
                <a:latin typeface="Arial"/>
                <a:ea typeface="DejaVu Sans"/>
              </a:rPr>
              <a:t>are</a:t>
            </a:r>
            <a:r>
              <a:rPr b="0" lang="en-GB" sz="3200" spc="-21" strike="noStrike">
                <a:solidFill>
                  <a:srgbClr val="000000"/>
                </a:solidFill>
                <a:latin typeface="Arial"/>
                <a:ea typeface="DejaVu Sans"/>
              </a:rPr>
              <a:t> </a:t>
            </a:r>
            <a:r>
              <a:rPr b="0" i="1" lang="en-GB" sz="3200" spc="-1" strike="noStrike">
                <a:solidFill>
                  <a:srgbClr val="000000"/>
                </a:solidFill>
                <a:latin typeface="Arial"/>
                <a:ea typeface="DejaVu Sans"/>
              </a:rPr>
              <a:t>Little</a:t>
            </a:r>
            <a:r>
              <a:rPr b="0" i="1" lang="en-GB" sz="3200" spc="-12" strike="noStrike">
                <a:solidFill>
                  <a:srgbClr val="000000"/>
                </a:solidFill>
                <a:latin typeface="Arial"/>
                <a:ea typeface="DejaVu Sans"/>
              </a:rPr>
              <a:t> </a:t>
            </a:r>
            <a:r>
              <a:rPr b="0" i="1" lang="en-GB" sz="3200" spc="-1" strike="noStrike">
                <a:solidFill>
                  <a:srgbClr val="000000"/>
                </a:solidFill>
                <a:latin typeface="Arial"/>
                <a:ea typeface="DejaVu Sans"/>
              </a:rPr>
              <a:t>Endian</a:t>
            </a:r>
            <a:r>
              <a:rPr b="0" lang="en-GB" sz="3200" spc="-1" strike="noStrike">
                <a:solidFill>
                  <a:srgbClr val="000000"/>
                </a:solidFill>
                <a:latin typeface="Arial"/>
                <a:ea typeface="DejaVu Sans"/>
              </a:rPr>
              <a:t>,</a:t>
            </a:r>
            <a:r>
              <a:rPr b="0" lang="en-GB" sz="3200" spc="-21" strike="noStrike">
                <a:solidFill>
                  <a:srgbClr val="000000"/>
                </a:solidFill>
                <a:latin typeface="Arial"/>
                <a:ea typeface="DejaVu Sans"/>
              </a:rPr>
              <a:t> </a:t>
            </a:r>
            <a:r>
              <a:rPr b="0" lang="en-GB" sz="3200" spc="-1" strike="noStrike">
                <a:solidFill>
                  <a:srgbClr val="000000"/>
                </a:solidFill>
                <a:latin typeface="Arial"/>
                <a:ea typeface="DejaVu Sans"/>
              </a:rPr>
              <a:t>while</a:t>
            </a:r>
            <a:r>
              <a:rPr b="0" lang="en-GB" sz="3200" spc="-15" strike="noStrike">
                <a:solidFill>
                  <a:srgbClr val="000000"/>
                </a:solidFill>
                <a:latin typeface="Arial"/>
                <a:ea typeface="DejaVu Sans"/>
              </a:rPr>
              <a:t> </a:t>
            </a:r>
            <a:r>
              <a:rPr b="0" lang="en-GB" sz="3200" spc="-26" strike="noStrike">
                <a:solidFill>
                  <a:srgbClr val="000000"/>
                </a:solidFill>
                <a:latin typeface="Arial"/>
                <a:ea typeface="DejaVu Sans"/>
              </a:rPr>
              <a:t>the </a:t>
            </a:r>
            <a:r>
              <a:rPr b="0" lang="en-GB" sz="3200" spc="-1" strike="noStrike">
                <a:solidFill>
                  <a:srgbClr val="000000"/>
                </a:solidFill>
                <a:latin typeface="Arial"/>
                <a:ea typeface="DejaVu Sans"/>
              </a:rPr>
              <a:t>network byte</a:t>
            </a:r>
            <a:r>
              <a:rPr b="0" lang="en-GB" sz="3200" spc="4" strike="noStrike">
                <a:solidFill>
                  <a:srgbClr val="000000"/>
                </a:solidFill>
                <a:latin typeface="Arial"/>
                <a:ea typeface="DejaVu Sans"/>
              </a:rPr>
              <a:t> </a:t>
            </a:r>
            <a:r>
              <a:rPr b="0" lang="en-GB" sz="3200" spc="-12" strike="noStrike">
                <a:solidFill>
                  <a:srgbClr val="000000"/>
                </a:solidFill>
                <a:latin typeface="Arial"/>
                <a:ea typeface="DejaVu Sans"/>
              </a:rPr>
              <a:t>order</a:t>
            </a:r>
            <a:r>
              <a:rPr b="0" lang="en-GB" sz="3200" spc="-1" strike="noStrike">
                <a:solidFill>
                  <a:srgbClr val="000000"/>
                </a:solidFill>
                <a:latin typeface="Arial"/>
                <a:ea typeface="DejaVu Sans"/>
              </a:rPr>
              <a:t>	</a:t>
            </a:r>
            <a:r>
              <a:rPr b="0" lang="en-GB" sz="3200" spc="-1" strike="noStrike">
                <a:solidFill>
                  <a:srgbClr val="000000"/>
                </a:solidFill>
                <a:latin typeface="Arial"/>
                <a:ea typeface="DejaVu Sans"/>
              </a:rPr>
              <a:t>is</a:t>
            </a:r>
            <a:r>
              <a:rPr b="0" lang="en-GB" sz="3200" spc="-35" strike="noStrike">
                <a:solidFill>
                  <a:srgbClr val="000000"/>
                </a:solidFill>
                <a:latin typeface="Arial"/>
                <a:ea typeface="DejaVu Sans"/>
              </a:rPr>
              <a:t> </a:t>
            </a:r>
            <a:r>
              <a:rPr b="0" i="1" lang="en-GB" sz="3200" spc="-1" strike="noStrike">
                <a:solidFill>
                  <a:srgbClr val="000000"/>
                </a:solidFill>
                <a:latin typeface="Arial"/>
                <a:ea typeface="DejaVu Sans"/>
              </a:rPr>
              <a:t>Big</a:t>
            </a:r>
            <a:r>
              <a:rPr b="0" i="1" lang="en-GB" sz="3200" spc="-21" strike="noStrike">
                <a:solidFill>
                  <a:srgbClr val="000000"/>
                </a:solidFill>
                <a:latin typeface="Arial"/>
                <a:ea typeface="DejaVu Sans"/>
              </a:rPr>
              <a:t> </a:t>
            </a:r>
            <a:r>
              <a:rPr b="0" i="1" lang="en-GB" sz="3200" spc="-12" strike="noStrike">
                <a:solidFill>
                  <a:srgbClr val="000000"/>
                </a:solidFill>
                <a:latin typeface="Arial"/>
                <a:ea typeface="DejaVu Sans"/>
              </a:rPr>
              <a:t>Endian</a:t>
            </a:r>
            <a:endParaRPr b="0" lang="en-GB" sz="3200" spc="-1" strike="noStrike">
              <a:latin typeface="Arial"/>
            </a:endParaRPr>
          </a:p>
          <a:p>
            <a:pPr marL="12600">
              <a:lnSpc>
                <a:spcPts val="3589"/>
              </a:lnSpc>
              <a:spcBef>
                <a:spcPts val="1491"/>
              </a:spcBef>
              <a:buNone/>
              <a:tabLst>
                <a:tab algn="l" pos="3615120"/>
              </a:tabLst>
            </a:pPr>
            <a:r>
              <a:rPr b="0" lang="en-GB" sz="3200" spc="-1" strike="noStrike">
                <a:solidFill>
                  <a:srgbClr val="000000"/>
                </a:solidFill>
                <a:latin typeface="Arial"/>
                <a:ea typeface="DejaVu Sans"/>
              </a:rPr>
              <a:t>Macros to convert</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“host” order</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to</a:t>
            </a:r>
            <a:r>
              <a:rPr b="0" lang="en-GB" sz="3200" spc="4" strike="noStrike">
                <a:solidFill>
                  <a:srgbClr val="000000"/>
                </a:solidFill>
                <a:latin typeface="Arial"/>
                <a:ea typeface="DejaVu Sans"/>
              </a:rPr>
              <a:t> </a:t>
            </a:r>
            <a:r>
              <a:rPr b="0" lang="en-GB" sz="3200" spc="-12" strike="noStrike">
                <a:solidFill>
                  <a:srgbClr val="000000"/>
                </a:solidFill>
                <a:latin typeface="Arial"/>
                <a:ea typeface="DejaVu Sans"/>
              </a:rPr>
              <a:t>“network </a:t>
            </a:r>
            <a:r>
              <a:rPr b="0" lang="en-GB" sz="3200" spc="-1" strike="noStrike">
                <a:solidFill>
                  <a:srgbClr val="000000"/>
                </a:solidFill>
                <a:latin typeface="Arial"/>
                <a:ea typeface="DejaVu Sans"/>
              </a:rPr>
              <a:t>byte </a:t>
            </a:r>
            <a:r>
              <a:rPr b="0" lang="en-GB" sz="3200" spc="-21" strike="noStrike">
                <a:solidFill>
                  <a:srgbClr val="000000"/>
                </a:solidFill>
                <a:latin typeface="Arial"/>
                <a:ea typeface="DejaVu Sans"/>
              </a:rPr>
              <a:t>order</a:t>
            </a:r>
            <a:endParaRPr b="0" lang="en-GB" sz="3200" spc="-1" strike="noStrike">
              <a:latin typeface="Arial"/>
            </a:endParaRPr>
          </a:p>
        </p:txBody>
      </p:sp>
      <p:pic>
        <p:nvPicPr>
          <p:cNvPr id="431" name="object 6" descr=""/>
          <p:cNvPicPr/>
          <p:nvPr/>
        </p:nvPicPr>
        <p:blipFill>
          <a:blip r:embed="rId1"/>
          <a:stretch/>
        </p:blipFill>
        <p:spPr>
          <a:xfrm>
            <a:off x="2093040" y="4909320"/>
            <a:ext cx="5450040" cy="1260720"/>
          </a:xfrm>
          <a:prstGeom prst="rect">
            <a:avLst/>
          </a:prstGeom>
          <a:ln w="0">
            <a:noFill/>
          </a:ln>
        </p:spPr>
      </p:pic>
    </p:spTree>
  </p:cSld>
  <p:transition>
    <p:dissolve/>
  </p:transition>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2" name="PlaceHolder 1"/>
          <p:cNvSpPr>
            <a:spLocks noGrp="1"/>
          </p:cNvSpPr>
          <p:nvPr>
            <p:ph type="title"/>
          </p:nvPr>
        </p:nvSpPr>
        <p:spPr>
          <a:xfrm>
            <a:off x="1285200" y="555120"/>
            <a:ext cx="6863400" cy="1272600"/>
          </a:xfrm>
          <a:prstGeom prst="rect">
            <a:avLst/>
          </a:prstGeom>
          <a:noFill/>
          <a:ln w="0">
            <a:noFill/>
          </a:ln>
        </p:spPr>
        <p:txBody>
          <a:bodyPr lIns="0" rIns="0" tIns="12600" bIns="0" anchor="t">
            <a:noAutofit/>
          </a:bodyPr>
          <a:p>
            <a:pPr marL="975240">
              <a:lnSpc>
                <a:spcPct val="100000"/>
              </a:lnSpc>
              <a:spcBef>
                <a:spcPts val="99"/>
              </a:spcBef>
              <a:buNone/>
            </a:pPr>
            <a:r>
              <a:rPr b="1" lang="en-GB" sz="4400" spc="-1" strike="noStrike">
                <a:solidFill>
                  <a:srgbClr val="000000"/>
                </a:solidFill>
                <a:latin typeface="Arial"/>
              </a:rPr>
              <a:t>Network</a:t>
            </a:r>
            <a:r>
              <a:rPr b="1" lang="en-GB" sz="4400" spc="-72" strike="noStrike">
                <a:solidFill>
                  <a:srgbClr val="000000"/>
                </a:solidFill>
                <a:latin typeface="Arial"/>
              </a:rPr>
              <a:t> </a:t>
            </a:r>
            <a:r>
              <a:rPr b="1" lang="en-GB" sz="4400" spc="-1" strike="noStrike">
                <a:solidFill>
                  <a:srgbClr val="000000"/>
                </a:solidFill>
                <a:latin typeface="Arial"/>
              </a:rPr>
              <a:t>Byte</a:t>
            </a:r>
            <a:r>
              <a:rPr b="1" lang="en-GB" sz="4400" spc="-60" strike="noStrike">
                <a:solidFill>
                  <a:srgbClr val="000000"/>
                </a:solidFill>
                <a:latin typeface="Arial"/>
              </a:rPr>
              <a:t> </a:t>
            </a:r>
            <a:r>
              <a:rPr b="1" lang="en-GB" sz="4400" spc="-12" strike="noStrike">
                <a:solidFill>
                  <a:srgbClr val="000000"/>
                </a:solidFill>
                <a:latin typeface="Arial"/>
              </a:rPr>
              <a:t>Order</a:t>
            </a:r>
            <a:endParaRPr b="0" lang="en-GB" sz="4400" spc="-1" strike="noStrike">
              <a:latin typeface="Arial"/>
            </a:endParaRPr>
          </a:p>
        </p:txBody>
      </p:sp>
      <p:sp>
        <p:nvSpPr>
          <p:cNvPr id="433" name="object 4"/>
          <p:cNvSpPr/>
          <p:nvPr/>
        </p:nvSpPr>
        <p:spPr>
          <a:xfrm>
            <a:off x="897840" y="1510920"/>
            <a:ext cx="8086320" cy="3296880"/>
          </a:xfrm>
          <a:prstGeom prst="rect">
            <a:avLst/>
          </a:prstGeom>
          <a:noFill/>
          <a:ln w="0">
            <a:noFill/>
          </a:ln>
        </p:spPr>
        <p:style>
          <a:lnRef idx="0"/>
          <a:fillRef idx="0"/>
          <a:effectRef idx="0"/>
          <a:fontRef idx="minor"/>
        </p:style>
        <p:txBody>
          <a:bodyPr lIns="0" rIns="0" tIns="220320" bIns="0" anchor="t">
            <a:spAutoFit/>
          </a:bodyPr>
          <a:p>
            <a:pPr marL="38160">
              <a:lnSpc>
                <a:spcPct val="100000"/>
              </a:lnSpc>
              <a:spcBef>
                <a:spcPts val="1735"/>
              </a:spcBef>
              <a:buNone/>
            </a:pPr>
            <a:r>
              <a:rPr b="0" lang="en-GB" sz="3200" spc="-12" strike="noStrike">
                <a:solidFill>
                  <a:srgbClr val="000000"/>
                </a:solidFill>
                <a:latin typeface="Bitstream Vera Sans Mono"/>
                <a:ea typeface="DejaVu Sans"/>
              </a:rPr>
              <a:t>htonl(val)</a:t>
            </a:r>
            <a:endParaRPr b="0" lang="en-GB" sz="3200" spc="-1" strike="noStrike">
              <a:latin typeface="Arial"/>
            </a:endParaRPr>
          </a:p>
          <a:p>
            <a:pPr marL="469800" indent="-288360">
              <a:lnSpc>
                <a:spcPts val="3129"/>
              </a:lnSpc>
              <a:spcBef>
                <a:spcPts val="1726"/>
              </a:spcBef>
              <a:buNone/>
              <a:tabLst>
                <a:tab algn="l" pos="0"/>
              </a:tabLst>
            </a:pPr>
            <a:r>
              <a:rPr b="0" lang="en-GB" sz="3150" spc="-75" strike="noStrike" baseline="9000">
                <a:solidFill>
                  <a:srgbClr val="000000"/>
                </a:solidFill>
                <a:latin typeface="Arial"/>
                <a:ea typeface="DejaVu Sans"/>
              </a:rPr>
              <a:t>–</a:t>
            </a:r>
            <a:r>
              <a:rPr b="0" lang="en-GB" sz="3150" spc="-1" strike="noStrike" baseline="9000">
                <a:solidFill>
                  <a:srgbClr val="000000"/>
                </a:solidFill>
                <a:latin typeface="Arial"/>
                <a:ea typeface="DejaVu Sans"/>
              </a:rPr>
              <a:t>	</a:t>
            </a:r>
            <a:r>
              <a:rPr b="0" lang="en-GB" sz="2800" spc="-1" strike="noStrike">
                <a:solidFill>
                  <a:srgbClr val="000000"/>
                </a:solidFill>
                <a:latin typeface="Arial"/>
                <a:ea typeface="DejaVu Sans"/>
              </a:rPr>
              <a:t>convert</a:t>
            </a:r>
            <a:r>
              <a:rPr b="0" lang="en-GB" sz="2800" spc="-66" strike="noStrike">
                <a:solidFill>
                  <a:srgbClr val="000000"/>
                </a:solidFill>
                <a:latin typeface="Arial"/>
                <a:ea typeface="DejaVu Sans"/>
              </a:rPr>
              <a:t> </a:t>
            </a:r>
            <a:r>
              <a:rPr b="0" lang="en-GB" sz="2800" spc="-26" strike="noStrike">
                <a:solidFill>
                  <a:srgbClr val="000000"/>
                </a:solidFill>
                <a:latin typeface="Arial"/>
                <a:ea typeface="DejaVu Sans"/>
              </a:rPr>
              <a:t>32-</a:t>
            </a:r>
            <a:r>
              <a:rPr b="0" lang="en-GB" sz="2800" spc="-1" strike="noStrike">
                <a:solidFill>
                  <a:srgbClr val="000000"/>
                </a:solidFill>
                <a:latin typeface="Arial"/>
                <a:ea typeface="DejaVu Sans"/>
              </a:rPr>
              <a:t>bit</a:t>
            </a:r>
            <a:r>
              <a:rPr b="0" lang="en-GB" sz="2800" spc="-66" strike="noStrike">
                <a:solidFill>
                  <a:srgbClr val="000000"/>
                </a:solidFill>
                <a:latin typeface="Arial"/>
                <a:ea typeface="DejaVu Sans"/>
              </a:rPr>
              <a:t> </a:t>
            </a:r>
            <a:r>
              <a:rPr b="0" lang="en-GB" sz="2800" spc="-1" strike="noStrike">
                <a:solidFill>
                  <a:srgbClr val="000000"/>
                </a:solidFill>
                <a:latin typeface="Arial"/>
                <a:ea typeface="DejaVu Sans"/>
              </a:rPr>
              <a:t>quantity</a:t>
            </a:r>
            <a:r>
              <a:rPr b="0" lang="en-GB" sz="2800" spc="-66" strike="noStrike">
                <a:solidFill>
                  <a:srgbClr val="000000"/>
                </a:solidFill>
                <a:latin typeface="Arial"/>
                <a:ea typeface="DejaVu Sans"/>
              </a:rPr>
              <a:t> </a:t>
            </a:r>
            <a:r>
              <a:rPr b="0" lang="en-GB" sz="2800" spc="-1" strike="noStrike">
                <a:solidFill>
                  <a:srgbClr val="000000"/>
                </a:solidFill>
                <a:latin typeface="Arial"/>
                <a:ea typeface="DejaVu Sans"/>
              </a:rPr>
              <a:t>from</a:t>
            </a:r>
            <a:r>
              <a:rPr b="0" lang="en-GB" sz="2800" spc="-72" strike="noStrike">
                <a:solidFill>
                  <a:srgbClr val="000000"/>
                </a:solidFill>
                <a:latin typeface="Arial"/>
                <a:ea typeface="DejaVu Sans"/>
              </a:rPr>
              <a:t> </a:t>
            </a:r>
            <a:r>
              <a:rPr b="0" lang="en-GB" sz="2800" spc="-1" strike="noStrike">
                <a:solidFill>
                  <a:srgbClr val="000000"/>
                </a:solidFill>
                <a:latin typeface="Arial"/>
                <a:ea typeface="DejaVu Sans"/>
              </a:rPr>
              <a:t>host</a:t>
            </a:r>
            <a:r>
              <a:rPr b="0" lang="en-GB" sz="2800" spc="-66" strike="noStrike">
                <a:solidFill>
                  <a:srgbClr val="000000"/>
                </a:solidFill>
                <a:latin typeface="Arial"/>
                <a:ea typeface="DejaVu Sans"/>
              </a:rPr>
              <a:t> </a:t>
            </a:r>
            <a:r>
              <a:rPr b="0" lang="en-GB" sz="2800" spc="-1" strike="noStrike">
                <a:solidFill>
                  <a:srgbClr val="000000"/>
                </a:solidFill>
                <a:latin typeface="Arial"/>
                <a:ea typeface="DejaVu Sans"/>
              </a:rPr>
              <a:t>to</a:t>
            </a:r>
            <a:r>
              <a:rPr b="0" lang="en-GB" sz="2800" spc="-60" strike="noStrike">
                <a:solidFill>
                  <a:srgbClr val="000000"/>
                </a:solidFill>
                <a:latin typeface="Arial"/>
                <a:ea typeface="DejaVu Sans"/>
              </a:rPr>
              <a:t> </a:t>
            </a:r>
            <a:r>
              <a:rPr b="0" lang="en-GB" sz="2800" spc="-1" strike="noStrike">
                <a:solidFill>
                  <a:srgbClr val="000000"/>
                </a:solidFill>
                <a:latin typeface="Arial"/>
                <a:ea typeface="DejaVu Sans"/>
              </a:rPr>
              <a:t>network</a:t>
            </a:r>
            <a:r>
              <a:rPr b="0" lang="en-GB" sz="2800" spc="-66" strike="noStrike">
                <a:solidFill>
                  <a:srgbClr val="000000"/>
                </a:solidFill>
                <a:latin typeface="Arial"/>
                <a:ea typeface="DejaVu Sans"/>
              </a:rPr>
              <a:t> </a:t>
            </a:r>
            <a:r>
              <a:rPr b="0" lang="en-GB" sz="2800" spc="-21" strike="noStrike">
                <a:solidFill>
                  <a:srgbClr val="000000"/>
                </a:solidFill>
                <a:latin typeface="Arial"/>
                <a:ea typeface="DejaVu Sans"/>
              </a:rPr>
              <a:t>byte </a:t>
            </a:r>
            <a:r>
              <a:rPr b="0" lang="en-GB" sz="2800" spc="-12" strike="noStrike">
                <a:solidFill>
                  <a:srgbClr val="000000"/>
                </a:solidFill>
                <a:latin typeface="Arial"/>
                <a:ea typeface="DejaVu Sans"/>
              </a:rPr>
              <a:t>order</a:t>
            </a:r>
            <a:endParaRPr b="0" lang="en-GB" sz="2800" spc="-1" strike="noStrike">
              <a:latin typeface="Arial"/>
            </a:endParaRPr>
          </a:p>
          <a:p>
            <a:pPr marL="38160" indent="-288360">
              <a:lnSpc>
                <a:spcPct val="100000"/>
              </a:lnSpc>
              <a:spcBef>
                <a:spcPts val="595"/>
              </a:spcBef>
              <a:buNone/>
              <a:tabLst>
                <a:tab algn="l" pos="0"/>
              </a:tabLst>
            </a:pPr>
            <a:r>
              <a:rPr b="0" lang="en-GB" sz="3200" spc="-12" strike="noStrike">
                <a:solidFill>
                  <a:srgbClr val="000000"/>
                </a:solidFill>
                <a:latin typeface="Bitstream Vera Sans Mono"/>
                <a:ea typeface="DejaVu Sans"/>
              </a:rPr>
              <a:t>htons(val)</a:t>
            </a:r>
            <a:endParaRPr b="0" lang="en-GB" sz="3200" spc="-1" strike="noStrike">
              <a:latin typeface="Arial"/>
            </a:endParaRPr>
          </a:p>
          <a:p>
            <a:pPr marL="469800" indent="-288360">
              <a:lnSpc>
                <a:spcPts val="3121"/>
              </a:lnSpc>
              <a:spcBef>
                <a:spcPts val="1729"/>
              </a:spcBef>
              <a:buNone/>
              <a:tabLst>
                <a:tab algn="l" pos="0"/>
              </a:tabLst>
            </a:pPr>
            <a:r>
              <a:rPr b="0" lang="en-GB" sz="3150" spc="-75" strike="noStrike" baseline="9000">
                <a:solidFill>
                  <a:srgbClr val="000000"/>
                </a:solidFill>
                <a:latin typeface="Arial"/>
                <a:ea typeface="DejaVu Sans"/>
              </a:rPr>
              <a:t>–</a:t>
            </a:r>
            <a:r>
              <a:rPr b="0" lang="en-GB" sz="3150" spc="-1" strike="noStrike" baseline="9000">
                <a:solidFill>
                  <a:srgbClr val="000000"/>
                </a:solidFill>
                <a:latin typeface="Arial"/>
                <a:ea typeface="DejaVu Sans"/>
              </a:rPr>
              <a:t>	</a:t>
            </a:r>
            <a:r>
              <a:rPr b="0" lang="en-GB" sz="2800" spc="-1" strike="noStrike">
                <a:solidFill>
                  <a:srgbClr val="000000"/>
                </a:solidFill>
                <a:latin typeface="Arial"/>
                <a:ea typeface="DejaVu Sans"/>
              </a:rPr>
              <a:t>convert</a:t>
            </a:r>
            <a:r>
              <a:rPr b="0" lang="en-GB" sz="2800" spc="-66" strike="noStrike">
                <a:solidFill>
                  <a:srgbClr val="000000"/>
                </a:solidFill>
                <a:latin typeface="Arial"/>
                <a:ea typeface="DejaVu Sans"/>
              </a:rPr>
              <a:t> </a:t>
            </a:r>
            <a:r>
              <a:rPr b="0" lang="en-GB" sz="2800" spc="-32" strike="noStrike">
                <a:solidFill>
                  <a:srgbClr val="000000"/>
                </a:solidFill>
                <a:latin typeface="Arial"/>
                <a:ea typeface="DejaVu Sans"/>
              </a:rPr>
              <a:t>16-</a:t>
            </a:r>
            <a:r>
              <a:rPr b="0" lang="en-GB" sz="2800" spc="-1" strike="noStrike">
                <a:solidFill>
                  <a:srgbClr val="000000"/>
                </a:solidFill>
                <a:latin typeface="Arial"/>
                <a:ea typeface="DejaVu Sans"/>
              </a:rPr>
              <a:t>bit</a:t>
            </a:r>
            <a:r>
              <a:rPr b="0" lang="en-GB" sz="2800" spc="-60" strike="noStrike">
                <a:solidFill>
                  <a:srgbClr val="000000"/>
                </a:solidFill>
                <a:latin typeface="Arial"/>
                <a:ea typeface="DejaVu Sans"/>
              </a:rPr>
              <a:t> </a:t>
            </a:r>
            <a:r>
              <a:rPr b="0" lang="en-GB" sz="2800" spc="-1" strike="noStrike">
                <a:solidFill>
                  <a:srgbClr val="000000"/>
                </a:solidFill>
                <a:latin typeface="Arial"/>
                <a:ea typeface="DejaVu Sans"/>
              </a:rPr>
              <a:t>quantity</a:t>
            </a:r>
            <a:r>
              <a:rPr b="0" lang="en-GB" sz="2800" spc="-60" strike="noStrike">
                <a:solidFill>
                  <a:srgbClr val="000000"/>
                </a:solidFill>
                <a:latin typeface="Arial"/>
                <a:ea typeface="DejaVu Sans"/>
              </a:rPr>
              <a:t> </a:t>
            </a:r>
            <a:r>
              <a:rPr b="0" lang="en-GB" sz="2800" spc="-1" strike="noStrike">
                <a:solidFill>
                  <a:srgbClr val="000000"/>
                </a:solidFill>
                <a:latin typeface="Arial"/>
                <a:ea typeface="DejaVu Sans"/>
              </a:rPr>
              <a:t>from</a:t>
            </a:r>
            <a:r>
              <a:rPr b="0" lang="en-GB" sz="2800" spc="-75" strike="noStrike">
                <a:solidFill>
                  <a:srgbClr val="000000"/>
                </a:solidFill>
                <a:latin typeface="Arial"/>
                <a:ea typeface="DejaVu Sans"/>
              </a:rPr>
              <a:t> </a:t>
            </a:r>
            <a:r>
              <a:rPr b="0" lang="en-GB" sz="2800" spc="-1" strike="noStrike">
                <a:solidFill>
                  <a:srgbClr val="000000"/>
                </a:solidFill>
                <a:latin typeface="Arial"/>
                <a:ea typeface="DejaVu Sans"/>
              </a:rPr>
              <a:t>host</a:t>
            </a:r>
            <a:r>
              <a:rPr b="0" lang="en-GB" sz="2800" spc="-60" strike="noStrike">
                <a:solidFill>
                  <a:srgbClr val="000000"/>
                </a:solidFill>
                <a:latin typeface="Arial"/>
                <a:ea typeface="DejaVu Sans"/>
              </a:rPr>
              <a:t> </a:t>
            </a:r>
            <a:r>
              <a:rPr b="0" lang="en-GB" sz="2800" spc="-1" strike="noStrike">
                <a:solidFill>
                  <a:srgbClr val="000000"/>
                </a:solidFill>
                <a:latin typeface="Arial"/>
                <a:ea typeface="DejaVu Sans"/>
              </a:rPr>
              <a:t>to</a:t>
            </a:r>
            <a:r>
              <a:rPr b="0" lang="en-GB" sz="2800" spc="-72" strike="noStrike">
                <a:solidFill>
                  <a:srgbClr val="000000"/>
                </a:solidFill>
                <a:latin typeface="Arial"/>
                <a:ea typeface="DejaVu Sans"/>
              </a:rPr>
              <a:t> </a:t>
            </a:r>
            <a:r>
              <a:rPr b="0" lang="en-GB" sz="2800" spc="-1" strike="noStrike">
                <a:solidFill>
                  <a:srgbClr val="000000"/>
                </a:solidFill>
                <a:latin typeface="Arial"/>
                <a:ea typeface="DejaVu Sans"/>
              </a:rPr>
              <a:t>network</a:t>
            </a:r>
            <a:r>
              <a:rPr b="0" lang="en-GB" sz="2800" spc="-60" strike="noStrike">
                <a:solidFill>
                  <a:srgbClr val="000000"/>
                </a:solidFill>
                <a:latin typeface="Arial"/>
                <a:ea typeface="DejaVu Sans"/>
              </a:rPr>
              <a:t> </a:t>
            </a:r>
            <a:r>
              <a:rPr b="0" lang="en-GB" sz="2800" spc="-21" strike="noStrike">
                <a:solidFill>
                  <a:srgbClr val="000000"/>
                </a:solidFill>
                <a:latin typeface="Arial"/>
                <a:ea typeface="DejaVu Sans"/>
              </a:rPr>
              <a:t>byte </a:t>
            </a:r>
            <a:r>
              <a:rPr b="0" lang="en-GB" sz="2800" spc="-12" strike="noStrike">
                <a:solidFill>
                  <a:srgbClr val="000000"/>
                </a:solidFill>
                <a:latin typeface="Arial"/>
                <a:ea typeface="DejaVu Sans"/>
              </a:rPr>
              <a:t>order</a:t>
            </a:r>
            <a:endParaRPr b="0" lang="en-GB" sz="2800" spc="-1" strike="noStrike">
              <a:latin typeface="Arial"/>
            </a:endParaRPr>
          </a:p>
        </p:txBody>
      </p:sp>
    </p:spTree>
  </p:cSld>
  <p:transition>
    <p:dissolve/>
  </p:transition>
</p:sld>
</file>

<file path=ppt/slides/slide4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4" name="PlaceHolder 1"/>
          <p:cNvSpPr>
            <a:spLocks noGrp="1"/>
          </p:cNvSpPr>
          <p:nvPr>
            <p:ph type="title"/>
          </p:nvPr>
        </p:nvSpPr>
        <p:spPr>
          <a:xfrm>
            <a:off x="1321200" y="555120"/>
            <a:ext cx="6863400" cy="1272600"/>
          </a:xfrm>
          <a:prstGeom prst="rect">
            <a:avLst/>
          </a:prstGeom>
          <a:noFill/>
          <a:ln w="0">
            <a:noFill/>
          </a:ln>
        </p:spPr>
        <p:txBody>
          <a:bodyPr lIns="0" rIns="0" tIns="12600" bIns="0" anchor="t">
            <a:noAutofit/>
          </a:bodyPr>
          <a:p>
            <a:pPr marL="975240">
              <a:lnSpc>
                <a:spcPct val="100000"/>
              </a:lnSpc>
              <a:spcBef>
                <a:spcPts val="99"/>
              </a:spcBef>
              <a:buNone/>
            </a:pPr>
            <a:r>
              <a:rPr b="1" lang="en-GB" sz="4400" spc="-1" strike="noStrike">
                <a:solidFill>
                  <a:srgbClr val="000000"/>
                </a:solidFill>
                <a:latin typeface="Arial"/>
              </a:rPr>
              <a:t>Network</a:t>
            </a:r>
            <a:r>
              <a:rPr b="1" lang="en-GB" sz="4400" spc="-72" strike="noStrike">
                <a:solidFill>
                  <a:srgbClr val="000000"/>
                </a:solidFill>
                <a:latin typeface="Arial"/>
              </a:rPr>
              <a:t> </a:t>
            </a:r>
            <a:r>
              <a:rPr b="1" lang="en-GB" sz="4400" spc="-1" strike="noStrike">
                <a:solidFill>
                  <a:srgbClr val="000000"/>
                </a:solidFill>
                <a:latin typeface="Arial"/>
              </a:rPr>
              <a:t>Byte</a:t>
            </a:r>
            <a:r>
              <a:rPr b="1" lang="en-GB" sz="4400" spc="-60" strike="noStrike">
                <a:solidFill>
                  <a:srgbClr val="000000"/>
                </a:solidFill>
                <a:latin typeface="Arial"/>
              </a:rPr>
              <a:t> </a:t>
            </a:r>
            <a:r>
              <a:rPr b="1" lang="en-GB" sz="4400" spc="-12" strike="noStrike">
                <a:solidFill>
                  <a:srgbClr val="000000"/>
                </a:solidFill>
                <a:latin typeface="Arial"/>
              </a:rPr>
              <a:t>Order</a:t>
            </a:r>
            <a:endParaRPr b="0" lang="en-GB" sz="4400" spc="-1" strike="noStrike">
              <a:latin typeface="Arial"/>
            </a:endParaRPr>
          </a:p>
        </p:txBody>
      </p:sp>
      <p:sp>
        <p:nvSpPr>
          <p:cNvPr id="435" name="object 4"/>
          <p:cNvSpPr/>
          <p:nvPr/>
        </p:nvSpPr>
        <p:spPr>
          <a:xfrm>
            <a:off x="897840" y="1485360"/>
            <a:ext cx="8086320" cy="3296880"/>
          </a:xfrm>
          <a:prstGeom prst="rect">
            <a:avLst/>
          </a:prstGeom>
          <a:noFill/>
          <a:ln w="0">
            <a:noFill/>
          </a:ln>
        </p:spPr>
        <p:style>
          <a:lnRef idx="0"/>
          <a:fillRef idx="0"/>
          <a:effectRef idx="0"/>
          <a:fontRef idx="minor"/>
        </p:style>
        <p:txBody>
          <a:bodyPr lIns="0" rIns="0" tIns="220320" bIns="0" anchor="t">
            <a:spAutoFit/>
          </a:bodyPr>
          <a:p>
            <a:pPr marL="38160">
              <a:lnSpc>
                <a:spcPct val="100000"/>
              </a:lnSpc>
              <a:spcBef>
                <a:spcPts val="1735"/>
              </a:spcBef>
              <a:buNone/>
            </a:pPr>
            <a:r>
              <a:rPr b="0" lang="en-GB" sz="3200" spc="-12" strike="noStrike">
                <a:solidFill>
                  <a:srgbClr val="000000"/>
                </a:solidFill>
                <a:latin typeface="Bitstream Vera Sans Mono"/>
                <a:ea typeface="DejaVu Sans"/>
              </a:rPr>
              <a:t>ntohl(val)</a:t>
            </a:r>
            <a:endParaRPr b="0" lang="en-GB" sz="3200" spc="-1" strike="noStrike">
              <a:latin typeface="Arial"/>
            </a:endParaRPr>
          </a:p>
          <a:p>
            <a:pPr marL="469800" indent="-288360">
              <a:lnSpc>
                <a:spcPts val="3121"/>
              </a:lnSpc>
              <a:spcBef>
                <a:spcPts val="1729"/>
              </a:spcBef>
              <a:buNone/>
              <a:tabLst>
                <a:tab algn="l" pos="0"/>
              </a:tabLst>
            </a:pPr>
            <a:r>
              <a:rPr b="0" lang="en-GB" sz="3150" spc="-75" strike="noStrike" baseline="9000">
                <a:solidFill>
                  <a:srgbClr val="000000"/>
                </a:solidFill>
                <a:latin typeface="Arial"/>
                <a:ea typeface="DejaVu Sans"/>
              </a:rPr>
              <a:t>–</a:t>
            </a:r>
            <a:r>
              <a:rPr b="0" lang="en-GB" sz="3150" spc="-1" strike="noStrike" baseline="9000">
                <a:solidFill>
                  <a:srgbClr val="000000"/>
                </a:solidFill>
                <a:latin typeface="Arial"/>
                <a:ea typeface="DejaVu Sans"/>
              </a:rPr>
              <a:t>	</a:t>
            </a:r>
            <a:r>
              <a:rPr b="0" lang="en-GB" sz="2800" spc="-1" strike="noStrike">
                <a:solidFill>
                  <a:srgbClr val="000000"/>
                </a:solidFill>
                <a:latin typeface="Arial"/>
                <a:ea typeface="DejaVu Sans"/>
              </a:rPr>
              <a:t>convert</a:t>
            </a:r>
            <a:r>
              <a:rPr b="0" lang="en-GB" sz="2800" spc="-72" strike="noStrike">
                <a:solidFill>
                  <a:srgbClr val="000000"/>
                </a:solidFill>
                <a:latin typeface="Arial"/>
                <a:ea typeface="DejaVu Sans"/>
              </a:rPr>
              <a:t> </a:t>
            </a:r>
            <a:r>
              <a:rPr b="0" lang="en-GB" sz="2800" spc="-26" strike="noStrike">
                <a:solidFill>
                  <a:srgbClr val="000000"/>
                </a:solidFill>
                <a:latin typeface="Arial"/>
                <a:ea typeface="DejaVu Sans"/>
              </a:rPr>
              <a:t>32-</a:t>
            </a:r>
            <a:r>
              <a:rPr b="0" lang="en-GB" sz="2800" spc="-1" strike="noStrike">
                <a:solidFill>
                  <a:srgbClr val="000000"/>
                </a:solidFill>
                <a:latin typeface="Arial"/>
                <a:ea typeface="DejaVu Sans"/>
              </a:rPr>
              <a:t>bit</a:t>
            </a:r>
            <a:r>
              <a:rPr b="0" lang="en-GB" sz="2800" spc="-66" strike="noStrike">
                <a:solidFill>
                  <a:srgbClr val="000000"/>
                </a:solidFill>
                <a:latin typeface="Arial"/>
                <a:ea typeface="DejaVu Sans"/>
              </a:rPr>
              <a:t> </a:t>
            </a:r>
            <a:r>
              <a:rPr b="0" lang="en-GB" sz="2800" spc="-1" strike="noStrike">
                <a:solidFill>
                  <a:srgbClr val="000000"/>
                </a:solidFill>
                <a:latin typeface="Arial"/>
                <a:ea typeface="DejaVu Sans"/>
              </a:rPr>
              <a:t>quantity</a:t>
            </a:r>
            <a:r>
              <a:rPr b="0" lang="en-GB" sz="2800" spc="-66" strike="noStrike">
                <a:solidFill>
                  <a:srgbClr val="000000"/>
                </a:solidFill>
                <a:latin typeface="Arial"/>
                <a:ea typeface="DejaVu Sans"/>
              </a:rPr>
              <a:t> </a:t>
            </a:r>
            <a:r>
              <a:rPr b="0" lang="en-GB" sz="2800" spc="-1" strike="noStrike">
                <a:solidFill>
                  <a:srgbClr val="000000"/>
                </a:solidFill>
                <a:latin typeface="Arial"/>
                <a:ea typeface="DejaVu Sans"/>
              </a:rPr>
              <a:t>from</a:t>
            </a:r>
            <a:r>
              <a:rPr b="0" lang="en-GB" sz="2800" spc="-72" strike="noStrike">
                <a:solidFill>
                  <a:srgbClr val="000000"/>
                </a:solidFill>
                <a:latin typeface="Arial"/>
                <a:ea typeface="DejaVu Sans"/>
              </a:rPr>
              <a:t> </a:t>
            </a:r>
            <a:r>
              <a:rPr b="0" lang="en-GB" sz="2800" spc="-1" strike="noStrike">
                <a:solidFill>
                  <a:srgbClr val="000000"/>
                </a:solidFill>
                <a:latin typeface="Arial"/>
                <a:ea typeface="DejaVu Sans"/>
              </a:rPr>
              <a:t>network</a:t>
            </a:r>
            <a:r>
              <a:rPr b="0" lang="en-GB" sz="2800" spc="-66" strike="noStrike">
                <a:solidFill>
                  <a:srgbClr val="000000"/>
                </a:solidFill>
                <a:latin typeface="Arial"/>
                <a:ea typeface="DejaVu Sans"/>
              </a:rPr>
              <a:t> </a:t>
            </a:r>
            <a:r>
              <a:rPr b="0" lang="en-GB" sz="2800" spc="-1" strike="noStrike">
                <a:solidFill>
                  <a:srgbClr val="000000"/>
                </a:solidFill>
                <a:latin typeface="Arial"/>
                <a:ea typeface="DejaVu Sans"/>
              </a:rPr>
              <a:t>to</a:t>
            </a:r>
            <a:r>
              <a:rPr b="0" lang="en-GB" sz="2800" spc="-55" strike="noStrike">
                <a:solidFill>
                  <a:srgbClr val="000000"/>
                </a:solidFill>
                <a:latin typeface="Arial"/>
                <a:ea typeface="DejaVu Sans"/>
              </a:rPr>
              <a:t> </a:t>
            </a:r>
            <a:r>
              <a:rPr b="0" lang="en-GB" sz="2800" spc="-1" strike="noStrike">
                <a:solidFill>
                  <a:srgbClr val="000000"/>
                </a:solidFill>
                <a:latin typeface="Arial"/>
                <a:ea typeface="DejaVu Sans"/>
              </a:rPr>
              <a:t>host</a:t>
            </a:r>
            <a:r>
              <a:rPr b="0" lang="en-GB" sz="2800" spc="-66" strike="noStrike">
                <a:solidFill>
                  <a:srgbClr val="000000"/>
                </a:solidFill>
                <a:latin typeface="Arial"/>
                <a:ea typeface="DejaVu Sans"/>
              </a:rPr>
              <a:t> </a:t>
            </a:r>
            <a:r>
              <a:rPr b="0" lang="en-GB" sz="2800" spc="-21" strike="noStrike">
                <a:solidFill>
                  <a:srgbClr val="000000"/>
                </a:solidFill>
                <a:latin typeface="Arial"/>
                <a:ea typeface="DejaVu Sans"/>
              </a:rPr>
              <a:t>byte </a:t>
            </a:r>
            <a:r>
              <a:rPr b="0" lang="en-GB" sz="2800" spc="-12" strike="noStrike">
                <a:solidFill>
                  <a:srgbClr val="000000"/>
                </a:solidFill>
                <a:latin typeface="Arial"/>
                <a:ea typeface="DejaVu Sans"/>
              </a:rPr>
              <a:t>order</a:t>
            </a:r>
            <a:endParaRPr b="0" lang="en-GB" sz="2800" spc="-1" strike="noStrike">
              <a:latin typeface="Arial"/>
            </a:endParaRPr>
          </a:p>
          <a:p>
            <a:pPr marL="38160" indent="-288360">
              <a:lnSpc>
                <a:spcPct val="100000"/>
              </a:lnSpc>
              <a:spcBef>
                <a:spcPts val="609"/>
              </a:spcBef>
              <a:buNone/>
              <a:tabLst>
                <a:tab algn="l" pos="0"/>
              </a:tabLst>
            </a:pPr>
            <a:r>
              <a:rPr b="0" lang="en-GB" sz="3200" spc="-12" strike="noStrike">
                <a:solidFill>
                  <a:srgbClr val="000000"/>
                </a:solidFill>
                <a:latin typeface="Bitstream Vera Sans Mono"/>
                <a:ea typeface="DejaVu Sans"/>
              </a:rPr>
              <a:t>ntohs(val)</a:t>
            </a:r>
            <a:endParaRPr b="0" lang="en-GB" sz="3200" spc="-1" strike="noStrike">
              <a:latin typeface="Arial"/>
            </a:endParaRPr>
          </a:p>
          <a:p>
            <a:pPr marL="469800" indent="-288360">
              <a:lnSpc>
                <a:spcPts val="3121"/>
              </a:lnSpc>
              <a:spcBef>
                <a:spcPts val="1729"/>
              </a:spcBef>
              <a:buNone/>
              <a:tabLst>
                <a:tab algn="l" pos="0"/>
              </a:tabLst>
            </a:pPr>
            <a:r>
              <a:rPr b="0" lang="en-GB" sz="3150" spc="-75" strike="noStrike" baseline="9000">
                <a:solidFill>
                  <a:srgbClr val="000000"/>
                </a:solidFill>
                <a:latin typeface="Arial"/>
                <a:ea typeface="DejaVu Sans"/>
              </a:rPr>
              <a:t>–</a:t>
            </a:r>
            <a:r>
              <a:rPr b="0" lang="en-GB" sz="3150" spc="-1" strike="noStrike" baseline="9000">
                <a:solidFill>
                  <a:srgbClr val="000000"/>
                </a:solidFill>
                <a:latin typeface="Arial"/>
                <a:ea typeface="DejaVu Sans"/>
              </a:rPr>
              <a:t>	</a:t>
            </a:r>
            <a:r>
              <a:rPr b="0" lang="en-GB" sz="2800" spc="-1" strike="noStrike">
                <a:solidFill>
                  <a:srgbClr val="000000"/>
                </a:solidFill>
                <a:latin typeface="Arial"/>
                <a:ea typeface="DejaVu Sans"/>
              </a:rPr>
              <a:t>convert</a:t>
            </a:r>
            <a:r>
              <a:rPr b="0" lang="en-GB" sz="2800" spc="-66" strike="noStrike">
                <a:solidFill>
                  <a:srgbClr val="000000"/>
                </a:solidFill>
                <a:latin typeface="Arial"/>
                <a:ea typeface="DejaVu Sans"/>
              </a:rPr>
              <a:t> </a:t>
            </a:r>
            <a:r>
              <a:rPr b="0" lang="en-GB" sz="2800" spc="-32" strike="noStrike">
                <a:solidFill>
                  <a:srgbClr val="000000"/>
                </a:solidFill>
                <a:latin typeface="Arial"/>
                <a:ea typeface="DejaVu Sans"/>
              </a:rPr>
              <a:t>16-</a:t>
            </a:r>
            <a:r>
              <a:rPr b="0" lang="en-GB" sz="2800" spc="-1" strike="noStrike">
                <a:solidFill>
                  <a:srgbClr val="000000"/>
                </a:solidFill>
                <a:latin typeface="Arial"/>
                <a:ea typeface="DejaVu Sans"/>
              </a:rPr>
              <a:t>bit</a:t>
            </a:r>
            <a:r>
              <a:rPr b="0" lang="en-GB" sz="2800" spc="-60" strike="noStrike">
                <a:solidFill>
                  <a:srgbClr val="000000"/>
                </a:solidFill>
                <a:latin typeface="Arial"/>
                <a:ea typeface="DejaVu Sans"/>
              </a:rPr>
              <a:t> </a:t>
            </a:r>
            <a:r>
              <a:rPr b="0" lang="en-GB" sz="2800" spc="-1" strike="noStrike">
                <a:solidFill>
                  <a:srgbClr val="000000"/>
                </a:solidFill>
                <a:latin typeface="Arial"/>
                <a:ea typeface="DejaVu Sans"/>
              </a:rPr>
              <a:t>quantity</a:t>
            </a:r>
            <a:r>
              <a:rPr b="0" lang="en-GB" sz="2800" spc="-66" strike="noStrike">
                <a:solidFill>
                  <a:srgbClr val="000000"/>
                </a:solidFill>
                <a:latin typeface="Arial"/>
                <a:ea typeface="DejaVu Sans"/>
              </a:rPr>
              <a:t> </a:t>
            </a:r>
            <a:r>
              <a:rPr b="0" lang="en-GB" sz="2800" spc="-1" strike="noStrike">
                <a:solidFill>
                  <a:srgbClr val="000000"/>
                </a:solidFill>
                <a:latin typeface="Arial"/>
                <a:ea typeface="DejaVu Sans"/>
              </a:rPr>
              <a:t>from</a:t>
            </a:r>
            <a:r>
              <a:rPr b="0" lang="en-GB" sz="2800" spc="-75" strike="noStrike">
                <a:solidFill>
                  <a:srgbClr val="000000"/>
                </a:solidFill>
                <a:latin typeface="Arial"/>
                <a:ea typeface="DejaVu Sans"/>
              </a:rPr>
              <a:t> </a:t>
            </a:r>
            <a:r>
              <a:rPr b="0" lang="en-GB" sz="2800" spc="-1" strike="noStrike">
                <a:solidFill>
                  <a:srgbClr val="000000"/>
                </a:solidFill>
                <a:latin typeface="Arial"/>
                <a:ea typeface="DejaVu Sans"/>
              </a:rPr>
              <a:t>network</a:t>
            </a:r>
            <a:r>
              <a:rPr b="0" lang="en-GB" sz="2800" spc="-60" strike="noStrike">
                <a:solidFill>
                  <a:srgbClr val="000000"/>
                </a:solidFill>
                <a:latin typeface="Arial"/>
                <a:ea typeface="DejaVu Sans"/>
              </a:rPr>
              <a:t> </a:t>
            </a:r>
            <a:r>
              <a:rPr b="0" lang="en-GB" sz="2800" spc="-1" strike="noStrike">
                <a:solidFill>
                  <a:srgbClr val="000000"/>
                </a:solidFill>
                <a:latin typeface="Arial"/>
                <a:ea typeface="DejaVu Sans"/>
              </a:rPr>
              <a:t>to</a:t>
            </a:r>
            <a:r>
              <a:rPr b="0" lang="en-GB" sz="2800" spc="-66" strike="noStrike">
                <a:solidFill>
                  <a:srgbClr val="000000"/>
                </a:solidFill>
                <a:latin typeface="Arial"/>
                <a:ea typeface="DejaVu Sans"/>
              </a:rPr>
              <a:t> </a:t>
            </a:r>
            <a:r>
              <a:rPr b="0" lang="en-GB" sz="2800" spc="-1" strike="noStrike">
                <a:solidFill>
                  <a:srgbClr val="000000"/>
                </a:solidFill>
                <a:latin typeface="Arial"/>
                <a:ea typeface="DejaVu Sans"/>
              </a:rPr>
              <a:t>host</a:t>
            </a:r>
            <a:r>
              <a:rPr b="0" lang="en-GB" sz="2800" spc="-60" strike="noStrike">
                <a:solidFill>
                  <a:srgbClr val="000000"/>
                </a:solidFill>
                <a:latin typeface="Arial"/>
                <a:ea typeface="DejaVu Sans"/>
              </a:rPr>
              <a:t> </a:t>
            </a:r>
            <a:r>
              <a:rPr b="0" lang="en-GB" sz="2800" spc="-21" strike="noStrike">
                <a:solidFill>
                  <a:srgbClr val="000000"/>
                </a:solidFill>
                <a:latin typeface="Arial"/>
                <a:ea typeface="DejaVu Sans"/>
              </a:rPr>
              <a:t>byte </a:t>
            </a:r>
            <a:r>
              <a:rPr b="0" lang="en-GB" sz="2800" spc="-12" strike="noStrike">
                <a:solidFill>
                  <a:srgbClr val="000000"/>
                </a:solidFill>
                <a:latin typeface="Arial"/>
                <a:ea typeface="DejaVu Sans"/>
              </a:rPr>
              <a:t>order</a:t>
            </a:r>
            <a:endParaRPr b="0" lang="en-GB" sz="2800" spc="-1" strike="noStrike">
              <a:latin typeface="Arial"/>
            </a:endParaRPr>
          </a:p>
        </p:txBody>
      </p:sp>
    </p:spTree>
  </p:cSld>
  <p:transition>
    <p:dissolve/>
  </p:transition>
</p:sld>
</file>

<file path=ppt/slides/slide4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6" name="PlaceHolder 1"/>
          <p:cNvSpPr>
            <a:spLocks noGrp="1"/>
          </p:cNvSpPr>
          <p:nvPr>
            <p:ph type="title"/>
          </p:nvPr>
        </p:nvSpPr>
        <p:spPr>
          <a:xfrm>
            <a:off x="1285200" y="555120"/>
            <a:ext cx="6863400" cy="1272600"/>
          </a:xfrm>
          <a:prstGeom prst="rect">
            <a:avLst/>
          </a:prstGeom>
          <a:noFill/>
          <a:ln w="0">
            <a:noFill/>
          </a:ln>
        </p:spPr>
        <p:txBody>
          <a:bodyPr lIns="0" rIns="0" tIns="12600" bIns="0" anchor="t">
            <a:noAutofit/>
          </a:bodyPr>
          <a:p>
            <a:pPr marL="2343240">
              <a:lnSpc>
                <a:spcPct val="100000"/>
              </a:lnSpc>
              <a:spcBef>
                <a:spcPts val="99"/>
              </a:spcBef>
              <a:buNone/>
            </a:pPr>
            <a:r>
              <a:rPr b="1" lang="en-GB" sz="4400" spc="-12" strike="noStrike">
                <a:solidFill>
                  <a:srgbClr val="000000"/>
                </a:solidFill>
                <a:latin typeface="Arial"/>
              </a:rPr>
              <a:t>Example - I</a:t>
            </a:r>
            <a:endParaRPr b="0" lang="en-GB" sz="4400" spc="-1" strike="noStrike">
              <a:latin typeface="Arial"/>
            </a:endParaRPr>
          </a:p>
        </p:txBody>
      </p:sp>
      <p:sp>
        <p:nvSpPr>
          <p:cNvPr id="437" name="object 3"/>
          <p:cNvSpPr/>
          <p:nvPr/>
        </p:nvSpPr>
        <p:spPr>
          <a:xfrm>
            <a:off x="599400" y="1551960"/>
            <a:ext cx="8394480" cy="4893480"/>
          </a:xfrm>
          <a:prstGeom prst="rect">
            <a:avLst/>
          </a:prstGeom>
          <a:noFill/>
          <a:ln w="0">
            <a:noFill/>
          </a:ln>
        </p:spPr>
        <p:style>
          <a:lnRef idx="0"/>
          <a:fillRef idx="0"/>
          <a:effectRef idx="0"/>
          <a:fontRef idx="minor"/>
        </p:style>
        <p:txBody>
          <a:bodyPr lIns="0" rIns="0" tIns="12600" bIns="0" anchor="t">
            <a:spAutoFit/>
          </a:bodyPr>
          <a:p>
            <a:pPr marL="12600">
              <a:lnSpc>
                <a:spcPct val="147000"/>
              </a:lnSpc>
              <a:spcBef>
                <a:spcPts val="99"/>
              </a:spcBef>
              <a:buNone/>
            </a:pPr>
            <a:r>
              <a:rPr b="0" lang="en-GB" sz="2200" spc="-1" strike="noStrike">
                <a:solidFill>
                  <a:srgbClr val="000000"/>
                </a:solidFill>
                <a:latin typeface="Bitstream Vera Sans Mono"/>
                <a:ea typeface="DejaVu Sans"/>
              </a:rPr>
              <a:t>#include</a:t>
            </a:r>
            <a:r>
              <a:rPr b="0" lang="en-GB" sz="2200" spc="-151" strike="noStrike">
                <a:solidFill>
                  <a:srgbClr val="000000"/>
                </a:solidFill>
                <a:latin typeface="Bitstream Vera Sans Mono"/>
                <a:ea typeface="DejaVu Sans"/>
              </a:rPr>
              <a:t> </a:t>
            </a:r>
            <a:r>
              <a:rPr b="0" lang="en-GB" sz="2200" spc="-12" strike="noStrike">
                <a:solidFill>
                  <a:srgbClr val="000000"/>
                </a:solidFill>
                <a:latin typeface="Bitstream Vera Sans Mono"/>
                <a:ea typeface="DejaVu Sans"/>
              </a:rPr>
              <a:t>&lt;stdio.h&gt; </a:t>
            </a:r>
            <a:endParaRPr b="0" lang="en-GB" sz="2200" spc="-1" strike="noStrike">
              <a:latin typeface="Arial"/>
            </a:endParaRPr>
          </a:p>
          <a:p>
            <a:pPr marL="12600">
              <a:lnSpc>
                <a:spcPct val="147000"/>
              </a:lnSpc>
              <a:spcBef>
                <a:spcPts val="99"/>
              </a:spcBef>
              <a:buNone/>
            </a:pPr>
            <a:r>
              <a:rPr b="0" lang="en-GB" sz="2200" spc="-1" strike="noStrike">
                <a:solidFill>
                  <a:srgbClr val="000000"/>
                </a:solidFill>
                <a:latin typeface="Bitstream Vera Sans Mono"/>
                <a:ea typeface="DejaVu Sans"/>
              </a:rPr>
              <a:t>#include</a:t>
            </a:r>
            <a:r>
              <a:rPr b="0" lang="en-GB" sz="2200" spc="-151" strike="noStrike">
                <a:solidFill>
                  <a:srgbClr val="000000"/>
                </a:solidFill>
                <a:latin typeface="Bitstream Vera Sans Mono"/>
                <a:ea typeface="DejaVu Sans"/>
              </a:rPr>
              <a:t> </a:t>
            </a:r>
            <a:r>
              <a:rPr b="0" lang="en-GB" sz="2200" spc="-12" strike="noStrike">
                <a:solidFill>
                  <a:srgbClr val="000000"/>
                </a:solidFill>
                <a:latin typeface="Bitstream Vera Sans Mono"/>
                <a:ea typeface="DejaVu Sans"/>
              </a:rPr>
              <a:t>&lt;netdb.h&gt; </a:t>
            </a:r>
            <a:endParaRPr b="0" lang="en-GB" sz="2200" spc="-1" strike="noStrike">
              <a:latin typeface="Arial"/>
            </a:endParaRPr>
          </a:p>
          <a:p>
            <a:pPr marL="12600">
              <a:lnSpc>
                <a:spcPct val="147000"/>
              </a:lnSpc>
              <a:spcBef>
                <a:spcPts val="99"/>
              </a:spcBef>
              <a:buNone/>
            </a:pPr>
            <a:r>
              <a:rPr b="0" lang="en-GB" sz="2200" spc="-1" strike="noStrike">
                <a:solidFill>
                  <a:srgbClr val="000000"/>
                </a:solidFill>
                <a:latin typeface="Bitstream Vera Sans Mono"/>
                <a:ea typeface="DejaVu Sans"/>
              </a:rPr>
              <a:t>#include</a:t>
            </a:r>
            <a:r>
              <a:rPr b="0" lang="en-GB" sz="2200" spc="-151" strike="noStrike">
                <a:solidFill>
                  <a:srgbClr val="000000"/>
                </a:solidFill>
                <a:latin typeface="Bitstream Vera Sans Mono"/>
                <a:ea typeface="DejaVu Sans"/>
              </a:rPr>
              <a:t> </a:t>
            </a:r>
            <a:r>
              <a:rPr b="0" lang="en-GB" sz="2200" spc="-12" strike="noStrike">
                <a:solidFill>
                  <a:srgbClr val="000000"/>
                </a:solidFill>
                <a:latin typeface="Bitstream Vera Sans Mono"/>
                <a:ea typeface="DejaVu Sans"/>
              </a:rPr>
              <a:t>&lt;stdlib.h&gt;</a:t>
            </a:r>
            <a:endParaRPr b="0" lang="en-GB" sz="2200" spc="-1" strike="noStrike">
              <a:latin typeface="Arial"/>
            </a:endParaRPr>
          </a:p>
          <a:p>
            <a:pPr marL="12600">
              <a:lnSpc>
                <a:spcPct val="100000"/>
              </a:lnSpc>
              <a:spcBef>
                <a:spcPts val="1261"/>
              </a:spcBef>
              <a:buNone/>
            </a:pPr>
            <a:r>
              <a:rPr b="0" lang="en-GB" sz="2200" spc="-1" strike="noStrike">
                <a:solidFill>
                  <a:srgbClr val="000000"/>
                </a:solidFill>
                <a:latin typeface="Bitstream Vera Sans Mono"/>
                <a:ea typeface="DejaVu Sans"/>
              </a:rPr>
              <a:t>unsigned</a:t>
            </a:r>
            <a:r>
              <a:rPr b="0" lang="en-GB" sz="2200" spc="-177" strike="noStrike">
                <a:solidFill>
                  <a:srgbClr val="000000"/>
                </a:solidFill>
                <a:latin typeface="Bitstream Vera Sans Mono"/>
                <a:ea typeface="DejaVu Sans"/>
              </a:rPr>
              <a:t> </a:t>
            </a:r>
            <a:r>
              <a:rPr b="0" lang="en-GB" sz="2200" spc="-1" strike="noStrike">
                <a:solidFill>
                  <a:srgbClr val="000000"/>
                </a:solidFill>
                <a:latin typeface="Bitstream Vera Sans Mono"/>
                <a:ea typeface="DejaVu Sans"/>
              </a:rPr>
              <a:t>long</a:t>
            </a:r>
            <a:r>
              <a:rPr b="0" lang="en-GB" sz="2200" spc="-171" strike="noStrike">
                <a:solidFill>
                  <a:srgbClr val="000000"/>
                </a:solidFill>
                <a:latin typeface="Bitstream Vera Sans Mono"/>
                <a:ea typeface="DejaVu Sans"/>
              </a:rPr>
              <a:t> </a:t>
            </a:r>
            <a:r>
              <a:rPr b="0" lang="en-GB" sz="2200" spc="-1" strike="noStrike">
                <a:solidFill>
                  <a:srgbClr val="000000"/>
                </a:solidFill>
                <a:latin typeface="Bitstream Vera Sans Mono"/>
                <a:ea typeface="DejaVu Sans"/>
              </a:rPr>
              <a:t>ResolveName(char</a:t>
            </a:r>
            <a:r>
              <a:rPr b="0" lang="en-GB" sz="2200" spc="-171" strike="noStrike">
                <a:solidFill>
                  <a:srgbClr val="000000"/>
                </a:solidFill>
                <a:latin typeface="Bitstream Vera Sans Mono"/>
                <a:ea typeface="DejaVu Sans"/>
              </a:rPr>
              <a:t> </a:t>
            </a:r>
            <a:r>
              <a:rPr b="0" lang="en-GB" sz="2200" spc="-12" strike="noStrike">
                <a:solidFill>
                  <a:srgbClr val="000000"/>
                </a:solidFill>
                <a:latin typeface="Bitstream Vera Sans Mono"/>
                <a:ea typeface="DejaVu Sans"/>
              </a:rPr>
              <a:t>name[])</a:t>
            </a:r>
            <a:endParaRPr b="0" lang="en-GB" sz="2200" spc="-1" strike="noStrike">
              <a:latin typeface="Arial"/>
            </a:endParaRPr>
          </a:p>
          <a:p>
            <a:pPr marL="12600">
              <a:lnSpc>
                <a:spcPts val="2560"/>
              </a:lnSpc>
              <a:spcBef>
                <a:spcPts val="1261"/>
              </a:spcBef>
              <a:buNone/>
            </a:pPr>
            <a:r>
              <a:rPr b="0" lang="en-GB" sz="2200" spc="-52" strike="noStrike">
                <a:solidFill>
                  <a:srgbClr val="000000"/>
                </a:solidFill>
                <a:latin typeface="Bitstream Vera Sans Mono"/>
                <a:ea typeface="DejaVu Sans"/>
              </a:rPr>
              <a:t>{</a:t>
            </a:r>
            <a:endParaRPr b="0" lang="en-GB" sz="2200" spc="-1" strike="noStrike">
              <a:latin typeface="Arial"/>
            </a:endParaRPr>
          </a:p>
          <a:p>
            <a:pPr marL="336600">
              <a:lnSpc>
                <a:spcPts val="2486"/>
              </a:lnSpc>
              <a:buNone/>
            </a:pPr>
            <a:r>
              <a:rPr b="0" lang="en-GB" sz="2200" spc="-1" strike="noStrike">
                <a:solidFill>
                  <a:srgbClr val="000000"/>
                </a:solidFill>
                <a:latin typeface="Bitstream Vera Sans Mono"/>
                <a:ea typeface="DejaVu Sans"/>
              </a:rPr>
              <a:t>struct</a:t>
            </a:r>
            <a:r>
              <a:rPr b="0" lang="en-GB" sz="2200" spc="-120" strike="noStrike">
                <a:solidFill>
                  <a:srgbClr val="000000"/>
                </a:solidFill>
                <a:latin typeface="Bitstream Vera Sans Mono"/>
                <a:ea typeface="DejaVu Sans"/>
              </a:rPr>
              <a:t> </a:t>
            </a:r>
            <a:r>
              <a:rPr b="0" lang="en-GB" sz="2200" spc="-1" strike="noStrike">
                <a:solidFill>
                  <a:srgbClr val="000000"/>
                </a:solidFill>
                <a:latin typeface="Bitstream Vera Sans Mono"/>
                <a:ea typeface="DejaVu Sans"/>
              </a:rPr>
              <a:t>hostent</a:t>
            </a:r>
            <a:r>
              <a:rPr b="0" lang="en-GB" sz="2200" spc="-120" strike="noStrike">
                <a:solidFill>
                  <a:srgbClr val="000000"/>
                </a:solidFill>
                <a:latin typeface="Bitstream Vera Sans Mono"/>
                <a:ea typeface="DejaVu Sans"/>
              </a:rPr>
              <a:t> </a:t>
            </a:r>
            <a:r>
              <a:rPr b="0" lang="en-GB" sz="2200" spc="-12" strike="noStrike">
                <a:solidFill>
                  <a:srgbClr val="000000"/>
                </a:solidFill>
                <a:latin typeface="Bitstream Vera Sans Mono"/>
                <a:ea typeface="DejaVu Sans"/>
              </a:rPr>
              <a:t>*host;</a:t>
            </a:r>
            <a:endParaRPr b="0" lang="en-GB" sz="2200" spc="-1" strike="noStrike">
              <a:latin typeface="Arial"/>
            </a:endParaRPr>
          </a:p>
          <a:p>
            <a:pPr marL="793800" indent="-457200">
              <a:lnSpc>
                <a:spcPts val="2480"/>
              </a:lnSpc>
              <a:spcBef>
                <a:spcPts val="139"/>
              </a:spcBef>
              <a:buNone/>
              <a:tabLst>
                <a:tab algn="l" pos="0"/>
              </a:tabLst>
            </a:pPr>
            <a:r>
              <a:rPr b="0" lang="en-GB" sz="2200" spc="-1" strike="noStrike">
                <a:solidFill>
                  <a:srgbClr val="000000"/>
                </a:solidFill>
                <a:latin typeface="Bitstream Vera Sans Mono"/>
                <a:ea typeface="DejaVu Sans"/>
              </a:rPr>
              <a:t>if</a:t>
            </a:r>
            <a:r>
              <a:rPr b="0" lang="en-GB" sz="2200" spc="-75" strike="noStrike">
                <a:solidFill>
                  <a:srgbClr val="000000"/>
                </a:solidFill>
                <a:latin typeface="Bitstream Vera Sans Mono"/>
                <a:ea typeface="DejaVu Sans"/>
              </a:rPr>
              <a:t> </a:t>
            </a:r>
            <a:r>
              <a:rPr b="0" lang="en-GB" sz="2200" spc="-1" strike="noStrike">
                <a:solidFill>
                  <a:srgbClr val="000000"/>
                </a:solidFill>
                <a:latin typeface="Bitstream Vera Sans Mono"/>
                <a:ea typeface="DejaVu Sans"/>
              </a:rPr>
              <a:t>((host</a:t>
            </a:r>
            <a:r>
              <a:rPr b="0" lang="en-GB" sz="2200" spc="-75" strike="noStrike">
                <a:solidFill>
                  <a:srgbClr val="000000"/>
                </a:solidFill>
                <a:latin typeface="Bitstream Vera Sans Mono"/>
                <a:ea typeface="DejaVu Sans"/>
              </a:rPr>
              <a:t> </a:t>
            </a:r>
            <a:r>
              <a:rPr b="0" lang="en-GB" sz="2200" spc="-1" strike="noStrike">
                <a:solidFill>
                  <a:srgbClr val="000000"/>
                </a:solidFill>
                <a:latin typeface="Bitstream Vera Sans Mono"/>
                <a:ea typeface="DejaVu Sans"/>
              </a:rPr>
              <a:t>=</a:t>
            </a:r>
            <a:r>
              <a:rPr b="0" lang="en-GB" sz="2200" spc="-72" strike="noStrike">
                <a:solidFill>
                  <a:srgbClr val="000000"/>
                </a:solidFill>
                <a:latin typeface="Bitstream Vera Sans Mono"/>
                <a:ea typeface="DejaVu Sans"/>
              </a:rPr>
              <a:t> </a:t>
            </a:r>
            <a:r>
              <a:rPr b="0" lang="en-GB" sz="2200" spc="-12" strike="noStrike">
                <a:solidFill>
                  <a:srgbClr val="000000"/>
                </a:solidFill>
                <a:latin typeface="Bitstream Vera Sans Mono"/>
                <a:ea typeface="DejaVu Sans"/>
              </a:rPr>
              <a:t>gethostbyname(name))</a:t>
            </a:r>
            <a:r>
              <a:rPr b="0" lang="en-GB" sz="2200" spc="-75" strike="noStrike">
                <a:solidFill>
                  <a:srgbClr val="000000"/>
                </a:solidFill>
                <a:latin typeface="Bitstream Vera Sans Mono"/>
                <a:ea typeface="DejaVu Sans"/>
              </a:rPr>
              <a:t> </a:t>
            </a:r>
            <a:r>
              <a:rPr b="0" lang="en-GB" sz="2200" spc="-1" strike="noStrike">
                <a:solidFill>
                  <a:srgbClr val="000000"/>
                </a:solidFill>
                <a:latin typeface="Bitstream Vera Sans Mono"/>
                <a:ea typeface="DejaVu Sans"/>
              </a:rPr>
              <a:t>==</a:t>
            </a:r>
            <a:r>
              <a:rPr b="0" lang="en-GB" sz="2200" spc="-75" strike="noStrike">
                <a:solidFill>
                  <a:srgbClr val="000000"/>
                </a:solidFill>
                <a:latin typeface="Bitstream Vera Sans Mono"/>
                <a:ea typeface="DejaVu Sans"/>
              </a:rPr>
              <a:t> </a:t>
            </a:r>
            <a:r>
              <a:rPr b="0" lang="en-GB" sz="2200" spc="-12" strike="noStrike">
                <a:solidFill>
                  <a:srgbClr val="000000"/>
                </a:solidFill>
                <a:latin typeface="Bitstream Vera Sans Mono"/>
                <a:ea typeface="DejaVu Sans"/>
              </a:rPr>
              <a:t>NULL){ </a:t>
            </a:r>
            <a:r>
              <a:rPr b="0" lang="en-GB" sz="2200" spc="-1" strike="noStrike">
                <a:solidFill>
                  <a:srgbClr val="000000"/>
                </a:solidFill>
                <a:latin typeface="Bitstream Vera Sans Mono"/>
                <a:ea typeface="DejaVu Sans"/>
              </a:rPr>
              <a:t>fprintf(stderr,</a:t>
            </a:r>
            <a:r>
              <a:rPr b="0" lang="en-GB" sz="2200" spc="-287" strike="noStrike">
                <a:solidFill>
                  <a:srgbClr val="000000"/>
                </a:solidFill>
                <a:latin typeface="Bitstream Vera Sans Mono"/>
                <a:ea typeface="DejaVu Sans"/>
              </a:rPr>
              <a:t> </a:t>
            </a:r>
            <a:r>
              <a:rPr b="0" lang="en-GB" sz="2200" spc="-1" strike="noStrike">
                <a:solidFill>
                  <a:srgbClr val="000000"/>
                </a:solidFill>
                <a:latin typeface="Bitstream Vera Sans Mono"/>
                <a:ea typeface="DejaVu Sans"/>
              </a:rPr>
              <a:t>"gethostbyname()</a:t>
            </a:r>
            <a:r>
              <a:rPr b="0" lang="en-GB" sz="2200" spc="-287" strike="noStrike">
                <a:solidFill>
                  <a:srgbClr val="000000"/>
                </a:solidFill>
                <a:latin typeface="Bitstream Vera Sans Mono"/>
                <a:ea typeface="DejaVu Sans"/>
              </a:rPr>
              <a:t> </a:t>
            </a:r>
            <a:r>
              <a:rPr b="0" lang="en-GB" sz="2200" spc="-12" strike="noStrike">
                <a:solidFill>
                  <a:srgbClr val="000000"/>
                </a:solidFill>
                <a:latin typeface="Bitstream Vera Sans Mono"/>
                <a:ea typeface="DejaVu Sans"/>
              </a:rPr>
              <a:t>failed"); exit(1);</a:t>
            </a:r>
            <a:endParaRPr b="0" lang="en-GB" sz="2200" spc="-1" strike="noStrike">
              <a:latin typeface="Arial"/>
            </a:endParaRPr>
          </a:p>
          <a:p>
            <a:pPr marL="336600" indent="-457200">
              <a:lnSpc>
                <a:spcPts val="2356"/>
              </a:lnSpc>
              <a:buNone/>
              <a:tabLst>
                <a:tab algn="l" pos="0"/>
              </a:tabLst>
            </a:pPr>
            <a:r>
              <a:rPr b="0" lang="en-GB" sz="2200" spc="-52" strike="noStrike">
                <a:solidFill>
                  <a:srgbClr val="000000"/>
                </a:solidFill>
                <a:latin typeface="Bitstream Vera Sans Mono"/>
                <a:ea typeface="DejaVu Sans"/>
              </a:rPr>
              <a:t>  </a:t>
            </a:r>
            <a:r>
              <a:rPr b="0" lang="en-GB" sz="2200" spc="-52" strike="noStrike">
                <a:solidFill>
                  <a:srgbClr val="000000"/>
                </a:solidFill>
                <a:latin typeface="Bitstream Vera Sans Mono"/>
                <a:ea typeface="DejaVu Sans"/>
              </a:rPr>
              <a:t>}</a:t>
            </a:r>
            <a:endParaRPr b="0" lang="en-GB" sz="2200" spc="-1" strike="noStrike">
              <a:latin typeface="Arial"/>
            </a:endParaRPr>
          </a:p>
          <a:p>
            <a:pPr marL="336600" indent="-457200">
              <a:lnSpc>
                <a:spcPts val="2560"/>
              </a:lnSpc>
              <a:buNone/>
              <a:tabLst>
                <a:tab algn="l" pos="0"/>
              </a:tabLst>
            </a:pPr>
            <a:r>
              <a:rPr b="0" lang="en-GB" sz="2200" spc="-1" strike="noStrike">
                <a:solidFill>
                  <a:srgbClr val="000000"/>
                </a:solidFill>
                <a:latin typeface="Bitstream Vera Sans Mono"/>
                <a:ea typeface="DejaVu Sans"/>
              </a:rPr>
              <a:t>return</a:t>
            </a:r>
            <a:r>
              <a:rPr b="0" lang="en-GB" sz="2200" spc="-114" strike="noStrike">
                <a:solidFill>
                  <a:srgbClr val="000000"/>
                </a:solidFill>
                <a:latin typeface="Bitstream Vera Sans Mono"/>
                <a:ea typeface="DejaVu Sans"/>
              </a:rPr>
              <a:t> </a:t>
            </a:r>
            <a:r>
              <a:rPr b="0" lang="en-GB" sz="2200" spc="-1" strike="noStrike">
                <a:solidFill>
                  <a:srgbClr val="000000"/>
                </a:solidFill>
                <a:latin typeface="Bitstream Vera Sans Mono"/>
                <a:ea typeface="DejaVu Sans"/>
              </a:rPr>
              <a:t>*((unsigned</a:t>
            </a:r>
            <a:r>
              <a:rPr b="0" lang="en-GB" sz="2200" spc="-111" strike="noStrike">
                <a:solidFill>
                  <a:srgbClr val="000000"/>
                </a:solidFill>
                <a:latin typeface="Bitstream Vera Sans Mono"/>
                <a:ea typeface="DejaVu Sans"/>
              </a:rPr>
              <a:t> </a:t>
            </a:r>
            <a:r>
              <a:rPr b="0" lang="en-GB" sz="2200" spc="-1" strike="noStrike">
                <a:solidFill>
                  <a:srgbClr val="000000"/>
                </a:solidFill>
                <a:latin typeface="Bitstream Vera Sans Mono"/>
                <a:ea typeface="DejaVu Sans"/>
              </a:rPr>
              <a:t>long</a:t>
            </a:r>
            <a:r>
              <a:rPr b="0" lang="en-GB" sz="2200" spc="-114" strike="noStrike">
                <a:solidFill>
                  <a:srgbClr val="000000"/>
                </a:solidFill>
                <a:latin typeface="Bitstream Vera Sans Mono"/>
                <a:ea typeface="DejaVu Sans"/>
              </a:rPr>
              <a:t> </a:t>
            </a:r>
            <a:r>
              <a:rPr b="0" lang="en-GB" sz="2200" spc="-26" strike="noStrike">
                <a:solidFill>
                  <a:srgbClr val="000000"/>
                </a:solidFill>
                <a:latin typeface="Bitstream Vera Sans Mono"/>
                <a:ea typeface="DejaVu Sans"/>
              </a:rPr>
              <a:t>*)host-</a:t>
            </a:r>
            <a:r>
              <a:rPr b="0" lang="en-GB" sz="2200" spc="-12" strike="noStrike">
                <a:solidFill>
                  <a:srgbClr val="000000"/>
                </a:solidFill>
                <a:latin typeface="Bitstream Vera Sans Mono"/>
                <a:ea typeface="DejaVu Sans"/>
              </a:rPr>
              <a:t>&gt;h_addr_list[0]);</a:t>
            </a:r>
            <a:endParaRPr b="0" lang="en-GB" sz="2200" spc="-1" strike="noStrike">
              <a:latin typeface="Arial"/>
            </a:endParaRPr>
          </a:p>
          <a:p>
            <a:pPr marL="12600" indent="-457200">
              <a:lnSpc>
                <a:spcPct val="100000"/>
              </a:lnSpc>
              <a:spcBef>
                <a:spcPts val="1261"/>
              </a:spcBef>
              <a:buNone/>
              <a:tabLst>
                <a:tab algn="l" pos="0"/>
              </a:tabLst>
            </a:pPr>
            <a:r>
              <a:rPr b="0" lang="en-GB" sz="2200" spc="-52" strike="noStrike">
                <a:solidFill>
                  <a:srgbClr val="000000"/>
                </a:solidFill>
                <a:latin typeface="Bitstream Vera Sans Mono"/>
                <a:ea typeface="DejaVu Sans"/>
              </a:rPr>
              <a:t>}</a:t>
            </a:r>
            <a:endParaRPr b="0" lang="en-GB" sz="2200" spc="-1" strike="noStrike">
              <a:latin typeface="Arial"/>
            </a:endParaRPr>
          </a:p>
        </p:txBody>
      </p:sp>
    </p:spTree>
  </p:cSld>
  <p:transition>
    <p:dissolve/>
  </p:transition>
</p:sld>
</file>

<file path=ppt/slides/slide4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8" name="PlaceHolder 1"/>
          <p:cNvSpPr>
            <a:spLocks noGrp="1"/>
          </p:cNvSpPr>
          <p:nvPr>
            <p:ph type="title"/>
          </p:nvPr>
        </p:nvSpPr>
        <p:spPr>
          <a:xfrm>
            <a:off x="1285200" y="519120"/>
            <a:ext cx="6863400" cy="1272600"/>
          </a:xfrm>
          <a:prstGeom prst="rect">
            <a:avLst/>
          </a:prstGeom>
          <a:noFill/>
          <a:ln w="0">
            <a:noFill/>
          </a:ln>
        </p:spPr>
        <p:txBody>
          <a:bodyPr lIns="0" rIns="0" tIns="12600" bIns="0" anchor="t">
            <a:noAutofit/>
          </a:bodyPr>
          <a:p>
            <a:pPr marL="2343240">
              <a:lnSpc>
                <a:spcPct val="100000"/>
              </a:lnSpc>
              <a:spcBef>
                <a:spcPts val="99"/>
              </a:spcBef>
              <a:buNone/>
            </a:pPr>
            <a:r>
              <a:rPr b="1" lang="en-GB" sz="4400" spc="-12" strike="noStrike">
                <a:solidFill>
                  <a:srgbClr val="000000"/>
                </a:solidFill>
                <a:latin typeface="Arial"/>
              </a:rPr>
              <a:t>Example - II</a:t>
            </a:r>
            <a:endParaRPr b="0" lang="en-GB" sz="4400" spc="-1" strike="noStrike">
              <a:latin typeface="Arial"/>
            </a:endParaRPr>
          </a:p>
        </p:txBody>
      </p:sp>
      <p:sp>
        <p:nvSpPr>
          <p:cNvPr id="439" name="object 3"/>
          <p:cNvSpPr/>
          <p:nvPr/>
        </p:nvSpPr>
        <p:spPr>
          <a:xfrm>
            <a:off x="419400" y="1717200"/>
            <a:ext cx="9551160" cy="4773960"/>
          </a:xfrm>
          <a:prstGeom prst="rect">
            <a:avLst/>
          </a:prstGeom>
          <a:noFill/>
          <a:ln w="0">
            <a:noFill/>
          </a:ln>
        </p:spPr>
        <p:style>
          <a:lnRef idx="0"/>
          <a:fillRef idx="0"/>
          <a:effectRef idx="0"/>
          <a:fontRef idx="minor"/>
        </p:style>
        <p:txBody>
          <a:bodyPr lIns="0" rIns="0" tIns="34920" bIns="0" anchor="t">
            <a:spAutoFit/>
          </a:bodyPr>
          <a:p>
            <a:pPr marL="488880" indent="-476280">
              <a:lnSpc>
                <a:spcPts val="2279"/>
              </a:lnSpc>
              <a:spcBef>
                <a:spcPts val="275"/>
              </a:spcBef>
              <a:buNone/>
              <a:tabLst>
                <a:tab algn="l" pos="0"/>
              </a:tabLst>
            </a:pPr>
            <a:r>
              <a:rPr b="0" lang="en-GB" sz="2200" spc="-1" strike="noStrike">
                <a:solidFill>
                  <a:srgbClr val="000000"/>
                </a:solidFill>
                <a:latin typeface="Bitstream Vera Sans Mono"/>
                <a:ea typeface="DejaVu Sans"/>
              </a:rPr>
              <a:t>unsigned</a:t>
            </a:r>
            <a:r>
              <a:rPr b="0" lang="en-GB" sz="2200" spc="-66" strike="noStrike">
                <a:solidFill>
                  <a:srgbClr val="000000"/>
                </a:solidFill>
                <a:latin typeface="Bitstream Vera Sans Mono"/>
                <a:ea typeface="DejaVu Sans"/>
              </a:rPr>
              <a:t> </a:t>
            </a:r>
            <a:r>
              <a:rPr b="0" lang="en-GB" sz="2200" spc="-1" strike="noStrike">
                <a:solidFill>
                  <a:srgbClr val="000000"/>
                </a:solidFill>
                <a:latin typeface="Bitstream Vera Sans Mono"/>
                <a:ea typeface="DejaVu Sans"/>
              </a:rPr>
              <a:t>short</a:t>
            </a:r>
            <a:r>
              <a:rPr b="0" lang="en-GB" sz="2200" spc="-55" strike="noStrike">
                <a:solidFill>
                  <a:srgbClr val="000000"/>
                </a:solidFill>
                <a:latin typeface="Bitstream Vera Sans Mono"/>
                <a:ea typeface="DejaVu Sans"/>
              </a:rPr>
              <a:t> </a:t>
            </a:r>
            <a:r>
              <a:rPr b="0" lang="en-GB" sz="2200" spc="-1" strike="noStrike">
                <a:solidFill>
                  <a:srgbClr val="000000"/>
                </a:solidFill>
                <a:latin typeface="Bitstream Vera Sans Mono"/>
                <a:ea typeface="DejaVu Sans"/>
              </a:rPr>
              <a:t>ResolveService(char</a:t>
            </a:r>
            <a:r>
              <a:rPr b="0" lang="en-GB" sz="2200" spc="-52" strike="noStrike">
                <a:solidFill>
                  <a:srgbClr val="000000"/>
                </a:solidFill>
                <a:latin typeface="Bitstream Vera Sans Mono"/>
                <a:ea typeface="DejaVu Sans"/>
              </a:rPr>
              <a:t> </a:t>
            </a:r>
            <a:r>
              <a:rPr b="0" lang="en-GB" sz="2200" spc="-12" strike="noStrike">
                <a:solidFill>
                  <a:srgbClr val="000000"/>
                </a:solidFill>
                <a:latin typeface="Bitstream Vera Sans Mono"/>
                <a:ea typeface="DejaVu Sans"/>
              </a:rPr>
              <a:t>service[], </a:t>
            </a:r>
            <a:r>
              <a:rPr b="0" lang="en-GB" sz="2200" spc="-1" strike="noStrike">
                <a:solidFill>
                  <a:srgbClr val="000000"/>
                </a:solidFill>
                <a:latin typeface="Bitstream Vera Sans Mono"/>
                <a:ea typeface="DejaVu Sans"/>
              </a:rPr>
              <a:t>char</a:t>
            </a:r>
            <a:r>
              <a:rPr b="0" lang="en-GB" sz="2200" spc="-21" strike="noStrike">
                <a:solidFill>
                  <a:srgbClr val="000000"/>
                </a:solidFill>
                <a:latin typeface="Bitstream Vera Sans Mono"/>
                <a:ea typeface="DejaVu Sans"/>
              </a:rPr>
              <a:t> </a:t>
            </a:r>
            <a:r>
              <a:rPr b="0" lang="en-GB" sz="2200" spc="-12" strike="noStrike">
                <a:solidFill>
                  <a:srgbClr val="000000"/>
                </a:solidFill>
                <a:latin typeface="Bitstream Vera Sans Mono"/>
                <a:ea typeface="DejaVu Sans"/>
              </a:rPr>
              <a:t>protocol[])</a:t>
            </a:r>
            <a:endParaRPr b="0" lang="en-GB" sz="2200" spc="-1" strike="noStrike">
              <a:latin typeface="Arial"/>
            </a:endParaRPr>
          </a:p>
          <a:p>
            <a:pPr marL="12600" indent="-476280">
              <a:lnSpc>
                <a:spcPts val="2341"/>
              </a:lnSpc>
              <a:spcBef>
                <a:spcPts val="1244"/>
              </a:spcBef>
              <a:buNone/>
              <a:tabLst>
                <a:tab algn="l" pos="0"/>
              </a:tabLst>
            </a:pPr>
            <a:r>
              <a:rPr b="0" lang="en-GB" sz="2200" spc="-52" strike="noStrike">
                <a:solidFill>
                  <a:srgbClr val="000000"/>
                </a:solidFill>
                <a:latin typeface="Bitstream Vera Sans Mono"/>
                <a:ea typeface="DejaVu Sans"/>
              </a:rPr>
              <a:t>{</a:t>
            </a:r>
            <a:endParaRPr b="0" lang="en-GB" sz="2200" spc="-1" strike="noStrike">
              <a:latin typeface="Arial"/>
            </a:endParaRPr>
          </a:p>
          <a:p>
            <a:pPr marL="336600" indent="-476280">
              <a:lnSpc>
                <a:spcPts val="2279"/>
              </a:lnSpc>
              <a:spcBef>
                <a:spcPts val="113"/>
              </a:spcBef>
              <a:buNone/>
              <a:tabLst>
                <a:tab algn="l" pos="0"/>
              </a:tabLst>
            </a:pPr>
            <a:r>
              <a:rPr b="0" lang="en-GB" sz="2200" spc="-1" strike="noStrike">
                <a:solidFill>
                  <a:srgbClr val="000000"/>
                </a:solidFill>
                <a:latin typeface="Bitstream Vera Sans Mono"/>
                <a:ea typeface="DejaVu Sans"/>
              </a:rPr>
              <a:t>struct</a:t>
            </a:r>
            <a:r>
              <a:rPr b="0" lang="en-GB" sz="2200" spc="-35" strike="noStrike">
                <a:solidFill>
                  <a:srgbClr val="000000"/>
                </a:solidFill>
                <a:latin typeface="Bitstream Vera Sans Mono"/>
                <a:ea typeface="DejaVu Sans"/>
              </a:rPr>
              <a:t> </a:t>
            </a:r>
            <a:r>
              <a:rPr b="0" lang="en-GB" sz="2200" spc="-1" strike="noStrike">
                <a:solidFill>
                  <a:srgbClr val="000000"/>
                </a:solidFill>
                <a:latin typeface="Bitstream Vera Sans Mono"/>
                <a:ea typeface="DejaVu Sans"/>
              </a:rPr>
              <a:t>servent</a:t>
            </a:r>
            <a:r>
              <a:rPr b="0" lang="en-GB" sz="2200" spc="-32" strike="noStrike">
                <a:solidFill>
                  <a:srgbClr val="000000"/>
                </a:solidFill>
                <a:latin typeface="Bitstream Vera Sans Mono"/>
                <a:ea typeface="DejaVu Sans"/>
              </a:rPr>
              <a:t> </a:t>
            </a:r>
            <a:r>
              <a:rPr b="0" lang="en-GB" sz="2200" spc="-12" strike="noStrike">
                <a:solidFill>
                  <a:srgbClr val="000000"/>
                </a:solidFill>
                <a:latin typeface="Bitstream Vera Sans Mono"/>
                <a:ea typeface="DejaVu Sans"/>
              </a:rPr>
              <a:t>*serv; </a:t>
            </a:r>
            <a:r>
              <a:rPr b="0" lang="en-GB" sz="2200" spc="-1" strike="noStrike">
                <a:solidFill>
                  <a:srgbClr val="000000"/>
                </a:solidFill>
                <a:latin typeface="Bitstream Vera Sans Mono"/>
                <a:ea typeface="DejaVu Sans"/>
              </a:rPr>
              <a:t>unsigned</a:t>
            </a:r>
            <a:r>
              <a:rPr b="0" lang="en-GB" sz="2200" spc="-35" strike="noStrike">
                <a:solidFill>
                  <a:srgbClr val="000000"/>
                </a:solidFill>
                <a:latin typeface="Bitstream Vera Sans Mono"/>
                <a:ea typeface="DejaVu Sans"/>
              </a:rPr>
              <a:t> </a:t>
            </a:r>
            <a:r>
              <a:rPr b="0" lang="en-GB" sz="2200" spc="-1" strike="noStrike">
                <a:solidFill>
                  <a:srgbClr val="000000"/>
                </a:solidFill>
                <a:latin typeface="Bitstream Vera Sans Mono"/>
                <a:ea typeface="DejaVu Sans"/>
              </a:rPr>
              <a:t>short</a:t>
            </a:r>
            <a:r>
              <a:rPr b="0" lang="en-GB" sz="2200" spc="-32" strike="noStrike">
                <a:solidFill>
                  <a:srgbClr val="000000"/>
                </a:solidFill>
                <a:latin typeface="Bitstream Vera Sans Mono"/>
                <a:ea typeface="DejaVu Sans"/>
              </a:rPr>
              <a:t> </a:t>
            </a:r>
            <a:r>
              <a:rPr b="0" lang="en-GB" sz="2200" spc="-12" strike="noStrike">
                <a:solidFill>
                  <a:srgbClr val="000000"/>
                </a:solidFill>
                <a:latin typeface="Bitstream Vera Sans Mono"/>
                <a:ea typeface="DejaVu Sans"/>
              </a:rPr>
              <a:t>port;</a:t>
            </a:r>
            <a:endParaRPr b="0" lang="en-GB" sz="2200" spc="-1" strike="noStrike">
              <a:latin typeface="Arial"/>
            </a:endParaRPr>
          </a:p>
          <a:p>
            <a:pPr marL="336600" indent="-476280">
              <a:lnSpc>
                <a:spcPts val="2341"/>
              </a:lnSpc>
              <a:spcBef>
                <a:spcPts val="2095"/>
              </a:spcBef>
              <a:buNone/>
              <a:tabLst>
                <a:tab algn="l" pos="0"/>
              </a:tabLst>
            </a:pPr>
            <a:r>
              <a:rPr b="0" lang="en-GB" sz="2200" spc="-1" strike="noStrike">
                <a:solidFill>
                  <a:srgbClr val="000000"/>
                </a:solidFill>
                <a:latin typeface="Bitstream Vera Sans Mono"/>
                <a:ea typeface="DejaVu Sans"/>
              </a:rPr>
              <a:t>if</a:t>
            </a:r>
            <a:r>
              <a:rPr b="0" lang="en-GB" sz="2200" spc="-35" strike="noStrike">
                <a:solidFill>
                  <a:srgbClr val="000000"/>
                </a:solidFill>
                <a:latin typeface="Bitstream Vera Sans Mono"/>
                <a:ea typeface="DejaVu Sans"/>
              </a:rPr>
              <a:t> </a:t>
            </a:r>
            <a:r>
              <a:rPr b="0" lang="en-GB" sz="2200" spc="-1" strike="noStrike">
                <a:solidFill>
                  <a:srgbClr val="000000"/>
                </a:solidFill>
                <a:latin typeface="Bitstream Vera Sans Mono"/>
                <a:ea typeface="DejaVu Sans"/>
              </a:rPr>
              <a:t>((port</a:t>
            </a:r>
            <a:r>
              <a:rPr b="0" lang="en-GB" sz="2200" spc="-21" strike="noStrike">
                <a:solidFill>
                  <a:srgbClr val="000000"/>
                </a:solidFill>
                <a:latin typeface="Bitstream Vera Sans Mono"/>
                <a:ea typeface="DejaVu Sans"/>
              </a:rPr>
              <a:t> </a:t>
            </a:r>
            <a:r>
              <a:rPr b="0" lang="en-GB" sz="2200" spc="-1" strike="noStrike">
                <a:solidFill>
                  <a:srgbClr val="000000"/>
                </a:solidFill>
                <a:latin typeface="Bitstream Vera Sans Mono"/>
                <a:ea typeface="DejaVu Sans"/>
              </a:rPr>
              <a:t>=</a:t>
            </a:r>
            <a:r>
              <a:rPr b="0" lang="en-GB" sz="2200" spc="-26" strike="noStrike">
                <a:solidFill>
                  <a:srgbClr val="000000"/>
                </a:solidFill>
                <a:latin typeface="Bitstream Vera Sans Mono"/>
                <a:ea typeface="DejaVu Sans"/>
              </a:rPr>
              <a:t> </a:t>
            </a:r>
            <a:r>
              <a:rPr b="0" lang="en-GB" sz="2200" spc="-1" strike="noStrike">
                <a:solidFill>
                  <a:srgbClr val="000000"/>
                </a:solidFill>
                <a:latin typeface="Bitstream Vera Sans Mono"/>
                <a:ea typeface="DejaVu Sans"/>
              </a:rPr>
              <a:t>atoi(service))</a:t>
            </a:r>
            <a:r>
              <a:rPr b="0" lang="en-GB" sz="2200" spc="-21" strike="noStrike">
                <a:solidFill>
                  <a:srgbClr val="000000"/>
                </a:solidFill>
                <a:latin typeface="Bitstream Vera Sans Mono"/>
                <a:ea typeface="DejaVu Sans"/>
              </a:rPr>
              <a:t> </a:t>
            </a:r>
            <a:r>
              <a:rPr b="0" lang="en-GB" sz="2200" spc="-1" strike="noStrike">
                <a:solidFill>
                  <a:srgbClr val="000000"/>
                </a:solidFill>
                <a:latin typeface="Bitstream Vera Sans Mono"/>
                <a:ea typeface="DejaVu Sans"/>
              </a:rPr>
              <a:t>==</a:t>
            </a:r>
            <a:r>
              <a:rPr b="0" lang="en-GB" sz="2200" spc="-26" strike="noStrike">
                <a:solidFill>
                  <a:srgbClr val="000000"/>
                </a:solidFill>
                <a:latin typeface="Bitstream Vera Sans Mono"/>
                <a:ea typeface="DejaVu Sans"/>
              </a:rPr>
              <a:t> </a:t>
            </a:r>
            <a:r>
              <a:rPr b="0" lang="en-GB" sz="2200" spc="-1" strike="noStrike">
                <a:solidFill>
                  <a:srgbClr val="000000"/>
                </a:solidFill>
                <a:latin typeface="Bitstream Vera Sans Mono"/>
                <a:ea typeface="DejaVu Sans"/>
              </a:rPr>
              <a:t>0)</a:t>
            </a:r>
            <a:r>
              <a:rPr b="0" lang="en-GB" sz="2200" spc="-21" strike="noStrike">
                <a:solidFill>
                  <a:srgbClr val="000000"/>
                </a:solidFill>
                <a:latin typeface="Bitstream Vera Sans Mono"/>
                <a:ea typeface="DejaVu Sans"/>
              </a:rPr>
              <a:t> </a:t>
            </a:r>
            <a:r>
              <a:rPr b="0" lang="en-GB" sz="2200" spc="-52" strike="noStrike">
                <a:solidFill>
                  <a:srgbClr val="000000"/>
                </a:solidFill>
                <a:latin typeface="Bitstream Vera Sans Mono"/>
                <a:ea typeface="DejaVu Sans"/>
              </a:rPr>
              <a:t>{</a:t>
            </a:r>
            <a:endParaRPr b="0" lang="en-GB" sz="2200" spc="-1" strike="noStrike">
              <a:latin typeface="Arial"/>
            </a:endParaRPr>
          </a:p>
          <a:p>
            <a:pPr marL="336600" indent="457200">
              <a:lnSpc>
                <a:spcPts val="2279"/>
              </a:lnSpc>
              <a:spcBef>
                <a:spcPts val="113"/>
              </a:spcBef>
              <a:buNone/>
              <a:tabLst>
                <a:tab algn="l" pos="0"/>
              </a:tabLst>
            </a:pPr>
            <a:r>
              <a:rPr b="0" lang="en-GB" sz="2200" spc="-1" strike="noStrike">
                <a:solidFill>
                  <a:srgbClr val="000000"/>
                </a:solidFill>
                <a:latin typeface="Bitstream Vera Sans Mono"/>
                <a:ea typeface="DejaVu Sans"/>
              </a:rPr>
              <a:t>if</a:t>
            </a:r>
            <a:r>
              <a:rPr b="0" lang="en-GB" sz="2200" spc="-55" strike="noStrike">
                <a:solidFill>
                  <a:srgbClr val="000000"/>
                </a:solidFill>
                <a:latin typeface="Bitstream Vera Sans Mono"/>
                <a:ea typeface="DejaVu Sans"/>
              </a:rPr>
              <a:t> </a:t>
            </a:r>
            <a:r>
              <a:rPr b="0" lang="en-GB" sz="2200" spc="-1" strike="noStrike">
                <a:solidFill>
                  <a:srgbClr val="000000"/>
                </a:solidFill>
                <a:latin typeface="Bitstream Vera Sans Mono"/>
                <a:ea typeface="DejaVu Sans"/>
              </a:rPr>
              <a:t>((serv=getservbyname(service,</a:t>
            </a:r>
            <a:r>
              <a:rPr b="0" lang="en-GB" sz="2200" spc="-41" strike="noStrike">
                <a:solidFill>
                  <a:srgbClr val="000000"/>
                </a:solidFill>
                <a:latin typeface="Bitstream Vera Sans Mono"/>
                <a:ea typeface="DejaVu Sans"/>
              </a:rPr>
              <a:t> </a:t>
            </a:r>
            <a:r>
              <a:rPr b="0" lang="en-GB" sz="2200" spc="-1" strike="noStrike">
                <a:solidFill>
                  <a:srgbClr val="000000"/>
                </a:solidFill>
                <a:latin typeface="Bitstream Vera Sans Mono"/>
                <a:ea typeface="DejaVu Sans"/>
              </a:rPr>
              <a:t>protocol))</a:t>
            </a:r>
            <a:r>
              <a:rPr b="0" lang="en-GB" sz="2200" spc="-41" strike="noStrike">
                <a:solidFill>
                  <a:srgbClr val="000000"/>
                </a:solidFill>
                <a:latin typeface="Bitstream Vera Sans Mono"/>
                <a:ea typeface="DejaVu Sans"/>
              </a:rPr>
              <a:t> </a:t>
            </a:r>
            <a:r>
              <a:rPr b="0" lang="en-GB" sz="2200" spc="-26" strike="noStrike">
                <a:solidFill>
                  <a:srgbClr val="000000"/>
                </a:solidFill>
                <a:latin typeface="Bitstream Vera Sans Mono"/>
                <a:ea typeface="DejaVu Sans"/>
              </a:rPr>
              <a:t>== </a:t>
            </a:r>
            <a:r>
              <a:rPr b="0" lang="en-GB" sz="2200" spc="-12" strike="noStrike">
                <a:solidFill>
                  <a:srgbClr val="000000"/>
                </a:solidFill>
                <a:latin typeface="Bitstream Vera Sans Mono"/>
                <a:ea typeface="DejaVu Sans"/>
              </a:rPr>
              <a:t>NULL)      {</a:t>
            </a:r>
            <a:endParaRPr b="0" lang="en-GB" sz="2200" spc="-1" strike="noStrike">
              <a:latin typeface="Arial"/>
            </a:endParaRPr>
          </a:p>
          <a:p>
            <a:pPr marL="336600" indent="457200">
              <a:lnSpc>
                <a:spcPts val="2279"/>
              </a:lnSpc>
              <a:spcBef>
                <a:spcPts val="113"/>
              </a:spcBef>
              <a:buNone/>
              <a:tabLst>
                <a:tab algn="l" pos="0"/>
              </a:tabLst>
            </a:pPr>
            <a:r>
              <a:rPr b="0" lang="en-GB" sz="2200" spc="-12" strike="noStrike">
                <a:solidFill>
                  <a:srgbClr val="000000"/>
                </a:solidFill>
                <a:latin typeface="Bitstream Vera Sans Mono"/>
                <a:ea typeface="DejaVu Sans"/>
              </a:rPr>
              <a:t>    </a:t>
            </a:r>
            <a:r>
              <a:rPr b="0" lang="en-GB" sz="2200" spc="-1" strike="noStrike">
                <a:solidFill>
                  <a:srgbClr val="000000"/>
                </a:solidFill>
                <a:latin typeface="Bitstream Vera Sans Mono"/>
                <a:ea typeface="DejaVu Sans"/>
              </a:rPr>
              <a:t>fprintf(stderr,</a:t>
            </a:r>
            <a:r>
              <a:rPr b="0" lang="en-GB" sz="2200" spc="-92" strike="noStrike">
                <a:solidFill>
                  <a:srgbClr val="000000"/>
                </a:solidFill>
                <a:latin typeface="Bitstream Vera Sans Mono"/>
                <a:ea typeface="DejaVu Sans"/>
              </a:rPr>
              <a:t> </a:t>
            </a:r>
            <a:r>
              <a:rPr b="0" lang="en-GB" sz="2200" spc="-1" strike="noStrike">
                <a:solidFill>
                  <a:srgbClr val="000000"/>
                </a:solidFill>
                <a:latin typeface="Bitstream Vera Sans Mono"/>
                <a:ea typeface="DejaVu Sans"/>
              </a:rPr>
              <a:t>"getservbyname()</a:t>
            </a:r>
            <a:r>
              <a:rPr b="0" lang="en-GB" sz="2200" spc="-75" strike="noStrike">
                <a:solidFill>
                  <a:srgbClr val="000000"/>
                </a:solidFill>
                <a:latin typeface="Bitstream Vera Sans Mono"/>
                <a:ea typeface="DejaVu Sans"/>
              </a:rPr>
              <a:t> </a:t>
            </a:r>
            <a:r>
              <a:rPr b="0" lang="en-GB" sz="2200" spc="-12" strike="noStrike">
                <a:solidFill>
                  <a:srgbClr val="000000"/>
                </a:solidFill>
                <a:latin typeface="Bitstream Vera Sans Mono"/>
                <a:ea typeface="DejaVu Sans"/>
              </a:rPr>
              <a:t>failed");              exit(1);</a:t>
            </a:r>
            <a:endParaRPr b="0" lang="en-GB" sz="2200" spc="-1" strike="noStrike">
              <a:latin typeface="Arial"/>
            </a:endParaRPr>
          </a:p>
          <a:p>
            <a:pPr marL="793800" indent="457200">
              <a:lnSpc>
                <a:spcPts val="2166"/>
              </a:lnSpc>
              <a:buNone/>
              <a:tabLst>
                <a:tab algn="l" pos="0"/>
              </a:tabLst>
            </a:pPr>
            <a:r>
              <a:rPr b="0" lang="en-GB" sz="2200" spc="-52" strike="noStrike">
                <a:solidFill>
                  <a:srgbClr val="000000"/>
                </a:solidFill>
                <a:latin typeface="Bitstream Vera Sans Mono"/>
                <a:ea typeface="DejaVu Sans"/>
              </a:rPr>
              <a:t>}</a:t>
            </a:r>
            <a:endParaRPr b="0" lang="en-GB" sz="2200" spc="-1" strike="noStrike">
              <a:latin typeface="Arial"/>
            </a:endParaRPr>
          </a:p>
          <a:p>
            <a:pPr marL="793800" indent="457200">
              <a:lnSpc>
                <a:spcPts val="2279"/>
              </a:lnSpc>
              <a:buNone/>
              <a:tabLst>
                <a:tab algn="l" pos="0"/>
              </a:tabLst>
            </a:pPr>
            <a:r>
              <a:rPr b="0" lang="en-GB" sz="2200" spc="-1" strike="noStrike">
                <a:solidFill>
                  <a:srgbClr val="000000"/>
                </a:solidFill>
                <a:latin typeface="Bitstream Vera Sans Mono"/>
                <a:ea typeface="DejaVu Sans"/>
              </a:rPr>
              <a:t>else</a:t>
            </a:r>
            <a:r>
              <a:rPr b="0" lang="en-GB" sz="2200" spc="-12" strike="noStrike">
                <a:solidFill>
                  <a:srgbClr val="000000"/>
                </a:solidFill>
                <a:latin typeface="Bitstream Vera Sans Mono"/>
                <a:ea typeface="DejaVu Sans"/>
              </a:rPr>
              <a:t> </a:t>
            </a:r>
            <a:r>
              <a:rPr b="0" lang="en-GB" sz="2200" spc="-1" strike="noStrike">
                <a:solidFill>
                  <a:srgbClr val="000000"/>
                </a:solidFill>
                <a:latin typeface="Bitstream Vera Sans Mono"/>
                <a:ea typeface="DejaVu Sans"/>
              </a:rPr>
              <a:t>port</a:t>
            </a:r>
            <a:r>
              <a:rPr b="0" lang="en-GB" sz="2200" spc="-7" strike="noStrike">
                <a:solidFill>
                  <a:srgbClr val="000000"/>
                </a:solidFill>
                <a:latin typeface="Bitstream Vera Sans Mono"/>
                <a:ea typeface="DejaVu Sans"/>
              </a:rPr>
              <a:t> </a:t>
            </a:r>
            <a:r>
              <a:rPr b="0" lang="en-GB" sz="2200" spc="-1" strike="noStrike">
                <a:solidFill>
                  <a:srgbClr val="000000"/>
                </a:solidFill>
                <a:latin typeface="Bitstream Vera Sans Mono"/>
                <a:ea typeface="DejaVu Sans"/>
              </a:rPr>
              <a:t>=</a:t>
            </a:r>
            <a:r>
              <a:rPr b="0" lang="en-GB" sz="2200" spc="-7" strike="noStrike">
                <a:solidFill>
                  <a:srgbClr val="000000"/>
                </a:solidFill>
                <a:latin typeface="Bitstream Vera Sans Mono"/>
                <a:ea typeface="DejaVu Sans"/>
              </a:rPr>
              <a:t> </a:t>
            </a:r>
            <a:r>
              <a:rPr b="0" lang="en-GB" sz="2200" spc="-12" strike="noStrike">
                <a:solidFill>
                  <a:srgbClr val="000000"/>
                </a:solidFill>
                <a:latin typeface="Bitstream Vera Sans Mono"/>
                <a:ea typeface="DejaVu Sans"/>
              </a:rPr>
              <a:t>serv-&gt;s_port;</a:t>
            </a:r>
            <a:endParaRPr b="0" lang="en-GB" sz="2200" spc="-1" strike="noStrike">
              <a:latin typeface="Arial"/>
            </a:endParaRPr>
          </a:p>
          <a:p>
            <a:pPr marL="336600" indent="457200">
              <a:lnSpc>
                <a:spcPts val="2279"/>
              </a:lnSpc>
              <a:buNone/>
              <a:tabLst>
                <a:tab algn="l" pos="0"/>
              </a:tabLst>
            </a:pPr>
            <a:r>
              <a:rPr b="0" lang="en-GB" sz="2200" spc="-52" strike="noStrike">
                <a:solidFill>
                  <a:srgbClr val="000000"/>
                </a:solidFill>
                <a:latin typeface="Bitstream Vera Sans Mono"/>
                <a:ea typeface="DejaVu Sans"/>
              </a:rPr>
              <a:t>}</a:t>
            </a:r>
            <a:endParaRPr b="0" lang="en-GB" sz="2200" spc="-1" strike="noStrike">
              <a:latin typeface="Arial"/>
            </a:endParaRPr>
          </a:p>
          <a:p>
            <a:pPr marL="336600" indent="457200">
              <a:lnSpc>
                <a:spcPts val="2271"/>
              </a:lnSpc>
              <a:spcBef>
                <a:spcPts val="125"/>
              </a:spcBef>
              <a:buNone/>
              <a:tabLst>
                <a:tab algn="l" pos="0"/>
              </a:tabLst>
            </a:pPr>
            <a:r>
              <a:rPr b="0" lang="en-GB" sz="2200" spc="-1" strike="noStrike">
                <a:solidFill>
                  <a:srgbClr val="000000"/>
                </a:solidFill>
                <a:latin typeface="Bitstream Vera Sans Mono"/>
                <a:ea typeface="DejaVu Sans"/>
              </a:rPr>
              <a:t>else</a:t>
            </a:r>
            <a:r>
              <a:rPr b="0" lang="en-GB" sz="2200" spc="-15" strike="noStrike">
                <a:solidFill>
                  <a:srgbClr val="000000"/>
                </a:solidFill>
                <a:latin typeface="Bitstream Vera Sans Mono"/>
                <a:ea typeface="DejaVu Sans"/>
              </a:rPr>
              <a:t> </a:t>
            </a:r>
            <a:r>
              <a:rPr b="0" lang="en-GB" sz="2200" spc="-1" strike="noStrike">
                <a:solidFill>
                  <a:srgbClr val="000000"/>
                </a:solidFill>
                <a:latin typeface="Bitstream Vera Sans Mono"/>
                <a:ea typeface="DejaVu Sans"/>
              </a:rPr>
              <a:t>port</a:t>
            </a:r>
            <a:r>
              <a:rPr b="0" lang="en-GB" sz="2200" spc="-15" strike="noStrike">
                <a:solidFill>
                  <a:srgbClr val="000000"/>
                </a:solidFill>
                <a:latin typeface="Bitstream Vera Sans Mono"/>
                <a:ea typeface="DejaVu Sans"/>
              </a:rPr>
              <a:t> </a:t>
            </a:r>
            <a:r>
              <a:rPr b="0" lang="en-GB" sz="2200" spc="-1" strike="noStrike">
                <a:solidFill>
                  <a:srgbClr val="000000"/>
                </a:solidFill>
                <a:latin typeface="Bitstream Vera Sans Mono"/>
                <a:ea typeface="DejaVu Sans"/>
              </a:rPr>
              <a:t>=</a:t>
            </a:r>
            <a:r>
              <a:rPr b="0" lang="en-GB" sz="2200" spc="-15" strike="noStrike">
                <a:solidFill>
                  <a:srgbClr val="000000"/>
                </a:solidFill>
                <a:latin typeface="Bitstream Vera Sans Mono"/>
                <a:ea typeface="DejaVu Sans"/>
              </a:rPr>
              <a:t> </a:t>
            </a:r>
            <a:r>
              <a:rPr b="0" lang="en-GB" sz="2200" spc="-12" strike="noStrike">
                <a:solidFill>
                  <a:srgbClr val="000000"/>
                </a:solidFill>
                <a:latin typeface="Bitstream Vera Sans Mono"/>
                <a:ea typeface="DejaVu Sans"/>
              </a:rPr>
              <a:t>htons(port); </a:t>
            </a:r>
            <a:r>
              <a:rPr b="0" lang="en-GB" sz="2200" spc="-1" strike="noStrike">
                <a:solidFill>
                  <a:srgbClr val="000000"/>
                </a:solidFill>
                <a:latin typeface="Bitstream Vera Sans Mono"/>
                <a:ea typeface="DejaVu Sans"/>
              </a:rPr>
              <a:t>return</a:t>
            </a:r>
            <a:r>
              <a:rPr b="0" lang="en-GB" sz="2200" spc="-32" strike="noStrike">
                <a:solidFill>
                  <a:srgbClr val="000000"/>
                </a:solidFill>
                <a:latin typeface="Bitstream Vera Sans Mono"/>
                <a:ea typeface="DejaVu Sans"/>
              </a:rPr>
              <a:t> </a:t>
            </a:r>
            <a:r>
              <a:rPr b="0" lang="en-GB" sz="2200" spc="-12" strike="noStrike">
                <a:solidFill>
                  <a:srgbClr val="000000"/>
                </a:solidFill>
                <a:latin typeface="Bitstream Vera Sans Mono"/>
                <a:ea typeface="DejaVu Sans"/>
              </a:rPr>
              <a:t>port;</a:t>
            </a:r>
            <a:endParaRPr b="0" lang="en-GB" sz="2200" spc="-1" strike="noStrike">
              <a:latin typeface="Arial"/>
            </a:endParaRPr>
          </a:p>
          <a:p>
            <a:pPr marL="12600" indent="457200">
              <a:lnSpc>
                <a:spcPct val="100000"/>
              </a:lnSpc>
              <a:spcBef>
                <a:spcPts val="1244"/>
              </a:spcBef>
              <a:buNone/>
              <a:tabLst>
                <a:tab algn="l" pos="0"/>
              </a:tabLst>
            </a:pPr>
            <a:r>
              <a:rPr b="0" lang="en-GB" sz="2200" spc="-52" strike="noStrike">
                <a:solidFill>
                  <a:srgbClr val="000000"/>
                </a:solidFill>
                <a:latin typeface="Bitstream Vera Sans Mono"/>
                <a:ea typeface="DejaVu Sans"/>
              </a:rPr>
              <a:t>}</a:t>
            </a:r>
            <a:endParaRPr b="0" lang="en-GB" sz="2200" spc="-1" strike="noStrike">
              <a:latin typeface="Arial"/>
            </a:endParaRPr>
          </a:p>
        </p:txBody>
      </p:sp>
    </p:spTree>
  </p:cSld>
  <p:transition>
    <p:dissolve/>
  </p:transition>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7" name="PlaceHolder 1"/>
          <p:cNvSpPr>
            <a:spLocks noGrp="1"/>
          </p:cNvSpPr>
          <p:nvPr>
            <p:ph type="title"/>
          </p:nvPr>
        </p:nvSpPr>
        <p:spPr>
          <a:xfrm>
            <a:off x="817200" y="555120"/>
            <a:ext cx="6863400" cy="1272600"/>
          </a:xfrm>
          <a:prstGeom prst="rect">
            <a:avLst/>
          </a:prstGeom>
          <a:noFill/>
          <a:ln w="0">
            <a:noFill/>
          </a:ln>
        </p:spPr>
        <p:txBody>
          <a:bodyPr lIns="0" rIns="0" tIns="12600" bIns="0" anchor="t">
            <a:noAutofit/>
          </a:bodyPr>
          <a:p>
            <a:pPr marL="2435760">
              <a:lnSpc>
                <a:spcPct val="100000"/>
              </a:lnSpc>
              <a:spcBef>
                <a:spcPts val="99"/>
              </a:spcBef>
              <a:buNone/>
            </a:pPr>
            <a:r>
              <a:rPr b="1" lang="en-GB" sz="4400" spc="-12" strike="noStrike">
                <a:solidFill>
                  <a:srgbClr val="000000"/>
                </a:solidFill>
                <a:latin typeface="Arial"/>
              </a:rPr>
              <a:t>Socket Use</a:t>
            </a:r>
            <a:endParaRPr b="0" lang="en-GB" sz="4400" spc="-1" strike="noStrike">
              <a:latin typeface="Arial"/>
            </a:endParaRPr>
          </a:p>
        </p:txBody>
      </p:sp>
      <p:sp>
        <p:nvSpPr>
          <p:cNvPr id="328" name="object 15"/>
          <p:cNvSpPr/>
          <p:nvPr/>
        </p:nvSpPr>
        <p:spPr>
          <a:xfrm>
            <a:off x="897840" y="1569600"/>
            <a:ext cx="7000560" cy="5194080"/>
          </a:xfrm>
          <a:prstGeom prst="rect">
            <a:avLst/>
          </a:prstGeom>
          <a:noFill/>
          <a:ln w="0">
            <a:noFill/>
          </a:ln>
        </p:spPr>
        <p:style>
          <a:lnRef idx="0"/>
          <a:fillRef idx="0"/>
          <a:effectRef idx="0"/>
          <a:fontRef idx="minor"/>
        </p:style>
        <p:txBody>
          <a:bodyPr lIns="0" rIns="0" tIns="12240" bIns="0" anchor="t">
            <a:spAutoFit/>
          </a:bodyPr>
          <a:p>
            <a:pPr marL="38160">
              <a:lnSpc>
                <a:spcPct val="130000"/>
              </a:lnSpc>
              <a:spcBef>
                <a:spcPts val="96"/>
              </a:spcBef>
              <a:buNone/>
            </a:pPr>
            <a:r>
              <a:rPr b="0" lang="en-GB" sz="3200" spc="-1" strike="noStrike">
                <a:solidFill>
                  <a:srgbClr val="000000"/>
                </a:solidFill>
                <a:latin typeface="Arial"/>
                <a:ea typeface="DejaVu Sans"/>
              </a:rPr>
              <a:t>Server</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listens for requests from </a:t>
            </a:r>
            <a:r>
              <a:rPr b="0" lang="en-GB" sz="3200" spc="-12" strike="noStrike">
                <a:solidFill>
                  <a:srgbClr val="000000"/>
                </a:solidFill>
                <a:latin typeface="Arial"/>
                <a:ea typeface="DejaVu Sans"/>
              </a:rPr>
              <a:t>clients </a:t>
            </a:r>
            <a:r>
              <a:rPr b="0" lang="en-GB" sz="3200" spc="-1" strike="noStrike">
                <a:solidFill>
                  <a:srgbClr val="000000"/>
                </a:solidFill>
                <a:latin typeface="Arial"/>
                <a:ea typeface="DejaVu Sans"/>
              </a:rPr>
              <a:t>Server: passive </a:t>
            </a:r>
            <a:r>
              <a:rPr b="0" lang="en-GB" sz="3200" spc="-21" strike="noStrike">
                <a:solidFill>
                  <a:srgbClr val="000000"/>
                </a:solidFill>
                <a:latin typeface="Arial"/>
                <a:ea typeface="DejaVu Sans"/>
              </a:rPr>
              <a:t>open</a:t>
            </a:r>
            <a:endParaRPr b="0" lang="en-GB" sz="3200" spc="-1" strike="noStrike">
              <a:latin typeface="Arial"/>
            </a:endParaRPr>
          </a:p>
          <a:p>
            <a:pPr marL="38160">
              <a:lnSpc>
                <a:spcPts val="5009"/>
              </a:lnSpc>
              <a:spcBef>
                <a:spcPts val="354"/>
              </a:spcBef>
              <a:buNone/>
            </a:pPr>
            <a:r>
              <a:rPr b="0" lang="en-GB" sz="3200" spc="-1" strike="noStrike">
                <a:solidFill>
                  <a:srgbClr val="000000"/>
                </a:solidFill>
                <a:latin typeface="Arial"/>
                <a:ea typeface="DejaVu Sans"/>
              </a:rPr>
              <a:t>Client:</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active </a:t>
            </a:r>
            <a:r>
              <a:rPr b="0" lang="en-GB" sz="3200" spc="-21" strike="noStrike">
                <a:solidFill>
                  <a:srgbClr val="000000"/>
                </a:solidFill>
                <a:latin typeface="Arial"/>
                <a:ea typeface="DejaVu Sans"/>
              </a:rPr>
              <a:t>open </a:t>
            </a:r>
            <a:r>
              <a:rPr b="0" lang="en-GB" sz="3200" spc="-12" strike="noStrike">
                <a:solidFill>
                  <a:srgbClr val="000000"/>
                </a:solidFill>
                <a:latin typeface="Arial"/>
                <a:ea typeface="DejaVu Sans"/>
              </a:rPr>
              <a:t>Example:</a:t>
            </a:r>
            <a:endParaRPr b="0" lang="en-GB" sz="3200" spc="-1" strike="noStrike">
              <a:latin typeface="Arial"/>
            </a:endParaRPr>
          </a:p>
          <a:p>
            <a:pPr marL="469440" indent="-288360">
              <a:lnSpc>
                <a:spcPct val="100000"/>
              </a:lnSpc>
              <a:spcBef>
                <a:spcPts val="825"/>
              </a:spcBef>
              <a:buClr>
                <a:srgbClr val="000000"/>
              </a:buClr>
              <a:buSzPct val="75000"/>
              <a:buFont typeface="Wingdings" charset="2"/>
              <a:buChar char=""/>
              <a:tabLst>
                <a:tab algn="l" pos="469440"/>
              </a:tabLst>
            </a:pPr>
            <a:r>
              <a:rPr b="0" lang="en-GB" sz="2800" spc="-1" strike="noStrike">
                <a:solidFill>
                  <a:srgbClr val="000000"/>
                </a:solidFill>
                <a:latin typeface="Arial"/>
                <a:ea typeface="DejaVu Sans"/>
              </a:rPr>
              <a:t>file</a:t>
            </a:r>
            <a:r>
              <a:rPr b="0" lang="en-GB" sz="2800" spc="-41" strike="noStrike">
                <a:solidFill>
                  <a:srgbClr val="000000"/>
                </a:solidFill>
                <a:latin typeface="Arial"/>
                <a:ea typeface="DejaVu Sans"/>
              </a:rPr>
              <a:t> </a:t>
            </a:r>
            <a:r>
              <a:rPr b="0" lang="en-GB" sz="2800" spc="-12" strike="noStrike">
                <a:solidFill>
                  <a:srgbClr val="000000"/>
                </a:solidFill>
                <a:latin typeface="Arial"/>
                <a:ea typeface="DejaVu Sans"/>
              </a:rPr>
              <a:t>server</a:t>
            </a:r>
            <a:endParaRPr b="0" lang="en-GB" sz="2800" spc="-1" strike="noStrike">
              <a:latin typeface="Arial"/>
            </a:endParaRPr>
          </a:p>
          <a:p>
            <a:pPr marL="469440" indent="-288360">
              <a:lnSpc>
                <a:spcPct val="100000"/>
              </a:lnSpc>
              <a:spcBef>
                <a:spcPts val="901"/>
              </a:spcBef>
              <a:buClr>
                <a:srgbClr val="000000"/>
              </a:buClr>
              <a:buSzPct val="75000"/>
              <a:buFont typeface="Wingdings" charset="2"/>
              <a:buChar char=""/>
              <a:tabLst>
                <a:tab algn="l" pos="469440"/>
              </a:tabLst>
            </a:pPr>
            <a:r>
              <a:rPr b="0" lang="en-GB" sz="2800" spc="-1" strike="noStrike">
                <a:solidFill>
                  <a:srgbClr val="000000"/>
                </a:solidFill>
                <a:latin typeface="Arial"/>
                <a:ea typeface="DejaVu Sans"/>
              </a:rPr>
              <a:t>web</a:t>
            </a:r>
            <a:r>
              <a:rPr b="0" lang="en-GB" sz="2800" spc="-72" strike="noStrike">
                <a:solidFill>
                  <a:srgbClr val="000000"/>
                </a:solidFill>
                <a:latin typeface="Arial"/>
                <a:ea typeface="DejaVu Sans"/>
              </a:rPr>
              <a:t> </a:t>
            </a:r>
            <a:r>
              <a:rPr b="0" lang="en-GB" sz="2800" spc="-12" strike="noStrike">
                <a:solidFill>
                  <a:srgbClr val="000000"/>
                </a:solidFill>
                <a:latin typeface="Arial"/>
                <a:ea typeface="DejaVu Sans"/>
              </a:rPr>
              <a:t>server</a:t>
            </a:r>
            <a:endParaRPr b="0" lang="en-GB" sz="2800" spc="-1" strike="noStrike">
              <a:latin typeface="Arial"/>
            </a:endParaRPr>
          </a:p>
          <a:p>
            <a:pPr marL="469440" indent="-288360">
              <a:lnSpc>
                <a:spcPct val="100000"/>
              </a:lnSpc>
              <a:spcBef>
                <a:spcPts val="890"/>
              </a:spcBef>
              <a:buClr>
                <a:srgbClr val="000000"/>
              </a:buClr>
              <a:buSzPct val="75000"/>
              <a:buFont typeface="Wingdings" charset="2"/>
              <a:buChar char=""/>
              <a:tabLst>
                <a:tab algn="l" pos="469440"/>
              </a:tabLst>
            </a:pPr>
            <a:r>
              <a:rPr b="0" lang="en-GB" sz="2800" spc="-1" strike="noStrike">
                <a:solidFill>
                  <a:srgbClr val="000000"/>
                </a:solidFill>
                <a:latin typeface="Arial"/>
                <a:ea typeface="DejaVu Sans"/>
              </a:rPr>
              <a:t>print</a:t>
            </a:r>
            <a:r>
              <a:rPr b="0" lang="en-GB" sz="2800" spc="-100" strike="noStrike">
                <a:solidFill>
                  <a:srgbClr val="000000"/>
                </a:solidFill>
                <a:latin typeface="Arial"/>
                <a:ea typeface="DejaVu Sans"/>
              </a:rPr>
              <a:t> </a:t>
            </a:r>
            <a:r>
              <a:rPr b="0" lang="en-GB" sz="2800" spc="-12" strike="noStrike">
                <a:solidFill>
                  <a:srgbClr val="000000"/>
                </a:solidFill>
                <a:latin typeface="Arial"/>
                <a:ea typeface="DejaVu Sans"/>
              </a:rPr>
              <a:t>server</a:t>
            </a:r>
            <a:endParaRPr b="0" lang="en-GB" sz="2800" spc="-1" strike="noStrike">
              <a:latin typeface="Arial"/>
            </a:endParaRPr>
          </a:p>
          <a:p>
            <a:pPr marL="469440" indent="-288360">
              <a:lnSpc>
                <a:spcPct val="100000"/>
              </a:lnSpc>
              <a:spcBef>
                <a:spcPts val="901"/>
              </a:spcBef>
              <a:buClr>
                <a:srgbClr val="000000"/>
              </a:buClr>
              <a:buSzPct val="75000"/>
              <a:buFont typeface="Wingdings" charset="2"/>
              <a:buChar char=""/>
              <a:tabLst>
                <a:tab algn="l" pos="469440"/>
              </a:tabLst>
            </a:pPr>
            <a:r>
              <a:rPr b="0" lang="en-GB" sz="2800" spc="-1" strike="noStrike">
                <a:solidFill>
                  <a:srgbClr val="000000"/>
                </a:solidFill>
                <a:latin typeface="Arial"/>
                <a:ea typeface="DejaVu Sans"/>
              </a:rPr>
              <a:t>mail</a:t>
            </a:r>
            <a:r>
              <a:rPr b="0" lang="en-GB" sz="2800" spc="-75" strike="noStrike">
                <a:solidFill>
                  <a:srgbClr val="000000"/>
                </a:solidFill>
                <a:latin typeface="Arial"/>
                <a:ea typeface="DejaVu Sans"/>
              </a:rPr>
              <a:t> </a:t>
            </a:r>
            <a:r>
              <a:rPr b="0" lang="en-GB" sz="2800" spc="-12" strike="noStrike">
                <a:solidFill>
                  <a:srgbClr val="000000"/>
                </a:solidFill>
                <a:latin typeface="Arial"/>
                <a:ea typeface="DejaVu Sans"/>
              </a:rPr>
              <a:t>server</a:t>
            </a:r>
            <a:endParaRPr b="0" lang="en-GB" sz="2800" spc="-1" strike="noStrike">
              <a:latin typeface="Arial"/>
            </a:endParaRPr>
          </a:p>
          <a:p>
            <a:pPr marL="469440" indent="-288360">
              <a:lnSpc>
                <a:spcPct val="100000"/>
              </a:lnSpc>
              <a:spcBef>
                <a:spcPts val="890"/>
              </a:spcBef>
              <a:buClr>
                <a:srgbClr val="000000"/>
              </a:buClr>
              <a:buSzPct val="75000"/>
              <a:buFont typeface="Wingdings" charset="2"/>
              <a:buChar char=""/>
              <a:tabLst>
                <a:tab algn="l" pos="469440"/>
              </a:tabLst>
            </a:pPr>
            <a:r>
              <a:rPr b="0" lang="en-GB" sz="2800" spc="-1" strike="noStrike">
                <a:solidFill>
                  <a:srgbClr val="000000"/>
                </a:solidFill>
                <a:latin typeface="Arial"/>
                <a:ea typeface="DejaVu Sans"/>
              </a:rPr>
              <a:t>name</a:t>
            </a:r>
            <a:r>
              <a:rPr b="0" lang="en-GB" sz="2800" spc="-100" strike="noStrike">
                <a:solidFill>
                  <a:srgbClr val="000000"/>
                </a:solidFill>
                <a:latin typeface="Arial"/>
                <a:ea typeface="DejaVu Sans"/>
              </a:rPr>
              <a:t> </a:t>
            </a:r>
            <a:r>
              <a:rPr b="0" lang="en-GB" sz="2800" spc="-12" strike="noStrike">
                <a:solidFill>
                  <a:srgbClr val="000000"/>
                </a:solidFill>
                <a:latin typeface="Arial"/>
                <a:ea typeface="DejaVu Sans"/>
              </a:rPr>
              <a:t>server</a:t>
            </a:r>
            <a:endParaRPr b="0" lang="en-GB" sz="2800" spc="-1" strike="noStrike">
              <a:latin typeface="Arial"/>
            </a:endParaRPr>
          </a:p>
          <a:p>
            <a:pPr marL="469440" indent="-288360">
              <a:lnSpc>
                <a:spcPct val="100000"/>
              </a:lnSpc>
              <a:spcBef>
                <a:spcPts val="901"/>
              </a:spcBef>
              <a:buClr>
                <a:srgbClr val="000000"/>
              </a:buClr>
              <a:buSzPct val="75000"/>
              <a:buFont typeface="Wingdings" charset="2"/>
              <a:buChar char=""/>
              <a:tabLst>
                <a:tab algn="l" pos="469440"/>
              </a:tabLst>
            </a:pPr>
            <a:r>
              <a:rPr b="0" lang="en-GB" sz="2800" spc="-1" strike="noStrike">
                <a:solidFill>
                  <a:srgbClr val="000000"/>
                </a:solidFill>
                <a:latin typeface="Arial"/>
                <a:ea typeface="DejaVu Sans"/>
              </a:rPr>
              <a:t>X</a:t>
            </a:r>
            <a:r>
              <a:rPr b="0" lang="en-GB" sz="2800" spc="-80" strike="noStrike">
                <a:solidFill>
                  <a:srgbClr val="000000"/>
                </a:solidFill>
                <a:latin typeface="Arial"/>
                <a:ea typeface="DejaVu Sans"/>
              </a:rPr>
              <a:t> </a:t>
            </a:r>
            <a:r>
              <a:rPr b="0" lang="en-GB" sz="2800" spc="-1" strike="noStrike">
                <a:solidFill>
                  <a:srgbClr val="000000"/>
                </a:solidFill>
                <a:latin typeface="Arial"/>
                <a:ea typeface="DejaVu Sans"/>
              </a:rPr>
              <a:t>window</a:t>
            </a:r>
            <a:r>
              <a:rPr b="0" lang="en-GB" sz="2800" spc="-75" strike="noStrike">
                <a:solidFill>
                  <a:srgbClr val="000000"/>
                </a:solidFill>
                <a:latin typeface="Arial"/>
                <a:ea typeface="DejaVu Sans"/>
              </a:rPr>
              <a:t> </a:t>
            </a:r>
            <a:r>
              <a:rPr b="0" lang="en-GB" sz="2800" spc="-12" strike="noStrike">
                <a:solidFill>
                  <a:srgbClr val="000000"/>
                </a:solidFill>
                <a:latin typeface="Arial"/>
                <a:ea typeface="DejaVu Sans"/>
              </a:rPr>
              <a:t>server</a:t>
            </a:r>
            <a:endParaRPr b="0" lang="en-GB" sz="2800" spc="-1" strike="noStrike">
              <a:latin typeface="Arial"/>
            </a:endParaRPr>
          </a:p>
        </p:txBody>
      </p:sp>
      <p:pic>
        <p:nvPicPr>
          <p:cNvPr id="329" name="object 16" descr=""/>
          <p:cNvPicPr/>
          <p:nvPr/>
        </p:nvPicPr>
        <p:blipFill>
          <a:blip r:embed="rId1"/>
          <a:stretch/>
        </p:blipFill>
        <p:spPr>
          <a:xfrm>
            <a:off x="4842000" y="3481920"/>
            <a:ext cx="4485960" cy="3592080"/>
          </a:xfrm>
          <a:prstGeom prst="rect">
            <a:avLst/>
          </a:prstGeom>
          <a:ln w="0">
            <a:noFill/>
          </a:ln>
        </p:spPr>
      </p:pic>
    </p:spTree>
  </p:cSld>
  <p:transition>
    <p:dissolve/>
  </p:transition>
</p:sld>
</file>

<file path=ppt/slides/slide5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0" name="PlaceHolder 1"/>
          <p:cNvSpPr>
            <a:spLocks noGrp="1"/>
          </p:cNvSpPr>
          <p:nvPr>
            <p:ph type="title"/>
          </p:nvPr>
        </p:nvSpPr>
        <p:spPr>
          <a:xfrm>
            <a:off x="1357200" y="555120"/>
            <a:ext cx="6863400" cy="1272600"/>
          </a:xfrm>
          <a:prstGeom prst="rect">
            <a:avLst/>
          </a:prstGeom>
          <a:noFill/>
          <a:ln w="0">
            <a:noFill/>
          </a:ln>
        </p:spPr>
        <p:txBody>
          <a:bodyPr lIns="0" rIns="0" tIns="12600" bIns="0" anchor="t">
            <a:noAutofit/>
          </a:bodyPr>
          <a:p>
            <a:pPr marL="1955880">
              <a:lnSpc>
                <a:spcPct val="100000"/>
              </a:lnSpc>
              <a:spcBef>
                <a:spcPts val="99"/>
              </a:spcBef>
              <a:buNone/>
            </a:pPr>
            <a:r>
              <a:rPr b="1" lang="en-GB" sz="4400" spc="-12" strike="noStrike">
                <a:solidFill>
                  <a:srgbClr val="000000"/>
                </a:solidFill>
                <a:latin typeface="Arial"/>
              </a:rPr>
              <a:t>select() - I</a:t>
            </a:r>
            <a:endParaRPr b="0" lang="en-GB" sz="4400" spc="-1" strike="noStrike">
              <a:latin typeface="Arial"/>
            </a:endParaRPr>
          </a:p>
        </p:txBody>
      </p:sp>
      <p:sp>
        <p:nvSpPr>
          <p:cNvPr id="441" name="object 4"/>
          <p:cNvSpPr/>
          <p:nvPr/>
        </p:nvSpPr>
        <p:spPr>
          <a:xfrm>
            <a:off x="815400" y="1466280"/>
            <a:ext cx="8615160" cy="987120"/>
          </a:xfrm>
          <a:prstGeom prst="rect">
            <a:avLst/>
          </a:prstGeom>
          <a:noFill/>
          <a:ln w="0">
            <a:noFill/>
          </a:ln>
        </p:spPr>
        <p:style>
          <a:lnRef idx="0"/>
          <a:fillRef idx="0"/>
          <a:effectRef idx="0"/>
          <a:fontRef idx="minor"/>
        </p:style>
        <p:txBody>
          <a:bodyPr lIns="0" rIns="0" tIns="12600" bIns="0" anchor="t">
            <a:spAutoFit/>
          </a:bodyPr>
          <a:p>
            <a:pPr marL="12600">
              <a:lnSpc>
                <a:spcPct val="100000"/>
              </a:lnSpc>
              <a:spcBef>
                <a:spcPts val="99"/>
              </a:spcBef>
              <a:buNone/>
            </a:pPr>
            <a:r>
              <a:rPr b="0" lang="en-GB" sz="3200" spc="-32" strike="noStrike">
                <a:solidFill>
                  <a:srgbClr val="000000"/>
                </a:solidFill>
                <a:latin typeface="Bitstream Vera Sans Mono"/>
                <a:ea typeface="DejaVu Sans"/>
              </a:rPr>
              <a:t>select()</a:t>
            </a:r>
            <a:r>
              <a:rPr b="0" lang="en-GB" sz="3200" spc="-1036" strike="noStrike">
                <a:solidFill>
                  <a:srgbClr val="000000"/>
                </a:solidFill>
                <a:latin typeface="Courier New"/>
                <a:ea typeface="DejaVu Sans"/>
              </a:rPr>
              <a:t> </a:t>
            </a:r>
            <a:r>
              <a:rPr b="0" lang="en-GB" sz="3200" spc="-1" strike="noStrike">
                <a:solidFill>
                  <a:srgbClr val="000000"/>
                </a:solidFill>
                <a:latin typeface="Arial"/>
                <a:ea typeface="DejaVu Sans"/>
              </a:rPr>
              <a:t>allows</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multiplexing i/o </a:t>
            </a:r>
            <a:r>
              <a:rPr b="0" lang="en-GB" sz="3200" spc="-12" strike="noStrike">
                <a:solidFill>
                  <a:srgbClr val="000000"/>
                </a:solidFill>
                <a:latin typeface="Arial"/>
                <a:ea typeface="DejaVu Sans"/>
              </a:rPr>
              <a:t>requests </a:t>
            </a:r>
            <a:r>
              <a:rPr b="0" lang="en-GB" sz="3200" spc="-1" strike="noStrike">
                <a:solidFill>
                  <a:srgbClr val="000000"/>
                </a:solidFill>
                <a:latin typeface="Arial"/>
                <a:ea typeface="DejaVu Sans"/>
              </a:rPr>
              <a:t>among</a:t>
            </a:r>
            <a:r>
              <a:rPr b="0" lang="en-GB" sz="3200" spc="4" strike="noStrike">
                <a:solidFill>
                  <a:srgbClr val="000000"/>
                </a:solidFill>
                <a:latin typeface="Arial"/>
                <a:ea typeface="DejaVu Sans"/>
              </a:rPr>
              <a:t> </a:t>
            </a:r>
            <a:r>
              <a:rPr b="0" lang="en-GB" sz="3200" spc="-1" strike="noStrike" u="sng">
                <a:solidFill>
                  <a:srgbClr val="000000"/>
                </a:solidFill>
                <a:uFill>
                  <a:solidFill>
                    <a:srgbClr val="000000"/>
                  </a:solidFill>
                </a:uFill>
                <a:latin typeface="Arial"/>
                <a:ea typeface="DejaVu Sans"/>
              </a:rPr>
              <a:t>multiple</a:t>
            </a:r>
            <a:r>
              <a:rPr b="0" lang="en-GB" sz="3200" spc="9" strike="noStrike" u="sng">
                <a:solidFill>
                  <a:srgbClr val="000000"/>
                </a:solidFill>
                <a:uFill>
                  <a:solidFill>
                    <a:srgbClr val="000000"/>
                  </a:solidFill>
                </a:uFill>
                <a:latin typeface="Arial"/>
                <a:ea typeface="DejaVu Sans"/>
              </a:rPr>
              <a:t> </a:t>
            </a:r>
            <a:r>
              <a:rPr b="0" lang="en-GB" sz="3200" spc="-1" strike="noStrike" u="sng">
                <a:solidFill>
                  <a:srgbClr val="000000"/>
                </a:solidFill>
                <a:uFill>
                  <a:solidFill>
                    <a:srgbClr val="000000"/>
                  </a:solidFill>
                </a:uFill>
                <a:latin typeface="Arial"/>
                <a:ea typeface="DejaVu Sans"/>
              </a:rPr>
              <a:t>sockets and/or </a:t>
            </a:r>
            <a:r>
              <a:rPr b="0" lang="en-GB" sz="3200" spc="-12" strike="noStrike" u="sng">
                <a:solidFill>
                  <a:srgbClr val="000000"/>
                </a:solidFill>
                <a:uFill>
                  <a:solidFill>
                    <a:srgbClr val="000000"/>
                  </a:solidFill>
                </a:uFill>
                <a:latin typeface="Arial"/>
                <a:ea typeface="DejaVu Sans"/>
              </a:rPr>
              <a:t>file</a:t>
            </a:r>
            <a:r>
              <a:rPr b="0" i="1" lang="en-GB" sz="3200" spc="-12" strike="noStrike" u="sng">
                <a:solidFill>
                  <a:srgbClr val="000000"/>
                </a:solidFill>
                <a:uFill>
                  <a:solidFill>
                    <a:srgbClr val="000000"/>
                  </a:solidFill>
                </a:uFill>
                <a:latin typeface="Arial"/>
                <a:ea typeface="DejaVu Sans"/>
              </a:rPr>
              <a:t>s</a:t>
            </a:r>
            <a:endParaRPr b="0" lang="en-GB" sz="3200" spc="-1" strike="noStrike">
              <a:latin typeface="Arial"/>
            </a:endParaRPr>
          </a:p>
        </p:txBody>
      </p:sp>
      <p:sp>
        <p:nvSpPr>
          <p:cNvPr id="442" name="object 12"/>
          <p:cNvSpPr/>
          <p:nvPr/>
        </p:nvSpPr>
        <p:spPr>
          <a:xfrm>
            <a:off x="671760" y="2738880"/>
            <a:ext cx="4047120" cy="1583640"/>
          </a:xfrm>
          <a:prstGeom prst="rect">
            <a:avLst/>
          </a:prstGeom>
          <a:noFill/>
          <a:ln w="0">
            <a:noFill/>
          </a:ln>
        </p:spPr>
        <p:style>
          <a:lnRef idx="0"/>
          <a:fillRef idx="0"/>
          <a:effectRef idx="0"/>
          <a:fontRef idx="minor"/>
        </p:style>
        <p:txBody>
          <a:bodyPr lIns="0" rIns="0" tIns="12600" bIns="0" anchor="t">
            <a:spAutoFit/>
          </a:bodyPr>
          <a:p>
            <a:pPr marL="12600">
              <a:lnSpc>
                <a:spcPct val="143000"/>
              </a:lnSpc>
              <a:spcBef>
                <a:spcPts val="99"/>
              </a:spcBef>
              <a:buNone/>
            </a:pPr>
            <a:r>
              <a:rPr b="0" lang="en-GB" sz="2400" spc="-1" strike="noStrike">
                <a:solidFill>
                  <a:srgbClr val="000000"/>
                </a:solidFill>
                <a:latin typeface="Courier New"/>
                <a:ea typeface="DejaVu Sans"/>
              </a:rPr>
              <a:t>#include</a:t>
            </a:r>
            <a:r>
              <a:rPr b="0" lang="en-GB" sz="2400" spc="-52" strike="noStrike">
                <a:solidFill>
                  <a:srgbClr val="000000"/>
                </a:solidFill>
                <a:latin typeface="Courier New"/>
                <a:ea typeface="DejaVu Sans"/>
              </a:rPr>
              <a:t> </a:t>
            </a:r>
            <a:r>
              <a:rPr b="0" lang="en-GB" sz="2400" spc="-12" strike="noStrike">
                <a:solidFill>
                  <a:srgbClr val="000000"/>
                </a:solidFill>
                <a:latin typeface="Courier New"/>
                <a:ea typeface="DejaVu Sans"/>
              </a:rPr>
              <a:t>&lt;sys/time.h&gt; </a:t>
            </a:r>
            <a:r>
              <a:rPr b="0" lang="en-GB" sz="2400" spc="-1" strike="noStrike">
                <a:solidFill>
                  <a:srgbClr val="000000"/>
                </a:solidFill>
                <a:latin typeface="Courier New"/>
                <a:ea typeface="DejaVu Sans"/>
              </a:rPr>
              <a:t>#include</a:t>
            </a:r>
            <a:r>
              <a:rPr b="0" lang="en-GB" sz="2400" spc="-41" strike="noStrike">
                <a:solidFill>
                  <a:srgbClr val="000000"/>
                </a:solidFill>
                <a:latin typeface="Courier New"/>
                <a:ea typeface="DejaVu Sans"/>
              </a:rPr>
              <a:t> </a:t>
            </a:r>
            <a:r>
              <a:rPr b="0" lang="en-GB" sz="2400" spc="-12" strike="noStrike">
                <a:solidFill>
                  <a:srgbClr val="000000"/>
                </a:solidFill>
                <a:latin typeface="Courier New"/>
                <a:ea typeface="DejaVu Sans"/>
              </a:rPr>
              <a:t>&lt;sys/types.h&gt;</a:t>
            </a:r>
            <a:endParaRPr b="0" lang="en-GB" sz="2400" spc="-1" strike="noStrike">
              <a:latin typeface="Arial"/>
            </a:endParaRPr>
          </a:p>
          <a:p>
            <a:pPr marL="12600">
              <a:lnSpc>
                <a:spcPct val="100000"/>
              </a:lnSpc>
              <a:spcBef>
                <a:spcPts val="1261"/>
              </a:spcBef>
              <a:buNone/>
            </a:pPr>
            <a:r>
              <a:rPr b="0" lang="en-GB" sz="2400" spc="-26" strike="noStrike">
                <a:solidFill>
                  <a:srgbClr val="000000"/>
                </a:solidFill>
                <a:latin typeface="Courier New"/>
                <a:ea typeface="DejaVu Sans"/>
              </a:rPr>
              <a:t>...</a:t>
            </a:r>
            <a:endParaRPr b="0" lang="en-GB" sz="2400" spc="-1" strike="noStrike">
              <a:latin typeface="Arial"/>
            </a:endParaRPr>
          </a:p>
        </p:txBody>
      </p:sp>
      <p:graphicFrame>
        <p:nvGraphicFramePr>
          <p:cNvPr id="443" name="object 13"/>
          <p:cNvGraphicFramePr/>
          <p:nvPr/>
        </p:nvGraphicFramePr>
        <p:xfrm>
          <a:off x="652680" y="4539960"/>
          <a:ext cx="8239320" cy="1394280"/>
        </p:xfrm>
        <a:graphic>
          <a:graphicData uri="http://schemas.openxmlformats.org/drawingml/2006/table">
            <a:tbl>
              <a:tblPr/>
              <a:tblGrid>
                <a:gridCol w="1397520"/>
                <a:gridCol w="4397400"/>
                <a:gridCol w="2444760"/>
              </a:tblGrid>
              <a:tr h="434880">
                <a:tc>
                  <a:txBody>
                    <a:bodyPr anchor="t">
                      <a:noAutofit/>
                    </a:bodyPr>
                    <a:p>
                      <a:pPr marL="31680">
                        <a:lnSpc>
                          <a:spcPts val="2480"/>
                        </a:lnSpc>
                        <a:buNone/>
                      </a:pPr>
                      <a:r>
                        <a:rPr b="0" lang="en-GB" sz="2400" spc="-12" strike="noStrike">
                          <a:solidFill>
                            <a:srgbClr val="000000"/>
                          </a:solidFill>
                          <a:latin typeface="Courier New"/>
                        </a:rPr>
                        <a:t>fd_set</a:t>
                      </a:r>
                      <a:endParaRPr b="0" lang="en-GB" sz="2400" spc="-1" strike="noStrike">
                        <a:latin typeface="Arial"/>
                      </a:endParaRPr>
                    </a:p>
                  </a:txBody>
                  <a:tcPr anchor="t" marL="91440" marR="91440">
                    <a:lnL>
                      <a:noFill/>
                    </a:lnL>
                    <a:lnR>
                      <a:noFill/>
                    </a:lnR>
                    <a:lnT>
                      <a:noFill/>
                    </a:lnT>
                    <a:lnB>
                      <a:noFill/>
                    </a:lnB>
                    <a:noFill/>
                  </a:tcPr>
                </a:tc>
                <a:tc>
                  <a:txBody>
                    <a:bodyPr anchor="t">
                      <a:noAutofit/>
                    </a:bodyPr>
                    <a:p>
                      <a:pPr marL="90720">
                        <a:lnSpc>
                          <a:spcPts val="2480"/>
                        </a:lnSpc>
                        <a:buNone/>
                      </a:pPr>
                      <a:r>
                        <a:rPr b="0" lang="en-GB" sz="2400" spc="-1" strike="noStrike">
                          <a:solidFill>
                            <a:srgbClr val="000000"/>
                          </a:solidFill>
                          <a:latin typeface="Courier New"/>
                        </a:rPr>
                        <a:t>readmask,</a:t>
                      </a:r>
                      <a:r>
                        <a:rPr b="0" lang="en-GB" sz="2400" spc="-55" strike="noStrike">
                          <a:solidFill>
                            <a:srgbClr val="000000"/>
                          </a:solidFill>
                          <a:latin typeface="Courier New"/>
                        </a:rPr>
                        <a:t> </a:t>
                      </a:r>
                      <a:r>
                        <a:rPr b="0" lang="en-GB" sz="2400" spc="-12" strike="noStrike">
                          <a:solidFill>
                            <a:srgbClr val="000000"/>
                          </a:solidFill>
                          <a:latin typeface="Courier New"/>
                        </a:rPr>
                        <a:t>writemask,</a:t>
                      </a:r>
                      <a:endParaRPr b="0" lang="en-GB" sz="2400" spc="-1" strike="noStrike">
                        <a:latin typeface="Arial"/>
                      </a:endParaRPr>
                    </a:p>
                  </a:txBody>
                  <a:tcPr anchor="t" marL="91440" marR="91440">
                    <a:lnL>
                      <a:noFill/>
                    </a:lnL>
                    <a:lnR>
                      <a:noFill/>
                    </a:lnR>
                    <a:lnT>
                      <a:noFill/>
                    </a:lnT>
                    <a:lnB>
                      <a:noFill/>
                    </a:lnB>
                    <a:noFill/>
                  </a:tcPr>
                </a:tc>
                <a:tc>
                  <a:txBody>
                    <a:bodyPr anchor="t">
                      <a:noAutofit/>
                    </a:bodyPr>
                    <a:p>
                      <a:pPr marL="90720">
                        <a:lnSpc>
                          <a:spcPts val="2480"/>
                        </a:lnSpc>
                        <a:buNone/>
                      </a:pPr>
                      <a:r>
                        <a:rPr b="0" lang="en-GB" sz="2400" spc="-12" strike="noStrike">
                          <a:solidFill>
                            <a:srgbClr val="000000"/>
                          </a:solidFill>
                          <a:latin typeface="Courier New"/>
                        </a:rPr>
                        <a:t>exceptmask;</a:t>
                      </a:r>
                      <a:endParaRPr b="0" lang="en-GB" sz="2400" spc="-1" strike="noStrike">
                        <a:latin typeface="Arial"/>
                      </a:endParaRPr>
                    </a:p>
                  </a:txBody>
                  <a:tcPr anchor="t" marL="91440" marR="91440">
                    <a:lnL>
                      <a:noFill/>
                    </a:lnL>
                    <a:lnR>
                      <a:noFill/>
                    </a:lnR>
                    <a:lnT>
                      <a:noFill/>
                    </a:lnT>
                    <a:lnB>
                      <a:noFill/>
                    </a:lnB>
                    <a:noFill/>
                  </a:tcPr>
                </a:tc>
              </a:tr>
              <a:tr h="524880">
                <a:tc>
                  <a:txBody>
                    <a:bodyPr anchor="t">
                      <a:noAutofit/>
                    </a:bodyPr>
                    <a:p>
                      <a:pPr marL="31680">
                        <a:lnSpc>
                          <a:spcPct val="100000"/>
                        </a:lnSpc>
                        <a:spcBef>
                          <a:spcPts val="306"/>
                        </a:spcBef>
                        <a:buNone/>
                      </a:pPr>
                      <a:r>
                        <a:rPr b="0" lang="en-GB" sz="2400" spc="-12" strike="noStrike">
                          <a:solidFill>
                            <a:srgbClr val="000000"/>
                          </a:solidFill>
                          <a:latin typeface="Courier New"/>
                        </a:rPr>
                        <a:t>struct</a:t>
                      </a:r>
                      <a:endParaRPr b="0" lang="en-GB" sz="2400" spc="-1" strike="noStrike">
                        <a:latin typeface="Arial"/>
                      </a:endParaRPr>
                    </a:p>
                  </a:txBody>
                  <a:tcPr anchor="t" marL="91440" marR="91440">
                    <a:lnL>
                      <a:noFill/>
                    </a:lnL>
                    <a:lnR>
                      <a:noFill/>
                    </a:lnR>
                    <a:lnT>
                      <a:noFill/>
                    </a:lnT>
                    <a:lnB>
                      <a:noFill/>
                    </a:lnB>
                    <a:noFill/>
                  </a:tcPr>
                </a:tc>
                <a:tc>
                  <a:txBody>
                    <a:bodyPr anchor="t">
                      <a:noAutofit/>
                    </a:bodyPr>
                    <a:p>
                      <a:pPr marL="90720">
                        <a:lnSpc>
                          <a:spcPct val="100000"/>
                        </a:lnSpc>
                        <a:spcBef>
                          <a:spcPts val="306"/>
                        </a:spcBef>
                        <a:buNone/>
                      </a:pPr>
                      <a:r>
                        <a:rPr b="0" lang="en-GB" sz="2400" spc="-1" strike="noStrike">
                          <a:solidFill>
                            <a:srgbClr val="000000"/>
                          </a:solidFill>
                          <a:latin typeface="Courier New"/>
                        </a:rPr>
                        <a:t>timeval</a:t>
                      </a:r>
                      <a:r>
                        <a:rPr b="0" lang="en-GB" sz="2400" spc="-35" strike="noStrike">
                          <a:solidFill>
                            <a:srgbClr val="000000"/>
                          </a:solidFill>
                          <a:latin typeface="Courier New"/>
                        </a:rPr>
                        <a:t> </a:t>
                      </a:r>
                      <a:r>
                        <a:rPr b="0" lang="en-GB" sz="2400" spc="-12" strike="noStrike">
                          <a:solidFill>
                            <a:srgbClr val="000000"/>
                          </a:solidFill>
                          <a:latin typeface="Courier New"/>
                        </a:rPr>
                        <a:t>timeout;</a:t>
                      </a:r>
                      <a:endParaRPr b="0" lang="en-GB" sz="2400" spc="-1" strike="noStrike">
                        <a:latin typeface="Arial"/>
                      </a:endParaRPr>
                    </a:p>
                  </a:txBody>
                  <a:tcPr anchor="t" marL="91440" marR="91440">
                    <a:lnL>
                      <a:noFill/>
                    </a:lnL>
                    <a:lnR>
                      <a:noFill/>
                    </a:lnR>
                    <a:lnT>
                      <a:noFill/>
                    </a:lnT>
                    <a:lnB>
                      <a:noFill/>
                    </a:lnB>
                    <a:noFill/>
                  </a:tcPr>
                </a:tc>
                <a:tc>
                  <a:tcPr anchor="t" marL="91440" marR="91440">
                    <a:lnL>
                      <a:noFill/>
                    </a:lnL>
                    <a:lnR>
                      <a:noFill/>
                    </a:lnR>
                    <a:lnT>
                      <a:noFill/>
                    </a:lnT>
                    <a:lnB>
                      <a:noFill/>
                    </a:lnB>
                    <a:noFill/>
                  </a:tcPr>
                </a:tc>
              </a:tr>
              <a:tr h="434880">
                <a:tc>
                  <a:txBody>
                    <a:bodyPr anchor="t">
                      <a:noAutofit/>
                    </a:bodyPr>
                    <a:p>
                      <a:pPr marL="31680">
                        <a:lnSpc>
                          <a:spcPct val="100000"/>
                        </a:lnSpc>
                        <a:spcBef>
                          <a:spcPts val="306"/>
                        </a:spcBef>
                        <a:buNone/>
                      </a:pPr>
                      <a:r>
                        <a:rPr b="0" lang="en-GB" sz="2400" spc="-26" strike="noStrike">
                          <a:solidFill>
                            <a:srgbClr val="000000"/>
                          </a:solidFill>
                          <a:latin typeface="Courier New"/>
                        </a:rPr>
                        <a:t>...</a:t>
                      </a:r>
                      <a:endParaRPr b="0" lang="en-GB" sz="2400" spc="-1" strike="noStrike">
                        <a:latin typeface="Arial"/>
                      </a:endParaRPr>
                    </a:p>
                  </a:txBody>
                  <a:tcPr anchor="t" marL="91440" marR="91440">
                    <a:lnL>
                      <a:noFill/>
                    </a:lnL>
                    <a:lnR>
                      <a:noFill/>
                    </a:lnR>
                    <a:lnT>
                      <a:noFill/>
                    </a:lnT>
                    <a:lnB>
                      <a:noFill/>
                    </a:lnB>
                    <a:noFill/>
                  </a:tcPr>
                </a:tc>
                <a:tc>
                  <a:tcPr anchor="t" marL="91440" marR="91440">
                    <a:lnL>
                      <a:noFill/>
                    </a:lnL>
                    <a:lnR>
                      <a:noFill/>
                    </a:lnR>
                    <a:lnT>
                      <a:noFill/>
                    </a:lnT>
                    <a:lnB>
                      <a:noFill/>
                    </a:lnB>
                    <a:noFill/>
                  </a:tcPr>
                </a:tc>
                <a:tc>
                  <a:tcPr anchor="t" marL="91440" marR="91440">
                    <a:lnL>
                      <a:noFill/>
                    </a:lnL>
                    <a:lnR>
                      <a:noFill/>
                    </a:lnR>
                    <a:lnT>
                      <a:noFill/>
                    </a:lnT>
                    <a:lnB>
                      <a:noFill/>
                    </a:lnB>
                    <a:noFill/>
                  </a:tcPr>
                </a:tc>
              </a:tr>
            </a:tbl>
          </a:graphicData>
        </a:graphic>
      </p:graphicFrame>
      <p:sp>
        <p:nvSpPr>
          <p:cNvPr id="444" name="object 14"/>
          <p:cNvSpPr/>
          <p:nvPr/>
        </p:nvSpPr>
        <p:spPr>
          <a:xfrm>
            <a:off x="671760" y="6053400"/>
            <a:ext cx="8802000" cy="732960"/>
          </a:xfrm>
          <a:prstGeom prst="rect">
            <a:avLst/>
          </a:prstGeom>
          <a:noFill/>
          <a:ln w="0">
            <a:noFill/>
          </a:ln>
        </p:spPr>
        <p:style>
          <a:lnRef idx="0"/>
          <a:fillRef idx="0"/>
          <a:effectRef idx="0"/>
          <a:fontRef idx="minor"/>
        </p:style>
        <p:txBody>
          <a:bodyPr lIns="0" rIns="0" tIns="39960" bIns="0" anchor="t">
            <a:spAutoFit/>
          </a:bodyPr>
          <a:p>
            <a:pPr marL="336600" indent="-324000">
              <a:lnSpc>
                <a:spcPts val="2730"/>
              </a:lnSpc>
              <a:spcBef>
                <a:spcPts val="315"/>
              </a:spcBef>
              <a:buNone/>
              <a:tabLst>
                <a:tab algn="l" pos="0"/>
              </a:tabLst>
            </a:pPr>
            <a:r>
              <a:rPr b="0" lang="en-GB" sz="2400" spc="-1" strike="noStrike">
                <a:solidFill>
                  <a:srgbClr val="000000"/>
                </a:solidFill>
                <a:latin typeface="Courier New"/>
                <a:ea typeface="DejaVu Sans"/>
              </a:rPr>
              <a:t>select(nfds,</a:t>
            </a:r>
            <a:r>
              <a:rPr b="0" lang="en-GB" sz="2400" spc="-66" strike="noStrike">
                <a:solidFill>
                  <a:srgbClr val="000000"/>
                </a:solidFill>
                <a:latin typeface="Courier New"/>
                <a:ea typeface="DejaVu Sans"/>
              </a:rPr>
              <a:t> </a:t>
            </a:r>
            <a:r>
              <a:rPr b="0" lang="en-GB" sz="2400" spc="-1" strike="noStrike">
                <a:solidFill>
                  <a:srgbClr val="000000"/>
                </a:solidFill>
                <a:latin typeface="Courier New"/>
                <a:ea typeface="DejaVu Sans"/>
              </a:rPr>
              <a:t>&amp;readmask,</a:t>
            </a:r>
            <a:r>
              <a:rPr b="0" lang="en-GB" sz="2400" spc="-55" strike="noStrike">
                <a:solidFill>
                  <a:srgbClr val="000000"/>
                </a:solidFill>
                <a:latin typeface="Courier New"/>
                <a:ea typeface="DejaVu Sans"/>
              </a:rPr>
              <a:t> </a:t>
            </a:r>
            <a:r>
              <a:rPr b="0" lang="en-GB" sz="2400" spc="-1" strike="noStrike">
                <a:solidFill>
                  <a:srgbClr val="000000"/>
                </a:solidFill>
                <a:latin typeface="Courier New"/>
                <a:ea typeface="DejaVu Sans"/>
              </a:rPr>
              <a:t>&amp;writemask,</a:t>
            </a:r>
            <a:r>
              <a:rPr b="0" lang="en-GB" sz="2400" spc="-55" strike="noStrike">
                <a:solidFill>
                  <a:srgbClr val="000000"/>
                </a:solidFill>
                <a:latin typeface="Courier New"/>
                <a:ea typeface="DejaVu Sans"/>
              </a:rPr>
              <a:t> </a:t>
            </a:r>
            <a:r>
              <a:rPr b="0" lang="en-GB" sz="2400" spc="-12" strike="noStrike">
                <a:solidFill>
                  <a:srgbClr val="000000"/>
                </a:solidFill>
                <a:latin typeface="Courier New"/>
                <a:ea typeface="DejaVu Sans"/>
              </a:rPr>
              <a:t>&amp;exceptmask, &amp;timeout);</a:t>
            </a:r>
            <a:endParaRPr b="0" lang="en-GB" sz="2400" spc="-1" strike="noStrike">
              <a:latin typeface="Arial"/>
            </a:endParaRPr>
          </a:p>
        </p:txBody>
      </p:sp>
    </p:spTree>
  </p:cSld>
  <p:transition>
    <p:dissolve/>
  </p:transition>
</p:sld>
</file>

<file path=ppt/slides/slide5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5" name="PlaceHolder 1"/>
          <p:cNvSpPr>
            <a:spLocks noGrp="1"/>
          </p:cNvSpPr>
          <p:nvPr>
            <p:ph type="title"/>
          </p:nvPr>
        </p:nvSpPr>
        <p:spPr>
          <a:xfrm>
            <a:off x="817200" y="555120"/>
            <a:ext cx="6863400" cy="1272600"/>
          </a:xfrm>
          <a:prstGeom prst="rect">
            <a:avLst/>
          </a:prstGeom>
          <a:noFill/>
          <a:ln w="0">
            <a:noFill/>
          </a:ln>
        </p:spPr>
        <p:txBody>
          <a:bodyPr lIns="0" rIns="0" tIns="12600" bIns="0" anchor="t">
            <a:noAutofit/>
          </a:bodyPr>
          <a:p>
            <a:pPr marL="2700720">
              <a:lnSpc>
                <a:spcPct val="100000"/>
              </a:lnSpc>
              <a:spcBef>
                <a:spcPts val="99"/>
              </a:spcBef>
              <a:buNone/>
            </a:pPr>
            <a:r>
              <a:rPr b="1" lang="en-GB" sz="4400" spc="-12" strike="noStrike">
                <a:solidFill>
                  <a:srgbClr val="000000"/>
                </a:solidFill>
                <a:latin typeface="Arial"/>
              </a:rPr>
              <a:t>select() - II</a:t>
            </a:r>
            <a:endParaRPr b="0" lang="en-GB" sz="4400" spc="-1" strike="noStrike">
              <a:latin typeface="Arial"/>
            </a:endParaRPr>
          </a:p>
        </p:txBody>
      </p:sp>
      <p:sp>
        <p:nvSpPr>
          <p:cNvPr id="446" name="PlaceHolder 2"/>
          <p:cNvSpPr>
            <a:spLocks noGrp="1"/>
          </p:cNvSpPr>
          <p:nvPr>
            <p:ph/>
          </p:nvPr>
        </p:nvSpPr>
        <p:spPr>
          <a:xfrm>
            <a:off x="717840" y="1510920"/>
            <a:ext cx="8619120" cy="5044320"/>
          </a:xfrm>
          <a:prstGeom prst="rect">
            <a:avLst/>
          </a:prstGeom>
          <a:noFill/>
          <a:ln w="0">
            <a:noFill/>
          </a:ln>
        </p:spPr>
        <p:txBody>
          <a:bodyPr lIns="0" rIns="0" tIns="220320" bIns="0" anchor="t">
            <a:noAutofit/>
          </a:bodyPr>
          <a:p>
            <a:pPr marL="38160">
              <a:lnSpc>
                <a:spcPct val="100000"/>
              </a:lnSpc>
              <a:spcBef>
                <a:spcPts val="1735"/>
              </a:spcBef>
              <a:buNone/>
            </a:pPr>
            <a:r>
              <a:rPr b="0" lang="en-GB" sz="3200" spc="-1" strike="noStrike">
                <a:solidFill>
                  <a:srgbClr val="000000"/>
                </a:solidFill>
                <a:latin typeface="Courier New"/>
              </a:rPr>
              <a:t>select</a:t>
            </a:r>
            <a:r>
              <a:rPr b="0" lang="en-GB" sz="3200" spc="-1" strike="noStrike">
                <a:solidFill>
                  <a:srgbClr val="000000"/>
                </a:solidFill>
                <a:latin typeface="Arial"/>
              </a:rPr>
              <a:t>()</a:t>
            </a:r>
            <a:r>
              <a:rPr b="0" lang="en-GB" sz="3200" spc="-15" strike="noStrike">
                <a:solidFill>
                  <a:srgbClr val="000000"/>
                </a:solidFill>
                <a:latin typeface="Arial"/>
              </a:rPr>
              <a:t> </a:t>
            </a:r>
            <a:r>
              <a:rPr b="0" lang="en-GB" sz="3200" spc="-1" strike="noStrike">
                <a:solidFill>
                  <a:srgbClr val="000000"/>
                </a:solidFill>
                <a:latin typeface="Arial"/>
              </a:rPr>
              <a:t>takes</a:t>
            </a:r>
            <a:r>
              <a:rPr b="0" lang="en-GB" sz="3200" spc="-15" strike="noStrike">
                <a:solidFill>
                  <a:srgbClr val="000000"/>
                </a:solidFill>
                <a:latin typeface="Arial"/>
              </a:rPr>
              <a:t> </a:t>
            </a:r>
            <a:r>
              <a:rPr b="0" lang="en-GB" sz="3200" spc="-1" strike="noStrike">
                <a:solidFill>
                  <a:srgbClr val="000000"/>
                </a:solidFill>
                <a:latin typeface="Arial"/>
              </a:rPr>
              <a:t>pointers</a:t>
            </a:r>
            <a:r>
              <a:rPr b="0" lang="en-GB" sz="3200" spc="-7" strike="noStrike">
                <a:solidFill>
                  <a:srgbClr val="000000"/>
                </a:solidFill>
                <a:latin typeface="Arial"/>
              </a:rPr>
              <a:t> </a:t>
            </a:r>
            <a:r>
              <a:rPr b="0" lang="en-GB" sz="3200" spc="-1" strike="noStrike">
                <a:solidFill>
                  <a:srgbClr val="000000"/>
                </a:solidFill>
                <a:latin typeface="Arial"/>
              </a:rPr>
              <a:t>to</a:t>
            </a:r>
            <a:r>
              <a:rPr b="0" lang="en-GB" sz="3200" spc="-7" strike="noStrike">
                <a:solidFill>
                  <a:srgbClr val="000000"/>
                </a:solidFill>
                <a:latin typeface="Arial"/>
              </a:rPr>
              <a:t> </a:t>
            </a:r>
            <a:r>
              <a:rPr b="0" lang="en-GB" sz="3200" spc="-1" strike="noStrike">
                <a:solidFill>
                  <a:srgbClr val="000000"/>
                </a:solidFill>
                <a:latin typeface="Arial"/>
              </a:rPr>
              <a:t>three</a:t>
            </a:r>
            <a:r>
              <a:rPr b="0" lang="en-GB" sz="3200" spc="-7" strike="noStrike">
                <a:solidFill>
                  <a:srgbClr val="000000"/>
                </a:solidFill>
                <a:latin typeface="Arial"/>
              </a:rPr>
              <a:t> </a:t>
            </a:r>
            <a:r>
              <a:rPr b="0" lang="en-GB" sz="3200" spc="-21" strike="noStrike">
                <a:solidFill>
                  <a:srgbClr val="000000"/>
                </a:solidFill>
                <a:latin typeface="Arial"/>
              </a:rPr>
              <a:t>sets</a:t>
            </a:r>
            <a:endParaRPr b="0" lang="en-GB" sz="3200" spc="-1" strike="noStrike">
              <a:latin typeface="Arial"/>
            </a:endParaRPr>
          </a:p>
          <a:p>
            <a:pPr marL="469800" indent="-288360">
              <a:lnSpc>
                <a:spcPts val="3129"/>
              </a:lnSpc>
              <a:spcBef>
                <a:spcPts val="1726"/>
              </a:spcBef>
              <a:buNone/>
              <a:tabLst>
                <a:tab algn="l" pos="0"/>
              </a:tabLst>
            </a:pPr>
            <a:r>
              <a:rPr b="0" lang="en-GB" sz="3150" spc="-75" strike="noStrike" baseline="9000">
                <a:solidFill>
                  <a:srgbClr val="000000"/>
                </a:solidFill>
                <a:latin typeface="Arial"/>
              </a:rPr>
              <a:t>–</a:t>
            </a:r>
            <a:r>
              <a:rPr b="0" lang="en-GB" sz="3150" spc="-1" strike="noStrike" baseline="9000">
                <a:solidFill>
                  <a:srgbClr val="000000"/>
                </a:solidFill>
                <a:latin typeface="Arial"/>
              </a:rPr>
              <a:t>	</a:t>
            </a:r>
            <a:r>
              <a:rPr b="0" lang="en-GB" sz="2800" spc="-1" strike="noStrike">
                <a:solidFill>
                  <a:srgbClr val="000000"/>
                </a:solidFill>
                <a:latin typeface="Arial"/>
              </a:rPr>
              <a:t>one</a:t>
            </a:r>
            <a:r>
              <a:rPr b="0" lang="en-GB" sz="2800" spc="-55" strike="noStrike">
                <a:solidFill>
                  <a:srgbClr val="000000"/>
                </a:solidFill>
                <a:latin typeface="Arial"/>
              </a:rPr>
              <a:t> </a:t>
            </a:r>
            <a:r>
              <a:rPr b="0" lang="en-GB" sz="2800" spc="-1" strike="noStrike">
                <a:solidFill>
                  <a:srgbClr val="000000"/>
                </a:solidFill>
                <a:latin typeface="Arial"/>
              </a:rPr>
              <a:t>for</a:t>
            </a:r>
            <a:r>
              <a:rPr b="0" lang="en-GB" sz="2800" spc="-60" strike="noStrike">
                <a:solidFill>
                  <a:srgbClr val="000000"/>
                </a:solidFill>
                <a:latin typeface="Arial"/>
              </a:rPr>
              <a:t> </a:t>
            </a:r>
            <a:r>
              <a:rPr b="0" lang="en-GB" sz="2800" spc="-1" strike="noStrike">
                <a:solidFill>
                  <a:srgbClr val="000000"/>
                </a:solidFill>
                <a:latin typeface="Arial"/>
              </a:rPr>
              <a:t>the</a:t>
            </a:r>
            <a:r>
              <a:rPr b="0" lang="en-GB" sz="2800" spc="-55" strike="noStrike">
                <a:solidFill>
                  <a:srgbClr val="000000"/>
                </a:solidFill>
                <a:latin typeface="Arial"/>
              </a:rPr>
              <a:t> </a:t>
            </a:r>
            <a:r>
              <a:rPr b="0" lang="en-GB" sz="2800" spc="-1" strike="noStrike" u="sng">
                <a:solidFill>
                  <a:srgbClr val="000000"/>
                </a:solidFill>
                <a:uFill>
                  <a:solidFill>
                    <a:srgbClr val="000000"/>
                  </a:solidFill>
                </a:uFill>
                <a:latin typeface="Arial"/>
              </a:rPr>
              <a:t>set</a:t>
            </a:r>
            <a:r>
              <a:rPr b="0" lang="en-GB" sz="2800" spc="-55" strike="noStrike" u="sng">
                <a:solidFill>
                  <a:srgbClr val="000000"/>
                </a:solidFill>
                <a:uFill>
                  <a:solidFill>
                    <a:srgbClr val="000000"/>
                  </a:solidFill>
                </a:uFill>
                <a:latin typeface="Arial"/>
              </a:rPr>
              <a:t> </a:t>
            </a:r>
            <a:r>
              <a:rPr b="0" lang="en-GB" sz="2800" spc="-1" strike="noStrike" u="sng">
                <a:solidFill>
                  <a:srgbClr val="000000"/>
                </a:solidFill>
                <a:uFill>
                  <a:solidFill>
                    <a:srgbClr val="000000"/>
                  </a:solidFill>
                </a:uFill>
                <a:latin typeface="Arial"/>
              </a:rPr>
              <a:t>of</a:t>
            </a:r>
            <a:r>
              <a:rPr b="0" lang="en-GB" sz="2800" spc="-41" strike="noStrike" u="sng">
                <a:solidFill>
                  <a:srgbClr val="000000"/>
                </a:solidFill>
                <a:uFill>
                  <a:solidFill>
                    <a:srgbClr val="000000"/>
                  </a:solidFill>
                </a:uFill>
                <a:latin typeface="Arial"/>
              </a:rPr>
              <a:t> </a:t>
            </a:r>
            <a:r>
              <a:rPr b="0" lang="en-GB" sz="2800" spc="-1" strike="noStrike" u="sng">
                <a:solidFill>
                  <a:srgbClr val="000000"/>
                </a:solidFill>
                <a:uFill>
                  <a:solidFill>
                    <a:srgbClr val="000000"/>
                  </a:solidFill>
                </a:uFill>
                <a:latin typeface="Arial"/>
              </a:rPr>
              <a:t>file</a:t>
            </a:r>
            <a:r>
              <a:rPr b="0" lang="en-GB" sz="2800" spc="-55" strike="noStrike" u="sng">
                <a:solidFill>
                  <a:srgbClr val="000000"/>
                </a:solidFill>
                <a:uFill>
                  <a:solidFill>
                    <a:srgbClr val="000000"/>
                  </a:solidFill>
                </a:uFill>
                <a:latin typeface="Arial"/>
              </a:rPr>
              <a:t> </a:t>
            </a:r>
            <a:r>
              <a:rPr b="0" lang="en-GB" sz="2800" spc="-1" strike="noStrike" u="sng">
                <a:solidFill>
                  <a:srgbClr val="000000"/>
                </a:solidFill>
                <a:uFill>
                  <a:solidFill>
                    <a:srgbClr val="000000"/>
                  </a:solidFill>
                </a:uFill>
                <a:latin typeface="Arial"/>
              </a:rPr>
              <a:t>descriptors</a:t>
            </a:r>
            <a:r>
              <a:rPr b="0" lang="en-GB" sz="2800" spc="-46" strike="noStrike">
                <a:solidFill>
                  <a:srgbClr val="000000"/>
                </a:solidFill>
                <a:latin typeface="Arial"/>
              </a:rPr>
              <a:t> </a:t>
            </a:r>
            <a:r>
              <a:rPr b="0" lang="en-GB" sz="2800" spc="-1" strike="noStrike">
                <a:solidFill>
                  <a:srgbClr val="000000"/>
                </a:solidFill>
                <a:latin typeface="Arial"/>
              </a:rPr>
              <a:t>for</a:t>
            </a:r>
            <a:r>
              <a:rPr b="0" lang="en-GB" sz="2800" spc="-72" strike="noStrike">
                <a:solidFill>
                  <a:srgbClr val="000000"/>
                </a:solidFill>
                <a:latin typeface="Arial"/>
              </a:rPr>
              <a:t> </a:t>
            </a:r>
            <a:r>
              <a:rPr b="0" lang="en-GB" sz="2800" spc="-1" strike="noStrike">
                <a:solidFill>
                  <a:srgbClr val="000000"/>
                </a:solidFill>
                <a:latin typeface="Arial"/>
              </a:rPr>
              <a:t>which</a:t>
            </a:r>
            <a:r>
              <a:rPr b="0" lang="en-GB" sz="2800" spc="-60" strike="noStrike">
                <a:solidFill>
                  <a:srgbClr val="000000"/>
                </a:solidFill>
                <a:latin typeface="Arial"/>
              </a:rPr>
              <a:t> </a:t>
            </a:r>
            <a:r>
              <a:rPr b="0" lang="en-GB" sz="2800" spc="-1" strike="noStrike">
                <a:solidFill>
                  <a:srgbClr val="000000"/>
                </a:solidFill>
                <a:latin typeface="Arial"/>
              </a:rPr>
              <a:t>the</a:t>
            </a:r>
            <a:r>
              <a:rPr b="0" lang="en-GB" sz="2800" spc="-46" strike="noStrike">
                <a:solidFill>
                  <a:srgbClr val="000000"/>
                </a:solidFill>
                <a:latin typeface="Arial"/>
              </a:rPr>
              <a:t> </a:t>
            </a:r>
            <a:r>
              <a:rPr b="0" lang="en-GB" sz="2800" spc="-12" strike="noStrike">
                <a:solidFill>
                  <a:srgbClr val="000000"/>
                </a:solidFill>
                <a:latin typeface="Arial"/>
              </a:rPr>
              <a:t>caller </a:t>
            </a:r>
            <a:r>
              <a:rPr b="0" lang="en-GB" sz="2800" spc="-1" strike="noStrike">
                <a:solidFill>
                  <a:srgbClr val="000000"/>
                </a:solidFill>
                <a:latin typeface="Arial"/>
              </a:rPr>
              <a:t>wishes to</a:t>
            </a:r>
            <a:r>
              <a:rPr b="0" lang="en-GB" sz="2800" spc="-60" strike="noStrike">
                <a:solidFill>
                  <a:srgbClr val="000000"/>
                </a:solidFill>
                <a:latin typeface="Arial"/>
              </a:rPr>
              <a:t> </a:t>
            </a:r>
            <a:r>
              <a:rPr b="0" lang="en-GB" sz="2800" spc="-1" strike="noStrike">
                <a:solidFill>
                  <a:srgbClr val="000000"/>
                </a:solidFill>
                <a:latin typeface="Arial"/>
              </a:rPr>
              <a:t>be</a:t>
            </a:r>
            <a:r>
              <a:rPr b="0" lang="en-GB" sz="2800" spc="-72" strike="noStrike">
                <a:solidFill>
                  <a:srgbClr val="000000"/>
                </a:solidFill>
                <a:latin typeface="Arial"/>
              </a:rPr>
              <a:t> </a:t>
            </a:r>
            <a:r>
              <a:rPr b="0" lang="en-GB" sz="2800" spc="-1" strike="noStrike">
                <a:solidFill>
                  <a:srgbClr val="000000"/>
                </a:solidFill>
                <a:latin typeface="Arial"/>
              </a:rPr>
              <a:t>able</a:t>
            </a:r>
            <a:r>
              <a:rPr b="0" lang="en-GB" sz="2800" spc="-66" strike="noStrike">
                <a:solidFill>
                  <a:srgbClr val="000000"/>
                </a:solidFill>
                <a:latin typeface="Arial"/>
              </a:rPr>
              <a:t> </a:t>
            </a:r>
            <a:r>
              <a:rPr b="0" lang="en-GB" sz="2800" spc="-1" strike="noStrike">
                <a:solidFill>
                  <a:srgbClr val="000000"/>
                </a:solidFill>
                <a:latin typeface="Arial"/>
              </a:rPr>
              <a:t>to</a:t>
            </a:r>
            <a:r>
              <a:rPr b="0" lang="en-GB" sz="2800" spc="-72" strike="noStrike">
                <a:solidFill>
                  <a:srgbClr val="000000"/>
                </a:solidFill>
                <a:latin typeface="Arial"/>
              </a:rPr>
              <a:t> </a:t>
            </a:r>
            <a:r>
              <a:rPr b="0" lang="en-GB" sz="2800" spc="-1" strike="noStrike">
                <a:solidFill>
                  <a:srgbClr val="000000"/>
                </a:solidFill>
                <a:latin typeface="Arial"/>
              </a:rPr>
              <a:t>read</a:t>
            </a:r>
            <a:r>
              <a:rPr b="0" lang="en-GB" sz="2800" spc="-66" strike="noStrike">
                <a:solidFill>
                  <a:srgbClr val="000000"/>
                </a:solidFill>
                <a:latin typeface="Arial"/>
              </a:rPr>
              <a:t> </a:t>
            </a:r>
            <a:r>
              <a:rPr b="0" lang="en-GB" sz="2800" spc="-1" strike="noStrike">
                <a:solidFill>
                  <a:srgbClr val="000000"/>
                </a:solidFill>
                <a:latin typeface="Arial"/>
              </a:rPr>
              <a:t>data</a:t>
            </a:r>
            <a:r>
              <a:rPr b="0" lang="en-GB" sz="2800" spc="-80" strike="noStrike">
                <a:solidFill>
                  <a:srgbClr val="000000"/>
                </a:solidFill>
                <a:latin typeface="Arial"/>
              </a:rPr>
              <a:t> </a:t>
            </a:r>
            <a:r>
              <a:rPr b="0" lang="en-GB" sz="2800" spc="-26" strike="noStrike">
                <a:solidFill>
                  <a:srgbClr val="000000"/>
                </a:solidFill>
                <a:latin typeface="Arial"/>
              </a:rPr>
              <a:t>from</a:t>
            </a:r>
            <a:endParaRPr b="0" lang="en-GB" sz="2800" spc="-1" strike="noStrike">
              <a:latin typeface="Arial"/>
            </a:endParaRPr>
          </a:p>
          <a:p>
            <a:pPr marL="469800" indent="-288360">
              <a:lnSpc>
                <a:spcPts val="3121"/>
              </a:lnSpc>
              <a:spcBef>
                <a:spcPts val="1125"/>
              </a:spcBef>
              <a:buNone/>
              <a:tabLst>
                <a:tab algn="l" pos="0"/>
              </a:tabLst>
            </a:pPr>
            <a:r>
              <a:rPr b="0" lang="en-GB" sz="3150" spc="-75" strike="noStrike" baseline="9000">
                <a:solidFill>
                  <a:srgbClr val="000000"/>
                </a:solidFill>
                <a:latin typeface="Arial"/>
              </a:rPr>
              <a:t>–</a:t>
            </a:r>
            <a:r>
              <a:rPr b="0" lang="en-GB" sz="3150" spc="-1" strike="noStrike" baseline="9000">
                <a:solidFill>
                  <a:srgbClr val="000000"/>
                </a:solidFill>
                <a:latin typeface="Arial"/>
              </a:rPr>
              <a:t>	</a:t>
            </a:r>
            <a:r>
              <a:rPr b="0" lang="en-GB" sz="2800" spc="-1" strike="noStrike">
                <a:solidFill>
                  <a:srgbClr val="000000"/>
                </a:solidFill>
                <a:latin typeface="Arial"/>
              </a:rPr>
              <a:t>one</a:t>
            </a:r>
            <a:r>
              <a:rPr b="0" lang="en-GB" sz="2800" spc="-60" strike="noStrike">
                <a:solidFill>
                  <a:srgbClr val="000000"/>
                </a:solidFill>
                <a:latin typeface="Arial"/>
              </a:rPr>
              <a:t> </a:t>
            </a:r>
            <a:r>
              <a:rPr b="0" lang="en-GB" sz="2800" spc="-1" strike="noStrike">
                <a:solidFill>
                  <a:srgbClr val="000000"/>
                </a:solidFill>
                <a:latin typeface="Arial"/>
              </a:rPr>
              <a:t>for</a:t>
            </a:r>
            <a:r>
              <a:rPr b="0" lang="en-GB" sz="2800" spc="-66" strike="noStrike">
                <a:solidFill>
                  <a:srgbClr val="000000"/>
                </a:solidFill>
                <a:latin typeface="Arial"/>
              </a:rPr>
              <a:t> </a:t>
            </a:r>
            <a:r>
              <a:rPr b="0" lang="en-GB" sz="2800" spc="-1" strike="noStrike">
                <a:solidFill>
                  <a:srgbClr val="000000"/>
                </a:solidFill>
                <a:latin typeface="Arial"/>
              </a:rPr>
              <a:t>those</a:t>
            </a:r>
            <a:r>
              <a:rPr b="0" lang="en-GB" sz="2800" spc="-52" strike="noStrike">
                <a:solidFill>
                  <a:srgbClr val="000000"/>
                </a:solidFill>
                <a:latin typeface="Arial"/>
              </a:rPr>
              <a:t> </a:t>
            </a:r>
            <a:r>
              <a:rPr b="0" lang="en-GB" sz="2800" spc="-1" strike="noStrike">
                <a:solidFill>
                  <a:srgbClr val="000000"/>
                </a:solidFill>
                <a:latin typeface="Arial"/>
              </a:rPr>
              <a:t>descriptors</a:t>
            </a:r>
            <a:r>
              <a:rPr b="0" lang="en-GB" sz="2800" spc="-60" strike="noStrike">
                <a:solidFill>
                  <a:srgbClr val="000000"/>
                </a:solidFill>
                <a:latin typeface="Arial"/>
              </a:rPr>
              <a:t> </a:t>
            </a:r>
            <a:r>
              <a:rPr b="0" lang="en-GB" sz="2800" spc="-1" strike="noStrike">
                <a:solidFill>
                  <a:srgbClr val="000000"/>
                </a:solidFill>
                <a:latin typeface="Arial"/>
              </a:rPr>
              <a:t>to</a:t>
            </a:r>
            <a:r>
              <a:rPr b="0" lang="en-GB" sz="2800" spc="-55" strike="noStrike">
                <a:solidFill>
                  <a:srgbClr val="000000"/>
                </a:solidFill>
                <a:latin typeface="Arial"/>
              </a:rPr>
              <a:t> </a:t>
            </a:r>
            <a:r>
              <a:rPr b="0" lang="en-GB" sz="2800" spc="-1" strike="noStrike">
                <a:solidFill>
                  <a:srgbClr val="000000"/>
                </a:solidFill>
                <a:latin typeface="Arial"/>
              </a:rPr>
              <a:t>which</a:t>
            </a:r>
            <a:r>
              <a:rPr b="0" lang="en-GB" sz="2800" spc="-72" strike="noStrike">
                <a:solidFill>
                  <a:srgbClr val="000000"/>
                </a:solidFill>
                <a:latin typeface="Arial"/>
              </a:rPr>
              <a:t> </a:t>
            </a:r>
            <a:r>
              <a:rPr b="0" lang="en-GB" sz="2800" spc="-1" strike="noStrike">
                <a:solidFill>
                  <a:srgbClr val="000000"/>
                </a:solidFill>
                <a:latin typeface="Arial"/>
              </a:rPr>
              <a:t>data</a:t>
            </a:r>
            <a:r>
              <a:rPr b="0" lang="en-GB" sz="2800" spc="-72" strike="noStrike">
                <a:solidFill>
                  <a:srgbClr val="000000"/>
                </a:solidFill>
                <a:latin typeface="Arial"/>
              </a:rPr>
              <a:t> </a:t>
            </a:r>
            <a:r>
              <a:rPr b="0" lang="en-GB" sz="2800" spc="-1" strike="noStrike">
                <a:solidFill>
                  <a:srgbClr val="000000"/>
                </a:solidFill>
                <a:latin typeface="Arial"/>
              </a:rPr>
              <a:t>is</a:t>
            </a:r>
            <a:r>
              <a:rPr b="0" lang="en-GB" sz="2800" spc="-46" strike="noStrike">
                <a:solidFill>
                  <a:srgbClr val="000000"/>
                </a:solidFill>
                <a:latin typeface="Arial"/>
              </a:rPr>
              <a:t> </a:t>
            </a:r>
            <a:r>
              <a:rPr b="0" lang="en-GB" sz="2800" spc="-1" strike="noStrike">
                <a:solidFill>
                  <a:srgbClr val="000000"/>
                </a:solidFill>
                <a:latin typeface="Arial"/>
              </a:rPr>
              <a:t>to</a:t>
            </a:r>
            <a:r>
              <a:rPr b="0" lang="en-GB" sz="2800" spc="-60" strike="noStrike">
                <a:solidFill>
                  <a:srgbClr val="000000"/>
                </a:solidFill>
                <a:latin typeface="Arial"/>
              </a:rPr>
              <a:t> </a:t>
            </a:r>
            <a:r>
              <a:rPr b="0" lang="en-GB" sz="2800" spc="-26" strike="noStrike">
                <a:solidFill>
                  <a:srgbClr val="000000"/>
                </a:solidFill>
                <a:latin typeface="Arial"/>
              </a:rPr>
              <a:t>be </a:t>
            </a:r>
            <a:r>
              <a:rPr b="0" lang="en-GB" sz="2800" spc="-12" strike="noStrike">
                <a:solidFill>
                  <a:srgbClr val="000000"/>
                </a:solidFill>
                <a:latin typeface="Arial"/>
              </a:rPr>
              <a:t>written</a:t>
            </a:r>
            <a:endParaRPr b="0" lang="en-GB" sz="2800" spc="-1" strike="noStrike">
              <a:latin typeface="Arial"/>
            </a:endParaRPr>
          </a:p>
          <a:p>
            <a:pPr marL="469800" indent="-288360">
              <a:lnSpc>
                <a:spcPts val="3121"/>
              </a:lnSpc>
              <a:spcBef>
                <a:spcPts val="1140"/>
              </a:spcBef>
              <a:buNone/>
              <a:tabLst>
                <a:tab algn="l" pos="0"/>
              </a:tabLst>
            </a:pPr>
            <a:r>
              <a:rPr b="0" lang="en-GB" sz="3150" spc="-75" strike="noStrike" baseline="9000">
                <a:solidFill>
                  <a:srgbClr val="000000"/>
                </a:solidFill>
                <a:latin typeface="Arial"/>
              </a:rPr>
              <a:t>–</a:t>
            </a:r>
            <a:r>
              <a:rPr b="0" lang="en-GB" sz="3150" spc="-1" strike="noStrike" baseline="9000">
                <a:solidFill>
                  <a:srgbClr val="000000"/>
                </a:solidFill>
                <a:latin typeface="Arial"/>
              </a:rPr>
              <a:t>	</a:t>
            </a:r>
            <a:r>
              <a:rPr b="0" lang="en-GB" sz="2800" spc="-1" strike="noStrike">
                <a:solidFill>
                  <a:srgbClr val="000000"/>
                </a:solidFill>
                <a:latin typeface="Arial"/>
              </a:rPr>
              <a:t>one</a:t>
            </a:r>
            <a:r>
              <a:rPr b="0" lang="en-GB" sz="2800" spc="-100" strike="noStrike">
                <a:solidFill>
                  <a:srgbClr val="000000"/>
                </a:solidFill>
                <a:latin typeface="Arial"/>
              </a:rPr>
              <a:t> </a:t>
            </a:r>
            <a:r>
              <a:rPr b="0" lang="en-GB" sz="2800" spc="-1" strike="noStrike">
                <a:solidFill>
                  <a:srgbClr val="000000"/>
                </a:solidFill>
                <a:latin typeface="Arial"/>
              </a:rPr>
              <a:t>for</a:t>
            </a:r>
            <a:r>
              <a:rPr b="0" lang="en-GB" sz="2800" spc="-100" strike="noStrike">
                <a:solidFill>
                  <a:srgbClr val="000000"/>
                </a:solidFill>
                <a:latin typeface="Arial"/>
              </a:rPr>
              <a:t> </a:t>
            </a:r>
            <a:r>
              <a:rPr b="0" lang="en-GB" sz="2800" spc="-1" strike="noStrike">
                <a:solidFill>
                  <a:srgbClr val="000000"/>
                </a:solidFill>
                <a:latin typeface="Arial"/>
              </a:rPr>
              <a:t>which</a:t>
            </a:r>
            <a:r>
              <a:rPr b="0" lang="en-GB" sz="2800" spc="-106" strike="noStrike">
                <a:solidFill>
                  <a:srgbClr val="000000"/>
                </a:solidFill>
                <a:latin typeface="Arial"/>
              </a:rPr>
              <a:t> </a:t>
            </a:r>
            <a:r>
              <a:rPr b="0" lang="en-GB" sz="2800" spc="-1" strike="noStrike">
                <a:solidFill>
                  <a:srgbClr val="000000"/>
                </a:solidFill>
                <a:latin typeface="Arial"/>
              </a:rPr>
              <a:t>exceptional</a:t>
            </a:r>
            <a:r>
              <a:rPr b="0" lang="en-GB" sz="2800" spc="-97" strike="noStrike">
                <a:solidFill>
                  <a:srgbClr val="000000"/>
                </a:solidFill>
                <a:latin typeface="Arial"/>
              </a:rPr>
              <a:t> </a:t>
            </a:r>
            <a:r>
              <a:rPr b="0" lang="en-GB" sz="2800" spc="-1" strike="noStrike">
                <a:solidFill>
                  <a:srgbClr val="000000"/>
                </a:solidFill>
                <a:latin typeface="Arial"/>
              </a:rPr>
              <a:t>conditions</a:t>
            </a:r>
            <a:r>
              <a:rPr b="0" lang="en-GB" sz="2800" spc="-92" strike="noStrike">
                <a:solidFill>
                  <a:srgbClr val="000000"/>
                </a:solidFill>
                <a:latin typeface="Arial"/>
              </a:rPr>
              <a:t> </a:t>
            </a:r>
            <a:r>
              <a:rPr b="0" lang="en-GB" sz="2800" spc="-1" strike="noStrike">
                <a:solidFill>
                  <a:srgbClr val="000000"/>
                </a:solidFill>
                <a:latin typeface="Arial"/>
              </a:rPr>
              <a:t>are</a:t>
            </a:r>
            <a:r>
              <a:rPr b="0" lang="en-GB" sz="2800" spc="-97" strike="noStrike">
                <a:solidFill>
                  <a:srgbClr val="000000"/>
                </a:solidFill>
                <a:latin typeface="Arial"/>
              </a:rPr>
              <a:t> </a:t>
            </a:r>
            <a:r>
              <a:rPr b="0" lang="en-GB" sz="2800" spc="-12" strike="noStrike">
                <a:solidFill>
                  <a:srgbClr val="000000"/>
                </a:solidFill>
                <a:latin typeface="Arial"/>
              </a:rPr>
              <a:t>pending </a:t>
            </a:r>
            <a:r>
              <a:rPr b="0" lang="en-GB" sz="2800" spc="-21" strike="noStrike">
                <a:solidFill>
                  <a:srgbClr val="000000"/>
                </a:solidFill>
                <a:latin typeface="Arial"/>
              </a:rPr>
              <a:t>(out-of-</a:t>
            </a:r>
            <a:r>
              <a:rPr b="0" lang="en-GB" sz="2800" spc="-1" strike="noStrike">
                <a:solidFill>
                  <a:srgbClr val="000000"/>
                </a:solidFill>
                <a:latin typeface="Arial"/>
              </a:rPr>
              <a:t>band</a:t>
            </a:r>
            <a:r>
              <a:rPr b="0" lang="en-GB" sz="2800" spc="-80" strike="noStrike">
                <a:solidFill>
                  <a:srgbClr val="000000"/>
                </a:solidFill>
                <a:latin typeface="Arial"/>
              </a:rPr>
              <a:t> </a:t>
            </a:r>
            <a:r>
              <a:rPr b="0" lang="en-GB" sz="2800" spc="-1" strike="noStrike">
                <a:solidFill>
                  <a:srgbClr val="000000"/>
                </a:solidFill>
                <a:latin typeface="Arial"/>
              </a:rPr>
              <a:t>data</a:t>
            </a:r>
            <a:r>
              <a:rPr b="0" lang="en-GB" sz="2800" spc="-75" strike="noStrike">
                <a:solidFill>
                  <a:srgbClr val="000000"/>
                </a:solidFill>
                <a:latin typeface="Arial"/>
              </a:rPr>
              <a:t> </a:t>
            </a:r>
            <a:r>
              <a:rPr b="0" lang="en-GB" sz="2800" spc="-1" strike="noStrike">
                <a:solidFill>
                  <a:srgbClr val="000000"/>
                </a:solidFill>
                <a:latin typeface="Arial"/>
              </a:rPr>
              <a:t>is</a:t>
            </a:r>
            <a:r>
              <a:rPr b="0" lang="en-GB" sz="2800" spc="-60" strike="noStrike">
                <a:solidFill>
                  <a:srgbClr val="000000"/>
                </a:solidFill>
                <a:latin typeface="Arial"/>
              </a:rPr>
              <a:t> </a:t>
            </a:r>
            <a:r>
              <a:rPr b="0" lang="en-GB" sz="2800" spc="-1" strike="noStrike">
                <a:solidFill>
                  <a:srgbClr val="000000"/>
                </a:solidFill>
                <a:latin typeface="Arial"/>
              </a:rPr>
              <a:t>the</a:t>
            </a:r>
            <a:r>
              <a:rPr b="0" lang="en-GB" sz="2800" spc="-55" strike="noStrike">
                <a:solidFill>
                  <a:srgbClr val="000000"/>
                </a:solidFill>
                <a:latin typeface="Arial"/>
              </a:rPr>
              <a:t> </a:t>
            </a:r>
            <a:r>
              <a:rPr b="0" lang="en-GB" sz="2800" spc="-1" strike="noStrike">
                <a:solidFill>
                  <a:srgbClr val="000000"/>
                </a:solidFill>
                <a:latin typeface="Arial"/>
              </a:rPr>
              <a:t>only</a:t>
            </a:r>
            <a:r>
              <a:rPr b="0" lang="en-GB" sz="2800" spc="-72" strike="noStrike">
                <a:solidFill>
                  <a:srgbClr val="000000"/>
                </a:solidFill>
                <a:latin typeface="Arial"/>
              </a:rPr>
              <a:t> </a:t>
            </a:r>
            <a:r>
              <a:rPr b="0" lang="en-GB" sz="2800" spc="-1" strike="noStrike">
                <a:solidFill>
                  <a:srgbClr val="000000"/>
                </a:solidFill>
                <a:latin typeface="Arial"/>
              </a:rPr>
              <a:t>exceptional</a:t>
            </a:r>
            <a:r>
              <a:rPr b="0" lang="en-GB" sz="2800" spc="-60" strike="noStrike">
                <a:solidFill>
                  <a:srgbClr val="000000"/>
                </a:solidFill>
                <a:latin typeface="Arial"/>
              </a:rPr>
              <a:t> </a:t>
            </a:r>
            <a:r>
              <a:rPr b="0" lang="en-GB" sz="2800" spc="-12" strike="noStrike">
                <a:solidFill>
                  <a:srgbClr val="000000"/>
                </a:solidFill>
                <a:latin typeface="Arial"/>
              </a:rPr>
              <a:t>condition </a:t>
            </a:r>
            <a:r>
              <a:rPr b="0" lang="en-GB" sz="2800" spc="-1" strike="noStrike">
                <a:solidFill>
                  <a:srgbClr val="000000"/>
                </a:solidFill>
                <a:latin typeface="Arial"/>
              </a:rPr>
              <a:t>currently</a:t>
            </a:r>
            <a:r>
              <a:rPr b="0" lang="en-GB" sz="2800" spc="-92" strike="noStrike">
                <a:solidFill>
                  <a:srgbClr val="000000"/>
                </a:solidFill>
                <a:latin typeface="Arial"/>
              </a:rPr>
              <a:t> </a:t>
            </a:r>
            <a:r>
              <a:rPr b="0" lang="en-GB" sz="2800" spc="-12" strike="noStrike">
                <a:solidFill>
                  <a:srgbClr val="000000"/>
                </a:solidFill>
                <a:latin typeface="Arial"/>
              </a:rPr>
              <a:t>implemented</a:t>
            </a:r>
            <a:r>
              <a:rPr b="0" lang="en-GB" sz="2800" spc="-106" strike="noStrike">
                <a:solidFill>
                  <a:srgbClr val="000000"/>
                </a:solidFill>
                <a:latin typeface="Arial"/>
              </a:rPr>
              <a:t> </a:t>
            </a:r>
            <a:r>
              <a:rPr b="0" lang="en-GB" sz="2800" spc="-1" strike="noStrike">
                <a:solidFill>
                  <a:srgbClr val="000000"/>
                </a:solidFill>
                <a:latin typeface="Arial"/>
              </a:rPr>
              <a:t>by the</a:t>
            </a:r>
            <a:r>
              <a:rPr b="0" lang="en-GB" sz="2800" spc="-86" strike="noStrike">
                <a:solidFill>
                  <a:srgbClr val="000000"/>
                </a:solidFill>
                <a:latin typeface="Arial"/>
              </a:rPr>
              <a:t> </a:t>
            </a:r>
            <a:r>
              <a:rPr b="0" lang="en-GB" sz="2800" spc="-12" strike="noStrike">
                <a:solidFill>
                  <a:srgbClr val="000000"/>
                </a:solidFill>
                <a:latin typeface="Arial"/>
              </a:rPr>
              <a:t>socket library)</a:t>
            </a:r>
            <a:endParaRPr b="0" lang="en-GB" sz="2800" spc="-1" strike="noStrike">
              <a:latin typeface="Arial"/>
            </a:endParaRPr>
          </a:p>
          <a:p>
            <a:pPr marL="38160" indent="-288360">
              <a:lnSpc>
                <a:spcPts val="3589"/>
              </a:lnSpc>
              <a:spcBef>
                <a:spcPts val="1125"/>
              </a:spcBef>
              <a:buNone/>
              <a:tabLst>
                <a:tab algn="l" pos="0"/>
              </a:tabLst>
            </a:pPr>
            <a:r>
              <a:rPr b="0" lang="en-GB" sz="3200" spc="-1" strike="noStrike">
                <a:solidFill>
                  <a:srgbClr val="000000"/>
                </a:solidFill>
                <a:latin typeface="Arial"/>
              </a:rPr>
              <a:t>If the</a:t>
            </a:r>
            <a:r>
              <a:rPr b="0" lang="en-GB" sz="3200" spc="4" strike="noStrike">
                <a:solidFill>
                  <a:srgbClr val="000000"/>
                </a:solidFill>
                <a:latin typeface="Arial"/>
              </a:rPr>
              <a:t> </a:t>
            </a:r>
            <a:r>
              <a:rPr b="0" lang="en-GB" sz="3200" spc="-1" strike="noStrike">
                <a:solidFill>
                  <a:srgbClr val="000000"/>
                </a:solidFill>
                <a:latin typeface="Arial"/>
              </a:rPr>
              <a:t>user is not</a:t>
            </a:r>
            <a:r>
              <a:rPr b="0" lang="en-GB" sz="3200" spc="4" strike="noStrike">
                <a:solidFill>
                  <a:srgbClr val="000000"/>
                </a:solidFill>
                <a:latin typeface="Arial"/>
              </a:rPr>
              <a:t> </a:t>
            </a:r>
            <a:r>
              <a:rPr b="0" lang="en-GB" sz="3200" spc="-1" strike="noStrike">
                <a:solidFill>
                  <a:srgbClr val="000000"/>
                </a:solidFill>
                <a:latin typeface="Arial"/>
              </a:rPr>
              <a:t>interested in</a:t>
            </a:r>
            <a:r>
              <a:rPr b="0" lang="en-GB" sz="3200" spc="9" strike="noStrike">
                <a:solidFill>
                  <a:srgbClr val="000000"/>
                </a:solidFill>
                <a:latin typeface="Arial"/>
              </a:rPr>
              <a:t> </a:t>
            </a:r>
            <a:r>
              <a:rPr b="0" lang="en-GB" sz="3200" spc="-1" strike="noStrike">
                <a:solidFill>
                  <a:srgbClr val="000000"/>
                </a:solidFill>
                <a:latin typeface="Arial"/>
              </a:rPr>
              <a:t>certain </a:t>
            </a:r>
            <a:r>
              <a:rPr b="0" lang="en-GB" sz="3200" spc="-12" strike="noStrike">
                <a:solidFill>
                  <a:srgbClr val="000000"/>
                </a:solidFill>
                <a:latin typeface="Arial"/>
              </a:rPr>
              <a:t>conditions </a:t>
            </a:r>
            <a:r>
              <a:rPr b="0" lang="en-GB" sz="3200" spc="-1" strike="noStrike">
                <a:solidFill>
                  <a:srgbClr val="000000"/>
                </a:solidFill>
                <a:latin typeface="Arial"/>
              </a:rPr>
              <a:t>the corresponding argument</a:t>
            </a:r>
            <a:r>
              <a:rPr b="0" lang="en-GB" sz="3200" spc="15" strike="noStrike">
                <a:solidFill>
                  <a:srgbClr val="000000"/>
                </a:solidFill>
                <a:latin typeface="Arial"/>
              </a:rPr>
              <a:t> </a:t>
            </a:r>
            <a:r>
              <a:rPr b="0" lang="en-GB" sz="3200" spc="-1" strike="noStrike">
                <a:solidFill>
                  <a:srgbClr val="000000"/>
                </a:solidFill>
                <a:latin typeface="Arial"/>
              </a:rPr>
              <a:t>should be</a:t>
            </a:r>
            <a:r>
              <a:rPr b="0" lang="en-GB" sz="3200" spc="4" strike="noStrike">
                <a:solidFill>
                  <a:srgbClr val="000000"/>
                </a:solidFill>
                <a:latin typeface="Arial"/>
              </a:rPr>
              <a:t> </a:t>
            </a:r>
            <a:r>
              <a:rPr b="0" lang="en-GB" sz="3200" spc="-12" strike="noStrike">
                <a:solidFill>
                  <a:srgbClr val="000000"/>
                </a:solidFill>
                <a:latin typeface="Arial"/>
              </a:rPr>
              <a:t>NULL.</a:t>
            </a:r>
            <a:endParaRPr b="0" lang="en-GB" sz="3200" spc="-1" strike="noStrike">
              <a:latin typeface="Arial"/>
            </a:endParaRPr>
          </a:p>
        </p:txBody>
      </p:sp>
    </p:spTree>
  </p:cSld>
  <p:transition>
    <p:dissolve/>
  </p:transition>
</p:sld>
</file>

<file path=ppt/slides/slide5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7" name="PlaceHolder 1"/>
          <p:cNvSpPr>
            <a:spLocks noGrp="1"/>
          </p:cNvSpPr>
          <p:nvPr>
            <p:ph type="title"/>
          </p:nvPr>
        </p:nvSpPr>
        <p:spPr>
          <a:xfrm>
            <a:off x="997200" y="555120"/>
            <a:ext cx="6863400" cy="1272600"/>
          </a:xfrm>
          <a:prstGeom prst="rect">
            <a:avLst/>
          </a:prstGeom>
          <a:noFill/>
          <a:ln w="0">
            <a:noFill/>
          </a:ln>
        </p:spPr>
        <p:txBody>
          <a:bodyPr lIns="0" rIns="0" tIns="12600" bIns="0" anchor="t">
            <a:noAutofit/>
          </a:bodyPr>
          <a:p>
            <a:pPr marL="2700720">
              <a:lnSpc>
                <a:spcPct val="100000"/>
              </a:lnSpc>
              <a:spcBef>
                <a:spcPts val="99"/>
              </a:spcBef>
              <a:buNone/>
            </a:pPr>
            <a:r>
              <a:rPr b="1" lang="en-GB" sz="4400" spc="-12" strike="noStrike">
                <a:solidFill>
                  <a:srgbClr val="000000"/>
                </a:solidFill>
                <a:latin typeface="Arial"/>
              </a:rPr>
              <a:t>select() - III</a:t>
            </a:r>
            <a:endParaRPr b="0" lang="en-GB" sz="4400" spc="-1" strike="noStrike">
              <a:latin typeface="Arial"/>
            </a:endParaRPr>
          </a:p>
        </p:txBody>
      </p:sp>
      <p:sp>
        <p:nvSpPr>
          <p:cNvPr id="448" name="object 4"/>
          <p:cNvSpPr/>
          <p:nvPr/>
        </p:nvSpPr>
        <p:spPr>
          <a:xfrm>
            <a:off x="923400" y="1718280"/>
            <a:ext cx="8086320" cy="2687760"/>
          </a:xfrm>
          <a:prstGeom prst="rect">
            <a:avLst/>
          </a:prstGeom>
          <a:noFill/>
          <a:ln w="0">
            <a:noFill/>
          </a:ln>
        </p:spPr>
        <p:style>
          <a:lnRef idx="0"/>
          <a:fillRef idx="0"/>
          <a:effectRef idx="0"/>
          <a:fontRef idx="minor"/>
        </p:style>
        <p:txBody>
          <a:bodyPr lIns="0" rIns="0" tIns="54000" bIns="0" anchor="t">
            <a:spAutoFit/>
          </a:bodyPr>
          <a:p>
            <a:pPr marL="12600">
              <a:lnSpc>
                <a:spcPts val="3589"/>
              </a:lnSpc>
              <a:spcBef>
                <a:spcPts val="425"/>
              </a:spcBef>
              <a:buNone/>
            </a:pPr>
            <a:r>
              <a:rPr b="0" lang="en-GB" sz="3200" spc="-1" strike="noStrike">
                <a:solidFill>
                  <a:srgbClr val="000000"/>
                </a:solidFill>
                <a:latin typeface="Arial"/>
                <a:ea typeface="DejaVu Sans"/>
              </a:rPr>
              <a:t>Each set is</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actually a structure containing </a:t>
            </a:r>
            <a:r>
              <a:rPr b="0" lang="en-GB" sz="3200" spc="-26" strike="noStrike">
                <a:solidFill>
                  <a:srgbClr val="000000"/>
                </a:solidFill>
                <a:latin typeface="Arial"/>
                <a:ea typeface="DejaVu Sans"/>
              </a:rPr>
              <a:t>an </a:t>
            </a:r>
            <a:r>
              <a:rPr b="0" lang="en-GB" sz="3200" spc="-1" strike="noStrike">
                <a:solidFill>
                  <a:srgbClr val="000000"/>
                </a:solidFill>
                <a:latin typeface="Arial"/>
                <a:ea typeface="DejaVu Sans"/>
              </a:rPr>
              <a:t>array</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of long integer bit </a:t>
            </a:r>
            <a:r>
              <a:rPr b="0" lang="en-GB" sz="3200" spc="-12" strike="noStrike">
                <a:solidFill>
                  <a:srgbClr val="000000"/>
                </a:solidFill>
                <a:latin typeface="Arial"/>
                <a:ea typeface="DejaVu Sans"/>
              </a:rPr>
              <a:t>masks</a:t>
            </a:r>
            <a:endParaRPr b="0" lang="en-GB" sz="3200" spc="-1" strike="noStrike">
              <a:latin typeface="Arial"/>
            </a:endParaRPr>
          </a:p>
          <a:p>
            <a:pPr marL="12600">
              <a:lnSpc>
                <a:spcPts val="3611"/>
              </a:lnSpc>
              <a:spcBef>
                <a:spcPts val="1094"/>
              </a:spcBef>
              <a:buNone/>
            </a:pPr>
            <a:r>
              <a:rPr b="0" lang="en-GB" sz="3200" spc="-1" strike="noStrike">
                <a:solidFill>
                  <a:srgbClr val="000000"/>
                </a:solidFill>
                <a:latin typeface="Arial"/>
                <a:ea typeface="DejaVu Sans"/>
              </a:rPr>
              <a:t>The size of the array is set by the </a:t>
            </a:r>
            <a:r>
              <a:rPr b="0" lang="en-GB" sz="3200" spc="-12" strike="noStrike">
                <a:solidFill>
                  <a:srgbClr val="000000"/>
                </a:solidFill>
                <a:latin typeface="Arial"/>
                <a:ea typeface="DejaVu Sans"/>
              </a:rPr>
              <a:t>definition</a:t>
            </a:r>
            <a:endParaRPr b="0" lang="en-GB" sz="3200" spc="-1" strike="noStrike">
              <a:latin typeface="Arial"/>
            </a:endParaRPr>
          </a:p>
          <a:p>
            <a:pPr marL="12600">
              <a:lnSpc>
                <a:spcPts val="3611"/>
              </a:lnSpc>
              <a:buNone/>
            </a:pPr>
            <a:r>
              <a:rPr b="0" lang="en-GB" sz="3200" spc="-12" strike="noStrike">
                <a:solidFill>
                  <a:srgbClr val="000000"/>
                </a:solidFill>
                <a:latin typeface="Courier New"/>
                <a:ea typeface="DejaVu Sans"/>
              </a:rPr>
              <a:t>FD_SETSIZE</a:t>
            </a:r>
            <a:endParaRPr b="0" lang="en-GB" sz="3200" spc="-1" strike="noStrike">
              <a:latin typeface="Arial"/>
            </a:endParaRPr>
          </a:p>
          <a:p>
            <a:pPr marL="12600">
              <a:lnSpc>
                <a:spcPct val="100000"/>
              </a:lnSpc>
              <a:spcBef>
                <a:spcPts val="1409"/>
              </a:spcBef>
              <a:buNone/>
            </a:pPr>
            <a:r>
              <a:rPr b="0" lang="en-GB" sz="3200" spc="-1" strike="noStrike">
                <a:solidFill>
                  <a:srgbClr val="000000"/>
                </a:solidFill>
                <a:latin typeface="Arial"/>
                <a:ea typeface="DejaVu Sans"/>
              </a:rPr>
              <a:t>The </a:t>
            </a:r>
            <a:r>
              <a:rPr b="0" lang="en-GB" sz="3200" spc="-12" strike="noStrike">
                <a:solidFill>
                  <a:srgbClr val="000000"/>
                </a:solidFill>
                <a:latin typeface="Arial"/>
                <a:ea typeface="DejaVu Sans"/>
              </a:rPr>
              <a:t>macros</a:t>
            </a:r>
            <a:endParaRPr b="0" lang="en-GB" sz="3200" spc="-1" strike="noStrike">
              <a:latin typeface="Arial"/>
            </a:endParaRPr>
          </a:p>
        </p:txBody>
      </p:sp>
      <p:sp>
        <p:nvSpPr>
          <p:cNvPr id="449" name="object 7"/>
          <p:cNvSpPr/>
          <p:nvPr/>
        </p:nvSpPr>
        <p:spPr>
          <a:xfrm>
            <a:off x="1066680" y="4408200"/>
            <a:ext cx="8516880" cy="2238480"/>
          </a:xfrm>
          <a:prstGeom prst="rect">
            <a:avLst/>
          </a:prstGeom>
          <a:noFill/>
          <a:ln w="0">
            <a:noFill/>
          </a:ln>
        </p:spPr>
        <p:style>
          <a:lnRef idx="0"/>
          <a:fillRef idx="0"/>
          <a:effectRef idx="0"/>
          <a:fontRef idx="minor"/>
        </p:style>
        <p:txBody>
          <a:bodyPr lIns="0" rIns="0" tIns="137160" bIns="0" anchor="t">
            <a:spAutoFit/>
          </a:bodyPr>
          <a:p>
            <a:pPr marL="300240" indent="-287640">
              <a:lnSpc>
                <a:spcPct val="100000"/>
              </a:lnSpc>
              <a:spcBef>
                <a:spcPts val="1080"/>
              </a:spcBef>
              <a:buClr>
                <a:srgbClr val="000000"/>
              </a:buClr>
              <a:buSzPct val="75000"/>
              <a:buFont typeface="Arial"/>
              <a:buChar char="–"/>
              <a:tabLst>
                <a:tab algn="l" pos="300240"/>
              </a:tabLst>
            </a:pPr>
            <a:r>
              <a:rPr b="0" lang="en-GB" sz="3200" spc="-1" strike="noStrike">
                <a:solidFill>
                  <a:srgbClr val="000000"/>
                </a:solidFill>
                <a:latin typeface="Courier New"/>
                <a:ea typeface="DejaVu Sans"/>
              </a:rPr>
              <a:t>FD_SET(fd,</a:t>
            </a:r>
            <a:r>
              <a:rPr b="0" lang="en-GB" sz="3200" spc="-52" strike="noStrike">
                <a:solidFill>
                  <a:srgbClr val="000000"/>
                </a:solidFill>
                <a:latin typeface="Courier New"/>
                <a:ea typeface="DejaVu Sans"/>
              </a:rPr>
              <a:t> </a:t>
            </a:r>
            <a:r>
              <a:rPr b="0" lang="en-GB" sz="3200" spc="-12" strike="noStrike">
                <a:solidFill>
                  <a:srgbClr val="000000"/>
                </a:solidFill>
                <a:latin typeface="Courier New"/>
                <a:ea typeface="DejaVu Sans"/>
              </a:rPr>
              <a:t>&amp;mask)</a:t>
            </a:r>
            <a:endParaRPr b="0" lang="en-GB" sz="3200" spc="-1" strike="noStrike">
              <a:latin typeface="Arial"/>
            </a:endParaRPr>
          </a:p>
          <a:p>
            <a:pPr marL="300240" indent="-287640">
              <a:lnSpc>
                <a:spcPct val="100000"/>
              </a:lnSpc>
              <a:spcBef>
                <a:spcPts val="981"/>
              </a:spcBef>
              <a:buClr>
                <a:srgbClr val="000000"/>
              </a:buClr>
              <a:buSzPct val="75000"/>
              <a:buFont typeface="Arial"/>
              <a:buChar char="–"/>
              <a:tabLst>
                <a:tab algn="l" pos="300240"/>
              </a:tabLst>
            </a:pPr>
            <a:r>
              <a:rPr b="0" lang="en-GB" sz="3200" spc="-1" strike="noStrike">
                <a:solidFill>
                  <a:srgbClr val="000000"/>
                </a:solidFill>
                <a:latin typeface="Courier New"/>
                <a:ea typeface="DejaVu Sans"/>
              </a:rPr>
              <a:t>FD_CLR(fd,</a:t>
            </a:r>
            <a:r>
              <a:rPr b="0" lang="en-GB" sz="3200" spc="-52" strike="noStrike">
                <a:solidFill>
                  <a:srgbClr val="000000"/>
                </a:solidFill>
                <a:latin typeface="Courier New"/>
                <a:ea typeface="DejaVu Sans"/>
              </a:rPr>
              <a:t> </a:t>
            </a:r>
            <a:r>
              <a:rPr b="0" lang="en-GB" sz="3200" spc="-12" strike="noStrike">
                <a:solidFill>
                  <a:srgbClr val="000000"/>
                </a:solidFill>
                <a:latin typeface="Courier New"/>
                <a:ea typeface="DejaVu Sans"/>
              </a:rPr>
              <a:t>&amp;mask)</a:t>
            </a:r>
            <a:endParaRPr b="0" lang="en-GB" sz="3200" spc="-1" strike="noStrike">
              <a:latin typeface="Arial"/>
            </a:endParaRPr>
          </a:p>
          <a:p>
            <a:pPr marL="300960" indent="-288360">
              <a:lnSpc>
                <a:spcPts val="3351"/>
              </a:lnSpc>
              <a:spcBef>
                <a:spcPts val="1191"/>
              </a:spcBef>
              <a:buNone/>
              <a:tabLst>
                <a:tab algn="l" pos="0"/>
              </a:tabLst>
            </a:pPr>
            <a:r>
              <a:rPr b="0" lang="en-GB" sz="3200" spc="-1" strike="noStrike">
                <a:solidFill>
                  <a:srgbClr val="000000"/>
                </a:solidFill>
                <a:latin typeface="Arial"/>
                <a:ea typeface="DejaVu Sans"/>
              </a:rPr>
              <a:t>allow</a:t>
            </a:r>
            <a:r>
              <a:rPr b="0" lang="en-GB" sz="3200" spc="-157" strike="noStrike">
                <a:solidFill>
                  <a:srgbClr val="000000"/>
                </a:solidFill>
                <a:latin typeface="Arial"/>
                <a:ea typeface="DejaVu Sans"/>
              </a:rPr>
              <a:t> </a:t>
            </a:r>
            <a:r>
              <a:rPr b="0" lang="en-GB" sz="3200" spc="-1" strike="noStrike">
                <a:solidFill>
                  <a:srgbClr val="000000"/>
                </a:solidFill>
                <a:latin typeface="Arial"/>
                <a:ea typeface="DejaVu Sans"/>
              </a:rPr>
              <a:t>adding</a:t>
            </a:r>
            <a:r>
              <a:rPr b="0" lang="en-GB" sz="3200" spc="-80" strike="noStrike">
                <a:solidFill>
                  <a:srgbClr val="000000"/>
                </a:solidFill>
                <a:latin typeface="Arial"/>
                <a:ea typeface="DejaVu Sans"/>
              </a:rPr>
              <a:t> </a:t>
            </a:r>
            <a:r>
              <a:rPr b="0" lang="en-GB" sz="3200" spc="-1" strike="noStrike">
                <a:solidFill>
                  <a:srgbClr val="000000"/>
                </a:solidFill>
                <a:latin typeface="Arial"/>
                <a:ea typeface="DejaVu Sans"/>
              </a:rPr>
              <a:t>and</a:t>
            </a:r>
            <a:r>
              <a:rPr b="0" lang="en-GB" sz="3200" spc="-86" strike="noStrike">
                <a:solidFill>
                  <a:srgbClr val="000000"/>
                </a:solidFill>
                <a:latin typeface="Arial"/>
                <a:ea typeface="DejaVu Sans"/>
              </a:rPr>
              <a:t> </a:t>
            </a:r>
            <a:r>
              <a:rPr b="0" lang="en-GB" sz="3200" spc="-1" strike="noStrike">
                <a:solidFill>
                  <a:srgbClr val="000000"/>
                </a:solidFill>
                <a:latin typeface="Arial"/>
                <a:ea typeface="DejaVu Sans"/>
              </a:rPr>
              <a:t>removing</a:t>
            </a:r>
            <a:r>
              <a:rPr b="0" lang="en-GB" sz="3200" spc="-80" strike="noStrike">
                <a:solidFill>
                  <a:srgbClr val="000000"/>
                </a:solidFill>
                <a:latin typeface="Arial"/>
                <a:ea typeface="DejaVu Sans"/>
              </a:rPr>
              <a:t> </a:t>
            </a:r>
            <a:r>
              <a:rPr b="0" lang="en-GB" sz="3200" spc="-1" strike="noStrike">
                <a:solidFill>
                  <a:srgbClr val="000000"/>
                </a:solidFill>
                <a:latin typeface="Arial"/>
                <a:ea typeface="DejaVu Sans"/>
              </a:rPr>
              <a:t>file</a:t>
            </a:r>
            <a:r>
              <a:rPr b="0" lang="en-GB" sz="3200" spc="-75" strike="noStrike">
                <a:solidFill>
                  <a:srgbClr val="000000"/>
                </a:solidFill>
                <a:latin typeface="Arial"/>
                <a:ea typeface="DejaVu Sans"/>
              </a:rPr>
              <a:t> </a:t>
            </a:r>
            <a:r>
              <a:rPr b="0" lang="en-GB" sz="3200" spc="-1" strike="noStrike">
                <a:solidFill>
                  <a:srgbClr val="000000"/>
                </a:solidFill>
                <a:latin typeface="Arial"/>
                <a:ea typeface="DejaVu Sans"/>
              </a:rPr>
              <a:t>descriptor</a:t>
            </a:r>
            <a:r>
              <a:rPr b="0" lang="en-GB" sz="3200" spc="-86" strike="noStrike">
                <a:solidFill>
                  <a:srgbClr val="000000"/>
                </a:solidFill>
                <a:latin typeface="Arial"/>
                <a:ea typeface="DejaVu Sans"/>
              </a:rPr>
              <a:t> </a:t>
            </a:r>
            <a:r>
              <a:rPr b="0" lang="en-GB" sz="3200" spc="-12" strike="noStrike">
                <a:solidFill>
                  <a:srgbClr val="000000"/>
                </a:solidFill>
                <a:latin typeface="Courier New"/>
                <a:ea typeface="DejaVu Sans"/>
              </a:rPr>
              <a:t>fd</a:t>
            </a:r>
            <a:r>
              <a:rPr b="0" lang="en-GB" sz="3200" spc="-905" strike="noStrike">
                <a:solidFill>
                  <a:srgbClr val="000000"/>
                </a:solidFill>
                <a:latin typeface="Courier New"/>
                <a:ea typeface="DejaVu Sans"/>
              </a:rPr>
              <a:t> </a:t>
            </a:r>
            <a:r>
              <a:rPr b="0" lang="en-GB" sz="3200" spc="-1" strike="noStrike">
                <a:solidFill>
                  <a:srgbClr val="000000"/>
                </a:solidFill>
                <a:latin typeface="Arial"/>
                <a:ea typeface="DejaVu Sans"/>
              </a:rPr>
              <a:t>in</a:t>
            </a:r>
            <a:r>
              <a:rPr b="0" lang="en-GB" sz="3200" spc="-86" strike="noStrike">
                <a:solidFill>
                  <a:srgbClr val="000000"/>
                </a:solidFill>
                <a:latin typeface="Arial"/>
                <a:ea typeface="DejaVu Sans"/>
              </a:rPr>
              <a:t> </a:t>
            </a:r>
            <a:r>
              <a:rPr b="0" lang="en-GB" sz="3200" spc="-1" strike="noStrike">
                <a:solidFill>
                  <a:srgbClr val="000000"/>
                </a:solidFill>
                <a:latin typeface="Arial"/>
                <a:ea typeface="DejaVu Sans"/>
              </a:rPr>
              <a:t>the</a:t>
            </a:r>
            <a:r>
              <a:rPr b="0" lang="en-GB" sz="3200" spc="-72" strike="noStrike">
                <a:solidFill>
                  <a:srgbClr val="000000"/>
                </a:solidFill>
                <a:latin typeface="Arial"/>
                <a:ea typeface="DejaVu Sans"/>
              </a:rPr>
              <a:t> </a:t>
            </a:r>
            <a:r>
              <a:rPr b="0" lang="en-GB" sz="3200" spc="-26" strike="noStrike">
                <a:solidFill>
                  <a:srgbClr val="000000"/>
                </a:solidFill>
                <a:latin typeface="Arial"/>
                <a:ea typeface="DejaVu Sans"/>
              </a:rPr>
              <a:t>set </a:t>
            </a:r>
            <a:r>
              <a:rPr b="0" lang="en-GB" sz="3200" spc="-12" strike="noStrike">
                <a:solidFill>
                  <a:srgbClr val="000000"/>
                </a:solidFill>
                <a:latin typeface="Arial"/>
                <a:ea typeface="DejaVu Sans"/>
              </a:rPr>
              <a:t>mask.</a:t>
            </a:r>
            <a:endParaRPr b="0" lang="en-GB" sz="3200" spc="-1" strike="noStrike">
              <a:latin typeface="Arial"/>
            </a:endParaRPr>
          </a:p>
        </p:txBody>
      </p:sp>
    </p:spTree>
  </p:cSld>
  <p:transition>
    <p:dissolve/>
  </p:transition>
</p:sld>
</file>

<file path=ppt/slides/slide5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0" name="PlaceHolder 1"/>
          <p:cNvSpPr>
            <a:spLocks noGrp="1"/>
          </p:cNvSpPr>
          <p:nvPr>
            <p:ph type="title"/>
          </p:nvPr>
        </p:nvSpPr>
        <p:spPr>
          <a:xfrm>
            <a:off x="961200" y="555120"/>
            <a:ext cx="6863400" cy="1272600"/>
          </a:xfrm>
          <a:prstGeom prst="rect">
            <a:avLst/>
          </a:prstGeom>
          <a:noFill/>
          <a:ln w="0">
            <a:noFill/>
          </a:ln>
        </p:spPr>
        <p:txBody>
          <a:bodyPr lIns="0" rIns="0" tIns="12600" bIns="0" anchor="t">
            <a:noAutofit/>
          </a:bodyPr>
          <a:p>
            <a:pPr marL="2700720">
              <a:lnSpc>
                <a:spcPct val="100000"/>
              </a:lnSpc>
              <a:spcBef>
                <a:spcPts val="99"/>
              </a:spcBef>
              <a:buNone/>
            </a:pPr>
            <a:r>
              <a:rPr b="1" lang="en-GB" sz="4400" spc="-12" strike="noStrike">
                <a:solidFill>
                  <a:srgbClr val="000000"/>
                </a:solidFill>
                <a:latin typeface="Arial"/>
              </a:rPr>
              <a:t>select() - IV</a:t>
            </a:r>
            <a:endParaRPr b="0" lang="en-GB" sz="4400" spc="-1" strike="noStrike">
              <a:latin typeface="Arial"/>
            </a:endParaRPr>
          </a:p>
        </p:txBody>
      </p:sp>
      <p:sp>
        <p:nvSpPr>
          <p:cNvPr id="451" name="object 4"/>
          <p:cNvSpPr/>
          <p:nvPr/>
        </p:nvSpPr>
        <p:spPr>
          <a:xfrm>
            <a:off x="923400" y="1533600"/>
            <a:ext cx="8631360" cy="2788920"/>
          </a:xfrm>
          <a:prstGeom prst="rect">
            <a:avLst/>
          </a:prstGeom>
          <a:noFill/>
          <a:ln w="0">
            <a:noFill/>
          </a:ln>
        </p:spPr>
        <p:style>
          <a:lnRef idx="0"/>
          <a:fillRef idx="0"/>
          <a:effectRef idx="0"/>
          <a:fontRef idx="minor"/>
        </p:style>
        <p:txBody>
          <a:bodyPr lIns="0" rIns="0" tIns="196920" bIns="0" anchor="t">
            <a:spAutoFit/>
          </a:bodyPr>
          <a:p>
            <a:pPr marL="12600">
              <a:lnSpc>
                <a:spcPct val="100000"/>
              </a:lnSpc>
              <a:spcBef>
                <a:spcPts val="1551"/>
              </a:spcBef>
              <a:buNone/>
            </a:pPr>
            <a:r>
              <a:rPr b="0" lang="en-GB" sz="3200" spc="-1" strike="noStrike">
                <a:solidFill>
                  <a:srgbClr val="000000"/>
                </a:solidFill>
                <a:latin typeface="Arial"/>
                <a:ea typeface="DejaVu Sans"/>
              </a:rPr>
              <a:t>The set should be zeroed before </a:t>
            </a:r>
            <a:r>
              <a:rPr b="0" lang="en-GB" sz="3200" spc="-26" strike="noStrike">
                <a:solidFill>
                  <a:srgbClr val="000000"/>
                </a:solidFill>
                <a:latin typeface="Arial"/>
                <a:ea typeface="DejaVu Sans"/>
              </a:rPr>
              <a:t>use</a:t>
            </a:r>
            <a:endParaRPr b="0" lang="en-GB" sz="3200" spc="-1" strike="noStrike">
              <a:latin typeface="Arial"/>
            </a:endParaRPr>
          </a:p>
          <a:p>
            <a:pPr marL="155520">
              <a:lnSpc>
                <a:spcPct val="100000"/>
              </a:lnSpc>
              <a:spcBef>
                <a:spcPts val="1091"/>
              </a:spcBef>
              <a:buNone/>
              <a:tabLst>
                <a:tab algn="l" pos="443880"/>
              </a:tabLst>
            </a:pPr>
            <a:r>
              <a:rPr b="0" lang="en-GB" sz="2700" spc="-75" strike="noStrike" baseline="3000">
                <a:solidFill>
                  <a:srgbClr val="000000"/>
                </a:solidFill>
                <a:latin typeface="Arial"/>
                <a:ea typeface="DejaVu Sans"/>
              </a:rPr>
              <a:t>–</a:t>
            </a:r>
            <a:r>
              <a:rPr b="0" lang="en-GB" sz="2700" spc="-1" strike="noStrike" baseline="3000">
                <a:solidFill>
                  <a:srgbClr val="000000"/>
                </a:solidFill>
                <a:latin typeface="Arial"/>
                <a:ea typeface="DejaVu Sans"/>
              </a:rPr>
              <a:t>	</a:t>
            </a:r>
            <a:r>
              <a:rPr b="0" lang="en-GB" sz="2400" spc="-12" strike="noStrike">
                <a:solidFill>
                  <a:srgbClr val="000000"/>
                </a:solidFill>
                <a:latin typeface="Bitstream Vera Sans Mono"/>
                <a:ea typeface="DejaVu Sans"/>
              </a:rPr>
              <a:t>FD_ZERO(&amp;mask)</a:t>
            </a:r>
            <a:endParaRPr b="0" lang="en-GB" sz="2400" spc="-1" strike="noStrike">
              <a:latin typeface="Arial"/>
            </a:endParaRPr>
          </a:p>
          <a:p>
            <a:pPr marL="12600">
              <a:lnSpc>
                <a:spcPct val="96000"/>
              </a:lnSpc>
              <a:spcBef>
                <a:spcPts val="1196"/>
              </a:spcBef>
              <a:buNone/>
              <a:tabLst>
                <a:tab algn="l" pos="443880"/>
              </a:tabLst>
            </a:pPr>
            <a:r>
              <a:rPr b="0" lang="en-GB" sz="3200" spc="-1" strike="noStrike">
                <a:solidFill>
                  <a:srgbClr val="000000"/>
                </a:solidFill>
                <a:latin typeface="Bitstream Vera Sans Mono"/>
                <a:ea typeface="DejaVu Sans"/>
              </a:rPr>
              <a:t>nfds</a:t>
            </a:r>
            <a:r>
              <a:rPr b="0" lang="en-GB" sz="3200" spc="-157" strike="noStrike">
                <a:solidFill>
                  <a:srgbClr val="000000"/>
                </a:solidFill>
                <a:latin typeface="Courier New"/>
                <a:ea typeface="DejaVu Sans"/>
              </a:rPr>
              <a:t> </a:t>
            </a:r>
            <a:r>
              <a:rPr b="0" lang="en-GB" sz="3200" spc="-1" strike="noStrike">
                <a:solidFill>
                  <a:srgbClr val="000000"/>
                </a:solidFill>
                <a:latin typeface="Arial"/>
                <a:ea typeface="DejaVu Sans"/>
              </a:rPr>
              <a:t>specifies</a:t>
            </a:r>
            <a:r>
              <a:rPr b="0" lang="en-GB" sz="3200" spc="-15" strike="noStrike">
                <a:solidFill>
                  <a:srgbClr val="000000"/>
                </a:solidFill>
                <a:latin typeface="Arial"/>
                <a:ea typeface="DejaVu Sans"/>
              </a:rPr>
              <a:t> </a:t>
            </a:r>
            <a:r>
              <a:rPr b="0" lang="en-GB" sz="3200" spc="-1" strike="noStrike">
                <a:solidFill>
                  <a:srgbClr val="000000"/>
                </a:solidFill>
                <a:latin typeface="Arial"/>
                <a:ea typeface="DejaVu Sans"/>
              </a:rPr>
              <a:t>the range</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of file</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descriptors</a:t>
            </a:r>
            <a:r>
              <a:rPr b="0" lang="en-GB" sz="3200" spc="-15" strike="noStrike">
                <a:solidFill>
                  <a:srgbClr val="000000"/>
                </a:solidFill>
                <a:latin typeface="Arial"/>
                <a:ea typeface="DejaVu Sans"/>
              </a:rPr>
              <a:t> </a:t>
            </a:r>
            <a:r>
              <a:rPr b="0" lang="en-GB" sz="3200" spc="-12" strike="noStrike">
                <a:solidFill>
                  <a:srgbClr val="000000"/>
                </a:solidFill>
                <a:latin typeface="Arial"/>
                <a:ea typeface="DejaVu Sans"/>
              </a:rPr>
              <a:t>(i.e. </a:t>
            </a:r>
            <a:r>
              <a:rPr b="0" lang="en-GB" sz="3200" spc="-1" strike="noStrike" u="sng">
                <a:solidFill>
                  <a:srgbClr val="000000"/>
                </a:solidFill>
                <a:uFill>
                  <a:solidFill>
                    <a:srgbClr val="000000"/>
                  </a:solidFill>
                </a:uFill>
                <a:latin typeface="Arial"/>
                <a:ea typeface="DejaVu Sans"/>
              </a:rPr>
              <a:t>one plus the value</a:t>
            </a:r>
            <a:r>
              <a:rPr b="0" lang="en-GB" sz="3200" spc="4" strike="noStrike" u="sng">
                <a:solidFill>
                  <a:srgbClr val="000000"/>
                </a:solidFill>
                <a:uFill>
                  <a:solidFill>
                    <a:srgbClr val="000000"/>
                  </a:solidFill>
                </a:uFill>
                <a:latin typeface="Arial"/>
                <a:ea typeface="DejaVu Sans"/>
              </a:rPr>
              <a:t> </a:t>
            </a:r>
            <a:r>
              <a:rPr b="0" lang="en-GB" sz="3200" spc="-1" strike="noStrike" u="sng">
                <a:solidFill>
                  <a:srgbClr val="000000"/>
                </a:solidFill>
                <a:uFill>
                  <a:solidFill>
                    <a:srgbClr val="000000"/>
                  </a:solidFill>
                </a:uFill>
                <a:latin typeface="Arial"/>
                <a:ea typeface="DejaVu Sans"/>
              </a:rPr>
              <a:t>of the largest</a:t>
            </a:r>
            <a:r>
              <a:rPr b="0" lang="en-GB" sz="3200" spc="4" strike="noStrike" u="sng">
                <a:solidFill>
                  <a:srgbClr val="000000"/>
                </a:solidFill>
                <a:uFill>
                  <a:solidFill>
                    <a:srgbClr val="000000"/>
                  </a:solidFill>
                </a:uFill>
                <a:latin typeface="Arial"/>
                <a:ea typeface="DejaVu Sans"/>
              </a:rPr>
              <a:t> </a:t>
            </a:r>
            <a:r>
              <a:rPr b="0" lang="en-GB" sz="3200" spc="-1" strike="noStrike" u="sng">
                <a:solidFill>
                  <a:srgbClr val="000000"/>
                </a:solidFill>
                <a:uFill>
                  <a:solidFill>
                    <a:srgbClr val="000000"/>
                  </a:solidFill>
                </a:uFill>
                <a:latin typeface="Arial"/>
                <a:ea typeface="DejaVu Sans"/>
              </a:rPr>
              <a:t>descriptor</a:t>
            </a:r>
            <a:r>
              <a:rPr b="0" lang="en-GB" sz="3200" spc="-1" strike="noStrike">
                <a:solidFill>
                  <a:srgbClr val="000000"/>
                </a:solidFill>
                <a:latin typeface="Arial"/>
                <a:ea typeface="DejaVu Sans"/>
              </a:rPr>
              <a:t>) </a:t>
            </a:r>
            <a:r>
              <a:rPr b="0" lang="en-GB" sz="3200" spc="-26" strike="noStrike">
                <a:solidFill>
                  <a:srgbClr val="000000"/>
                </a:solidFill>
                <a:latin typeface="Arial"/>
                <a:ea typeface="DejaVu Sans"/>
              </a:rPr>
              <a:t>to </a:t>
            </a:r>
            <a:r>
              <a:rPr b="0" lang="en-GB" sz="3200" spc="-1" strike="noStrike">
                <a:solidFill>
                  <a:srgbClr val="000000"/>
                </a:solidFill>
                <a:latin typeface="Arial"/>
                <a:ea typeface="DejaVu Sans"/>
              </a:rPr>
              <a:t>be </a:t>
            </a:r>
            <a:r>
              <a:rPr b="0" lang="en-GB" sz="3200" spc="-12" strike="noStrike">
                <a:solidFill>
                  <a:srgbClr val="000000"/>
                </a:solidFill>
                <a:latin typeface="Arial"/>
                <a:ea typeface="DejaVu Sans"/>
              </a:rPr>
              <a:t>examined</a:t>
            </a:r>
            <a:endParaRPr b="0" lang="en-GB" sz="3200" spc="-1" strike="noStrike">
              <a:latin typeface="Arial"/>
            </a:endParaRPr>
          </a:p>
        </p:txBody>
      </p:sp>
    </p:spTree>
  </p:cSld>
  <p:transition>
    <p:dissolve/>
  </p:transition>
</p:sld>
</file>

<file path=ppt/slides/slide5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2" name="PlaceHolder 1"/>
          <p:cNvSpPr>
            <a:spLocks noGrp="1"/>
          </p:cNvSpPr>
          <p:nvPr>
            <p:ph type="title"/>
          </p:nvPr>
        </p:nvSpPr>
        <p:spPr>
          <a:xfrm>
            <a:off x="925200" y="555120"/>
            <a:ext cx="6863400" cy="1272600"/>
          </a:xfrm>
          <a:prstGeom prst="rect">
            <a:avLst/>
          </a:prstGeom>
          <a:noFill/>
          <a:ln w="0">
            <a:noFill/>
          </a:ln>
        </p:spPr>
        <p:txBody>
          <a:bodyPr lIns="0" rIns="0" tIns="12600" bIns="0" anchor="t">
            <a:noAutofit/>
          </a:bodyPr>
          <a:p>
            <a:pPr marL="2700720">
              <a:lnSpc>
                <a:spcPct val="100000"/>
              </a:lnSpc>
              <a:spcBef>
                <a:spcPts val="99"/>
              </a:spcBef>
              <a:buNone/>
            </a:pPr>
            <a:r>
              <a:rPr b="1" lang="en-GB" sz="4400" spc="-12" strike="noStrike">
                <a:solidFill>
                  <a:srgbClr val="000000"/>
                </a:solidFill>
                <a:latin typeface="Arial"/>
              </a:rPr>
              <a:t>select() - V</a:t>
            </a:r>
            <a:endParaRPr b="0" lang="en-GB" sz="4400" spc="-1" strike="noStrike">
              <a:latin typeface="Arial"/>
            </a:endParaRPr>
          </a:p>
        </p:txBody>
      </p:sp>
      <p:sp>
        <p:nvSpPr>
          <p:cNvPr id="453" name="object 4"/>
          <p:cNvSpPr/>
          <p:nvPr/>
        </p:nvSpPr>
        <p:spPr>
          <a:xfrm>
            <a:off x="897840" y="1539360"/>
            <a:ext cx="8675640" cy="3936240"/>
          </a:xfrm>
          <a:prstGeom prst="rect">
            <a:avLst/>
          </a:prstGeom>
          <a:noFill/>
          <a:ln w="0">
            <a:noFill/>
          </a:ln>
        </p:spPr>
        <p:style>
          <a:lnRef idx="0"/>
          <a:fillRef idx="0"/>
          <a:effectRef idx="0"/>
          <a:fontRef idx="minor"/>
        </p:style>
        <p:txBody>
          <a:bodyPr lIns="0" rIns="0" tIns="191880" bIns="0" anchor="t">
            <a:spAutoFit/>
          </a:bodyPr>
          <a:p>
            <a:pPr marL="38160">
              <a:lnSpc>
                <a:spcPct val="100000"/>
              </a:lnSpc>
              <a:spcBef>
                <a:spcPts val="1511"/>
              </a:spcBef>
              <a:buNone/>
            </a:pPr>
            <a:r>
              <a:rPr b="0" lang="en-GB" sz="3200" spc="-1" strike="noStrike">
                <a:solidFill>
                  <a:srgbClr val="000000"/>
                </a:solidFill>
                <a:latin typeface="Arial"/>
                <a:ea typeface="DejaVu Sans"/>
              </a:rPr>
              <a:t>A</a:t>
            </a:r>
            <a:r>
              <a:rPr b="0" lang="en-GB" sz="3200" spc="-7" strike="noStrike">
                <a:solidFill>
                  <a:srgbClr val="000000"/>
                </a:solidFill>
                <a:latin typeface="Arial"/>
                <a:ea typeface="DejaVu Sans"/>
              </a:rPr>
              <a:t> </a:t>
            </a:r>
            <a:r>
              <a:rPr b="0" lang="en-GB" sz="3200" spc="-32" strike="noStrike">
                <a:solidFill>
                  <a:srgbClr val="000000"/>
                </a:solidFill>
                <a:latin typeface="Courier New"/>
                <a:ea typeface="DejaVu Sans"/>
              </a:rPr>
              <a:t>timeout</a:t>
            </a:r>
            <a:r>
              <a:rPr b="0" lang="en-GB" sz="3200" spc="-1030" strike="noStrike">
                <a:solidFill>
                  <a:srgbClr val="000000"/>
                </a:solidFill>
                <a:latin typeface="Courier New"/>
                <a:ea typeface="DejaVu Sans"/>
              </a:rPr>
              <a:t> </a:t>
            </a:r>
            <a:r>
              <a:rPr b="0" lang="en-GB" sz="3200" spc="-1" strike="noStrike">
                <a:solidFill>
                  <a:srgbClr val="000000"/>
                </a:solidFill>
                <a:latin typeface="Arial"/>
                <a:ea typeface="DejaVu Sans"/>
              </a:rPr>
              <a:t>value may be </a:t>
            </a:r>
            <a:r>
              <a:rPr b="0" lang="en-GB" sz="3200" spc="-12" strike="noStrike">
                <a:solidFill>
                  <a:srgbClr val="000000"/>
                </a:solidFill>
                <a:latin typeface="Arial"/>
                <a:ea typeface="DejaVu Sans"/>
              </a:rPr>
              <a:t>specified</a:t>
            </a:r>
            <a:endParaRPr b="0" lang="en-GB" sz="3200" spc="-1" strike="noStrike">
              <a:latin typeface="Arial"/>
            </a:endParaRPr>
          </a:p>
          <a:p>
            <a:pPr marL="38160">
              <a:lnSpc>
                <a:spcPts val="3821"/>
              </a:lnSpc>
              <a:spcBef>
                <a:spcPts val="1556"/>
              </a:spcBef>
              <a:buNone/>
            </a:pPr>
            <a:r>
              <a:rPr b="0" lang="en-GB" sz="3200" spc="-1" strike="noStrike">
                <a:solidFill>
                  <a:srgbClr val="000000"/>
                </a:solidFill>
                <a:latin typeface="Arial"/>
                <a:ea typeface="DejaVu Sans"/>
              </a:rPr>
              <a:t>If</a:t>
            </a:r>
            <a:r>
              <a:rPr b="0" lang="en-GB" sz="3200" spc="-75" strike="noStrike">
                <a:solidFill>
                  <a:srgbClr val="000000"/>
                </a:solidFill>
                <a:latin typeface="Arial"/>
                <a:ea typeface="DejaVu Sans"/>
              </a:rPr>
              <a:t> </a:t>
            </a:r>
            <a:r>
              <a:rPr b="0" lang="en-GB" sz="3200" spc="-32" strike="noStrike">
                <a:solidFill>
                  <a:srgbClr val="000000"/>
                </a:solidFill>
                <a:latin typeface="Courier New"/>
                <a:ea typeface="DejaVu Sans"/>
              </a:rPr>
              <a:t>timeout</a:t>
            </a:r>
            <a:r>
              <a:rPr b="0" lang="en-GB" sz="3200" spc="-1036" strike="noStrike">
                <a:solidFill>
                  <a:srgbClr val="000000"/>
                </a:solidFill>
                <a:latin typeface="Courier New"/>
                <a:ea typeface="DejaVu Sans"/>
              </a:rPr>
              <a:t> </a:t>
            </a:r>
            <a:r>
              <a:rPr b="0" lang="en-GB" sz="3200" spc="-1" strike="noStrike">
                <a:solidFill>
                  <a:srgbClr val="000000"/>
                </a:solidFill>
                <a:latin typeface="Arial"/>
                <a:ea typeface="DejaVu Sans"/>
              </a:rPr>
              <a:t>(</a:t>
            </a:r>
            <a:r>
              <a:rPr b="0" lang="en-GB" sz="3200" spc="-1" strike="noStrike">
                <a:solidFill>
                  <a:srgbClr val="000000"/>
                </a:solidFill>
                <a:latin typeface="Courier New"/>
                <a:ea typeface="DejaVu Sans"/>
              </a:rPr>
              <a:t>struct</a:t>
            </a:r>
            <a:r>
              <a:rPr b="0" lang="en-GB" sz="3200" spc="-75" strike="noStrike">
                <a:solidFill>
                  <a:srgbClr val="000000"/>
                </a:solidFill>
                <a:latin typeface="Courier New"/>
                <a:ea typeface="DejaVu Sans"/>
              </a:rPr>
              <a:t> </a:t>
            </a:r>
            <a:r>
              <a:rPr b="0" lang="en-GB" sz="3200" spc="-1" strike="noStrike">
                <a:solidFill>
                  <a:srgbClr val="000000"/>
                </a:solidFill>
                <a:latin typeface="Courier New"/>
                <a:ea typeface="DejaVu Sans"/>
              </a:rPr>
              <a:t>timeval</a:t>
            </a:r>
            <a:r>
              <a:rPr b="0" lang="en-GB" sz="3200" spc="-1" strike="noStrike">
                <a:solidFill>
                  <a:srgbClr val="000000"/>
                </a:solidFill>
                <a:latin typeface="Arial"/>
                <a:ea typeface="DejaVu Sans"/>
              </a:rPr>
              <a:t>)</a:t>
            </a:r>
            <a:r>
              <a:rPr b="0" lang="en-GB" sz="3200" spc="-26" strike="noStrike">
                <a:solidFill>
                  <a:srgbClr val="000000"/>
                </a:solidFill>
                <a:latin typeface="Arial"/>
                <a:ea typeface="DejaVu Sans"/>
              </a:rPr>
              <a:t> </a:t>
            </a:r>
            <a:r>
              <a:rPr b="0" lang="en-GB" sz="3200" spc="-1" strike="noStrike">
                <a:solidFill>
                  <a:srgbClr val="000000"/>
                </a:solidFill>
                <a:latin typeface="Arial"/>
                <a:ea typeface="DejaVu Sans"/>
              </a:rPr>
              <a:t>is</a:t>
            </a:r>
            <a:r>
              <a:rPr b="0" lang="en-GB" sz="3200" spc="-41" strike="noStrike">
                <a:solidFill>
                  <a:srgbClr val="000000"/>
                </a:solidFill>
                <a:latin typeface="Arial"/>
                <a:ea typeface="DejaVu Sans"/>
              </a:rPr>
              <a:t> </a:t>
            </a:r>
            <a:r>
              <a:rPr b="0" lang="en-GB" sz="3200" spc="-1" strike="noStrike">
                <a:solidFill>
                  <a:srgbClr val="000000"/>
                </a:solidFill>
                <a:latin typeface="Arial"/>
                <a:ea typeface="DejaVu Sans"/>
              </a:rPr>
              <a:t>set</a:t>
            </a:r>
            <a:r>
              <a:rPr b="0" lang="en-GB" sz="3200" spc="-26" strike="noStrike">
                <a:solidFill>
                  <a:srgbClr val="000000"/>
                </a:solidFill>
                <a:latin typeface="Arial"/>
                <a:ea typeface="DejaVu Sans"/>
              </a:rPr>
              <a:t> </a:t>
            </a:r>
            <a:r>
              <a:rPr b="0" lang="en-GB" sz="3200" spc="-1" strike="noStrike">
                <a:solidFill>
                  <a:srgbClr val="000000"/>
                </a:solidFill>
                <a:latin typeface="Arial"/>
                <a:ea typeface="DejaVu Sans"/>
              </a:rPr>
              <a:t>to</a:t>
            </a:r>
            <a:r>
              <a:rPr b="0" lang="en-GB" sz="3200" spc="-21" strike="noStrike">
                <a:solidFill>
                  <a:srgbClr val="000000"/>
                </a:solidFill>
                <a:latin typeface="Arial"/>
                <a:ea typeface="DejaVu Sans"/>
              </a:rPr>
              <a:t> </a:t>
            </a:r>
            <a:r>
              <a:rPr b="0" lang="en-GB" sz="3200" spc="-26" strike="noStrike">
                <a:solidFill>
                  <a:srgbClr val="000000"/>
                </a:solidFill>
                <a:latin typeface="Arial"/>
                <a:ea typeface="DejaVu Sans"/>
              </a:rPr>
              <a:t>0, </a:t>
            </a:r>
            <a:r>
              <a:rPr b="0" lang="en-GB" sz="3200" spc="-1" strike="noStrike">
                <a:solidFill>
                  <a:srgbClr val="000000"/>
                </a:solidFill>
                <a:latin typeface="Bitstream Vera Sans Mono"/>
                <a:ea typeface="DejaVu Sans"/>
              </a:rPr>
              <a:t>select()</a:t>
            </a:r>
            <a:r>
              <a:rPr b="0" lang="en-GB" sz="3200" spc="-1" strike="noStrike">
                <a:solidFill>
                  <a:srgbClr val="000000"/>
                </a:solidFill>
                <a:latin typeface="Arial"/>
                <a:ea typeface="DejaVu Sans"/>
              </a:rPr>
              <a:t> returns </a:t>
            </a:r>
            <a:r>
              <a:rPr b="0" lang="en-GB" sz="3200" spc="-12" strike="noStrike">
                <a:solidFill>
                  <a:srgbClr val="000000"/>
                </a:solidFill>
                <a:latin typeface="Arial"/>
                <a:ea typeface="DejaVu Sans"/>
              </a:rPr>
              <a:t>immediately</a:t>
            </a:r>
            <a:endParaRPr b="0" lang="en-GB" sz="3200" spc="-1" strike="noStrike">
              <a:latin typeface="Arial"/>
            </a:endParaRPr>
          </a:p>
          <a:p>
            <a:pPr marL="38160">
              <a:lnSpc>
                <a:spcPts val="3830"/>
              </a:lnSpc>
              <a:spcBef>
                <a:spcPts val="1179"/>
              </a:spcBef>
              <a:buNone/>
            </a:pPr>
            <a:r>
              <a:rPr b="0" lang="en-GB" sz="3200" spc="-1" strike="noStrike">
                <a:solidFill>
                  <a:srgbClr val="000000"/>
                </a:solidFill>
                <a:latin typeface="Arial"/>
                <a:ea typeface="DejaVu Sans"/>
              </a:rPr>
              <a:t>If the</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last</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parameter</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is a</a:t>
            </a:r>
            <a:r>
              <a:rPr b="0" lang="en-GB" sz="3200" spc="9" strike="noStrike">
                <a:solidFill>
                  <a:srgbClr val="000000"/>
                </a:solidFill>
                <a:latin typeface="Arial"/>
                <a:ea typeface="DejaVu Sans"/>
              </a:rPr>
              <a:t> </a:t>
            </a:r>
            <a:r>
              <a:rPr b="0" lang="en-GB" sz="3200" spc="-32" strike="noStrike">
                <a:solidFill>
                  <a:srgbClr val="000000"/>
                </a:solidFill>
                <a:latin typeface="Courier New"/>
                <a:ea typeface="DejaVu Sans"/>
              </a:rPr>
              <a:t>NULL</a:t>
            </a:r>
            <a:r>
              <a:rPr b="0" lang="en-GB" sz="3200" spc="-1019" strike="noStrike">
                <a:solidFill>
                  <a:srgbClr val="000000"/>
                </a:solidFill>
                <a:latin typeface="Courier New"/>
                <a:ea typeface="DejaVu Sans"/>
              </a:rPr>
              <a:t> </a:t>
            </a:r>
            <a:r>
              <a:rPr b="0" lang="en-GB" sz="3200" spc="-1" strike="noStrike">
                <a:solidFill>
                  <a:srgbClr val="000000"/>
                </a:solidFill>
                <a:latin typeface="Arial"/>
                <a:ea typeface="DejaVu Sans"/>
              </a:rPr>
              <a:t>pointer, </a:t>
            </a:r>
            <a:r>
              <a:rPr b="0" lang="en-GB" sz="3200" spc="-26" strike="noStrike">
                <a:solidFill>
                  <a:srgbClr val="000000"/>
                </a:solidFill>
                <a:latin typeface="Arial"/>
                <a:ea typeface="DejaVu Sans"/>
              </a:rPr>
              <a:t>the </a:t>
            </a:r>
            <a:r>
              <a:rPr b="0" lang="en-GB" sz="3200" spc="-1" strike="noStrike">
                <a:solidFill>
                  <a:srgbClr val="000000"/>
                </a:solidFill>
                <a:latin typeface="Arial"/>
                <a:ea typeface="DejaVu Sans"/>
              </a:rPr>
              <a:t>selection</a:t>
            </a:r>
            <a:r>
              <a:rPr b="0" lang="en-GB" sz="3200" spc="-21" strike="noStrike">
                <a:solidFill>
                  <a:srgbClr val="000000"/>
                </a:solidFill>
                <a:latin typeface="Arial"/>
                <a:ea typeface="DejaVu Sans"/>
              </a:rPr>
              <a:t> </a:t>
            </a:r>
            <a:r>
              <a:rPr b="0" lang="en-GB" sz="3200" spc="-1" strike="noStrike">
                <a:solidFill>
                  <a:srgbClr val="000000"/>
                </a:solidFill>
                <a:latin typeface="Arial"/>
                <a:ea typeface="DejaVu Sans"/>
              </a:rPr>
              <a:t>will</a:t>
            </a:r>
            <a:r>
              <a:rPr b="0" lang="en-GB" sz="3200" spc="-15" strike="noStrike">
                <a:solidFill>
                  <a:srgbClr val="000000"/>
                </a:solidFill>
                <a:latin typeface="Arial"/>
                <a:ea typeface="DejaVu Sans"/>
              </a:rPr>
              <a:t> </a:t>
            </a:r>
            <a:r>
              <a:rPr b="0" lang="en-GB" sz="3200" spc="-1" strike="noStrike">
                <a:solidFill>
                  <a:srgbClr val="000000"/>
                </a:solidFill>
                <a:latin typeface="Arial"/>
                <a:ea typeface="DejaVu Sans"/>
              </a:rPr>
              <a:t>block</a:t>
            </a:r>
            <a:r>
              <a:rPr b="0" lang="en-GB" sz="3200" spc="-15" strike="noStrike">
                <a:solidFill>
                  <a:srgbClr val="000000"/>
                </a:solidFill>
                <a:latin typeface="Arial"/>
                <a:ea typeface="DejaVu Sans"/>
              </a:rPr>
              <a:t> </a:t>
            </a:r>
            <a:r>
              <a:rPr b="0" lang="en-GB" sz="3200" spc="-12" strike="noStrike">
                <a:solidFill>
                  <a:srgbClr val="000000"/>
                </a:solidFill>
                <a:latin typeface="Arial"/>
                <a:ea typeface="DejaVu Sans"/>
              </a:rPr>
              <a:t>indefinitely</a:t>
            </a:r>
            <a:endParaRPr b="0" lang="en-GB" sz="3200" spc="-1" strike="noStrike">
              <a:latin typeface="Arial"/>
            </a:endParaRPr>
          </a:p>
          <a:p>
            <a:pPr marL="469800" indent="-288360">
              <a:lnSpc>
                <a:spcPts val="3121"/>
              </a:lnSpc>
              <a:spcBef>
                <a:spcPts val="1369"/>
              </a:spcBef>
              <a:buNone/>
              <a:tabLst>
                <a:tab algn="l" pos="0"/>
              </a:tabLst>
            </a:pPr>
            <a:r>
              <a:rPr b="0" lang="en-GB" sz="3150" spc="-75" strike="noStrike" baseline="9000">
                <a:solidFill>
                  <a:srgbClr val="000000"/>
                </a:solidFill>
                <a:latin typeface="Arial"/>
                <a:ea typeface="DejaVu Sans"/>
              </a:rPr>
              <a:t>–</a:t>
            </a:r>
            <a:r>
              <a:rPr b="0" lang="en-GB" sz="3150" spc="-1" strike="noStrike" baseline="9000">
                <a:solidFill>
                  <a:srgbClr val="000000"/>
                </a:solidFill>
                <a:latin typeface="Arial"/>
                <a:ea typeface="DejaVu Sans"/>
              </a:rPr>
              <a:t>	</a:t>
            </a:r>
            <a:r>
              <a:rPr b="0" lang="en-GB" sz="2800" spc="-1" strike="noStrike">
                <a:solidFill>
                  <a:srgbClr val="000000"/>
                </a:solidFill>
                <a:latin typeface="Arial"/>
                <a:ea typeface="DejaVu Sans"/>
              </a:rPr>
              <a:t>returns</a:t>
            </a:r>
            <a:r>
              <a:rPr b="0" lang="en-GB" sz="2800" spc="-72" strike="noStrike">
                <a:solidFill>
                  <a:srgbClr val="000000"/>
                </a:solidFill>
                <a:latin typeface="Arial"/>
                <a:ea typeface="DejaVu Sans"/>
              </a:rPr>
              <a:t> </a:t>
            </a:r>
            <a:r>
              <a:rPr b="0" lang="en-GB" sz="2800" spc="-1" strike="noStrike">
                <a:solidFill>
                  <a:srgbClr val="000000"/>
                </a:solidFill>
                <a:latin typeface="Arial"/>
                <a:ea typeface="DejaVu Sans"/>
              </a:rPr>
              <a:t>only</a:t>
            </a:r>
            <a:r>
              <a:rPr b="0" lang="en-GB" sz="2800" spc="-60" strike="noStrike">
                <a:solidFill>
                  <a:srgbClr val="000000"/>
                </a:solidFill>
                <a:latin typeface="Arial"/>
                <a:ea typeface="DejaVu Sans"/>
              </a:rPr>
              <a:t> </a:t>
            </a:r>
            <a:r>
              <a:rPr b="0" lang="en-GB" sz="2800" spc="-1" strike="noStrike">
                <a:solidFill>
                  <a:srgbClr val="000000"/>
                </a:solidFill>
                <a:latin typeface="Arial"/>
                <a:ea typeface="DejaVu Sans"/>
              </a:rPr>
              <a:t>when</a:t>
            </a:r>
            <a:r>
              <a:rPr b="0" lang="en-GB" sz="2800" spc="-80" strike="noStrike">
                <a:solidFill>
                  <a:srgbClr val="000000"/>
                </a:solidFill>
                <a:latin typeface="Arial"/>
                <a:ea typeface="DejaVu Sans"/>
              </a:rPr>
              <a:t> </a:t>
            </a:r>
            <a:r>
              <a:rPr b="0" lang="en-GB" sz="2800" spc="-1" strike="noStrike">
                <a:solidFill>
                  <a:srgbClr val="000000"/>
                </a:solidFill>
                <a:latin typeface="Arial"/>
                <a:ea typeface="DejaVu Sans"/>
              </a:rPr>
              <a:t>a</a:t>
            </a:r>
            <a:r>
              <a:rPr b="0" lang="en-GB" sz="2800" spc="-80" strike="noStrike">
                <a:solidFill>
                  <a:srgbClr val="000000"/>
                </a:solidFill>
                <a:latin typeface="Arial"/>
                <a:ea typeface="DejaVu Sans"/>
              </a:rPr>
              <a:t> </a:t>
            </a:r>
            <a:r>
              <a:rPr b="0" lang="en-GB" sz="2800" spc="-1" strike="noStrike">
                <a:solidFill>
                  <a:srgbClr val="000000"/>
                </a:solidFill>
                <a:latin typeface="Arial"/>
                <a:ea typeface="DejaVu Sans"/>
              </a:rPr>
              <a:t>descriptor</a:t>
            </a:r>
            <a:r>
              <a:rPr b="0" lang="en-GB" sz="2800" spc="-80" strike="noStrike">
                <a:solidFill>
                  <a:srgbClr val="000000"/>
                </a:solidFill>
                <a:latin typeface="Arial"/>
                <a:ea typeface="DejaVu Sans"/>
              </a:rPr>
              <a:t> </a:t>
            </a:r>
            <a:r>
              <a:rPr b="0" lang="en-GB" sz="2800" spc="-1" strike="noStrike">
                <a:solidFill>
                  <a:srgbClr val="000000"/>
                </a:solidFill>
                <a:latin typeface="Arial"/>
                <a:ea typeface="DejaVu Sans"/>
              </a:rPr>
              <a:t>is</a:t>
            </a:r>
            <a:r>
              <a:rPr b="0" lang="en-GB" sz="2800" spc="-72" strike="noStrike">
                <a:solidFill>
                  <a:srgbClr val="000000"/>
                </a:solidFill>
                <a:latin typeface="Arial"/>
                <a:ea typeface="DejaVu Sans"/>
              </a:rPr>
              <a:t> </a:t>
            </a:r>
            <a:r>
              <a:rPr b="0" lang="en-GB" sz="2800" spc="-1" strike="noStrike">
                <a:solidFill>
                  <a:srgbClr val="000000"/>
                </a:solidFill>
                <a:latin typeface="Arial"/>
                <a:ea typeface="DejaVu Sans"/>
              </a:rPr>
              <a:t>selectable</a:t>
            </a:r>
            <a:r>
              <a:rPr b="0" lang="en-GB" sz="2800" spc="-72" strike="noStrike">
                <a:solidFill>
                  <a:srgbClr val="000000"/>
                </a:solidFill>
                <a:latin typeface="Arial"/>
                <a:ea typeface="DejaVu Sans"/>
              </a:rPr>
              <a:t> </a:t>
            </a:r>
            <a:r>
              <a:rPr b="0" lang="en-GB" sz="2800" spc="-1" strike="noStrike">
                <a:solidFill>
                  <a:srgbClr val="000000"/>
                </a:solidFill>
                <a:latin typeface="Arial"/>
                <a:ea typeface="DejaVu Sans"/>
              </a:rPr>
              <a:t>or</a:t>
            </a:r>
            <a:r>
              <a:rPr b="0" lang="en-GB" sz="2800" spc="-86" strike="noStrike">
                <a:solidFill>
                  <a:srgbClr val="000000"/>
                </a:solidFill>
                <a:latin typeface="Arial"/>
                <a:ea typeface="DejaVu Sans"/>
              </a:rPr>
              <a:t> </a:t>
            </a:r>
            <a:r>
              <a:rPr b="0" lang="en-GB" sz="2800" spc="-21" strike="noStrike">
                <a:solidFill>
                  <a:srgbClr val="000000"/>
                </a:solidFill>
                <a:latin typeface="Arial"/>
                <a:ea typeface="DejaVu Sans"/>
              </a:rPr>
              <a:t>when </a:t>
            </a:r>
            <a:r>
              <a:rPr b="0" lang="en-GB" sz="2800" spc="-1" strike="noStrike">
                <a:solidFill>
                  <a:srgbClr val="000000"/>
                </a:solidFill>
                <a:latin typeface="Arial"/>
                <a:ea typeface="DejaVu Sans"/>
              </a:rPr>
              <a:t>a</a:t>
            </a:r>
            <a:r>
              <a:rPr b="0" lang="en-GB" sz="2800" spc="-32" strike="noStrike">
                <a:solidFill>
                  <a:srgbClr val="000000"/>
                </a:solidFill>
                <a:latin typeface="Arial"/>
                <a:ea typeface="DejaVu Sans"/>
              </a:rPr>
              <a:t> </a:t>
            </a:r>
            <a:r>
              <a:rPr b="0" lang="en-GB" sz="2800" spc="-12" strike="noStrike">
                <a:solidFill>
                  <a:srgbClr val="000000"/>
                </a:solidFill>
                <a:latin typeface="Arial"/>
                <a:ea typeface="DejaVu Sans"/>
              </a:rPr>
              <a:t>signal is received</a:t>
            </a:r>
            <a:endParaRPr b="0" lang="en-GB" sz="2800" spc="-1" strike="noStrike">
              <a:latin typeface="Arial"/>
            </a:endParaRPr>
          </a:p>
        </p:txBody>
      </p:sp>
    </p:spTree>
  </p:cSld>
  <p:transition>
    <p:dissolve/>
  </p:transition>
</p:sld>
</file>

<file path=ppt/slides/slide5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4" name="PlaceHolder 1"/>
          <p:cNvSpPr>
            <a:spLocks noGrp="1"/>
          </p:cNvSpPr>
          <p:nvPr>
            <p:ph type="title"/>
          </p:nvPr>
        </p:nvSpPr>
        <p:spPr>
          <a:xfrm>
            <a:off x="817200" y="555120"/>
            <a:ext cx="6863400" cy="1272600"/>
          </a:xfrm>
          <a:prstGeom prst="rect">
            <a:avLst/>
          </a:prstGeom>
          <a:noFill/>
          <a:ln w="0">
            <a:noFill/>
          </a:ln>
        </p:spPr>
        <p:txBody>
          <a:bodyPr lIns="0" rIns="0" tIns="12600" bIns="0" anchor="t">
            <a:noAutofit/>
          </a:bodyPr>
          <a:p>
            <a:pPr marL="2700720">
              <a:lnSpc>
                <a:spcPct val="100000"/>
              </a:lnSpc>
              <a:spcBef>
                <a:spcPts val="99"/>
              </a:spcBef>
              <a:buNone/>
            </a:pPr>
            <a:r>
              <a:rPr b="1" lang="en-GB" sz="4400" spc="-12" strike="noStrike">
                <a:solidFill>
                  <a:srgbClr val="000000"/>
                </a:solidFill>
                <a:latin typeface="Arial"/>
              </a:rPr>
              <a:t>select() - VI</a:t>
            </a:r>
            <a:endParaRPr b="0" lang="en-GB" sz="4400" spc="-1" strike="noStrike">
              <a:latin typeface="Arial"/>
            </a:endParaRPr>
          </a:p>
        </p:txBody>
      </p:sp>
      <p:sp>
        <p:nvSpPr>
          <p:cNvPr id="455" name="object 4"/>
          <p:cNvSpPr/>
          <p:nvPr/>
        </p:nvSpPr>
        <p:spPr>
          <a:xfrm>
            <a:off x="897840" y="1294920"/>
            <a:ext cx="8546040" cy="2821680"/>
          </a:xfrm>
          <a:prstGeom prst="rect">
            <a:avLst/>
          </a:prstGeom>
          <a:noFill/>
          <a:ln w="0">
            <a:noFill/>
          </a:ln>
        </p:spPr>
        <p:style>
          <a:lnRef idx="0"/>
          <a:fillRef idx="0"/>
          <a:effectRef idx="0"/>
          <a:fontRef idx="minor"/>
        </p:style>
        <p:txBody>
          <a:bodyPr lIns="0" rIns="0" tIns="220320" bIns="0" anchor="t">
            <a:spAutoFit/>
          </a:bodyPr>
          <a:p>
            <a:pPr marL="38160">
              <a:lnSpc>
                <a:spcPct val="100000"/>
              </a:lnSpc>
              <a:spcBef>
                <a:spcPts val="1735"/>
              </a:spcBef>
              <a:buNone/>
            </a:pPr>
            <a:r>
              <a:rPr b="0" lang="en-GB" sz="3200" spc="-12" strike="noStrike">
                <a:solidFill>
                  <a:srgbClr val="000000"/>
                </a:solidFill>
                <a:latin typeface="Bitstream Vera Sans Mono"/>
                <a:ea typeface="DejaVu Sans"/>
              </a:rPr>
              <a:t>select()</a:t>
            </a:r>
            <a:r>
              <a:rPr b="0" lang="en-GB" sz="3200" spc="-12" strike="noStrike">
                <a:solidFill>
                  <a:srgbClr val="000000"/>
                </a:solidFill>
                <a:latin typeface="Arial"/>
                <a:ea typeface="DejaVu Sans"/>
              </a:rPr>
              <a:t>returns:</a:t>
            </a:r>
            <a:endParaRPr b="0" lang="en-GB" sz="3200" spc="-1" strike="noStrike">
              <a:latin typeface="Arial"/>
            </a:endParaRPr>
          </a:p>
          <a:p>
            <a:pPr marL="38160">
              <a:lnSpc>
                <a:spcPct val="100000"/>
              </a:lnSpc>
              <a:spcBef>
                <a:spcPts val="1429"/>
              </a:spcBef>
              <a:buNone/>
              <a:tabLst>
                <a:tab algn="l" pos="469440"/>
              </a:tabLst>
            </a:pPr>
            <a:r>
              <a:rPr b="0" lang="en-GB" sz="2800" spc="-1" strike="noStrike">
                <a:solidFill>
                  <a:srgbClr val="000000"/>
                </a:solidFill>
                <a:latin typeface="Arial"/>
                <a:ea typeface="DejaVu Sans"/>
              </a:rPr>
              <a:t>the</a:t>
            </a:r>
            <a:r>
              <a:rPr b="0" lang="en-GB" sz="2800" spc="-80" strike="noStrike">
                <a:solidFill>
                  <a:srgbClr val="000000"/>
                </a:solidFill>
                <a:latin typeface="Arial"/>
                <a:ea typeface="DejaVu Sans"/>
              </a:rPr>
              <a:t> </a:t>
            </a:r>
            <a:r>
              <a:rPr b="0" lang="en-GB" sz="2800" spc="-1" strike="noStrike">
                <a:solidFill>
                  <a:srgbClr val="000000"/>
                </a:solidFill>
                <a:latin typeface="Arial"/>
                <a:ea typeface="DejaVu Sans"/>
              </a:rPr>
              <a:t>number</a:t>
            </a:r>
            <a:r>
              <a:rPr b="0" lang="en-GB" sz="2800" spc="-80" strike="noStrike">
                <a:solidFill>
                  <a:srgbClr val="000000"/>
                </a:solidFill>
                <a:latin typeface="Arial"/>
                <a:ea typeface="DejaVu Sans"/>
              </a:rPr>
              <a:t> </a:t>
            </a:r>
            <a:r>
              <a:rPr b="0" lang="en-GB" sz="2800" spc="-1" strike="noStrike">
                <a:solidFill>
                  <a:srgbClr val="000000"/>
                </a:solidFill>
                <a:latin typeface="Arial"/>
                <a:ea typeface="DejaVu Sans"/>
              </a:rPr>
              <a:t>of</a:t>
            </a:r>
            <a:r>
              <a:rPr b="0" lang="en-GB" sz="2800" spc="-75" strike="noStrike">
                <a:solidFill>
                  <a:srgbClr val="000000"/>
                </a:solidFill>
                <a:latin typeface="Arial"/>
                <a:ea typeface="DejaVu Sans"/>
              </a:rPr>
              <a:t> </a:t>
            </a:r>
            <a:r>
              <a:rPr b="0" lang="en-GB" sz="2800" spc="-1" strike="noStrike">
                <a:solidFill>
                  <a:srgbClr val="000000"/>
                </a:solidFill>
                <a:latin typeface="Arial"/>
                <a:ea typeface="DejaVu Sans"/>
              </a:rPr>
              <a:t>file</a:t>
            </a:r>
            <a:r>
              <a:rPr b="0" lang="en-GB" sz="2800" spc="-75" strike="noStrike">
                <a:solidFill>
                  <a:srgbClr val="000000"/>
                </a:solidFill>
                <a:latin typeface="Arial"/>
                <a:ea typeface="DejaVu Sans"/>
              </a:rPr>
              <a:t> </a:t>
            </a:r>
            <a:r>
              <a:rPr b="0" lang="en-GB" sz="2800" spc="-1" strike="noStrike">
                <a:solidFill>
                  <a:srgbClr val="000000"/>
                </a:solidFill>
                <a:latin typeface="Arial"/>
                <a:ea typeface="DejaVu Sans"/>
              </a:rPr>
              <a:t>descriptors</a:t>
            </a:r>
            <a:r>
              <a:rPr b="0" lang="en-GB" sz="2800" spc="-75" strike="noStrike">
                <a:solidFill>
                  <a:srgbClr val="000000"/>
                </a:solidFill>
                <a:latin typeface="Arial"/>
                <a:ea typeface="DejaVu Sans"/>
              </a:rPr>
              <a:t> </a:t>
            </a:r>
            <a:r>
              <a:rPr b="0" lang="en-GB" sz="2800" spc="-12" strike="noStrike">
                <a:solidFill>
                  <a:srgbClr val="000000"/>
                </a:solidFill>
                <a:latin typeface="Arial"/>
                <a:ea typeface="DejaVu Sans"/>
              </a:rPr>
              <a:t>selected</a:t>
            </a:r>
            <a:endParaRPr b="0" lang="en-GB" sz="2800" spc="-1" strike="noStrike">
              <a:latin typeface="Arial"/>
            </a:endParaRPr>
          </a:p>
          <a:p>
            <a:pPr marL="469800" indent="-288360">
              <a:lnSpc>
                <a:spcPts val="3351"/>
              </a:lnSpc>
              <a:spcBef>
                <a:spcPts val="1020"/>
              </a:spcBef>
              <a:buClr>
                <a:srgbClr val="000000"/>
              </a:buClr>
              <a:buSzPct val="75000"/>
              <a:buFont typeface="Arial"/>
              <a:buChar char="–"/>
              <a:tabLst>
                <a:tab algn="l" pos="469800"/>
              </a:tabLst>
            </a:pPr>
            <a:r>
              <a:rPr b="0" lang="en-GB" sz="2800" spc="-1" strike="noStrike">
                <a:solidFill>
                  <a:srgbClr val="000000"/>
                </a:solidFill>
                <a:latin typeface="Courier New"/>
                <a:ea typeface="DejaVu Sans"/>
              </a:rPr>
              <a:t>0</a:t>
            </a:r>
            <a:r>
              <a:rPr b="0" lang="en-GB" sz="2800" spc="-905" strike="noStrike">
                <a:solidFill>
                  <a:srgbClr val="000000"/>
                </a:solidFill>
                <a:latin typeface="Courier New"/>
                <a:ea typeface="DejaVu Sans"/>
              </a:rPr>
              <a:t> </a:t>
            </a:r>
            <a:r>
              <a:rPr b="0" lang="en-GB" sz="2800" spc="-1" strike="noStrike">
                <a:solidFill>
                  <a:srgbClr val="000000"/>
                </a:solidFill>
                <a:latin typeface="Arial"/>
                <a:ea typeface="DejaVu Sans"/>
              </a:rPr>
              <a:t>if</a:t>
            </a:r>
            <a:r>
              <a:rPr b="0" lang="en-GB" sz="2800" spc="-97" strike="noStrike">
                <a:solidFill>
                  <a:srgbClr val="000000"/>
                </a:solidFill>
                <a:latin typeface="Arial"/>
                <a:ea typeface="DejaVu Sans"/>
              </a:rPr>
              <a:t> </a:t>
            </a:r>
            <a:r>
              <a:rPr b="0" lang="en-GB" sz="2800" spc="-1" strike="noStrike">
                <a:solidFill>
                  <a:srgbClr val="000000"/>
                </a:solidFill>
                <a:latin typeface="Arial"/>
                <a:ea typeface="DejaVu Sans"/>
              </a:rPr>
              <a:t>the</a:t>
            </a:r>
            <a:r>
              <a:rPr b="0" lang="en-GB" sz="2800" spc="-41" strike="noStrike">
                <a:solidFill>
                  <a:srgbClr val="000000"/>
                </a:solidFill>
                <a:latin typeface="Arial"/>
                <a:ea typeface="DejaVu Sans"/>
              </a:rPr>
              <a:t> </a:t>
            </a:r>
            <a:r>
              <a:rPr b="0" lang="en-GB" sz="2800" spc="-1" strike="noStrike">
                <a:solidFill>
                  <a:srgbClr val="000000"/>
                </a:solidFill>
                <a:latin typeface="Arial"/>
                <a:ea typeface="DejaVu Sans"/>
              </a:rPr>
              <a:t>select</a:t>
            </a:r>
            <a:r>
              <a:rPr b="0" lang="en-GB" sz="2800" spc="-41" strike="noStrike">
                <a:solidFill>
                  <a:srgbClr val="000000"/>
                </a:solidFill>
                <a:latin typeface="Arial"/>
                <a:ea typeface="DejaVu Sans"/>
              </a:rPr>
              <a:t> </a:t>
            </a:r>
            <a:r>
              <a:rPr b="0" lang="en-GB" sz="2800" spc="-1" strike="noStrike">
                <a:solidFill>
                  <a:srgbClr val="000000"/>
                </a:solidFill>
                <a:latin typeface="Arial"/>
                <a:ea typeface="DejaVu Sans"/>
              </a:rPr>
              <a:t>call</a:t>
            </a:r>
            <a:r>
              <a:rPr b="0" lang="en-GB" sz="2800" spc="-41" strike="noStrike">
                <a:solidFill>
                  <a:srgbClr val="000000"/>
                </a:solidFill>
                <a:latin typeface="Arial"/>
                <a:ea typeface="DejaVu Sans"/>
              </a:rPr>
              <a:t> </a:t>
            </a:r>
            <a:r>
              <a:rPr b="0" lang="en-GB" sz="2800" spc="-1" strike="noStrike">
                <a:solidFill>
                  <a:srgbClr val="000000"/>
                </a:solidFill>
                <a:latin typeface="Arial"/>
                <a:ea typeface="DejaVu Sans"/>
              </a:rPr>
              <a:t>returns</a:t>
            </a:r>
            <a:r>
              <a:rPr b="0" lang="en-GB" sz="2800" spc="-32" strike="noStrike">
                <a:solidFill>
                  <a:srgbClr val="000000"/>
                </a:solidFill>
                <a:latin typeface="Arial"/>
                <a:ea typeface="DejaVu Sans"/>
              </a:rPr>
              <a:t> </a:t>
            </a:r>
            <a:r>
              <a:rPr b="0" lang="en-GB" sz="2800" spc="-1" strike="noStrike">
                <a:solidFill>
                  <a:srgbClr val="000000"/>
                </a:solidFill>
                <a:latin typeface="Arial"/>
                <a:ea typeface="DejaVu Sans"/>
              </a:rPr>
              <a:t>due</a:t>
            </a:r>
            <a:r>
              <a:rPr b="0" lang="en-GB" sz="2800" spc="-46" strike="noStrike">
                <a:solidFill>
                  <a:srgbClr val="000000"/>
                </a:solidFill>
                <a:latin typeface="Arial"/>
                <a:ea typeface="DejaVu Sans"/>
              </a:rPr>
              <a:t> </a:t>
            </a:r>
            <a:r>
              <a:rPr b="0" lang="en-GB" sz="2800" spc="-1" strike="noStrike">
                <a:solidFill>
                  <a:srgbClr val="000000"/>
                </a:solidFill>
                <a:latin typeface="Arial"/>
                <a:ea typeface="DejaVu Sans"/>
              </a:rPr>
              <a:t>to</a:t>
            </a:r>
            <a:r>
              <a:rPr b="0" lang="en-GB" sz="2800" spc="-41" strike="noStrike">
                <a:solidFill>
                  <a:srgbClr val="000000"/>
                </a:solidFill>
                <a:latin typeface="Arial"/>
                <a:ea typeface="DejaVu Sans"/>
              </a:rPr>
              <a:t> </a:t>
            </a:r>
            <a:r>
              <a:rPr b="0" lang="en-GB" sz="2800" spc="-1" strike="noStrike">
                <a:solidFill>
                  <a:srgbClr val="000000"/>
                </a:solidFill>
                <a:latin typeface="Arial"/>
                <a:ea typeface="DejaVu Sans"/>
              </a:rPr>
              <a:t>the</a:t>
            </a:r>
            <a:r>
              <a:rPr b="0" lang="en-GB" sz="2800" spc="-32" strike="noStrike">
                <a:solidFill>
                  <a:srgbClr val="000000"/>
                </a:solidFill>
                <a:latin typeface="Arial"/>
                <a:ea typeface="DejaVu Sans"/>
              </a:rPr>
              <a:t> </a:t>
            </a:r>
            <a:r>
              <a:rPr b="0" lang="en-GB" sz="2800" spc="-12" strike="noStrike">
                <a:solidFill>
                  <a:srgbClr val="000000"/>
                </a:solidFill>
                <a:latin typeface="Arial"/>
                <a:ea typeface="DejaVu Sans"/>
              </a:rPr>
              <a:t>timeout expiring</a:t>
            </a:r>
            <a:endParaRPr b="0" lang="en-GB" sz="2800" spc="-1" strike="noStrike">
              <a:latin typeface="Arial"/>
            </a:endParaRPr>
          </a:p>
          <a:p>
            <a:pPr marL="469440" indent="-288360">
              <a:lnSpc>
                <a:spcPct val="100000"/>
              </a:lnSpc>
              <a:spcBef>
                <a:spcPts val="780"/>
              </a:spcBef>
              <a:buClr>
                <a:srgbClr val="000000"/>
              </a:buClr>
              <a:buSzPct val="75000"/>
              <a:buFont typeface="Arial"/>
              <a:buChar char="–"/>
              <a:tabLst>
                <a:tab algn="l" pos="469440"/>
                <a:tab algn="l" pos="1370880"/>
              </a:tabLst>
            </a:pPr>
            <a:r>
              <a:rPr b="0" lang="en-GB" sz="2800" spc="-12" strike="noStrike">
                <a:solidFill>
                  <a:srgbClr val="000000"/>
                </a:solidFill>
                <a:latin typeface="Courier New"/>
                <a:ea typeface="DejaVu Sans"/>
              </a:rPr>
              <a:t>-</a:t>
            </a:r>
            <a:r>
              <a:rPr b="0" lang="en-GB" sz="2800" spc="-1" strike="noStrike">
                <a:solidFill>
                  <a:srgbClr val="000000"/>
                </a:solidFill>
                <a:latin typeface="Courier New"/>
                <a:ea typeface="DejaVu Sans"/>
              </a:rPr>
              <a:t>1</a:t>
            </a:r>
            <a:r>
              <a:rPr b="0" lang="en-GB" sz="2800" spc="-902" strike="noStrike">
                <a:solidFill>
                  <a:srgbClr val="000000"/>
                </a:solidFill>
                <a:latin typeface="Courier New"/>
                <a:ea typeface="DejaVu Sans"/>
              </a:rPr>
              <a:t> </a:t>
            </a:r>
            <a:r>
              <a:rPr b="0" lang="en-GB" sz="2800" spc="-26" strike="noStrike">
                <a:solidFill>
                  <a:srgbClr val="000000"/>
                </a:solidFill>
                <a:latin typeface="Arial"/>
                <a:ea typeface="DejaVu Sans"/>
              </a:rPr>
              <a:t>if </a:t>
            </a:r>
            <a:r>
              <a:rPr b="0" lang="en-GB" sz="2800" spc="-1" strike="noStrike">
                <a:solidFill>
                  <a:srgbClr val="000000"/>
                </a:solidFill>
                <a:latin typeface="Arial"/>
                <a:ea typeface="DejaVu Sans"/>
              </a:rPr>
              <a:t>terminated</a:t>
            </a:r>
            <a:r>
              <a:rPr b="0" lang="en-GB" sz="2800" spc="-92" strike="noStrike">
                <a:solidFill>
                  <a:srgbClr val="000000"/>
                </a:solidFill>
                <a:latin typeface="Arial"/>
                <a:ea typeface="DejaVu Sans"/>
              </a:rPr>
              <a:t> </a:t>
            </a:r>
            <a:r>
              <a:rPr b="0" lang="en-GB" sz="2800" spc="-1" strike="noStrike">
                <a:solidFill>
                  <a:srgbClr val="000000"/>
                </a:solidFill>
                <a:latin typeface="Arial"/>
                <a:ea typeface="DejaVu Sans"/>
              </a:rPr>
              <a:t>because</a:t>
            </a:r>
            <a:r>
              <a:rPr b="0" lang="en-GB" sz="2800" spc="-75" strike="noStrike">
                <a:solidFill>
                  <a:srgbClr val="000000"/>
                </a:solidFill>
                <a:latin typeface="Arial"/>
                <a:ea typeface="DejaVu Sans"/>
              </a:rPr>
              <a:t> </a:t>
            </a:r>
            <a:r>
              <a:rPr b="0" lang="en-GB" sz="2800" spc="-1" strike="noStrike">
                <a:solidFill>
                  <a:srgbClr val="000000"/>
                </a:solidFill>
                <a:latin typeface="Arial"/>
                <a:ea typeface="DejaVu Sans"/>
              </a:rPr>
              <a:t>of</a:t>
            </a:r>
            <a:r>
              <a:rPr b="0" lang="en-GB" sz="2800" spc="-72" strike="noStrike">
                <a:solidFill>
                  <a:srgbClr val="000000"/>
                </a:solidFill>
                <a:latin typeface="Arial"/>
                <a:ea typeface="DejaVu Sans"/>
              </a:rPr>
              <a:t> </a:t>
            </a:r>
            <a:r>
              <a:rPr b="0" lang="en-GB" sz="2800" spc="-1" strike="noStrike">
                <a:solidFill>
                  <a:srgbClr val="000000"/>
                </a:solidFill>
                <a:latin typeface="Arial"/>
                <a:ea typeface="DejaVu Sans"/>
              </a:rPr>
              <a:t>an</a:t>
            </a:r>
            <a:r>
              <a:rPr b="0" lang="en-GB" sz="2800" spc="-86" strike="noStrike">
                <a:solidFill>
                  <a:srgbClr val="000000"/>
                </a:solidFill>
                <a:latin typeface="Arial"/>
                <a:ea typeface="DejaVu Sans"/>
              </a:rPr>
              <a:t> </a:t>
            </a:r>
            <a:r>
              <a:rPr b="0" lang="en-GB" sz="2800" spc="-1" strike="noStrike">
                <a:solidFill>
                  <a:srgbClr val="000000"/>
                </a:solidFill>
                <a:latin typeface="Arial"/>
                <a:ea typeface="DejaVu Sans"/>
              </a:rPr>
              <a:t>error</a:t>
            </a:r>
            <a:r>
              <a:rPr b="0" lang="en-GB" sz="2800" spc="-92" strike="noStrike">
                <a:solidFill>
                  <a:srgbClr val="000000"/>
                </a:solidFill>
                <a:latin typeface="Arial"/>
                <a:ea typeface="DejaVu Sans"/>
              </a:rPr>
              <a:t> </a:t>
            </a:r>
            <a:r>
              <a:rPr b="0" lang="en-GB" sz="2800" spc="-1" strike="noStrike">
                <a:solidFill>
                  <a:srgbClr val="000000"/>
                </a:solidFill>
                <a:latin typeface="Arial"/>
                <a:ea typeface="DejaVu Sans"/>
              </a:rPr>
              <a:t>or</a:t>
            </a:r>
            <a:r>
              <a:rPr b="0" lang="en-GB" sz="2800" spc="-86" strike="noStrike">
                <a:solidFill>
                  <a:srgbClr val="000000"/>
                </a:solidFill>
                <a:latin typeface="Arial"/>
                <a:ea typeface="DejaVu Sans"/>
              </a:rPr>
              <a:t> </a:t>
            </a:r>
            <a:r>
              <a:rPr b="0" lang="en-GB" sz="2800" spc="-12" strike="noStrike">
                <a:solidFill>
                  <a:srgbClr val="000000"/>
                </a:solidFill>
                <a:latin typeface="Arial"/>
                <a:ea typeface="DejaVu Sans"/>
              </a:rPr>
              <a:t>interruption</a:t>
            </a:r>
            <a:endParaRPr b="0" lang="en-GB" sz="2800" spc="-1" strike="noStrike">
              <a:latin typeface="Arial"/>
            </a:endParaRPr>
          </a:p>
        </p:txBody>
      </p:sp>
      <p:sp>
        <p:nvSpPr>
          <p:cNvPr id="456" name="PlaceHolder 4"/>
          <p:cNvSpPr/>
          <p:nvPr/>
        </p:nvSpPr>
        <p:spPr>
          <a:xfrm>
            <a:off x="897840" y="4174920"/>
            <a:ext cx="8619120" cy="2483640"/>
          </a:xfrm>
          <a:prstGeom prst="rect">
            <a:avLst/>
          </a:prstGeom>
          <a:noFill/>
          <a:ln w="0">
            <a:noFill/>
          </a:ln>
        </p:spPr>
        <p:style>
          <a:lnRef idx="0"/>
          <a:fillRef idx="0"/>
          <a:effectRef idx="0"/>
          <a:fontRef idx="minor"/>
        </p:style>
        <p:txBody>
          <a:bodyPr lIns="0" rIns="0" tIns="220320" bIns="0" anchor="t">
            <a:noAutofit/>
          </a:bodyPr>
          <a:p>
            <a:pPr marL="38160">
              <a:lnSpc>
                <a:spcPct val="100000"/>
              </a:lnSpc>
              <a:spcBef>
                <a:spcPts val="1264"/>
              </a:spcBef>
              <a:buNone/>
            </a:pPr>
            <a:r>
              <a:rPr b="0" lang="en-GB" sz="3200" spc="-1" strike="noStrike">
                <a:solidFill>
                  <a:srgbClr val="000000"/>
                </a:solidFill>
                <a:latin typeface="Arial"/>
                <a:ea typeface="DejaVu Sans"/>
              </a:rPr>
              <a:t>The status of a file</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descriptor may be </a:t>
            </a:r>
            <a:r>
              <a:rPr b="0" lang="en-GB" sz="3200" spc="-12" strike="noStrike">
                <a:solidFill>
                  <a:srgbClr val="000000"/>
                </a:solidFill>
                <a:latin typeface="Arial"/>
                <a:ea typeface="DejaVu Sans"/>
              </a:rPr>
              <a:t>tested</a:t>
            </a:r>
            <a:endParaRPr b="0" lang="en-GB" sz="3200" spc="-1" strike="noStrike">
              <a:latin typeface="Arial"/>
            </a:endParaRPr>
          </a:p>
          <a:p>
            <a:pPr marL="181080">
              <a:lnSpc>
                <a:spcPct val="100000"/>
              </a:lnSpc>
              <a:spcBef>
                <a:spcPts val="1018"/>
              </a:spcBef>
              <a:buNone/>
              <a:tabLst>
                <a:tab algn="l" pos="469440"/>
              </a:tabLst>
            </a:pPr>
            <a:r>
              <a:rPr b="0" lang="en-GB" sz="3150" spc="-75" strike="noStrike" baseline="3000">
                <a:solidFill>
                  <a:srgbClr val="000000"/>
                </a:solidFill>
                <a:latin typeface="Arial"/>
                <a:ea typeface="DejaVu Sans"/>
              </a:rPr>
              <a:t>– </a:t>
            </a:r>
            <a:r>
              <a:rPr b="0" lang="en-GB" sz="2800" spc="-1" strike="noStrike">
                <a:solidFill>
                  <a:srgbClr val="000000"/>
                </a:solidFill>
                <a:latin typeface="Courier New"/>
                <a:ea typeface="DejaVu Sans"/>
              </a:rPr>
              <a:t>FD_ISSET(fd,</a:t>
            </a:r>
            <a:r>
              <a:rPr b="0" lang="en-GB" sz="2800" spc="-72" strike="noStrike">
                <a:solidFill>
                  <a:srgbClr val="000000"/>
                </a:solidFill>
                <a:latin typeface="Courier New"/>
                <a:ea typeface="DejaVu Sans"/>
              </a:rPr>
              <a:t> </a:t>
            </a:r>
            <a:r>
              <a:rPr b="0" lang="en-GB" sz="2800" spc="-12" strike="noStrike">
                <a:solidFill>
                  <a:srgbClr val="000000"/>
                </a:solidFill>
                <a:latin typeface="Courier New"/>
                <a:ea typeface="DejaVu Sans"/>
              </a:rPr>
              <a:t>&amp;mask)</a:t>
            </a:r>
            <a:endParaRPr b="0" lang="en-GB" sz="2800" spc="-1" strike="noStrike">
              <a:latin typeface="Arial"/>
            </a:endParaRPr>
          </a:p>
          <a:p>
            <a:pPr marL="469800" indent="-288360">
              <a:lnSpc>
                <a:spcPts val="3121"/>
              </a:lnSpc>
              <a:spcBef>
                <a:spcPts val="1426"/>
              </a:spcBef>
              <a:buNone/>
              <a:tabLst>
                <a:tab algn="l" pos="0"/>
              </a:tabLst>
            </a:pPr>
            <a:r>
              <a:rPr b="0" lang="en-GB" sz="3150" spc="-75" strike="noStrike" baseline="9000">
                <a:solidFill>
                  <a:srgbClr val="000000"/>
                </a:solidFill>
                <a:latin typeface="Arial"/>
                <a:ea typeface="DejaVu Sans"/>
              </a:rPr>
              <a:t>– </a:t>
            </a:r>
            <a:r>
              <a:rPr b="0" lang="en-GB" sz="2800" spc="-1" strike="noStrike">
                <a:solidFill>
                  <a:srgbClr val="000000"/>
                </a:solidFill>
                <a:latin typeface="Arial"/>
                <a:ea typeface="DejaVu Sans"/>
              </a:rPr>
              <a:t>returns</a:t>
            </a:r>
            <a:r>
              <a:rPr b="0" lang="en-GB" sz="2800" spc="-46" strike="noStrike">
                <a:solidFill>
                  <a:srgbClr val="000000"/>
                </a:solidFill>
                <a:latin typeface="Arial"/>
                <a:ea typeface="DejaVu Sans"/>
              </a:rPr>
              <a:t> </a:t>
            </a:r>
            <a:r>
              <a:rPr b="0" lang="en-GB" sz="2800" spc="-1" strike="noStrike">
                <a:solidFill>
                  <a:srgbClr val="000000"/>
                </a:solidFill>
                <a:latin typeface="Arial"/>
                <a:ea typeface="DejaVu Sans"/>
              </a:rPr>
              <a:t>a</a:t>
            </a:r>
            <a:r>
              <a:rPr b="0" lang="en-GB" sz="2800" spc="-52" strike="noStrike">
                <a:solidFill>
                  <a:srgbClr val="000000"/>
                </a:solidFill>
                <a:latin typeface="Arial"/>
                <a:ea typeface="DejaVu Sans"/>
              </a:rPr>
              <a:t> </a:t>
            </a:r>
            <a:r>
              <a:rPr b="0" lang="en-GB" sz="2800" spc="-32" strike="noStrike">
                <a:solidFill>
                  <a:srgbClr val="000000"/>
                </a:solidFill>
                <a:latin typeface="Arial"/>
                <a:ea typeface="DejaVu Sans"/>
              </a:rPr>
              <a:t>non-</a:t>
            </a:r>
            <a:r>
              <a:rPr b="0" lang="en-GB" sz="2800" spc="-1" strike="noStrike">
                <a:solidFill>
                  <a:srgbClr val="000000"/>
                </a:solidFill>
                <a:latin typeface="Arial"/>
                <a:ea typeface="DejaVu Sans"/>
              </a:rPr>
              <a:t>zero</a:t>
            </a:r>
            <a:r>
              <a:rPr b="0" lang="en-GB" sz="2800" spc="-46" strike="noStrike">
                <a:solidFill>
                  <a:srgbClr val="000000"/>
                </a:solidFill>
                <a:latin typeface="Arial"/>
                <a:ea typeface="DejaVu Sans"/>
              </a:rPr>
              <a:t> </a:t>
            </a:r>
            <a:r>
              <a:rPr b="0" lang="en-GB" sz="2800" spc="-1" strike="noStrike">
                <a:solidFill>
                  <a:srgbClr val="000000"/>
                </a:solidFill>
                <a:latin typeface="Arial"/>
                <a:ea typeface="DejaVu Sans"/>
              </a:rPr>
              <a:t>value</a:t>
            </a:r>
            <a:r>
              <a:rPr b="0" lang="en-GB" sz="2800" spc="-35" strike="noStrike">
                <a:solidFill>
                  <a:srgbClr val="000000"/>
                </a:solidFill>
                <a:latin typeface="Arial"/>
                <a:ea typeface="DejaVu Sans"/>
              </a:rPr>
              <a:t> </a:t>
            </a:r>
            <a:r>
              <a:rPr b="0" lang="en-GB" sz="2800" spc="-1" strike="noStrike">
                <a:solidFill>
                  <a:srgbClr val="000000"/>
                </a:solidFill>
                <a:latin typeface="Arial"/>
                <a:ea typeface="DejaVu Sans"/>
              </a:rPr>
              <a:t>if</a:t>
            </a:r>
            <a:r>
              <a:rPr b="0" lang="en-GB" sz="2800" spc="-32" strike="noStrike">
                <a:solidFill>
                  <a:srgbClr val="000000"/>
                </a:solidFill>
                <a:latin typeface="Arial"/>
                <a:ea typeface="DejaVu Sans"/>
              </a:rPr>
              <a:t> </a:t>
            </a:r>
            <a:r>
              <a:rPr b="0" lang="en-GB" sz="2800" spc="-1" strike="noStrike">
                <a:solidFill>
                  <a:srgbClr val="000000"/>
                </a:solidFill>
                <a:latin typeface="Arial"/>
                <a:ea typeface="DejaVu Sans"/>
              </a:rPr>
              <a:t>fd</a:t>
            </a:r>
            <a:r>
              <a:rPr b="0" lang="en-GB" sz="2800" spc="-66" strike="noStrike">
                <a:solidFill>
                  <a:srgbClr val="000000"/>
                </a:solidFill>
                <a:latin typeface="Arial"/>
                <a:ea typeface="DejaVu Sans"/>
              </a:rPr>
              <a:t> </a:t>
            </a:r>
            <a:r>
              <a:rPr b="0" lang="en-GB" sz="2800" spc="-1" strike="noStrike">
                <a:solidFill>
                  <a:srgbClr val="000000"/>
                </a:solidFill>
                <a:latin typeface="Arial"/>
                <a:ea typeface="DejaVu Sans"/>
              </a:rPr>
              <a:t>is</a:t>
            </a:r>
            <a:r>
              <a:rPr b="0" lang="en-GB" sz="2800" spc="-41" strike="noStrike">
                <a:solidFill>
                  <a:srgbClr val="000000"/>
                </a:solidFill>
                <a:latin typeface="Arial"/>
                <a:ea typeface="DejaVu Sans"/>
              </a:rPr>
              <a:t> </a:t>
            </a:r>
            <a:r>
              <a:rPr b="0" lang="en-GB" sz="2800" spc="-1" strike="noStrike">
                <a:solidFill>
                  <a:srgbClr val="000000"/>
                </a:solidFill>
                <a:latin typeface="Arial"/>
                <a:ea typeface="DejaVu Sans"/>
              </a:rPr>
              <a:t>a</a:t>
            </a:r>
            <a:r>
              <a:rPr b="0" lang="en-GB" sz="2800" spc="-55" strike="noStrike">
                <a:solidFill>
                  <a:srgbClr val="000000"/>
                </a:solidFill>
                <a:latin typeface="Arial"/>
                <a:ea typeface="DejaVu Sans"/>
              </a:rPr>
              <a:t> </a:t>
            </a:r>
            <a:r>
              <a:rPr b="0" lang="en-GB" sz="2800" spc="-1" strike="noStrike">
                <a:solidFill>
                  <a:srgbClr val="000000"/>
                </a:solidFill>
                <a:latin typeface="Arial"/>
                <a:ea typeface="DejaVu Sans"/>
              </a:rPr>
              <a:t>member</a:t>
            </a:r>
            <a:r>
              <a:rPr b="0" lang="en-GB" sz="2800" spc="-46" strike="noStrike">
                <a:solidFill>
                  <a:srgbClr val="000000"/>
                </a:solidFill>
                <a:latin typeface="Arial"/>
                <a:ea typeface="DejaVu Sans"/>
              </a:rPr>
              <a:t> </a:t>
            </a:r>
            <a:r>
              <a:rPr b="0" lang="en-GB" sz="2800" spc="-1" strike="noStrike">
                <a:solidFill>
                  <a:srgbClr val="000000"/>
                </a:solidFill>
                <a:latin typeface="Arial"/>
                <a:ea typeface="DejaVu Sans"/>
              </a:rPr>
              <a:t>of</a:t>
            </a:r>
            <a:r>
              <a:rPr b="0" lang="en-GB" sz="2800" spc="-46" strike="noStrike">
                <a:solidFill>
                  <a:srgbClr val="000000"/>
                </a:solidFill>
                <a:latin typeface="Arial"/>
                <a:ea typeface="DejaVu Sans"/>
              </a:rPr>
              <a:t> </a:t>
            </a:r>
            <a:r>
              <a:rPr b="0" lang="en-GB" sz="2800" spc="-1" strike="noStrike">
                <a:solidFill>
                  <a:srgbClr val="000000"/>
                </a:solidFill>
                <a:latin typeface="Arial"/>
                <a:ea typeface="DejaVu Sans"/>
              </a:rPr>
              <a:t>the</a:t>
            </a:r>
            <a:r>
              <a:rPr b="0" lang="en-GB" sz="2800" spc="-32" strike="noStrike">
                <a:solidFill>
                  <a:srgbClr val="000000"/>
                </a:solidFill>
                <a:latin typeface="Arial"/>
                <a:ea typeface="DejaVu Sans"/>
              </a:rPr>
              <a:t> </a:t>
            </a:r>
            <a:r>
              <a:rPr b="0" lang="en-GB" sz="2800" spc="-26" strike="noStrike">
                <a:solidFill>
                  <a:srgbClr val="000000"/>
                </a:solidFill>
                <a:latin typeface="Arial"/>
                <a:ea typeface="DejaVu Sans"/>
              </a:rPr>
              <a:t>set </a:t>
            </a:r>
            <a:r>
              <a:rPr b="0" lang="en-GB" sz="2800" spc="-1" strike="noStrike">
                <a:solidFill>
                  <a:srgbClr val="000000"/>
                </a:solidFill>
                <a:latin typeface="Arial"/>
                <a:ea typeface="DejaVu Sans"/>
              </a:rPr>
              <a:t>mask,</a:t>
            </a:r>
            <a:r>
              <a:rPr b="0" lang="en-GB" sz="2800" spc="-35" strike="noStrike">
                <a:solidFill>
                  <a:srgbClr val="000000"/>
                </a:solidFill>
                <a:latin typeface="Arial"/>
                <a:ea typeface="DejaVu Sans"/>
              </a:rPr>
              <a:t> </a:t>
            </a:r>
            <a:r>
              <a:rPr b="0" lang="en-GB" sz="2800" spc="-1" strike="noStrike">
                <a:solidFill>
                  <a:srgbClr val="000000"/>
                </a:solidFill>
                <a:latin typeface="Arial"/>
                <a:ea typeface="DejaVu Sans"/>
              </a:rPr>
              <a:t>and</a:t>
            </a:r>
            <a:r>
              <a:rPr b="0" lang="en-GB" sz="2800" spc="-46" strike="noStrike">
                <a:solidFill>
                  <a:srgbClr val="000000"/>
                </a:solidFill>
                <a:latin typeface="Arial"/>
                <a:ea typeface="DejaVu Sans"/>
              </a:rPr>
              <a:t> </a:t>
            </a:r>
            <a:r>
              <a:rPr b="0" lang="en-GB" sz="2800" spc="-1" strike="noStrike">
                <a:solidFill>
                  <a:srgbClr val="000000"/>
                </a:solidFill>
                <a:latin typeface="Arial"/>
                <a:ea typeface="DejaVu Sans"/>
              </a:rPr>
              <a:t>0</a:t>
            </a:r>
            <a:r>
              <a:rPr b="0" lang="en-GB" sz="2800" spc="-35" strike="noStrike">
                <a:solidFill>
                  <a:srgbClr val="000000"/>
                </a:solidFill>
                <a:latin typeface="Arial"/>
                <a:ea typeface="DejaVu Sans"/>
              </a:rPr>
              <a:t> </a:t>
            </a:r>
            <a:r>
              <a:rPr b="0" lang="en-GB" sz="2800" spc="-1" strike="noStrike">
                <a:solidFill>
                  <a:srgbClr val="000000"/>
                </a:solidFill>
                <a:latin typeface="Arial"/>
                <a:ea typeface="DejaVu Sans"/>
              </a:rPr>
              <a:t>if</a:t>
            </a:r>
            <a:r>
              <a:rPr b="0" lang="en-GB" sz="2800" spc="-35" strike="noStrike">
                <a:solidFill>
                  <a:srgbClr val="000000"/>
                </a:solidFill>
                <a:latin typeface="Arial"/>
                <a:ea typeface="DejaVu Sans"/>
              </a:rPr>
              <a:t> </a:t>
            </a:r>
            <a:r>
              <a:rPr b="0" lang="en-GB" sz="2800" spc="-1" strike="noStrike">
                <a:solidFill>
                  <a:srgbClr val="000000"/>
                </a:solidFill>
                <a:latin typeface="Arial"/>
                <a:ea typeface="DejaVu Sans"/>
              </a:rPr>
              <a:t>it</a:t>
            </a:r>
            <a:r>
              <a:rPr b="0" lang="en-GB" sz="2800" spc="-35" strike="noStrike">
                <a:solidFill>
                  <a:srgbClr val="000000"/>
                </a:solidFill>
                <a:latin typeface="Arial"/>
                <a:ea typeface="DejaVu Sans"/>
              </a:rPr>
              <a:t> </a:t>
            </a:r>
            <a:r>
              <a:rPr b="0" lang="en-GB" sz="2800" spc="-1" strike="noStrike">
                <a:solidFill>
                  <a:srgbClr val="000000"/>
                </a:solidFill>
                <a:latin typeface="Arial"/>
                <a:ea typeface="DejaVu Sans"/>
              </a:rPr>
              <a:t>is</a:t>
            </a:r>
            <a:r>
              <a:rPr b="0" lang="en-GB" sz="2800" spc="-32" strike="noStrike">
                <a:solidFill>
                  <a:srgbClr val="000000"/>
                </a:solidFill>
                <a:latin typeface="Arial"/>
                <a:ea typeface="DejaVu Sans"/>
              </a:rPr>
              <a:t> </a:t>
            </a:r>
            <a:r>
              <a:rPr b="0" lang="en-GB" sz="2800" spc="-26" strike="noStrike">
                <a:solidFill>
                  <a:srgbClr val="000000"/>
                </a:solidFill>
                <a:latin typeface="Arial"/>
                <a:ea typeface="DejaVu Sans"/>
              </a:rPr>
              <a:t>not</a:t>
            </a:r>
            <a:endParaRPr b="0" lang="en-GB" sz="2800" spc="-1" strike="noStrike">
              <a:latin typeface="Arial"/>
            </a:endParaRPr>
          </a:p>
        </p:txBody>
      </p:sp>
    </p:spTree>
  </p:cSld>
  <p:transition>
    <p:dissolve/>
  </p:transition>
</p:sld>
</file>

<file path=ppt/slides/slide5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7" name="PlaceHolder 1"/>
          <p:cNvSpPr>
            <a:spLocks noGrp="1"/>
          </p:cNvSpPr>
          <p:nvPr>
            <p:ph type="title"/>
          </p:nvPr>
        </p:nvSpPr>
        <p:spPr>
          <a:xfrm>
            <a:off x="1213200" y="483120"/>
            <a:ext cx="6863400" cy="1272600"/>
          </a:xfrm>
          <a:prstGeom prst="rect">
            <a:avLst/>
          </a:prstGeom>
          <a:noFill/>
          <a:ln w="0">
            <a:noFill/>
          </a:ln>
        </p:spPr>
        <p:txBody>
          <a:bodyPr lIns="0" rIns="0" tIns="12600" bIns="0" anchor="t">
            <a:noAutofit/>
          </a:bodyPr>
          <a:p>
            <a:pPr marL="2343240">
              <a:lnSpc>
                <a:spcPct val="100000"/>
              </a:lnSpc>
              <a:spcBef>
                <a:spcPts val="99"/>
              </a:spcBef>
              <a:buNone/>
            </a:pPr>
            <a:r>
              <a:rPr b="1" lang="en-GB" sz="4400" spc="-12" strike="noStrike">
                <a:solidFill>
                  <a:srgbClr val="000000"/>
                </a:solidFill>
                <a:latin typeface="Arial"/>
              </a:rPr>
              <a:t>Example - I</a:t>
            </a:r>
            <a:endParaRPr b="0" lang="en-GB" sz="4400" spc="-1" strike="noStrike">
              <a:latin typeface="Arial"/>
            </a:endParaRPr>
          </a:p>
        </p:txBody>
      </p:sp>
      <p:sp>
        <p:nvSpPr>
          <p:cNvPr id="458" name="object 3"/>
          <p:cNvSpPr/>
          <p:nvPr/>
        </p:nvSpPr>
        <p:spPr>
          <a:xfrm>
            <a:off x="360000" y="1261440"/>
            <a:ext cx="9538560" cy="5383080"/>
          </a:xfrm>
          <a:prstGeom prst="rect">
            <a:avLst/>
          </a:prstGeom>
          <a:noFill/>
          <a:ln w="0">
            <a:noFill/>
          </a:ln>
        </p:spPr>
        <p:style>
          <a:lnRef idx="0"/>
          <a:fillRef idx="0"/>
          <a:effectRef idx="0"/>
          <a:fontRef idx="minor"/>
        </p:style>
        <p:txBody>
          <a:bodyPr lIns="0" rIns="0" tIns="172800" bIns="0" anchor="t">
            <a:spAutoFit/>
          </a:bodyPr>
          <a:p>
            <a:pPr marL="12600">
              <a:lnSpc>
                <a:spcPct val="131000"/>
              </a:lnSpc>
              <a:spcBef>
                <a:spcPts val="96"/>
              </a:spcBef>
              <a:buNone/>
            </a:pPr>
            <a:r>
              <a:rPr b="0" lang="en-GB" sz="2000" spc="-1" strike="noStrike">
                <a:solidFill>
                  <a:srgbClr val="000000"/>
                </a:solidFill>
                <a:latin typeface="Bitstream Vera Sans Mono"/>
                <a:ea typeface="DejaVu Sans"/>
              </a:rPr>
              <a:t>#include</a:t>
            </a:r>
            <a:r>
              <a:rPr b="0" lang="en-GB" sz="2000" spc="-197" strike="noStrike">
                <a:solidFill>
                  <a:srgbClr val="000000"/>
                </a:solidFill>
                <a:latin typeface="Bitstream Vera Sans Mono"/>
                <a:ea typeface="DejaVu Sans"/>
              </a:rPr>
              <a:t> </a:t>
            </a:r>
            <a:r>
              <a:rPr b="0" lang="en-GB" sz="2000" spc="-12" strike="noStrike">
                <a:solidFill>
                  <a:srgbClr val="000000"/>
                </a:solidFill>
                <a:latin typeface="Bitstream Vera Sans Mono"/>
                <a:ea typeface="DejaVu Sans"/>
              </a:rPr>
              <a:t>&lt;sys/time.h&gt; </a:t>
            </a:r>
            <a:endParaRPr b="0" lang="en-GB" sz="2000" spc="-1" strike="noStrike">
              <a:latin typeface="Arial"/>
            </a:endParaRPr>
          </a:p>
          <a:p>
            <a:pPr marL="12600">
              <a:lnSpc>
                <a:spcPct val="131000"/>
              </a:lnSpc>
              <a:spcBef>
                <a:spcPts val="96"/>
              </a:spcBef>
              <a:buNone/>
            </a:pPr>
            <a:r>
              <a:rPr b="0" lang="en-GB" sz="2000" spc="-1" strike="noStrike">
                <a:solidFill>
                  <a:srgbClr val="000000"/>
                </a:solidFill>
                <a:latin typeface="Bitstream Vera Sans Mono"/>
                <a:ea typeface="DejaVu Sans"/>
              </a:rPr>
              <a:t>#include</a:t>
            </a:r>
            <a:r>
              <a:rPr b="0" lang="en-GB" sz="2000" spc="-197" strike="noStrike">
                <a:solidFill>
                  <a:srgbClr val="000000"/>
                </a:solidFill>
                <a:latin typeface="Bitstream Vera Sans Mono"/>
                <a:ea typeface="DejaVu Sans"/>
              </a:rPr>
              <a:t> </a:t>
            </a:r>
            <a:r>
              <a:rPr b="0" lang="en-GB" sz="2000" spc="-12" strike="noStrike">
                <a:solidFill>
                  <a:srgbClr val="000000"/>
                </a:solidFill>
                <a:latin typeface="Bitstream Vera Sans Mono"/>
                <a:ea typeface="DejaVu Sans"/>
              </a:rPr>
              <a:t>&lt;sys/types.h&gt;</a:t>
            </a:r>
            <a:endParaRPr b="0" lang="en-GB" sz="2000" spc="-1" strike="noStrike">
              <a:latin typeface="Arial"/>
            </a:endParaRPr>
          </a:p>
          <a:p>
            <a:pPr marL="12600">
              <a:lnSpc>
                <a:spcPct val="100000"/>
              </a:lnSpc>
              <a:spcBef>
                <a:spcPts val="1210"/>
              </a:spcBef>
              <a:buNone/>
            </a:pPr>
            <a:r>
              <a:rPr b="0" lang="en-GB" sz="2000" spc="-26" strike="noStrike">
                <a:solidFill>
                  <a:srgbClr val="000000"/>
                </a:solidFill>
                <a:latin typeface="Bitstream Vera Sans Mono"/>
                <a:ea typeface="DejaVu Sans"/>
              </a:rPr>
              <a:t>...</a:t>
            </a:r>
            <a:endParaRPr b="0" lang="en-GB" sz="2000" spc="-1" strike="noStrike">
              <a:latin typeface="Arial"/>
            </a:endParaRPr>
          </a:p>
          <a:p>
            <a:pPr marL="12600">
              <a:lnSpc>
                <a:spcPct val="131000"/>
              </a:lnSpc>
              <a:spcBef>
                <a:spcPts val="6"/>
              </a:spcBef>
              <a:buNone/>
            </a:pPr>
            <a:r>
              <a:rPr b="0" lang="en-GB" sz="2000" spc="-1" strike="noStrike">
                <a:solidFill>
                  <a:srgbClr val="000000"/>
                </a:solidFill>
                <a:latin typeface="Bitstream Vera Sans Mono"/>
                <a:ea typeface="DejaVu Sans"/>
              </a:rPr>
              <a:t>fd_set</a:t>
            </a:r>
            <a:r>
              <a:rPr b="0" lang="en-GB" sz="2000" spc="-151" strike="noStrike">
                <a:solidFill>
                  <a:srgbClr val="000000"/>
                </a:solidFill>
                <a:latin typeface="Bitstream Vera Sans Mono"/>
                <a:ea typeface="DejaVu Sans"/>
              </a:rPr>
              <a:t> </a:t>
            </a:r>
            <a:r>
              <a:rPr b="0" lang="en-GB" sz="2000" spc="-12" strike="noStrike">
                <a:solidFill>
                  <a:srgbClr val="000000"/>
                </a:solidFill>
                <a:latin typeface="Bitstream Vera Sans Mono"/>
                <a:ea typeface="DejaVu Sans"/>
              </a:rPr>
              <a:t>read_template; </a:t>
            </a:r>
            <a:endParaRPr b="0" lang="en-GB" sz="2000" spc="-1" strike="noStrike">
              <a:latin typeface="Arial"/>
            </a:endParaRPr>
          </a:p>
          <a:p>
            <a:pPr marL="12600">
              <a:lnSpc>
                <a:spcPct val="131000"/>
              </a:lnSpc>
              <a:spcBef>
                <a:spcPts val="6"/>
              </a:spcBef>
              <a:buNone/>
            </a:pPr>
            <a:r>
              <a:rPr b="0" lang="en-GB" sz="2000" spc="-1" strike="noStrike">
                <a:solidFill>
                  <a:srgbClr val="000000"/>
                </a:solidFill>
                <a:latin typeface="Bitstream Vera Sans Mono"/>
                <a:ea typeface="DejaVu Sans"/>
              </a:rPr>
              <a:t>struct</a:t>
            </a:r>
            <a:r>
              <a:rPr b="0" lang="en-GB" sz="2000" spc="-160" strike="noStrike">
                <a:solidFill>
                  <a:srgbClr val="000000"/>
                </a:solidFill>
                <a:latin typeface="Bitstream Vera Sans Mono"/>
                <a:ea typeface="DejaVu Sans"/>
              </a:rPr>
              <a:t> </a:t>
            </a:r>
            <a:r>
              <a:rPr b="0" lang="en-GB" sz="2000" spc="-1" strike="noStrike">
                <a:solidFill>
                  <a:srgbClr val="000000"/>
                </a:solidFill>
                <a:latin typeface="Bitstream Vera Sans Mono"/>
                <a:ea typeface="DejaVu Sans"/>
              </a:rPr>
              <a:t>timeval</a:t>
            </a:r>
            <a:r>
              <a:rPr b="0" lang="en-GB" sz="2000" spc="-160" strike="noStrike">
                <a:solidFill>
                  <a:srgbClr val="000000"/>
                </a:solidFill>
                <a:latin typeface="Bitstream Vera Sans Mono"/>
                <a:ea typeface="DejaVu Sans"/>
              </a:rPr>
              <a:t> </a:t>
            </a:r>
            <a:r>
              <a:rPr b="0" lang="en-GB" sz="2000" spc="-12" strike="noStrike">
                <a:solidFill>
                  <a:srgbClr val="000000"/>
                </a:solidFill>
                <a:latin typeface="Bitstream Vera Sans Mono"/>
                <a:ea typeface="DejaVu Sans"/>
              </a:rPr>
              <a:t>wait;</a:t>
            </a:r>
            <a:endParaRPr b="0" lang="en-GB" sz="2000" spc="-1" strike="noStrike">
              <a:latin typeface="Arial"/>
            </a:endParaRPr>
          </a:p>
          <a:p>
            <a:pPr marL="12600">
              <a:lnSpc>
                <a:spcPct val="100000"/>
              </a:lnSpc>
              <a:spcBef>
                <a:spcPts val="1210"/>
              </a:spcBef>
              <a:buNone/>
            </a:pPr>
            <a:r>
              <a:rPr b="0" lang="en-GB" sz="2000" spc="-26" strike="noStrike">
                <a:solidFill>
                  <a:srgbClr val="000000"/>
                </a:solidFill>
                <a:latin typeface="Bitstream Vera Sans Mono"/>
                <a:ea typeface="DejaVu Sans"/>
              </a:rPr>
              <a:t>...</a:t>
            </a:r>
            <a:endParaRPr b="0" lang="en-GB" sz="2000" spc="-1" strike="noStrike">
              <a:latin typeface="Arial"/>
            </a:endParaRPr>
          </a:p>
          <a:p>
            <a:pPr marL="12600">
              <a:lnSpc>
                <a:spcPct val="100000"/>
              </a:lnSpc>
              <a:spcBef>
                <a:spcPts val="1361"/>
              </a:spcBef>
              <a:buNone/>
            </a:pPr>
            <a:r>
              <a:rPr b="0" lang="en-GB" sz="2000" spc="-1" strike="noStrike">
                <a:solidFill>
                  <a:srgbClr val="000000"/>
                </a:solidFill>
                <a:latin typeface="Bitstream Vera Sans Mono"/>
                <a:ea typeface="DejaVu Sans"/>
              </a:rPr>
              <a:t>for</a:t>
            </a:r>
            <a:r>
              <a:rPr b="0" lang="en-GB" sz="2000" spc="-32" strike="noStrike">
                <a:solidFill>
                  <a:srgbClr val="000000"/>
                </a:solidFill>
                <a:latin typeface="Bitstream Vera Sans Mono"/>
                <a:ea typeface="DejaVu Sans"/>
              </a:rPr>
              <a:t> </a:t>
            </a:r>
            <a:r>
              <a:rPr b="0" lang="en-GB" sz="2000" spc="-1" strike="noStrike">
                <a:solidFill>
                  <a:srgbClr val="000000"/>
                </a:solidFill>
                <a:latin typeface="Bitstream Vera Sans Mono"/>
                <a:ea typeface="DejaVu Sans"/>
              </a:rPr>
              <a:t>(;;)</a:t>
            </a:r>
            <a:r>
              <a:rPr b="0" lang="en-GB" sz="2000" spc="-15" strike="noStrike">
                <a:solidFill>
                  <a:srgbClr val="000000"/>
                </a:solidFill>
                <a:latin typeface="Bitstream Vera Sans Mono"/>
                <a:ea typeface="DejaVu Sans"/>
              </a:rPr>
              <a:t> </a:t>
            </a:r>
            <a:r>
              <a:rPr b="0" lang="en-GB" sz="2000" spc="-52" strike="noStrike">
                <a:solidFill>
                  <a:srgbClr val="000000"/>
                </a:solidFill>
                <a:latin typeface="Bitstream Vera Sans Mono"/>
                <a:ea typeface="DejaVu Sans"/>
              </a:rPr>
              <a:t>{</a:t>
            </a:r>
            <a:endParaRPr b="0" lang="en-GB" sz="2000" spc="-1" strike="noStrike">
              <a:latin typeface="Arial"/>
            </a:endParaRPr>
          </a:p>
          <a:p>
            <a:pPr marL="479880">
              <a:lnSpc>
                <a:spcPct val="133000"/>
              </a:lnSpc>
              <a:spcBef>
                <a:spcPts val="281"/>
              </a:spcBef>
              <a:buNone/>
            </a:pPr>
            <a:r>
              <a:rPr b="0" lang="en-GB" sz="2000" spc="-1" strike="noStrike">
                <a:solidFill>
                  <a:srgbClr val="000000"/>
                </a:solidFill>
                <a:latin typeface="Bitstream Vera Sans Mono"/>
                <a:ea typeface="DejaVu Sans"/>
              </a:rPr>
              <a:t>wait.tv_sec</a:t>
            </a:r>
            <a:r>
              <a:rPr b="0" lang="en-GB" sz="2000" spc="-35" strike="noStrike">
                <a:solidFill>
                  <a:srgbClr val="000000"/>
                </a:solidFill>
                <a:latin typeface="Bitstream Vera Sans Mono"/>
                <a:ea typeface="DejaVu Sans"/>
              </a:rPr>
              <a:t> </a:t>
            </a:r>
            <a:r>
              <a:rPr b="0" lang="en-GB" sz="2000" spc="-1" strike="noStrike">
                <a:solidFill>
                  <a:srgbClr val="000000"/>
                </a:solidFill>
                <a:latin typeface="Bitstream Vera Sans Mono"/>
                <a:ea typeface="DejaVu Sans"/>
              </a:rPr>
              <a:t>=</a:t>
            </a:r>
            <a:r>
              <a:rPr b="0" lang="en-GB" sz="2000" spc="-21" strike="noStrike">
                <a:solidFill>
                  <a:srgbClr val="000000"/>
                </a:solidFill>
                <a:latin typeface="Bitstream Vera Sans Mono"/>
                <a:ea typeface="DejaVu Sans"/>
              </a:rPr>
              <a:t> </a:t>
            </a:r>
            <a:r>
              <a:rPr b="0" lang="en-GB" sz="2000" spc="-1" strike="noStrike">
                <a:solidFill>
                  <a:srgbClr val="000000"/>
                </a:solidFill>
                <a:latin typeface="Bitstream Vera Sans Mono"/>
                <a:ea typeface="DejaVu Sans"/>
              </a:rPr>
              <a:t>1;            /*</a:t>
            </a:r>
            <a:r>
              <a:rPr b="0" lang="en-GB" sz="2000" spc="-21" strike="noStrike">
                <a:solidFill>
                  <a:srgbClr val="000000"/>
                </a:solidFill>
                <a:latin typeface="Bitstream Vera Sans Mono"/>
                <a:ea typeface="DejaVu Sans"/>
              </a:rPr>
              <a:t> </a:t>
            </a:r>
            <a:r>
              <a:rPr b="0" lang="en-GB" sz="2000" spc="-1" strike="noStrike">
                <a:solidFill>
                  <a:srgbClr val="000000"/>
                </a:solidFill>
                <a:latin typeface="Bitstream Vera Sans Mono"/>
                <a:ea typeface="DejaVu Sans"/>
              </a:rPr>
              <a:t>one</a:t>
            </a:r>
            <a:r>
              <a:rPr b="0" lang="en-GB" sz="2000" spc="-21" strike="noStrike">
                <a:solidFill>
                  <a:srgbClr val="000000"/>
                </a:solidFill>
                <a:latin typeface="Bitstream Vera Sans Mono"/>
                <a:ea typeface="DejaVu Sans"/>
              </a:rPr>
              <a:t> </a:t>
            </a:r>
            <a:r>
              <a:rPr b="0" lang="en-GB" sz="2000" spc="-1" strike="noStrike">
                <a:solidFill>
                  <a:srgbClr val="000000"/>
                </a:solidFill>
                <a:latin typeface="Bitstream Vera Sans Mono"/>
                <a:ea typeface="DejaVu Sans"/>
              </a:rPr>
              <a:t>second</a:t>
            </a:r>
            <a:r>
              <a:rPr b="0" lang="en-GB" sz="2000" spc="-21" strike="noStrike">
                <a:solidFill>
                  <a:srgbClr val="000000"/>
                </a:solidFill>
                <a:latin typeface="Bitstream Vera Sans Mono"/>
                <a:ea typeface="DejaVu Sans"/>
              </a:rPr>
              <a:t> </a:t>
            </a:r>
            <a:r>
              <a:rPr b="0" lang="en-GB" sz="2000" spc="-26" strike="noStrike">
                <a:solidFill>
                  <a:srgbClr val="000000"/>
                </a:solidFill>
                <a:latin typeface="Bitstream Vera Sans Mono"/>
                <a:ea typeface="DejaVu Sans"/>
              </a:rPr>
              <a:t>*/ </a:t>
            </a:r>
            <a:r>
              <a:rPr b="0" lang="en-GB" sz="2000" spc="-21" strike="noStrike">
                <a:solidFill>
                  <a:srgbClr val="000000"/>
                </a:solidFill>
                <a:latin typeface="Bitstream Vera Sans Mono"/>
                <a:ea typeface="DejaVu Sans"/>
              </a:rPr>
              <a:t> </a:t>
            </a:r>
            <a:endParaRPr b="0" lang="en-GB" sz="2000" spc="-1" strike="noStrike">
              <a:latin typeface="Arial"/>
            </a:endParaRPr>
          </a:p>
          <a:p>
            <a:pPr marL="479880">
              <a:lnSpc>
                <a:spcPct val="133000"/>
              </a:lnSpc>
              <a:spcBef>
                <a:spcPts val="281"/>
              </a:spcBef>
              <a:buNone/>
            </a:pPr>
            <a:r>
              <a:rPr b="0" lang="en-GB" sz="2000" spc="-1" strike="noStrike">
                <a:solidFill>
                  <a:srgbClr val="000000"/>
                </a:solidFill>
                <a:latin typeface="Bitstream Vera Sans Mono"/>
                <a:ea typeface="DejaVu Sans"/>
              </a:rPr>
              <a:t>wait.tv_usec</a:t>
            </a:r>
            <a:r>
              <a:rPr b="0" lang="en-GB" sz="2000" spc="-46" strike="noStrike">
                <a:solidFill>
                  <a:srgbClr val="000000"/>
                </a:solidFill>
                <a:latin typeface="Bitstream Vera Sans Mono"/>
                <a:ea typeface="DejaVu Sans"/>
              </a:rPr>
              <a:t> </a:t>
            </a:r>
            <a:r>
              <a:rPr b="0" lang="en-GB" sz="2000" spc="-1" strike="noStrike">
                <a:solidFill>
                  <a:srgbClr val="000000"/>
                </a:solidFill>
                <a:latin typeface="Bitstream Vera Sans Mono"/>
                <a:ea typeface="DejaVu Sans"/>
              </a:rPr>
              <a:t>=</a:t>
            </a:r>
            <a:r>
              <a:rPr b="0" lang="en-GB" sz="2000" spc="-32" strike="noStrike">
                <a:solidFill>
                  <a:srgbClr val="000000"/>
                </a:solidFill>
                <a:latin typeface="Bitstream Vera Sans Mono"/>
                <a:ea typeface="DejaVu Sans"/>
              </a:rPr>
              <a:t> </a:t>
            </a:r>
            <a:r>
              <a:rPr b="0" lang="en-GB" sz="2000" spc="-35" strike="noStrike">
                <a:solidFill>
                  <a:srgbClr val="000000"/>
                </a:solidFill>
                <a:latin typeface="Bitstream Vera Sans Mono"/>
                <a:ea typeface="DejaVu Sans"/>
              </a:rPr>
              <a:t>0; </a:t>
            </a:r>
            <a:endParaRPr b="0" lang="en-GB" sz="2000" spc="-1" strike="noStrike">
              <a:latin typeface="Arial"/>
            </a:endParaRPr>
          </a:p>
          <a:p>
            <a:pPr marL="479880">
              <a:lnSpc>
                <a:spcPct val="133000"/>
              </a:lnSpc>
              <a:spcBef>
                <a:spcPts val="281"/>
              </a:spcBef>
              <a:buNone/>
            </a:pPr>
            <a:r>
              <a:rPr b="0" lang="en-GB" sz="2000" spc="-12" strike="noStrike">
                <a:solidFill>
                  <a:srgbClr val="000000"/>
                </a:solidFill>
                <a:latin typeface="Bitstream Vera Sans Mono"/>
                <a:ea typeface="DejaVu Sans"/>
              </a:rPr>
              <a:t>FD_ZERO(&amp;read_template); </a:t>
            </a:r>
            <a:endParaRPr b="0" lang="en-GB" sz="2000" spc="-1" strike="noStrike">
              <a:latin typeface="Arial"/>
            </a:endParaRPr>
          </a:p>
          <a:p>
            <a:pPr marL="479880">
              <a:lnSpc>
                <a:spcPct val="133000"/>
              </a:lnSpc>
              <a:spcBef>
                <a:spcPts val="281"/>
              </a:spcBef>
              <a:buNone/>
            </a:pPr>
            <a:r>
              <a:rPr b="0" lang="en-GB" sz="2000" spc="-1" strike="noStrike">
                <a:solidFill>
                  <a:srgbClr val="000000"/>
                </a:solidFill>
                <a:latin typeface="Bitstream Vera Sans Mono"/>
                <a:ea typeface="DejaVu Sans"/>
              </a:rPr>
              <a:t>FD_SET(s1,</a:t>
            </a:r>
            <a:r>
              <a:rPr b="0" lang="en-GB" sz="2000" spc="-60" strike="noStrike">
                <a:solidFill>
                  <a:srgbClr val="000000"/>
                </a:solidFill>
                <a:latin typeface="Bitstream Vera Sans Mono"/>
                <a:ea typeface="DejaVu Sans"/>
              </a:rPr>
              <a:t> </a:t>
            </a:r>
            <a:r>
              <a:rPr b="0" lang="en-GB" sz="2000" spc="-12" strike="noStrike">
                <a:solidFill>
                  <a:srgbClr val="000000"/>
                </a:solidFill>
                <a:latin typeface="Bitstream Vera Sans Mono"/>
                <a:ea typeface="DejaVu Sans"/>
              </a:rPr>
              <a:t>&amp;read_template); </a:t>
            </a:r>
            <a:endParaRPr b="0" lang="en-GB" sz="2000" spc="-1" strike="noStrike">
              <a:latin typeface="Arial"/>
            </a:endParaRPr>
          </a:p>
          <a:p>
            <a:pPr marL="479880">
              <a:lnSpc>
                <a:spcPct val="133000"/>
              </a:lnSpc>
              <a:spcBef>
                <a:spcPts val="281"/>
              </a:spcBef>
              <a:buNone/>
            </a:pPr>
            <a:r>
              <a:rPr b="0" lang="en-GB" sz="2000" spc="-1" strike="noStrike">
                <a:solidFill>
                  <a:srgbClr val="000000"/>
                </a:solidFill>
                <a:latin typeface="Bitstream Vera Sans Mono"/>
                <a:ea typeface="DejaVu Sans"/>
              </a:rPr>
              <a:t>FD_SET(s2,</a:t>
            </a:r>
            <a:r>
              <a:rPr b="0" lang="en-GB" sz="2000" spc="-60" strike="noStrike">
                <a:solidFill>
                  <a:srgbClr val="000000"/>
                </a:solidFill>
                <a:latin typeface="Bitstream Vera Sans Mono"/>
                <a:ea typeface="DejaVu Sans"/>
              </a:rPr>
              <a:t> </a:t>
            </a:r>
            <a:r>
              <a:rPr b="0" lang="en-GB" sz="2000" spc="-12" strike="noStrike">
                <a:solidFill>
                  <a:srgbClr val="000000"/>
                </a:solidFill>
                <a:latin typeface="Bitstream Vera Sans Mono"/>
                <a:ea typeface="DejaVu Sans"/>
              </a:rPr>
              <a:t>&amp;read_template);</a:t>
            </a:r>
            <a:endParaRPr b="0" lang="en-GB" sz="2000" spc="-1" strike="noStrike">
              <a:latin typeface="Arial"/>
            </a:endParaRPr>
          </a:p>
        </p:txBody>
      </p:sp>
    </p:spTree>
  </p:cSld>
  <p:transition>
    <p:dissolve/>
  </p:transition>
</p:sld>
</file>

<file path=ppt/slides/slide5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9" name="PlaceHolder 1"/>
          <p:cNvSpPr>
            <a:spLocks noGrp="1"/>
          </p:cNvSpPr>
          <p:nvPr>
            <p:ph type="title"/>
          </p:nvPr>
        </p:nvSpPr>
        <p:spPr>
          <a:xfrm>
            <a:off x="1069200" y="555120"/>
            <a:ext cx="6863400" cy="1272600"/>
          </a:xfrm>
          <a:prstGeom prst="rect">
            <a:avLst/>
          </a:prstGeom>
          <a:noFill/>
          <a:ln w="0">
            <a:noFill/>
          </a:ln>
        </p:spPr>
        <p:txBody>
          <a:bodyPr lIns="0" rIns="0" tIns="12600" bIns="0" anchor="t">
            <a:noAutofit/>
          </a:bodyPr>
          <a:p>
            <a:pPr marL="2343240">
              <a:lnSpc>
                <a:spcPct val="100000"/>
              </a:lnSpc>
              <a:spcBef>
                <a:spcPts val="99"/>
              </a:spcBef>
              <a:buNone/>
            </a:pPr>
            <a:r>
              <a:rPr b="1" lang="en-GB" sz="4400" spc="-12" strike="noStrike">
                <a:solidFill>
                  <a:srgbClr val="000000"/>
                </a:solidFill>
                <a:latin typeface="Arial"/>
              </a:rPr>
              <a:t>Example - II</a:t>
            </a:r>
            <a:endParaRPr b="0" lang="en-GB" sz="4400" spc="-1" strike="noStrike">
              <a:latin typeface="Arial"/>
            </a:endParaRPr>
          </a:p>
        </p:txBody>
      </p:sp>
      <p:sp>
        <p:nvSpPr>
          <p:cNvPr id="460" name="object 3"/>
          <p:cNvSpPr/>
          <p:nvPr/>
        </p:nvSpPr>
        <p:spPr>
          <a:xfrm>
            <a:off x="599400" y="1694160"/>
            <a:ext cx="8939160" cy="5212080"/>
          </a:xfrm>
          <a:prstGeom prst="rect">
            <a:avLst/>
          </a:prstGeom>
          <a:noFill/>
          <a:ln w="0">
            <a:noFill/>
          </a:ln>
        </p:spPr>
        <p:style>
          <a:lnRef idx="0"/>
          <a:fillRef idx="0"/>
          <a:effectRef idx="0"/>
          <a:fontRef idx="minor"/>
        </p:style>
        <p:txBody>
          <a:bodyPr lIns="0" rIns="0" tIns="135720" bIns="0" anchor="t">
            <a:spAutoFit/>
          </a:bodyPr>
          <a:p>
            <a:pPr marL="479880">
              <a:lnSpc>
                <a:spcPct val="100000"/>
              </a:lnSpc>
              <a:spcBef>
                <a:spcPts val="1069"/>
              </a:spcBef>
              <a:buNone/>
            </a:pPr>
            <a:r>
              <a:rPr b="0" lang="en-GB" sz="2000" spc="-1" strike="noStrike">
                <a:solidFill>
                  <a:srgbClr val="000000"/>
                </a:solidFill>
                <a:latin typeface="Bitstream Vera Sans Mono"/>
                <a:ea typeface="DejaVu Sans"/>
              </a:rPr>
              <a:t>nb</a:t>
            </a:r>
            <a:r>
              <a:rPr b="0" lang="en-GB" sz="2000" spc="-46" strike="noStrike">
                <a:solidFill>
                  <a:srgbClr val="000000"/>
                </a:solidFill>
                <a:latin typeface="Bitstream Vera Sans Mono"/>
                <a:ea typeface="DejaVu Sans"/>
              </a:rPr>
              <a:t> </a:t>
            </a:r>
            <a:r>
              <a:rPr b="0" lang="en-GB" sz="2000" spc="-1" strike="noStrike">
                <a:solidFill>
                  <a:srgbClr val="000000"/>
                </a:solidFill>
                <a:latin typeface="Bitstream Vera Sans Mono"/>
                <a:ea typeface="DejaVu Sans"/>
              </a:rPr>
              <a:t>=</a:t>
            </a:r>
            <a:r>
              <a:rPr b="0" lang="en-GB" sz="2000" spc="-35" strike="noStrike">
                <a:solidFill>
                  <a:srgbClr val="000000"/>
                </a:solidFill>
                <a:latin typeface="Bitstream Vera Sans Mono"/>
                <a:ea typeface="DejaVu Sans"/>
              </a:rPr>
              <a:t> </a:t>
            </a:r>
            <a:r>
              <a:rPr b="0" lang="en-GB" sz="2000" spc="-1" strike="noStrike">
                <a:solidFill>
                  <a:srgbClr val="000000"/>
                </a:solidFill>
                <a:latin typeface="Bitstream Vera Sans Mono"/>
                <a:ea typeface="DejaVu Sans"/>
              </a:rPr>
              <a:t>select(FD_SETSIZE,</a:t>
            </a:r>
            <a:r>
              <a:rPr b="0" lang="en-GB" sz="2000" spc="-35" strike="noStrike">
                <a:solidFill>
                  <a:srgbClr val="000000"/>
                </a:solidFill>
                <a:latin typeface="Bitstream Vera Sans Mono"/>
                <a:ea typeface="DejaVu Sans"/>
              </a:rPr>
              <a:t> </a:t>
            </a:r>
            <a:r>
              <a:rPr b="0" lang="en-GB" sz="2000" spc="-12" strike="noStrike">
                <a:solidFill>
                  <a:srgbClr val="000000"/>
                </a:solidFill>
                <a:latin typeface="Bitstream Vera Sans Mono"/>
                <a:ea typeface="DejaVu Sans"/>
              </a:rPr>
              <a:t>&amp;read_template, </a:t>
            </a:r>
            <a:r>
              <a:rPr b="0" lang="en-GB" sz="2000" spc="-1" strike="noStrike">
                <a:solidFill>
                  <a:srgbClr val="000000"/>
                </a:solidFill>
                <a:latin typeface="Bitstream Vera Sans Mono"/>
                <a:ea typeface="DejaVu Sans"/>
              </a:rPr>
              <a:t>(fd_set</a:t>
            </a:r>
            <a:r>
              <a:rPr b="0" lang="en-GB" sz="2000" spc="-32" strike="noStrike">
                <a:solidFill>
                  <a:srgbClr val="000000"/>
                </a:solidFill>
                <a:latin typeface="Bitstream Vera Sans Mono"/>
                <a:ea typeface="DejaVu Sans"/>
              </a:rPr>
              <a:t> </a:t>
            </a:r>
            <a:r>
              <a:rPr b="0" lang="en-GB" sz="2000" spc="-1" strike="noStrike">
                <a:solidFill>
                  <a:srgbClr val="000000"/>
                </a:solidFill>
                <a:latin typeface="Bitstream Vera Sans Mono"/>
                <a:ea typeface="DejaVu Sans"/>
              </a:rPr>
              <a:t>*)</a:t>
            </a:r>
            <a:r>
              <a:rPr b="0" lang="en-GB" sz="2000" spc="-21" strike="noStrike">
                <a:solidFill>
                  <a:srgbClr val="000000"/>
                </a:solidFill>
                <a:latin typeface="Bitstream Vera Sans Mono"/>
                <a:ea typeface="DejaVu Sans"/>
              </a:rPr>
              <a:t> </a:t>
            </a:r>
            <a:r>
              <a:rPr b="0" lang="en-GB" sz="2000" spc="-1" strike="noStrike">
                <a:solidFill>
                  <a:srgbClr val="000000"/>
                </a:solidFill>
                <a:latin typeface="Bitstream Vera Sans Mono"/>
                <a:ea typeface="DejaVu Sans"/>
              </a:rPr>
              <a:t>0,</a:t>
            </a:r>
            <a:r>
              <a:rPr b="0" lang="en-GB" sz="2000" spc="-15" strike="noStrike">
                <a:solidFill>
                  <a:srgbClr val="000000"/>
                </a:solidFill>
                <a:latin typeface="Bitstream Vera Sans Mono"/>
                <a:ea typeface="DejaVu Sans"/>
              </a:rPr>
              <a:t>               </a:t>
            </a:r>
            <a:r>
              <a:rPr b="0" lang="en-GB" sz="2000" spc="-1" strike="noStrike">
                <a:solidFill>
                  <a:srgbClr val="000000"/>
                </a:solidFill>
                <a:latin typeface="Bitstream Vera Sans Mono"/>
                <a:ea typeface="DejaVu Sans"/>
              </a:rPr>
              <a:t>(fd_set</a:t>
            </a:r>
            <a:r>
              <a:rPr b="0" lang="en-GB" sz="2000" spc="-21" strike="noStrike">
                <a:solidFill>
                  <a:srgbClr val="000000"/>
                </a:solidFill>
                <a:latin typeface="Bitstream Vera Sans Mono"/>
                <a:ea typeface="DejaVu Sans"/>
              </a:rPr>
              <a:t> </a:t>
            </a:r>
            <a:r>
              <a:rPr b="0" lang="en-GB" sz="2000" spc="-1" strike="noStrike">
                <a:solidFill>
                  <a:srgbClr val="000000"/>
                </a:solidFill>
                <a:latin typeface="Bitstream Vera Sans Mono"/>
                <a:ea typeface="DejaVu Sans"/>
              </a:rPr>
              <a:t>*)</a:t>
            </a:r>
            <a:r>
              <a:rPr b="0" lang="en-GB" sz="2000" spc="-21" strike="noStrike">
                <a:solidFill>
                  <a:srgbClr val="000000"/>
                </a:solidFill>
                <a:latin typeface="Bitstream Vera Sans Mono"/>
                <a:ea typeface="DejaVu Sans"/>
              </a:rPr>
              <a:t> </a:t>
            </a:r>
            <a:r>
              <a:rPr b="0" lang="en-GB" sz="2000" spc="-1" strike="noStrike">
                <a:solidFill>
                  <a:srgbClr val="000000"/>
                </a:solidFill>
                <a:latin typeface="Bitstream Vera Sans Mono"/>
                <a:ea typeface="DejaVu Sans"/>
              </a:rPr>
              <a:t>0,</a:t>
            </a:r>
            <a:r>
              <a:rPr b="0" lang="en-GB" sz="2000" spc="-15" strike="noStrike">
                <a:solidFill>
                  <a:srgbClr val="000000"/>
                </a:solidFill>
                <a:latin typeface="Bitstream Vera Sans Mono"/>
                <a:ea typeface="DejaVu Sans"/>
              </a:rPr>
              <a:t> </a:t>
            </a:r>
            <a:r>
              <a:rPr b="0" lang="en-GB" sz="2000" spc="-12" strike="noStrike">
                <a:solidFill>
                  <a:srgbClr val="000000"/>
                </a:solidFill>
                <a:latin typeface="Bitstream Vera Sans Mono"/>
                <a:ea typeface="DejaVu Sans"/>
              </a:rPr>
              <a:t>&amp;wait);</a:t>
            </a:r>
            <a:endParaRPr b="0" lang="en-GB" sz="2000" spc="-1" strike="noStrike">
              <a:latin typeface="Arial"/>
            </a:endParaRPr>
          </a:p>
          <a:p>
            <a:pPr marL="479880">
              <a:lnSpc>
                <a:spcPct val="100000"/>
              </a:lnSpc>
              <a:spcBef>
                <a:spcPts val="1069"/>
              </a:spcBef>
              <a:buNone/>
            </a:pPr>
            <a:r>
              <a:rPr b="0" lang="en-GB" sz="2000" spc="-1" strike="noStrike">
                <a:solidFill>
                  <a:srgbClr val="000000"/>
                </a:solidFill>
                <a:latin typeface="Bitstream Vera Sans Mono"/>
                <a:ea typeface="DejaVu Sans"/>
              </a:rPr>
              <a:t>if</a:t>
            </a:r>
            <a:r>
              <a:rPr b="0" lang="en-GB" sz="2000" spc="-26" strike="noStrike">
                <a:solidFill>
                  <a:srgbClr val="000000"/>
                </a:solidFill>
                <a:latin typeface="Bitstream Vera Sans Mono"/>
                <a:ea typeface="DejaVu Sans"/>
              </a:rPr>
              <a:t> </a:t>
            </a:r>
            <a:r>
              <a:rPr b="0" lang="en-GB" sz="2000" spc="-1" strike="noStrike">
                <a:solidFill>
                  <a:srgbClr val="000000"/>
                </a:solidFill>
                <a:latin typeface="Bitstream Vera Sans Mono"/>
                <a:ea typeface="DejaVu Sans"/>
              </a:rPr>
              <a:t>(nb</a:t>
            </a:r>
            <a:r>
              <a:rPr b="0" lang="en-GB" sz="2000" spc="-12" strike="noStrike">
                <a:solidFill>
                  <a:srgbClr val="000000"/>
                </a:solidFill>
                <a:latin typeface="Bitstream Vera Sans Mono"/>
                <a:ea typeface="DejaVu Sans"/>
              </a:rPr>
              <a:t> </a:t>
            </a:r>
            <a:r>
              <a:rPr b="0" lang="en-GB" sz="2000" spc="-1" strike="noStrike">
                <a:solidFill>
                  <a:srgbClr val="000000"/>
                </a:solidFill>
                <a:latin typeface="Bitstream Vera Sans Mono"/>
                <a:ea typeface="DejaVu Sans"/>
              </a:rPr>
              <a:t>&lt;=</a:t>
            </a:r>
            <a:r>
              <a:rPr b="0" lang="en-GB" sz="2000" spc="-12" strike="noStrike">
                <a:solidFill>
                  <a:srgbClr val="000000"/>
                </a:solidFill>
                <a:latin typeface="Bitstream Vera Sans Mono"/>
                <a:ea typeface="DejaVu Sans"/>
              </a:rPr>
              <a:t> </a:t>
            </a:r>
            <a:r>
              <a:rPr b="0" lang="en-GB" sz="2000" spc="-1" strike="noStrike">
                <a:solidFill>
                  <a:srgbClr val="000000"/>
                </a:solidFill>
                <a:latin typeface="Bitstream Vera Sans Mono"/>
                <a:ea typeface="DejaVu Sans"/>
              </a:rPr>
              <a:t>0)</a:t>
            </a:r>
            <a:r>
              <a:rPr b="0" lang="en-GB" sz="2000" spc="-12" strike="noStrike">
                <a:solidFill>
                  <a:srgbClr val="000000"/>
                </a:solidFill>
                <a:latin typeface="Bitstream Vera Sans Mono"/>
                <a:ea typeface="DejaVu Sans"/>
              </a:rPr>
              <a:t> </a:t>
            </a:r>
            <a:r>
              <a:rPr b="0" lang="en-GB" sz="2000" spc="-52" strike="noStrike">
                <a:solidFill>
                  <a:srgbClr val="000000"/>
                </a:solidFill>
                <a:latin typeface="Bitstream Vera Sans Mono"/>
                <a:ea typeface="DejaVu Sans"/>
              </a:rPr>
              <a:t>{</a:t>
            </a:r>
            <a:endParaRPr b="0" lang="en-GB" sz="2000" spc="-1" strike="noStrike">
              <a:latin typeface="Arial"/>
            </a:endParaRPr>
          </a:p>
          <a:p>
            <a:pPr marL="984240">
              <a:lnSpc>
                <a:spcPct val="124000"/>
              </a:lnSpc>
              <a:spcBef>
                <a:spcPts val="275"/>
              </a:spcBef>
              <a:buNone/>
            </a:pPr>
            <a:r>
              <a:rPr b="0" lang="en-GB" sz="2000" spc="-1" strike="noStrike">
                <a:solidFill>
                  <a:srgbClr val="000000"/>
                </a:solidFill>
                <a:latin typeface="Bitstream Vera Sans Mono"/>
                <a:ea typeface="DejaVu Sans"/>
              </a:rPr>
              <a:t>if</a:t>
            </a:r>
            <a:r>
              <a:rPr b="0" lang="en-GB" sz="2000" spc="-32" strike="noStrike">
                <a:solidFill>
                  <a:srgbClr val="000000"/>
                </a:solidFill>
                <a:latin typeface="Bitstream Vera Sans Mono"/>
                <a:ea typeface="DejaVu Sans"/>
              </a:rPr>
              <a:t> </a:t>
            </a:r>
            <a:r>
              <a:rPr b="0" lang="en-GB" sz="2000" spc="-1" strike="noStrike">
                <a:solidFill>
                  <a:srgbClr val="000000"/>
                </a:solidFill>
                <a:latin typeface="Bitstream Vera Sans Mono"/>
                <a:ea typeface="DejaVu Sans"/>
              </a:rPr>
              <a:t>(nb&lt;0)</a:t>
            </a:r>
            <a:r>
              <a:rPr b="0" lang="en-GB" sz="2000" spc="-21" strike="noStrike">
                <a:solidFill>
                  <a:srgbClr val="000000"/>
                </a:solidFill>
                <a:latin typeface="Bitstream Vera Sans Mono"/>
                <a:ea typeface="DejaVu Sans"/>
              </a:rPr>
              <a:t> </a:t>
            </a:r>
            <a:r>
              <a:rPr b="0" lang="en-GB" sz="2000" spc="-12" strike="noStrike">
                <a:solidFill>
                  <a:srgbClr val="000000"/>
                </a:solidFill>
                <a:latin typeface="Bitstream Vera Sans Mono"/>
                <a:ea typeface="DejaVu Sans"/>
              </a:rPr>
              <a:t>perror(“select”) </a:t>
            </a:r>
            <a:r>
              <a:rPr b="0" lang="en-GB" sz="2000" spc="-1" strike="noStrike">
                <a:solidFill>
                  <a:srgbClr val="000000"/>
                </a:solidFill>
                <a:latin typeface="Bitstream Vera Sans Mono"/>
                <a:ea typeface="DejaVu Sans"/>
              </a:rPr>
              <a:t>else</a:t>
            </a:r>
            <a:r>
              <a:rPr b="0" lang="en-GB" sz="2000" spc="-21" strike="noStrike">
                <a:solidFill>
                  <a:srgbClr val="000000"/>
                </a:solidFill>
                <a:latin typeface="Bitstream Vera Sans Mono"/>
                <a:ea typeface="DejaVu Sans"/>
              </a:rPr>
              <a:t> </a:t>
            </a:r>
            <a:r>
              <a:rPr b="0" lang="en-GB" sz="2000" spc="-12" strike="noStrike">
                <a:solidFill>
                  <a:srgbClr val="000000"/>
                </a:solidFill>
                <a:latin typeface="Bitstream Vera Sans Mono"/>
                <a:ea typeface="DejaVu Sans"/>
              </a:rPr>
              <a:t>printf(“Timeout.\n); continue;</a:t>
            </a:r>
            <a:endParaRPr b="0" lang="en-GB" sz="2000" spc="-1" strike="noStrike">
              <a:latin typeface="Arial"/>
            </a:endParaRPr>
          </a:p>
          <a:p>
            <a:pPr marL="479880">
              <a:lnSpc>
                <a:spcPct val="100000"/>
              </a:lnSpc>
              <a:spcBef>
                <a:spcPts val="700"/>
              </a:spcBef>
              <a:buNone/>
            </a:pPr>
            <a:r>
              <a:rPr b="0" lang="en-GB" sz="2000" spc="-52" strike="noStrike">
                <a:solidFill>
                  <a:srgbClr val="000000"/>
                </a:solidFill>
                <a:latin typeface="Bitstream Vera Sans Mono"/>
                <a:ea typeface="DejaVu Sans"/>
              </a:rPr>
              <a:t>}</a:t>
            </a:r>
            <a:endParaRPr b="0" lang="en-GB" sz="2000" spc="-1" strike="noStrike">
              <a:latin typeface="Arial"/>
            </a:endParaRPr>
          </a:p>
          <a:p>
            <a:pPr marL="984240" indent="-504360">
              <a:lnSpc>
                <a:spcPct val="133000"/>
              </a:lnSpc>
              <a:spcBef>
                <a:spcPts val="11"/>
              </a:spcBef>
              <a:buNone/>
              <a:tabLst>
                <a:tab algn="l" pos="0"/>
              </a:tabLst>
            </a:pPr>
            <a:r>
              <a:rPr b="0" lang="en-GB" sz="2000" spc="-1" strike="noStrike">
                <a:solidFill>
                  <a:srgbClr val="000000"/>
                </a:solidFill>
                <a:latin typeface="Bitstream Vera Sans Mono"/>
                <a:ea typeface="DejaVu Sans"/>
              </a:rPr>
              <a:t>if</a:t>
            </a:r>
            <a:r>
              <a:rPr b="0" lang="en-GB" sz="2000" spc="-66" strike="noStrike">
                <a:solidFill>
                  <a:srgbClr val="000000"/>
                </a:solidFill>
                <a:latin typeface="Bitstream Vera Sans Mono"/>
                <a:ea typeface="DejaVu Sans"/>
              </a:rPr>
              <a:t> </a:t>
            </a:r>
            <a:r>
              <a:rPr b="0" lang="en-GB" sz="2000" spc="-1" strike="noStrike">
                <a:solidFill>
                  <a:srgbClr val="000000"/>
                </a:solidFill>
                <a:latin typeface="Bitstream Vera Sans Mono"/>
                <a:ea typeface="DejaVu Sans"/>
              </a:rPr>
              <a:t>(FD_ISSET(s1,</a:t>
            </a:r>
            <a:r>
              <a:rPr b="0" lang="en-GB" sz="2000" spc="-52" strike="noStrike">
                <a:solidFill>
                  <a:srgbClr val="000000"/>
                </a:solidFill>
                <a:latin typeface="Bitstream Vera Sans Mono"/>
                <a:ea typeface="DejaVu Sans"/>
              </a:rPr>
              <a:t> </a:t>
            </a:r>
            <a:r>
              <a:rPr b="0" lang="en-GB" sz="2000" spc="-1" strike="noStrike">
                <a:solidFill>
                  <a:srgbClr val="000000"/>
                </a:solidFill>
                <a:latin typeface="Bitstream Vera Sans Mono"/>
                <a:ea typeface="DejaVu Sans"/>
              </a:rPr>
              <a:t>&amp;read_template))</a:t>
            </a:r>
            <a:r>
              <a:rPr b="0" lang="en-GB" sz="2000" spc="-52" strike="noStrike">
                <a:solidFill>
                  <a:srgbClr val="000000"/>
                </a:solidFill>
                <a:latin typeface="Bitstream Vera Sans Mono"/>
                <a:ea typeface="DejaVu Sans"/>
              </a:rPr>
              <a:t> { </a:t>
            </a:r>
            <a:r>
              <a:rPr b="0" lang="en-GB" sz="2000" spc="-12" strike="noStrike">
                <a:solidFill>
                  <a:srgbClr val="000000"/>
                </a:solidFill>
                <a:latin typeface="Bitstream Vera Sans Mono"/>
                <a:ea typeface="DejaVu Sans"/>
              </a:rPr>
              <a:t>sts=ReadDataFromSocket(s1)</a:t>
            </a:r>
            <a:endParaRPr b="0" lang="en-GB" sz="2000" spc="-1" strike="noStrike">
              <a:latin typeface="Arial"/>
            </a:endParaRPr>
          </a:p>
          <a:p>
            <a:pPr marL="479880" indent="-504360">
              <a:lnSpc>
                <a:spcPct val="100000"/>
              </a:lnSpc>
              <a:spcBef>
                <a:spcPts val="700"/>
              </a:spcBef>
              <a:buNone/>
              <a:tabLst>
                <a:tab algn="l" pos="0"/>
              </a:tabLst>
            </a:pPr>
            <a:r>
              <a:rPr b="0" lang="en-GB" sz="2000" spc="-52" strike="noStrike">
                <a:solidFill>
                  <a:srgbClr val="000000"/>
                </a:solidFill>
                <a:latin typeface="Bitstream Vera Sans Mono"/>
                <a:ea typeface="DejaVu Sans"/>
              </a:rPr>
              <a:t>   </a:t>
            </a:r>
            <a:r>
              <a:rPr b="0" lang="en-GB" sz="2000" spc="-52" strike="noStrike">
                <a:solidFill>
                  <a:srgbClr val="000000"/>
                </a:solidFill>
                <a:latin typeface="Bitstream Vera Sans Mono"/>
                <a:ea typeface="DejaVu Sans"/>
              </a:rPr>
              <a:t>}</a:t>
            </a:r>
            <a:endParaRPr b="0" lang="en-GB" sz="2000" spc="-1" strike="noStrike">
              <a:latin typeface="Arial"/>
            </a:endParaRPr>
          </a:p>
          <a:p>
            <a:pPr marL="984240" indent="-504360">
              <a:lnSpc>
                <a:spcPct val="133000"/>
              </a:lnSpc>
              <a:spcBef>
                <a:spcPts val="11"/>
              </a:spcBef>
              <a:buNone/>
              <a:tabLst>
                <a:tab algn="l" pos="0"/>
              </a:tabLst>
            </a:pPr>
            <a:r>
              <a:rPr b="0" lang="en-GB" sz="2000" spc="-1" strike="noStrike">
                <a:solidFill>
                  <a:srgbClr val="000000"/>
                </a:solidFill>
                <a:latin typeface="Bitstream Vera Sans Mono"/>
                <a:ea typeface="DejaVu Sans"/>
              </a:rPr>
              <a:t>if</a:t>
            </a:r>
            <a:r>
              <a:rPr b="0" lang="en-GB" sz="2000" spc="-66" strike="noStrike">
                <a:solidFill>
                  <a:srgbClr val="000000"/>
                </a:solidFill>
                <a:latin typeface="Bitstream Vera Sans Mono"/>
                <a:ea typeface="DejaVu Sans"/>
              </a:rPr>
              <a:t> </a:t>
            </a:r>
            <a:r>
              <a:rPr b="0" lang="en-GB" sz="2000" spc="-1" strike="noStrike">
                <a:solidFill>
                  <a:srgbClr val="000000"/>
                </a:solidFill>
                <a:latin typeface="Bitstream Vera Sans Mono"/>
                <a:ea typeface="DejaVu Sans"/>
              </a:rPr>
              <a:t>(FD_ISSET(s2,</a:t>
            </a:r>
            <a:r>
              <a:rPr b="0" lang="en-GB" sz="2000" spc="-52" strike="noStrike">
                <a:solidFill>
                  <a:srgbClr val="000000"/>
                </a:solidFill>
                <a:latin typeface="Bitstream Vera Sans Mono"/>
                <a:ea typeface="DejaVu Sans"/>
              </a:rPr>
              <a:t> </a:t>
            </a:r>
            <a:r>
              <a:rPr b="0" lang="en-GB" sz="2000" spc="-1" strike="noStrike">
                <a:solidFill>
                  <a:srgbClr val="000000"/>
                </a:solidFill>
                <a:latin typeface="Bitstream Vera Sans Mono"/>
                <a:ea typeface="DejaVu Sans"/>
              </a:rPr>
              <a:t>&amp;read_template))</a:t>
            </a:r>
            <a:r>
              <a:rPr b="0" lang="en-GB" sz="2000" spc="-52" strike="noStrike">
                <a:solidFill>
                  <a:srgbClr val="000000"/>
                </a:solidFill>
                <a:latin typeface="Bitstream Vera Sans Mono"/>
                <a:ea typeface="DejaVu Sans"/>
              </a:rPr>
              <a:t> { </a:t>
            </a:r>
            <a:r>
              <a:rPr b="0" lang="en-GB" sz="2000" spc="-12" strike="noStrike">
                <a:solidFill>
                  <a:srgbClr val="000000"/>
                </a:solidFill>
                <a:latin typeface="Bitstream Vera Sans Mono"/>
                <a:ea typeface="DejaVu Sans"/>
              </a:rPr>
              <a:t>sts=ReadDataFromSocket(s2)</a:t>
            </a:r>
            <a:endParaRPr b="0" lang="en-GB" sz="2000" spc="-1" strike="noStrike">
              <a:latin typeface="Arial"/>
            </a:endParaRPr>
          </a:p>
          <a:p>
            <a:pPr marL="479880" indent="-504360">
              <a:lnSpc>
                <a:spcPct val="100000"/>
              </a:lnSpc>
              <a:spcBef>
                <a:spcPts val="700"/>
              </a:spcBef>
              <a:buNone/>
              <a:tabLst>
                <a:tab algn="l" pos="0"/>
              </a:tabLst>
            </a:pPr>
            <a:r>
              <a:rPr b="0" lang="en-GB" sz="2000" spc="-52" strike="noStrike">
                <a:solidFill>
                  <a:srgbClr val="000000"/>
                </a:solidFill>
                <a:latin typeface="Bitstream Vera Sans Mono"/>
                <a:ea typeface="DejaVu Sans"/>
              </a:rPr>
              <a:t>  </a:t>
            </a:r>
            <a:r>
              <a:rPr b="0" lang="en-GB" sz="2000" spc="-52" strike="noStrike">
                <a:solidFill>
                  <a:srgbClr val="000000"/>
                </a:solidFill>
                <a:latin typeface="Bitstream Vera Sans Mono"/>
                <a:ea typeface="DejaVu Sans"/>
              </a:rPr>
              <a:t>}</a:t>
            </a:r>
            <a:endParaRPr b="0" lang="en-GB" sz="2000" spc="-1" strike="noStrike">
              <a:latin typeface="Arial"/>
            </a:endParaRPr>
          </a:p>
          <a:p>
            <a:pPr marL="12600" indent="-504360">
              <a:lnSpc>
                <a:spcPct val="100000"/>
              </a:lnSpc>
              <a:spcBef>
                <a:spcPts val="981"/>
              </a:spcBef>
              <a:buNone/>
              <a:tabLst>
                <a:tab algn="l" pos="0"/>
              </a:tabLst>
            </a:pPr>
            <a:r>
              <a:rPr b="0" lang="en-GB" sz="2000" spc="-52" strike="noStrike">
                <a:solidFill>
                  <a:srgbClr val="000000"/>
                </a:solidFill>
                <a:latin typeface="Bitstream Vera Sans Mono"/>
                <a:ea typeface="DejaVu Sans"/>
              </a:rPr>
              <a:t>}</a:t>
            </a:r>
            <a:endParaRPr b="0" lang="en-GB" sz="2000" spc="-1" strike="noStrike">
              <a:latin typeface="Arial"/>
            </a:endParaRPr>
          </a:p>
        </p:txBody>
      </p:sp>
    </p:spTree>
  </p:cSld>
  <p:transition>
    <p:dissolve/>
  </p:transition>
</p:sld>
</file>

<file path=ppt/slides/slide5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1" name="PlaceHolder 1"/>
          <p:cNvSpPr>
            <a:spLocks noGrp="1"/>
          </p:cNvSpPr>
          <p:nvPr>
            <p:ph type="title"/>
          </p:nvPr>
        </p:nvSpPr>
        <p:spPr>
          <a:xfrm>
            <a:off x="205200" y="555120"/>
            <a:ext cx="6863400" cy="1272600"/>
          </a:xfrm>
          <a:prstGeom prst="rect">
            <a:avLst/>
          </a:prstGeom>
          <a:noFill/>
          <a:ln w="0">
            <a:noFill/>
          </a:ln>
        </p:spPr>
        <p:txBody>
          <a:bodyPr lIns="0" rIns="0" tIns="12600" bIns="0" anchor="t">
            <a:noAutofit/>
          </a:bodyPr>
          <a:p>
            <a:pPr marL="2700720">
              <a:lnSpc>
                <a:spcPct val="100000"/>
              </a:lnSpc>
              <a:spcBef>
                <a:spcPts val="99"/>
              </a:spcBef>
              <a:buNone/>
            </a:pPr>
            <a:r>
              <a:rPr b="1" lang="en-GB" sz="4400" spc="-12" strike="noStrike">
                <a:solidFill>
                  <a:srgbClr val="000000"/>
                </a:solidFill>
                <a:latin typeface="Arial"/>
              </a:rPr>
              <a:t>select - async</a:t>
            </a:r>
            <a:endParaRPr b="0" lang="en-GB" sz="4400" spc="-1" strike="noStrike">
              <a:latin typeface="Arial"/>
            </a:endParaRPr>
          </a:p>
        </p:txBody>
      </p:sp>
      <p:sp>
        <p:nvSpPr>
          <p:cNvPr id="462" name="PlaceHolder 2"/>
          <p:cNvSpPr>
            <a:spLocks noGrp="1"/>
          </p:cNvSpPr>
          <p:nvPr>
            <p:ph/>
          </p:nvPr>
        </p:nvSpPr>
        <p:spPr>
          <a:xfrm>
            <a:off x="897840" y="1510920"/>
            <a:ext cx="8619120" cy="4510800"/>
          </a:xfrm>
          <a:prstGeom prst="rect">
            <a:avLst/>
          </a:prstGeom>
          <a:noFill/>
          <a:ln w="0">
            <a:noFill/>
          </a:ln>
        </p:spPr>
        <p:txBody>
          <a:bodyPr lIns="0" rIns="0" tIns="220320" bIns="0" anchor="t">
            <a:noAutofit/>
          </a:bodyPr>
          <a:p>
            <a:pPr marL="38160">
              <a:lnSpc>
                <a:spcPct val="100000"/>
              </a:lnSpc>
              <a:spcBef>
                <a:spcPts val="99"/>
              </a:spcBef>
              <a:buNone/>
            </a:pPr>
            <a:r>
              <a:rPr b="0" lang="en-GB" sz="3200" spc="-1" strike="noStrike">
                <a:solidFill>
                  <a:srgbClr val="000000"/>
                </a:solidFill>
                <a:latin typeface="Bitstream Vera Sans Mono"/>
              </a:rPr>
              <a:t>select()</a:t>
            </a:r>
            <a:r>
              <a:rPr b="0" lang="en-GB" sz="3200" spc="-32" strike="noStrike">
                <a:solidFill>
                  <a:srgbClr val="000000"/>
                </a:solidFill>
                <a:latin typeface="Arial"/>
              </a:rPr>
              <a:t> </a:t>
            </a:r>
            <a:r>
              <a:rPr b="0" lang="en-GB" sz="3200" spc="-1" strike="noStrike">
                <a:solidFill>
                  <a:srgbClr val="000000"/>
                </a:solidFill>
                <a:latin typeface="Arial"/>
              </a:rPr>
              <a:t>provides</a:t>
            </a:r>
            <a:r>
              <a:rPr b="0" lang="en-GB" sz="3200" spc="-32" strike="noStrike">
                <a:solidFill>
                  <a:srgbClr val="000000"/>
                </a:solidFill>
                <a:latin typeface="Arial"/>
              </a:rPr>
              <a:t> </a:t>
            </a:r>
            <a:r>
              <a:rPr b="0" lang="en-GB" sz="3200" spc="-1" strike="noStrike">
                <a:solidFill>
                  <a:srgbClr val="000000"/>
                </a:solidFill>
                <a:latin typeface="Arial"/>
              </a:rPr>
              <a:t>a</a:t>
            </a:r>
            <a:r>
              <a:rPr b="0" lang="en-GB" sz="3200" spc="-15" strike="noStrike">
                <a:solidFill>
                  <a:srgbClr val="000000"/>
                </a:solidFill>
                <a:latin typeface="Arial"/>
              </a:rPr>
              <a:t> </a:t>
            </a:r>
            <a:r>
              <a:rPr b="0" lang="en-GB" sz="3200" spc="-1" strike="noStrike">
                <a:solidFill>
                  <a:srgbClr val="000000"/>
                </a:solidFill>
                <a:latin typeface="Arial"/>
              </a:rPr>
              <a:t>synchronous</a:t>
            </a:r>
            <a:r>
              <a:rPr b="0" lang="en-GB" sz="3200" spc="-21" strike="noStrike">
                <a:solidFill>
                  <a:srgbClr val="000000"/>
                </a:solidFill>
                <a:latin typeface="Arial"/>
              </a:rPr>
              <a:t> </a:t>
            </a:r>
            <a:r>
              <a:rPr b="0" lang="en-GB" sz="3200" spc="-12" strike="noStrike">
                <a:solidFill>
                  <a:srgbClr val="000000"/>
                </a:solidFill>
                <a:latin typeface="Arial"/>
              </a:rPr>
              <a:t>multiplexing scheme.</a:t>
            </a:r>
            <a:endParaRPr b="0" lang="en-GB" sz="3200" spc="-1" strike="noStrike">
              <a:latin typeface="Arial"/>
            </a:endParaRPr>
          </a:p>
          <a:p>
            <a:pPr marL="38160">
              <a:lnSpc>
                <a:spcPts val="3589"/>
              </a:lnSpc>
              <a:spcBef>
                <a:spcPts val="1474"/>
              </a:spcBef>
              <a:buNone/>
            </a:pPr>
            <a:r>
              <a:rPr b="0" lang="en-GB" sz="3200" spc="-1" strike="noStrike">
                <a:solidFill>
                  <a:srgbClr val="000000"/>
                </a:solidFill>
                <a:latin typeface="Arial"/>
              </a:rPr>
              <a:t>Asynchronous notification</a:t>
            </a:r>
            <a:r>
              <a:rPr b="0" lang="en-GB" sz="3200" spc="15" strike="noStrike">
                <a:solidFill>
                  <a:srgbClr val="000000"/>
                </a:solidFill>
                <a:latin typeface="Arial"/>
              </a:rPr>
              <a:t> </a:t>
            </a:r>
            <a:r>
              <a:rPr b="0" lang="en-GB" sz="3200" spc="-1" strike="noStrike">
                <a:solidFill>
                  <a:srgbClr val="000000"/>
                </a:solidFill>
                <a:latin typeface="Arial"/>
              </a:rPr>
              <a:t>of</a:t>
            </a:r>
            <a:r>
              <a:rPr b="0" lang="en-GB" sz="3200" spc="4" strike="noStrike">
                <a:solidFill>
                  <a:srgbClr val="000000"/>
                </a:solidFill>
                <a:latin typeface="Arial"/>
              </a:rPr>
              <a:t> </a:t>
            </a:r>
            <a:r>
              <a:rPr b="0" lang="en-GB" sz="3200" spc="-1" strike="noStrike">
                <a:solidFill>
                  <a:srgbClr val="000000"/>
                </a:solidFill>
                <a:latin typeface="Arial"/>
              </a:rPr>
              <a:t>output</a:t>
            </a:r>
            <a:r>
              <a:rPr b="0" lang="en-GB" sz="3200" spc="15" strike="noStrike">
                <a:solidFill>
                  <a:srgbClr val="000000"/>
                </a:solidFill>
                <a:latin typeface="Arial"/>
              </a:rPr>
              <a:t> </a:t>
            </a:r>
            <a:r>
              <a:rPr b="0" lang="en-GB" sz="3200" spc="-12" strike="noStrike">
                <a:solidFill>
                  <a:srgbClr val="000000"/>
                </a:solidFill>
                <a:latin typeface="Arial"/>
              </a:rPr>
              <a:t>completion, </a:t>
            </a:r>
            <a:r>
              <a:rPr b="0" lang="en-GB" sz="3200" spc="-1" strike="noStrike">
                <a:solidFill>
                  <a:srgbClr val="000000"/>
                </a:solidFill>
                <a:latin typeface="Arial"/>
              </a:rPr>
              <a:t>input</a:t>
            </a:r>
            <a:r>
              <a:rPr b="0" lang="en-GB" sz="3200" spc="15" strike="noStrike">
                <a:solidFill>
                  <a:srgbClr val="000000"/>
                </a:solidFill>
                <a:latin typeface="Arial"/>
              </a:rPr>
              <a:t> </a:t>
            </a:r>
            <a:r>
              <a:rPr b="0" lang="en-GB" sz="3200" spc="-1" strike="noStrike">
                <a:solidFill>
                  <a:srgbClr val="000000"/>
                </a:solidFill>
                <a:latin typeface="Arial"/>
              </a:rPr>
              <a:t>availability,</a:t>
            </a:r>
            <a:r>
              <a:rPr b="0" lang="en-GB" sz="3200" spc="4" strike="noStrike">
                <a:solidFill>
                  <a:srgbClr val="000000"/>
                </a:solidFill>
                <a:latin typeface="Arial"/>
              </a:rPr>
              <a:t> </a:t>
            </a:r>
            <a:r>
              <a:rPr b="0" lang="en-GB" sz="3200" spc="-1" strike="noStrike">
                <a:solidFill>
                  <a:srgbClr val="000000"/>
                </a:solidFill>
                <a:latin typeface="Arial"/>
              </a:rPr>
              <a:t>and</a:t>
            </a:r>
            <a:r>
              <a:rPr b="0" lang="en-GB" sz="3200" spc="4" strike="noStrike">
                <a:solidFill>
                  <a:srgbClr val="000000"/>
                </a:solidFill>
                <a:latin typeface="Arial"/>
              </a:rPr>
              <a:t> </a:t>
            </a:r>
            <a:r>
              <a:rPr b="0" lang="en-GB" sz="3200" spc="-1" strike="noStrike">
                <a:solidFill>
                  <a:srgbClr val="000000"/>
                </a:solidFill>
                <a:latin typeface="Arial"/>
              </a:rPr>
              <a:t>exceptional</a:t>
            </a:r>
            <a:r>
              <a:rPr b="0" lang="en-GB" sz="3200" spc="4" strike="noStrike">
                <a:solidFill>
                  <a:srgbClr val="000000"/>
                </a:solidFill>
                <a:latin typeface="Arial"/>
              </a:rPr>
              <a:t> </a:t>
            </a:r>
            <a:r>
              <a:rPr b="0" lang="en-GB" sz="3200" spc="-1" strike="noStrike">
                <a:solidFill>
                  <a:srgbClr val="000000"/>
                </a:solidFill>
                <a:latin typeface="Arial"/>
              </a:rPr>
              <a:t>conditions </a:t>
            </a:r>
            <a:r>
              <a:rPr b="0" lang="en-GB" sz="3200" spc="-26" strike="noStrike">
                <a:solidFill>
                  <a:srgbClr val="000000"/>
                </a:solidFill>
                <a:latin typeface="Arial"/>
              </a:rPr>
              <a:t>is </a:t>
            </a:r>
            <a:r>
              <a:rPr b="0" lang="en-GB" sz="3200" spc="-1" strike="noStrike">
                <a:solidFill>
                  <a:srgbClr val="000000"/>
                </a:solidFill>
                <a:latin typeface="Arial"/>
              </a:rPr>
              <a:t>possible through use of</a:t>
            </a:r>
            <a:r>
              <a:rPr b="0" lang="en-GB" sz="3200" spc="-12" strike="noStrike">
                <a:solidFill>
                  <a:srgbClr val="000000"/>
                </a:solidFill>
                <a:latin typeface="Arial"/>
              </a:rPr>
              <a:t> </a:t>
            </a:r>
            <a:r>
              <a:rPr b="0" lang="en-GB" sz="3200" spc="-1" strike="noStrike">
                <a:solidFill>
                  <a:srgbClr val="000000"/>
                </a:solidFill>
                <a:latin typeface="Arial"/>
              </a:rPr>
              <a:t>signals</a:t>
            </a:r>
            <a:r>
              <a:rPr b="0" lang="en-GB" sz="3200" spc="-12" strike="noStrike">
                <a:solidFill>
                  <a:srgbClr val="000000"/>
                </a:solidFill>
                <a:latin typeface="Arial"/>
              </a:rPr>
              <a:t> </a:t>
            </a:r>
            <a:r>
              <a:rPr b="0" lang="en-GB" sz="3200" spc="-1" strike="noStrike">
                <a:solidFill>
                  <a:srgbClr val="000000"/>
                </a:solidFill>
                <a:latin typeface="Arial"/>
              </a:rPr>
              <a:t>(SIGIO </a:t>
            </a:r>
            <a:r>
              <a:rPr b="0" lang="en-GB" sz="3200" spc="-26" strike="noStrike">
                <a:solidFill>
                  <a:srgbClr val="000000"/>
                </a:solidFill>
                <a:latin typeface="Arial"/>
              </a:rPr>
              <a:t>and </a:t>
            </a:r>
            <a:r>
              <a:rPr b="0" lang="en-GB" sz="3200" spc="-12" strike="noStrike">
                <a:solidFill>
                  <a:srgbClr val="000000"/>
                </a:solidFill>
                <a:latin typeface="Arial"/>
              </a:rPr>
              <a:t>SIGURG)</a:t>
            </a:r>
            <a:endParaRPr b="0" lang="en-GB" sz="3200" spc="-1" strike="noStrike">
              <a:latin typeface="Arial"/>
            </a:endParaRPr>
          </a:p>
        </p:txBody>
      </p:sp>
    </p:spTree>
  </p:cSld>
  <p:transition>
    <p:dissolve/>
  </p:transition>
</p:sld>
</file>

<file path=ppt/slides/slide5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3" name="PlaceHolder 1"/>
          <p:cNvSpPr>
            <a:spLocks noGrp="1"/>
          </p:cNvSpPr>
          <p:nvPr>
            <p:ph type="title"/>
          </p:nvPr>
        </p:nvSpPr>
        <p:spPr>
          <a:xfrm>
            <a:off x="1357200" y="555120"/>
            <a:ext cx="6863400" cy="1272600"/>
          </a:xfrm>
          <a:prstGeom prst="rect">
            <a:avLst/>
          </a:prstGeom>
          <a:noFill/>
          <a:ln w="0">
            <a:noFill/>
          </a:ln>
        </p:spPr>
        <p:txBody>
          <a:bodyPr lIns="0" rIns="0" tIns="12600" bIns="0" anchor="t">
            <a:noAutofit/>
          </a:bodyPr>
          <a:p>
            <a:pPr marL="1426320">
              <a:lnSpc>
                <a:spcPct val="100000"/>
              </a:lnSpc>
              <a:spcBef>
                <a:spcPts val="99"/>
              </a:spcBef>
              <a:buNone/>
            </a:pPr>
            <a:r>
              <a:rPr b="1" lang="en-GB" sz="4400" spc="-1" strike="noStrike">
                <a:solidFill>
                  <a:srgbClr val="000000"/>
                </a:solidFill>
                <a:latin typeface="Arial"/>
              </a:rPr>
              <a:t>Closing</a:t>
            </a:r>
            <a:r>
              <a:rPr b="1" lang="en-GB" sz="4400" spc="-75" strike="noStrike">
                <a:solidFill>
                  <a:srgbClr val="000000"/>
                </a:solidFill>
                <a:latin typeface="Arial"/>
              </a:rPr>
              <a:t> </a:t>
            </a:r>
            <a:r>
              <a:rPr b="1" lang="en-GB" sz="4400" spc="-12" strike="noStrike">
                <a:solidFill>
                  <a:srgbClr val="000000"/>
                </a:solidFill>
                <a:latin typeface="Arial"/>
              </a:rPr>
              <a:t>Sockets</a:t>
            </a:r>
            <a:endParaRPr b="0" lang="en-GB" sz="4400" spc="-1" strike="noStrike">
              <a:latin typeface="Arial"/>
            </a:endParaRPr>
          </a:p>
        </p:txBody>
      </p:sp>
      <p:sp>
        <p:nvSpPr>
          <p:cNvPr id="464" name="object 3"/>
          <p:cNvSpPr/>
          <p:nvPr/>
        </p:nvSpPr>
        <p:spPr>
          <a:xfrm>
            <a:off x="599400" y="1428120"/>
            <a:ext cx="7801200" cy="5704920"/>
          </a:xfrm>
          <a:prstGeom prst="rect">
            <a:avLst/>
          </a:prstGeom>
          <a:noFill/>
          <a:ln w="0">
            <a:noFill/>
          </a:ln>
        </p:spPr>
        <p:style>
          <a:lnRef idx="0"/>
          <a:fillRef idx="0"/>
          <a:effectRef idx="0"/>
          <a:fontRef idx="minor"/>
        </p:style>
        <p:txBody>
          <a:bodyPr lIns="0" rIns="0" tIns="170280" bIns="0" anchor="t">
            <a:spAutoFit/>
          </a:bodyPr>
          <a:p>
            <a:pPr marL="12600">
              <a:lnSpc>
                <a:spcPct val="100000"/>
              </a:lnSpc>
              <a:spcBef>
                <a:spcPts val="1341"/>
              </a:spcBef>
              <a:buNone/>
            </a:pPr>
            <a:r>
              <a:rPr b="0" lang="en-GB" sz="2200" spc="-12" strike="noStrike">
                <a:solidFill>
                  <a:srgbClr val="000000"/>
                </a:solidFill>
                <a:latin typeface="Bitstream Vera Sans Mono"/>
                <a:ea typeface="DejaVu Sans"/>
              </a:rPr>
              <a:t>s=connect(...);</a:t>
            </a:r>
            <a:endParaRPr b="0" lang="en-GB" sz="2200" spc="-1" strike="noStrike">
              <a:latin typeface="Arial"/>
            </a:endParaRPr>
          </a:p>
          <a:p>
            <a:pPr marL="12600">
              <a:lnSpc>
                <a:spcPct val="100000"/>
              </a:lnSpc>
              <a:spcBef>
                <a:spcPts val="1239"/>
              </a:spcBef>
              <a:buNone/>
              <a:tabLst>
                <a:tab algn="l" pos="1521000"/>
                <a:tab algn="l" pos="1856160"/>
                <a:tab algn="l" pos="2630880"/>
              </a:tabLst>
            </a:pPr>
            <a:r>
              <a:rPr b="0" lang="en-GB" sz="2200" spc="-1" strike="noStrike">
                <a:solidFill>
                  <a:srgbClr val="000000"/>
                </a:solidFill>
                <a:latin typeface="Bitstream Vera Sans Mono"/>
                <a:ea typeface="DejaVu Sans"/>
              </a:rPr>
              <a:t>if(</a:t>
            </a:r>
            <a:r>
              <a:rPr b="0" lang="en-GB" sz="2200" spc="-66" strike="noStrike">
                <a:solidFill>
                  <a:srgbClr val="000000"/>
                </a:solidFill>
                <a:latin typeface="Bitstream Vera Sans Mono"/>
                <a:ea typeface="DejaVu Sans"/>
              </a:rPr>
              <a:t> </a:t>
            </a:r>
            <a:r>
              <a:rPr b="0" lang="en-GB" sz="2200" spc="-12" strike="noStrike">
                <a:solidFill>
                  <a:srgbClr val="000000"/>
                </a:solidFill>
                <a:latin typeface="Bitstream Vera Sans Mono"/>
                <a:ea typeface="DejaVu Sans"/>
              </a:rPr>
              <a:t>fork() == 0</a:t>
            </a:r>
            <a:r>
              <a:rPr b="0" lang="en-GB" sz="2200" spc="-66" strike="noStrike">
                <a:solidFill>
                  <a:srgbClr val="000000"/>
                </a:solidFill>
                <a:latin typeface="Bitstream Vera Sans Mono"/>
                <a:ea typeface="DejaVu Sans"/>
              </a:rPr>
              <a:t> </a:t>
            </a:r>
            <a:r>
              <a:rPr b="0" lang="en-GB" sz="2200" spc="-1" strike="noStrike">
                <a:solidFill>
                  <a:srgbClr val="000000"/>
                </a:solidFill>
                <a:latin typeface="Bitstream Vera Sans Mono"/>
                <a:ea typeface="DejaVu Sans"/>
              </a:rPr>
              <a:t>)</a:t>
            </a:r>
            <a:r>
              <a:rPr b="0" lang="en-GB" sz="2200" spc="-66" strike="noStrike">
                <a:solidFill>
                  <a:srgbClr val="000000"/>
                </a:solidFill>
                <a:latin typeface="Bitstream Vera Sans Mono"/>
                <a:ea typeface="DejaVu Sans"/>
              </a:rPr>
              <a:t> </a:t>
            </a:r>
            <a:r>
              <a:rPr b="0" lang="en-GB" sz="2200" spc="-52" strike="noStrike">
                <a:solidFill>
                  <a:srgbClr val="000000"/>
                </a:solidFill>
                <a:latin typeface="Bitstream Vera Sans Mono"/>
                <a:ea typeface="DejaVu Sans"/>
              </a:rPr>
              <a:t>{</a:t>
            </a:r>
            <a:r>
              <a:rPr b="0" lang="en-GB" sz="2200" spc="-1" strike="noStrike">
                <a:solidFill>
                  <a:srgbClr val="000000"/>
                </a:solidFill>
                <a:latin typeface="Bitstream Vera Sans Mono"/>
                <a:ea typeface="DejaVu Sans"/>
              </a:rPr>
              <a:t>	</a:t>
            </a:r>
            <a:r>
              <a:rPr b="0" lang="en-GB" sz="2200" spc="-26" strike="noStrike">
                <a:solidFill>
                  <a:srgbClr val="000000"/>
                </a:solidFill>
                <a:latin typeface="Bitstream Vera Sans Mono"/>
                <a:ea typeface="DejaVu Sans"/>
              </a:rPr>
              <a:t>/*</a:t>
            </a:r>
            <a:r>
              <a:rPr b="0" lang="en-GB" sz="2200" spc="-1" strike="noStrike">
                <a:solidFill>
                  <a:srgbClr val="000000"/>
                </a:solidFill>
                <a:latin typeface="Bitstream Vera Sans Mono"/>
                <a:ea typeface="DejaVu Sans"/>
              </a:rPr>
              <a:t>	</a:t>
            </a:r>
            <a:r>
              <a:rPr b="0" lang="en-GB" sz="2200" spc="-21" strike="noStrike">
                <a:solidFill>
                  <a:srgbClr val="000000"/>
                </a:solidFill>
                <a:latin typeface="Bitstream Vera Sans Mono"/>
                <a:ea typeface="DejaVu Sans"/>
              </a:rPr>
              <a:t>Child</a:t>
            </a:r>
            <a:r>
              <a:rPr b="0" lang="en-GB" sz="2200" spc="-1" strike="noStrike">
                <a:solidFill>
                  <a:srgbClr val="000000"/>
                </a:solidFill>
                <a:latin typeface="Bitstream Vera Sans Mono"/>
                <a:ea typeface="DejaVu Sans"/>
              </a:rPr>
              <a:t>	</a:t>
            </a:r>
            <a:r>
              <a:rPr b="0" lang="en-GB" sz="2200" spc="-26" strike="noStrike">
                <a:solidFill>
                  <a:srgbClr val="000000"/>
                </a:solidFill>
                <a:latin typeface="Bitstream Vera Sans Mono"/>
                <a:ea typeface="DejaVu Sans"/>
              </a:rPr>
              <a:t>*/</a:t>
            </a:r>
            <a:endParaRPr b="0" lang="en-GB" sz="2200" spc="-1" strike="noStrike">
              <a:latin typeface="Arial"/>
            </a:endParaRPr>
          </a:p>
          <a:p>
            <a:pPr marL="479880">
              <a:lnSpc>
                <a:spcPct val="136000"/>
              </a:lnSpc>
              <a:spcBef>
                <a:spcPts val="289"/>
              </a:spcBef>
              <a:buNone/>
              <a:tabLst>
                <a:tab algn="l" pos="3304080"/>
              </a:tabLst>
            </a:pPr>
            <a:r>
              <a:rPr b="0" lang="en-GB" sz="2200" spc="-12" strike="noStrike">
                <a:solidFill>
                  <a:srgbClr val="000000"/>
                </a:solidFill>
                <a:latin typeface="Bitstream Vera Sans Mono"/>
                <a:ea typeface="DejaVu Sans"/>
              </a:rPr>
              <a:t>while(</a:t>
            </a:r>
            <a:r>
              <a:rPr b="0" lang="en-GB" sz="2200" spc="-86" strike="noStrike">
                <a:solidFill>
                  <a:srgbClr val="000000"/>
                </a:solidFill>
                <a:latin typeface="Bitstream Vera Sans Mono"/>
                <a:ea typeface="DejaVu Sans"/>
              </a:rPr>
              <a:t> </a:t>
            </a:r>
            <a:r>
              <a:rPr b="0" lang="en-GB" sz="2200" spc="-26" strike="noStrike">
                <a:solidFill>
                  <a:srgbClr val="000000"/>
                </a:solidFill>
                <a:latin typeface="Bitstream Vera Sans Mono"/>
                <a:ea typeface="DejaVu Sans"/>
              </a:rPr>
              <a:t>gets(buffer)</a:t>
            </a:r>
            <a:r>
              <a:rPr b="0" lang="en-GB" sz="2200" spc="-80" strike="noStrike">
                <a:solidFill>
                  <a:srgbClr val="000000"/>
                </a:solidFill>
                <a:latin typeface="Bitstream Vera Sans Mono"/>
                <a:ea typeface="DejaVu Sans"/>
              </a:rPr>
              <a:t> </a:t>
            </a:r>
            <a:r>
              <a:rPr b="0" lang="en-GB" sz="2200" spc="-26" strike="noStrike">
                <a:solidFill>
                  <a:srgbClr val="000000"/>
                </a:solidFill>
                <a:latin typeface="Bitstream Vera Sans Mono"/>
                <a:ea typeface="DejaVu Sans"/>
              </a:rPr>
              <a:t>&gt;0)</a:t>
            </a:r>
            <a:r>
              <a:rPr b="0" lang="en-GB" sz="2200" spc="-1" strike="noStrike">
                <a:solidFill>
                  <a:srgbClr val="000000"/>
                </a:solidFill>
                <a:latin typeface="Bitstream Vera Sans Mono"/>
                <a:ea typeface="DejaVu Sans"/>
              </a:rPr>
              <a:t>	</a:t>
            </a:r>
            <a:r>
              <a:rPr b="0" lang="en-GB" sz="2200" spc="-32" strike="noStrike">
                <a:solidFill>
                  <a:srgbClr val="000000"/>
                </a:solidFill>
                <a:latin typeface="Bitstream Vera Sans Mono"/>
                <a:ea typeface="DejaVu Sans"/>
              </a:rPr>
              <a:t>write(s,buf,strlen(buffer)); </a:t>
            </a:r>
            <a:endParaRPr b="0" lang="en-GB" sz="2200" spc="-1" strike="noStrike">
              <a:latin typeface="Arial"/>
            </a:endParaRPr>
          </a:p>
          <a:p>
            <a:pPr marL="479880">
              <a:lnSpc>
                <a:spcPct val="136000"/>
              </a:lnSpc>
              <a:spcBef>
                <a:spcPts val="289"/>
              </a:spcBef>
              <a:buNone/>
              <a:tabLst>
                <a:tab algn="l" pos="3304080"/>
              </a:tabLst>
            </a:pPr>
            <a:r>
              <a:rPr b="0" lang="en-GB" sz="2200" spc="-12" strike="noStrike">
                <a:solidFill>
                  <a:srgbClr val="000000"/>
                </a:solidFill>
                <a:latin typeface="Bitstream Vera Sans Mono"/>
                <a:ea typeface="DejaVu Sans"/>
              </a:rPr>
              <a:t>close(s);</a:t>
            </a:r>
            <a:endParaRPr b="0" lang="en-GB" sz="2200" spc="-1" strike="noStrike">
              <a:latin typeface="Arial"/>
            </a:endParaRPr>
          </a:p>
          <a:p>
            <a:pPr marL="479880">
              <a:lnSpc>
                <a:spcPct val="100000"/>
              </a:lnSpc>
              <a:spcBef>
                <a:spcPts val="961"/>
              </a:spcBef>
              <a:buNone/>
              <a:tabLst>
                <a:tab algn="l" pos="3304080"/>
              </a:tabLst>
            </a:pPr>
            <a:r>
              <a:rPr b="0" lang="en-GB" sz="2200" spc="-12" strike="noStrike">
                <a:solidFill>
                  <a:srgbClr val="000000"/>
                </a:solidFill>
                <a:latin typeface="Bitstream Vera Sans Mono"/>
                <a:ea typeface="DejaVu Sans"/>
              </a:rPr>
              <a:t>exit(0);</a:t>
            </a:r>
            <a:endParaRPr b="0" lang="en-GB" sz="2200" spc="-1" strike="noStrike">
              <a:latin typeface="Arial"/>
            </a:endParaRPr>
          </a:p>
          <a:p>
            <a:pPr marL="12600">
              <a:lnSpc>
                <a:spcPct val="100000"/>
              </a:lnSpc>
              <a:spcBef>
                <a:spcPts val="950"/>
              </a:spcBef>
              <a:buNone/>
              <a:tabLst>
                <a:tab algn="l" pos="3304080"/>
              </a:tabLst>
            </a:pPr>
            <a:r>
              <a:rPr b="0" lang="en-GB" sz="2200" spc="-52" strike="noStrike">
                <a:solidFill>
                  <a:srgbClr val="000000"/>
                </a:solidFill>
                <a:latin typeface="Bitstream Vera Sans Mono"/>
                <a:ea typeface="DejaVu Sans"/>
              </a:rPr>
              <a:t>}</a:t>
            </a:r>
            <a:endParaRPr b="0" lang="en-GB" sz="2200" spc="-1" strike="noStrike">
              <a:latin typeface="Arial"/>
            </a:endParaRPr>
          </a:p>
          <a:p>
            <a:pPr marL="12600">
              <a:lnSpc>
                <a:spcPct val="100000"/>
              </a:lnSpc>
              <a:spcBef>
                <a:spcPts val="1239"/>
              </a:spcBef>
              <a:buNone/>
              <a:tabLst>
                <a:tab algn="l" pos="986040"/>
                <a:tab algn="l" pos="1321560"/>
                <a:tab algn="l" pos="2281680"/>
              </a:tabLst>
            </a:pPr>
            <a:r>
              <a:rPr b="0" lang="en-GB" sz="2200" spc="-1" strike="noStrike">
                <a:solidFill>
                  <a:srgbClr val="000000"/>
                </a:solidFill>
                <a:latin typeface="Bitstream Vera Sans Mono"/>
                <a:ea typeface="DejaVu Sans"/>
              </a:rPr>
              <a:t>else</a:t>
            </a:r>
            <a:r>
              <a:rPr b="0" lang="en-GB" sz="2200" spc="-126" strike="noStrike">
                <a:solidFill>
                  <a:srgbClr val="000000"/>
                </a:solidFill>
                <a:latin typeface="Bitstream Vera Sans Mono"/>
                <a:ea typeface="DejaVu Sans"/>
              </a:rPr>
              <a:t> </a:t>
            </a:r>
            <a:r>
              <a:rPr b="0" lang="en-GB" sz="2200" spc="-52" strike="noStrike">
                <a:solidFill>
                  <a:srgbClr val="000000"/>
                </a:solidFill>
                <a:latin typeface="Bitstream Vera Sans Mono"/>
                <a:ea typeface="DejaVu Sans"/>
              </a:rPr>
              <a:t>{</a:t>
            </a:r>
            <a:r>
              <a:rPr b="0" lang="en-GB" sz="2200" spc="-1" strike="noStrike">
                <a:solidFill>
                  <a:srgbClr val="000000"/>
                </a:solidFill>
                <a:latin typeface="Bitstream Vera Sans Mono"/>
                <a:ea typeface="DejaVu Sans"/>
              </a:rPr>
              <a:t>	</a:t>
            </a:r>
            <a:r>
              <a:rPr b="0" lang="en-GB" sz="2200" spc="-26" strike="noStrike">
                <a:solidFill>
                  <a:srgbClr val="000000"/>
                </a:solidFill>
                <a:latin typeface="Bitstream Vera Sans Mono"/>
                <a:ea typeface="DejaVu Sans"/>
              </a:rPr>
              <a:t>/*</a:t>
            </a:r>
            <a:r>
              <a:rPr b="0" lang="en-GB" sz="2200" spc="-1" strike="noStrike">
                <a:solidFill>
                  <a:srgbClr val="000000"/>
                </a:solidFill>
                <a:latin typeface="Bitstream Vera Sans Mono"/>
                <a:ea typeface="DejaVu Sans"/>
              </a:rPr>
              <a:t>	</a:t>
            </a:r>
            <a:r>
              <a:rPr b="0" lang="en-GB" sz="2200" spc="-12" strike="noStrike">
                <a:solidFill>
                  <a:srgbClr val="000000"/>
                </a:solidFill>
                <a:latin typeface="Bitstream Vera Sans Mono"/>
                <a:ea typeface="DejaVu Sans"/>
              </a:rPr>
              <a:t>Parent</a:t>
            </a:r>
            <a:r>
              <a:rPr b="0" lang="en-GB" sz="2200" spc="-1" strike="noStrike">
                <a:solidFill>
                  <a:srgbClr val="000000"/>
                </a:solidFill>
                <a:latin typeface="Bitstream Vera Sans Mono"/>
                <a:ea typeface="DejaVu Sans"/>
              </a:rPr>
              <a:t>	</a:t>
            </a:r>
            <a:r>
              <a:rPr b="0" lang="en-GB" sz="2200" spc="-26" strike="noStrike">
                <a:solidFill>
                  <a:srgbClr val="000000"/>
                </a:solidFill>
                <a:latin typeface="Bitstream Vera Sans Mono"/>
                <a:ea typeface="DejaVu Sans"/>
              </a:rPr>
              <a:t>*/</a:t>
            </a:r>
            <a:endParaRPr b="0" lang="en-GB" sz="2200" spc="-1" strike="noStrike">
              <a:latin typeface="Arial"/>
            </a:endParaRPr>
          </a:p>
          <a:p>
            <a:pPr marL="479880">
              <a:lnSpc>
                <a:spcPct val="136000"/>
              </a:lnSpc>
              <a:spcBef>
                <a:spcPts val="289"/>
              </a:spcBef>
              <a:buNone/>
              <a:tabLst>
                <a:tab algn="l" pos="986040"/>
                <a:tab algn="l" pos="1321560"/>
                <a:tab algn="l" pos="2281680"/>
              </a:tabLst>
            </a:pPr>
            <a:r>
              <a:rPr b="0" lang="en-GB" sz="2200" spc="-12" strike="noStrike">
                <a:solidFill>
                  <a:srgbClr val="000000"/>
                </a:solidFill>
                <a:latin typeface="Bitstream Vera Sans Mono"/>
                <a:ea typeface="DejaVu Sans"/>
              </a:rPr>
              <a:t>while(</a:t>
            </a:r>
            <a:r>
              <a:rPr b="0" lang="en-GB" sz="2200" spc="-41" strike="noStrike">
                <a:solidFill>
                  <a:srgbClr val="000000"/>
                </a:solidFill>
                <a:latin typeface="Bitstream Vera Sans Mono"/>
                <a:ea typeface="DejaVu Sans"/>
              </a:rPr>
              <a:t> </a:t>
            </a:r>
            <a:r>
              <a:rPr b="0" lang="en-GB" sz="2200" spc="-32" strike="noStrike">
                <a:solidFill>
                  <a:srgbClr val="000000"/>
                </a:solidFill>
                <a:latin typeface="Bitstream Vera Sans Mono"/>
                <a:ea typeface="DejaVu Sans"/>
              </a:rPr>
              <a:t>(l=read(s,buffer,sizeof(buffer))</a:t>
            </a:r>
            <a:r>
              <a:rPr b="0" lang="en-GB" sz="2200" spc="-35" strike="noStrike">
                <a:solidFill>
                  <a:srgbClr val="000000"/>
                </a:solidFill>
                <a:latin typeface="Bitstream Vera Sans Mono"/>
                <a:ea typeface="DejaVu Sans"/>
              </a:rPr>
              <a:t> </a:t>
            </a:r>
            <a:r>
              <a:rPr b="0" lang="en-GB" sz="2200" spc="-21" strike="noStrike">
                <a:solidFill>
                  <a:srgbClr val="000000"/>
                </a:solidFill>
                <a:latin typeface="Bitstream Vera Sans Mono"/>
                <a:ea typeface="DejaVu Sans"/>
              </a:rPr>
              <a:t>do_something(l,buffer); </a:t>
            </a:r>
            <a:r>
              <a:rPr b="0" lang="en-GB" sz="2200" spc="-12" strike="noStrike">
                <a:solidFill>
                  <a:srgbClr val="000000"/>
                </a:solidFill>
                <a:latin typeface="Bitstream Vera Sans Mono"/>
                <a:ea typeface="DejaVu Sans"/>
              </a:rPr>
              <a:t>wait(0);</a:t>
            </a:r>
            <a:endParaRPr b="0" lang="en-GB" sz="2200" spc="-1" strike="noStrike">
              <a:latin typeface="Arial"/>
            </a:endParaRPr>
          </a:p>
          <a:p>
            <a:pPr marL="479880">
              <a:lnSpc>
                <a:spcPct val="100000"/>
              </a:lnSpc>
              <a:spcBef>
                <a:spcPts val="961"/>
              </a:spcBef>
              <a:buNone/>
              <a:tabLst>
                <a:tab algn="l" pos="986040"/>
                <a:tab algn="l" pos="1321560"/>
                <a:tab algn="l" pos="2281680"/>
              </a:tabLst>
            </a:pPr>
            <a:r>
              <a:rPr b="0" lang="en-GB" sz="2200" spc="-12" strike="noStrike">
                <a:solidFill>
                  <a:srgbClr val="000000"/>
                </a:solidFill>
                <a:latin typeface="Bitstream Vera Sans Mono"/>
                <a:ea typeface="DejaVu Sans"/>
              </a:rPr>
              <a:t>exit(0);</a:t>
            </a:r>
            <a:endParaRPr b="0" lang="en-GB" sz="2200" spc="-1" strike="noStrike">
              <a:latin typeface="Arial"/>
            </a:endParaRPr>
          </a:p>
          <a:p>
            <a:pPr marL="12600">
              <a:lnSpc>
                <a:spcPct val="100000"/>
              </a:lnSpc>
              <a:spcBef>
                <a:spcPts val="950"/>
              </a:spcBef>
              <a:buNone/>
              <a:tabLst>
                <a:tab algn="l" pos="986040"/>
                <a:tab algn="l" pos="1321560"/>
                <a:tab algn="l" pos="2281680"/>
              </a:tabLst>
            </a:pPr>
            <a:r>
              <a:rPr b="0" lang="en-GB" sz="2200" spc="-52" strike="noStrike">
                <a:solidFill>
                  <a:srgbClr val="000000"/>
                </a:solidFill>
                <a:latin typeface="Bitstream Vera Sans Mono"/>
                <a:ea typeface="DejaVu Sans"/>
              </a:rPr>
              <a:t>}</a:t>
            </a:r>
            <a:endParaRPr b="0" lang="en-GB" sz="2200" spc="-1" strike="noStrike">
              <a:latin typeface="Arial"/>
            </a:endParaRPr>
          </a:p>
        </p:txBody>
      </p:sp>
    </p:spTree>
  </p:cSld>
  <p:transition>
    <p:dissolve/>
  </p:transition>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0" name="PlaceHolder 1"/>
          <p:cNvSpPr>
            <a:spLocks noGrp="1"/>
          </p:cNvSpPr>
          <p:nvPr>
            <p:ph type="title"/>
          </p:nvPr>
        </p:nvSpPr>
        <p:spPr>
          <a:xfrm>
            <a:off x="1141200" y="555120"/>
            <a:ext cx="6863400" cy="1272600"/>
          </a:xfrm>
          <a:prstGeom prst="rect">
            <a:avLst/>
          </a:prstGeom>
          <a:noFill/>
          <a:ln w="0">
            <a:noFill/>
          </a:ln>
        </p:spPr>
        <p:txBody>
          <a:bodyPr lIns="0" rIns="0" tIns="12600" bIns="0" anchor="t">
            <a:noAutofit/>
          </a:bodyPr>
          <a:p>
            <a:pPr marL="2327760">
              <a:lnSpc>
                <a:spcPct val="100000"/>
              </a:lnSpc>
              <a:spcBef>
                <a:spcPts val="99"/>
              </a:spcBef>
              <a:buNone/>
            </a:pPr>
            <a:r>
              <a:rPr b="1" lang="en-GB" sz="4400" spc="-12" strike="noStrike">
                <a:solidFill>
                  <a:srgbClr val="000000"/>
                </a:solidFill>
                <a:latin typeface="Arial"/>
              </a:rPr>
              <a:t>Domains - I</a:t>
            </a:r>
            <a:endParaRPr b="0" lang="en-GB" sz="4400" spc="-1" strike="noStrike">
              <a:latin typeface="Arial"/>
            </a:endParaRPr>
          </a:p>
        </p:txBody>
      </p:sp>
      <p:sp>
        <p:nvSpPr>
          <p:cNvPr id="331" name="object 4"/>
          <p:cNvSpPr/>
          <p:nvPr/>
        </p:nvSpPr>
        <p:spPr>
          <a:xfrm>
            <a:off x="923400" y="1569600"/>
            <a:ext cx="8629920" cy="5110200"/>
          </a:xfrm>
          <a:prstGeom prst="rect">
            <a:avLst/>
          </a:prstGeom>
          <a:noFill/>
          <a:ln w="0">
            <a:noFill/>
          </a:ln>
        </p:spPr>
        <p:style>
          <a:lnRef idx="0"/>
          <a:fillRef idx="0"/>
          <a:effectRef idx="0"/>
          <a:fontRef idx="minor"/>
        </p:style>
        <p:txBody>
          <a:bodyPr lIns="0" rIns="0" tIns="12240" bIns="0" anchor="t">
            <a:spAutoFit/>
          </a:bodyPr>
          <a:p>
            <a:pPr marL="12600">
              <a:lnSpc>
                <a:spcPct val="100000"/>
              </a:lnSpc>
              <a:spcBef>
                <a:spcPts val="96"/>
              </a:spcBef>
              <a:buNone/>
            </a:pPr>
            <a:r>
              <a:rPr b="0" lang="en-GB" sz="3200" spc="-1" strike="noStrike">
                <a:solidFill>
                  <a:srgbClr val="000000"/>
                </a:solidFill>
                <a:latin typeface="Arial"/>
                <a:ea typeface="DejaVu Sans"/>
              </a:rPr>
              <a:t>Sockets</a:t>
            </a:r>
            <a:r>
              <a:rPr b="0" lang="en-GB" sz="3200" spc="-15" strike="noStrike">
                <a:solidFill>
                  <a:srgbClr val="000000"/>
                </a:solidFill>
                <a:latin typeface="Arial"/>
                <a:ea typeface="DejaVu Sans"/>
              </a:rPr>
              <a:t> </a:t>
            </a:r>
            <a:r>
              <a:rPr b="0" lang="en-GB" sz="3200" spc="-1" strike="noStrike">
                <a:solidFill>
                  <a:srgbClr val="000000"/>
                </a:solidFill>
                <a:latin typeface="Arial"/>
                <a:ea typeface="DejaVu Sans"/>
              </a:rPr>
              <a:t>exist within </a:t>
            </a:r>
            <a:r>
              <a:rPr b="0" i="1" lang="en-GB" sz="3200" spc="-1" strike="noStrike" u="sng">
                <a:solidFill>
                  <a:srgbClr val="000000"/>
                </a:solidFill>
                <a:uFill>
                  <a:solidFill>
                    <a:srgbClr val="000000"/>
                  </a:solidFill>
                </a:uFill>
                <a:latin typeface="Arial"/>
                <a:ea typeface="DejaVu Sans"/>
              </a:rPr>
              <a:t>communication</a:t>
            </a:r>
            <a:r>
              <a:rPr b="0" i="1" lang="en-GB" sz="3200" spc="-15" strike="noStrike" u="sng">
                <a:solidFill>
                  <a:srgbClr val="000000"/>
                </a:solidFill>
                <a:uFill>
                  <a:solidFill>
                    <a:srgbClr val="000000"/>
                  </a:solidFill>
                </a:uFill>
                <a:latin typeface="Arial"/>
                <a:ea typeface="DejaVu Sans"/>
              </a:rPr>
              <a:t> </a:t>
            </a:r>
            <a:r>
              <a:rPr b="0" i="1" lang="en-GB" sz="3200" spc="-12" strike="noStrike" u="sng">
                <a:solidFill>
                  <a:srgbClr val="000000"/>
                </a:solidFill>
                <a:uFill>
                  <a:solidFill>
                    <a:srgbClr val="000000"/>
                  </a:solidFill>
                </a:uFill>
                <a:latin typeface="Arial"/>
                <a:ea typeface="DejaVu Sans"/>
              </a:rPr>
              <a:t>domains</a:t>
            </a:r>
            <a:r>
              <a:rPr b="0" lang="en-GB" sz="3200" spc="-12" strike="noStrike">
                <a:solidFill>
                  <a:srgbClr val="000000"/>
                </a:solidFill>
                <a:latin typeface="Arial"/>
                <a:ea typeface="DejaVu Sans"/>
              </a:rPr>
              <a:t>. </a:t>
            </a:r>
            <a:r>
              <a:rPr b="0" lang="en-GB" sz="3200" spc="-1" strike="noStrike">
                <a:solidFill>
                  <a:srgbClr val="000000"/>
                </a:solidFill>
                <a:latin typeface="Arial"/>
                <a:ea typeface="DejaVu Sans"/>
              </a:rPr>
              <a:t>A</a:t>
            </a:r>
            <a:endParaRPr b="0" lang="en-GB" sz="3200" spc="-1" strike="noStrike">
              <a:latin typeface="Arial"/>
            </a:endParaRPr>
          </a:p>
          <a:p>
            <a:pPr marL="12600">
              <a:lnSpc>
                <a:spcPct val="100000"/>
              </a:lnSpc>
              <a:spcBef>
                <a:spcPts val="96"/>
              </a:spcBef>
              <a:buNone/>
            </a:pPr>
            <a:r>
              <a:rPr b="0" lang="en-GB" sz="3200" spc="-1" strike="noStrike">
                <a:solidFill>
                  <a:srgbClr val="000000"/>
                </a:solidFill>
                <a:latin typeface="Arial"/>
                <a:ea typeface="DejaVu Sans"/>
              </a:rPr>
              <a:t>communication domain is an </a:t>
            </a:r>
            <a:r>
              <a:rPr b="0" i="1" lang="en-GB" sz="3200" spc="-12" strike="noStrike" u="sng">
                <a:solidFill>
                  <a:srgbClr val="000000"/>
                </a:solidFill>
                <a:uFill>
                  <a:solidFill>
                    <a:srgbClr val="000000"/>
                  </a:solidFill>
                </a:uFill>
                <a:latin typeface="Arial"/>
                <a:ea typeface="DejaVu Sans"/>
              </a:rPr>
              <a:t>abstraction</a:t>
            </a:r>
            <a:endParaRPr b="0" lang="en-GB" sz="3200" spc="-1" strike="noStrike">
              <a:latin typeface="Arial"/>
            </a:endParaRPr>
          </a:p>
          <a:p>
            <a:pPr marL="12600">
              <a:lnSpc>
                <a:spcPct val="100000"/>
              </a:lnSpc>
              <a:spcBef>
                <a:spcPts val="6"/>
              </a:spcBef>
              <a:buNone/>
            </a:pPr>
            <a:r>
              <a:rPr b="0" lang="en-GB" sz="3200" spc="-1" strike="noStrike">
                <a:solidFill>
                  <a:srgbClr val="000000"/>
                </a:solidFill>
                <a:latin typeface="Arial"/>
                <a:ea typeface="DejaVu Sans"/>
              </a:rPr>
              <a:t>introduced</a:t>
            </a:r>
            <a:r>
              <a:rPr b="0" lang="en-GB" sz="3200" spc="-12" strike="noStrike">
                <a:solidFill>
                  <a:srgbClr val="000000"/>
                </a:solidFill>
                <a:latin typeface="Arial"/>
                <a:ea typeface="DejaVu Sans"/>
              </a:rPr>
              <a:t> </a:t>
            </a:r>
            <a:r>
              <a:rPr b="0" lang="en-GB" sz="3200" spc="-1" strike="noStrike">
                <a:solidFill>
                  <a:srgbClr val="000000"/>
                </a:solidFill>
                <a:latin typeface="Arial"/>
                <a:ea typeface="DejaVu Sans"/>
              </a:rPr>
              <a:t>to </a:t>
            </a:r>
            <a:r>
              <a:rPr b="0" i="1" lang="en-GB" sz="3200" spc="-1" strike="noStrike" u="sng">
                <a:solidFill>
                  <a:srgbClr val="000000"/>
                </a:solidFill>
                <a:uFill>
                  <a:solidFill>
                    <a:srgbClr val="000000"/>
                  </a:solidFill>
                </a:uFill>
                <a:latin typeface="Arial"/>
                <a:ea typeface="DejaVu Sans"/>
              </a:rPr>
              <a:t>bundle common</a:t>
            </a:r>
            <a:r>
              <a:rPr b="0" i="1" lang="en-GB" sz="3200" spc="-12" strike="noStrike" u="sng">
                <a:solidFill>
                  <a:srgbClr val="000000"/>
                </a:solidFill>
                <a:uFill>
                  <a:solidFill>
                    <a:srgbClr val="000000"/>
                  </a:solidFill>
                </a:uFill>
                <a:latin typeface="Arial"/>
                <a:ea typeface="DejaVu Sans"/>
              </a:rPr>
              <a:t> </a:t>
            </a:r>
            <a:r>
              <a:rPr b="0" i="1" lang="en-GB" sz="3200" spc="-1" strike="noStrike" u="sng">
                <a:solidFill>
                  <a:srgbClr val="000000"/>
                </a:solidFill>
                <a:uFill>
                  <a:solidFill>
                    <a:srgbClr val="000000"/>
                  </a:solidFill>
                </a:uFill>
                <a:latin typeface="Arial"/>
                <a:ea typeface="DejaVu Sans"/>
              </a:rPr>
              <a:t>properties</a:t>
            </a:r>
            <a:r>
              <a:rPr b="0" i="1" lang="en-GB" sz="3200" spc="-1" strike="noStrike">
                <a:solidFill>
                  <a:srgbClr val="000000"/>
                </a:solidFill>
                <a:latin typeface="Arial"/>
                <a:ea typeface="DejaVu Sans"/>
              </a:rPr>
              <a:t> </a:t>
            </a:r>
            <a:r>
              <a:rPr b="0" lang="en-GB" sz="3200" spc="-26" strike="noStrike">
                <a:solidFill>
                  <a:srgbClr val="000000"/>
                </a:solidFill>
                <a:latin typeface="Arial"/>
                <a:ea typeface="DejaVu Sans"/>
              </a:rPr>
              <a:t>of </a:t>
            </a:r>
            <a:r>
              <a:rPr b="0" lang="en-GB" sz="3200" spc="-1" strike="noStrike">
                <a:solidFill>
                  <a:srgbClr val="000000"/>
                </a:solidFill>
                <a:latin typeface="Arial"/>
                <a:ea typeface="DejaVu Sans"/>
              </a:rPr>
              <a:t>processes communicating</a:t>
            </a:r>
            <a:r>
              <a:rPr b="0" lang="en-GB" sz="3200" spc="24" strike="noStrike">
                <a:solidFill>
                  <a:srgbClr val="000000"/>
                </a:solidFill>
                <a:latin typeface="Arial"/>
                <a:ea typeface="DejaVu Sans"/>
              </a:rPr>
              <a:t> </a:t>
            </a:r>
            <a:r>
              <a:rPr b="0" lang="en-GB" sz="3200" spc="-1" strike="noStrike">
                <a:solidFill>
                  <a:srgbClr val="000000"/>
                </a:solidFill>
                <a:latin typeface="Arial"/>
                <a:ea typeface="DejaVu Sans"/>
              </a:rPr>
              <a:t>through</a:t>
            </a:r>
            <a:r>
              <a:rPr b="0" lang="en-GB" sz="3200" spc="15" strike="noStrike">
                <a:solidFill>
                  <a:srgbClr val="000000"/>
                </a:solidFill>
                <a:latin typeface="Arial"/>
                <a:ea typeface="DejaVu Sans"/>
              </a:rPr>
              <a:t> </a:t>
            </a:r>
            <a:r>
              <a:rPr b="0" lang="en-GB" sz="3200" spc="-1" strike="noStrike">
                <a:solidFill>
                  <a:srgbClr val="000000"/>
                </a:solidFill>
                <a:latin typeface="Arial"/>
                <a:ea typeface="DejaVu Sans"/>
              </a:rPr>
              <a:t>sockets,</a:t>
            </a:r>
            <a:r>
              <a:rPr b="0" lang="en-GB" sz="3200" spc="4" strike="noStrike">
                <a:solidFill>
                  <a:srgbClr val="000000"/>
                </a:solidFill>
                <a:latin typeface="Arial"/>
                <a:ea typeface="DejaVu Sans"/>
              </a:rPr>
              <a:t> </a:t>
            </a:r>
            <a:r>
              <a:rPr b="0" lang="en-GB" sz="3200" spc="-21" strike="noStrike">
                <a:solidFill>
                  <a:srgbClr val="000000"/>
                </a:solidFill>
                <a:latin typeface="Arial"/>
                <a:ea typeface="DejaVu Sans"/>
              </a:rPr>
              <a:t>e.g. </a:t>
            </a:r>
            <a:r>
              <a:rPr b="0" lang="en-GB" sz="3200" spc="-1" strike="noStrike">
                <a:solidFill>
                  <a:srgbClr val="000000"/>
                </a:solidFill>
                <a:latin typeface="Arial"/>
                <a:ea typeface="DejaVu Sans"/>
              </a:rPr>
              <a:t>socket</a:t>
            </a:r>
            <a:r>
              <a:rPr b="0" lang="en-GB" sz="3200" spc="4" strike="noStrike">
                <a:solidFill>
                  <a:srgbClr val="000000"/>
                </a:solidFill>
                <a:latin typeface="Arial"/>
                <a:ea typeface="DejaVu Sans"/>
              </a:rPr>
              <a:t> </a:t>
            </a:r>
            <a:r>
              <a:rPr b="0" lang="en-GB" sz="3200" spc="-21" strike="noStrike">
                <a:solidFill>
                  <a:srgbClr val="000000"/>
                </a:solidFill>
                <a:latin typeface="Arial"/>
                <a:ea typeface="DejaVu Sans"/>
              </a:rPr>
              <a:t>name.</a:t>
            </a:r>
            <a:endParaRPr b="0" lang="en-GB" sz="3200" spc="-1" strike="noStrike">
              <a:latin typeface="Arial"/>
            </a:endParaRPr>
          </a:p>
          <a:p>
            <a:pPr marL="12600">
              <a:lnSpc>
                <a:spcPts val="3589"/>
              </a:lnSpc>
              <a:spcBef>
                <a:spcPts val="1500"/>
              </a:spcBef>
              <a:buNone/>
            </a:pPr>
            <a:r>
              <a:rPr b="0" lang="en-GB" sz="3200" spc="-1" strike="noStrike">
                <a:solidFill>
                  <a:srgbClr val="000000"/>
                </a:solidFill>
                <a:latin typeface="Arial"/>
                <a:ea typeface="DejaVu Sans"/>
              </a:rPr>
              <a:t>For</a:t>
            </a:r>
            <a:r>
              <a:rPr b="0" lang="en-GB" sz="3200" spc="-12" strike="noStrike">
                <a:solidFill>
                  <a:srgbClr val="000000"/>
                </a:solidFill>
                <a:latin typeface="Arial"/>
                <a:ea typeface="DejaVu Sans"/>
              </a:rPr>
              <a:t> </a:t>
            </a:r>
            <a:r>
              <a:rPr b="0" lang="en-GB" sz="3200" spc="-1" strike="noStrike">
                <a:solidFill>
                  <a:srgbClr val="000000"/>
                </a:solidFill>
                <a:latin typeface="Arial"/>
                <a:ea typeface="DejaVu Sans"/>
              </a:rPr>
              <a:t>example,</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in the UNIX</a:t>
            </a:r>
            <a:r>
              <a:rPr b="0" lang="en-GB" sz="3200" spc="-12" strike="noStrike">
                <a:solidFill>
                  <a:srgbClr val="000000"/>
                </a:solidFill>
                <a:latin typeface="Arial"/>
                <a:ea typeface="DejaVu Sans"/>
              </a:rPr>
              <a:t> communication </a:t>
            </a:r>
            <a:r>
              <a:rPr b="0" lang="en-GB" sz="3200" spc="-1" strike="noStrike">
                <a:solidFill>
                  <a:srgbClr val="000000"/>
                </a:solidFill>
                <a:latin typeface="Arial"/>
                <a:ea typeface="DejaVu Sans"/>
              </a:rPr>
              <a:t>domain sockets</a:t>
            </a:r>
            <a:r>
              <a:rPr b="0" lang="en-GB" sz="3200" spc="-12" strike="noStrike">
                <a:solidFill>
                  <a:srgbClr val="000000"/>
                </a:solidFill>
                <a:latin typeface="Arial"/>
                <a:ea typeface="DejaVu Sans"/>
              </a:rPr>
              <a:t> </a:t>
            </a:r>
            <a:r>
              <a:rPr b="0" lang="en-GB" sz="3200" spc="-1" strike="noStrike">
                <a:solidFill>
                  <a:srgbClr val="000000"/>
                </a:solidFill>
                <a:latin typeface="Arial"/>
                <a:ea typeface="DejaVu Sans"/>
              </a:rPr>
              <a:t>are named</a:t>
            </a:r>
            <a:r>
              <a:rPr b="0" lang="en-GB" sz="3200" spc="-12" strike="noStrike">
                <a:solidFill>
                  <a:srgbClr val="000000"/>
                </a:solidFill>
                <a:latin typeface="Arial"/>
                <a:ea typeface="DejaVu Sans"/>
              </a:rPr>
              <a:t> </a:t>
            </a:r>
            <a:r>
              <a:rPr b="0" lang="en-GB" sz="3200" spc="-1" strike="noStrike">
                <a:solidFill>
                  <a:srgbClr val="000000"/>
                </a:solidFill>
                <a:latin typeface="Arial"/>
                <a:ea typeface="DejaVu Sans"/>
              </a:rPr>
              <a:t>with UNIX </a:t>
            </a:r>
            <a:r>
              <a:rPr b="0" lang="en-GB" sz="3200" spc="-21" strike="noStrike">
                <a:solidFill>
                  <a:srgbClr val="000000"/>
                </a:solidFill>
                <a:latin typeface="Arial"/>
                <a:ea typeface="DejaVu Sans"/>
              </a:rPr>
              <a:t>path </a:t>
            </a:r>
            <a:r>
              <a:rPr b="0" lang="en-GB" sz="3200" spc="-1" strike="noStrike">
                <a:solidFill>
                  <a:srgbClr val="000000"/>
                </a:solidFill>
                <a:latin typeface="Arial"/>
                <a:ea typeface="DejaVu Sans"/>
              </a:rPr>
              <a:t>names;</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e.g. a</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socket</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may be named</a:t>
            </a:r>
            <a:r>
              <a:rPr b="0" lang="en-GB" sz="3200" spc="4" strike="noStrike">
                <a:solidFill>
                  <a:srgbClr val="000000"/>
                </a:solidFill>
                <a:latin typeface="Arial"/>
                <a:ea typeface="DejaVu Sans"/>
              </a:rPr>
              <a:t> </a:t>
            </a:r>
            <a:r>
              <a:rPr b="0" lang="en-GB" sz="3200" spc="-12" strike="noStrike">
                <a:solidFill>
                  <a:srgbClr val="000000"/>
                </a:solidFill>
                <a:latin typeface="Arial"/>
                <a:ea typeface="DejaVu Sans"/>
              </a:rPr>
              <a:t>‘‘/dev/foo’’.</a:t>
            </a:r>
            <a:endParaRPr b="0" lang="en-GB" sz="3200" spc="-1" strike="noStrike">
              <a:latin typeface="Arial"/>
            </a:endParaRPr>
          </a:p>
          <a:p>
            <a:pPr marL="12600">
              <a:lnSpc>
                <a:spcPts val="3589"/>
              </a:lnSpc>
              <a:spcBef>
                <a:spcPts val="1409"/>
              </a:spcBef>
              <a:buNone/>
            </a:pPr>
            <a:r>
              <a:rPr b="0" lang="en-GB" sz="3200" spc="-1" strike="noStrike">
                <a:solidFill>
                  <a:srgbClr val="000000"/>
                </a:solidFill>
                <a:latin typeface="Arial"/>
                <a:ea typeface="DejaVu Sans"/>
              </a:rPr>
              <a:t>Sockets normally exchange</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data</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only </a:t>
            </a:r>
            <a:r>
              <a:rPr b="0" lang="en-GB" sz="3200" spc="-21" strike="noStrike">
                <a:solidFill>
                  <a:srgbClr val="000000"/>
                </a:solidFill>
                <a:latin typeface="Arial"/>
                <a:ea typeface="DejaVu Sans"/>
              </a:rPr>
              <a:t>with </a:t>
            </a:r>
            <a:r>
              <a:rPr b="0" lang="en-GB" sz="3200" spc="-1" strike="noStrike">
                <a:solidFill>
                  <a:srgbClr val="000000"/>
                </a:solidFill>
                <a:latin typeface="Arial"/>
                <a:ea typeface="DejaVu Sans"/>
              </a:rPr>
              <a:t>sockets in</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the</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same</a:t>
            </a:r>
            <a:r>
              <a:rPr b="0" lang="en-GB" sz="3200" spc="4" strike="noStrike">
                <a:solidFill>
                  <a:srgbClr val="000000"/>
                </a:solidFill>
                <a:latin typeface="Arial"/>
                <a:ea typeface="DejaVu Sans"/>
              </a:rPr>
              <a:t> </a:t>
            </a:r>
            <a:r>
              <a:rPr b="0" lang="en-GB" sz="3200" spc="-12" strike="noStrike">
                <a:solidFill>
                  <a:srgbClr val="000000"/>
                </a:solidFill>
                <a:latin typeface="Arial"/>
                <a:ea typeface="DejaVu Sans"/>
              </a:rPr>
              <a:t>domain</a:t>
            </a:r>
            <a:endParaRPr b="0" lang="en-GB" sz="3200" spc="-1" strike="noStrike">
              <a:latin typeface="Arial"/>
            </a:endParaRPr>
          </a:p>
        </p:txBody>
      </p:sp>
    </p:spTree>
  </p:cSld>
  <p:transition>
    <p:dissolve/>
  </p:transition>
</p:sld>
</file>

<file path=ppt/slides/slide6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5" name="PlaceHolder 1"/>
          <p:cNvSpPr>
            <a:spLocks noGrp="1"/>
          </p:cNvSpPr>
          <p:nvPr>
            <p:ph type="title"/>
          </p:nvPr>
        </p:nvSpPr>
        <p:spPr>
          <a:xfrm>
            <a:off x="1285200" y="519120"/>
            <a:ext cx="6863400" cy="1272600"/>
          </a:xfrm>
          <a:prstGeom prst="rect">
            <a:avLst/>
          </a:prstGeom>
          <a:noFill/>
          <a:ln w="0">
            <a:noFill/>
          </a:ln>
        </p:spPr>
        <p:txBody>
          <a:bodyPr lIns="0" rIns="0" tIns="12600" bIns="0" anchor="t">
            <a:noAutofit/>
          </a:bodyPr>
          <a:p>
            <a:pPr marL="1256040">
              <a:lnSpc>
                <a:spcPct val="100000"/>
              </a:lnSpc>
              <a:spcBef>
                <a:spcPts val="99"/>
              </a:spcBef>
              <a:buNone/>
            </a:pPr>
            <a:r>
              <a:rPr b="1" lang="en-GB" sz="4400" spc="-1" strike="noStrike">
                <a:solidFill>
                  <a:srgbClr val="000000"/>
                </a:solidFill>
                <a:latin typeface="Arial"/>
              </a:rPr>
              <a:t>Socket</a:t>
            </a:r>
            <a:r>
              <a:rPr b="1" lang="en-GB" sz="4400" spc="-106" strike="noStrike">
                <a:solidFill>
                  <a:srgbClr val="000000"/>
                </a:solidFill>
                <a:latin typeface="Arial"/>
              </a:rPr>
              <a:t> </a:t>
            </a:r>
            <a:r>
              <a:rPr b="1" lang="en-GB" sz="4400" spc="-12" strike="noStrike">
                <a:solidFill>
                  <a:srgbClr val="000000"/>
                </a:solidFill>
                <a:latin typeface="Arial"/>
              </a:rPr>
              <a:t>Shutdown</a:t>
            </a:r>
            <a:endParaRPr b="0" lang="en-GB" sz="4400" spc="-1" strike="noStrike">
              <a:latin typeface="Arial"/>
            </a:endParaRPr>
          </a:p>
        </p:txBody>
      </p:sp>
      <p:sp>
        <p:nvSpPr>
          <p:cNvPr id="466" name="object 3"/>
          <p:cNvSpPr/>
          <p:nvPr/>
        </p:nvSpPr>
        <p:spPr>
          <a:xfrm>
            <a:off x="599400" y="1320120"/>
            <a:ext cx="7801200" cy="5737320"/>
          </a:xfrm>
          <a:prstGeom prst="rect">
            <a:avLst/>
          </a:prstGeom>
          <a:noFill/>
          <a:ln w="0">
            <a:noFill/>
          </a:ln>
        </p:spPr>
        <p:style>
          <a:lnRef idx="0"/>
          <a:fillRef idx="0"/>
          <a:effectRef idx="0"/>
          <a:fontRef idx="minor"/>
        </p:style>
        <p:txBody>
          <a:bodyPr lIns="0" rIns="0" tIns="170280" bIns="0" anchor="t">
            <a:spAutoFit/>
          </a:bodyPr>
          <a:p>
            <a:pPr marL="12600">
              <a:lnSpc>
                <a:spcPct val="100000"/>
              </a:lnSpc>
              <a:spcBef>
                <a:spcPts val="1341"/>
              </a:spcBef>
              <a:buNone/>
            </a:pPr>
            <a:r>
              <a:rPr b="0" lang="en-GB" sz="2200" spc="-12" strike="noStrike">
                <a:solidFill>
                  <a:srgbClr val="000000"/>
                </a:solidFill>
                <a:latin typeface="Bitstream Vera Sans Mono"/>
                <a:ea typeface="DejaVu Sans"/>
              </a:rPr>
              <a:t>s=connect(...);</a:t>
            </a:r>
            <a:endParaRPr b="0" lang="en-GB" sz="2200" spc="-1" strike="noStrike">
              <a:latin typeface="Arial"/>
            </a:endParaRPr>
          </a:p>
          <a:p>
            <a:pPr marL="12600">
              <a:lnSpc>
                <a:spcPct val="100000"/>
              </a:lnSpc>
              <a:spcBef>
                <a:spcPts val="1239"/>
              </a:spcBef>
              <a:buNone/>
              <a:tabLst>
                <a:tab algn="l" pos="1521000"/>
                <a:tab algn="l" pos="1856160"/>
                <a:tab algn="l" pos="2630880"/>
              </a:tabLst>
            </a:pPr>
            <a:r>
              <a:rPr b="0" lang="en-GB" sz="2200" spc="-1" strike="noStrike">
                <a:solidFill>
                  <a:srgbClr val="000000"/>
                </a:solidFill>
                <a:latin typeface="Bitstream Vera Sans Mono"/>
                <a:ea typeface="DejaVu Sans"/>
              </a:rPr>
              <a:t>if(</a:t>
            </a:r>
            <a:r>
              <a:rPr b="0" lang="en-GB" sz="2200" spc="-66" strike="noStrike">
                <a:solidFill>
                  <a:srgbClr val="000000"/>
                </a:solidFill>
                <a:latin typeface="Bitstream Vera Sans Mono"/>
                <a:ea typeface="DejaVu Sans"/>
              </a:rPr>
              <a:t> </a:t>
            </a:r>
            <a:r>
              <a:rPr b="0" lang="en-GB" sz="2200" spc="-12" strike="noStrike">
                <a:solidFill>
                  <a:srgbClr val="000000"/>
                </a:solidFill>
                <a:latin typeface="Bitstream Vera Sans Mono"/>
                <a:ea typeface="DejaVu Sans"/>
              </a:rPr>
              <a:t>fork() == 0</a:t>
            </a:r>
            <a:r>
              <a:rPr b="0" lang="en-GB" sz="2200" spc="-66" strike="noStrike">
                <a:solidFill>
                  <a:srgbClr val="000000"/>
                </a:solidFill>
                <a:latin typeface="Bitstream Vera Sans Mono"/>
                <a:ea typeface="DejaVu Sans"/>
              </a:rPr>
              <a:t> </a:t>
            </a:r>
            <a:r>
              <a:rPr b="0" lang="en-GB" sz="2200" spc="-1" strike="noStrike">
                <a:solidFill>
                  <a:srgbClr val="000000"/>
                </a:solidFill>
                <a:latin typeface="Bitstream Vera Sans Mono"/>
                <a:ea typeface="DejaVu Sans"/>
              </a:rPr>
              <a:t>)</a:t>
            </a:r>
            <a:r>
              <a:rPr b="0" lang="en-GB" sz="2200" spc="-66" strike="noStrike">
                <a:solidFill>
                  <a:srgbClr val="000000"/>
                </a:solidFill>
                <a:latin typeface="Bitstream Vera Sans Mono"/>
                <a:ea typeface="DejaVu Sans"/>
              </a:rPr>
              <a:t> </a:t>
            </a:r>
            <a:r>
              <a:rPr b="0" lang="en-GB" sz="2200" spc="-52" strike="noStrike">
                <a:solidFill>
                  <a:srgbClr val="000000"/>
                </a:solidFill>
                <a:latin typeface="Bitstream Vera Sans Mono"/>
                <a:ea typeface="DejaVu Sans"/>
              </a:rPr>
              <a:t>{</a:t>
            </a:r>
            <a:r>
              <a:rPr b="0" lang="en-GB" sz="2200" spc="-1" strike="noStrike">
                <a:solidFill>
                  <a:srgbClr val="000000"/>
                </a:solidFill>
                <a:latin typeface="Bitstream Vera Sans Mono"/>
                <a:ea typeface="DejaVu Sans"/>
              </a:rPr>
              <a:t>	</a:t>
            </a:r>
            <a:r>
              <a:rPr b="0" lang="en-GB" sz="2200" spc="-26" strike="noStrike">
                <a:solidFill>
                  <a:srgbClr val="000000"/>
                </a:solidFill>
                <a:latin typeface="Bitstream Vera Sans Mono"/>
                <a:ea typeface="DejaVu Sans"/>
              </a:rPr>
              <a:t>/*</a:t>
            </a:r>
            <a:r>
              <a:rPr b="0" lang="en-GB" sz="2200" spc="-1" strike="noStrike">
                <a:solidFill>
                  <a:srgbClr val="000000"/>
                </a:solidFill>
                <a:latin typeface="Bitstream Vera Sans Mono"/>
                <a:ea typeface="DejaVu Sans"/>
              </a:rPr>
              <a:t>	</a:t>
            </a:r>
            <a:r>
              <a:rPr b="0" lang="en-GB" sz="2200" spc="-21" strike="noStrike">
                <a:solidFill>
                  <a:srgbClr val="000000"/>
                </a:solidFill>
                <a:latin typeface="Bitstream Vera Sans Mono"/>
                <a:ea typeface="DejaVu Sans"/>
              </a:rPr>
              <a:t>Child</a:t>
            </a:r>
            <a:r>
              <a:rPr b="0" lang="en-GB" sz="2200" spc="-1" strike="noStrike">
                <a:solidFill>
                  <a:srgbClr val="000000"/>
                </a:solidFill>
                <a:latin typeface="Bitstream Vera Sans Mono"/>
                <a:ea typeface="DejaVu Sans"/>
              </a:rPr>
              <a:t>	</a:t>
            </a:r>
            <a:r>
              <a:rPr b="0" lang="en-GB" sz="2200" spc="-26" strike="noStrike">
                <a:solidFill>
                  <a:srgbClr val="000000"/>
                </a:solidFill>
                <a:latin typeface="Bitstream Vera Sans Mono"/>
                <a:ea typeface="DejaVu Sans"/>
              </a:rPr>
              <a:t>*/</a:t>
            </a:r>
            <a:endParaRPr b="0" lang="en-GB" sz="2200" spc="-1" strike="noStrike">
              <a:latin typeface="Arial"/>
            </a:endParaRPr>
          </a:p>
          <a:p>
            <a:pPr marL="479880">
              <a:lnSpc>
                <a:spcPct val="136000"/>
              </a:lnSpc>
              <a:spcBef>
                <a:spcPts val="289"/>
              </a:spcBef>
              <a:buNone/>
              <a:tabLst>
                <a:tab algn="l" pos="3304080"/>
              </a:tabLst>
            </a:pPr>
            <a:r>
              <a:rPr b="0" lang="en-GB" sz="2200" spc="-12" strike="noStrike">
                <a:solidFill>
                  <a:srgbClr val="000000"/>
                </a:solidFill>
                <a:latin typeface="Bitstream Vera Sans Mono"/>
                <a:ea typeface="DejaVu Sans"/>
              </a:rPr>
              <a:t>while(</a:t>
            </a:r>
            <a:r>
              <a:rPr b="0" lang="en-GB" sz="2200" spc="-86" strike="noStrike">
                <a:solidFill>
                  <a:srgbClr val="000000"/>
                </a:solidFill>
                <a:latin typeface="Bitstream Vera Sans Mono"/>
                <a:ea typeface="DejaVu Sans"/>
              </a:rPr>
              <a:t> </a:t>
            </a:r>
            <a:r>
              <a:rPr b="0" lang="en-GB" sz="2200" spc="-26" strike="noStrike">
                <a:solidFill>
                  <a:srgbClr val="000000"/>
                </a:solidFill>
                <a:latin typeface="Bitstream Vera Sans Mono"/>
                <a:ea typeface="DejaVu Sans"/>
              </a:rPr>
              <a:t>gets(buffer)</a:t>
            </a:r>
            <a:r>
              <a:rPr b="0" lang="en-GB" sz="2200" spc="-80" strike="noStrike">
                <a:solidFill>
                  <a:srgbClr val="000000"/>
                </a:solidFill>
                <a:latin typeface="Bitstream Vera Sans Mono"/>
                <a:ea typeface="DejaVu Sans"/>
              </a:rPr>
              <a:t> </a:t>
            </a:r>
            <a:r>
              <a:rPr b="0" lang="en-GB" sz="2200" spc="-26" strike="noStrike">
                <a:solidFill>
                  <a:srgbClr val="000000"/>
                </a:solidFill>
                <a:latin typeface="Bitstream Vera Sans Mono"/>
                <a:ea typeface="DejaVu Sans"/>
              </a:rPr>
              <a:t>&gt;0)</a:t>
            </a:r>
            <a:r>
              <a:rPr b="0" lang="en-GB" sz="2200" spc="-1" strike="noStrike">
                <a:solidFill>
                  <a:srgbClr val="000000"/>
                </a:solidFill>
                <a:latin typeface="Bitstream Vera Sans Mono"/>
                <a:ea typeface="DejaVu Sans"/>
              </a:rPr>
              <a:t>	</a:t>
            </a:r>
            <a:r>
              <a:rPr b="0" lang="en-GB" sz="2200" spc="-32" strike="noStrike">
                <a:solidFill>
                  <a:srgbClr val="000000"/>
                </a:solidFill>
                <a:latin typeface="Bitstream Vera Sans Mono"/>
                <a:ea typeface="DejaVu Sans"/>
              </a:rPr>
              <a:t>write(s,buf,strlen(buffer)); </a:t>
            </a:r>
            <a:endParaRPr b="0" lang="en-GB" sz="2200" spc="-1" strike="noStrike">
              <a:latin typeface="Arial"/>
            </a:endParaRPr>
          </a:p>
          <a:p>
            <a:pPr marL="479880">
              <a:lnSpc>
                <a:spcPct val="136000"/>
              </a:lnSpc>
              <a:spcBef>
                <a:spcPts val="289"/>
              </a:spcBef>
              <a:buNone/>
              <a:tabLst>
                <a:tab algn="l" pos="3304080"/>
              </a:tabLst>
            </a:pPr>
            <a:r>
              <a:rPr b="0" lang="en-GB" sz="2200" spc="-35" strike="noStrike">
                <a:solidFill>
                  <a:srgbClr val="ff0000"/>
                </a:solidFill>
                <a:latin typeface="Bitstream Vera Sans Mono"/>
                <a:ea typeface="DejaVu Sans"/>
              </a:rPr>
              <a:t>shutdown(s,SHUT_WR); </a:t>
            </a:r>
            <a:endParaRPr b="0" lang="en-GB" sz="2200" spc="-1" strike="noStrike">
              <a:latin typeface="Arial"/>
            </a:endParaRPr>
          </a:p>
          <a:p>
            <a:pPr marL="479880">
              <a:lnSpc>
                <a:spcPct val="136000"/>
              </a:lnSpc>
              <a:spcBef>
                <a:spcPts val="289"/>
              </a:spcBef>
              <a:buNone/>
              <a:tabLst>
                <a:tab algn="l" pos="3304080"/>
              </a:tabLst>
            </a:pPr>
            <a:r>
              <a:rPr b="0" lang="en-GB" sz="2200" spc="-12" strike="noStrike">
                <a:solidFill>
                  <a:srgbClr val="000000"/>
                </a:solidFill>
                <a:latin typeface="Bitstream Vera Sans Mono"/>
                <a:ea typeface="DejaVu Sans"/>
              </a:rPr>
              <a:t>close(s); exit(0);</a:t>
            </a:r>
            <a:endParaRPr b="0" lang="en-GB" sz="2200" spc="-1" strike="noStrike">
              <a:latin typeface="Arial"/>
            </a:endParaRPr>
          </a:p>
          <a:p>
            <a:pPr marL="12600">
              <a:lnSpc>
                <a:spcPct val="100000"/>
              </a:lnSpc>
              <a:spcBef>
                <a:spcPts val="961"/>
              </a:spcBef>
              <a:buNone/>
              <a:tabLst>
                <a:tab algn="l" pos="3304080"/>
              </a:tabLst>
            </a:pPr>
            <a:r>
              <a:rPr b="0" lang="en-GB" sz="2200" spc="-52" strike="noStrike">
                <a:solidFill>
                  <a:srgbClr val="000000"/>
                </a:solidFill>
                <a:latin typeface="Bitstream Vera Sans Mono"/>
                <a:ea typeface="DejaVu Sans"/>
              </a:rPr>
              <a:t>}</a:t>
            </a:r>
            <a:endParaRPr b="0" lang="en-GB" sz="2200" spc="-1" strike="noStrike">
              <a:latin typeface="Arial"/>
            </a:endParaRPr>
          </a:p>
          <a:p>
            <a:pPr marL="12600">
              <a:lnSpc>
                <a:spcPct val="100000"/>
              </a:lnSpc>
              <a:spcBef>
                <a:spcPts val="1230"/>
              </a:spcBef>
              <a:buNone/>
              <a:tabLst>
                <a:tab algn="l" pos="986040"/>
                <a:tab algn="l" pos="1321560"/>
                <a:tab algn="l" pos="2281680"/>
              </a:tabLst>
            </a:pPr>
            <a:r>
              <a:rPr b="0" lang="en-GB" sz="2200" spc="-1" strike="noStrike">
                <a:solidFill>
                  <a:srgbClr val="000000"/>
                </a:solidFill>
                <a:latin typeface="Bitstream Vera Sans Mono"/>
                <a:ea typeface="DejaVu Sans"/>
              </a:rPr>
              <a:t>else</a:t>
            </a:r>
            <a:r>
              <a:rPr b="0" lang="en-GB" sz="2200" spc="-126" strike="noStrike">
                <a:solidFill>
                  <a:srgbClr val="000000"/>
                </a:solidFill>
                <a:latin typeface="Bitstream Vera Sans Mono"/>
                <a:ea typeface="DejaVu Sans"/>
              </a:rPr>
              <a:t> </a:t>
            </a:r>
            <a:r>
              <a:rPr b="0" lang="en-GB" sz="2200" spc="-52" strike="noStrike">
                <a:solidFill>
                  <a:srgbClr val="000000"/>
                </a:solidFill>
                <a:latin typeface="Bitstream Vera Sans Mono"/>
                <a:ea typeface="DejaVu Sans"/>
              </a:rPr>
              <a:t>{</a:t>
            </a:r>
            <a:r>
              <a:rPr b="0" lang="en-GB" sz="2200" spc="-1" strike="noStrike">
                <a:solidFill>
                  <a:srgbClr val="000000"/>
                </a:solidFill>
                <a:latin typeface="Bitstream Vera Sans Mono"/>
                <a:ea typeface="DejaVu Sans"/>
              </a:rPr>
              <a:t>	</a:t>
            </a:r>
            <a:r>
              <a:rPr b="0" lang="en-GB" sz="2200" spc="-26" strike="noStrike">
                <a:solidFill>
                  <a:srgbClr val="000000"/>
                </a:solidFill>
                <a:latin typeface="Bitstream Vera Sans Mono"/>
                <a:ea typeface="DejaVu Sans"/>
              </a:rPr>
              <a:t>/*</a:t>
            </a:r>
            <a:r>
              <a:rPr b="0" lang="en-GB" sz="2200" spc="-1" strike="noStrike">
                <a:solidFill>
                  <a:srgbClr val="000000"/>
                </a:solidFill>
                <a:latin typeface="Bitstream Vera Sans Mono"/>
                <a:ea typeface="DejaVu Sans"/>
              </a:rPr>
              <a:t>	</a:t>
            </a:r>
            <a:r>
              <a:rPr b="0" lang="en-GB" sz="2200" spc="-12" strike="noStrike">
                <a:solidFill>
                  <a:srgbClr val="000000"/>
                </a:solidFill>
                <a:latin typeface="Bitstream Vera Sans Mono"/>
                <a:ea typeface="DejaVu Sans"/>
              </a:rPr>
              <a:t>Parent</a:t>
            </a:r>
            <a:r>
              <a:rPr b="0" lang="en-GB" sz="2200" spc="-1" strike="noStrike">
                <a:solidFill>
                  <a:srgbClr val="000000"/>
                </a:solidFill>
                <a:latin typeface="Bitstream Vera Sans Mono"/>
                <a:ea typeface="DejaVu Sans"/>
              </a:rPr>
              <a:t>	</a:t>
            </a:r>
            <a:r>
              <a:rPr b="0" lang="en-GB" sz="2200" spc="-26" strike="noStrike">
                <a:solidFill>
                  <a:srgbClr val="000000"/>
                </a:solidFill>
                <a:latin typeface="Bitstream Vera Sans Mono"/>
                <a:ea typeface="DejaVu Sans"/>
              </a:rPr>
              <a:t>*/</a:t>
            </a:r>
            <a:endParaRPr b="0" lang="en-GB" sz="2200" spc="-1" strike="noStrike">
              <a:latin typeface="Arial"/>
            </a:endParaRPr>
          </a:p>
          <a:p>
            <a:pPr marL="479880">
              <a:lnSpc>
                <a:spcPct val="136000"/>
              </a:lnSpc>
              <a:spcBef>
                <a:spcPts val="275"/>
              </a:spcBef>
              <a:buNone/>
              <a:tabLst>
                <a:tab algn="l" pos="986040"/>
                <a:tab algn="l" pos="1321560"/>
                <a:tab algn="l" pos="2281680"/>
              </a:tabLst>
            </a:pPr>
            <a:r>
              <a:rPr b="0" lang="en-GB" sz="2200" spc="-12" strike="noStrike">
                <a:solidFill>
                  <a:srgbClr val="000000"/>
                </a:solidFill>
                <a:latin typeface="Bitstream Vera Sans Mono"/>
                <a:ea typeface="DejaVu Sans"/>
              </a:rPr>
              <a:t>while(</a:t>
            </a:r>
            <a:r>
              <a:rPr b="0" lang="en-GB" sz="2200" spc="-41" strike="noStrike">
                <a:solidFill>
                  <a:srgbClr val="000000"/>
                </a:solidFill>
                <a:latin typeface="Bitstream Vera Sans Mono"/>
                <a:ea typeface="DejaVu Sans"/>
              </a:rPr>
              <a:t> </a:t>
            </a:r>
            <a:r>
              <a:rPr b="0" lang="en-GB" sz="2200" spc="-32" strike="noStrike">
                <a:solidFill>
                  <a:srgbClr val="000000"/>
                </a:solidFill>
                <a:latin typeface="Bitstream Vera Sans Mono"/>
                <a:ea typeface="DejaVu Sans"/>
              </a:rPr>
              <a:t>(l=read(s,buffer,sizeof(buffer))</a:t>
            </a:r>
            <a:r>
              <a:rPr b="0" lang="en-GB" sz="2200" spc="-35" strike="noStrike">
                <a:solidFill>
                  <a:srgbClr val="000000"/>
                </a:solidFill>
                <a:latin typeface="Bitstream Vera Sans Mono"/>
                <a:ea typeface="DejaVu Sans"/>
              </a:rPr>
              <a:t> </a:t>
            </a:r>
            <a:r>
              <a:rPr b="0" lang="en-GB" sz="2200" spc="-21" strike="noStrike">
                <a:solidFill>
                  <a:srgbClr val="000000"/>
                </a:solidFill>
                <a:latin typeface="Bitstream Vera Sans Mono"/>
                <a:ea typeface="DejaVu Sans"/>
              </a:rPr>
              <a:t>do_something(l,buffer); </a:t>
            </a:r>
            <a:r>
              <a:rPr b="0" lang="en-GB" sz="2200" spc="-12" strike="noStrike">
                <a:solidFill>
                  <a:srgbClr val="000000"/>
                </a:solidFill>
                <a:latin typeface="Bitstream Vera Sans Mono"/>
                <a:ea typeface="DejaVu Sans"/>
              </a:rPr>
              <a:t>wait(0);</a:t>
            </a:r>
            <a:endParaRPr b="0" lang="en-GB" sz="2200" spc="-1" strike="noStrike">
              <a:latin typeface="Arial"/>
            </a:endParaRPr>
          </a:p>
          <a:p>
            <a:pPr marL="479880">
              <a:lnSpc>
                <a:spcPct val="100000"/>
              </a:lnSpc>
              <a:spcBef>
                <a:spcPts val="950"/>
              </a:spcBef>
              <a:buNone/>
              <a:tabLst>
                <a:tab algn="l" pos="986040"/>
                <a:tab algn="l" pos="1321560"/>
                <a:tab algn="l" pos="2281680"/>
              </a:tabLst>
            </a:pPr>
            <a:r>
              <a:rPr b="0" lang="en-GB" sz="2200" spc="-12" strike="noStrike">
                <a:solidFill>
                  <a:srgbClr val="000000"/>
                </a:solidFill>
                <a:latin typeface="Bitstream Vera Sans Mono"/>
                <a:ea typeface="DejaVu Sans"/>
              </a:rPr>
              <a:t>exit(0);</a:t>
            </a:r>
            <a:endParaRPr b="0" lang="en-GB" sz="2200" spc="-1" strike="noStrike">
              <a:latin typeface="Arial"/>
            </a:endParaRPr>
          </a:p>
          <a:p>
            <a:pPr marL="12600">
              <a:lnSpc>
                <a:spcPct val="100000"/>
              </a:lnSpc>
              <a:spcBef>
                <a:spcPts val="950"/>
              </a:spcBef>
              <a:buNone/>
              <a:tabLst>
                <a:tab algn="l" pos="986040"/>
                <a:tab algn="l" pos="1321560"/>
                <a:tab algn="l" pos="2281680"/>
              </a:tabLst>
            </a:pPr>
            <a:r>
              <a:rPr b="0" lang="en-GB" sz="2200" spc="-52" strike="noStrike">
                <a:solidFill>
                  <a:srgbClr val="000000"/>
                </a:solidFill>
                <a:latin typeface="Bitstream Vera Sans Mono"/>
                <a:ea typeface="DejaVu Sans"/>
              </a:rPr>
              <a:t>}</a:t>
            </a:r>
            <a:endParaRPr b="0" lang="en-GB" sz="2200" spc="-1" strike="noStrike">
              <a:latin typeface="Arial"/>
            </a:endParaRPr>
          </a:p>
        </p:txBody>
      </p:sp>
    </p:spTree>
  </p:cSld>
  <p:transition>
    <p:dissolve/>
  </p:transition>
</p:sld>
</file>

<file path=ppt/slides/slide6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7" name="PlaceHolder 1"/>
          <p:cNvSpPr>
            <a:spLocks noGrp="1"/>
          </p:cNvSpPr>
          <p:nvPr>
            <p:ph type="title"/>
          </p:nvPr>
        </p:nvSpPr>
        <p:spPr>
          <a:xfrm>
            <a:off x="1044000" y="555120"/>
            <a:ext cx="7378560" cy="1272600"/>
          </a:xfrm>
          <a:prstGeom prst="rect">
            <a:avLst/>
          </a:prstGeom>
          <a:noFill/>
          <a:ln w="0">
            <a:noFill/>
          </a:ln>
        </p:spPr>
        <p:txBody>
          <a:bodyPr lIns="0" rIns="0" tIns="12600" bIns="0" anchor="t">
            <a:noAutofit/>
          </a:bodyPr>
          <a:p>
            <a:pPr marL="664200">
              <a:lnSpc>
                <a:spcPct val="100000"/>
              </a:lnSpc>
              <a:spcBef>
                <a:spcPts val="99"/>
              </a:spcBef>
              <a:buNone/>
            </a:pPr>
            <a:r>
              <a:rPr b="1" lang="en-GB" sz="4400" spc="-12" strike="noStrike">
                <a:solidFill>
                  <a:srgbClr val="000000"/>
                </a:solidFill>
                <a:latin typeface="Arial"/>
              </a:rPr>
              <a:t>setsockopt/getsockopt - I</a:t>
            </a:r>
            <a:endParaRPr b="0" lang="en-GB" sz="4400" spc="-1" strike="noStrike">
              <a:latin typeface="Arial"/>
            </a:endParaRPr>
          </a:p>
        </p:txBody>
      </p:sp>
      <p:sp>
        <p:nvSpPr>
          <p:cNvPr id="468" name="object 3"/>
          <p:cNvSpPr/>
          <p:nvPr/>
        </p:nvSpPr>
        <p:spPr>
          <a:xfrm>
            <a:off x="599400" y="1709280"/>
            <a:ext cx="8253360" cy="1604520"/>
          </a:xfrm>
          <a:prstGeom prst="rect">
            <a:avLst/>
          </a:prstGeom>
          <a:noFill/>
          <a:ln w="0">
            <a:noFill/>
          </a:ln>
        </p:spPr>
        <p:style>
          <a:lnRef idx="0"/>
          <a:fillRef idx="0"/>
          <a:effectRef idx="0"/>
          <a:fontRef idx="minor"/>
        </p:style>
        <p:txBody>
          <a:bodyPr lIns="0" rIns="0" tIns="41400" bIns="0" anchor="t">
            <a:spAutoFit/>
          </a:bodyPr>
          <a:p>
            <a:pPr marL="336600" indent="-324000">
              <a:lnSpc>
                <a:spcPts val="2721"/>
              </a:lnSpc>
              <a:spcBef>
                <a:spcPts val="326"/>
              </a:spcBef>
              <a:buNone/>
              <a:tabLst>
                <a:tab algn="l" pos="0"/>
              </a:tabLst>
            </a:pPr>
            <a:r>
              <a:rPr b="0" lang="en-GB" sz="2400" spc="-1" strike="noStrike">
                <a:solidFill>
                  <a:srgbClr val="000000"/>
                </a:solidFill>
                <a:latin typeface="Bitstream Vera Sans Mono"/>
                <a:ea typeface="DejaVu Sans"/>
              </a:rPr>
              <a:t>int</a:t>
            </a:r>
            <a:r>
              <a:rPr b="0" lang="en-GB" sz="2400" spc="-41"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setsockopt(int</a:t>
            </a:r>
            <a:r>
              <a:rPr b="0" lang="en-GB" sz="2400" spc="-26"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s,</a:t>
            </a:r>
            <a:r>
              <a:rPr b="0" lang="en-GB" sz="2400" spc="-26"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int</a:t>
            </a:r>
            <a:r>
              <a:rPr b="0" lang="en-GB" sz="2400" spc="-26"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level,</a:t>
            </a:r>
            <a:r>
              <a:rPr b="0" lang="en-GB" sz="2400" spc="-26"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int</a:t>
            </a:r>
            <a:r>
              <a:rPr b="0" lang="en-GB" sz="2400" spc="-26" strike="noStrike">
                <a:solidFill>
                  <a:srgbClr val="000000"/>
                </a:solidFill>
                <a:latin typeface="Bitstream Vera Sans Mono"/>
                <a:ea typeface="DejaVu Sans"/>
              </a:rPr>
              <a:t> </a:t>
            </a:r>
            <a:r>
              <a:rPr b="0" lang="en-GB" sz="2400" spc="-12" strike="noStrike">
                <a:solidFill>
                  <a:srgbClr val="000000"/>
                </a:solidFill>
                <a:latin typeface="Bitstream Vera Sans Mono"/>
                <a:ea typeface="DejaVu Sans"/>
              </a:rPr>
              <a:t>optname, </a:t>
            </a:r>
            <a:r>
              <a:rPr b="0" lang="en-GB" sz="2400" spc="-1" strike="noStrike">
                <a:solidFill>
                  <a:srgbClr val="000000"/>
                </a:solidFill>
                <a:latin typeface="Bitstream Vera Sans Mono"/>
                <a:ea typeface="DejaVu Sans"/>
              </a:rPr>
              <a:t>const</a:t>
            </a:r>
            <a:r>
              <a:rPr b="0" lang="en-GB" sz="2400" spc="-35"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void</a:t>
            </a:r>
            <a:r>
              <a:rPr b="0" lang="en-GB" sz="2400" spc="-26"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*optval,</a:t>
            </a:r>
            <a:r>
              <a:rPr b="0" lang="en-GB" sz="2400" spc="-26"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int</a:t>
            </a:r>
            <a:r>
              <a:rPr b="0" lang="en-GB" sz="2400" spc="-26" strike="noStrike">
                <a:solidFill>
                  <a:srgbClr val="000000"/>
                </a:solidFill>
                <a:latin typeface="Bitstream Vera Sans Mono"/>
                <a:ea typeface="DejaVu Sans"/>
              </a:rPr>
              <a:t> </a:t>
            </a:r>
            <a:r>
              <a:rPr b="0" lang="en-GB" sz="2400" spc="-12" strike="noStrike">
                <a:solidFill>
                  <a:srgbClr val="000000"/>
                </a:solidFill>
                <a:latin typeface="Bitstream Vera Sans Mono"/>
                <a:ea typeface="DejaVu Sans"/>
              </a:rPr>
              <a:t>optlen);</a:t>
            </a:r>
            <a:endParaRPr b="0" lang="en-GB" sz="2400" spc="-1" strike="noStrike">
              <a:latin typeface="Arial"/>
            </a:endParaRPr>
          </a:p>
          <a:p>
            <a:pPr marL="336600" indent="-324000">
              <a:lnSpc>
                <a:spcPts val="2730"/>
              </a:lnSpc>
              <a:spcBef>
                <a:spcPts val="1409"/>
              </a:spcBef>
              <a:buNone/>
              <a:tabLst>
                <a:tab algn="l" pos="0"/>
              </a:tabLst>
            </a:pPr>
            <a:r>
              <a:rPr b="0" lang="en-GB" sz="2400" spc="-1" strike="noStrike">
                <a:solidFill>
                  <a:srgbClr val="000000"/>
                </a:solidFill>
                <a:latin typeface="Bitstream Vera Sans Mono"/>
                <a:ea typeface="DejaVu Sans"/>
              </a:rPr>
              <a:t>int</a:t>
            </a:r>
            <a:r>
              <a:rPr b="0" lang="en-GB" sz="2400" spc="-41"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getsockopt(int</a:t>
            </a:r>
            <a:r>
              <a:rPr b="0" lang="en-GB" sz="2400" spc="-26"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s,</a:t>
            </a:r>
            <a:r>
              <a:rPr b="0" lang="en-GB" sz="2400" spc="-26"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int</a:t>
            </a:r>
            <a:r>
              <a:rPr b="0" lang="en-GB" sz="2400" spc="-26"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level,</a:t>
            </a:r>
            <a:r>
              <a:rPr b="0" lang="en-GB" sz="2400" spc="-26"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int</a:t>
            </a:r>
            <a:r>
              <a:rPr b="0" lang="en-GB" sz="2400" spc="-26" strike="noStrike">
                <a:solidFill>
                  <a:srgbClr val="000000"/>
                </a:solidFill>
                <a:latin typeface="Bitstream Vera Sans Mono"/>
                <a:ea typeface="DejaVu Sans"/>
              </a:rPr>
              <a:t> </a:t>
            </a:r>
            <a:r>
              <a:rPr b="0" lang="en-GB" sz="2400" spc="-12" strike="noStrike">
                <a:solidFill>
                  <a:srgbClr val="000000"/>
                </a:solidFill>
                <a:latin typeface="Bitstream Vera Sans Mono"/>
                <a:ea typeface="DejaVu Sans"/>
              </a:rPr>
              <a:t>optname, </a:t>
            </a:r>
            <a:r>
              <a:rPr b="0" lang="en-GB" sz="2400" spc="-1" strike="noStrike">
                <a:solidFill>
                  <a:srgbClr val="000000"/>
                </a:solidFill>
                <a:latin typeface="Bitstream Vera Sans Mono"/>
                <a:ea typeface="DejaVu Sans"/>
              </a:rPr>
              <a:t>void</a:t>
            </a:r>
            <a:r>
              <a:rPr b="0" lang="en-GB" sz="2400" spc="-35"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*optval,</a:t>
            </a:r>
            <a:r>
              <a:rPr b="0" lang="en-GB" sz="2400" spc="-35"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socklen_t</a:t>
            </a:r>
            <a:r>
              <a:rPr b="0" lang="en-GB" sz="2400" spc="-35" strike="noStrike">
                <a:solidFill>
                  <a:srgbClr val="000000"/>
                </a:solidFill>
                <a:latin typeface="Bitstream Vera Sans Mono"/>
                <a:ea typeface="DejaVu Sans"/>
              </a:rPr>
              <a:t> </a:t>
            </a:r>
            <a:r>
              <a:rPr b="0" lang="en-GB" sz="2400" spc="-12" strike="noStrike">
                <a:solidFill>
                  <a:srgbClr val="000000"/>
                </a:solidFill>
                <a:latin typeface="Bitstream Vera Sans Mono"/>
                <a:ea typeface="DejaVu Sans"/>
              </a:rPr>
              <a:t>*optlen)M</a:t>
            </a:r>
            <a:endParaRPr b="0" lang="en-GB" sz="2400" spc="-1" strike="noStrike">
              <a:latin typeface="Arial"/>
            </a:endParaRPr>
          </a:p>
        </p:txBody>
      </p:sp>
      <p:sp>
        <p:nvSpPr>
          <p:cNvPr id="469" name="object 5"/>
          <p:cNvSpPr/>
          <p:nvPr/>
        </p:nvSpPr>
        <p:spPr>
          <a:xfrm>
            <a:off x="599400" y="3642120"/>
            <a:ext cx="8730360" cy="2386440"/>
          </a:xfrm>
          <a:prstGeom prst="rect">
            <a:avLst/>
          </a:prstGeom>
          <a:noFill/>
          <a:ln w="0">
            <a:noFill/>
          </a:ln>
        </p:spPr>
        <p:style>
          <a:lnRef idx="0"/>
          <a:fillRef idx="0"/>
          <a:effectRef idx="0"/>
          <a:fontRef idx="minor"/>
        </p:style>
        <p:txBody>
          <a:bodyPr lIns="0" rIns="0" tIns="54000" bIns="0" anchor="t">
            <a:spAutoFit/>
          </a:bodyPr>
          <a:p>
            <a:pPr>
              <a:lnSpc>
                <a:spcPts val="3589"/>
              </a:lnSpc>
              <a:spcBef>
                <a:spcPts val="425"/>
              </a:spcBef>
              <a:buNone/>
              <a:tabLst>
                <a:tab algn="l" pos="336600"/>
                <a:tab algn="l" pos="2557080"/>
                <a:tab algn="l" pos="3352320"/>
                <a:tab algn="l" pos="4893840"/>
                <a:tab algn="l" pos="7068240"/>
                <a:tab algn="l" pos="8019360"/>
              </a:tabLst>
            </a:pPr>
            <a:r>
              <a:rPr b="0" lang="en-GB" sz="3200" spc="-12" strike="noStrike">
                <a:solidFill>
                  <a:srgbClr val="000000"/>
                </a:solidFill>
                <a:latin typeface="Arial"/>
                <a:ea typeface="DejaVu Sans"/>
              </a:rPr>
              <a:t>Manipulate</a:t>
            </a:r>
            <a:r>
              <a:rPr b="0" lang="en-GB" sz="3200" spc="-1" strike="noStrike">
                <a:solidFill>
                  <a:srgbClr val="000000"/>
                </a:solidFill>
                <a:latin typeface="Arial"/>
                <a:ea typeface="DejaVu Sans"/>
              </a:rPr>
              <a:t>	</a:t>
            </a:r>
            <a:r>
              <a:rPr b="0" lang="en-GB" sz="3200" spc="-26" strike="noStrike">
                <a:solidFill>
                  <a:srgbClr val="000000"/>
                </a:solidFill>
                <a:latin typeface="Arial"/>
                <a:ea typeface="DejaVu Sans"/>
              </a:rPr>
              <a:t>the</a:t>
            </a:r>
            <a:r>
              <a:rPr b="0" lang="en-GB" sz="3200" spc="-1" strike="noStrike">
                <a:solidFill>
                  <a:srgbClr val="000000"/>
                </a:solidFill>
                <a:latin typeface="Arial"/>
                <a:ea typeface="DejaVu Sans"/>
              </a:rPr>
              <a:t>	</a:t>
            </a:r>
            <a:r>
              <a:rPr b="0" lang="en-GB" sz="3200" spc="-12" strike="noStrike">
                <a:solidFill>
                  <a:srgbClr val="000000"/>
                </a:solidFill>
                <a:latin typeface="Arial"/>
                <a:ea typeface="DejaVu Sans"/>
              </a:rPr>
              <a:t>options</a:t>
            </a:r>
            <a:r>
              <a:rPr b="0" lang="en-GB" sz="3200" spc="-1" strike="noStrike">
                <a:solidFill>
                  <a:srgbClr val="000000"/>
                </a:solidFill>
                <a:latin typeface="Arial"/>
                <a:ea typeface="DejaVu Sans"/>
              </a:rPr>
              <a:t>	</a:t>
            </a:r>
            <a:r>
              <a:rPr b="0" lang="en-GB" sz="3200" spc="-12" strike="noStrike">
                <a:solidFill>
                  <a:srgbClr val="000000"/>
                </a:solidFill>
                <a:latin typeface="Arial"/>
                <a:ea typeface="DejaVu Sans"/>
              </a:rPr>
              <a:t>associated</a:t>
            </a:r>
            <a:r>
              <a:rPr b="0" lang="en-GB" sz="3200" spc="-1" strike="noStrike">
                <a:solidFill>
                  <a:srgbClr val="000000"/>
                </a:solidFill>
                <a:latin typeface="Arial"/>
                <a:ea typeface="DejaVu Sans"/>
              </a:rPr>
              <a:t>	</a:t>
            </a:r>
            <a:r>
              <a:rPr b="0" lang="en-GB" sz="3200" spc="-21" strike="noStrike">
                <a:solidFill>
                  <a:srgbClr val="000000"/>
                </a:solidFill>
                <a:latin typeface="Arial"/>
                <a:ea typeface="DejaVu Sans"/>
              </a:rPr>
              <a:t>with</a:t>
            </a:r>
            <a:r>
              <a:rPr b="0" lang="en-GB" sz="3200" spc="-1" strike="noStrike">
                <a:solidFill>
                  <a:srgbClr val="000000"/>
                </a:solidFill>
                <a:latin typeface="Arial"/>
                <a:ea typeface="DejaVu Sans"/>
              </a:rPr>
              <a:t>	</a:t>
            </a:r>
            <a:r>
              <a:rPr b="0" lang="en-GB" sz="3200" spc="-52" strike="noStrike">
                <a:solidFill>
                  <a:srgbClr val="000000"/>
                </a:solidFill>
                <a:latin typeface="Arial"/>
                <a:ea typeface="DejaVu Sans"/>
              </a:rPr>
              <a:t>a </a:t>
            </a:r>
            <a:r>
              <a:rPr b="0" lang="en-GB" sz="3200" spc="-12" strike="noStrike">
                <a:solidFill>
                  <a:srgbClr val="000000"/>
                </a:solidFill>
                <a:latin typeface="Arial"/>
                <a:ea typeface="DejaVu Sans"/>
              </a:rPr>
              <a:t>socket.</a:t>
            </a:r>
            <a:endParaRPr b="0" lang="en-GB" sz="3200" spc="-1" strike="noStrike">
              <a:latin typeface="Arial"/>
            </a:endParaRPr>
          </a:p>
          <a:p>
            <a:pPr>
              <a:lnSpc>
                <a:spcPts val="3589"/>
              </a:lnSpc>
              <a:spcBef>
                <a:spcPts val="425"/>
              </a:spcBef>
              <a:buNone/>
              <a:tabLst>
                <a:tab algn="l" pos="336600"/>
                <a:tab algn="l" pos="2557080"/>
                <a:tab algn="l" pos="3352320"/>
                <a:tab algn="l" pos="4893840"/>
                <a:tab algn="l" pos="7068240"/>
                <a:tab algn="l" pos="8019360"/>
              </a:tabLst>
            </a:pPr>
            <a:r>
              <a:rPr b="0" lang="en-GB" sz="3200" spc="-12" strike="noStrike">
                <a:solidFill>
                  <a:srgbClr val="000000"/>
                </a:solidFill>
                <a:latin typeface="Arial"/>
                <a:ea typeface="DejaVu Sans"/>
              </a:rPr>
              <a:t>Options</a:t>
            </a:r>
            <a:r>
              <a:rPr b="0" lang="en-GB" sz="3200" spc="-1" strike="noStrike">
                <a:solidFill>
                  <a:srgbClr val="000000"/>
                </a:solidFill>
                <a:latin typeface="Arial"/>
                <a:ea typeface="DejaVu Sans"/>
              </a:rPr>
              <a:t> </a:t>
            </a:r>
            <a:r>
              <a:rPr b="0" lang="en-GB" sz="3200" spc="-26" strike="noStrike">
                <a:solidFill>
                  <a:srgbClr val="000000"/>
                </a:solidFill>
                <a:latin typeface="Arial"/>
                <a:ea typeface="DejaVu Sans"/>
              </a:rPr>
              <a:t>may</a:t>
            </a:r>
            <a:r>
              <a:rPr b="0" lang="en-GB" sz="3200" spc="-1" strike="noStrike">
                <a:solidFill>
                  <a:srgbClr val="000000"/>
                </a:solidFill>
                <a:latin typeface="Arial"/>
                <a:ea typeface="DejaVu Sans"/>
              </a:rPr>
              <a:t>	</a:t>
            </a:r>
            <a:r>
              <a:rPr b="0" lang="en-GB" sz="3200" spc="-12" strike="noStrike">
                <a:solidFill>
                  <a:srgbClr val="000000"/>
                </a:solidFill>
                <a:latin typeface="Arial"/>
                <a:ea typeface="DejaVu Sans"/>
              </a:rPr>
              <a:t>exist </a:t>
            </a:r>
            <a:r>
              <a:rPr b="0" lang="en-GB" sz="3200" spc="-1" strike="noStrike">
                <a:solidFill>
                  <a:srgbClr val="000000"/>
                </a:solidFill>
                <a:latin typeface="Arial"/>
                <a:ea typeface="DejaVu Sans"/>
              </a:rPr>
              <a:t>at multiple</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protocol </a:t>
            </a:r>
            <a:r>
              <a:rPr b="0" lang="en-GB" sz="3200" spc="-12" strike="noStrike">
                <a:solidFill>
                  <a:srgbClr val="000000"/>
                </a:solidFill>
                <a:latin typeface="Arial"/>
                <a:ea typeface="DejaVu Sans"/>
              </a:rPr>
              <a:t>levels; </a:t>
            </a:r>
            <a:r>
              <a:rPr b="0" lang="en-GB" sz="3200" spc="-1" strike="noStrike">
                <a:solidFill>
                  <a:srgbClr val="000000"/>
                </a:solidFill>
                <a:latin typeface="Arial"/>
                <a:ea typeface="DejaVu Sans"/>
              </a:rPr>
              <a:t>they are always present</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at the</a:t>
            </a:r>
            <a:r>
              <a:rPr b="0" lang="en-GB" sz="3200" spc="4" strike="noStrike">
                <a:solidFill>
                  <a:srgbClr val="000000"/>
                </a:solidFill>
                <a:latin typeface="Arial"/>
                <a:ea typeface="DejaVu Sans"/>
              </a:rPr>
              <a:t> </a:t>
            </a:r>
            <a:r>
              <a:rPr b="0" lang="en-GB" sz="3200" spc="-12" strike="noStrike">
                <a:solidFill>
                  <a:srgbClr val="000000"/>
                </a:solidFill>
                <a:latin typeface="Arial"/>
                <a:ea typeface="DejaVu Sans"/>
              </a:rPr>
              <a:t>uppermost </a:t>
            </a:r>
            <a:r>
              <a:rPr b="0" lang="en-GB" sz="3200" spc="-1" strike="noStrike">
                <a:solidFill>
                  <a:srgbClr val="000000"/>
                </a:solidFill>
                <a:latin typeface="Arial"/>
                <a:ea typeface="DejaVu Sans"/>
              </a:rPr>
              <a:t>socket level </a:t>
            </a:r>
            <a:r>
              <a:rPr b="0" lang="en-GB" sz="3200" spc="-12" strike="noStrike">
                <a:solidFill>
                  <a:srgbClr val="000000"/>
                </a:solidFill>
                <a:latin typeface="Arial"/>
                <a:ea typeface="DejaVu Sans"/>
              </a:rPr>
              <a:t>(SOL_SOCKET)</a:t>
            </a:r>
            <a:endParaRPr b="0" lang="en-GB" sz="3200" spc="-1" strike="noStrike">
              <a:latin typeface="Arial"/>
            </a:endParaRPr>
          </a:p>
        </p:txBody>
      </p:sp>
    </p:spTree>
  </p:cSld>
  <p:transition>
    <p:dissolve/>
  </p:transition>
</p:sld>
</file>

<file path=ppt/slides/slide6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0" name="PlaceHolder 1"/>
          <p:cNvSpPr>
            <a:spLocks noGrp="1"/>
          </p:cNvSpPr>
          <p:nvPr>
            <p:ph type="title"/>
          </p:nvPr>
        </p:nvSpPr>
        <p:spPr>
          <a:xfrm>
            <a:off x="936000" y="555120"/>
            <a:ext cx="7572600" cy="1272600"/>
          </a:xfrm>
          <a:prstGeom prst="rect">
            <a:avLst/>
          </a:prstGeom>
          <a:noFill/>
          <a:ln w="0">
            <a:noFill/>
          </a:ln>
        </p:spPr>
        <p:txBody>
          <a:bodyPr lIns="0" rIns="0" tIns="12600" bIns="0" anchor="t">
            <a:noAutofit/>
          </a:bodyPr>
          <a:p>
            <a:pPr marL="664200">
              <a:lnSpc>
                <a:spcPct val="100000"/>
              </a:lnSpc>
              <a:spcBef>
                <a:spcPts val="99"/>
              </a:spcBef>
              <a:buNone/>
            </a:pPr>
            <a:r>
              <a:rPr b="1" lang="en-GB" sz="4400" spc="-12" strike="noStrike">
                <a:solidFill>
                  <a:srgbClr val="000000"/>
                </a:solidFill>
                <a:latin typeface="Arial"/>
              </a:rPr>
              <a:t>setsockopt/getsockopt - II</a:t>
            </a:r>
            <a:endParaRPr b="0" lang="en-GB" sz="4400" spc="-1" strike="noStrike">
              <a:latin typeface="Arial"/>
            </a:endParaRPr>
          </a:p>
        </p:txBody>
      </p:sp>
      <p:sp>
        <p:nvSpPr>
          <p:cNvPr id="471" name="PlaceHolder 2"/>
          <p:cNvSpPr>
            <a:spLocks noGrp="1"/>
          </p:cNvSpPr>
          <p:nvPr>
            <p:ph/>
          </p:nvPr>
        </p:nvSpPr>
        <p:spPr>
          <a:xfrm>
            <a:off x="897840" y="1510920"/>
            <a:ext cx="8619120" cy="4551840"/>
          </a:xfrm>
          <a:prstGeom prst="rect">
            <a:avLst/>
          </a:prstGeom>
          <a:noFill/>
          <a:ln w="0">
            <a:noFill/>
          </a:ln>
        </p:spPr>
        <p:txBody>
          <a:bodyPr lIns="0" rIns="0" tIns="261360" bIns="0" anchor="t">
            <a:noAutofit/>
          </a:bodyPr>
          <a:p>
            <a:pPr marL="38160">
              <a:lnSpc>
                <a:spcPts val="3589"/>
              </a:lnSpc>
              <a:spcBef>
                <a:spcPts val="425"/>
              </a:spcBef>
              <a:buNone/>
            </a:pPr>
            <a:r>
              <a:rPr b="0" lang="en-GB" sz="3200" spc="-1" strike="noStrike">
                <a:solidFill>
                  <a:srgbClr val="000000"/>
                </a:solidFill>
                <a:latin typeface="Arial"/>
              </a:rPr>
              <a:t>A</a:t>
            </a:r>
            <a:r>
              <a:rPr b="0" lang="en-GB" sz="3200" spc="-12" strike="noStrike">
                <a:solidFill>
                  <a:srgbClr val="000000"/>
                </a:solidFill>
                <a:latin typeface="Arial"/>
              </a:rPr>
              <a:t> </a:t>
            </a:r>
            <a:r>
              <a:rPr b="0" lang="en-GB" sz="3200" spc="-1" strike="noStrike">
                <a:solidFill>
                  <a:srgbClr val="000000"/>
                </a:solidFill>
                <a:latin typeface="Arial"/>
              </a:rPr>
              <a:t>server waits 2</a:t>
            </a:r>
            <a:r>
              <a:rPr b="0" lang="en-GB" sz="3200" spc="-7" strike="noStrike">
                <a:solidFill>
                  <a:srgbClr val="000000"/>
                </a:solidFill>
                <a:latin typeface="Arial"/>
              </a:rPr>
              <a:t> </a:t>
            </a:r>
            <a:r>
              <a:rPr b="0" lang="en-GB" sz="3200" spc="-1" strike="noStrike">
                <a:solidFill>
                  <a:srgbClr val="000000"/>
                </a:solidFill>
                <a:latin typeface="Arial"/>
              </a:rPr>
              <a:t>MSL (maximum </a:t>
            </a:r>
            <a:r>
              <a:rPr b="0" lang="en-GB" sz="3200" spc="-12" strike="noStrike">
                <a:solidFill>
                  <a:srgbClr val="000000"/>
                </a:solidFill>
                <a:latin typeface="Arial"/>
              </a:rPr>
              <a:t>segment </a:t>
            </a:r>
            <a:r>
              <a:rPr b="0" lang="en-GB" sz="3200" spc="-1" strike="noStrike">
                <a:solidFill>
                  <a:srgbClr val="000000"/>
                </a:solidFill>
                <a:latin typeface="Arial"/>
              </a:rPr>
              <a:t>lifetime) for old </a:t>
            </a:r>
            <a:r>
              <a:rPr b="0" lang="en-GB" sz="3200" spc="-12" strike="noStrike">
                <a:solidFill>
                  <a:srgbClr val="000000"/>
                </a:solidFill>
                <a:latin typeface="Arial"/>
              </a:rPr>
              <a:t>connection.</a:t>
            </a:r>
            <a:endParaRPr b="0" lang="en-GB" sz="3200" spc="-1" strike="noStrike">
              <a:latin typeface="Arial"/>
            </a:endParaRPr>
          </a:p>
          <a:p>
            <a:pPr marL="38160">
              <a:lnSpc>
                <a:spcPts val="3821"/>
              </a:lnSpc>
              <a:spcBef>
                <a:spcPts val="1216"/>
              </a:spcBef>
              <a:buNone/>
            </a:pPr>
            <a:r>
              <a:rPr b="0" lang="en-GB" sz="3200" spc="-1" strike="noStrike">
                <a:solidFill>
                  <a:srgbClr val="000000"/>
                </a:solidFill>
                <a:latin typeface="Arial"/>
              </a:rPr>
              <a:t>If not</a:t>
            </a:r>
            <a:r>
              <a:rPr b="0" lang="en-GB" sz="3200" spc="15" strike="noStrike">
                <a:solidFill>
                  <a:srgbClr val="000000"/>
                </a:solidFill>
                <a:latin typeface="Arial"/>
              </a:rPr>
              <a:t> </a:t>
            </a:r>
            <a:r>
              <a:rPr b="0" lang="en-GB" sz="3200" spc="-1" strike="noStrike">
                <a:solidFill>
                  <a:srgbClr val="000000"/>
                </a:solidFill>
                <a:latin typeface="Arial"/>
              </a:rPr>
              <a:t>properly</a:t>
            </a:r>
            <a:r>
              <a:rPr b="0" lang="en-GB" sz="3200" spc="15" strike="noStrike">
                <a:solidFill>
                  <a:srgbClr val="000000"/>
                </a:solidFill>
                <a:latin typeface="Arial"/>
              </a:rPr>
              <a:t> </a:t>
            </a:r>
            <a:r>
              <a:rPr b="0" lang="en-GB" sz="3200" spc="-1" strike="noStrike">
                <a:solidFill>
                  <a:srgbClr val="000000"/>
                </a:solidFill>
                <a:latin typeface="Arial"/>
              </a:rPr>
              <a:t>terminated,</a:t>
            </a:r>
            <a:r>
              <a:rPr b="0" lang="en-GB" sz="3200" spc="4" strike="noStrike">
                <a:solidFill>
                  <a:srgbClr val="000000"/>
                </a:solidFill>
                <a:latin typeface="Arial"/>
              </a:rPr>
              <a:t> </a:t>
            </a:r>
            <a:r>
              <a:rPr b="0" lang="en-GB" sz="3200" spc="-1" strike="noStrike">
                <a:solidFill>
                  <a:srgbClr val="000000"/>
                </a:solidFill>
                <a:latin typeface="Arial"/>
              </a:rPr>
              <a:t>a</a:t>
            </a:r>
            <a:r>
              <a:rPr b="0" lang="en-GB" sz="3200" spc="4" strike="noStrike">
                <a:solidFill>
                  <a:srgbClr val="000000"/>
                </a:solidFill>
                <a:latin typeface="Arial"/>
              </a:rPr>
              <a:t> </a:t>
            </a:r>
            <a:r>
              <a:rPr b="0" lang="en-GB" sz="3200" spc="-1" strike="noStrike">
                <a:solidFill>
                  <a:srgbClr val="000000"/>
                </a:solidFill>
                <a:latin typeface="Arial"/>
              </a:rPr>
              <a:t>further</a:t>
            </a:r>
            <a:r>
              <a:rPr b="0" lang="en-GB" sz="3200" spc="9" strike="noStrike">
                <a:solidFill>
                  <a:srgbClr val="000000"/>
                </a:solidFill>
                <a:latin typeface="Arial"/>
              </a:rPr>
              <a:t> </a:t>
            </a:r>
            <a:r>
              <a:rPr b="0" lang="en-GB" sz="3200" spc="-32" strike="noStrike">
                <a:solidFill>
                  <a:srgbClr val="000000"/>
                </a:solidFill>
                <a:latin typeface="Bitstream Vera Sans Mono"/>
              </a:rPr>
              <a:t>bind()</a:t>
            </a:r>
            <a:r>
              <a:rPr b="0" lang="en-GB" sz="3200" spc="-1016" strike="noStrike">
                <a:solidFill>
                  <a:srgbClr val="000000"/>
                </a:solidFill>
                <a:latin typeface="Courier New"/>
              </a:rPr>
              <a:t> </a:t>
            </a:r>
            <a:r>
              <a:rPr b="0" lang="en-GB" sz="3200" spc="-21" strike="noStrike">
                <a:solidFill>
                  <a:srgbClr val="000000"/>
                </a:solidFill>
                <a:latin typeface="Arial"/>
              </a:rPr>
              <a:t>will </a:t>
            </a:r>
            <a:r>
              <a:rPr b="0" lang="en-GB" sz="3200" spc="-1" strike="noStrike">
                <a:solidFill>
                  <a:srgbClr val="000000"/>
                </a:solidFill>
                <a:latin typeface="Arial"/>
              </a:rPr>
              <a:t>return </a:t>
            </a:r>
            <a:r>
              <a:rPr b="0" lang="en-GB" sz="3200" spc="-12" strike="noStrike">
                <a:solidFill>
                  <a:srgbClr val="000000"/>
                </a:solidFill>
                <a:latin typeface="Arial"/>
              </a:rPr>
              <a:t>EADDRINUSE.</a:t>
            </a:r>
            <a:endParaRPr b="0" lang="en-GB" sz="3200" spc="-1" strike="noStrike">
              <a:latin typeface="Arial"/>
            </a:endParaRPr>
          </a:p>
        </p:txBody>
      </p:sp>
    </p:spTree>
  </p:cSld>
  <p:transition>
    <p:dissolve/>
  </p:transition>
</p:sld>
</file>

<file path=ppt/slides/slide6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2" name="PlaceHolder 1"/>
          <p:cNvSpPr>
            <a:spLocks noGrp="1"/>
          </p:cNvSpPr>
          <p:nvPr>
            <p:ph type="title"/>
          </p:nvPr>
        </p:nvSpPr>
        <p:spPr>
          <a:xfrm>
            <a:off x="900000" y="555120"/>
            <a:ext cx="7738560" cy="1272600"/>
          </a:xfrm>
          <a:prstGeom prst="rect">
            <a:avLst/>
          </a:prstGeom>
          <a:noFill/>
          <a:ln w="0">
            <a:noFill/>
          </a:ln>
        </p:spPr>
        <p:txBody>
          <a:bodyPr lIns="0" rIns="0" tIns="12600" bIns="0" anchor="t">
            <a:noAutofit/>
          </a:bodyPr>
          <a:p>
            <a:pPr marL="664200">
              <a:lnSpc>
                <a:spcPct val="100000"/>
              </a:lnSpc>
              <a:spcBef>
                <a:spcPts val="99"/>
              </a:spcBef>
              <a:buNone/>
            </a:pPr>
            <a:r>
              <a:rPr b="1" lang="en-GB" sz="4400" spc="-12" strike="noStrike">
                <a:solidFill>
                  <a:srgbClr val="000000"/>
                </a:solidFill>
                <a:latin typeface="Arial"/>
              </a:rPr>
              <a:t>setsockopt/getsockopt - III</a:t>
            </a:r>
            <a:endParaRPr b="0" lang="en-GB" sz="4400" spc="-1" strike="noStrike">
              <a:latin typeface="Arial"/>
            </a:endParaRPr>
          </a:p>
        </p:txBody>
      </p:sp>
      <p:sp>
        <p:nvSpPr>
          <p:cNvPr id="473" name="object 4"/>
          <p:cNvSpPr/>
          <p:nvPr/>
        </p:nvSpPr>
        <p:spPr>
          <a:xfrm>
            <a:off x="923400" y="1492920"/>
            <a:ext cx="7116840" cy="2717280"/>
          </a:xfrm>
          <a:prstGeom prst="rect">
            <a:avLst/>
          </a:prstGeom>
          <a:noFill/>
          <a:ln w="0">
            <a:noFill/>
          </a:ln>
        </p:spPr>
        <p:style>
          <a:lnRef idx="0"/>
          <a:fillRef idx="0"/>
          <a:effectRef idx="0"/>
          <a:fontRef idx="minor"/>
        </p:style>
        <p:txBody>
          <a:bodyPr lIns="0" rIns="0" tIns="237600" bIns="0" anchor="t">
            <a:spAutoFit/>
          </a:bodyPr>
          <a:p>
            <a:pPr marL="12600">
              <a:lnSpc>
                <a:spcPct val="100000"/>
              </a:lnSpc>
              <a:spcBef>
                <a:spcPts val="1871"/>
              </a:spcBef>
              <a:buNone/>
            </a:pPr>
            <a:r>
              <a:rPr b="0" lang="en-GB" sz="3200" spc="-1" strike="noStrike">
                <a:solidFill>
                  <a:srgbClr val="000000"/>
                </a:solidFill>
                <a:latin typeface="Arial"/>
                <a:ea typeface="DejaVu Sans"/>
              </a:rPr>
              <a:t>Before</a:t>
            </a:r>
            <a:r>
              <a:rPr b="0" lang="en-GB" sz="3200" spc="-12" strike="noStrike">
                <a:solidFill>
                  <a:srgbClr val="000000"/>
                </a:solidFill>
                <a:latin typeface="Arial"/>
                <a:ea typeface="DejaVu Sans"/>
              </a:rPr>
              <a:t> </a:t>
            </a:r>
            <a:r>
              <a:rPr b="0" lang="en-GB" sz="3200" spc="-12" strike="noStrike">
                <a:solidFill>
                  <a:srgbClr val="000000"/>
                </a:solidFill>
                <a:latin typeface="Courier New"/>
                <a:ea typeface="DejaVu Sans"/>
              </a:rPr>
              <a:t>bind()</a:t>
            </a:r>
            <a:r>
              <a:rPr b="0" lang="en-GB" sz="3200" spc="-12" strike="noStrike">
                <a:solidFill>
                  <a:srgbClr val="000000"/>
                </a:solidFill>
                <a:latin typeface="Arial"/>
                <a:ea typeface="DejaVu Sans"/>
              </a:rPr>
              <a:t>:</a:t>
            </a:r>
            <a:endParaRPr b="0" lang="en-GB" sz="3200" spc="-1" strike="noStrike">
              <a:latin typeface="Arial"/>
            </a:endParaRPr>
          </a:p>
          <a:p>
            <a:pPr marL="155520">
              <a:lnSpc>
                <a:spcPct val="100000"/>
              </a:lnSpc>
              <a:spcBef>
                <a:spcPts val="1329"/>
              </a:spcBef>
              <a:buNone/>
            </a:pPr>
            <a:r>
              <a:rPr b="0" lang="en-GB" sz="2400" spc="-1" strike="noStrike">
                <a:solidFill>
                  <a:srgbClr val="000000"/>
                </a:solidFill>
                <a:latin typeface="Courier New"/>
                <a:ea typeface="DejaVu Sans"/>
              </a:rPr>
              <a:t>int</a:t>
            </a:r>
            <a:r>
              <a:rPr b="0" lang="en-GB" sz="2400" spc="-15" strike="noStrike">
                <a:solidFill>
                  <a:srgbClr val="000000"/>
                </a:solidFill>
                <a:latin typeface="Courier New"/>
                <a:ea typeface="DejaVu Sans"/>
              </a:rPr>
              <a:t> </a:t>
            </a:r>
            <a:r>
              <a:rPr b="0" lang="en-GB" sz="2400" spc="-12" strike="noStrike">
                <a:solidFill>
                  <a:srgbClr val="000000"/>
                </a:solidFill>
                <a:latin typeface="Courier New"/>
                <a:ea typeface="DejaVu Sans"/>
              </a:rPr>
              <a:t>opt=1;</a:t>
            </a:r>
            <a:endParaRPr b="0" lang="en-GB" sz="2400" spc="-1" strike="noStrike">
              <a:latin typeface="Arial"/>
            </a:endParaRPr>
          </a:p>
          <a:p>
            <a:pPr marL="627480" indent="-471240">
              <a:lnSpc>
                <a:spcPts val="2721"/>
              </a:lnSpc>
              <a:spcBef>
                <a:spcPts val="1205"/>
              </a:spcBef>
              <a:buNone/>
              <a:tabLst>
                <a:tab algn="l" pos="0"/>
              </a:tabLst>
            </a:pPr>
            <a:r>
              <a:rPr b="0" lang="en-GB" sz="2400" spc="-1" strike="noStrike">
                <a:solidFill>
                  <a:srgbClr val="000000"/>
                </a:solidFill>
                <a:latin typeface="Courier New"/>
                <a:ea typeface="DejaVu Sans"/>
              </a:rPr>
              <a:t>setsockopt(s,</a:t>
            </a:r>
            <a:r>
              <a:rPr b="0" lang="en-GB" sz="2400" spc="-75" strike="noStrike">
                <a:solidFill>
                  <a:srgbClr val="000000"/>
                </a:solidFill>
                <a:latin typeface="Courier New"/>
                <a:ea typeface="DejaVu Sans"/>
              </a:rPr>
              <a:t> </a:t>
            </a:r>
            <a:r>
              <a:rPr b="0" lang="en-GB" sz="2400" spc="-12" strike="noStrike">
                <a:solidFill>
                  <a:srgbClr val="000000"/>
                </a:solidFill>
                <a:latin typeface="Courier New"/>
                <a:ea typeface="DejaVu Sans"/>
              </a:rPr>
              <a:t>SOL_SOCKET,SO_REUSEADDR, </a:t>
            </a:r>
            <a:r>
              <a:rPr b="0" lang="en-GB" sz="2400" spc="-1" strike="noStrike">
                <a:solidFill>
                  <a:srgbClr val="000000"/>
                </a:solidFill>
                <a:latin typeface="Courier New"/>
                <a:ea typeface="DejaVu Sans"/>
              </a:rPr>
              <a:t>(char</a:t>
            </a:r>
            <a:r>
              <a:rPr b="0" lang="en-GB" sz="2400" spc="-32" strike="noStrike">
                <a:solidFill>
                  <a:srgbClr val="000000"/>
                </a:solidFill>
                <a:latin typeface="Courier New"/>
                <a:ea typeface="DejaVu Sans"/>
              </a:rPr>
              <a:t> </a:t>
            </a:r>
            <a:r>
              <a:rPr b="0" lang="en-GB" sz="2400" spc="-1" strike="noStrike">
                <a:solidFill>
                  <a:srgbClr val="000000"/>
                </a:solidFill>
                <a:latin typeface="Courier New"/>
                <a:ea typeface="DejaVu Sans"/>
              </a:rPr>
              <a:t>*)&amp;opt,</a:t>
            </a:r>
            <a:r>
              <a:rPr b="0" lang="en-GB" sz="2400" spc="-32" strike="noStrike">
                <a:solidFill>
                  <a:srgbClr val="000000"/>
                </a:solidFill>
                <a:latin typeface="Courier New"/>
                <a:ea typeface="DejaVu Sans"/>
              </a:rPr>
              <a:t> </a:t>
            </a:r>
            <a:r>
              <a:rPr b="0" lang="en-GB" sz="2400" spc="-12" strike="noStrike">
                <a:solidFill>
                  <a:srgbClr val="000000"/>
                </a:solidFill>
                <a:latin typeface="Courier New"/>
                <a:ea typeface="DejaVu Sans"/>
              </a:rPr>
              <a:t>sizeof(opt));</a:t>
            </a:r>
            <a:endParaRPr b="0" lang="en-GB" sz="2400" spc="-1" strike="noStrike">
              <a:latin typeface="Arial"/>
            </a:endParaRPr>
          </a:p>
          <a:p>
            <a:pPr marL="12600" indent="-471240">
              <a:lnSpc>
                <a:spcPct val="100000"/>
              </a:lnSpc>
              <a:spcBef>
                <a:spcPts val="995"/>
              </a:spcBef>
              <a:buNone/>
              <a:tabLst>
                <a:tab algn="l" pos="0"/>
              </a:tabLst>
            </a:pPr>
            <a:r>
              <a:rPr b="0" lang="en-GB" sz="3200" spc="-1" strike="noStrike">
                <a:solidFill>
                  <a:srgbClr val="000000"/>
                </a:solidFill>
                <a:latin typeface="Arial"/>
                <a:ea typeface="DejaVu Sans"/>
              </a:rPr>
              <a:t>Other</a:t>
            </a:r>
            <a:r>
              <a:rPr b="0" lang="en-GB" sz="3200" spc="18" strike="noStrike">
                <a:solidFill>
                  <a:srgbClr val="000000"/>
                </a:solidFill>
                <a:latin typeface="Arial"/>
                <a:ea typeface="DejaVu Sans"/>
              </a:rPr>
              <a:t> </a:t>
            </a:r>
            <a:r>
              <a:rPr b="0" lang="en-GB" sz="3200" spc="-12" strike="noStrike">
                <a:solidFill>
                  <a:srgbClr val="000000"/>
                </a:solidFill>
                <a:latin typeface="Arial"/>
                <a:ea typeface="DejaVu Sans"/>
              </a:rPr>
              <a:t>options:</a:t>
            </a:r>
            <a:endParaRPr b="0" lang="en-GB" sz="3200" spc="-1" strike="noStrike">
              <a:latin typeface="Arial"/>
            </a:endParaRPr>
          </a:p>
        </p:txBody>
      </p:sp>
      <p:sp>
        <p:nvSpPr>
          <p:cNvPr id="474" name="object 6"/>
          <p:cNvSpPr/>
          <p:nvPr/>
        </p:nvSpPr>
        <p:spPr>
          <a:xfrm>
            <a:off x="1571040" y="4470480"/>
            <a:ext cx="127440" cy="176040"/>
          </a:xfrm>
          <a:prstGeom prst="rect">
            <a:avLst/>
          </a:prstGeom>
          <a:noFill/>
          <a:ln w="0">
            <a:noFill/>
          </a:ln>
        </p:spPr>
        <p:style>
          <a:lnRef idx="0"/>
          <a:fillRef idx="0"/>
          <a:effectRef idx="0"/>
          <a:fontRef idx="minor"/>
        </p:style>
        <p:txBody>
          <a:bodyPr lIns="0" rIns="0" tIns="16560" bIns="0" anchor="t">
            <a:spAutoFit/>
          </a:bodyPr>
          <a:p>
            <a:pPr marL="12600">
              <a:lnSpc>
                <a:spcPct val="100000"/>
              </a:lnSpc>
              <a:spcBef>
                <a:spcPts val="130"/>
              </a:spcBef>
              <a:buNone/>
            </a:pPr>
            <a:r>
              <a:rPr b="0" lang="en-GB" sz="1050" spc="109" strike="noStrike">
                <a:solidFill>
                  <a:srgbClr val="000000"/>
                </a:solidFill>
                <a:latin typeface="Arial"/>
                <a:ea typeface="DejaVu Sans"/>
              </a:rPr>
              <a:t>●</a:t>
            </a:r>
            <a:endParaRPr b="0" lang="en-GB" sz="1050" spc="-1" strike="noStrike">
              <a:latin typeface="Arial"/>
            </a:endParaRPr>
          </a:p>
        </p:txBody>
      </p:sp>
      <p:sp>
        <p:nvSpPr>
          <p:cNvPr id="475" name="object 7"/>
          <p:cNvSpPr/>
          <p:nvPr/>
        </p:nvSpPr>
        <p:spPr>
          <a:xfrm>
            <a:off x="1787040" y="4248000"/>
            <a:ext cx="5676120" cy="2370960"/>
          </a:xfrm>
          <a:prstGeom prst="rect">
            <a:avLst/>
          </a:prstGeom>
          <a:noFill/>
          <a:ln w="0">
            <a:noFill/>
          </a:ln>
        </p:spPr>
        <p:style>
          <a:lnRef idx="0"/>
          <a:fillRef idx="0"/>
          <a:effectRef idx="0"/>
          <a:fontRef idx="minor"/>
        </p:style>
        <p:txBody>
          <a:bodyPr lIns="0" rIns="0" tIns="12600" bIns="0" anchor="t">
            <a:spAutoFit/>
          </a:bodyPr>
          <a:p>
            <a:pPr marL="12600">
              <a:lnSpc>
                <a:spcPct val="129000"/>
              </a:lnSpc>
              <a:spcBef>
                <a:spcPts val="99"/>
              </a:spcBef>
              <a:buNone/>
            </a:pPr>
            <a:r>
              <a:rPr b="0" lang="en-GB" sz="2400" spc="-12" strike="noStrike">
                <a:solidFill>
                  <a:srgbClr val="000000"/>
                </a:solidFill>
                <a:latin typeface="Courier New"/>
                <a:ea typeface="DejaVu Sans"/>
              </a:rPr>
              <a:t>SO_ERROR</a:t>
            </a:r>
            <a:r>
              <a:rPr b="0" lang="en-GB" sz="2400" spc="-795" strike="noStrike">
                <a:solidFill>
                  <a:srgbClr val="000000"/>
                </a:solidFill>
                <a:latin typeface="Courier New"/>
                <a:ea typeface="DejaVu Sans"/>
              </a:rPr>
              <a:t> </a:t>
            </a:r>
            <a:r>
              <a:rPr b="0" lang="en-GB" sz="2400" spc="-1" strike="noStrike">
                <a:solidFill>
                  <a:srgbClr val="000000"/>
                </a:solidFill>
                <a:latin typeface="Arial"/>
                <a:ea typeface="DejaVu Sans"/>
              </a:rPr>
              <a:t>get</a:t>
            </a:r>
            <a:r>
              <a:rPr b="0" lang="en-GB" sz="2400" spc="-151" strike="noStrike">
                <a:solidFill>
                  <a:srgbClr val="000000"/>
                </a:solidFill>
                <a:latin typeface="Arial"/>
                <a:ea typeface="DejaVu Sans"/>
              </a:rPr>
              <a:t> </a:t>
            </a:r>
            <a:r>
              <a:rPr b="0" lang="en-GB" sz="2400" spc="-1" strike="noStrike">
                <a:solidFill>
                  <a:srgbClr val="000000"/>
                </a:solidFill>
                <a:latin typeface="Arial"/>
                <a:ea typeface="DejaVu Sans"/>
              </a:rPr>
              <a:t>error</a:t>
            </a:r>
            <a:r>
              <a:rPr b="0" lang="en-GB" sz="2400" spc="-80" strike="noStrike">
                <a:solidFill>
                  <a:srgbClr val="000000"/>
                </a:solidFill>
                <a:latin typeface="Arial"/>
                <a:ea typeface="DejaVu Sans"/>
              </a:rPr>
              <a:t> </a:t>
            </a:r>
            <a:r>
              <a:rPr b="0" lang="en-GB" sz="2400" spc="-12" strike="noStrike">
                <a:solidFill>
                  <a:srgbClr val="000000"/>
                </a:solidFill>
                <a:latin typeface="Arial"/>
                <a:ea typeface="DejaVu Sans"/>
              </a:rPr>
              <a:t>status </a:t>
            </a:r>
            <a:r>
              <a:rPr b="0" lang="en-GB" sz="2400" spc="-12" strike="noStrike">
                <a:solidFill>
                  <a:srgbClr val="000000"/>
                </a:solidFill>
                <a:latin typeface="Courier New"/>
                <a:ea typeface="DejaVu Sans"/>
              </a:rPr>
              <a:t>SO_KEEPALIVE</a:t>
            </a:r>
            <a:r>
              <a:rPr b="0" lang="en-GB" sz="2400" spc="-795" strike="noStrike">
                <a:solidFill>
                  <a:srgbClr val="000000"/>
                </a:solidFill>
                <a:latin typeface="Courier New"/>
                <a:ea typeface="DejaVu Sans"/>
              </a:rPr>
              <a:t> </a:t>
            </a:r>
            <a:r>
              <a:rPr b="0" lang="en-GB" sz="2400" spc="-1" strike="noStrike">
                <a:solidFill>
                  <a:srgbClr val="000000"/>
                </a:solidFill>
                <a:latin typeface="Arial"/>
                <a:ea typeface="DejaVu Sans"/>
              </a:rPr>
              <a:t>send</a:t>
            </a:r>
            <a:r>
              <a:rPr b="0" lang="en-GB" sz="2400" spc="-97" strike="noStrike">
                <a:solidFill>
                  <a:srgbClr val="000000"/>
                </a:solidFill>
                <a:latin typeface="Arial"/>
                <a:ea typeface="DejaVu Sans"/>
              </a:rPr>
              <a:t> </a:t>
            </a:r>
            <a:r>
              <a:rPr b="0" lang="en-GB" sz="2400" spc="-21" strike="noStrike">
                <a:solidFill>
                  <a:srgbClr val="000000"/>
                </a:solidFill>
                <a:latin typeface="Arial"/>
                <a:ea typeface="DejaVu Sans"/>
              </a:rPr>
              <a:t>periodic</a:t>
            </a:r>
            <a:r>
              <a:rPr b="0" lang="en-GB" sz="2400" spc="-75" strike="noStrike">
                <a:solidFill>
                  <a:srgbClr val="000000"/>
                </a:solidFill>
                <a:latin typeface="Arial"/>
                <a:ea typeface="DejaVu Sans"/>
              </a:rPr>
              <a:t> </a:t>
            </a:r>
            <a:r>
              <a:rPr b="0" lang="en-GB" sz="2400" spc="-41" strike="noStrike">
                <a:solidFill>
                  <a:srgbClr val="000000"/>
                </a:solidFill>
                <a:latin typeface="Arial"/>
                <a:ea typeface="DejaVu Sans"/>
              </a:rPr>
              <a:t>keep-</a:t>
            </a:r>
            <a:r>
              <a:rPr b="0" lang="en-GB" sz="2400" spc="-12" strike="noStrike">
                <a:solidFill>
                  <a:srgbClr val="000000"/>
                </a:solidFill>
                <a:latin typeface="Arial"/>
                <a:ea typeface="DejaVu Sans"/>
              </a:rPr>
              <a:t>alives </a:t>
            </a:r>
            <a:r>
              <a:rPr b="0" lang="en-GB" sz="2400" spc="-12" strike="noStrike">
                <a:solidFill>
                  <a:srgbClr val="000000"/>
                </a:solidFill>
                <a:latin typeface="Courier New"/>
                <a:ea typeface="DejaVu Sans"/>
              </a:rPr>
              <a:t>SO_LINGER</a:t>
            </a:r>
            <a:r>
              <a:rPr b="0" lang="en-GB" sz="2400" spc="-795" strike="noStrike">
                <a:solidFill>
                  <a:srgbClr val="000000"/>
                </a:solidFill>
                <a:latin typeface="Courier New"/>
                <a:ea typeface="DejaVu Sans"/>
              </a:rPr>
              <a:t> </a:t>
            </a:r>
            <a:r>
              <a:rPr b="0" i="1" lang="en-GB" sz="2400" spc="-12" strike="noStrike">
                <a:solidFill>
                  <a:srgbClr val="000000"/>
                </a:solidFill>
                <a:latin typeface="Arial"/>
                <a:ea typeface="DejaVu Sans"/>
              </a:rPr>
              <a:t>close()</a:t>
            </a:r>
            <a:r>
              <a:rPr b="0" i="1" lang="en-GB" sz="2400" spc="-120" strike="noStrike">
                <a:solidFill>
                  <a:srgbClr val="000000"/>
                </a:solidFill>
                <a:latin typeface="Arial"/>
                <a:ea typeface="DejaVu Sans"/>
              </a:rPr>
              <a:t> </a:t>
            </a:r>
            <a:r>
              <a:rPr b="0" i="1" lang="en-GB" sz="2400" spc="-1" strike="noStrike">
                <a:solidFill>
                  <a:srgbClr val="000000"/>
                </a:solidFill>
                <a:latin typeface="Arial"/>
                <a:ea typeface="DejaVu Sans"/>
              </a:rPr>
              <a:t>on</a:t>
            </a:r>
            <a:r>
              <a:rPr b="0" i="1" lang="en-GB" sz="2400" spc="-86" strike="noStrike">
                <a:solidFill>
                  <a:srgbClr val="000000"/>
                </a:solidFill>
                <a:latin typeface="Arial"/>
                <a:ea typeface="DejaVu Sans"/>
              </a:rPr>
              <a:t> </a:t>
            </a:r>
            <a:r>
              <a:rPr b="0" i="1" lang="en-GB" sz="2400" spc="-46" strike="noStrike">
                <a:solidFill>
                  <a:srgbClr val="000000"/>
                </a:solidFill>
                <a:latin typeface="Arial"/>
                <a:ea typeface="DejaVu Sans"/>
              </a:rPr>
              <a:t>non-</a:t>
            </a:r>
            <a:r>
              <a:rPr b="0" i="1" lang="en-GB" sz="2400" spc="-21" strike="noStrike">
                <a:solidFill>
                  <a:srgbClr val="000000"/>
                </a:solidFill>
                <a:latin typeface="Arial"/>
                <a:ea typeface="DejaVu Sans"/>
              </a:rPr>
              <a:t>empty</a:t>
            </a:r>
            <a:r>
              <a:rPr b="0" i="1" lang="en-GB" sz="2400" spc="-75" strike="noStrike">
                <a:solidFill>
                  <a:srgbClr val="000000"/>
                </a:solidFill>
                <a:latin typeface="Arial"/>
                <a:ea typeface="DejaVu Sans"/>
              </a:rPr>
              <a:t> </a:t>
            </a:r>
            <a:r>
              <a:rPr b="0" i="1" lang="en-GB" sz="2400" spc="-12" strike="noStrike">
                <a:solidFill>
                  <a:srgbClr val="000000"/>
                </a:solidFill>
                <a:latin typeface="Arial"/>
                <a:ea typeface="DejaVu Sans"/>
              </a:rPr>
              <a:t>buffer </a:t>
            </a:r>
            <a:r>
              <a:rPr b="0" lang="en-GB" sz="2400" spc="-12" strike="noStrike">
                <a:solidFill>
                  <a:srgbClr val="000000"/>
                </a:solidFill>
                <a:latin typeface="Courier New"/>
                <a:ea typeface="DejaVu Sans"/>
              </a:rPr>
              <a:t>SO_SNDBUF</a:t>
            </a:r>
            <a:r>
              <a:rPr b="0" lang="en-GB" sz="2400" spc="-795" strike="noStrike">
                <a:solidFill>
                  <a:srgbClr val="000000"/>
                </a:solidFill>
                <a:latin typeface="Courier New"/>
                <a:ea typeface="DejaVu Sans"/>
              </a:rPr>
              <a:t> </a:t>
            </a:r>
            <a:r>
              <a:rPr b="0" lang="en-GB" sz="2400" spc="-1" strike="noStrike">
                <a:solidFill>
                  <a:srgbClr val="000000"/>
                </a:solidFill>
                <a:latin typeface="Arial"/>
                <a:ea typeface="DejaVu Sans"/>
              </a:rPr>
              <a:t>send</a:t>
            </a:r>
            <a:r>
              <a:rPr b="0" lang="en-GB" sz="2400" spc="-157" strike="noStrike">
                <a:solidFill>
                  <a:srgbClr val="000000"/>
                </a:solidFill>
                <a:latin typeface="Arial"/>
                <a:ea typeface="DejaVu Sans"/>
              </a:rPr>
              <a:t> </a:t>
            </a:r>
            <a:r>
              <a:rPr b="0" lang="en-GB" sz="2400" spc="-12" strike="noStrike">
                <a:solidFill>
                  <a:srgbClr val="000000"/>
                </a:solidFill>
                <a:latin typeface="Arial"/>
                <a:ea typeface="DejaVu Sans"/>
              </a:rPr>
              <a:t>buffer</a:t>
            </a:r>
            <a:r>
              <a:rPr b="0" lang="en-GB" sz="2400" spc="-86" strike="noStrike">
                <a:solidFill>
                  <a:srgbClr val="000000"/>
                </a:solidFill>
                <a:latin typeface="Arial"/>
                <a:ea typeface="DejaVu Sans"/>
              </a:rPr>
              <a:t> </a:t>
            </a:r>
            <a:r>
              <a:rPr b="0" lang="en-GB" sz="2400" spc="-21" strike="noStrike">
                <a:solidFill>
                  <a:srgbClr val="000000"/>
                </a:solidFill>
                <a:latin typeface="Arial"/>
                <a:ea typeface="DejaVu Sans"/>
              </a:rPr>
              <a:t>size</a:t>
            </a:r>
            <a:endParaRPr b="0" lang="en-GB" sz="2400" spc="-1" strike="noStrike">
              <a:latin typeface="Arial"/>
            </a:endParaRPr>
          </a:p>
          <a:p>
            <a:pPr marL="12600">
              <a:lnSpc>
                <a:spcPct val="100000"/>
              </a:lnSpc>
              <a:spcBef>
                <a:spcPts val="839"/>
              </a:spcBef>
              <a:buNone/>
            </a:pPr>
            <a:r>
              <a:rPr b="0" lang="en-GB" sz="2400" spc="-12" strike="noStrike">
                <a:solidFill>
                  <a:srgbClr val="000000"/>
                </a:solidFill>
                <a:latin typeface="Courier New"/>
                <a:ea typeface="DejaVu Sans"/>
              </a:rPr>
              <a:t>SO_RCVBUF</a:t>
            </a:r>
            <a:r>
              <a:rPr b="0" lang="en-GB" sz="2400" spc="-795" strike="noStrike">
                <a:solidFill>
                  <a:srgbClr val="000000"/>
                </a:solidFill>
                <a:latin typeface="Courier New"/>
                <a:ea typeface="DejaVu Sans"/>
              </a:rPr>
              <a:t> </a:t>
            </a:r>
            <a:r>
              <a:rPr b="0" lang="en-GB" sz="2400" spc="-12" strike="noStrike">
                <a:solidFill>
                  <a:srgbClr val="000000"/>
                </a:solidFill>
                <a:latin typeface="Arial"/>
                <a:ea typeface="DejaVu Sans"/>
              </a:rPr>
              <a:t>receive</a:t>
            </a:r>
            <a:r>
              <a:rPr b="0" lang="en-GB" sz="2400" spc="-140" strike="noStrike">
                <a:solidFill>
                  <a:srgbClr val="000000"/>
                </a:solidFill>
                <a:latin typeface="Arial"/>
                <a:ea typeface="DejaVu Sans"/>
              </a:rPr>
              <a:t> </a:t>
            </a:r>
            <a:r>
              <a:rPr b="0" lang="en-GB" sz="2400" spc="-12" strike="noStrike">
                <a:solidFill>
                  <a:srgbClr val="000000"/>
                </a:solidFill>
                <a:latin typeface="Arial"/>
                <a:ea typeface="DejaVu Sans"/>
              </a:rPr>
              <a:t>buffer</a:t>
            </a:r>
            <a:r>
              <a:rPr b="0" lang="en-GB" sz="2400" spc="-80" strike="noStrike">
                <a:solidFill>
                  <a:srgbClr val="000000"/>
                </a:solidFill>
                <a:latin typeface="Arial"/>
                <a:ea typeface="DejaVu Sans"/>
              </a:rPr>
              <a:t> </a:t>
            </a:r>
            <a:r>
              <a:rPr b="0" lang="en-GB" sz="2400" spc="-21" strike="noStrike">
                <a:solidFill>
                  <a:srgbClr val="000000"/>
                </a:solidFill>
                <a:latin typeface="Arial"/>
                <a:ea typeface="DejaVu Sans"/>
              </a:rPr>
              <a:t>size</a:t>
            </a:r>
            <a:endParaRPr b="0" lang="en-GB" sz="2400" spc="-1" strike="noStrike">
              <a:latin typeface="Arial"/>
            </a:endParaRPr>
          </a:p>
        </p:txBody>
      </p:sp>
      <p:sp>
        <p:nvSpPr>
          <p:cNvPr id="476" name="object 8"/>
          <p:cNvSpPr/>
          <p:nvPr/>
        </p:nvSpPr>
        <p:spPr>
          <a:xfrm>
            <a:off x="1571040" y="4942800"/>
            <a:ext cx="127440" cy="176040"/>
          </a:xfrm>
          <a:prstGeom prst="rect">
            <a:avLst/>
          </a:prstGeom>
          <a:noFill/>
          <a:ln w="0">
            <a:noFill/>
          </a:ln>
        </p:spPr>
        <p:style>
          <a:lnRef idx="0"/>
          <a:fillRef idx="0"/>
          <a:effectRef idx="0"/>
          <a:fontRef idx="minor"/>
        </p:style>
        <p:txBody>
          <a:bodyPr lIns="0" rIns="0" tIns="16560" bIns="0" anchor="t">
            <a:spAutoFit/>
          </a:bodyPr>
          <a:p>
            <a:pPr marL="12600">
              <a:lnSpc>
                <a:spcPct val="100000"/>
              </a:lnSpc>
              <a:spcBef>
                <a:spcPts val="130"/>
              </a:spcBef>
              <a:buNone/>
            </a:pPr>
            <a:r>
              <a:rPr b="0" lang="en-GB" sz="1050" spc="109" strike="noStrike">
                <a:solidFill>
                  <a:srgbClr val="000000"/>
                </a:solidFill>
                <a:latin typeface="Arial"/>
                <a:ea typeface="DejaVu Sans"/>
              </a:rPr>
              <a:t>●</a:t>
            </a:r>
            <a:endParaRPr b="0" lang="en-GB" sz="1050" spc="-1" strike="noStrike">
              <a:latin typeface="Arial"/>
            </a:endParaRPr>
          </a:p>
        </p:txBody>
      </p:sp>
      <p:sp>
        <p:nvSpPr>
          <p:cNvPr id="477" name="object 9"/>
          <p:cNvSpPr/>
          <p:nvPr/>
        </p:nvSpPr>
        <p:spPr>
          <a:xfrm>
            <a:off x="1571040" y="5415120"/>
            <a:ext cx="127440" cy="176040"/>
          </a:xfrm>
          <a:prstGeom prst="rect">
            <a:avLst/>
          </a:prstGeom>
          <a:noFill/>
          <a:ln w="0">
            <a:noFill/>
          </a:ln>
        </p:spPr>
        <p:style>
          <a:lnRef idx="0"/>
          <a:fillRef idx="0"/>
          <a:effectRef idx="0"/>
          <a:fontRef idx="minor"/>
        </p:style>
        <p:txBody>
          <a:bodyPr lIns="0" rIns="0" tIns="16560" bIns="0" anchor="t">
            <a:spAutoFit/>
          </a:bodyPr>
          <a:p>
            <a:pPr marL="12600">
              <a:lnSpc>
                <a:spcPct val="100000"/>
              </a:lnSpc>
              <a:spcBef>
                <a:spcPts val="130"/>
              </a:spcBef>
              <a:buNone/>
            </a:pPr>
            <a:r>
              <a:rPr b="0" lang="en-GB" sz="1050" spc="109" strike="noStrike">
                <a:solidFill>
                  <a:srgbClr val="000000"/>
                </a:solidFill>
                <a:latin typeface="Arial"/>
                <a:ea typeface="DejaVu Sans"/>
              </a:rPr>
              <a:t>●</a:t>
            </a:r>
            <a:endParaRPr b="0" lang="en-GB" sz="1050" spc="-1" strike="noStrike">
              <a:latin typeface="Arial"/>
            </a:endParaRPr>
          </a:p>
        </p:txBody>
      </p:sp>
      <p:sp>
        <p:nvSpPr>
          <p:cNvPr id="478" name="object 10"/>
          <p:cNvSpPr/>
          <p:nvPr/>
        </p:nvSpPr>
        <p:spPr>
          <a:xfrm>
            <a:off x="1571040" y="5887800"/>
            <a:ext cx="127440" cy="176040"/>
          </a:xfrm>
          <a:prstGeom prst="rect">
            <a:avLst/>
          </a:prstGeom>
          <a:noFill/>
          <a:ln w="0">
            <a:noFill/>
          </a:ln>
        </p:spPr>
        <p:style>
          <a:lnRef idx="0"/>
          <a:fillRef idx="0"/>
          <a:effectRef idx="0"/>
          <a:fontRef idx="minor"/>
        </p:style>
        <p:txBody>
          <a:bodyPr lIns="0" rIns="0" tIns="16560" bIns="0" anchor="t">
            <a:spAutoFit/>
          </a:bodyPr>
          <a:p>
            <a:pPr marL="12600">
              <a:lnSpc>
                <a:spcPct val="100000"/>
              </a:lnSpc>
              <a:spcBef>
                <a:spcPts val="130"/>
              </a:spcBef>
              <a:buNone/>
            </a:pPr>
            <a:r>
              <a:rPr b="0" lang="en-GB" sz="1050" spc="109" strike="noStrike">
                <a:solidFill>
                  <a:srgbClr val="000000"/>
                </a:solidFill>
                <a:latin typeface="Arial"/>
                <a:ea typeface="DejaVu Sans"/>
              </a:rPr>
              <a:t>●</a:t>
            </a:r>
            <a:endParaRPr b="0" lang="en-GB" sz="1050" spc="-1" strike="noStrike">
              <a:latin typeface="Arial"/>
            </a:endParaRPr>
          </a:p>
        </p:txBody>
      </p:sp>
      <p:sp>
        <p:nvSpPr>
          <p:cNvPr id="479" name="object 11"/>
          <p:cNvSpPr/>
          <p:nvPr/>
        </p:nvSpPr>
        <p:spPr>
          <a:xfrm>
            <a:off x="1571040" y="6360120"/>
            <a:ext cx="127440" cy="176040"/>
          </a:xfrm>
          <a:prstGeom prst="rect">
            <a:avLst/>
          </a:prstGeom>
          <a:noFill/>
          <a:ln w="0">
            <a:noFill/>
          </a:ln>
        </p:spPr>
        <p:style>
          <a:lnRef idx="0"/>
          <a:fillRef idx="0"/>
          <a:effectRef idx="0"/>
          <a:fontRef idx="minor"/>
        </p:style>
        <p:txBody>
          <a:bodyPr lIns="0" rIns="0" tIns="16560" bIns="0" anchor="t">
            <a:spAutoFit/>
          </a:bodyPr>
          <a:p>
            <a:pPr marL="12600">
              <a:lnSpc>
                <a:spcPct val="100000"/>
              </a:lnSpc>
              <a:spcBef>
                <a:spcPts val="130"/>
              </a:spcBef>
              <a:buNone/>
            </a:pPr>
            <a:r>
              <a:rPr b="0" lang="en-GB" sz="1050" spc="109" strike="noStrike">
                <a:solidFill>
                  <a:srgbClr val="000000"/>
                </a:solidFill>
                <a:latin typeface="Arial"/>
                <a:ea typeface="DejaVu Sans"/>
              </a:rPr>
              <a:t>●</a:t>
            </a:r>
            <a:endParaRPr b="0" lang="en-GB" sz="1050" spc="-1" strike="noStrike">
              <a:latin typeface="Arial"/>
            </a:endParaRPr>
          </a:p>
        </p:txBody>
      </p:sp>
    </p:spTree>
  </p:cSld>
  <p:transition>
    <p:dissolve/>
  </p:transition>
</p:sld>
</file>

<file path=ppt/slides/slide6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0" name="PlaceHolder 1"/>
          <p:cNvSpPr>
            <a:spLocks noGrp="1"/>
          </p:cNvSpPr>
          <p:nvPr>
            <p:ph type="title"/>
          </p:nvPr>
        </p:nvSpPr>
        <p:spPr>
          <a:xfrm>
            <a:off x="1357200" y="555120"/>
            <a:ext cx="6863400" cy="1272600"/>
          </a:xfrm>
          <a:prstGeom prst="rect">
            <a:avLst/>
          </a:prstGeom>
          <a:noFill/>
          <a:ln w="0">
            <a:noFill/>
          </a:ln>
        </p:spPr>
        <p:txBody>
          <a:bodyPr lIns="0" rIns="0" tIns="12600" bIns="0" anchor="t">
            <a:noAutofit/>
          </a:bodyPr>
          <a:p>
            <a:pPr marL="1333440">
              <a:lnSpc>
                <a:spcPct val="100000"/>
              </a:lnSpc>
              <a:spcBef>
                <a:spcPts val="99"/>
              </a:spcBef>
              <a:buNone/>
            </a:pPr>
            <a:r>
              <a:rPr b="1" lang="en-GB" sz="4400" spc="-1" strike="noStrike">
                <a:solidFill>
                  <a:srgbClr val="000000"/>
                </a:solidFill>
                <a:latin typeface="Arial"/>
              </a:rPr>
              <a:t>Non</a:t>
            </a:r>
            <a:r>
              <a:rPr b="1" lang="en-GB" sz="4400" spc="-92" strike="noStrike">
                <a:solidFill>
                  <a:srgbClr val="000000"/>
                </a:solidFill>
                <a:latin typeface="Arial"/>
              </a:rPr>
              <a:t> </a:t>
            </a:r>
            <a:r>
              <a:rPr b="1" lang="en-GB" sz="4400" spc="-1" strike="noStrike">
                <a:solidFill>
                  <a:srgbClr val="000000"/>
                </a:solidFill>
                <a:latin typeface="Arial"/>
              </a:rPr>
              <a:t>Blocking</a:t>
            </a:r>
            <a:r>
              <a:rPr b="1" lang="en-GB" sz="4400" spc="-72" strike="noStrike">
                <a:solidFill>
                  <a:srgbClr val="000000"/>
                </a:solidFill>
                <a:latin typeface="Arial"/>
              </a:rPr>
              <a:t> </a:t>
            </a:r>
            <a:r>
              <a:rPr b="1" lang="en-GB" sz="4400" spc="-26" strike="noStrike">
                <a:solidFill>
                  <a:srgbClr val="000000"/>
                </a:solidFill>
                <a:latin typeface="Arial"/>
              </a:rPr>
              <a:t>I/O - I</a:t>
            </a:r>
            <a:endParaRPr b="0" lang="en-GB" sz="4400" spc="-1" strike="noStrike">
              <a:latin typeface="Arial"/>
            </a:endParaRPr>
          </a:p>
        </p:txBody>
      </p:sp>
      <p:sp>
        <p:nvSpPr>
          <p:cNvPr id="481" name="object 4"/>
          <p:cNvSpPr/>
          <p:nvPr/>
        </p:nvSpPr>
        <p:spPr>
          <a:xfrm>
            <a:off x="851400" y="1394280"/>
            <a:ext cx="7979760" cy="5458320"/>
          </a:xfrm>
          <a:prstGeom prst="rect">
            <a:avLst/>
          </a:prstGeom>
          <a:noFill/>
          <a:ln w="0">
            <a:noFill/>
          </a:ln>
        </p:spPr>
        <p:style>
          <a:lnRef idx="0"/>
          <a:fillRef idx="0"/>
          <a:effectRef idx="0"/>
          <a:fontRef idx="minor"/>
        </p:style>
        <p:txBody>
          <a:bodyPr lIns="0" rIns="0" tIns="54000" bIns="0" anchor="t">
            <a:spAutoFit/>
          </a:bodyPr>
          <a:p>
            <a:pPr marL="336600">
              <a:lnSpc>
                <a:spcPts val="3589"/>
              </a:lnSpc>
              <a:spcBef>
                <a:spcPts val="425"/>
              </a:spcBef>
              <a:buNone/>
            </a:pPr>
            <a:r>
              <a:rPr b="0" lang="en-GB" sz="3200" spc="-1" strike="noStrike">
                <a:solidFill>
                  <a:srgbClr val="000000"/>
                </a:solidFill>
                <a:latin typeface="Arial"/>
                <a:ea typeface="DejaVu Sans"/>
              </a:rPr>
              <a:t>Once a</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socket</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has been created it may </a:t>
            </a:r>
            <a:r>
              <a:rPr b="0" lang="en-GB" sz="3200" spc="-26" strike="noStrike">
                <a:solidFill>
                  <a:srgbClr val="000000"/>
                </a:solidFill>
                <a:latin typeface="Arial"/>
                <a:ea typeface="DejaVu Sans"/>
              </a:rPr>
              <a:t>be </a:t>
            </a:r>
            <a:r>
              <a:rPr b="0" lang="en-GB" sz="3200" spc="-1" strike="noStrike">
                <a:solidFill>
                  <a:srgbClr val="000000"/>
                </a:solidFill>
                <a:latin typeface="Arial"/>
                <a:ea typeface="DejaVu Sans"/>
              </a:rPr>
              <a:t>marked as non-</a:t>
            </a:r>
            <a:r>
              <a:rPr b="0" lang="en-GB" sz="3200" spc="-12" strike="noStrike">
                <a:solidFill>
                  <a:srgbClr val="000000"/>
                </a:solidFill>
                <a:latin typeface="Arial"/>
                <a:ea typeface="DejaVu Sans"/>
              </a:rPr>
              <a:t>blocking</a:t>
            </a:r>
            <a:endParaRPr b="0" lang="en-GB" sz="3200" spc="-1" strike="noStrike">
              <a:latin typeface="Arial"/>
            </a:endParaRPr>
          </a:p>
          <a:p>
            <a:pPr marL="336600">
              <a:lnSpc>
                <a:spcPts val="3589"/>
              </a:lnSpc>
              <a:spcBef>
                <a:spcPts val="425"/>
              </a:spcBef>
              <a:buNone/>
            </a:pPr>
            <a:endParaRPr b="0" lang="en-GB" sz="3200" spc="-1" strike="noStrike">
              <a:latin typeface="Arial"/>
            </a:endParaRPr>
          </a:p>
          <a:p>
            <a:pPr marL="12600">
              <a:lnSpc>
                <a:spcPts val="2801"/>
              </a:lnSpc>
              <a:spcBef>
                <a:spcPts val="1015"/>
              </a:spcBef>
              <a:buNone/>
            </a:pPr>
            <a:r>
              <a:rPr b="0" lang="en-GB" sz="2400" spc="-1" strike="noStrike">
                <a:solidFill>
                  <a:srgbClr val="000000"/>
                </a:solidFill>
                <a:latin typeface="Bitstream Vera Sans Mono"/>
                <a:ea typeface="DejaVu Sans"/>
              </a:rPr>
              <a:t>#include</a:t>
            </a:r>
            <a:r>
              <a:rPr b="0" lang="en-GB" sz="2400" spc="-41" strike="noStrike">
                <a:solidFill>
                  <a:srgbClr val="000000"/>
                </a:solidFill>
                <a:latin typeface="Bitstream Vera Sans Mono"/>
                <a:ea typeface="DejaVu Sans"/>
              </a:rPr>
              <a:t> </a:t>
            </a:r>
            <a:r>
              <a:rPr b="0" lang="en-GB" sz="2400" spc="-12" strike="noStrike">
                <a:solidFill>
                  <a:srgbClr val="000000"/>
                </a:solidFill>
                <a:latin typeface="Bitstream Vera Sans Mono"/>
                <a:ea typeface="DejaVu Sans"/>
              </a:rPr>
              <a:t>&lt;fcntl.h&gt;</a:t>
            </a:r>
            <a:endParaRPr b="0" lang="en-GB" sz="2400" spc="-1" strike="noStrike">
              <a:latin typeface="Arial"/>
            </a:endParaRPr>
          </a:p>
          <a:p>
            <a:pPr marL="336600">
              <a:lnSpc>
                <a:spcPts val="2801"/>
              </a:lnSpc>
              <a:buNone/>
            </a:pPr>
            <a:r>
              <a:rPr b="0" lang="en-GB" sz="2400" spc="-26" strike="noStrike">
                <a:solidFill>
                  <a:srgbClr val="000000"/>
                </a:solidFill>
                <a:latin typeface="Bitstream Vera Sans Mono"/>
                <a:ea typeface="DejaVu Sans"/>
              </a:rPr>
              <a:t>...</a:t>
            </a:r>
            <a:endParaRPr b="0" lang="en-GB" sz="2400" spc="-1" strike="noStrike">
              <a:latin typeface="Arial"/>
            </a:endParaRPr>
          </a:p>
          <a:p>
            <a:pPr marL="12600">
              <a:lnSpc>
                <a:spcPts val="2801"/>
              </a:lnSpc>
              <a:spcBef>
                <a:spcPts val="1270"/>
              </a:spcBef>
              <a:buNone/>
            </a:pPr>
            <a:r>
              <a:rPr b="0" lang="en-GB" sz="2400" spc="-1" strike="noStrike">
                <a:solidFill>
                  <a:srgbClr val="000000"/>
                </a:solidFill>
                <a:latin typeface="Bitstream Vera Sans Mono"/>
                <a:ea typeface="DejaVu Sans"/>
              </a:rPr>
              <a:t>int</a:t>
            </a:r>
            <a:r>
              <a:rPr b="0" lang="en-GB" sz="2400" spc="-15" strike="noStrike">
                <a:solidFill>
                  <a:srgbClr val="000000"/>
                </a:solidFill>
                <a:latin typeface="Bitstream Vera Sans Mono"/>
                <a:ea typeface="DejaVu Sans"/>
              </a:rPr>
              <a:t> </a:t>
            </a:r>
            <a:r>
              <a:rPr b="0" lang="en-GB" sz="2400" spc="-26" strike="noStrike">
                <a:solidFill>
                  <a:srgbClr val="000000"/>
                </a:solidFill>
                <a:latin typeface="Bitstream Vera Sans Mono"/>
                <a:ea typeface="DejaVu Sans"/>
              </a:rPr>
              <a:t>s;</a:t>
            </a:r>
            <a:endParaRPr b="0" lang="en-GB" sz="2400" spc="-1" strike="noStrike">
              <a:latin typeface="Arial"/>
            </a:endParaRPr>
          </a:p>
          <a:p>
            <a:pPr marL="336600">
              <a:lnSpc>
                <a:spcPts val="2801"/>
              </a:lnSpc>
              <a:buNone/>
            </a:pPr>
            <a:r>
              <a:rPr b="0" lang="en-GB" sz="2400" spc="-26" strike="noStrike">
                <a:solidFill>
                  <a:srgbClr val="000000"/>
                </a:solidFill>
                <a:latin typeface="Bitstream Vera Sans Mono"/>
                <a:ea typeface="DejaVu Sans"/>
              </a:rPr>
              <a:t>...</a:t>
            </a:r>
            <a:endParaRPr b="0" lang="en-GB" sz="2400" spc="-1" strike="noStrike">
              <a:latin typeface="Arial"/>
            </a:endParaRPr>
          </a:p>
          <a:p>
            <a:pPr marL="12600">
              <a:lnSpc>
                <a:spcPts val="2806"/>
              </a:lnSpc>
              <a:spcBef>
                <a:spcPts val="1261"/>
              </a:spcBef>
              <a:buNone/>
            </a:pPr>
            <a:r>
              <a:rPr b="0" lang="en-GB" sz="2400" spc="-1" strike="noStrike">
                <a:solidFill>
                  <a:srgbClr val="000000"/>
                </a:solidFill>
                <a:latin typeface="Bitstream Vera Sans Mono"/>
                <a:ea typeface="DejaVu Sans"/>
              </a:rPr>
              <a:t>s</a:t>
            </a:r>
            <a:r>
              <a:rPr b="0" lang="en-GB" sz="2400" spc="-52"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a:t>
            </a:r>
            <a:r>
              <a:rPr b="0" lang="en-GB" sz="2400" spc="-35"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socket(AF_INET,</a:t>
            </a:r>
            <a:r>
              <a:rPr b="0" lang="en-GB" sz="2400" spc="-35"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SOCK_STREAM,</a:t>
            </a:r>
            <a:r>
              <a:rPr b="0" lang="en-GB" sz="2400" spc="-35" strike="noStrike">
                <a:solidFill>
                  <a:srgbClr val="000000"/>
                </a:solidFill>
                <a:latin typeface="Bitstream Vera Sans Mono"/>
                <a:ea typeface="DejaVu Sans"/>
              </a:rPr>
              <a:t> </a:t>
            </a:r>
            <a:r>
              <a:rPr b="0" lang="en-GB" sz="2400" spc="-26" strike="noStrike">
                <a:solidFill>
                  <a:srgbClr val="000000"/>
                </a:solidFill>
                <a:latin typeface="Bitstream Vera Sans Mono"/>
                <a:ea typeface="DejaVu Sans"/>
              </a:rPr>
              <a:t>0);</a:t>
            </a:r>
            <a:endParaRPr b="0" lang="en-GB" sz="2400" spc="-1" strike="noStrike">
              <a:latin typeface="Arial"/>
            </a:endParaRPr>
          </a:p>
          <a:p>
            <a:pPr marL="336600">
              <a:lnSpc>
                <a:spcPts val="2806"/>
              </a:lnSpc>
              <a:buNone/>
            </a:pPr>
            <a:r>
              <a:rPr b="0" lang="en-GB" sz="2400" spc="-26" strike="noStrike">
                <a:solidFill>
                  <a:srgbClr val="000000"/>
                </a:solidFill>
                <a:latin typeface="Bitstream Vera Sans Mono"/>
                <a:ea typeface="DejaVu Sans"/>
              </a:rPr>
              <a:t>...</a:t>
            </a:r>
            <a:endParaRPr b="0" lang="en-GB" sz="2400" spc="-1" strike="noStrike">
              <a:latin typeface="Arial"/>
            </a:endParaRPr>
          </a:p>
          <a:p>
            <a:pPr marL="336600" indent="-324000">
              <a:lnSpc>
                <a:spcPts val="2721"/>
              </a:lnSpc>
              <a:spcBef>
                <a:spcPts val="1485"/>
              </a:spcBef>
              <a:buNone/>
              <a:tabLst>
                <a:tab algn="l" pos="0"/>
              </a:tabLst>
            </a:pPr>
            <a:r>
              <a:rPr b="0" lang="en-GB" sz="2400" spc="-1" strike="noStrike">
                <a:solidFill>
                  <a:srgbClr val="000000"/>
                </a:solidFill>
                <a:latin typeface="Bitstream Vera Sans Mono"/>
                <a:ea typeface="DejaVu Sans"/>
              </a:rPr>
              <a:t>if</a:t>
            </a:r>
            <a:r>
              <a:rPr b="0" lang="en-GB" sz="2400" spc="-32"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(fcntl(s,</a:t>
            </a:r>
            <a:r>
              <a:rPr b="0" lang="en-GB" sz="2400" spc="-32"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F_SETFL,</a:t>
            </a:r>
            <a:r>
              <a:rPr b="0" lang="en-GB" sz="2400" spc="-26"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FNDELAY)</a:t>
            </a:r>
            <a:r>
              <a:rPr b="0" lang="en-GB" sz="2400" spc="-32"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&lt;</a:t>
            </a:r>
            <a:r>
              <a:rPr b="0" lang="en-GB" sz="2400" spc="-26" strike="noStrike">
                <a:solidFill>
                  <a:srgbClr val="000000"/>
                </a:solidFill>
                <a:latin typeface="Bitstream Vera Sans Mono"/>
                <a:ea typeface="DejaVu Sans"/>
              </a:rPr>
              <a:t> </a:t>
            </a:r>
            <a:r>
              <a:rPr b="0" lang="en-GB" sz="2400" spc="-35" strike="noStrike">
                <a:solidFill>
                  <a:srgbClr val="000000"/>
                </a:solidFill>
                <a:latin typeface="Bitstream Vera Sans Mono"/>
                <a:ea typeface="DejaVu Sans"/>
              </a:rPr>
              <a:t>0) </a:t>
            </a:r>
            <a:r>
              <a:rPr b="0" lang="en-GB" sz="2400" spc="-1" strike="noStrike">
                <a:solidFill>
                  <a:srgbClr val="000000"/>
                </a:solidFill>
                <a:latin typeface="Bitstream Vera Sans Mono"/>
                <a:ea typeface="DejaVu Sans"/>
              </a:rPr>
              <a:t>perror("fcntl</a:t>
            </a:r>
            <a:r>
              <a:rPr b="0" lang="en-GB" sz="2400" spc="-66" strike="noStrike">
                <a:solidFill>
                  <a:srgbClr val="000000"/>
                </a:solidFill>
                <a:latin typeface="Bitstream Vera Sans Mono"/>
                <a:ea typeface="DejaVu Sans"/>
              </a:rPr>
              <a:t> </a:t>
            </a:r>
            <a:r>
              <a:rPr b="0" lang="en-GB" sz="2400" spc="-1" strike="noStrike">
                <a:solidFill>
                  <a:srgbClr val="000000"/>
                </a:solidFill>
                <a:latin typeface="Bitstream Vera Sans Mono"/>
                <a:ea typeface="DejaVu Sans"/>
              </a:rPr>
              <a:t>F_SETFL,</a:t>
            </a:r>
            <a:r>
              <a:rPr b="0" lang="en-GB" sz="2400" spc="-52" strike="noStrike">
                <a:solidFill>
                  <a:srgbClr val="000000"/>
                </a:solidFill>
                <a:latin typeface="Bitstream Vera Sans Mono"/>
                <a:ea typeface="DejaVu Sans"/>
              </a:rPr>
              <a:t> </a:t>
            </a:r>
            <a:r>
              <a:rPr b="0" lang="en-GB" sz="2400" spc="-12" strike="noStrike">
                <a:solidFill>
                  <a:srgbClr val="000000"/>
                </a:solidFill>
                <a:latin typeface="Bitstream Vera Sans Mono"/>
                <a:ea typeface="DejaVu Sans"/>
              </a:rPr>
              <a:t>FNDELAY");</a:t>
            </a:r>
            <a:endParaRPr b="0" lang="en-GB" sz="2400" spc="-1" strike="noStrike">
              <a:latin typeface="Arial"/>
            </a:endParaRPr>
          </a:p>
          <a:p>
            <a:pPr marL="12600" indent="-324000">
              <a:lnSpc>
                <a:spcPct val="100000"/>
              </a:lnSpc>
              <a:spcBef>
                <a:spcPts val="1196"/>
              </a:spcBef>
              <a:buNone/>
              <a:tabLst>
                <a:tab algn="l" pos="0"/>
              </a:tabLst>
            </a:pPr>
            <a:r>
              <a:rPr b="0" lang="en-GB" sz="2400" spc="-12" strike="noStrike">
                <a:solidFill>
                  <a:srgbClr val="000000"/>
                </a:solidFill>
                <a:latin typeface="Bitstream Vera Sans Mono"/>
                <a:ea typeface="DejaVu Sans"/>
              </a:rPr>
              <a:t>exit(1)</a:t>
            </a:r>
            <a:endParaRPr b="0" lang="en-GB" sz="2400" spc="-1" strike="noStrike">
              <a:latin typeface="Arial"/>
            </a:endParaRPr>
          </a:p>
        </p:txBody>
      </p:sp>
    </p:spTree>
  </p:cSld>
  <p:transition>
    <p:dissolve/>
  </p:transition>
</p:sld>
</file>

<file path=ppt/slides/slide6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2" name="PlaceHolder 1"/>
          <p:cNvSpPr>
            <a:spLocks noGrp="1"/>
          </p:cNvSpPr>
          <p:nvPr>
            <p:ph type="title"/>
          </p:nvPr>
        </p:nvSpPr>
        <p:spPr>
          <a:xfrm>
            <a:off x="1357200" y="555120"/>
            <a:ext cx="6863400" cy="1272600"/>
          </a:xfrm>
          <a:prstGeom prst="rect">
            <a:avLst/>
          </a:prstGeom>
          <a:noFill/>
          <a:ln w="0">
            <a:noFill/>
          </a:ln>
        </p:spPr>
        <p:txBody>
          <a:bodyPr lIns="0" rIns="0" tIns="12600" bIns="0" anchor="t">
            <a:noAutofit/>
          </a:bodyPr>
          <a:p>
            <a:pPr marL="1411560">
              <a:lnSpc>
                <a:spcPct val="100000"/>
              </a:lnSpc>
              <a:spcBef>
                <a:spcPts val="99"/>
              </a:spcBef>
              <a:buNone/>
            </a:pPr>
            <a:r>
              <a:rPr b="1" lang="en-GB" sz="4400" spc="-1" strike="noStrike">
                <a:solidFill>
                  <a:srgbClr val="000000"/>
                </a:solidFill>
                <a:latin typeface="Arial"/>
              </a:rPr>
              <a:t>NonBlocking</a:t>
            </a:r>
            <a:r>
              <a:rPr b="1" lang="en-GB" sz="4400" spc="-171" strike="noStrike">
                <a:solidFill>
                  <a:srgbClr val="000000"/>
                </a:solidFill>
                <a:latin typeface="Arial"/>
              </a:rPr>
              <a:t> </a:t>
            </a:r>
            <a:r>
              <a:rPr b="1" lang="en-GB" sz="4400" spc="-26" strike="noStrike">
                <a:solidFill>
                  <a:srgbClr val="000000"/>
                </a:solidFill>
                <a:latin typeface="Arial"/>
              </a:rPr>
              <a:t>I/O - II</a:t>
            </a:r>
            <a:endParaRPr b="0" lang="en-GB" sz="4400" spc="-1" strike="noStrike">
              <a:latin typeface="Arial"/>
            </a:endParaRPr>
          </a:p>
        </p:txBody>
      </p:sp>
      <p:sp>
        <p:nvSpPr>
          <p:cNvPr id="483" name="object 4"/>
          <p:cNvSpPr/>
          <p:nvPr/>
        </p:nvSpPr>
        <p:spPr>
          <a:xfrm>
            <a:off x="923400" y="1539360"/>
            <a:ext cx="8628840" cy="2702880"/>
          </a:xfrm>
          <a:prstGeom prst="rect">
            <a:avLst/>
          </a:prstGeom>
          <a:noFill/>
          <a:ln w="0">
            <a:noFill/>
          </a:ln>
        </p:spPr>
        <p:style>
          <a:lnRef idx="0"/>
          <a:fillRef idx="0"/>
          <a:effectRef idx="0"/>
          <a:fontRef idx="minor"/>
        </p:style>
        <p:txBody>
          <a:bodyPr lIns="0" rIns="0" tIns="191880" bIns="0" anchor="t">
            <a:spAutoFit/>
          </a:bodyPr>
          <a:p>
            <a:pPr marL="12600">
              <a:lnSpc>
                <a:spcPct val="100000"/>
              </a:lnSpc>
              <a:spcBef>
                <a:spcPts val="1511"/>
              </a:spcBef>
              <a:buNone/>
            </a:pPr>
            <a:r>
              <a:rPr b="0" lang="en-GB" sz="3200" spc="-1" strike="noStrike">
                <a:solidFill>
                  <a:srgbClr val="000000"/>
                </a:solidFill>
                <a:latin typeface="Arial"/>
                <a:ea typeface="DejaVu Sans"/>
              </a:rPr>
              <a:t>NB:</a:t>
            </a:r>
            <a:r>
              <a:rPr b="0" lang="en-GB" sz="3200" spc="-15" strike="noStrike">
                <a:solidFill>
                  <a:srgbClr val="000000"/>
                </a:solidFill>
                <a:latin typeface="Arial"/>
                <a:ea typeface="DejaVu Sans"/>
              </a:rPr>
              <a:t> </a:t>
            </a:r>
            <a:r>
              <a:rPr b="0" lang="en-GB" sz="3200" spc="-1" strike="noStrike">
                <a:solidFill>
                  <a:srgbClr val="000000"/>
                </a:solidFill>
                <a:latin typeface="Arial"/>
                <a:ea typeface="DejaVu Sans"/>
              </a:rPr>
              <a:t>must check</a:t>
            </a:r>
            <a:r>
              <a:rPr b="0" lang="en-GB" sz="3200" spc="-12" strike="noStrike">
                <a:solidFill>
                  <a:srgbClr val="000000"/>
                </a:solidFill>
                <a:latin typeface="Arial"/>
                <a:ea typeface="DejaVu Sans"/>
              </a:rPr>
              <a:t> </a:t>
            </a:r>
            <a:r>
              <a:rPr b="0" lang="en-GB" sz="3200" spc="-1" strike="noStrike">
                <a:solidFill>
                  <a:srgbClr val="000000"/>
                </a:solidFill>
                <a:latin typeface="Arial"/>
                <a:ea typeface="DejaVu Sans"/>
              </a:rPr>
              <a:t>for</a:t>
            </a:r>
            <a:r>
              <a:rPr b="0" lang="en-GB" sz="3200" spc="-7" strike="noStrike">
                <a:solidFill>
                  <a:srgbClr val="000000"/>
                </a:solidFill>
                <a:latin typeface="Arial"/>
                <a:ea typeface="DejaVu Sans"/>
              </a:rPr>
              <a:t> </a:t>
            </a:r>
            <a:r>
              <a:rPr b="0" lang="en-GB" sz="3200" spc="-12" strike="noStrike">
                <a:solidFill>
                  <a:srgbClr val="000000"/>
                </a:solidFill>
                <a:latin typeface="Bitstream Vera Sans Mono"/>
                <a:ea typeface="DejaVu Sans"/>
              </a:rPr>
              <a:t>errno==EWOULDBLOCK</a:t>
            </a:r>
            <a:endParaRPr b="0" lang="en-GB" sz="3200" spc="-1" strike="noStrike">
              <a:latin typeface="Arial"/>
            </a:endParaRPr>
          </a:p>
          <a:p>
            <a:pPr marL="12600">
              <a:lnSpc>
                <a:spcPct val="93000"/>
              </a:lnSpc>
              <a:spcBef>
                <a:spcPts val="1661"/>
              </a:spcBef>
              <a:buNone/>
            </a:pPr>
            <a:r>
              <a:rPr b="0" lang="en-GB" sz="3200" spc="-1" strike="noStrike">
                <a:solidFill>
                  <a:srgbClr val="000000"/>
                </a:solidFill>
                <a:latin typeface="Arial"/>
                <a:ea typeface="DejaVu Sans"/>
              </a:rPr>
              <a:t>If an</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operation, such as a send, cannot</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be </a:t>
            </a:r>
            <a:r>
              <a:rPr b="0" lang="en-GB" sz="3200" spc="-21" strike="noStrike">
                <a:solidFill>
                  <a:srgbClr val="000000"/>
                </a:solidFill>
                <a:latin typeface="Arial"/>
                <a:ea typeface="DejaVu Sans"/>
              </a:rPr>
              <a:t>done </a:t>
            </a:r>
            <a:r>
              <a:rPr b="0" lang="en-GB" sz="3200" spc="-1" strike="noStrike">
                <a:solidFill>
                  <a:srgbClr val="000000"/>
                </a:solidFill>
                <a:latin typeface="Arial"/>
                <a:ea typeface="DejaVu Sans"/>
              </a:rPr>
              <a:t>in</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its entirety</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the data that can be</a:t>
            </a:r>
            <a:r>
              <a:rPr b="0" lang="en-GB" sz="3200" spc="9" strike="noStrike">
                <a:solidFill>
                  <a:srgbClr val="000000"/>
                </a:solidFill>
                <a:latin typeface="Arial"/>
                <a:ea typeface="DejaVu Sans"/>
              </a:rPr>
              <a:t> </a:t>
            </a:r>
            <a:r>
              <a:rPr b="0" lang="en-GB" sz="3200" spc="-21" strike="noStrike">
                <a:solidFill>
                  <a:srgbClr val="000000"/>
                </a:solidFill>
                <a:latin typeface="Arial"/>
                <a:ea typeface="DejaVu Sans"/>
              </a:rPr>
              <a:t>sent </a:t>
            </a:r>
            <a:r>
              <a:rPr b="0" lang="en-GB" sz="3200" spc="-1" strike="noStrike">
                <a:solidFill>
                  <a:srgbClr val="000000"/>
                </a:solidFill>
                <a:latin typeface="Arial"/>
                <a:ea typeface="DejaVu Sans"/>
              </a:rPr>
              <a:t>immediately will be processed, and</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the </a:t>
            </a:r>
            <a:r>
              <a:rPr b="0" lang="en-GB" sz="3200" spc="-12" strike="noStrike">
                <a:solidFill>
                  <a:srgbClr val="000000"/>
                </a:solidFill>
                <a:latin typeface="Arial"/>
                <a:ea typeface="DejaVu Sans"/>
              </a:rPr>
              <a:t>return </a:t>
            </a:r>
            <a:r>
              <a:rPr b="0" lang="en-GB" sz="3200" spc="-1" strike="noStrike">
                <a:solidFill>
                  <a:srgbClr val="000000"/>
                </a:solidFill>
                <a:latin typeface="Arial"/>
                <a:ea typeface="DejaVu Sans"/>
              </a:rPr>
              <a:t>value will</a:t>
            </a:r>
            <a:r>
              <a:rPr b="0" lang="en-GB" sz="3200" spc="-12" strike="noStrike">
                <a:solidFill>
                  <a:srgbClr val="000000"/>
                </a:solidFill>
                <a:latin typeface="Arial"/>
                <a:ea typeface="DejaVu Sans"/>
              </a:rPr>
              <a:t> </a:t>
            </a:r>
            <a:r>
              <a:rPr b="0" lang="en-GB" sz="3200" spc="-1" strike="noStrike">
                <a:solidFill>
                  <a:srgbClr val="000000"/>
                </a:solidFill>
                <a:latin typeface="Arial"/>
                <a:ea typeface="DejaVu Sans"/>
              </a:rPr>
              <a:t>indicate the amount actually </a:t>
            </a:r>
            <a:r>
              <a:rPr b="0" lang="en-GB" sz="3200" spc="-21" strike="noStrike">
                <a:solidFill>
                  <a:srgbClr val="000000"/>
                </a:solidFill>
                <a:latin typeface="Arial"/>
                <a:ea typeface="DejaVu Sans"/>
              </a:rPr>
              <a:t>sent</a:t>
            </a:r>
            <a:endParaRPr b="0" lang="en-GB" sz="3200" spc="-1" strike="noStrike">
              <a:latin typeface="Arial"/>
            </a:endParaRPr>
          </a:p>
        </p:txBody>
      </p:sp>
    </p:spTree>
  </p:cSld>
  <p:transition>
    <p:dissolve/>
  </p:transition>
</p:sld>
</file>

<file path=ppt/slides/slide6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4" name="PlaceHolder 1"/>
          <p:cNvSpPr>
            <a:spLocks noGrp="1"/>
          </p:cNvSpPr>
          <p:nvPr>
            <p:ph type="title"/>
          </p:nvPr>
        </p:nvSpPr>
        <p:spPr>
          <a:xfrm>
            <a:off x="1609200" y="555120"/>
            <a:ext cx="6863400" cy="1272600"/>
          </a:xfrm>
          <a:prstGeom prst="rect">
            <a:avLst/>
          </a:prstGeom>
          <a:noFill/>
          <a:ln w="0">
            <a:noFill/>
          </a:ln>
        </p:spPr>
        <p:txBody>
          <a:bodyPr lIns="0" rIns="0" tIns="12600" bIns="0" anchor="t">
            <a:noAutofit/>
          </a:bodyPr>
          <a:p>
            <a:pPr marL="2654280">
              <a:lnSpc>
                <a:spcPct val="100000"/>
              </a:lnSpc>
              <a:spcBef>
                <a:spcPts val="99"/>
              </a:spcBef>
              <a:buNone/>
            </a:pPr>
            <a:r>
              <a:rPr b="1" lang="en-GB" sz="4400" spc="-12" strike="noStrike">
                <a:solidFill>
                  <a:srgbClr val="000000"/>
                </a:solidFill>
                <a:latin typeface="Arial"/>
              </a:rPr>
              <a:t>SIGIO</a:t>
            </a:r>
            <a:endParaRPr b="0" lang="en-GB" sz="4400" spc="-1" strike="noStrike">
              <a:latin typeface="Arial"/>
            </a:endParaRPr>
          </a:p>
        </p:txBody>
      </p:sp>
      <p:sp>
        <p:nvSpPr>
          <p:cNvPr id="485" name="object 4"/>
          <p:cNvSpPr/>
          <p:nvPr/>
        </p:nvSpPr>
        <p:spPr>
          <a:xfrm>
            <a:off x="897840" y="1718280"/>
            <a:ext cx="8417880" cy="4560120"/>
          </a:xfrm>
          <a:prstGeom prst="rect">
            <a:avLst/>
          </a:prstGeom>
          <a:noFill/>
          <a:ln w="0">
            <a:noFill/>
          </a:ln>
        </p:spPr>
        <p:style>
          <a:lnRef idx="0"/>
          <a:fillRef idx="0"/>
          <a:effectRef idx="0"/>
          <a:fontRef idx="minor"/>
        </p:style>
        <p:txBody>
          <a:bodyPr lIns="0" rIns="0" tIns="54000" bIns="0" anchor="t">
            <a:spAutoFit/>
          </a:bodyPr>
          <a:p>
            <a:pPr marL="38160">
              <a:lnSpc>
                <a:spcPts val="3589"/>
              </a:lnSpc>
              <a:spcBef>
                <a:spcPts val="425"/>
              </a:spcBef>
              <a:buNone/>
            </a:pPr>
            <a:r>
              <a:rPr b="0" lang="en-GB" sz="3200" spc="-1" strike="noStrike">
                <a:solidFill>
                  <a:srgbClr val="000000"/>
                </a:solidFill>
                <a:latin typeface="Arial"/>
                <a:ea typeface="DejaVu Sans"/>
              </a:rPr>
              <a:t>Allows</a:t>
            </a:r>
            <a:r>
              <a:rPr b="0" lang="en-GB" sz="3200" spc="-12" strike="noStrike">
                <a:solidFill>
                  <a:srgbClr val="000000"/>
                </a:solidFill>
                <a:latin typeface="Arial"/>
                <a:ea typeface="DejaVu Sans"/>
              </a:rPr>
              <a:t> </a:t>
            </a:r>
            <a:r>
              <a:rPr b="0" lang="en-GB" sz="3200" spc="-1" strike="noStrike">
                <a:solidFill>
                  <a:srgbClr val="000000"/>
                </a:solidFill>
                <a:latin typeface="Arial"/>
                <a:ea typeface="DejaVu Sans"/>
              </a:rPr>
              <a:t>a process</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to be notified</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via a </a:t>
            </a:r>
            <a:r>
              <a:rPr b="0" lang="en-GB" sz="3200" spc="-12" strike="noStrike">
                <a:solidFill>
                  <a:srgbClr val="000000"/>
                </a:solidFill>
                <a:latin typeface="Arial"/>
                <a:ea typeface="DejaVu Sans"/>
              </a:rPr>
              <a:t>signal </a:t>
            </a:r>
            <a:r>
              <a:rPr b="0" lang="en-GB" sz="3200" spc="-1" strike="noStrike">
                <a:solidFill>
                  <a:srgbClr val="000000"/>
                </a:solidFill>
                <a:latin typeface="Arial"/>
                <a:ea typeface="DejaVu Sans"/>
              </a:rPr>
              <a:t>when a socket</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(or more generally, a </a:t>
            </a:r>
            <a:r>
              <a:rPr b="0" lang="en-GB" sz="3200" spc="-21" strike="noStrike">
                <a:solidFill>
                  <a:srgbClr val="000000"/>
                </a:solidFill>
                <a:latin typeface="Arial"/>
                <a:ea typeface="DejaVu Sans"/>
              </a:rPr>
              <a:t>file </a:t>
            </a:r>
            <a:r>
              <a:rPr b="0" lang="en-GB" sz="3200" spc="-1" strike="noStrike">
                <a:solidFill>
                  <a:srgbClr val="000000"/>
                </a:solidFill>
                <a:latin typeface="Arial"/>
                <a:ea typeface="DejaVu Sans"/>
              </a:rPr>
              <a:t>descriptor) has data waiting to</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be</a:t>
            </a:r>
            <a:r>
              <a:rPr b="0" lang="en-GB" sz="3200" spc="9" strike="noStrike">
                <a:solidFill>
                  <a:srgbClr val="000000"/>
                </a:solidFill>
                <a:latin typeface="Arial"/>
                <a:ea typeface="DejaVu Sans"/>
              </a:rPr>
              <a:t> </a:t>
            </a:r>
            <a:r>
              <a:rPr b="0" lang="en-GB" sz="3200" spc="-21" strike="noStrike">
                <a:solidFill>
                  <a:srgbClr val="000000"/>
                </a:solidFill>
                <a:latin typeface="Arial"/>
                <a:ea typeface="DejaVu Sans"/>
              </a:rPr>
              <a:t>read</a:t>
            </a:r>
            <a:endParaRPr b="0" lang="en-GB" sz="3200" spc="-1" strike="noStrike">
              <a:latin typeface="Arial"/>
            </a:endParaRPr>
          </a:p>
          <a:p>
            <a:pPr marL="38160">
              <a:lnSpc>
                <a:spcPct val="100000"/>
              </a:lnSpc>
              <a:spcBef>
                <a:spcPts val="1094"/>
              </a:spcBef>
              <a:buNone/>
            </a:pPr>
            <a:r>
              <a:rPr b="0" lang="en-GB" sz="3200" spc="-1" strike="noStrike">
                <a:solidFill>
                  <a:srgbClr val="000000"/>
                </a:solidFill>
                <a:latin typeface="Arial"/>
                <a:ea typeface="DejaVu Sans"/>
              </a:rPr>
              <a:t>Three </a:t>
            </a:r>
            <a:r>
              <a:rPr b="0" lang="en-GB" sz="3200" spc="-12" strike="noStrike">
                <a:solidFill>
                  <a:srgbClr val="000000"/>
                </a:solidFill>
                <a:latin typeface="Arial"/>
                <a:ea typeface="DejaVu Sans"/>
              </a:rPr>
              <a:t>steps:</a:t>
            </a:r>
            <a:endParaRPr b="0" lang="en-GB" sz="3200" spc="-1" strike="noStrike">
              <a:latin typeface="Arial"/>
            </a:endParaRPr>
          </a:p>
          <a:p>
            <a:pPr marL="181080">
              <a:lnSpc>
                <a:spcPct val="100000"/>
              </a:lnSpc>
              <a:spcBef>
                <a:spcPts val="1191"/>
              </a:spcBef>
              <a:buNone/>
              <a:tabLst>
                <a:tab algn="l" pos="469440"/>
              </a:tabLst>
            </a:pPr>
            <a:r>
              <a:rPr b="0" lang="en-GB" sz="3150" spc="-75" strike="noStrike" baseline="9000">
                <a:solidFill>
                  <a:srgbClr val="000000"/>
                </a:solidFill>
                <a:latin typeface="Arial"/>
                <a:ea typeface="DejaVu Sans"/>
              </a:rPr>
              <a:t>– </a:t>
            </a:r>
            <a:r>
              <a:rPr b="0" lang="en-GB" sz="2800" spc="-1" strike="noStrike">
                <a:solidFill>
                  <a:srgbClr val="000000"/>
                </a:solidFill>
                <a:latin typeface="Arial"/>
                <a:ea typeface="DejaVu Sans"/>
              </a:rPr>
              <a:t>set</a:t>
            </a:r>
            <a:r>
              <a:rPr b="0" lang="en-GB" sz="2800" spc="-35" strike="noStrike">
                <a:solidFill>
                  <a:srgbClr val="000000"/>
                </a:solidFill>
                <a:latin typeface="Arial"/>
                <a:ea typeface="DejaVu Sans"/>
              </a:rPr>
              <a:t> </a:t>
            </a:r>
            <a:r>
              <a:rPr b="0" lang="en-GB" sz="2800" spc="-1" strike="noStrike">
                <a:solidFill>
                  <a:srgbClr val="000000"/>
                </a:solidFill>
                <a:latin typeface="Arial"/>
                <a:ea typeface="DejaVu Sans"/>
              </a:rPr>
              <a:t>up</a:t>
            </a:r>
            <a:r>
              <a:rPr b="0" lang="en-GB" sz="2800" spc="-35" strike="noStrike">
                <a:solidFill>
                  <a:srgbClr val="000000"/>
                </a:solidFill>
                <a:latin typeface="Arial"/>
                <a:ea typeface="DejaVu Sans"/>
              </a:rPr>
              <a:t> </a:t>
            </a:r>
            <a:r>
              <a:rPr b="0" lang="en-GB" sz="2800" spc="-1" strike="noStrike">
                <a:solidFill>
                  <a:srgbClr val="000000"/>
                </a:solidFill>
                <a:latin typeface="Arial"/>
                <a:ea typeface="DejaVu Sans"/>
              </a:rPr>
              <a:t>a</a:t>
            </a:r>
            <a:r>
              <a:rPr b="0" lang="en-GB" sz="2800" spc="-52" strike="noStrike">
                <a:solidFill>
                  <a:srgbClr val="000000"/>
                </a:solidFill>
                <a:latin typeface="Arial"/>
                <a:ea typeface="DejaVu Sans"/>
              </a:rPr>
              <a:t> </a:t>
            </a:r>
            <a:r>
              <a:rPr b="0" lang="en-GB" sz="2800" spc="-1" strike="noStrike">
                <a:solidFill>
                  <a:srgbClr val="000000"/>
                </a:solidFill>
                <a:latin typeface="Arial"/>
                <a:ea typeface="DejaVu Sans"/>
              </a:rPr>
              <a:t>SIGIO</a:t>
            </a:r>
            <a:r>
              <a:rPr b="0" lang="en-GB" sz="2800" spc="-46" strike="noStrike">
                <a:solidFill>
                  <a:srgbClr val="000000"/>
                </a:solidFill>
                <a:latin typeface="Arial"/>
                <a:ea typeface="DejaVu Sans"/>
              </a:rPr>
              <a:t> </a:t>
            </a:r>
            <a:r>
              <a:rPr b="0" lang="en-GB" sz="2800" spc="-1" strike="noStrike">
                <a:solidFill>
                  <a:srgbClr val="000000"/>
                </a:solidFill>
                <a:latin typeface="Arial"/>
                <a:ea typeface="DejaVu Sans"/>
              </a:rPr>
              <a:t>signal</a:t>
            </a:r>
            <a:r>
              <a:rPr b="0" lang="en-GB" sz="2800" spc="-35" strike="noStrike">
                <a:solidFill>
                  <a:srgbClr val="000000"/>
                </a:solidFill>
                <a:latin typeface="Arial"/>
                <a:ea typeface="DejaVu Sans"/>
              </a:rPr>
              <a:t> </a:t>
            </a:r>
            <a:r>
              <a:rPr b="0" lang="en-GB" sz="2800" spc="-12" strike="noStrike">
                <a:solidFill>
                  <a:srgbClr val="000000"/>
                </a:solidFill>
                <a:latin typeface="Arial"/>
                <a:ea typeface="DejaVu Sans"/>
              </a:rPr>
              <a:t>handler</a:t>
            </a:r>
            <a:endParaRPr b="0" lang="en-GB" sz="2800" spc="-1" strike="noStrike">
              <a:latin typeface="Arial"/>
            </a:endParaRPr>
          </a:p>
          <a:p>
            <a:pPr marL="469800" indent="-288360">
              <a:lnSpc>
                <a:spcPts val="3129"/>
              </a:lnSpc>
              <a:spcBef>
                <a:spcPts val="1185"/>
              </a:spcBef>
              <a:buNone/>
              <a:tabLst>
                <a:tab algn="l" pos="0"/>
              </a:tabLst>
            </a:pPr>
            <a:r>
              <a:rPr b="0" lang="en-GB" sz="3150" spc="-75" strike="noStrike" baseline="9000">
                <a:solidFill>
                  <a:srgbClr val="000000"/>
                </a:solidFill>
                <a:latin typeface="Arial"/>
                <a:ea typeface="DejaVu Sans"/>
              </a:rPr>
              <a:t>– </a:t>
            </a:r>
            <a:r>
              <a:rPr b="0" lang="en-GB" sz="2800" spc="-1" strike="noStrike">
                <a:solidFill>
                  <a:srgbClr val="000000"/>
                </a:solidFill>
                <a:latin typeface="Arial"/>
                <a:ea typeface="DejaVu Sans"/>
              </a:rPr>
              <a:t>set</a:t>
            </a:r>
            <a:r>
              <a:rPr b="0" lang="en-GB" sz="2800" spc="-60" strike="noStrike">
                <a:solidFill>
                  <a:srgbClr val="000000"/>
                </a:solidFill>
                <a:latin typeface="Arial"/>
                <a:ea typeface="DejaVu Sans"/>
              </a:rPr>
              <a:t> </a:t>
            </a:r>
            <a:r>
              <a:rPr b="0" lang="en-GB" sz="2800" spc="-1" strike="noStrike">
                <a:solidFill>
                  <a:srgbClr val="000000"/>
                </a:solidFill>
                <a:latin typeface="Arial"/>
                <a:ea typeface="DejaVu Sans"/>
              </a:rPr>
              <a:t>the</a:t>
            </a:r>
            <a:r>
              <a:rPr b="0" lang="en-GB" sz="2800" spc="-46" strike="noStrike">
                <a:solidFill>
                  <a:srgbClr val="000000"/>
                </a:solidFill>
                <a:latin typeface="Arial"/>
                <a:ea typeface="DejaVu Sans"/>
              </a:rPr>
              <a:t> </a:t>
            </a:r>
            <a:r>
              <a:rPr b="0" lang="en-GB" sz="2800" spc="-1" strike="noStrike">
                <a:solidFill>
                  <a:srgbClr val="000000"/>
                </a:solidFill>
                <a:latin typeface="Arial"/>
                <a:ea typeface="DejaVu Sans"/>
              </a:rPr>
              <a:t>process</a:t>
            </a:r>
            <a:r>
              <a:rPr b="0" lang="en-GB" sz="2800" spc="-60" strike="noStrike">
                <a:solidFill>
                  <a:srgbClr val="000000"/>
                </a:solidFill>
                <a:latin typeface="Arial"/>
                <a:ea typeface="DejaVu Sans"/>
              </a:rPr>
              <a:t> </a:t>
            </a:r>
            <a:r>
              <a:rPr b="0" lang="en-GB" sz="2800" spc="-1" strike="noStrike">
                <a:solidFill>
                  <a:srgbClr val="000000"/>
                </a:solidFill>
                <a:latin typeface="Arial"/>
                <a:ea typeface="DejaVu Sans"/>
              </a:rPr>
              <a:t>id</a:t>
            </a:r>
            <a:r>
              <a:rPr b="0" lang="en-GB" sz="2800" spc="-66" strike="noStrike">
                <a:solidFill>
                  <a:srgbClr val="000000"/>
                </a:solidFill>
                <a:latin typeface="Arial"/>
                <a:ea typeface="DejaVu Sans"/>
              </a:rPr>
              <a:t> </a:t>
            </a:r>
            <a:r>
              <a:rPr b="0" lang="en-GB" sz="2800" spc="-1" strike="noStrike">
                <a:solidFill>
                  <a:srgbClr val="000000"/>
                </a:solidFill>
                <a:latin typeface="Arial"/>
                <a:ea typeface="DejaVu Sans"/>
              </a:rPr>
              <a:t>(or</a:t>
            </a:r>
            <a:r>
              <a:rPr b="0" lang="en-GB" sz="2800" spc="-60" strike="noStrike">
                <a:solidFill>
                  <a:srgbClr val="000000"/>
                </a:solidFill>
                <a:latin typeface="Arial"/>
                <a:ea typeface="DejaVu Sans"/>
              </a:rPr>
              <a:t> </a:t>
            </a:r>
            <a:r>
              <a:rPr b="0" lang="en-GB" sz="2800" spc="-1" strike="noStrike">
                <a:solidFill>
                  <a:srgbClr val="000000"/>
                </a:solidFill>
                <a:latin typeface="Arial"/>
                <a:ea typeface="DejaVu Sans"/>
              </a:rPr>
              <a:t>process</a:t>
            </a:r>
            <a:r>
              <a:rPr b="0" lang="en-GB" sz="2800" spc="-60" strike="noStrike">
                <a:solidFill>
                  <a:srgbClr val="000000"/>
                </a:solidFill>
                <a:latin typeface="Arial"/>
                <a:ea typeface="DejaVu Sans"/>
              </a:rPr>
              <a:t> </a:t>
            </a:r>
            <a:r>
              <a:rPr b="0" lang="en-GB" sz="2800" spc="-1" strike="noStrike">
                <a:solidFill>
                  <a:srgbClr val="000000"/>
                </a:solidFill>
                <a:latin typeface="Arial"/>
                <a:ea typeface="DejaVu Sans"/>
              </a:rPr>
              <a:t>group</a:t>
            </a:r>
            <a:r>
              <a:rPr b="0" lang="en-GB" sz="2800" spc="-66" strike="noStrike">
                <a:solidFill>
                  <a:srgbClr val="000000"/>
                </a:solidFill>
                <a:latin typeface="Arial"/>
                <a:ea typeface="DejaVu Sans"/>
              </a:rPr>
              <a:t> </a:t>
            </a:r>
            <a:r>
              <a:rPr b="0" lang="en-GB" sz="2800" spc="-1" strike="noStrike">
                <a:solidFill>
                  <a:srgbClr val="000000"/>
                </a:solidFill>
                <a:latin typeface="Arial"/>
                <a:ea typeface="DejaVu Sans"/>
              </a:rPr>
              <a:t>id)</a:t>
            </a:r>
            <a:r>
              <a:rPr b="0" lang="en-GB" sz="2800" spc="-72" strike="noStrike">
                <a:solidFill>
                  <a:srgbClr val="000000"/>
                </a:solidFill>
                <a:latin typeface="Arial"/>
                <a:ea typeface="DejaVu Sans"/>
              </a:rPr>
              <a:t> </a:t>
            </a:r>
            <a:r>
              <a:rPr b="0" lang="en-GB" sz="2800" spc="-1" strike="noStrike">
                <a:solidFill>
                  <a:srgbClr val="000000"/>
                </a:solidFill>
                <a:latin typeface="Arial"/>
                <a:ea typeface="DejaVu Sans"/>
              </a:rPr>
              <a:t>which</a:t>
            </a:r>
            <a:r>
              <a:rPr b="0" lang="en-GB" sz="2800" spc="-72" strike="noStrike">
                <a:solidFill>
                  <a:srgbClr val="000000"/>
                </a:solidFill>
                <a:latin typeface="Arial"/>
                <a:ea typeface="DejaVu Sans"/>
              </a:rPr>
              <a:t> </a:t>
            </a:r>
            <a:r>
              <a:rPr b="0" lang="en-GB" sz="2800" spc="-1" strike="noStrike">
                <a:solidFill>
                  <a:srgbClr val="000000"/>
                </a:solidFill>
                <a:latin typeface="Arial"/>
                <a:ea typeface="DejaVu Sans"/>
              </a:rPr>
              <a:t>is</a:t>
            </a:r>
            <a:r>
              <a:rPr b="0" lang="en-GB" sz="2800" spc="-55" strike="noStrike">
                <a:solidFill>
                  <a:srgbClr val="000000"/>
                </a:solidFill>
                <a:latin typeface="Arial"/>
                <a:ea typeface="DejaVu Sans"/>
              </a:rPr>
              <a:t> </a:t>
            </a:r>
            <a:r>
              <a:rPr b="0" lang="en-GB" sz="2800" spc="-26" strike="noStrike">
                <a:solidFill>
                  <a:srgbClr val="000000"/>
                </a:solidFill>
                <a:latin typeface="Arial"/>
                <a:ea typeface="DejaVu Sans"/>
              </a:rPr>
              <a:t>to </a:t>
            </a:r>
            <a:r>
              <a:rPr b="0" lang="en-GB" sz="2800" spc="-1" strike="noStrike">
                <a:solidFill>
                  <a:srgbClr val="000000"/>
                </a:solidFill>
                <a:latin typeface="Arial"/>
                <a:ea typeface="DejaVu Sans"/>
              </a:rPr>
              <a:t>receive</a:t>
            </a:r>
            <a:r>
              <a:rPr b="0" lang="en-GB" sz="2800" spc="-92" strike="noStrike">
                <a:solidFill>
                  <a:srgbClr val="000000"/>
                </a:solidFill>
                <a:latin typeface="Arial"/>
                <a:ea typeface="DejaVu Sans"/>
              </a:rPr>
              <a:t> </a:t>
            </a:r>
            <a:r>
              <a:rPr b="0" lang="en-GB" sz="2800" spc="-1" strike="noStrike">
                <a:solidFill>
                  <a:srgbClr val="000000"/>
                </a:solidFill>
                <a:latin typeface="Arial"/>
                <a:ea typeface="DejaVu Sans"/>
              </a:rPr>
              <a:t>notification</a:t>
            </a:r>
            <a:r>
              <a:rPr b="0" lang="en-GB" sz="2800" spc="-100" strike="noStrike">
                <a:solidFill>
                  <a:srgbClr val="000000"/>
                </a:solidFill>
                <a:latin typeface="Arial"/>
                <a:ea typeface="DejaVu Sans"/>
              </a:rPr>
              <a:t> </a:t>
            </a:r>
            <a:r>
              <a:rPr b="0" lang="en-GB" sz="2800" spc="-1" strike="noStrike">
                <a:solidFill>
                  <a:srgbClr val="000000"/>
                </a:solidFill>
                <a:latin typeface="Arial"/>
                <a:ea typeface="DejaVu Sans"/>
              </a:rPr>
              <a:t>of</a:t>
            </a:r>
            <a:r>
              <a:rPr b="0" lang="en-GB" sz="2800" spc="-92" strike="noStrike">
                <a:solidFill>
                  <a:srgbClr val="000000"/>
                </a:solidFill>
                <a:latin typeface="Arial"/>
                <a:ea typeface="DejaVu Sans"/>
              </a:rPr>
              <a:t> </a:t>
            </a:r>
            <a:r>
              <a:rPr b="0" lang="en-GB" sz="2800" spc="-1" strike="noStrike">
                <a:solidFill>
                  <a:srgbClr val="000000"/>
                </a:solidFill>
                <a:latin typeface="Arial"/>
                <a:ea typeface="DejaVu Sans"/>
              </a:rPr>
              <a:t>pending</a:t>
            </a:r>
            <a:r>
              <a:rPr b="0" lang="en-GB" sz="2800" spc="-92" strike="noStrike">
                <a:solidFill>
                  <a:srgbClr val="000000"/>
                </a:solidFill>
                <a:latin typeface="Arial"/>
                <a:ea typeface="DejaVu Sans"/>
              </a:rPr>
              <a:t> </a:t>
            </a:r>
            <a:r>
              <a:rPr b="0" lang="en-GB" sz="2800" spc="-1" strike="noStrike">
                <a:solidFill>
                  <a:srgbClr val="000000"/>
                </a:solidFill>
                <a:latin typeface="Arial"/>
                <a:ea typeface="DejaVu Sans"/>
              </a:rPr>
              <a:t>input</a:t>
            </a:r>
            <a:r>
              <a:rPr b="0" lang="en-GB" sz="2800" spc="-92" strike="noStrike">
                <a:solidFill>
                  <a:srgbClr val="000000"/>
                </a:solidFill>
                <a:latin typeface="Arial"/>
                <a:ea typeface="DejaVu Sans"/>
              </a:rPr>
              <a:t> </a:t>
            </a:r>
            <a:r>
              <a:rPr b="0" lang="en-GB" sz="2800" spc="-1" strike="noStrike">
                <a:solidFill>
                  <a:srgbClr val="000000"/>
                </a:solidFill>
                <a:latin typeface="Arial"/>
                <a:ea typeface="DejaVu Sans"/>
              </a:rPr>
              <a:t>to</a:t>
            </a:r>
            <a:r>
              <a:rPr b="0" lang="en-GB" sz="2800" spc="-92" strike="noStrike">
                <a:solidFill>
                  <a:srgbClr val="000000"/>
                </a:solidFill>
                <a:latin typeface="Arial"/>
                <a:ea typeface="DejaVu Sans"/>
              </a:rPr>
              <a:t> </a:t>
            </a:r>
            <a:r>
              <a:rPr b="0" lang="en-GB" sz="2800" spc="-12" strike="noStrike">
                <a:solidFill>
                  <a:srgbClr val="000000"/>
                </a:solidFill>
                <a:latin typeface="Arial"/>
                <a:ea typeface="DejaVu Sans"/>
              </a:rPr>
              <a:t>itself</a:t>
            </a:r>
            <a:endParaRPr b="0" lang="en-GB" sz="2800" spc="-1" strike="noStrike">
              <a:latin typeface="Arial"/>
            </a:endParaRPr>
          </a:p>
          <a:p>
            <a:pPr marL="469800" indent="-288360">
              <a:lnSpc>
                <a:spcPts val="3121"/>
              </a:lnSpc>
              <a:spcBef>
                <a:spcPts val="1131"/>
              </a:spcBef>
              <a:buNone/>
              <a:tabLst>
                <a:tab algn="l" pos="0"/>
              </a:tabLst>
            </a:pPr>
            <a:r>
              <a:rPr b="0" lang="en-GB" sz="3150" spc="-75" strike="noStrike" baseline="9000">
                <a:solidFill>
                  <a:srgbClr val="000000"/>
                </a:solidFill>
                <a:latin typeface="Arial"/>
                <a:ea typeface="DejaVu Sans"/>
              </a:rPr>
              <a:t>– </a:t>
            </a:r>
            <a:r>
              <a:rPr b="0" lang="en-GB" sz="2800" spc="-1" strike="noStrike">
                <a:solidFill>
                  <a:srgbClr val="000000"/>
                </a:solidFill>
                <a:latin typeface="Arial"/>
                <a:ea typeface="DejaVu Sans"/>
              </a:rPr>
              <a:t>enable</a:t>
            </a:r>
            <a:r>
              <a:rPr b="0" lang="en-GB" sz="2800" spc="-137" strike="noStrike">
                <a:solidFill>
                  <a:srgbClr val="000000"/>
                </a:solidFill>
                <a:latin typeface="Arial"/>
                <a:ea typeface="DejaVu Sans"/>
              </a:rPr>
              <a:t> </a:t>
            </a:r>
            <a:r>
              <a:rPr b="0" lang="en-GB" sz="2800" spc="-1" strike="noStrike">
                <a:solidFill>
                  <a:srgbClr val="000000"/>
                </a:solidFill>
                <a:latin typeface="Arial"/>
                <a:ea typeface="DejaVu Sans"/>
              </a:rPr>
              <a:t>asynchronous</a:t>
            </a:r>
            <a:r>
              <a:rPr b="0" lang="en-GB" sz="2800" spc="-120" strike="noStrike">
                <a:solidFill>
                  <a:srgbClr val="000000"/>
                </a:solidFill>
                <a:latin typeface="Arial"/>
                <a:ea typeface="DejaVu Sans"/>
              </a:rPr>
              <a:t> </a:t>
            </a:r>
            <a:r>
              <a:rPr b="0" lang="en-GB" sz="2800" spc="-1" strike="noStrike">
                <a:solidFill>
                  <a:srgbClr val="000000"/>
                </a:solidFill>
                <a:latin typeface="Arial"/>
                <a:ea typeface="DejaVu Sans"/>
              </a:rPr>
              <a:t>notification</a:t>
            </a:r>
            <a:r>
              <a:rPr b="0" lang="en-GB" sz="2800" spc="-140" strike="noStrike">
                <a:solidFill>
                  <a:srgbClr val="000000"/>
                </a:solidFill>
                <a:latin typeface="Arial"/>
                <a:ea typeface="DejaVu Sans"/>
              </a:rPr>
              <a:t> </a:t>
            </a:r>
            <a:r>
              <a:rPr b="0" lang="en-GB" sz="2800" spc="-1" strike="noStrike">
                <a:solidFill>
                  <a:srgbClr val="000000"/>
                </a:solidFill>
                <a:latin typeface="Arial"/>
                <a:ea typeface="DejaVu Sans"/>
              </a:rPr>
              <a:t>of</a:t>
            </a:r>
            <a:r>
              <a:rPr b="0" lang="en-GB" sz="2800" spc="-131" strike="noStrike">
                <a:solidFill>
                  <a:srgbClr val="000000"/>
                </a:solidFill>
                <a:latin typeface="Arial"/>
                <a:ea typeface="DejaVu Sans"/>
              </a:rPr>
              <a:t> </a:t>
            </a:r>
            <a:r>
              <a:rPr b="0" lang="en-GB" sz="2800" spc="-1" strike="noStrike">
                <a:solidFill>
                  <a:srgbClr val="000000"/>
                </a:solidFill>
                <a:latin typeface="Arial"/>
                <a:ea typeface="DejaVu Sans"/>
              </a:rPr>
              <a:t>pending</a:t>
            </a:r>
            <a:r>
              <a:rPr b="0" lang="en-GB" sz="2800" spc="-126" strike="noStrike">
                <a:solidFill>
                  <a:srgbClr val="000000"/>
                </a:solidFill>
                <a:latin typeface="Arial"/>
                <a:ea typeface="DejaVu Sans"/>
              </a:rPr>
              <a:t> </a:t>
            </a:r>
            <a:r>
              <a:rPr b="0" lang="en-GB" sz="2800" spc="-26" strike="noStrike">
                <a:solidFill>
                  <a:srgbClr val="000000"/>
                </a:solidFill>
                <a:latin typeface="Arial"/>
                <a:ea typeface="DejaVu Sans"/>
              </a:rPr>
              <a:t>I/O </a:t>
            </a:r>
            <a:r>
              <a:rPr b="0" lang="en-GB" sz="2800" spc="-1" strike="noStrike">
                <a:solidFill>
                  <a:srgbClr val="000000"/>
                </a:solidFill>
                <a:latin typeface="Arial"/>
                <a:ea typeface="DejaVu Sans"/>
              </a:rPr>
              <a:t>(another</a:t>
            </a:r>
            <a:r>
              <a:rPr b="0" lang="en-GB" sz="2800" spc="-120" strike="noStrike">
                <a:solidFill>
                  <a:srgbClr val="000000"/>
                </a:solidFill>
                <a:latin typeface="Arial"/>
                <a:ea typeface="DejaVu Sans"/>
              </a:rPr>
              <a:t> </a:t>
            </a:r>
            <a:r>
              <a:rPr b="0" lang="en-GB" sz="2800" spc="-12" strike="noStrike">
                <a:solidFill>
                  <a:srgbClr val="000000"/>
                </a:solidFill>
                <a:latin typeface="Courier New"/>
                <a:ea typeface="DejaVu Sans"/>
              </a:rPr>
              <a:t>fcntl()</a:t>
            </a:r>
            <a:r>
              <a:rPr b="0" lang="en-GB" sz="2800" spc="-905" strike="noStrike">
                <a:solidFill>
                  <a:srgbClr val="000000"/>
                </a:solidFill>
                <a:latin typeface="Courier New"/>
                <a:ea typeface="DejaVu Sans"/>
              </a:rPr>
              <a:t> </a:t>
            </a:r>
            <a:r>
              <a:rPr b="0" lang="en-GB" sz="2800" spc="-12" strike="noStrike">
                <a:solidFill>
                  <a:srgbClr val="000000"/>
                </a:solidFill>
                <a:latin typeface="Arial"/>
                <a:ea typeface="DejaVu Sans"/>
              </a:rPr>
              <a:t>call)</a:t>
            </a:r>
            <a:endParaRPr b="0" lang="en-GB" sz="2800" spc="-1" strike="noStrike">
              <a:latin typeface="Arial"/>
            </a:endParaRPr>
          </a:p>
        </p:txBody>
      </p:sp>
    </p:spTree>
  </p:cSld>
  <p:transition>
    <p:dissolve/>
  </p:transition>
</p:sld>
</file>

<file path=ppt/slides/slide6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6" name="PlaceHolder 1"/>
          <p:cNvSpPr>
            <a:spLocks noGrp="1"/>
          </p:cNvSpPr>
          <p:nvPr>
            <p:ph type="title"/>
          </p:nvPr>
        </p:nvSpPr>
        <p:spPr>
          <a:xfrm>
            <a:off x="1609200" y="555120"/>
            <a:ext cx="6863400" cy="1272600"/>
          </a:xfrm>
          <a:prstGeom prst="rect">
            <a:avLst/>
          </a:prstGeom>
          <a:noFill/>
          <a:ln w="0">
            <a:noFill/>
          </a:ln>
        </p:spPr>
        <p:txBody>
          <a:bodyPr lIns="0" rIns="0" tIns="12600" bIns="0" anchor="t">
            <a:noAutofit/>
          </a:bodyPr>
          <a:p>
            <a:pPr marL="2343240">
              <a:lnSpc>
                <a:spcPct val="100000"/>
              </a:lnSpc>
              <a:spcBef>
                <a:spcPts val="99"/>
              </a:spcBef>
              <a:buNone/>
            </a:pPr>
            <a:r>
              <a:rPr b="1" lang="en-GB" sz="4400" spc="-12" strike="noStrike">
                <a:solidFill>
                  <a:srgbClr val="000000"/>
                </a:solidFill>
                <a:latin typeface="Arial"/>
              </a:rPr>
              <a:t>Example</a:t>
            </a:r>
            <a:endParaRPr b="0" lang="en-GB" sz="4400" spc="-1" strike="noStrike">
              <a:latin typeface="Arial"/>
            </a:endParaRPr>
          </a:p>
        </p:txBody>
      </p:sp>
      <p:sp>
        <p:nvSpPr>
          <p:cNvPr id="487" name="object 3"/>
          <p:cNvSpPr/>
          <p:nvPr/>
        </p:nvSpPr>
        <p:spPr>
          <a:xfrm>
            <a:off x="599400" y="1385280"/>
            <a:ext cx="7156080" cy="5603760"/>
          </a:xfrm>
          <a:prstGeom prst="rect">
            <a:avLst/>
          </a:prstGeom>
          <a:noFill/>
          <a:ln w="0">
            <a:noFill/>
          </a:ln>
        </p:spPr>
        <p:style>
          <a:lnRef idx="0"/>
          <a:fillRef idx="0"/>
          <a:effectRef idx="0"/>
          <a:fontRef idx="minor"/>
        </p:style>
        <p:txBody>
          <a:bodyPr lIns="0" rIns="0" tIns="12600" bIns="0" anchor="t">
            <a:spAutoFit/>
          </a:bodyPr>
          <a:p>
            <a:pPr marL="12600">
              <a:lnSpc>
                <a:spcPts val="2801"/>
              </a:lnSpc>
              <a:spcBef>
                <a:spcPts val="99"/>
              </a:spcBef>
              <a:buNone/>
            </a:pPr>
            <a:r>
              <a:rPr b="0" lang="en-GB" sz="2400" spc="-1" strike="noStrike">
                <a:solidFill>
                  <a:srgbClr val="000000"/>
                </a:solidFill>
                <a:latin typeface="Courier New"/>
                <a:ea typeface="DejaVu Sans"/>
              </a:rPr>
              <a:t>#include</a:t>
            </a:r>
            <a:r>
              <a:rPr b="0" lang="en-GB" sz="2400" spc="-41" strike="noStrike">
                <a:solidFill>
                  <a:srgbClr val="000000"/>
                </a:solidFill>
                <a:latin typeface="Courier New"/>
                <a:ea typeface="DejaVu Sans"/>
              </a:rPr>
              <a:t> </a:t>
            </a:r>
            <a:r>
              <a:rPr b="0" lang="en-GB" sz="2400" spc="-12" strike="noStrike">
                <a:solidFill>
                  <a:srgbClr val="000000"/>
                </a:solidFill>
                <a:latin typeface="Courier New"/>
                <a:ea typeface="DejaVu Sans"/>
              </a:rPr>
              <a:t>&lt;fcntl.h&gt;</a:t>
            </a:r>
            <a:endParaRPr b="0" lang="en-GB" sz="2400" spc="-1" strike="noStrike">
              <a:latin typeface="Arial"/>
            </a:endParaRPr>
          </a:p>
          <a:p>
            <a:pPr marL="336600">
              <a:lnSpc>
                <a:spcPts val="2801"/>
              </a:lnSpc>
              <a:buNone/>
            </a:pPr>
            <a:r>
              <a:rPr b="0" lang="en-GB" sz="2400" spc="-26" strike="noStrike">
                <a:solidFill>
                  <a:srgbClr val="000000"/>
                </a:solidFill>
                <a:latin typeface="Courier New"/>
                <a:ea typeface="DejaVu Sans"/>
              </a:rPr>
              <a:t>...</a:t>
            </a:r>
            <a:endParaRPr b="0" lang="en-GB" sz="2400" spc="-1" strike="noStrike">
              <a:latin typeface="Arial"/>
            </a:endParaRPr>
          </a:p>
          <a:p>
            <a:pPr marL="12600">
              <a:lnSpc>
                <a:spcPts val="2806"/>
              </a:lnSpc>
              <a:spcBef>
                <a:spcPts val="1261"/>
              </a:spcBef>
              <a:buNone/>
            </a:pPr>
            <a:r>
              <a:rPr b="0" lang="en-GB" sz="2400" spc="-1" strike="noStrike">
                <a:solidFill>
                  <a:srgbClr val="000000"/>
                </a:solidFill>
                <a:latin typeface="Courier New"/>
                <a:ea typeface="DejaVu Sans"/>
              </a:rPr>
              <a:t>int</a:t>
            </a:r>
            <a:r>
              <a:rPr b="0" lang="en-GB" sz="2400" spc="-15" strike="noStrike">
                <a:solidFill>
                  <a:srgbClr val="000000"/>
                </a:solidFill>
                <a:latin typeface="Courier New"/>
                <a:ea typeface="DejaVu Sans"/>
              </a:rPr>
              <a:t> </a:t>
            </a:r>
            <a:r>
              <a:rPr b="0" lang="en-GB" sz="2400" spc="-12" strike="noStrike">
                <a:solidFill>
                  <a:srgbClr val="000000"/>
                </a:solidFill>
                <a:latin typeface="Courier New"/>
                <a:ea typeface="DejaVu Sans"/>
              </a:rPr>
              <a:t>io_handler();</a:t>
            </a:r>
            <a:endParaRPr b="0" lang="en-GB" sz="2400" spc="-1" strike="noStrike">
              <a:latin typeface="Arial"/>
            </a:endParaRPr>
          </a:p>
          <a:p>
            <a:pPr marL="336600">
              <a:lnSpc>
                <a:spcPts val="2806"/>
              </a:lnSpc>
              <a:buNone/>
            </a:pPr>
            <a:r>
              <a:rPr b="0" lang="en-GB" sz="2400" spc="-26" strike="noStrike">
                <a:solidFill>
                  <a:srgbClr val="000000"/>
                </a:solidFill>
                <a:latin typeface="Courier New"/>
                <a:ea typeface="DejaVu Sans"/>
              </a:rPr>
              <a:t>...</a:t>
            </a:r>
            <a:endParaRPr b="0" lang="en-GB" sz="2400" spc="-1" strike="noStrike">
              <a:latin typeface="Arial"/>
            </a:endParaRPr>
          </a:p>
          <a:p>
            <a:pPr marL="12600">
              <a:lnSpc>
                <a:spcPct val="100000"/>
              </a:lnSpc>
              <a:spcBef>
                <a:spcPts val="1261"/>
              </a:spcBef>
              <a:buNone/>
            </a:pPr>
            <a:r>
              <a:rPr b="0" lang="en-GB" sz="2400" spc="-1" strike="noStrike">
                <a:solidFill>
                  <a:srgbClr val="000000"/>
                </a:solidFill>
                <a:latin typeface="Courier New"/>
                <a:ea typeface="DejaVu Sans"/>
              </a:rPr>
              <a:t>signal(SIGIO,</a:t>
            </a:r>
            <a:r>
              <a:rPr b="0" lang="en-GB" sz="2400" spc="-75" strike="noStrike">
                <a:solidFill>
                  <a:srgbClr val="000000"/>
                </a:solidFill>
                <a:latin typeface="Courier New"/>
                <a:ea typeface="DejaVu Sans"/>
              </a:rPr>
              <a:t> </a:t>
            </a:r>
            <a:r>
              <a:rPr b="0" lang="en-GB" sz="2400" spc="-12" strike="noStrike">
                <a:solidFill>
                  <a:srgbClr val="000000"/>
                </a:solidFill>
                <a:latin typeface="Courier New"/>
                <a:ea typeface="DejaVu Sans"/>
              </a:rPr>
              <a:t>io_handler);</a:t>
            </a:r>
            <a:endParaRPr b="0" lang="en-GB" sz="2400" spc="-1" strike="noStrike">
              <a:latin typeface="Arial"/>
            </a:endParaRPr>
          </a:p>
          <a:p>
            <a:pPr marL="336600" indent="-324000">
              <a:lnSpc>
                <a:spcPts val="2721"/>
              </a:lnSpc>
              <a:spcBef>
                <a:spcPts val="1485"/>
              </a:spcBef>
              <a:buNone/>
              <a:tabLst>
                <a:tab algn="l" pos="0"/>
              </a:tabLst>
            </a:pPr>
            <a:r>
              <a:rPr b="0" lang="en-GB" sz="2400" spc="-1" strike="noStrike">
                <a:solidFill>
                  <a:srgbClr val="000000"/>
                </a:solidFill>
                <a:latin typeface="Courier New"/>
                <a:ea typeface="DejaVu Sans"/>
              </a:rPr>
              <a:t>if</a:t>
            </a:r>
            <a:r>
              <a:rPr b="0" lang="en-GB" sz="2400" spc="-32" strike="noStrike">
                <a:solidFill>
                  <a:srgbClr val="000000"/>
                </a:solidFill>
                <a:latin typeface="Courier New"/>
                <a:ea typeface="DejaVu Sans"/>
              </a:rPr>
              <a:t> </a:t>
            </a:r>
            <a:r>
              <a:rPr b="0" lang="en-GB" sz="2400" spc="-1" strike="noStrike">
                <a:solidFill>
                  <a:srgbClr val="000000"/>
                </a:solidFill>
                <a:latin typeface="Courier New"/>
                <a:ea typeface="DejaVu Sans"/>
              </a:rPr>
              <a:t>(fcntl(s,</a:t>
            </a:r>
            <a:r>
              <a:rPr b="0" lang="en-GB" sz="2400" spc="-26" strike="noStrike">
                <a:solidFill>
                  <a:srgbClr val="000000"/>
                </a:solidFill>
                <a:latin typeface="Courier New"/>
                <a:ea typeface="DejaVu Sans"/>
              </a:rPr>
              <a:t> </a:t>
            </a:r>
            <a:r>
              <a:rPr b="0" lang="en-GB" sz="2400" spc="-1" strike="noStrike">
                <a:solidFill>
                  <a:srgbClr val="000000"/>
                </a:solidFill>
                <a:latin typeface="Courier New"/>
                <a:ea typeface="DejaVu Sans"/>
              </a:rPr>
              <a:t>F_SETOWN,</a:t>
            </a:r>
            <a:r>
              <a:rPr b="0" lang="en-GB" sz="2400" spc="-26" strike="noStrike">
                <a:solidFill>
                  <a:srgbClr val="000000"/>
                </a:solidFill>
                <a:latin typeface="Courier New"/>
                <a:ea typeface="DejaVu Sans"/>
              </a:rPr>
              <a:t> </a:t>
            </a:r>
            <a:r>
              <a:rPr b="0" lang="en-GB" sz="2400" spc="-1" strike="noStrike">
                <a:solidFill>
                  <a:srgbClr val="000000"/>
                </a:solidFill>
                <a:latin typeface="Courier New"/>
                <a:ea typeface="DejaVu Sans"/>
              </a:rPr>
              <a:t>getpid())</a:t>
            </a:r>
            <a:r>
              <a:rPr b="0" lang="en-GB" sz="2400" spc="-32" strike="noStrike">
                <a:solidFill>
                  <a:srgbClr val="000000"/>
                </a:solidFill>
                <a:latin typeface="Courier New"/>
                <a:ea typeface="DejaVu Sans"/>
              </a:rPr>
              <a:t> </a:t>
            </a:r>
            <a:r>
              <a:rPr b="0" lang="en-GB" sz="2400" spc="-1" strike="noStrike">
                <a:solidFill>
                  <a:srgbClr val="000000"/>
                </a:solidFill>
                <a:latin typeface="Courier New"/>
                <a:ea typeface="DejaVu Sans"/>
              </a:rPr>
              <a:t>&lt;</a:t>
            </a:r>
            <a:r>
              <a:rPr b="0" lang="en-GB" sz="2400" spc="-26" strike="noStrike">
                <a:solidFill>
                  <a:srgbClr val="000000"/>
                </a:solidFill>
                <a:latin typeface="Courier New"/>
                <a:ea typeface="DejaVu Sans"/>
              </a:rPr>
              <a:t> </a:t>
            </a:r>
            <a:r>
              <a:rPr b="0" lang="en-GB" sz="2400" spc="-1" strike="noStrike">
                <a:solidFill>
                  <a:srgbClr val="000000"/>
                </a:solidFill>
                <a:latin typeface="Courier New"/>
                <a:ea typeface="DejaVu Sans"/>
              </a:rPr>
              <a:t>0)</a:t>
            </a:r>
            <a:r>
              <a:rPr b="0" lang="en-GB" sz="2400" spc="-26" strike="noStrike">
                <a:solidFill>
                  <a:srgbClr val="000000"/>
                </a:solidFill>
                <a:latin typeface="Courier New"/>
                <a:ea typeface="DejaVu Sans"/>
              </a:rPr>
              <a:t> </a:t>
            </a:r>
            <a:r>
              <a:rPr b="0" lang="en-GB" sz="2400" spc="-52" strike="noStrike">
                <a:solidFill>
                  <a:srgbClr val="000000"/>
                </a:solidFill>
                <a:latin typeface="Courier New"/>
                <a:ea typeface="DejaVu Sans"/>
              </a:rPr>
              <a:t>{ </a:t>
            </a:r>
            <a:r>
              <a:rPr b="0" lang="en-GB" sz="2400" spc="-1" strike="noStrike">
                <a:solidFill>
                  <a:srgbClr val="000000"/>
                </a:solidFill>
                <a:latin typeface="Courier New"/>
                <a:ea typeface="DejaVu Sans"/>
              </a:rPr>
              <a:t>perror("fcntl</a:t>
            </a:r>
            <a:r>
              <a:rPr b="0" lang="en-GB" sz="2400" spc="-75" strike="noStrike">
                <a:solidFill>
                  <a:srgbClr val="000000"/>
                </a:solidFill>
                <a:latin typeface="Courier New"/>
                <a:ea typeface="DejaVu Sans"/>
              </a:rPr>
              <a:t> </a:t>
            </a:r>
            <a:r>
              <a:rPr b="0" lang="en-GB" sz="2400" spc="-12" strike="noStrike">
                <a:solidFill>
                  <a:srgbClr val="000000"/>
                </a:solidFill>
                <a:latin typeface="Courier New"/>
                <a:ea typeface="DejaVu Sans"/>
              </a:rPr>
              <a:t>F_SETOWN");</a:t>
            </a:r>
            <a:endParaRPr b="0" lang="en-GB" sz="2400" spc="-1" strike="noStrike">
              <a:latin typeface="Arial"/>
            </a:endParaRPr>
          </a:p>
          <a:p>
            <a:pPr marL="336600" indent="-324000">
              <a:lnSpc>
                <a:spcPts val="2665"/>
              </a:lnSpc>
              <a:buNone/>
              <a:tabLst>
                <a:tab algn="l" pos="0"/>
              </a:tabLst>
            </a:pPr>
            <a:r>
              <a:rPr b="0" lang="en-GB" sz="2400" spc="-12" strike="noStrike">
                <a:solidFill>
                  <a:srgbClr val="000000"/>
                </a:solidFill>
                <a:latin typeface="Courier New"/>
                <a:ea typeface="DejaVu Sans"/>
              </a:rPr>
              <a:t>exit(1);</a:t>
            </a:r>
            <a:endParaRPr b="0" lang="en-GB" sz="2400" spc="-1" strike="noStrike">
              <a:latin typeface="Arial"/>
            </a:endParaRPr>
          </a:p>
          <a:p>
            <a:pPr marL="12600" indent="-324000">
              <a:lnSpc>
                <a:spcPct val="100000"/>
              </a:lnSpc>
              <a:spcBef>
                <a:spcPts val="1261"/>
              </a:spcBef>
              <a:buNone/>
              <a:tabLst>
                <a:tab algn="l" pos="0"/>
              </a:tabLst>
            </a:pPr>
            <a:r>
              <a:rPr b="0" lang="en-GB" sz="2400" spc="-52" strike="noStrike">
                <a:solidFill>
                  <a:srgbClr val="000000"/>
                </a:solidFill>
                <a:latin typeface="Courier New"/>
                <a:ea typeface="DejaVu Sans"/>
              </a:rPr>
              <a:t>}</a:t>
            </a:r>
            <a:endParaRPr b="0" lang="en-GB" sz="2400" spc="-1" strike="noStrike">
              <a:latin typeface="Arial"/>
            </a:endParaRPr>
          </a:p>
          <a:p>
            <a:pPr marL="336600" indent="-324000">
              <a:lnSpc>
                <a:spcPct val="94000"/>
              </a:lnSpc>
              <a:spcBef>
                <a:spcPts val="1414"/>
              </a:spcBef>
              <a:buNone/>
              <a:tabLst>
                <a:tab algn="l" pos="0"/>
              </a:tabLst>
            </a:pPr>
            <a:r>
              <a:rPr b="0" lang="en-GB" sz="2400" spc="-1" strike="noStrike">
                <a:solidFill>
                  <a:srgbClr val="000000"/>
                </a:solidFill>
                <a:latin typeface="Courier New"/>
                <a:ea typeface="DejaVu Sans"/>
              </a:rPr>
              <a:t>if</a:t>
            </a:r>
            <a:r>
              <a:rPr b="0" lang="en-GB" sz="2400" spc="-26" strike="noStrike">
                <a:solidFill>
                  <a:srgbClr val="000000"/>
                </a:solidFill>
                <a:latin typeface="Courier New"/>
                <a:ea typeface="DejaVu Sans"/>
              </a:rPr>
              <a:t> </a:t>
            </a:r>
            <a:r>
              <a:rPr b="0" lang="en-GB" sz="2400" spc="-1" strike="noStrike">
                <a:solidFill>
                  <a:srgbClr val="000000"/>
                </a:solidFill>
                <a:latin typeface="Courier New"/>
                <a:ea typeface="DejaVu Sans"/>
              </a:rPr>
              <a:t>(fcntl(s,</a:t>
            </a:r>
            <a:r>
              <a:rPr b="0" lang="en-GB" sz="2400" spc="-26" strike="noStrike">
                <a:solidFill>
                  <a:srgbClr val="000000"/>
                </a:solidFill>
                <a:latin typeface="Courier New"/>
                <a:ea typeface="DejaVu Sans"/>
              </a:rPr>
              <a:t> </a:t>
            </a:r>
            <a:r>
              <a:rPr b="0" lang="en-GB" sz="2400" spc="-1" strike="noStrike">
                <a:solidFill>
                  <a:srgbClr val="000000"/>
                </a:solidFill>
                <a:latin typeface="Courier New"/>
                <a:ea typeface="DejaVu Sans"/>
              </a:rPr>
              <a:t>F_SETFL,</a:t>
            </a:r>
            <a:r>
              <a:rPr b="0" lang="en-GB" sz="2400" spc="-26" strike="noStrike">
                <a:solidFill>
                  <a:srgbClr val="000000"/>
                </a:solidFill>
                <a:latin typeface="Courier New"/>
                <a:ea typeface="DejaVu Sans"/>
              </a:rPr>
              <a:t> </a:t>
            </a:r>
            <a:r>
              <a:rPr b="0" lang="en-GB" sz="2400" spc="-1" strike="noStrike">
                <a:solidFill>
                  <a:srgbClr val="000000"/>
                </a:solidFill>
                <a:latin typeface="Courier New"/>
                <a:ea typeface="DejaVu Sans"/>
              </a:rPr>
              <a:t>FASYNC)</a:t>
            </a:r>
            <a:r>
              <a:rPr b="0" lang="en-GB" sz="2400" spc="-26" strike="noStrike">
                <a:solidFill>
                  <a:srgbClr val="000000"/>
                </a:solidFill>
                <a:latin typeface="Courier New"/>
                <a:ea typeface="DejaVu Sans"/>
              </a:rPr>
              <a:t> </a:t>
            </a:r>
            <a:r>
              <a:rPr b="0" lang="en-GB" sz="2400" spc="-1" strike="noStrike">
                <a:solidFill>
                  <a:srgbClr val="000000"/>
                </a:solidFill>
                <a:latin typeface="Courier New"/>
                <a:ea typeface="DejaVu Sans"/>
              </a:rPr>
              <a:t>&lt;</a:t>
            </a:r>
            <a:r>
              <a:rPr b="0" lang="en-GB" sz="2400" spc="-26" strike="noStrike">
                <a:solidFill>
                  <a:srgbClr val="000000"/>
                </a:solidFill>
                <a:latin typeface="Courier New"/>
                <a:ea typeface="DejaVu Sans"/>
              </a:rPr>
              <a:t> </a:t>
            </a:r>
            <a:r>
              <a:rPr b="0" lang="en-GB" sz="2400" spc="-1" strike="noStrike">
                <a:solidFill>
                  <a:srgbClr val="000000"/>
                </a:solidFill>
                <a:latin typeface="Courier New"/>
                <a:ea typeface="DejaVu Sans"/>
              </a:rPr>
              <a:t>0)</a:t>
            </a:r>
            <a:r>
              <a:rPr b="0" lang="en-GB" sz="2400" spc="-21" strike="noStrike">
                <a:solidFill>
                  <a:srgbClr val="000000"/>
                </a:solidFill>
                <a:latin typeface="Courier New"/>
                <a:ea typeface="DejaVu Sans"/>
              </a:rPr>
              <a:t> </a:t>
            </a:r>
            <a:r>
              <a:rPr b="0" lang="en-GB" sz="2400" spc="-52" strike="noStrike">
                <a:solidFill>
                  <a:srgbClr val="000000"/>
                </a:solidFill>
                <a:latin typeface="Courier New"/>
                <a:ea typeface="DejaVu Sans"/>
              </a:rPr>
              <a:t>{ </a:t>
            </a:r>
            <a:r>
              <a:rPr b="0" lang="en-GB" sz="2400" spc="-1" strike="noStrike">
                <a:solidFill>
                  <a:srgbClr val="000000"/>
                </a:solidFill>
                <a:latin typeface="Courier New"/>
                <a:ea typeface="DejaVu Sans"/>
              </a:rPr>
              <a:t>perror("fcntl</a:t>
            </a:r>
            <a:r>
              <a:rPr b="0" lang="en-GB" sz="2400" spc="-66" strike="noStrike">
                <a:solidFill>
                  <a:srgbClr val="000000"/>
                </a:solidFill>
                <a:latin typeface="Courier New"/>
                <a:ea typeface="DejaVu Sans"/>
              </a:rPr>
              <a:t> </a:t>
            </a:r>
            <a:r>
              <a:rPr b="0" lang="en-GB" sz="2400" spc="-1" strike="noStrike">
                <a:solidFill>
                  <a:srgbClr val="000000"/>
                </a:solidFill>
                <a:latin typeface="Courier New"/>
                <a:ea typeface="DejaVu Sans"/>
              </a:rPr>
              <a:t>F_SETFL,</a:t>
            </a:r>
            <a:r>
              <a:rPr b="0" lang="en-GB" sz="2400" spc="-52" strike="noStrike">
                <a:solidFill>
                  <a:srgbClr val="000000"/>
                </a:solidFill>
                <a:latin typeface="Courier New"/>
                <a:ea typeface="DejaVu Sans"/>
              </a:rPr>
              <a:t> </a:t>
            </a:r>
            <a:r>
              <a:rPr b="0" lang="en-GB" sz="2400" spc="-12" strike="noStrike">
                <a:solidFill>
                  <a:srgbClr val="000000"/>
                </a:solidFill>
                <a:latin typeface="Courier New"/>
                <a:ea typeface="DejaVu Sans"/>
              </a:rPr>
              <a:t>FASYNC"); exit(1);</a:t>
            </a:r>
            <a:endParaRPr b="0" lang="en-GB" sz="2400" spc="-1" strike="noStrike">
              <a:latin typeface="Arial"/>
            </a:endParaRPr>
          </a:p>
          <a:p>
            <a:pPr marL="12600" indent="-324000">
              <a:lnSpc>
                <a:spcPct val="100000"/>
              </a:lnSpc>
              <a:spcBef>
                <a:spcPts val="1261"/>
              </a:spcBef>
              <a:buNone/>
              <a:tabLst>
                <a:tab algn="l" pos="0"/>
              </a:tabLst>
            </a:pPr>
            <a:r>
              <a:rPr b="0" lang="en-GB" sz="2400" spc="-52" strike="noStrike">
                <a:solidFill>
                  <a:srgbClr val="000000"/>
                </a:solidFill>
                <a:latin typeface="Courier New"/>
                <a:ea typeface="DejaVu Sans"/>
              </a:rPr>
              <a:t>}</a:t>
            </a:r>
            <a:endParaRPr b="0" lang="en-GB" sz="2400" spc="-1" strike="noStrike">
              <a:latin typeface="Arial"/>
            </a:endParaRPr>
          </a:p>
        </p:txBody>
      </p:sp>
    </p:spTree>
  </p:cSld>
  <p:transition>
    <p:dissolve/>
  </p:transition>
</p:sld>
</file>

<file path=ppt/slides/slide6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8" name="PlaceHolder 1"/>
          <p:cNvSpPr>
            <a:spLocks noGrp="1"/>
          </p:cNvSpPr>
          <p:nvPr>
            <p:ph type="title"/>
          </p:nvPr>
        </p:nvSpPr>
        <p:spPr>
          <a:xfrm>
            <a:off x="1357200" y="555120"/>
            <a:ext cx="6863400" cy="1272600"/>
          </a:xfrm>
          <a:prstGeom prst="rect">
            <a:avLst/>
          </a:prstGeom>
          <a:noFill/>
          <a:ln w="0">
            <a:noFill/>
          </a:ln>
        </p:spPr>
        <p:txBody>
          <a:bodyPr lIns="0" rIns="0" tIns="12600" bIns="0" anchor="t">
            <a:noAutofit/>
          </a:bodyPr>
          <a:p>
            <a:pPr marL="1176480">
              <a:lnSpc>
                <a:spcPct val="100000"/>
              </a:lnSpc>
              <a:spcBef>
                <a:spcPts val="99"/>
              </a:spcBef>
              <a:buNone/>
            </a:pPr>
            <a:r>
              <a:rPr b="1" lang="en-GB" sz="4400" spc="-1" strike="noStrike">
                <a:solidFill>
                  <a:srgbClr val="000000"/>
                </a:solidFill>
                <a:latin typeface="Arial"/>
              </a:rPr>
              <a:t>Sockets</a:t>
            </a:r>
            <a:r>
              <a:rPr b="1" lang="en-GB" sz="4400" spc="-75" strike="noStrike">
                <a:solidFill>
                  <a:srgbClr val="000000"/>
                </a:solidFill>
                <a:latin typeface="Arial"/>
              </a:rPr>
              <a:t> </a:t>
            </a:r>
            <a:r>
              <a:rPr b="1" lang="en-GB" sz="4400" spc="-1" strike="noStrike">
                <a:solidFill>
                  <a:srgbClr val="000000"/>
                </a:solidFill>
                <a:latin typeface="Arial"/>
              </a:rPr>
              <a:t>&amp;</a:t>
            </a:r>
            <a:r>
              <a:rPr b="1" lang="en-GB" sz="4400" spc="-60" strike="noStrike">
                <a:solidFill>
                  <a:srgbClr val="000000"/>
                </a:solidFill>
                <a:latin typeface="Arial"/>
              </a:rPr>
              <a:t> </a:t>
            </a:r>
            <a:r>
              <a:rPr b="1" lang="en-GB" sz="4400" spc="-12" strike="noStrike">
                <a:solidFill>
                  <a:srgbClr val="000000"/>
                </a:solidFill>
                <a:latin typeface="Arial"/>
              </a:rPr>
              <a:t>Signals - I</a:t>
            </a:r>
            <a:endParaRPr b="0" lang="en-GB" sz="4400" spc="-1" strike="noStrike">
              <a:latin typeface="Arial"/>
            </a:endParaRPr>
          </a:p>
        </p:txBody>
      </p:sp>
      <p:sp>
        <p:nvSpPr>
          <p:cNvPr id="489" name="object 4"/>
          <p:cNvSpPr/>
          <p:nvPr/>
        </p:nvSpPr>
        <p:spPr>
          <a:xfrm>
            <a:off x="897840" y="1718280"/>
            <a:ext cx="8141040" cy="4473720"/>
          </a:xfrm>
          <a:prstGeom prst="rect">
            <a:avLst/>
          </a:prstGeom>
          <a:noFill/>
          <a:ln w="0">
            <a:noFill/>
          </a:ln>
        </p:spPr>
        <p:style>
          <a:lnRef idx="0"/>
          <a:fillRef idx="0"/>
          <a:effectRef idx="0"/>
          <a:fontRef idx="minor"/>
        </p:style>
        <p:txBody>
          <a:bodyPr lIns="0" rIns="0" tIns="54000" bIns="0" anchor="t">
            <a:spAutoFit/>
          </a:bodyPr>
          <a:p>
            <a:pPr marL="38160">
              <a:lnSpc>
                <a:spcPts val="3589"/>
              </a:lnSpc>
              <a:spcBef>
                <a:spcPts val="425"/>
              </a:spcBef>
              <a:buNone/>
            </a:pPr>
            <a:r>
              <a:rPr b="0" lang="en-GB" sz="3200" spc="-1" strike="noStrike">
                <a:solidFill>
                  <a:srgbClr val="000000"/>
                </a:solidFill>
                <a:latin typeface="Arial"/>
                <a:ea typeface="DejaVu Sans"/>
              </a:rPr>
              <a:t>When a signal is</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sent to a process</a:t>
            </a:r>
            <a:r>
              <a:rPr b="0" lang="en-GB" sz="3200" spc="-7" strike="noStrike">
                <a:solidFill>
                  <a:srgbClr val="000000"/>
                </a:solidFill>
                <a:latin typeface="Arial"/>
                <a:ea typeface="DejaVu Sans"/>
              </a:rPr>
              <a:t> </a:t>
            </a:r>
            <a:r>
              <a:rPr b="0" lang="en-GB" sz="3200" spc="-12" strike="noStrike">
                <a:solidFill>
                  <a:srgbClr val="000000"/>
                </a:solidFill>
                <a:latin typeface="Arial"/>
                <a:ea typeface="DejaVu Sans"/>
              </a:rPr>
              <a:t>while </a:t>
            </a:r>
            <a:r>
              <a:rPr b="0" lang="en-GB" sz="3200" spc="-1" strike="noStrike">
                <a:solidFill>
                  <a:srgbClr val="000000"/>
                </a:solidFill>
                <a:latin typeface="Arial"/>
                <a:ea typeface="DejaVu Sans"/>
              </a:rPr>
              <a:t>performing</a:t>
            </a:r>
            <a:r>
              <a:rPr b="0" lang="en-GB" sz="3200" spc="15" strike="noStrike">
                <a:solidFill>
                  <a:srgbClr val="000000"/>
                </a:solidFill>
                <a:latin typeface="Arial"/>
                <a:ea typeface="DejaVu Sans"/>
              </a:rPr>
              <a:t> </a:t>
            </a:r>
            <a:r>
              <a:rPr b="0" lang="en-GB" sz="3200" spc="-1" strike="noStrike">
                <a:solidFill>
                  <a:srgbClr val="000000"/>
                </a:solidFill>
                <a:latin typeface="Arial"/>
                <a:ea typeface="DejaVu Sans"/>
              </a:rPr>
              <a:t>a</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sockets function, several </a:t>
            </a:r>
            <a:r>
              <a:rPr b="0" lang="en-GB" sz="3200" spc="-12" strike="noStrike">
                <a:solidFill>
                  <a:srgbClr val="000000"/>
                </a:solidFill>
                <a:latin typeface="Arial"/>
                <a:ea typeface="DejaVu Sans"/>
              </a:rPr>
              <a:t>things </a:t>
            </a:r>
            <a:r>
              <a:rPr b="0" lang="en-GB" sz="3200" spc="-1" strike="noStrike">
                <a:solidFill>
                  <a:srgbClr val="000000"/>
                </a:solidFill>
                <a:latin typeface="Arial"/>
                <a:ea typeface="DejaVu Sans"/>
              </a:rPr>
              <a:t>may occur depending on</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whether</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the </a:t>
            </a:r>
            <a:r>
              <a:rPr b="0" lang="en-GB" sz="3200" spc="-12" strike="noStrike">
                <a:solidFill>
                  <a:srgbClr val="000000"/>
                </a:solidFill>
                <a:latin typeface="Arial"/>
                <a:ea typeface="DejaVu Sans"/>
              </a:rPr>
              <a:t>socket </a:t>
            </a:r>
            <a:r>
              <a:rPr b="0" lang="en-GB" sz="3200" spc="-1" strike="noStrike">
                <a:solidFill>
                  <a:srgbClr val="000000"/>
                </a:solidFill>
                <a:latin typeface="Arial"/>
                <a:ea typeface="DejaVu Sans"/>
              </a:rPr>
              <a:t>function is</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defined as</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a slow </a:t>
            </a:r>
            <a:r>
              <a:rPr b="0" lang="en-GB" sz="3200" spc="-12" strike="noStrike">
                <a:solidFill>
                  <a:srgbClr val="000000"/>
                </a:solidFill>
                <a:latin typeface="Arial"/>
                <a:ea typeface="DejaVu Sans"/>
              </a:rPr>
              <a:t>function.</a:t>
            </a:r>
            <a:endParaRPr b="0" lang="en-GB" sz="3200" spc="-1" strike="noStrike">
              <a:latin typeface="Arial"/>
            </a:endParaRPr>
          </a:p>
          <a:p>
            <a:pPr marL="38160">
              <a:lnSpc>
                <a:spcPts val="3716"/>
              </a:lnSpc>
              <a:spcBef>
                <a:spcPts val="1086"/>
              </a:spcBef>
              <a:buNone/>
            </a:pPr>
            <a:r>
              <a:rPr b="0" lang="en-GB" sz="3200" spc="-1" strike="noStrike">
                <a:solidFill>
                  <a:srgbClr val="000000"/>
                </a:solidFill>
                <a:latin typeface="Arial"/>
                <a:ea typeface="DejaVu Sans"/>
              </a:rPr>
              <a:t>A</a:t>
            </a:r>
            <a:r>
              <a:rPr b="0" lang="en-GB" sz="3200" spc="-7" strike="noStrike">
                <a:solidFill>
                  <a:srgbClr val="000000"/>
                </a:solidFill>
                <a:latin typeface="Arial"/>
                <a:ea typeface="DejaVu Sans"/>
              </a:rPr>
              <a:t> </a:t>
            </a:r>
            <a:r>
              <a:rPr b="0" i="1" lang="en-GB" sz="3200" spc="-1" strike="noStrike">
                <a:solidFill>
                  <a:srgbClr val="000000"/>
                </a:solidFill>
                <a:latin typeface="Arial"/>
                <a:ea typeface="DejaVu Sans"/>
              </a:rPr>
              <a:t>slow </a:t>
            </a:r>
            <a:r>
              <a:rPr b="0" lang="en-GB" sz="3200" spc="-1" strike="noStrike">
                <a:solidFill>
                  <a:srgbClr val="000000"/>
                </a:solidFill>
                <a:latin typeface="Arial"/>
                <a:ea typeface="DejaVu Sans"/>
              </a:rPr>
              <a:t>function is a function that can </a:t>
            </a:r>
            <a:r>
              <a:rPr b="0" lang="en-GB" sz="3200" spc="-12" strike="noStrike">
                <a:solidFill>
                  <a:srgbClr val="000000"/>
                </a:solidFill>
                <a:latin typeface="Arial"/>
                <a:ea typeface="DejaVu Sans"/>
              </a:rPr>
              <a:t>block</a:t>
            </a:r>
            <a:endParaRPr b="0" lang="en-GB" sz="3200" spc="-1" strike="noStrike">
              <a:latin typeface="Arial"/>
            </a:endParaRPr>
          </a:p>
          <a:p>
            <a:pPr marL="38160">
              <a:lnSpc>
                <a:spcPts val="3716"/>
              </a:lnSpc>
              <a:buNone/>
            </a:pPr>
            <a:r>
              <a:rPr b="1" lang="en-GB" sz="3200" spc="-12" strike="noStrike">
                <a:solidFill>
                  <a:srgbClr val="000000"/>
                </a:solidFill>
                <a:latin typeface="Arial"/>
                <a:ea typeface="DejaVu Sans"/>
              </a:rPr>
              <a:t>indefinitely:</a:t>
            </a:r>
            <a:endParaRPr b="0" lang="en-GB" sz="3200" spc="-1" strike="noStrike">
              <a:latin typeface="Arial"/>
            </a:endParaRPr>
          </a:p>
          <a:p>
            <a:pPr marL="469800" indent="-288360">
              <a:lnSpc>
                <a:spcPts val="3121"/>
              </a:lnSpc>
              <a:spcBef>
                <a:spcPts val="1505"/>
              </a:spcBef>
              <a:buClr>
                <a:srgbClr val="000000"/>
              </a:buClr>
              <a:buSzPct val="75000"/>
              <a:buFont typeface="Arial"/>
              <a:buChar char="–"/>
              <a:tabLst>
                <a:tab algn="l" pos="469800"/>
              </a:tabLst>
            </a:pPr>
            <a:r>
              <a:rPr b="0" i="1" lang="en-GB" sz="2800" spc="-1" strike="noStrike">
                <a:solidFill>
                  <a:srgbClr val="000000"/>
                </a:solidFill>
                <a:latin typeface="Arial"/>
                <a:ea typeface="DejaVu Sans"/>
              </a:rPr>
              <a:t>write(),</a:t>
            </a:r>
            <a:r>
              <a:rPr b="0" i="1" lang="en-GB" sz="2800" spc="-75" strike="noStrike">
                <a:solidFill>
                  <a:srgbClr val="000000"/>
                </a:solidFill>
                <a:latin typeface="Arial"/>
                <a:ea typeface="DejaVu Sans"/>
              </a:rPr>
              <a:t> </a:t>
            </a:r>
            <a:r>
              <a:rPr b="0" i="1" lang="en-GB" sz="2800" spc="-1" strike="noStrike">
                <a:solidFill>
                  <a:srgbClr val="000000"/>
                </a:solidFill>
                <a:latin typeface="Arial"/>
                <a:ea typeface="DejaVu Sans"/>
              </a:rPr>
              <a:t>recv(),</a:t>
            </a:r>
            <a:r>
              <a:rPr b="0" i="1" lang="en-GB" sz="2800" spc="-72" strike="noStrike">
                <a:solidFill>
                  <a:srgbClr val="000000"/>
                </a:solidFill>
                <a:latin typeface="Arial"/>
                <a:ea typeface="DejaVu Sans"/>
              </a:rPr>
              <a:t> </a:t>
            </a:r>
            <a:r>
              <a:rPr b="0" i="1" lang="en-GB" sz="2800" spc="-1" strike="noStrike">
                <a:solidFill>
                  <a:srgbClr val="000000"/>
                </a:solidFill>
                <a:latin typeface="Arial"/>
                <a:ea typeface="DejaVu Sans"/>
              </a:rPr>
              <a:t>send(),</a:t>
            </a:r>
            <a:r>
              <a:rPr b="0" i="1" lang="en-GB" sz="2800" spc="-75" strike="noStrike">
                <a:solidFill>
                  <a:srgbClr val="000000"/>
                </a:solidFill>
                <a:latin typeface="Arial"/>
                <a:ea typeface="DejaVu Sans"/>
              </a:rPr>
              <a:t> </a:t>
            </a:r>
            <a:r>
              <a:rPr b="0" i="1" lang="en-GB" sz="2800" spc="-1" strike="noStrike">
                <a:solidFill>
                  <a:srgbClr val="000000"/>
                </a:solidFill>
                <a:latin typeface="Arial"/>
                <a:ea typeface="DejaVu Sans"/>
              </a:rPr>
              <a:t>recvfrom(),</a:t>
            </a:r>
            <a:r>
              <a:rPr b="0" i="1" lang="en-GB" sz="2800" spc="-72" strike="noStrike">
                <a:solidFill>
                  <a:srgbClr val="000000"/>
                </a:solidFill>
                <a:latin typeface="Arial"/>
                <a:ea typeface="DejaVu Sans"/>
              </a:rPr>
              <a:t> </a:t>
            </a:r>
            <a:r>
              <a:rPr b="0" i="1" lang="en-GB" sz="2800" spc="-12" strike="noStrike">
                <a:solidFill>
                  <a:srgbClr val="000000"/>
                </a:solidFill>
                <a:latin typeface="Arial"/>
                <a:ea typeface="DejaVu Sans"/>
              </a:rPr>
              <a:t>recvmsg(), </a:t>
            </a:r>
            <a:r>
              <a:rPr b="0" i="1" lang="en-GB" sz="2800" spc="-1" strike="noStrike">
                <a:solidFill>
                  <a:srgbClr val="000000"/>
                </a:solidFill>
                <a:latin typeface="Arial"/>
                <a:ea typeface="DejaVu Sans"/>
              </a:rPr>
              <a:t>sendmsg()</a:t>
            </a:r>
            <a:r>
              <a:rPr b="0" lang="en-GB" sz="2800" spc="-1" strike="noStrike">
                <a:solidFill>
                  <a:srgbClr val="000000"/>
                </a:solidFill>
                <a:latin typeface="Arial"/>
                <a:ea typeface="DejaVu Sans"/>
              </a:rPr>
              <a:t>,</a:t>
            </a:r>
            <a:r>
              <a:rPr b="0" lang="en-GB" sz="2800" spc="-140" strike="noStrike">
                <a:solidFill>
                  <a:srgbClr val="000000"/>
                </a:solidFill>
                <a:latin typeface="Arial"/>
                <a:ea typeface="DejaVu Sans"/>
              </a:rPr>
              <a:t> </a:t>
            </a:r>
            <a:r>
              <a:rPr b="0" i="1" lang="en-GB" sz="2800" spc="-12" strike="noStrike">
                <a:solidFill>
                  <a:srgbClr val="000000"/>
                </a:solidFill>
                <a:latin typeface="Arial"/>
                <a:ea typeface="DejaVu Sans"/>
              </a:rPr>
              <a:t>accept()</a:t>
            </a:r>
            <a:r>
              <a:rPr b="0" lang="en-GB" sz="2800" spc="-12" strike="noStrike">
                <a:solidFill>
                  <a:srgbClr val="000000"/>
                </a:solidFill>
                <a:latin typeface="Arial"/>
                <a:ea typeface="DejaVu Sans"/>
              </a:rPr>
              <a:t>.</a:t>
            </a:r>
            <a:endParaRPr b="0" lang="en-GB" sz="2800" spc="-1" strike="noStrike">
              <a:latin typeface="Arial"/>
            </a:endParaRPr>
          </a:p>
          <a:p>
            <a:pPr marL="469440" indent="-288360">
              <a:lnSpc>
                <a:spcPct val="100000"/>
              </a:lnSpc>
              <a:spcBef>
                <a:spcPts val="825"/>
              </a:spcBef>
              <a:buClr>
                <a:srgbClr val="000000"/>
              </a:buClr>
              <a:buSzPct val="75000"/>
              <a:buFont typeface="Arial"/>
              <a:buChar char="–"/>
              <a:tabLst>
                <a:tab algn="l" pos="469440"/>
              </a:tabLst>
            </a:pPr>
            <a:r>
              <a:rPr b="0" lang="en-GB" sz="2800" spc="-1" strike="noStrike">
                <a:solidFill>
                  <a:srgbClr val="000000"/>
                </a:solidFill>
                <a:latin typeface="Arial"/>
                <a:ea typeface="DejaVu Sans"/>
              </a:rPr>
              <a:t>All</a:t>
            </a:r>
            <a:r>
              <a:rPr b="0" lang="en-GB" sz="2800" spc="-55" strike="noStrike">
                <a:solidFill>
                  <a:srgbClr val="000000"/>
                </a:solidFill>
                <a:latin typeface="Arial"/>
                <a:ea typeface="DejaVu Sans"/>
              </a:rPr>
              <a:t> </a:t>
            </a:r>
            <a:r>
              <a:rPr b="0" lang="en-GB" sz="2800" spc="-1" strike="noStrike">
                <a:solidFill>
                  <a:srgbClr val="000000"/>
                </a:solidFill>
                <a:latin typeface="Arial"/>
                <a:ea typeface="DejaVu Sans"/>
              </a:rPr>
              <a:t>other</a:t>
            </a:r>
            <a:r>
              <a:rPr b="0" lang="en-GB" sz="2800" spc="-75" strike="noStrike">
                <a:solidFill>
                  <a:srgbClr val="000000"/>
                </a:solidFill>
                <a:latin typeface="Arial"/>
                <a:ea typeface="DejaVu Sans"/>
              </a:rPr>
              <a:t> </a:t>
            </a:r>
            <a:r>
              <a:rPr b="0" lang="en-GB" sz="2800" spc="-1" strike="noStrike">
                <a:solidFill>
                  <a:srgbClr val="000000"/>
                </a:solidFill>
                <a:latin typeface="Arial"/>
                <a:ea typeface="DejaVu Sans"/>
              </a:rPr>
              <a:t>sockets</a:t>
            </a:r>
            <a:r>
              <a:rPr b="0" lang="en-GB" sz="2800" spc="-60" strike="noStrike">
                <a:solidFill>
                  <a:srgbClr val="000000"/>
                </a:solidFill>
                <a:latin typeface="Arial"/>
                <a:ea typeface="DejaVu Sans"/>
              </a:rPr>
              <a:t> </a:t>
            </a:r>
            <a:r>
              <a:rPr b="0" lang="en-GB" sz="2800" spc="-1" strike="noStrike">
                <a:solidFill>
                  <a:srgbClr val="000000"/>
                </a:solidFill>
                <a:latin typeface="Arial"/>
                <a:ea typeface="DejaVu Sans"/>
              </a:rPr>
              <a:t>functions</a:t>
            </a:r>
            <a:r>
              <a:rPr b="0" lang="en-GB" sz="2800" spc="-60" strike="noStrike">
                <a:solidFill>
                  <a:srgbClr val="000000"/>
                </a:solidFill>
                <a:latin typeface="Arial"/>
                <a:ea typeface="DejaVu Sans"/>
              </a:rPr>
              <a:t> </a:t>
            </a:r>
            <a:r>
              <a:rPr b="0" lang="en-GB" sz="2800" spc="-1" strike="noStrike">
                <a:solidFill>
                  <a:srgbClr val="000000"/>
                </a:solidFill>
                <a:latin typeface="Arial"/>
                <a:ea typeface="DejaVu Sans"/>
              </a:rPr>
              <a:t>are</a:t>
            </a:r>
            <a:r>
              <a:rPr b="0" lang="en-GB" sz="2800" spc="-60" strike="noStrike">
                <a:solidFill>
                  <a:srgbClr val="000000"/>
                </a:solidFill>
                <a:latin typeface="Arial"/>
                <a:ea typeface="DejaVu Sans"/>
              </a:rPr>
              <a:t> </a:t>
            </a:r>
            <a:r>
              <a:rPr b="0" i="1" lang="en-GB" sz="2800" spc="-21" strike="noStrike">
                <a:solidFill>
                  <a:srgbClr val="000000"/>
                </a:solidFill>
                <a:latin typeface="Arial"/>
                <a:ea typeface="DejaVu Sans"/>
              </a:rPr>
              <a:t>fast</a:t>
            </a:r>
            <a:endParaRPr b="0" lang="en-GB" sz="2800" spc="-1" strike="noStrike">
              <a:latin typeface="Arial"/>
            </a:endParaRPr>
          </a:p>
        </p:txBody>
      </p:sp>
    </p:spTree>
  </p:cSld>
  <p:transition>
    <p:dissolve/>
  </p:transition>
</p:sld>
</file>

<file path=ppt/slides/slide6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0" name="PlaceHolder 1"/>
          <p:cNvSpPr>
            <a:spLocks noGrp="1"/>
          </p:cNvSpPr>
          <p:nvPr>
            <p:ph type="title"/>
          </p:nvPr>
        </p:nvSpPr>
        <p:spPr>
          <a:xfrm>
            <a:off x="1321200" y="555120"/>
            <a:ext cx="6863400" cy="1272600"/>
          </a:xfrm>
          <a:prstGeom prst="rect">
            <a:avLst/>
          </a:prstGeom>
          <a:noFill/>
          <a:ln w="0">
            <a:noFill/>
          </a:ln>
        </p:spPr>
        <p:txBody>
          <a:bodyPr lIns="0" rIns="0" tIns="12600" bIns="0" anchor="t">
            <a:noAutofit/>
          </a:bodyPr>
          <a:p>
            <a:pPr marL="1176480">
              <a:lnSpc>
                <a:spcPct val="100000"/>
              </a:lnSpc>
              <a:spcBef>
                <a:spcPts val="99"/>
              </a:spcBef>
              <a:buNone/>
            </a:pPr>
            <a:r>
              <a:rPr b="1" lang="en-GB" sz="4400" spc="-1" strike="noStrike">
                <a:solidFill>
                  <a:srgbClr val="000000"/>
                </a:solidFill>
                <a:latin typeface="Arial"/>
              </a:rPr>
              <a:t>Sockets</a:t>
            </a:r>
            <a:r>
              <a:rPr b="1" lang="en-GB" sz="4400" spc="-75" strike="noStrike">
                <a:solidFill>
                  <a:srgbClr val="000000"/>
                </a:solidFill>
                <a:latin typeface="Arial"/>
              </a:rPr>
              <a:t> </a:t>
            </a:r>
            <a:r>
              <a:rPr b="1" lang="en-GB" sz="4400" spc="-1" strike="noStrike">
                <a:solidFill>
                  <a:srgbClr val="000000"/>
                </a:solidFill>
                <a:latin typeface="Arial"/>
              </a:rPr>
              <a:t>&amp;</a:t>
            </a:r>
            <a:r>
              <a:rPr b="1" lang="en-GB" sz="4400" spc="-60" strike="noStrike">
                <a:solidFill>
                  <a:srgbClr val="000000"/>
                </a:solidFill>
                <a:latin typeface="Arial"/>
              </a:rPr>
              <a:t> </a:t>
            </a:r>
            <a:r>
              <a:rPr b="1" lang="en-GB" sz="4400" spc="-12" strike="noStrike">
                <a:solidFill>
                  <a:srgbClr val="000000"/>
                </a:solidFill>
                <a:latin typeface="Arial"/>
              </a:rPr>
              <a:t>Signals - II</a:t>
            </a:r>
            <a:endParaRPr b="0" lang="en-GB" sz="4400" spc="-1" strike="noStrike">
              <a:latin typeface="Arial"/>
            </a:endParaRPr>
          </a:p>
        </p:txBody>
      </p:sp>
      <p:sp>
        <p:nvSpPr>
          <p:cNvPr id="491" name="object 3"/>
          <p:cNvSpPr/>
          <p:nvPr/>
        </p:nvSpPr>
        <p:spPr>
          <a:xfrm>
            <a:off x="599400" y="1856880"/>
            <a:ext cx="161640" cy="232200"/>
          </a:xfrm>
          <a:prstGeom prst="rect">
            <a:avLst/>
          </a:prstGeom>
          <a:noFill/>
          <a:ln w="0">
            <a:noFill/>
          </a:ln>
        </p:spPr>
        <p:style>
          <a:lnRef idx="0"/>
          <a:fillRef idx="0"/>
          <a:effectRef idx="0"/>
          <a:fontRef idx="minor"/>
        </p:style>
        <p:txBody>
          <a:bodyPr lIns="0" rIns="0" tIns="11520" bIns="0" anchor="t">
            <a:spAutoFit/>
          </a:bodyPr>
          <a:p>
            <a:pPr marL="12600">
              <a:lnSpc>
                <a:spcPct val="100000"/>
              </a:lnSpc>
              <a:spcBef>
                <a:spcPts val="91"/>
              </a:spcBef>
              <a:buNone/>
            </a:pPr>
            <a:r>
              <a:rPr b="0" lang="en-GB" sz="1450" spc="143" strike="noStrike">
                <a:solidFill>
                  <a:srgbClr val="000000"/>
                </a:solidFill>
                <a:latin typeface="Arial"/>
                <a:ea typeface="DejaVu Sans"/>
              </a:rPr>
              <a:t>●</a:t>
            </a:r>
            <a:endParaRPr b="0" lang="en-GB" sz="1450" spc="-1" strike="noStrike">
              <a:latin typeface="Arial"/>
            </a:endParaRPr>
          </a:p>
        </p:txBody>
      </p:sp>
      <p:sp>
        <p:nvSpPr>
          <p:cNvPr id="492" name="PlaceHolder 2"/>
          <p:cNvSpPr>
            <a:spLocks noGrp="1"/>
          </p:cNvSpPr>
          <p:nvPr>
            <p:ph/>
          </p:nvPr>
        </p:nvSpPr>
        <p:spPr>
          <a:xfrm>
            <a:off x="897840" y="1510920"/>
            <a:ext cx="8619120" cy="4510800"/>
          </a:xfrm>
          <a:prstGeom prst="rect">
            <a:avLst/>
          </a:prstGeom>
          <a:noFill/>
          <a:ln w="0">
            <a:noFill/>
          </a:ln>
        </p:spPr>
        <p:txBody>
          <a:bodyPr lIns="0" rIns="0" tIns="220320" bIns="0" anchor="t">
            <a:noAutofit/>
          </a:bodyPr>
          <a:p>
            <a:pPr marL="38160">
              <a:lnSpc>
                <a:spcPct val="100000"/>
              </a:lnSpc>
              <a:spcBef>
                <a:spcPts val="1270"/>
              </a:spcBef>
              <a:buNone/>
            </a:pPr>
            <a:r>
              <a:rPr b="0" lang="en-GB" sz="3200" spc="-1" strike="noStrike">
                <a:solidFill>
                  <a:srgbClr val="000000"/>
                </a:solidFill>
                <a:latin typeface="Arial"/>
              </a:rPr>
              <a:t>Fast</a:t>
            </a:r>
            <a:r>
              <a:rPr b="0" lang="en-GB" sz="3200" spc="4" strike="noStrike">
                <a:solidFill>
                  <a:srgbClr val="000000"/>
                </a:solidFill>
                <a:latin typeface="Arial"/>
              </a:rPr>
              <a:t> </a:t>
            </a:r>
            <a:r>
              <a:rPr b="0" lang="en-GB" sz="3200" spc="-1" strike="noStrike">
                <a:solidFill>
                  <a:srgbClr val="000000"/>
                </a:solidFill>
                <a:latin typeface="Arial"/>
              </a:rPr>
              <a:t>functions are</a:t>
            </a:r>
            <a:r>
              <a:rPr b="0" lang="en-GB" sz="3200" spc="4" strike="noStrike">
                <a:solidFill>
                  <a:srgbClr val="000000"/>
                </a:solidFill>
                <a:latin typeface="Arial"/>
              </a:rPr>
              <a:t> </a:t>
            </a:r>
            <a:r>
              <a:rPr b="0" lang="en-GB" sz="3200" spc="-1" strike="noStrike" u="sng">
                <a:solidFill>
                  <a:srgbClr val="000000"/>
                </a:solidFill>
                <a:uFillTx/>
                <a:latin typeface="Arial"/>
              </a:rPr>
              <a:t>not</a:t>
            </a:r>
            <a:r>
              <a:rPr b="0" lang="en-GB" sz="3200" spc="-1" strike="noStrike">
                <a:solidFill>
                  <a:srgbClr val="000000"/>
                </a:solidFill>
                <a:latin typeface="Arial"/>
              </a:rPr>
              <a:t> interrupted by a</a:t>
            </a:r>
            <a:r>
              <a:rPr b="0" lang="en-GB" sz="3200" spc="9" strike="noStrike">
                <a:solidFill>
                  <a:srgbClr val="000000"/>
                </a:solidFill>
                <a:latin typeface="Arial"/>
              </a:rPr>
              <a:t> </a:t>
            </a:r>
            <a:r>
              <a:rPr b="0" lang="en-GB" sz="3200" spc="-12" strike="noStrike">
                <a:solidFill>
                  <a:srgbClr val="000000"/>
                </a:solidFill>
                <a:latin typeface="Arial"/>
              </a:rPr>
              <a:t>signal</a:t>
            </a:r>
            <a:endParaRPr b="0" lang="en-GB" sz="3200" spc="-1" strike="noStrike">
              <a:latin typeface="Arial"/>
            </a:endParaRPr>
          </a:p>
          <a:p>
            <a:pPr marL="38160">
              <a:lnSpc>
                <a:spcPts val="3589"/>
              </a:lnSpc>
              <a:spcBef>
                <a:spcPts val="1494"/>
              </a:spcBef>
              <a:buNone/>
            </a:pPr>
            <a:r>
              <a:rPr b="0" lang="en-GB" sz="3200" spc="-1" strike="noStrike">
                <a:solidFill>
                  <a:srgbClr val="000000"/>
                </a:solidFill>
                <a:latin typeface="Arial"/>
              </a:rPr>
              <a:t>The signal is raised when these</a:t>
            </a:r>
            <a:r>
              <a:rPr b="0" lang="en-GB" sz="3200" spc="4" strike="noStrike">
                <a:solidFill>
                  <a:srgbClr val="000000"/>
                </a:solidFill>
                <a:latin typeface="Arial"/>
              </a:rPr>
              <a:t> </a:t>
            </a:r>
            <a:r>
              <a:rPr b="0" lang="en-GB" sz="3200" spc="-12" strike="noStrike">
                <a:solidFill>
                  <a:srgbClr val="000000"/>
                </a:solidFill>
                <a:latin typeface="Arial"/>
              </a:rPr>
              <a:t>socket </a:t>
            </a:r>
            <a:r>
              <a:rPr b="0" lang="en-GB" sz="3200" spc="-1" strike="noStrike">
                <a:solidFill>
                  <a:srgbClr val="000000"/>
                </a:solidFill>
                <a:latin typeface="Arial"/>
              </a:rPr>
              <a:t>functions </a:t>
            </a:r>
            <a:r>
              <a:rPr b="0" lang="en-GB" sz="3200" spc="-21" strike="noStrike">
                <a:solidFill>
                  <a:srgbClr val="000000"/>
                </a:solidFill>
                <a:latin typeface="Arial"/>
              </a:rPr>
              <a:t>exit.</a:t>
            </a:r>
            <a:endParaRPr b="0" lang="en-GB" sz="3200" spc="-1" strike="noStrike">
              <a:latin typeface="Arial"/>
            </a:endParaRPr>
          </a:p>
        </p:txBody>
      </p:sp>
      <p:sp>
        <p:nvSpPr>
          <p:cNvPr id="493" name="object 5"/>
          <p:cNvSpPr/>
          <p:nvPr/>
        </p:nvSpPr>
        <p:spPr>
          <a:xfrm>
            <a:off x="599400" y="2493000"/>
            <a:ext cx="161640" cy="232200"/>
          </a:xfrm>
          <a:prstGeom prst="rect">
            <a:avLst/>
          </a:prstGeom>
          <a:noFill/>
          <a:ln w="0">
            <a:noFill/>
          </a:ln>
        </p:spPr>
        <p:style>
          <a:lnRef idx="0"/>
          <a:fillRef idx="0"/>
          <a:effectRef idx="0"/>
          <a:fontRef idx="minor"/>
        </p:style>
        <p:txBody>
          <a:bodyPr lIns="0" rIns="0" tIns="11520" bIns="0" anchor="t">
            <a:spAutoFit/>
          </a:bodyPr>
          <a:p>
            <a:pPr marL="12600">
              <a:lnSpc>
                <a:spcPct val="100000"/>
              </a:lnSpc>
              <a:spcBef>
                <a:spcPts val="91"/>
              </a:spcBef>
              <a:buNone/>
            </a:pPr>
            <a:r>
              <a:rPr b="0" lang="en-GB" sz="1450" spc="143" strike="noStrike">
                <a:solidFill>
                  <a:srgbClr val="000000"/>
                </a:solidFill>
                <a:latin typeface="Arial"/>
                <a:ea typeface="DejaVu Sans"/>
              </a:rPr>
              <a:t>●</a:t>
            </a:r>
            <a:endParaRPr b="0" lang="en-GB" sz="1450" spc="-1" strike="noStrike">
              <a:latin typeface="Arial"/>
            </a:endParaRPr>
          </a:p>
        </p:txBody>
      </p:sp>
    </p:spTree>
  </p:cSld>
  <p:transition>
    <p:dissolve/>
  </p:transition>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2" name="PlaceHolder 1"/>
          <p:cNvSpPr>
            <a:spLocks noGrp="1"/>
          </p:cNvSpPr>
          <p:nvPr>
            <p:ph type="title"/>
          </p:nvPr>
        </p:nvSpPr>
        <p:spPr>
          <a:xfrm>
            <a:off x="1141200" y="555120"/>
            <a:ext cx="6863400" cy="1272600"/>
          </a:xfrm>
          <a:prstGeom prst="rect">
            <a:avLst/>
          </a:prstGeom>
          <a:noFill/>
          <a:ln w="0">
            <a:noFill/>
          </a:ln>
        </p:spPr>
        <p:txBody>
          <a:bodyPr lIns="0" rIns="0" tIns="12600" bIns="0" anchor="t">
            <a:noAutofit/>
          </a:bodyPr>
          <a:p>
            <a:pPr marL="2327760">
              <a:lnSpc>
                <a:spcPct val="100000"/>
              </a:lnSpc>
              <a:spcBef>
                <a:spcPts val="99"/>
              </a:spcBef>
              <a:buNone/>
            </a:pPr>
            <a:r>
              <a:rPr b="1" lang="en-GB" sz="4400" spc="-12" strike="noStrike">
                <a:solidFill>
                  <a:srgbClr val="000000"/>
                </a:solidFill>
                <a:latin typeface="Arial"/>
              </a:rPr>
              <a:t>Domains - II</a:t>
            </a:r>
            <a:endParaRPr b="0" lang="en-GB" sz="4400" spc="-1" strike="noStrike">
              <a:latin typeface="Arial"/>
            </a:endParaRPr>
          </a:p>
        </p:txBody>
      </p:sp>
      <p:sp>
        <p:nvSpPr>
          <p:cNvPr id="333" name="object 4"/>
          <p:cNvSpPr/>
          <p:nvPr/>
        </p:nvSpPr>
        <p:spPr>
          <a:xfrm>
            <a:off x="897840" y="1718280"/>
            <a:ext cx="8376120" cy="4741200"/>
          </a:xfrm>
          <a:prstGeom prst="rect">
            <a:avLst/>
          </a:prstGeom>
          <a:noFill/>
          <a:ln w="0">
            <a:noFill/>
          </a:ln>
        </p:spPr>
        <p:style>
          <a:lnRef idx="0"/>
          <a:fillRef idx="0"/>
          <a:effectRef idx="0"/>
          <a:fontRef idx="minor"/>
        </p:style>
        <p:txBody>
          <a:bodyPr lIns="0" rIns="0" tIns="12600" bIns="0" anchor="t">
            <a:spAutoFit/>
          </a:bodyPr>
          <a:p>
            <a:pPr marL="38160">
              <a:lnSpc>
                <a:spcPts val="3716"/>
              </a:lnSpc>
              <a:spcBef>
                <a:spcPts val="99"/>
              </a:spcBef>
              <a:buNone/>
            </a:pPr>
            <a:r>
              <a:rPr b="0" lang="en-GB" sz="3200" spc="-1" strike="noStrike">
                <a:solidFill>
                  <a:srgbClr val="000000"/>
                </a:solidFill>
                <a:latin typeface="Arial"/>
                <a:ea typeface="DejaVu Sans"/>
              </a:rPr>
              <a:t>The</a:t>
            </a:r>
            <a:r>
              <a:rPr b="0" lang="en-GB" sz="3200" spc="-21" strike="noStrike">
                <a:solidFill>
                  <a:srgbClr val="000000"/>
                </a:solidFill>
                <a:latin typeface="Arial"/>
                <a:ea typeface="DejaVu Sans"/>
              </a:rPr>
              <a:t> </a:t>
            </a:r>
            <a:r>
              <a:rPr b="0" lang="en-GB" sz="3200" spc="-1" strike="noStrike">
                <a:solidFill>
                  <a:srgbClr val="000000"/>
                </a:solidFill>
                <a:latin typeface="Arial"/>
                <a:ea typeface="DejaVu Sans"/>
              </a:rPr>
              <a:t>4.4BSD</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IPC</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facilities</a:t>
            </a:r>
            <a:r>
              <a:rPr b="0" lang="en-GB" sz="3200" spc="-15" strike="noStrike">
                <a:solidFill>
                  <a:srgbClr val="000000"/>
                </a:solidFill>
                <a:latin typeface="Arial"/>
                <a:ea typeface="DejaVu Sans"/>
              </a:rPr>
              <a:t> </a:t>
            </a:r>
            <a:r>
              <a:rPr b="0" lang="en-GB" sz="3200" spc="-1" strike="noStrike">
                <a:solidFill>
                  <a:srgbClr val="000000"/>
                </a:solidFill>
                <a:latin typeface="Arial"/>
                <a:ea typeface="DejaVu Sans"/>
              </a:rPr>
              <a:t>supported</a:t>
            </a:r>
            <a:r>
              <a:rPr b="0" lang="en-GB" sz="3200" spc="-26" strike="noStrike">
                <a:solidFill>
                  <a:srgbClr val="000000"/>
                </a:solidFill>
                <a:latin typeface="Arial"/>
                <a:ea typeface="DejaVu Sans"/>
              </a:rPr>
              <a:t> </a:t>
            </a:r>
            <a:r>
              <a:rPr b="0" i="1" lang="en-GB" sz="3200" spc="-21" strike="noStrike" u="sng">
                <a:solidFill>
                  <a:srgbClr val="000000"/>
                </a:solidFill>
                <a:uFill>
                  <a:solidFill>
                    <a:srgbClr val="000000"/>
                  </a:solidFill>
                </a:uFill>
                <a:latin typeface="Arial"/>
                <a:ea typeface="DejaVu Sans"/>
              </a:rPr>
              <a:t>four</a:t>
            </a:r>
            <a:endParaRPr b="0" lang="en-GB" sz="3200" spc="-1" strike="noStrike">
              <a:latin typeface="Arial"/>
            </a:endParaRPr>
          </a:p>
          <a:p>
            <a:pPr marL="38160">
              <a:lnSpc>
                <a:spcPts val="3716"/>
              </a:lnSpc>
              <a:buNone/>
            </a:pPr>
            <a:r>
              <a:rPr b="0" lang="en-GB" sz="3200" spc="-1" strike="noStrike">
                <a:solidFill>
                  <a:srgbClr val="000000"/>
                </a:solidFill>
                <a:latin typeface="Arial"/>
                <a:ea typeface="DejaVu Sans"/>
              </a:rPr>
              <a:t>separate</a:t>
            </a:r>
            <a:r>
              <a:rPr b="0" lang="en-GB" sz="3200" spc="24" strike="noStrike">
                <a:solidFill>
                  <a:srgbClr val="000000"/>
                </a:solidFill>
                <a:latin typeface="Arial"/>
                <a:ea typeface="DejaVu Sans"/>
              </a:rPr>
              <a:t> </a:t>
            </a:r>
            <a:r>
              <a:rPr b="0" lang="en-GB" sz="3200" spc="-1" strike="noStrike">
                <a:solidFill>
                  <a:srgbClr val="000000"/>
                </a:solidFill>
                <a:latin typeface="Arial"/>
                <a:ea typeface="DejaVu Sans"/>
              </a:rPr>
              <a:t>communication</a:t>
            </a:r>
            <a:r>
              <a:rPr b="0" lang="en-GB" sz="3200" spc="29" strike="noStrike">
                <a:solidFill>
                  <a:srgbClr val="000000"/>
                </a:solidFill>
                <a:latin typeface="Arial"/>
                <a:ea typeface="DejaVu Sans"/>
              </a:rPr>
              <a:t> </a:t>
            </a:r>
            <a:r>
              <a:rPr b="0" lang="en-GB" sz="3200" spc="-12" strike="noStrike">
                <a:solidFill>
                  <a:srgbClr val="000000"/>
                </a:solidFill>
                <a:latin typeface="Arial"/>
                <a:ea typeface="DejaVu Sans"/>
              </a:rPr>
              <a:t>domains</a:t>
            </a:r>
            <a:endParaRPr b="0" lang="en-GB" sz="3200" spc="-1" strike="noStrike">
              <a:latin typeface="Arial"/>
            </a:endParaRPr>
          </a:p>
          <a:p>
            <a:pPr marL="469440" indent="-288360">
              <a:lnSpc>
                <a:spcPct val="100000"/>
              </a:lnSpc>
              <a:spcBef>
                <a:spcPts val="1199"/>
              </a:spcBef>
              <a:buClr>
                <a:srgbClr val="000000"/>
              </a:buClr>
              <a:buSzPct val="45000"/>
              <a:buFont typeface="Wingdings" charset="2"/>
              <a:buChar char=""/>
              <a:tabLst>
                <a:tab algn="l" pos="469440"/>
              </a:tabLst>
            </a:pPr>
            <a:r>
              <a:rPr b="0" lang="en-GB" sz="2800" spc="-1" strike="noStrike">
                <a:solidFill>
                  <a:srgbClr val="000000"/>
                </a:solidFill>
                <a:latin typeface="Arial"/>
                <a:ea typeface="DejaVu Sans"/>
              </a:rPr>
              <a:t>the</a:t>
            </a:r>
            <a:r>
              <a:rPr b="0" lang="en-GB" sz="2800" spc="-52" strike="noStrike">
                <a:solidFill>
                  <a:srgbClr val="000000"/>
                </a:solidFill>
                <a:latin typeface="Arial"/>
                <a:ea typeface="DejaVu Sans"/>
              </a:rPr>
              <a:t> </a:t>
            </a:r>
            <a:r>
              <a:rPr b="0" i="1" lang="en-GB" sz="2800" spc="-1" strike="noStrike" u="sng">
                <a:solidFill>
                  <a:srgbClr val="000000"/>
                </a:solidFill>
                <a:uFill>
                  <a:solidFill>
                    <a:srgbClr val="000000"/>
                  </a:solidFill>
                </a:uFill>
                <a:latin typeface="Arial"/>
                <a:ea typeface="DejaVu Sans"/>
              </a:rPr>
              <a:t>UNIX</a:t>
            </a:r>
            <a:r>
              <a:rPr b="0" i="1" lang="en-GB" sz="2800" spc="-60" strike="noStrike" u="sng">
                <a:solidFill>
                  <a:srgbClr val="000000"/>
                </a:solidFill>
                <a:uFill>
                  <a:solidFill>
                    <a:srgbClr val="000000"/>
                  </a:solidFill>
                </a:uFill>
                <a:latin typeface="Arial"/>
                <a:ea typeface="DejaVu Sans"/>
              </a:rPr>
              <a:t> </a:t>
            </a:r>
            <a:r>
              <a:rPr b="0" i="1" lang="en-GB" sz="2800" spc="-1" strike="noStrike" u="sng">
                <a:solidFill>
                  <a:srgbClr val="000000"/>
                </a:solidFill>
                <a:uFill>
                  <a:solidFill>
                    <a:srgbClr val="000000"/>
                  </a:solidFill>
                </a:uFill>
                <a:latin typeface="Arial"/>
                <a:ea typeface="DejaVu Sans"/>
              </a:rPr>
              <a:t>domain</a:t>
            </a:r>
            <a:r>
              <a:rPr b="0" lang="en-GB" sz="2800" spc="-1" strike="noStrike">
                <a:solidFill>
                  <a:srgbClr val="000000"/>
                </a:solidFill>
                <a:latin typeface="Arial"/>
                <a:ea typeface="DejaVu Sans"/>
              </a:rPr>
              <a:t>,</a:t>
            </a:r>
            <a:r>
              <a:rPr b="0" lang="en-GB" sz="2800" spc="-46" strike="noStrike">
                <a:solidFill>
                  <a:srgbClr val="000000"/>
                </a:solidFill>
                <a:latin typeface="Arial"/>
                <a:ea typeface="DejaVu Sans"/>
              </a:rPr>
              <a:t> </a:t>
            </a:r>
            <a:r>
              <a:rPr b="0" lang="en-GB" sz="2800" spc="-1" strike="noStrike">
                <a:solidFill>
                  <a:srgbClr val="000000"/>
                </a:solidFill>
                <a:latin typeface="Arial"/>
                <a:ea typeface="DejaVu Sans"/>
              </a:rPr>
              <a:t>for</a:t>
            </a:r>
            <a:r>
              <a:rPr b="0" lang="en-GB" sz="2800" spc="-55" strike="noStrike">
                <a:solidFill>
                  <a:srgbClr val="000000"/>
                </a:solidFill>
                <a:latin typeface="Arial"/>
                <a:ea typeface="DejaVu Sans"/>
              </a:rPr>
              <a:t> </a:t>
            </a:r>
            <a:r>
              <a:rPr b="0" lang="en-GB" sz="2800" spc="-35" strike="noStrike">
                <a:solidFill>
                  <a:srgbClr val="000000"/>
                </a:solidFill>
                <a:latin typeface="Arial"/>
                <a:ea typeface="DejaVu Sans"/>
              </a:rPr>
              <a:t>on-</a:t>
            </a:r>
            <a:r>
              <a:rPr b="0" lang="en-GB" sz="2800" spc="-1" strike="noStrike">
                <a:solidFill>
                  <a:srgbClr val="000000"/>
                </a:solidFill>
                <a:latin typeface="Arial"/>
                <a:ea typeface="DejaVu Sans"/>
              </a:rPr>
              <a:t>system</a:t>
            </a:r>
            <a:r>
              <a:rPr b="0" lang="en-GB" sz="2800" spc="-52" strike="noStrike">
                <a:solidFill>
                  <a:srgbClr val="000000"/>
                </a:solidFill>
                <a:latin typeface="Arial"/>
                <a:ea typeface="DejaVu Sans"/>
              </a:rPr>
              <a:t> </a:t>
            </a:r>
            <a:r>
              <a:rPr b="0" lang="en-GB" sz="2800" spc="-12" strike="noStrike">
                <a:solidFill>
                  <a:srgbClr val="000000"/>
                </a:solidFill>
                <a:latin typeface="Arial"/>
                <a:ea typeface="DejaVu Sans"/>
              </a:rPr>
              <a:t>communication</a:t>
            </a:r>
            <a:endParaRPr b="0" lang="en-GB" sz="2800" spc="-1" strike="noStrike">
              <a:latin typeface="Arial"/>
            </a:endParaRPr>
          </a:p>
          <a:p>
            <a:pPr marL="469800" indent="-288360">
              <a:lnSpc>
                <a:spcPts val="3121"/>
              </a:lnSpc>
              <a:spcBef>
                <a:spcPts val="1191"/>
              </a:spcBef>
              <a:buClr>
                <a:srgbClr val="000000"/>
              </a:buClr>
              <a:buSzPct val="45000"/>
              <a:buFont typeface="Wingdings" charset="2"/>
              <a:buChar char=""/>
              <a:tabLst>
                <a:tab algn="l" pos="469800"/>
              </a:tabLst>
            </a:pPr>
            <a:r>
              <a:rPr b="0" lang="en-GB" sz="2800" spc="-1" strike="noStrike">
                <a:solidFill>
                  <a:srgbClr val="000000"/>
                </a:solidFill>
                <a:latin typeface="Arial"/>
                <a:ea typeface="DejaVu Sans"/>
              </a:rPr>
              <a:t>the</a:t>
            </a:r>
            <a:r>
              <a:rPr b="0" lang="en-GB" sz="2800" spc="-72" strike="noStrike">
                <a:solidFill>
                  <a:srgbClr val="000000"/>
                </a:solidFill>
                <a:latin typeface="Arial"/>
                <a:ea typeface="DejaVu Sans"/>
              </a:rPr>
              <a:t> </a:t>
            </a:r>
            <a:r>
              <a:rPr b="0" i="1" lang="en-GB" sz="2800" spc="-1" strike="noStrike" u="sng">
                <a:solidFill>
                  <a:srgbClr val="000000"/>
                </a:solidFill>
                <a:uFill>
                  <a:solidFill>
                    <a:srgbClr val="000000"/>
                  </a:solidFill>
                </a:uFill>
                <a:latin typeface="Arial"/>
                <a:ea typeface="DejaVu Sans"/>
              </a:rPr>
              <a:t>Internet</a:t>
            </a:r>
            <a:r>
              <a:rPr b="0" i="1" lang="en-GB" sz="2800" spc="-66" strike="noStrike" u="sng">
                <a:solidFill>
                  <a:srgbClr val="000000"/>
                </a:solidFill>
                <a:uFill>
                  <a:solidFill>
                    <a:srgbClr val="000000"/>
                  </a:solidFill>
                </a:uFill>
                <a:latin typeface="Arial"/>
                <a:ea typeface="DejaVu Sans"/>
              </a:rPr>
              <a:t> </a:t>
            </a:r>
            <a:r>
              <a:rPr b="0" i="1" lang="en-GB" sz="2800" spc="-1" strike="noStrike" u="sng">
                <a:solidFill>
                  <a:srgbClr val="000000"/>
                </a:solidFill>
                <a:uFill>
                  <a:solidFill>
                    <a:srgbClr val="000000"/>
                  </a:solidFill>
                </a:uFill>
                <a:latin typeface="Arial"/>
                <a:ea typeface="DejaVu Sans"/>
              </a:rPr>
              <a:t>domain</a:t>
            </a:r>
            <a:r>
              <a:rPr b="0" lang="en-GB" sz="2800" spc="-1" strike="noStrike">
                <a:solidFill>
                  <a:srgbClr val="000000"/>
                </a:solidFill>
                <a:latin typeface="Arial"/>
                <a:ea typeface="DejaVu Sans"/>
              </a:rPr>
              <a:t>,</a:t>
            </a:r>
            <a:r>
              <a:rPr b="0" lang="en-GB" sz="2800" spc="-66" strike="noStrike">
                <a:solidFill>
                  <a:srgbClr val="000000"/>
                </a:solidFill>
                <a:latin typeface="Arial"/>
                <a:ea typeface="DejaVu Sans"/>
              </a:rPr>
              <a:t> </a:t>
            </a:r>
            <a:r>
              <a:rPr b="0" lang="en-GB" sz="2800" spc="-1" strike="noStrike">
                <a:solidFill>
                  <a:srgbClr val="000000"/>
                </a:solidFill>
                <a:latin typeface="Arial"/>
                <a:ea typeface="DejaVu Sans"/>
              </a:rPr>
              <a:t>which</a:t>
            </a:r>
            <a:r>
              <a:rPr b="0" lang="en-GB" sz="2800" spc="-75" strike="noStrike">
                <a:solidFill>
                  <a:srgbClr val="000000"/>
                </a:solidFill>
                <a:latin typeface="Arial"/>
                <a:ea typeface="DejaVu Sans"/>
              </a:rPr>
              <a:t> </a:t>
            </a:r>
            <a:r>
              <a:rPr b="0" lang="en-GB" sz="2800" spc="-1" strike="noStrike">
                <a:solidFill>
                  <a:srgbClr val="000000"/>
                </a:solidFill>
                <a:latin typeface="Arial"/>
                <a:ea typeface="DejaVu Sans"/>
              </a:rPr>
              <a:t>is</a:t>
            </a:r>
            <a:r>
              <a:rPr b="0" lang="en-GB" sz="2800" spc="-72" strike="noStrike">
                <a:solidFill>
                  <a:srgbClr val="000000"/>
                </a:solidFill>
                <a:latin typeface="Arial"/>
                <a:ea typeface="DejaVu Sans"/>
              </a:rPr>
              <a:t> </a:t>
            </a:r>
            <a:r>
              <a:rPr b="0" lang="en-GB" sz="2800" spc="-1" strike="noStrike">
                <a:solidFill>
                  <a:srgbClr val="000000"/>
                </a:solidFill>
                <a:latin typeface="Arial"/>
                <a:ea typeface="DejaVu Sans"/>
              </a:rPr>
              <a:t>used</a:t>
            </a:r>
            <a:r>
              <a:rPr b="0" lang="en-GB" sz="2800" spc="-75" strike="noStrike">
                <a:solidFill>
                  <a:srgbClr val="000000"/>
                </a:solidFill>
                <a:latin typeface="Arial"/>
                <a:ea typeface="DejaVu Sans"/>
              </a:rPr>
              <a:t> </a:t>
            </a:r>
            <a:r>
              <a:rPr b="0" lang="en-GB" sz="2800" spc="-1" strike="noStrike">
                <a:solidFill>
                  <a:srgbClr val="000000"/>
                </a:solidFill>
                <a:latin typeface="Arial"/>
                <a:ea typeface="DejaVu Sans"/>
              </a:rPr>
              <a:t>by</a:t>
            </a:r>
            <a:r>
              <a:rPr b="0" lang="en-GB" sz="2800" spc="-66" strike="noStrike">
                <a:solidFill>
                  <a:srgbClr val="000000"/>
                </a:solidFill>
                <a:latin typeface="Arial"/>
                <a:ea typeface="DejaVu Sans"/>
              </a:rPr>
              <a:t> </a:t>
            </a:r>
            <a:r>
              <a:rPr b="0" lang="en-GB" sz="2800" spc="-12" strike="noStrike">
                <a:solidFill>
                  <a:srgbClr val="000000"/>
                </a:solidFill>
                <a:latin typeface="Arial"/>
                <a:ea typeface="DejaVu Sans"/>
              </a:rPr>
              <a:t>processes </a:t>
            </a:r>
            <a:r>
              <a:rPr b="0" lang="en-GB" sz="2800" spc="-1" strike="noStrike">
                <a:solidFill>
                  <a:srgbClr val="000000"/>
                </a:solidFill>
                <a:latin typeface="Arial"/>
                <a:ea typeface="DejaVu Sans"/>
              </a:rPr>
              <a:t>which</a:t>
            </a:r>
            <a:r>
              <a:rPr b="0" lang="en-GB" sz="2800" spc="-97" strike="noStrike">
                <a:solidFill>
                  <a:srgbClr val="000000"/>
                </a:solidFill>
                <a:latin typeface="Arial"/>
                <a:ea typeface="DejaVu Sans"/>
              </a:rPr>
              <a:t> </a:t>
            </a:r>
            <a:r>
              <a:rPr b="0" lang="en-GB" sz="2800" spc="-12" strike="noStrike">
                <a:solidFill>
                  <a:srgbClr val="000000"/>
                </a:solidFill>
                <a:latin typeface="Arial"/>
                <a:ea typeface="DejaVu Sans"/>
              </a:rPr>
              <a:t>communicate</a:t>
            </a:r>
            <a:r>
              <a:rPr b="0" lang="en-GB" sz="2800" spc="-80" strike="noStrike">
                <a:solidFill>
                  <a:srgbClr val="000000"/>
                </a:solidFill>
                <a:latin typeface="Arial"/>
                <a:ea typeface="DejaVu Sans"/>
              </a:rPr>
              <a:t> </a:t>
            </a:r>
            <a:r>
              <a:rPr b="0" lang="en-GB" sz="2800" spc="-1" strike="noStrike">
                <a:solidFill>
                  <a:srgbClr val="000000"/>
                </a:solidFill>
                <a:latin typeface="Arial"/>
                <a:ea typeface="DejaVu Sans"/>
              </a:rPr>
              <a:t>using</a:t>
            </a:r>
            <a:r>
              <a:rPr b="0" lang="en-GB" sz="2800" spc="-86" strike="noStrike">
                <a:solidFill>
                  <a:srgbClr val="000000"/>
                </a:solidFill>
                <a:latin typeface="Arial"/>
                <a:ea typeface="DejaVu Sans"/>
              </a:rPr>
              <a:t> </a:t>
            </a:r>
            <a:r>
              <a:rPr b="0" lang="en-GB" sz="2800" spc="-1" strike="noStrike">
                <a:solidFill>
                  <a:srgbClr val="000000"/>
                </a:solidFill>
                <a:latin typeface="Arial"/>
                <a:ea typeface="DejaVu Sans"/>
              </a:rPr>
              <a:t>the</a:t>
            </a:r>
            <a:r>
              <a:rPr b="0" lang="en-GB" sz="2800" spc="-80" strike="noStrike">
                <a:solidFill>
                  <a:srgbClr val="000000"/>
                </a:solidFill>
                <a:latin typeface="Arial"/>
                <a:ea typeface="DejaVu Sans"/>
              </a:rPr>
              <a:t> </a:t>
            </a:r>
            <a:r>
              <a:rPr b="0" lang="en-GB" sz="2800" spc="-1" strike="noStrike">
                <a:solidFill>
                  <a:srgbClr val="000000"/>
                </a:solidFill>
                <a:latin typeface="Arial"/>
                <a:ea typeface="DejaVu Sans"/>
              </a:rPr>
              <a:t>Internet</a:t>
            </a:r>
            <a:r>
              <a:rPr b="0" lang="en-GB" sz="2800" spc="-86" strike="noStrike">
                <a:solidFill>
                  <a:srgbClr val="000000"/>
                </a:solidFill>
                <a:latin typeface="Arial"/>
                <a:ea typeface="DejaVu Sans"/>
              </a:rPr>
              <a:t> </a:t>
            </a:r>
            <a:r>
              <a:rPr b="0" lang="en-GB" sz="2800" spc="-12" strike="noStrike">
                <a:solidFill>
                  <a:srgbClr val="000000"/>
                </a:solidFill>
                <a:latin typeface="Arial"/>
                <a:ea typeface="DejaVu Sans"/>
              </a:rPr>
              <a:t>standard communication</a:t>
            </a:r>
            <a:r>
              <a:rPr b="0" lang="en-GB" sz="2800" spc="-114" strike="noStrike">
                <a:solidFill>
                  <a:srgbClr val="000000"/>
                </a:solidFill>
                <a:latin typeface="Arial"/>
                <a:ea typeface="DejaVu Sans"/>
              </a:rPr>
              <a:t> </a:t>
            </a:r>
            <a:r>
              <a:rPr b="0" lang="en-GB" sz="2800" spc="-12" strike="noStrike">
                <a:solidFill>
                  <a:srgbClr val="000000"/>
                </a:solidFill>
                <a:latin typeface="Arial"/>
                <a:ea typeface="DejaVu Sans"/>
              </a:rPr>
              <a:t>protocols</a:t>
            </a:r>
            <a:endParaRPr b="0" lang="en-GB" sz="2800" spc="-1" strike="noStrike">
              <a:latin typeface="Arial"/>
            </a:endParaRPr>
          </a:p>
          <a:p>
            <a:pPr marL="469800" indent="-288360">
              <a:lnSpc>
                <a:spcPts val="3121"/>
              </a:lnSpc>
              <a:spcBef>
                <a:spcPts val="1140"/>
              </a:spcBef>
              <a:buClr>
                <a:srgbClr val="000000"/>
              </a:buClr>
              <a:buSzPct val="45000"/>
              <a:buFont typeface="Wingdings" charset="2"/>
              <a:buChar char=""/>
              <a:tabLst>
                <a:tab algn="l" pos="469800"/>
              </a:tabLst>
            </a:pPr>
            <a:r>
              <a:rPr b="0" lang="en-GB" sz="2800" spc="-1" strike="noStrike">
                <a:solidFill>
                  <a:srgbClr val="000000"/>
                </a:solidFill>
                <a:latin typeface="Arial"/>
                <a:ea typeface="DejaVu Sans"/>
              </a:rPr>
              <a:t>the</a:t>
            </a:r>
            <a:r>
              <a:rPr b="0" lang="en-GB" sz="2800" spc="-66" strike="noStrike">
                <a:solidFill>
                  <a:srgbClr val="000000"/>
                </a:solidFill>
                <a:latin typeface="Arial"/>
                <a:ea typeface="DejaVu Sans"/>
              </a:rPr>
              <a:t> </a:t>
            </a:r>
            <a:r>
              <a:rPr b="0" lang="en-GB" sz="2800" spc="-1" strike="noStrike">
                <a:solidFill>
                  <a:srgbClr val="000000"/>
                </a:solidFill>
                <a:latin typeface="Arial"/>
                <a:ea typeface="DejaVu Sans"/>
              </a:rPr>
              <a:t>NS</a:t>
            </a:r>
            <a:r>
              <a:rPr b="0" lang="en-GB" sz="2800" spc="-75" strike="noStrike">
                <a:solidFill>
                  <a:srgbClr val="000000"/>
                </a:solidFill>
                <a:latin typeface="Arial"/>
                <a:ea typeface="DejaVu Sans"/>
              </a:rPr>
              <a:t> </a:t>
            </a:r>
            <a:r>
              <a:rPr b="0" lang="en-GB" sz="2800" spc="-1" strike="noStrike">
                <a:solidFill>
                  <a:srgbClr val="000000"/>
                </a:solidFill>
                <a:latin typeface="Arial"/>
                <a:ea typeface="DejaVu Sans"/>
              </a:rPr>
              <a:t>domain,</a:t>
            </a:r>
            <a:r>
              <a:rPr b="0" lang="en-GB" sz="2800" spc="-60" strike="noStrike">
                <a:solidFill>
                  <a:srgbClr val="000000"/>
                </a:solidFill>
                <a:latin typeface="Arial"/>
                <a:ea typeface="DejaVu Sans"/>
              </a:rPr>
              <a:t> </a:t>
            </a:r>
            <a:r>
              <a:rPr b="0" lang="en-GB" sz="2800" spc="-1" strike="noStrike">
                <a:solidFill>
                  <a:srgbClr val="000000"/>
                </a:solidFill>
                <a:latin typeface="Arial"/>
                <a:ea typeface="DejaVu Sans"/>
              </a:rPr>
              <a:t>which</a:t>
            </a:r>
            <a:r>
              <a:rPr b="0" lang="en-GB" sz="2800" spc="-75" strike="noStrike">
                <a:solidFill>
                  <a:srgbClr val="000000"/>
                </a:solidFill>
                <a:latin typeface="Arial"/>
                <a:ea typeface="DejaVu Sans"/>
              </a:rPr>
              <a:t> </a:t>
            </a:r>
            <a:r>
              <a:rPr b="0" lang="en-GB" sz="2800" spc="-1" strike="noStrike">
                <a:solidFill>
                  <a:srgbClr val="000000"/>
                </a:solidFill>
                <a:latin typeface="Arial"/>
                <a:ea typeface="DejaVu Sans"/>
              </a:rPr>
              <a:t>is</a:t>
            </a:r>
            <a:r>
              <a:rPr b="0" lang="en-GB" sz="2800" spc="-66" strike="noStrike">
                <a:solidFill>
                  <a:srgbClr val="000000"/>
                </a:solidFill>
                <a:latin typeface="Arial"/>
                <a:ea typeface="DejaVu Sans"/>
              </a:rPr>
              <a:t> </a:t>
            </a:r>
            <a:r>
              <a:rPr b="0" lang="en-GB" sz="2800" spc="-1" strike="noStrike">
                <a:solidFill>
                  <a:srgbClr val="000000"/>
                </a:solidFill>
                <a:latin typeface="Arial"/>
                <a:ea typeface="DejaVu Sans"/>
              </a:rPr>
              <a:t>used</a:t>
            </a:r>
            <a:r>
              <a:rPr b="0" lang="en-GB" sz="2800" spc="-60" strike="noStrike">
                <a:solidFill>
                  <a:srgbClr val="000000"/>
                </a:solidFill>
                <a:latin typeface="Arial"/>
                <a:ea typeface="DejaVu Sans"/>
              </a:rPr>
              <a:t> </a:t>
            </a:r>
            <a:r>
              <a:rPr b="0" lang="en-GB" sz="2800" spc="-1" strike="noStrike">
                <a:solidFill>
                  <a:srgbClr val="000000"/>
                </a:solidFill>
                <a:latin typeface="Arial"/>
                <a:ea typeface="DejaVu Sans"/>
              </a:rPr>
              <a:t>by</a:t>
            </a:r>
            <a:r>
              <a:rPr b="0" lang="en-GB" sz="2800" spc="-66" strike="noStrike">
                <a:solidFill>
                  <a:srgbClr val="000000"/>
                </a:solidFill>
                <a:latin typeface="Arial"/>
                <a:ea typeface="DejaVu Sans"/>
              </a:rPr>
              <a:t> </a:t>
            </a:r>
            <a:r>
              <a:rPr b="0" lang="en-GB" sz="2800" spc="-1" strike="noStrike">
                <a:solidFill>
                  <a:srgbClr val="000000"/>
                </a:solidFill>
                <a:latin typeface="Arial"/>
                <a:ea typeface="DejaVu Sans"/>
              </a:rPr>
              <a:t>processes</a:t>
            </a:r>
            <a:r>
              <a:rPr b="0" lang="en-GB" sz="2800" spc="-66" strike="noStrike">
                <a:solidFill>
                  <a:srgbClr val="000000"/>
                </a:solidFill>
                <a:latin typeface="Arial"/>
                <a:ea typeface="DejaVu Sans"/>
              </a:rPr>
              <a:t> </a:t>
            </a:r>
            <a:r>
              <a:rPr b="0" lang="en-GB" sz="2800" spc="-12" strike="noStrike">
                <a:solidFill>
                  <a:srgbClr val="000000"/>
                </a:solidFill>
                <a:latin typeface="Arial"/>
                <a:ea typeface="DejaVu Sans"/>
              </a:rPr>
              <a:t>which communicate</a:t>
            </a:r>
            <a:r>
              <a:rPr b="0" lang="en-GB" sz="2800" spc="-72" strike="noStrike">
                <a:solidFill>
                  <a:srgbClr val="000000"/>
                </a:solidFill>
                <a:latin typeface="Arial"/>
                <a:ea typeface="DejaVu Sans"/>
              </a:rPr>
              <a:t> </a:t>
            </a:r>
            <a:r>
              <a:rPr b="0" lang="en-GB" sz="2800" spc="-1" strike="noStrike">
                <a:solidFill>
                  <a:srgbClr val="000000"/>
                </a:solidFill>
                <a:latin typeface="Arial"/>
                <a:ea typeface="DejaVu Sans"/>
              </a:rPr>
              <a:t>using</a:t>
            </a:r>
            <a:r>
              <a:rPr b="0" lang="en-GB" sz="2800" spc="-66" strike="noStrike">
                <a:solidFill>
                  <a:srgbClr val="000000"/>
                </a:solidFill>
                <a:latin typeface="Arial"/>
                <a:ea typeface="DejaVu Sans"/>
              </a:rPr>
              <a:t> </a:t>
            </a:r>
            <a:r>
              <a:rPr b="0" lang="en-GB" sz="2800" spc="-1" strike="noStrike">
                <a:solidFill>
                  <a:srgbClr val="000000"/>
                </a:solidFill>
                <a:latin typeface="Arial"/>
                <a:ea typeface="DejaVu Sans"/>
              </a:rPr>
              <a:t>the</a:t>
            </a:r>
            <a:r>
              <a:rPr b="0" lang="en-GB" sz="2800" spc="-66" strike="noStrike">
                <a:solidFill>
                  <a:srgbClr val="000000"/>
                </a:solidFill>
                <a:latin typeface="Arial"/>
                <a:ea typeface="DejaVu Sans"/>
              </a:rPr>
              <a:t> </a:t>
            </a:r>
            <a:r>
              <a:rPr b="0" lang="en-GB" sz="2800" spc="-1" strike="noStrike">
                <a:solidFill>
                  <a:srgbClr val="000000"/>
                </a:solidFill>
                <a:latin typeface="Arial"/>
                <a:ea typeface="DejaVu Sans"/>
              </a:rPr>
              <a:t>Xerox</a:t>
            </a:r>
            <a:r>
              <a:rPr b="0" lang="en-GB" sz="2800" spc="-66" strike="noStrike">
                <a:solidFill>
                  <a:srgbClr val="000000"/>
                </a:solidFill>
                <a:latin typeface="Arial"/>
                <a:ea typeface="DejaVu Sans"/>
              </a:rPr>
              <a:t> </a:t>
            </a:r>
            <a:r>
              <a:rPr b="0" lang="en-GB" sz="2800" spc="-12" strike="noStrike">
                <a:solidFill>
                  <a:srgbClr val="000000"/>
                </a:solidFill>
                <a:latin typeface="Arial"/>
                <a:ea typeface="DejaVu Sans"/>
              </a:rPr>
              <a:t>standard communication</a:t>
            </a:r>
            <a:r>
              <a:rPr b="0" lang="en-GB" sz="2800" spc="-114" strike="noStrike">
                <a:solidFill>
                  <a:srgbClr val="000000"/>
                </a:solidFill>
                <a:latin typeface="Arial"/>
                <a:ea typeface="DejaVu Sans"/>
              </a:rPr>
              <a:t> </a:t>
            </a:r>
            <a:r>
              <a:rPr b="0" lang="en-GB" sz="2800" spc="-12" strike="noStrike">
                <a:solidFill>
                  <a:srgbClr val="000000"/>
                </a:solidFill>
                <a:latin typeface="Arial"/>
                <a:ea typeface="DejaVu Sans"/>
              </a:rPr>
              <a:t>protocols</a:t>
            </a:r>
            <a:endParaRPr b="0" lang="en-GB" sz="2800" spc="-1" strike="noStrike">
              <a:latin typeface="Arial"/>
            </a:endParaRPr>
          </a:p>
          <a:p>
            <a:pPr marL="469440" indent="-288360">
              <a:lnSpc>
                <a:spcPct val="100000"/>
              </a:lnSpc>
              <a:spcBef>
                <a:spcPts val="831"/>
              </a:spcBef>
              <a:buClr>
                <a:srgbClr val="000000"/>
              </a:buClr>
              <a:buSzPct val="45000"/>
              <a:buFont typeface="Wingdings" charset="2"/>
              <a:buChar char=""/>
              <a:tabLst>
                <a:tab algn="l" pos="469440"/>
              </a:tabLst>
            </a:pPr>
            <a:r>
              <a:rPr b="0" lang="en-GB" sz="2800" spc="-1" strike="noStrike">
                <a:solidFill>
                  <a:srgbClr val="000000"/>
                </a:solidFill>
                <a:latin typeface="Arial"/>
                <a:ea typeface="DejaVu Sans"/>
              </a:rPr>
              <a:t>the</a:t>
            </a:r>
            <a:r>
              <a:rPr b="0" lang="en-GB" sz="2800" spc="-26" strike="noStrike">
                <a:solidFill>
                  <a:srgbClr val="000000"/>
                </a:solidFill>
                <a:latin typeface="Arial"/>
                <a:ea typeface="DejaVu Sans"/>
              </a:rPr>
              <a:t> </a:t>
            </a:r>
            <a:r>
              <a:rPr b="0" lang="en-GB" sz="2800" spc="-1" strike="noStrike">
                <a:solidFill>
                  <a:srgbClr val="000000"/>
                </a:solidFill>
                <a:latin typeface="Arial"/>
                <a:ea typeface="DejaVu Sans"/>
              </a:rPr>
              <a:t>ISO</a:t>
            </a:r>
            <a:r>
              <a:rPr b="0" lang="en-GB" sz="2800" spc="-32" strike="noStrike">
                <a:solidFill>
                  <a:srgbClr val="000000"/>
                </a:solidFill>
                <a:latin typeface="Arial"/>
                <a:ea typeface="DejaVu Sans"/>
              </a:rPr>
              <a:t> </a:t>
            </a:r>
            <a:r>
              <a:rPr b="0" lang="en-GB" sz="2800" spc="-1" strike="noStrike">
                <a:solidFill>
                  <a:srgbClr val="000000"/>
                </a:solidFill>
                <a:latin typeface="Arial"/>
                <a:ea typeface="DejaVu Sans"/>
              </a:rPr>
              <a:t>OSI</a:t>
            </a:r>
            <a:r>
              <a:rPr b="0" lang="en-GB" sz="2800" spc="-32" strike="noStrike">
                <a:solidFill>
                  <a:srgbClr val="000000"/>
                </a:solidFill>
                <a:latin typeface="Arial"/>
                <a:ea typeface="DejaVu Sans"/>
              </a:rPr>
              <a:t> </a:t>
            </a:r>
            <a:r>
              <a:rPr b="0" lang="en-GB" sz="2800" spc="-12" strike="noStrike">
                <a:solidFill>
                  <a:srgbClr val="000000"/>
                </a:solidFill>
                <a:latin typeface="Arial"/>
                <a:ea typeface="DejaVu Sans"/>
              </a:rPr>
              <a:t>protocols</a:t>
            </a:r>
            <a:endParaRPr b="0" lang="en-GB" sz="2800" spc="-1" strike="noStrike">
              <a:latin typeface="Arial"/>
            </a:endParaRPr>
          </a:p>
        </p:txBody>
      </p:sp>
    </p:spTree>
  </p:cSld>
  <p:transition>
    <p:dissolve/>
  </p:transition>
</p:sld>
</file>

<file path=ppt/slides/slide7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4" name="PlaceHolder 1"/>
          <p:cNvSpPr>
            <a:spLocks noGrp="1"/>
          </p:cNvSpPr>
          <p:nvPr>
            <p:ph type="title"/>
          </p:nvPr>
        </p:nvSpPr>
        <p:spPr>
          <a:xfrm>
            <a:off x="900000" y="555120"/>
            <a:ext cx="7572600" cy="1272600"/>
          </a:xfrm>
          <a:prstGeom prst="rect">
            <a:avLst/>
          </a:prstGeom>
          <a:noFill/>
          <a:ln w="0">
            <a:noFill/>
          </a:ln>
        </p:spPr>
        <p:txBody>
          <a:bodyPr lIns="0" rIns="0" tIns="12600" bIns="0" anchor="t">
            <a:noAutofit/>
          </a:bodyPr>
          <a:p>
            <a:pPr marL="1176480">
              <a:lnSpc>
                <a:spcPct val="100000"/>
              </a:lnSpc>
              <a:spcBef>
                <a:spcPts val="99"/>
              </a:spcBef>
              <a:buNone/>
            </a:pPr>
            <a:r>
              <a:rPr b="1" lang="en-GB" sz="4400" spc="-1" strike="noStrike">
                <a:solidFill>
                  <a:srgbClr val="000000"/>
                </a:solidFill>
                <a:latin typeface="Arial"/>
              </a:rPr>
              <a:t>Sockets</a:t>
            </a:r>
            <a:r>
              <a:rPr b="1" lang="en-GB" sz="4400" spc="-75" strike="noStrike">
                <a:solidFill>
                  <a:srgbClr val="000000"/>
                </a:solidFill>
                <a:latin typeface="Arial"/>
              </a:rPr>
              <a:t> </a:t>
            </a:r>
            <a:r>
              <a:rPr b="1" lang="en-GB" sz="4400" spc="-1" strike="noStrike">
                <a:solidFill>
                  <a:srgbClr val="000000"/>
                </a:solidFill>
                <a:latin typeface="Arial"/>
              </a:rPr>
              <a:t>&amp;</a:t>
            </a:r>
            <a:r>
              <a:rPr b="1" lang="en-GB" sz="4400" spc="-60" strike="noStrike">
                <a:solidFill>
                  <a:srgbClr val="000000"/>
                </a:solidFill>
                <a:latin typeface="Arial"/>
              </a:rPr>
              <a:t> </a:t>
            </a:r>
            <a:r>
              <a:rPr b="1" lang="en-GB" sz="4400" spc="-12" strike="noStrike">
                <a:solidFill>
                  <a:srgbClr val="000000"/>
                </a:solidFill>
                <a:latin typeface="Arial"/>
              </a:rPr>
              <a:t>Signals - III </a:t>
            </a:r>
            <a:endParaRPr b="0" lang="en-GB" sz="4400" spc="-1" strike="noStrike">
              <a:latin typeface="Arial"/>
            </a:endParaRPr>
          </a:p>
        </p:txBody>
      </p:sp>
      <p:sp>
        <p:nvSpPr>
          <p:cNvPr id="495" name="object 4"/>
          <p:cNvSpPr/>
          <p:nvPr/>
        </p:nvSpPr>
        <p:spPr>
          <a:xfrm>
            <a:off x="897840" y="1682280"/>
            <a:ext cx="8494200" cy="4899240"/>
          </a:xfrm>
          <a:prstGeom prst="rect">
            <a:avLst/>
          </a:prstGeom>
          <a:noFill/>
          <a:ln w="0">
            <a:noFill/>
          </a:ln>
        </p:spPr>
        <p:style>
          <a:lnRef idx="0"/>
          <a:fillRef idx="0"/>
          <a:effectRef idx="0"/>
          <a:fontRef idx="minor"/>
        </p:style>
        <p:txBody>
          <a:bodyPr lIns="0" rIns="0" tIns="54000" bIns="0" anchor="t">
            <a:spAutoFit/>
          </a:bodyPr>
          <a:p>
            <a:pPr marL="38160">
              <a:lnSpc>
                <a:spcPts val="3589"/>
              </a:lnSpc>
              <a:spcBef>
                <a:spcPts val="425"/>
              </a:spcBef>
              <a:buNone/>
            </a:pPr>
            <a:r>
              <a:rPr b="0" lang="en-GB" sz="3200" spc="-1" strike="noStrike" u="sng">
                <a:solidFill>
                  <a:srgbClr val="000000"/>
                </a:solidFill>
                <a:uFill>
                  <a:solidFill>
                    <a:srgbClr val="000000"/>
                  </a:solidFill>
                </a:uFill>
                <a:latin typeface="Arial"/>
                <a:ea typeface="DejaVu Sans"/>
              </a:rPr>
              <a:t>Slow functions</a:t>
            </a:r>
            <a:r>
              <a:rPr b="0" lang="en-GB" sz="3200" spc="-12" strike="noStrike" u="sng">
                <a:solidFill>
                  <a:srgbClr val="000000"/>
                </a:solidFill>
                <a:uFill>
                  <a:solidFill>
                    <a:srgbClr val="000000"/>
                  </a:solidFill>
                </a:uFill>
                <a:latin typeface="Arial"/>
                <a:ea typeface="DejaVu Sans"/>
              </a:rPr>
              <a:t> </a:t>
            </a:r>
            <a:r>
              <a:rPr b="0" lang="en-GB" sz="3200" spc="-1" strike="noStrike" u="sng">
                <a:solidFill>
                  <a:srgbClr val="000000"/>
                </a:solidFill>
                <a:uFill>
                  <a:solidFill>
                    <a:srgbClr val="000000"/>
                  </a:solidFill>
                </a:uFill>
                <a:latin typeface="Arial"/>
                <a:ea typeface="DejaVu Sans"/>
              </a:rPr>
              <a:t>are interrupted</a:t>
            </a:r>
            <a:r>
              <a:rPr b="0" lang="en-GB" sz="3200" spc="-7" strike="noStrike" u="sng">
                <a:solidFill>
                  <a:srgbClr val="000000"/>
                </a:solidFill>
                <a:uFill>
                  <a:solidFill>
                    <a:srgbClr val="000000"/>
                  </a:solidFill>
                </a:uFill>
                <a:latin typeface="Arial"/>
                <a:ea typeface="DejaVu Sans"/>
              </a:rPr>
              <a:t> </a:t>
            </a:r>
            <a:r>
              <a:rPr b="0" lang="en-GB" sz="3200" spc="-1" strike="noStrike" u="sng">
                <a:solidFill>
                  <a:srgbClr val="000000"/>
                </a:solidFill>
                <a:uFill>
                  <a:solidFill>
                    <a:srgbClr val="000000"/>
                  </a:solidFill>
                </a:uFill>
                <a:latin typeface="Arial"/>
                <a:ea typeface="DejaVu Sans"/>
              </a:rPr>
              <a:t>by a signal</a:t>
            </a:r>
            <a:r>
              <a:rPr b="0" lang="en-GB" sz="3200" spc="-1" strike="noStrike">
                <a:solidFill>
                  <a:srgbClr val="000000"/>
                </a:solidFill>
                <a:latin typeface="Arial"/>
                <a:ea typeface="DejaVu Sans"/>
              </a:rPr>
              <a:t> </a:t>
            </a:r>
            <a:r>
              <a:rPr b="0" lang="en-GB" sz="3200" spc="-26" strike="noStrike">
                <a:solidFill>
                  <a:srgbClr val="000000"/>
                </a:solidFill>
                <a:latin typeface="Arial"/>
                <a:ea typeface="DejaVu Sans"/>
              </a:rPr>
              <a:t>if </a:t>
            </a:r>
            <a:r>
              <a:rPr b="0" lang="en-GB" sz="3200" spc="-1" strike="noStrike">
                <a:solidFill>
                  <a:srgbClr val="000000"/>
                </a:solidFill>
                <a:latin typeface="Arial"/>
                <a:ea typeface="DejaVu Sans"/>
              </a:rPr>
              <a:t>they are blocked waiting</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for IO (if they </a:t>
            </a:r>
            <a:r>
              <a:rPr b="0" lang="en-GB" sz="3200" spc="-26" strike="noStrike">
                <a:solidFill>
                  <a:srgbClr val="000000"/>
                </a:solidFill>
                <a:latin typeface="Arial"/>
                <a:ea typeface="DejaVu Sans"/>
              </a:rPr>
              <a:t>are </a:t>
            </a:r>
            <a:r>
              <a:rPr b="0" lang="en-GB" sz="3200" spc="-1" strike="noStrike">
                <a:solidFill>
                  <a:srgbClr val="000000"/>
                </a:solidFill>
                <a:latin typeface="Arial"/>
                <a:ea typeface="DejaVu Sans"/>
              </a:rPr>
              <a:t>processing IO, they</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are</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not</a:t>
            </a:r>
            <a:r>
              <a:rPr b="0" lang="en-GB" sz="3200" spc="9" strike="noStrike">
                <a:solidFill>
                  <a:srgbClr val="000000"/>
                </a:solidFill>
                <a:latin typeface="Arial"/>
                <a:ea typeface="DejaVu Sans"/>
              </a:rPr>
              <a:t> </a:t>
            </a:r>
            <a:r>
              <a:rPr b="0" lang="en-GB" sz="3200" spc="-12" strike="noStrike">
                <a:solidFill>
                  <a:srgbClr val="000000"/>
                </a:solidFill>
                <a:latin typeface="Arial"/>
                <a:ea typeface="DejaVu Sans"/>
              </a:rPr>
              <a:t>interrupted).</a:t>
            </a:r>
            <a:endParaRPr b="0" lang="en-GB" sz="3200" spc="-1" strike="noStrike">
              <a:latin typeface="Arial"/>
            </a:endParaRPr>
          </a:p>
          <a:p>
            <a:pPr marL="469800" indent="-288360">
              <a:lnSpc>
                <a:spcPts val="3129"/>
              </a:lnSpc>
              <a:spcBef>
                <a:spcPts val="1409"/>
              </a:spcBef>
              <a:buClr>
                <a:srgbClr val="000000"/>
              </a:buClr>
              <a:buSzPct val="45000"/>
              <a:buFont typeface="Wingdings" charset="2"/>
              <a:buChar char=""/>
              <a:tabLst>
                <a:tab algn="l" pos="469800"/>
              </a:tabLst>
            </a:pPr>
            <a:r>
              <a:rPr b="0" lang="en-GB" sz="2800" spc="-1" strike="noStrike">
                <a:solidFill>
                  <a:srgbClr val="000000"/>
                </a:solidFill>
                <a:latin typeface="Arial"/>
                <a:ea typeface="DejaVu Sans"/>
              </a:rPr>
              <a:t>They</a:t>
            </a:r>
            <a:r>
              <a:rPr b="0" lang="en-GB" sz="2800" spc="-75" strike="noStrike">
                <a:solidFill>
                  <a:srgbClr val="000000"/>
                </a:solidFill>
                <a:latin typeface="Arial"/>
                <a:ea typeface="DejaVu Sans"/>
              </a:rPr>
              <a:t> </a:t>
            </a:r>
            <a:r>
              <a:rPr b="0" lang="en-GB" sz="2800" spc="-1" strike="noStrike">
                <a:solidFill>
                  <a:srgbClr val="000000"/>
                </a:solidFill>
                <a:latin typeface="Arial"/>
                <a:ea typeface="DejaVu Sans"/>
              </a:rPr>
              <a:t>are</a:t>
            </a:r>
            <a:r>
              <a:rPr b="0" lang="en-GB" sz="2800" spc="-86" strike="noStrike">
                <a:solidFill>
                  <a:srgbClr val="000000"/>
                </a:solidFill>
                <a:latin typeface="Arial"/>
                <a:ea typeface="DejaVu Sans"/>
              </a:rPr>
              <a:t> </a:t>
            </a:r>
            <a:r>
              <a:rPr b="0" lang="en-GB" sz="2800" spc="-1" strike="noStrike">
                <a:solidFill>
                  <a:srgbClr val="000000"/>
                </a:solidFill>
                <a:latin typeface="Arial"/>
                <a:ea typeface="DejaVu Sans"/>
              </a:rPr>
              <a:t>interrupted</a:t>
            </a:r>
            <a:r>
              <a:rPr b="0" lang="en-GB" sz="2800" spc="-106" strike="noStrike">
                <a:solidFill>
                  <a:srgbClr val="000000"/>
                </a:solidFill>
                <a:latin typeface="Arial"/>
                <a:ea typeface="DejaVu Sans"/>
              </a:rPr>
              <a:t> </a:t>
            </a:r>
            <a:r>
              <a:rPr b="0" lang="en-GB" sz="2800" spc="-1" strike="noStrike">
                <a:solidFill>
                  <a:srgbClr val="000000"/>
                </a:solidFill>
                <a:latin typeface="Arial"/>
                <a:ea typeface="DejaVu Sans"/>
              </a:rPr>
              <a:t>in</a:t>
            </a:r>
            <a:r>
              <a:rPr b="0" lang="en-GB" sz="2800" spc="-100" strike="noStrike">
                <a:solidFill>
                  <a:srgbClr val="000000"/>
                </a:solidFill>
                <a:latin typeface="Arial"/>
                <a:ea typeface="DejaVu Sans"/>
              </a:rPr>
              <a:t> </a:t>
            </a:r>
            <a:r>
              <a:rPr b="0" lang="en-GB" sz="2800" spc="-1" strike="noStrike">
                <a:solidFill>
                  <a:srgbClr val="000000"/>
                </a:solidFill>
                <a:latin typeface="Arial"/>
                <a:ea typeface="DejaVu Sans"/>
              </a:rPr>
              <a:t>the</a:t>
            </a:r>
            <a:r>
              <a:rPr b="0" lang="en-GB" sz="2800" spc="-86" strike="noStrike">
                <a:solidFill>
                  <a:srgbClr val="000000"/>
                </a:solidFill>
                <a:latin typeface="Arial"/>
                <a:ea typeface="DejaVu Sans"/>
              </a:rPr>
              <a:t> </a:t>
            </a:r>
            <a:r>
              <a:rPr b="0" lang="en-GB" sz="2800" spc="-1" strike="noStrike">
                <a:solidFill>
                  <a:srgbClr val="000000"/>
                </a:solidFill>
                <a:latin typeface="Arial"/>
                <a:ea typeface="DejaVu Sans"/>
              </a:rPr>
              <a:t>middle</a:t>
            </a:r>
            <a:r>
              <a:rPr b="0" lang="en-GB" sz="2800" spc="-80" strike="noStrike">
                <a:solidFill>
                  <a:srgbClr val="000000"/>
                </a:solidFill>
                <a:latin typeface="Arial"/>
                <a:ea typeface="DejaVu Sans"/>
              </a:rPr>
              <a:t> </a:t>
            </a:r>
            <a:r>
              <a:rPr b="0" lang="en-GB" sz="2800" spc="-1" strike="noStrike">
                <a:solidFill>
                  <a:srgbClr val="000000"/>
                </a:solidFill>
                <a:latin typeface="Arial"/>
                <a:ea typeface="DejaVu Sans"/>
              </a:rPr>
              <a:t>of</a:t>
            </a:r>
            <a:r>
              <a:rPr b="0" lang="en-GB" sz="2800" spc="-86" strike="noStrike">
                <a:solidFill>
                  <a:srgbClr val="000000"/>
                </a:solidFill>
                <a:latin typeface="Arial"/>
                <a:ea typeface="DejaVu Sans"/>
              </a:rPr>
              <a:t> </a:t>
            </a:r>
            <a:r>
              <a:rPr b="0" lang="en-GB" sz="2800" spc="-1" strike="noStrike">
                <a:solidFill>
                  <a:srgbClr val="000000"/>
                </a:solidFill>
                <a:latin typeface="Arial"/>
                <a:ea typeface="DejaVu Sans"/>
              </a:rPr>
              <a:t>processing</a:t>
            </a:r>
            <a:r>
              <a:rPr b="0" lang="en-GB" sz="2800" spc="-75" strike="noStrike">
                <a:solidFill>
                  <a:srgbClr val="000000"/>
                </a:solidFill>
                <a:latin typeface="Arial"/>
                <a:ea typeface="DejaVu Sans"/>
              </a:rPr>
              <a:t> </a:t>
            </a:r>
            <a:r>
              <a:rPr b="0" lang="en-GB" sz="2800" spc="-26" strike="noStrike">
                <a:solidFill>
                  <a:srgbClr val="000000"/>
                </a:solidFill>
                <a:latin typeface="Arial"/>
                <a:ea typeface="DejaVu Sans"/>
              </a:rPr>
              <a:t>by </a:t>
            </a:r>
            <a:r>
              <a:rPr b="0" lang="en-GB" sz="2800" spc="-1" strike="noStrike">
                <a:solidFill>
                  <a:srgbClr val="000000"/>
                </a:solidFill>
                <a:latin typeface="Arial"/>
                <a:ea typeface="DejaVu Sans"/>
              </a:rPr>
              <a:t>the</a:t>
            </a:r>
            <a:r>
              <a:rPr b="0" lang="en-GB" sz="2800" spc="-52" strike="noStrike">
                <a:solidFill>
                  <a:srgbClr val="000000"/>
                </a:solidFill>
                <a:latin typeface="Arial"/>
                <a:ea typeface="DejaVu Sans"/>
              </a:rPr>
              <a:t> </a:t>
            </a:r>
            <a:r>
              <a:rPr b="0" lang="en-GB" sz="2800" spc="-1" strike="noStrike">
                <a:solidFill>
                  <a:srgbClr val="000000"/>
                </a:solidFill>
                <a:latin typeface="Arial"/>
                <a:ea typeface="DejaVu Sans"/>
              </a:rPr>
              <a:t>raising</a:t>
            </a:r>
            <a:r>
              <a:rPr b="0" lang="en-GB" sz="2800" spc="-52" strike="noStrike">
                <a:solidFill>
                  <a:srgbClr val="000000"/>
                </a:solidFill>
                <a:latin typeface="Arial"/>
                <a:ea typeface="DejaVu Sans"/>
              </a:rPr>
              <a:t> </a:t>
            </a:r>
            <a:r>
              <a:rPr b="0" lang="en-GB" sz="2800" spc="-1" strike="noStrike">
                <a:solidFill>
                  <a:srgbClr val="000000"/>
                </a:solidFill>
                <a:latin typeface="Arial"/>
                <a:ea typeface="DejaVu Sans"/>
              </a:rPr>
              <a:t>of</a:t>
            </a:r>
            <a:r>
              <a:rPr b="0" lang="en-GB" sz="2800" spc="-52" strike="noStrike">
                <a:solidFill>
                  <a:srgbClr val="000000"/>
                </a:solidFill>
                <a:latin typeface="Arial"/>
                <a:ea typeface="DejaVu Sans"/>
              </a:rPr>
              <a:t> </a:t>
            </a:r>
            <a:r>
              <a:rPr b="0" lang="en-GB" sz="2800" spc="-1" strike="noStrike">
                <a:solidFill>
                  <a:srgbClr val="000000"/>
                </a:solidFill>
                <a:latin typeface="Arial"/>
                <a:ea typeface="DejaVu Sans"/>
              </a:rPr>
              <a:t>a</a:t>
            </a:r>
            <a:r>
              <a:rPr b="0" lang="en-GB" sz="2800" spc="-60" strike="noStrike">
                <a:solidFill>
                  <a:srgbClr val="000000"/>
                </a:solidFill>
                <a:latin typeface="Arial"/>
                <a:ea typeface="DejaVu Sans"/>
              </a:rPr>
              <a:t> </a:t>
            </a:r>
            <a:r>
              <a:rPr b="0" lang="en-GB" sz="2800" spc="-12" strike="noStrike">
                <a:solidFill>
                  <a:srgbClr val="000000"/>
                </a:solidFill>
                <a:latin typeface="Arial"/>
                <a:ea typeface="DejaVu Sans"/>
              </a:rPr>
              <a:t>signal.</a:t>
            </a:r>
            <a:endParaRPr b="0" lang="en-GB" sz="2800" spc="-1" strike="noStrike">
              <a:latin typeface="Arial"/>
            </a:endParaRPr>
          </a:p>
          <a:p>
            <a:pPr marL="469800" indent="-288360">
              <a:lnSpc>
                <a:spcPts val="3129"/>
              </a:lnSpc>
              <a:spcBef>
                <a:spcPts val="1409"/>
              </a:spcBef>
              <a:buClr>
                <a:srgbClr val="000000"/>
              </a:buClr>
              <a:buSzPct val="45000"/>
              <a:buFont typeface="Wingdings" charset="2"/>
              <a:buChar char=""/>
              <a:tabLst>
                <a:tab algn="l" pos="469800"/>
              </a:tabLst>
            </a:pPr>
            <a:r>
              <a:rPr b="0" lang="en-GB" sz="2800" spc="-1" strike="noStrike">
                <a:solidFill>
                  <a:srgbClr val="000000"/>
                </a:solidFill>
                <a:latin typeface="Arial"/>
                <a:ea typeface="DejaVu Sans"/>
              </a:rPr>
              <a:t>They</a:t>
            </a:r>
            <a:r>
              <a:rPr b="0" lang="en-GB" sz="2800" spc="-75" strike="noStrike">
                <a:solidFill>
                  <a:srgbClr val="000000"/>
                </a:solidFill>
                <a:latin typeface="Arial"/>
                <a:ea typeface="DejaVu Sans"/>
              </a:rPr>
              <a:t> </a:t>
            </a:r>
            <a:r>
              <a:rPr b="0" lang="en-GB" sz="2800" spc="-1" strike="noStrike">
                <a:solidFill>
                  <a:srgbClr val="000000"/>
                </a:solidFill>
                <a:latin typeface="Arial"/>
                <a:ea typeface="DejaVu Sans"/>
              </a:rPr>
              <a:t>stop</a:t>
            </a:r>
            <a:r>
              <a:rPr b="0" lang="en-GB" sz="2800" spc="-92" strike="noStrike">
                <a:solidFill>
                  <a:srgbClr val="000000"/>
                </a:solidFill>
                <a:latin typeface="Arial"/>
                <a:ea typeface="DejaVu Sans"/>
              </a:rPr>
              <a:t> </a:t>
            </a:r>
            <a:r>
              <a:rPr b="0" lang="en-GB" sz="2800" spc="-1" strike="noStrike">
                <a:solidFill>
                  <a:srgbClr val="000000"/>
                </a:solidFill>
                <a:latin typeface="Arial"/>
                <a:ea typeface="DejaVu Sans"/>
              </a:rPr>
              <a:t>what</a:t>
            </a:r>
            <a:r>
              <a:rPr b="0" lang="en-GB" sz="2800" spc="-80" strike="noStrike">
                <a:solidFill>
                  <a:srgbClr val="000000"/>
                </a:solidFill>
                <a:latin typeface="Arial"/>
                <a:ea typeface="DejaVu Sans"/>
              </a:rPr>
              <a:t> </a:t>
            </a:r>
            <a:r>
              <a:rPr b="0" lang="en-GB" sz="2800" spc="-1" strike="noStrike">
                <a:solidFill>
                  <a:srgbClr val="000000"/>
                </a:solidFill>
                <a:latin typeface="Arial"/>
                <a:ea typeface="DejaVu Sans"/>
              </a:rPr>
              <a:t>processing</a:t>
            </a:r>
            <a:r>
              <a:rPr b="0" lang="en-GB" sz="2800" spc="-72" strike="noStrike">
                <a:solidFill>
                  <a:srgbClr val="000000"/>
                </a:solidFill>
                <a:latin typeface="Arial"/>
                <a:ea typeface="DejaVu Sans"/>
              </a:rPr>
              <a:t> </a:t>
            </a:r>
            <a:r>
              <a:rPr b="0" lang="en-GB" sz="2800" spc="-1" strike="noStrike">
                <a:solidFill>
                  <a:srgbClr val="000000"/>
                </a:solidFill>
                <a:latin typeface="Arial"/>
                <a:ea typeface="DejaVu Sans"/>
              </a:rPr>
              <a:t>they</a:t>
            </a:r>
            <a:r>
              <a:rPr b="0" lang="en-GB" sz="2800" spc="-72" strike="noStrike">
                <a:solidFill>
                  <a:srgbClr val="000000"/>
                </a:solidFill>
                <a:latin typeface="Arial"/>
                <a:ea typeface="DejaVu Sans"/>
              </a:rPr>
              <a:t> </a:t>
            </a:r>
            <a:r>
              <a:rPr b="0" lang="en-GB" sz="2800" spc="-1" strike="noStrike">
                <a:solidFill>
                  <a:srgbClr val="000000"/>
                </a:solidFill>
                <a:latin typeface="Arial"/>
                <a:ea typeface="DejaVu Sans"/>
              </a:rPr>
              <a:t>are</a:t>
            </a:r>
            <a:r>
              <a:rPr b="0" lang="en-GB" sz="2800" spc="-80" strike="noStrike">
                <a:solidFill>
                  <a:srgbClr val="000000"/>
                </a:solidFill>
                <a:latin typeface="Arial"/>
                <a:ea typeface="DejaVu Sans"/>
              </a:rPr>
              <a:t> </a:t>
            </a:r>
            <a:r>
              <a:rPr b="0" lang="en-GB" sz="2800" spc="-1" strike="noStrike">
                <a:solidFill>
                  <a:srgbClr val="000000"/>
                </a:solidFill>
                <a:latin typeface="Arial"/>
                <a:ea typeface="DejaVu Sans"/>
              </a:rPr>
              <a:t>doing</a:t>
            </a:r>
            <a:r>
              <a:rPr b="0" lang="en-GB" sz="2800" spc="-75" strike="noStrike">
                <a:solidFill>
                  <a:srgbClr val="000000"/>
                </a:solidFill>
                <a:latin typeface="Arial"/>
                <a:ea typeface="DejaVu Sans"/>
              </a:rPr>
              <a:t> </a:t>
            </a:r>
            <a:r>
              <a:rPr b="0" lang="en-GB" sz="2800" spc="-26" strike="noStrike">
                <a:solidFill>
                  <a:srgbClr val="000000"/>
                </a:solidFill>
                <a:latin typeface="Arial"/>
                <a:ea typeface="DejaVu Sans"/>
              </a:rPr>
              <a:t>and </a:t>
            </a:r>
            <a:r>
              <a:rPr b="0" lang="en-GB" sz="2800" spc="-1" strike="noStrike">
                <a:solidFill>
                  <a:srgbClr val="000000"/>
                </a:solidFill>
                <a:latin typeface="Arial"/>
                <a:ea typeface="DejaVu Sans"/>
              </a:rPr>
              <a:t>return</a:t>
            </a:r>
            <a:r>
              <a:rPr b="0" lang="en-GB" sz="2800" spc="-86" strike="noStrike">
                <a:solidFill>
                  <a:srgbClr val="000000"/>
                </a:solidFill>
                <a:latin typeface="Arial"/>
                <a:ea typeface="DejaVu Sans"/>
              </a:rPr>
              <a:t> </a:t>
            </a:r>
            <a:r>
              <a:rPr b="0" lang="en-GB" sz="2800" spc="-1" strike="noStrike">
                <a:solidFill>
                  <a:srgbClr val="000000"/>
                </a:solidFill>
                <a:latin typeface="Arial"/>
                <a:ea typeface="DejaVu Sans"/>
              </a:rPr>
              <a:t>the</a:t>
            </a:r>
            <a:r>
              <a:rPr b="0" lang="en-GB" sz="2800" spc="-72" strike="noStrike">
                <a:solidFill>
                  <a:srgbClr val="000000"/>
                </a:solidFill>
                <a:latin typeface="Arial"/>
                <a:ea typeface="DejaVu Sans"/>
              </a:rPr>
              <a:t> </a:t>
            </a:r>
            <a:r>
              <a:rPr b="0" lang="en-GB" sz="2800" spc="-1" strike="noStrike">
                <a:solidFill>
                  <a:srgbClr val="000000"/>
                </a:solidFill>
                <a:latin typeface="Arial"/>
                <a:ea typeface="DejaVu Sans"/>
              </a:rPr>
              <a:t>error</a:t>
            </a:r>
            <a:r>
              <a:rPr b="0" lang="en-GB" sz="2800" spc="-80" strike="noStrike">
                <a:solidFill>
                  <a:srgbClr val="000000"/>
                </a:solidFill>
                <a:latin typeface="Arial"/>
                <a:ea typeface="DejaVu Sans"/>
              </a:rPr>
              <a:t> </a:t>
            </a:r>
            <a:r>
              <a:rPr b="0" lang="en-GB" sz="2800" spc="-12" strike="noStrike">
                <a:solidFill>
                  <a:srgbClr val="000000"/>
                </a:solidFill>
                <a:latin typeface="Arial"/>
                <a:ea typeface="DejaVu Sans"/>
              </a:rPr>
              <a:t>EINTR.</a:t>
            </a:r>
            <a:endParaRPr b="0" lang="en-GB" sz="2800" spc="-1" strike="noStrike">
              <a:latin typeface="Arial"/>
            </a:endParaRPr>
          </a:p>
          <a:p>
            <a:pPr marL="181080" indent="-288360">
              <a:lnSpc>
                <a:spcPct val="100000"/>
              </a:lnSpc>
              <a:spcBef>
                <a:spcPts val="836"/>
              </a:spcBef>
              <a:buNone/>
              <a:tabLst>
                <a:tab algn="l" pos="0"/>
              </a:tabLst>
            </a:pPr>
            <a:r>
              <a:rPr b="0" lang="en-GB" sz="3150" spc="-75" strike="noStrike" baseline="9000">
                <a:solidFill>
                  <a:srgbClr val="000000"/>
                </a:solidFill>
                <a:latin typeface="Arial"/>
                <a:ea typeface="DejaVu Sans"/>
              </a:rPr>
              <a:t>–</a:t>
            </a:r>
            <a:r>
              <a:rPr b="0" lang="en-GB" sz="3150" spc="-1" strike="noStrike" baseline="9000">
                <a:solidFill>
                  <a:srgbClr val="000000"/>
                </a:solidFill>
                <a:latin typeface="Arial"/>
                <a:ea typeface="DejaVu Sans"/>
              </a:rPr>
              <a:t>	</a:t>
            </a:r>
            <a:r>
              <a:rPr b="0" lang="en-GB" sz="2800" spc="-1" strike="noStrike">
                <a:solidFill>
                  <a:srgbClr val="000000"/>
                </a:solidFill>
                <a:latin typeface="Arial"/>
                <a:ea typeface="DejaVu Sans"/>
              </a:rPr>
              <a:t>They</a:t>
            </a:r>
            <a:r>
              <a:rPr b="0" lang="en-GB" sz="2800" spc="-46" strike="noStrike">
                <a:solidFill>
                  <a:srgbClr val="000000"/>
                </a:solidFill>
                <a:latin typeface="Arial"/>
                <a:ea typeface="DejaVu Sans"/>
              </a:rPr>
              <a:t> </a:t>
            </a:r>
            <a:r>
              <a:rPr b="0" lang="en-GB" sz="2800" spc="-1" strike="noStrike" u="sng">
                <a:solidFill>
                  <a:srgbClr val="000000"/>
                </a:solidFill>
                <a:uFill>
                  <a:solidFill>
                    <a:srgbClr val="000000"/>
                  </a:solidFill>
                </a:uFill>
                <a:latin typeface="Arial"/>
                <a:ea typeface="DejaVu Sans"/>
              </a:rPr>
              <a:t>do</a:t>
            </a:r>
            <a:r>
              <a:rPr b="0" lang="en-GB" sz="2800" spc="-55" strike="noStrike" u="sng">
                <a:solidFill>
                  <a:srgbClr val="000000"/>
                </a:solidFill>
                <a:uFill>
                  <a:solidFill>
                    <a:srgbClr val="000000"/>
                  </a:solidFill>
                </a:uFill>
                <a:latin typeface="Arial"/>
                <a:ea typeface="DejaVu Sans"/>
              </a:rPr>
              <a:t> </a:t>
            </a:r>
            <a:r>
              <a:rPr b="0" lang="en-GB" sz="2800" spc="-1" strike="noStrike" u="sng">
                <a:solidFill>
                  <a:srgbClr val="000000"/>
                </a:solidFill>
                <a:uFill>
                  <a:solidFill>
                    <a:srgbClr val="000000"/>
                  </a:solidFill>
                </a:uFill>
                <a:latin typeface="Arial"/>
                <a:ea typeface="DejaVu Sans"/>
              </a:rPr>
              <a:t>not</a:t>
            </a:r>
            <a:r>
              <a:rPr b="0" lang="en-GB" sz="2800" spc="-55" strike="noStrike" u="sng">
                <a:solidFill>
                  <a:srgbClr val="000000"/>
                </a:solidFill>
                <a:uFill>
                  <a:solidFill>
                    <a:srgbClr val="000000"/>
                  </a:solidFill>
                </a:uFill>
                <a:latin typeface="Arial"/>
                <a:ea typeface="DejaVu Sans"/>
              </a:rPr>
              <a:t> </a:t>
            </a:r>
            <a:r>
              <a:rPr b="0" lang="en-GB" sz="2800" spc="-1" strike="noStrike" u="sng">
                <a:solidFill>
                  <a:srgbClr val="000000"/>
                </a:solidFill>
                <a:uFill>
                  <a:solidFill>
                    <a:srgbClr val="000000"/>
                  </a:solidFill>
                </a:uFill>
                <a:latin typeface="Arial"/>
                <a:ea typeface="DejaVu Sans"/>
              </a:rPr>
              <a:t>complete</a:t>
            </a:r>
            <a:r>
              <a:rPr b="0" lang="en-GB" sz="2800" spc="-66" strike="noStrike" u="sng">
                <a:solidFill>
                  <a:srgbClr val="000000"/>
                </a:solidFill>
                <a:uFill>
                  <a:solidFill>
                    <a:srgbClr val="000000"/>
                  </a:solidFill>
                </a:uFill>
                <a:latin typeface="Arial"/>
                <a:ea typeface="DejaVu Sans"/>
              </a:rPr>
              <a:t> </a:t>
            </a:r>
            <a:r>
              <a:rPr b="0" lang="en-GB" sz="2800" spc="-1" strike="noStrike" u="sng">
                <a:solidFill>
                  <a:srgbClr val="000000"/>
                </a:solidFill>
                <a:uFill>
                  <a:solidFill>
                    <a:srgbClr val="000000"/>
                  </a:solidFill>
                </a:uFill>
                <a:latin typeface="Arial"/>
                <a:ea typeface="DejaVu Sans"/>
              </a:rPr>
              <a:t>the</a:t>
            </a:r>
            <a:r>
              <a:rPr b="0" lang="en-GB" sz="2800" spc="-52" strike="noStrike" u="sng">
                <a:solidFill>
                  <a:srgbClr val="000000"/>
                </a:solidFill>
                <a:uFill>
                  <a:solidFill>
                    <a:srgbClr val="000000"/>
                  </a:solidFill>
                </a:uFill>
                <a:latin typeface="Arial"/>
                <a:ea typeface="DejaVu Sans"/>
              </a:rPr>
              <a:t> </a:t>
            </a:r>
            <a:r>
              <a:rPr b="0" lang="en-GB" sz="2800" spc="-1" strike="noStrike" u="sng">
                <a:solidFill>
                  <a:srgbClr val="000000"/>
                </a:solidFill>
                <a:uFill>
                  <a:solidFill>
                    <a:srgbClr val="000000"/>
                  </a:solidFill>
                </a:uFill>
                <a:latin typeface="Arial"/>
                <a:ea typeface="DejaVu Sans"/>
              </a:rPr>
              <a:t>IO</a:t>
            </a:r>
            <a:r>
              <a:rPr b="0" lang="en-GB" sz="2800" spc="-66" strike="noStrike">
                <a:solidFill>
                  <a:srgbClr val="000000"/>
                </a:solidFill>
                <a:latin typeface="Arial"/>
                <a:ea typeface="DejaVu Sans"/>
              </a:rPr>
              <a:t> </a:t>
            </a:r>
            <a:r>
              <a:rPr b="0" lang="en-GB" sz="2800" spc="-1" strike="noStrike">
                <a:solidFill>
                  <a:srgbClr val="000000"/>
                </a:solidFill>
                <a:latin typeface="Arial"/>
                <a:ea typeface="DejaVu Sans"/>
              </a:rPr>
              <a:t>that</a:t>
            </a:r>
            <a:r>
              <a:rPr b="0" lang="en-GB" sz="2800" spc="-55" strike="noStrike">
                <a:solidFill>
                  <a:srgbClr val="000000"/>
                </a:solidFill>
                <a:latin typeface="Arial"/>
                <a:ea typeface="DejaVu Sans"/>
              </a:rPr>
              <a:t> </a:t>
            </a:r>
            <a:r>
              <a:rPr b="0" lang="en-GB" sz="2800" spc="-1" strike="noStrike">
                <a:solidFill>
                  <a:srgbClr val="000000"/>
                </a:solidFill>
                <a:latin typeface="Arial"/>
                <a:ea typeface="DejaVu Sans"/>
              </a:rPr>
              <a:t>was</a:t>
            </a:r>
            <a:r>
              <a:rPr b="0" lang="en-GB" sz="2800" spc="-46" strike="noStrike">
                <a:solidFill>
                  <a:srgbClr val="000000"/>
                </a:solidFill>
                <a:latin typeface="Arial"/>
                <a:ea typeface="DejaVu Sans"/>
              </a:rPr>
              <a:t> </a:t>
            </a:r>
            <a:r>
              <a:rPr b="0" lang="en-GB" sz="2800" spc="-12" strike="noStrike">
                <a:solidFill>
                  <a:srgbClr val="000000"/>
                </a:solidFill>
                <a:latin typeface="Arial"/>
                <a:ea typeface="DejaVu Sans"/>
              </a:rPr>
              <a:t>initiated.</a:t>
            </a:r>
            <a:endParaRPr b="0" lang="en-GB" sz="2800" spc="-1" strike="noStrike">
              <a:latin typeface="Arial"/>
            </a:endParaRPr>
          </a:p>
          <a:p>
            <a:pPr marL="469800" indent="-288360">
              <a:lnSpc>
                <a:spcPts val="3121"/>
              </a:lnSpc>
              <a:spcBef>
                <a:spcPts val="1196"/>
              </a:spcBef>
              <a:buClr>
                <a:srgbClr val="000000"/>
              </a:buClr>
              <a:buSzPct val="75000"/>
              <a:buFont typeface="Wingdings" charset="2"/>
              <a:buChar char=""/>
              <a:tabLst>
                <a:tab algn="l" pos="469800"/>
              </a:tabLst>
            </a:pPr>
            <a:r>
              <a:rPr b="0" lang="en-GB" sz="2800" spc="-1" strike="noStrike">
                <a:solidFill>
                  <a:srgbClr val="000000"/>
                </a:solidFill>
                <a:latin typeface="Arial"/>
                <a:ea typeface="DejaVu Sans"/>
              </a:rPr>
              <a:t>The</a:t>
            </a:r>
            <a:r>
              <a:rPr b="0" lang="en-GB" sz="2800" spc="-75" strike="noStrike">
                <a:solidFill>
                  <a:srgbClr val="000000"/>
                </a:solidFill>
                <a:latin typeface="Arial"/>
                <a:ea typeface="DejaVu Sans"/>
              </a:rPr>
              <a:t> </a:t>
            </a:r>
            <a:r>
              <a:rPr b="0" lang="en-GB" sz="2800" spc="-1" strike="noStrike">
                <a:solidFill>
                  <a:srgbClr val="000000"/>
                </a:solidFill>
                <a:latin typeface="Arial"/>
                <a:ea typeface="DejaVu Sans"/>
              </a:rPr>
              <a:t>user</a:t>
            </a:r>
            <a:r>
              <a:rPr b="0" lang="en-GB" sz="2800" spc="-92" strike="noStrike">
                <a:solidFill>
                  <a:srgbClr val="000000"/>
                </a:solidFill>
                <a:latin typeface="Arial"/>
                <a:ea typeface="DejaVu Sans"/>
              </a:rPr>
              <a:t> </a:t>
            </a:r>
            <a:r>
              <a:rPr b="0" lang="en-GB" sz="2800" spc="-1" strike="noStrike">
                <a:solidFill>
                  <a:srgbClr val="000000"/>
                </a:solidFill>
                <a:latin typeface="Arial"/>
                <a:ea typeface="DejaVu Sans"/>
              </a:rPr>
              <a:t>program</a:t>
            </a:r>
            <a:r>
              <a:rPr b="0" lang="en-GB" sz="2800" spc="-97" strike="noStrike">
                <a:solidFill>
                  <a:srgbClr val="000000"/>
                </a:solidFill>
                <a:latin typeface="Arial"/>
                <a:ea typeface="DejaVu Sans"/>
              </a:rPr>
              <a:t> </a:t>
            </a:r>
            <a:r>
              <a:rPr b="0" lang="en-GB" sz="2800" spc="-1" strike="noStrike">
                <a:solidFill>
                  <a:srgbClr val="000000"/>
                </a:solidFill>
                <a:latin typeface="Arial"/>
                <a:ea typeface="DejaVu Sans"/>
              </a:rPr>
              <a:t>must</a:t>
            </a:r>
            <a:r>
              <a:rPr b="0" lang="en-GB" sz="2800" spc="-80" strike="noStrike">
                <a:solidFill>
                  <a:srgbClr val="000000"/>
                </a:solidFill>
                <a:latin typeface="Arial"/>
                <a:ea typeface="DejaVu Sans"/>
              </a:rPr>
              <a:t> </a:t>
            </a:r>
            <a:r>
              <a:rPr b="0" lang="en-GB" sz="2800" spc="-32" strike="noStrike">
                <a:solidFill>
                  <a:srgbClr val="000000"/>
                </a:solidFill>
                <a:latin typeface="Arial"/>
                <a:ea typeface="DejaVu Sans"/>
              </a:rPr>
              <a:t>re-</a:t>
            </a:r>
            <a:r>
              <a:rPr b="0" lang="en-GB" sz="2800" spc="-1" strike="noStrike">
                <a:solidFill>
                  <a:srgbClr val="000000"/>
                </a:solidFill>
                <a:latin typeface="Arial"/>
                <a:ea typeface="DejaVu Sans"/>
              </a:rPr>
              <a:t>initiate</a:t>
            </a:r>
            <a:r>
              <a:rPr b="0" lang="en-GB" sz="2800" spc="-92" strike="noStrike">
                <a:solidFill>
                  <a:srgbClr val="000000"/>
                </a:solidFill>
                <a:latin typeface="Arial"/>
                <a:ea typeface="DejaVu Sans"/>
              </a:rPr>
              <a:t> </a:t>
            </a:r>
            <a:r>
              <a:rPr b="0" lang="en-GB" sz="2800" spc="-1" strike="noStrike">
                <a:solidFill>
                  <a:srgbClr val="000000"/>
                </a:solidFill>
                <a:latin typeface="Arial"/>
                <a:ea typeface="DejaVu Sans"/>
              </a:rPr>
              <a:t>any</a:t>
            </a:r>
            <a:r>
              <a:rPr b="0" lang="en-GB" sz="2800" spc="-72" strike="noStrike">
                <a:solidFill>
                  <a:srgbClr val="000000"/>
                </a:solidFill>
                <a:latin typeface="Arial"/>
                <a:ea typeface="DejaVu Sans"/>
              </a:rPr>
              <a:t> </a:t>
            </a:r>
            <a:r>
              <a:rPr b="0" lang="en-GB" sz="2800" spc="-1" strike="noStrike">
                <a:solidFill>
                  <a:srgbClr val="000000"/>
                </a:solidFill>
                <a:latin typeface="Arial"/>
                <a:ea typeface="DejaVu Sans"/>
              </a:rPr>
              <a:t>desired</a:t>
            </a:r>
            <a:r>
              <a:rPr b="0" lang="en-GB" sz="2800" spc="-92" strike="noStrike">
                <a:solidFill>
                  <a:srgbClr val="000000"/>
                </a:solidFill>
                <a:latin typeface="Arial"/>
                <a:ea typeface="DejaVu Sans"/>
              </a:rPr>
              <a:t> </a:t>
            </a:r>
            <a:r>
              <a:rPr b="0" lang="en-GB" sz="2800" spc="-26" strike="noStrike">
                <a:solidFill>
                  <a:srgbClr val="000000"/>
                </a:solidFill>
                <a:latin typeface="Arial"/>
                <a:ea typeface="DejaVu Sans"/>
              </a:rPr>
              <a:t>IO </a:t>
            </a:r>
            <a:r>
              <a:rPr b="0" lang="en-GB" sz="2800" spc="-12" strike="noStrike">
                <a:solidFill>
                  <a:srgbClr val="000000"/>
                </a:solidFill>
                <a:latin typeface="Arial"/>
                <a:ea typeface="DejaVu Sans"/>
              </a:rPr>
              <a:t>explicitly.</a:t>
            </a:r>
            <a:endParaRPr b="0" lang="en-GB" sz="2800" spc="-1" strike="noStrike">
              <a:latin typeface="Arial"/>
            </a:endParaRPr>
          </a:p>
        </p:txBody>
      </p:sp>
    </p:spTree>
  </p:cSld>
  <p:transition>
    <p:dissolve/>
  </p:transition>
</p:sld>
</file>

<file path=ppt/slides/slide7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6" name="PlaceHolder 1"/>
          <p:cNvSpPr>
            <a:spLocks noGrp="1"/>
          </p:cNvSpPr>
          <p:nvPr>
            <p:ph type="title"/>
          </p:nvPr>
        </p:nvSpPr>
        <p:spPr>
          <a:xfrm>
            <a:off x="1080000" y="555120"/>
            <a:ext cx="7392600" cy="1272600"/>
          </a:xfrm>
          <a:prstGeom prst="rect">
            <a:avLst/>
          </a:prstGeom>
          <a:noFill/>
          <a:ln w="0">
            <a:noFill/>
          </a:ln>
        </p:spPr>
        <p:txBody>
          <a:bodyPr lIns="0" rIns="0" tIns="12600" bIns="0" anchor="t">
            <a:noAutofit/>
          </a:bodyPr>
          <a:p>
            <a:pPr marL="1176480">
              <a:lnSpc>
                <a:spcPct val="100000"/>
              </a:lnSpc>
              <a:spcBef>
                <a:spcPts val="99"/>
              </a:spcBef>
              <a:buNone/>
            </a:pPr>
            <a:r>
              <a:rPr b="1" lang="en-GB" sz="4400" spc="-1" strike="noStrike">
                <a:solidFill>
                  <a:srgbClr val="000000"/>
                </a:solidFill>
                <a:latin typeface="Arial"/>
              </a:rPr>
              <a:t>Sockets</a:t>
            </a:r>
            <a:r>
              <a:rPr b="1" lang="en-GB" sz="4400" spc="-75" strike="noStrike">
                <a:solidFill>
                  <a:srgbClr val="000000"/>
                </a:solidFill>
                <a:latin typeface="Arial"/>
              </a:rPr>
              <a:t> </a:t>
            </a:r>
            <a:r>
              <a:rPr b="1" lang="en-GB" sz="4400" spc="-1" strike="noStrike">
                <a:solidFill>
                  <a:srgbClr val="000000"/>
                </a:solidFill>
                <a:latin typeface="Arial"/>
              </a:rPr>
              <a:t>&amp;</a:t>
            </a:r>
            <a:r>
              <a:rPr b="1" lang="en-GB" sz="4400" spc="-60" strike="noStrike">
                <a:solidFill>
                  <a:srgbClr val="000000"/>
                </a:solidFill>
                <a:latin typeface="Arial"/>
              </a:rPr>
              <a:t> </a:t>
            </a:r>
            <a:r>
              <a:rPr b="1" lang="en-GB" sz="4400" spc="-12" strike="noStrike">
                <a:solidFill>
                  <a:srgbClr val="000000"/>
                </a:solidFill>
                <a:latin typeface="Arial"/>
              </a:rPr>
              <a:t>Signals -IV</a:t>
            </a:r>
            <a:endParaRPr b="0" lang="en-GB" sz="4400" spc="-1" strike="noStrike">
              <a:latin typeface="Arial"/>
            </a:endParaRPr>
          </a:p>
        </p:txBody>
      </p:sp>
      <p:sp>
        <p:nvSpPr>
          <p:cNvPr id="497" name="object 3"/>
          <p:cNvSpPr/>
          <p:nvPr/>
        </p:nvSpPr>
        <p:spPr>
          <a:xfrm>
            <a:off x="599400" y="1856880"/>
            <a:ext cx="161640" cy="232200"/>
          </a:xfrm>
          <a:prstGeom prst="rect">
            <a:avLst/>
          </a:prstGeom>
          <a:noFill/>
          <a:ln w="0">
            <a:noFill/>
          </a:ln>
        </p:spPr>
        <p:style>
          <a:lnRef idx="0"/>
          <a:fillRef idx="0"/>
          <a:effectRef idx="0"/>
          <a:fontRef idx="minor"/>
        </p:style>
        <p:txBody>
          <a:bodyPr lIns="0" rIns="0" tIns="11520" bIns="0" anchor="t">
            <a:spAutoFit/>
          </a:bodyPr>
          <a:p>
            <a:pPr marL="12600">
              <a:lnSpc>
                <a:spcPct val="100000"/>
              </a:lnSpc>
              <a:spcBef>
                <a:spcPts val="91"/>
              </a:spcBef>
              <a:buNone/>
            </a:pPr>
            <a:r>
              <a:rPr b="0" lang="en-GB" sz="1450" spc="143" strike="noStrike">
                <a:solidFill>
                  <a:srgbClr val="000000"/>
                </a:solidFill>
                <a:latin typeface="Arial"/>
                <a:ea typeface="DejaVu Sans"/>
              </a:rPr>
              <a:t>●</a:t>
            </a:r>
            <a:endParaRPr b="0" lang="en-GB" sz="1450" spc="-1" strike="noStrike">
              <a:latin typeface="Arial"/>
            </a:endParaRPr>
          </a:p>
        </p:txBody>
      </p:sp>
      <p:sp>
        <p:nvSpPr>
          <p:cNvPr id="498" name="object 4"/>
          <p:cNvSpPr/>
          <p:nvPr/>
        </p:nvSpPr>
        <p:spPr>
          <a:xfrm>
            <a:off x="897840" y="1718280"/>
            <a:ext cx="8348040" cy="2615400"/>
          </a:xfrm>
          <a:prstGeom prst="rect">
            <a:avLst/>
          </a:prstGeom>
          <a:noFill/>
          <a:ln w="0">
            <a:noFill/>
          </a:ln>
        </p:spPr>
        <p:style>
          <a:lnRef idx="0"/>
          <a:fillRef idx="0"/>
          <a:effectRef idx="0"/>
          <a:fontRef idx="minor"/>
        </p:style>
        <p:txBody>
          <a:bodyPr lIns="0" rIns="0" tIns="54000" bIns="0" anchor="t">
            <a:spAutoFit/>
          </a:bodyPr>
          <a:p>
            <a:pPr marL="38160">
              <a:lnSpc>
                <a:spcPts val="3589"/>
              </a:lnSpc>
              <a:spcBef>
                <a:spcPts val="425"/>
              </a:spcBef>
              <a:buNone/>
            </a:pPr>
            <a:r>
              <a:rPr b="0" lang="en-GB" sz="3200" spc="-1" strike="noStrike">
                <a:solidFill>
                  <a:srgbClr val="000000"/>
                </a:solidFill>
                <a:latin typeface="Arial"/>
                <a:ea typeface="DejaVu Sans"/>
              </a:rPr>
              <a:t>There are</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three</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signals that can be </a:t>
            </a:r>
            <a:r>
              <a:rPr b="0" lang="en-GB" sz="3200" spc="-12" strike="noStrike">
                <a:solidFill>
                  <a:srgbClr val="000000"/>
                </a:solidFill>
                <a:latin typeface="Arial"/>
                <a:ea typeface="DejaVu Sans"/>
              </a:rPr>
              <a:t>generated </a:t>
            </a:r>
            <a:r>
              <a:rPr b="0" lang="en-GB" sz="3200" spc="-1" strike="noStrike">
                <a:solidFill>
                  <a:srgbClr val="000000"/>
                </a:solidFill>
                <a:latin typeface="Arial"/>
                <a:ea typeface="DejaVu Sans"/>
              </a:rPr>
              <a:t>by actions on</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a</a:t>
            </a:r>
            <a:r>
              <a:rPr b="0" lang="en-GB" sz="3200" spc="4" strike="noStrike">
                <a:solidFill>
                  <a:srgbClr val="000000"/>
                </a:solidFill>
                <a:latin typeface="Arial"/>
                <a:ea typeface="DejaVu Sans"/>
              </a:rPr>
              <a:t> </a:t>
            </a:r>
            <a:r>
              <a:rPr b="0" lang="en-GB" sz="3200" spc="-12" strike="noStrike">
                <a:solidFill>
                  <a:srgbClr val="000000"/>
                </a:solidFill>
                <a:latin typeface="Arial"/>
                <a:ea typeface="DejaVu Sans"/>
              </a:rPr>
              <a:t>socket:</a:t>
            </a:r>
            <a:endParaRPr b="0" lang="en-GB" sz="3200" spc="-1" strike="noStrike">
              <a:latin typeface="Arial"/>
            </a:endParaRPr>
          </a:p>
          <a:p>
            <a:pPr marL="469440" indent="-288360">
              <a:lnSpc>
                <a:spcPct val="100000"/>
              </a:lnSpc>
              <a:spcBef>
                <a:spcPts val="1125"/>
              </a:spcBef>
              <a:buClr>
                <a:srgbClr val="000000"/>
              </a:buClr>
              <a:buSzPct val="75000"/>
              <a:buFont typeface="Wingdings" charset="2"/>
              <a:buChar char=""/>
              <a:tabLst>
                <a:tab algn="l" pos="469440"/>
              </a:tabLst>
            </a:pPr>
            <a:r>
              <a:rPr b="0" lang="en-GB" sz="2800" spc="-12" strike="noStrike">
                <a:solidFill>
                  <a:srgbClr val="000000"/>
                </a:solidFill>
                <a:latin typeface="Arial"/>
                <a:ea typeface="DejaVu Sans"/>
              </a:rPr>
              <a:t>SIGPIPE</a:t>
            </a:r>
            <a:endParaRPr b="0" lang="en-GB" sz="2800" spc="-1" strike="noStrike">
              <a:latin typeface="Arial"/>
            </a:endParaRPr>
          </a:p>
          <a:p>
            <a:pPr marL="469440" indent="-288360">
              <a:lnSpc>
                <a:spcPct val="100000"/>
              </a:lnSpc>
              <a:spcBef>
                <a:spcPts val="890"/>
              </a:spcBef>
              <a:buClr>
                <a:srgbClr val="000000"/>
              </a:buClr>
              <a:buSzPct val="75000"/>
              <a:buFont typeface="Wingdings" charset="2"/>
              <a:buChar char=""/>
              <a:tabLst>
                <a:tab algn="l" pos="469440"/>
              </a:tabLst>
            </a:pPr>
            <a:r>
              <a:rPr b="0" lang="en-GB" sz="2800" spc="-12" strike="noStrike">
                <a:solidFill>
                  <a:srgbClr val="000000"/>
                </a:solidFill>
                <a:latin typeface="Arial"/>
                <a:ea typeface="DejaVu Sans"/>
              </a:rPr>
              <a:t>SIGURG</a:t>
            </a:r>
            <a:endParaRPr b="0" lang="en-GB" sz="2800" spc="-1" strike="noStrike">
              <a:latin typeface="Arial"/>
            </a:endParaRPr>
          </a:p>
          <a:p>
            <a:pPr marL="469440" indent="-288360">
              <a:lnSpc>
                <a:spcPct val="100000"/>
              </a:lnSpc>
              <a:spcBef>
                <a:spcPts val="901"/>
              </a:spcBef>
              <a:buClr>
                <a:srgbClr val="000000"/>
              </a:buClr>
              <a:buSzPct val="75000"/>
              <a:buFont typeface="Wingdings" charset="2"/>
              <a:buChar char=""/>
              <a:tabLst>
                <a:tab algn="l" pos="469440"/>
              </a:tabLst>
            </a:pPr>
            <a:r>
              <a:rPr b="0" lang="en-GB" sz="2800" spc="-12" strike="noStrike">
                <a:solidFill>
                  <a:srgbClr val="000000"/>
                </a:solidFill>
                <a:latin typeface="Arial"/>
                <a:ea typeface="DejaVu Sans"/>
              </a:rPr>
              <a:t>SIGIO</a:t>
            </a:r>
            <a:endParaRPr b="0" lang="en-GB" sz="2800" spc="-1" strike="noStrike">
              <a:latin typeface="Arial"/>
            </a:endParaRPr>
          </a:p>
        </p:txBody>
      </p:sp>
    </p:spTree>
  </p:cSld>
  <p:transition>
    <p:dissolve/>
  </p:transition>
</p:sld>
</file>

<file path=ppt/slides/slide7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9" name="PlaceHolder 1"/>
          <p:cNvSpPr>
            <a:spLocks noGrp="1"/>
          </p:cNvSpPr>
          <p:nvPr>
            <p:ph type="title"/>
          </p:nvPr>
        </p:nvSpPr>
        <p:spPr>
          <a:xfrm>
            <a:off x="1080000" y="555120"/>
            <a:ext cx="7392600" cy="1272600"/>
          </a:xfrm>
          <a:prstGeom prst="rect">
            <a:avLst/>
          </a:prstGeom>
          <a:noFill/>
          <a:ln w="0">
            <a:noFill/>
          </a:ln>
        </p:spPr>
        <p:txBody>
          <a:bodyPr lIns="0" rIns="0" tIns="12600" bIns="0" anchor="t">
            <a:noAutofit/>
          </a:bodyPr>
          <a:p>
            <a:pPr marL="1176480">
              <a:lnSpc>
                <a:spcPct val="100000"/>
              </a:lnSpc>
              <a:spcBef>
                <a:spcPts val="99"/>
              </a:spcBef>
              <a:buNone/>
            </a:pPr>
            <a:r>
              <a:rPr b="1" lang="en-GB" sz="4400" spc="-1" strike="noStrike">
                <a:solidFill>
                  <a:srgbClr val="000000"/>
                </a:solidFill>
                <a:latin typeface="Arial"/>
              </a:rPr>
              <a:t>Sockets</a:t>
            </a:r>
            <a:r>
              <a:rPr b="1" lang="en-GB" sz="4400" spc="-75" strike="noStrike">
                <a:solidFill>
                  <a:srgbClr val="000000"/>
                </a:solidFill>
                <a:latin typeface="Arial"/>
              </a:rPr>
              <a:t> </a:t>
            </a:r>
            <a:r>
              <a:rPr b="1" lang="en-GB" sz="4400" spc="-1" strike="noStrike">
                <a:solidFill>
                  <a:srgbClr val="000000"/>
                </a:solidFill>
                <a:latin typeface="Arial"/>
              </a:rPr>
              <a:t>&amp;</a:t>
            </a:r>
            <a:r>
              <a:rPr b="1" lang="en-GB" sz="4400" spc="-60" strike="noStrike">
                <a:solidFill>
                  <a:srgbClr val="000000"/>
                </a:solidFill>
                <a:latin typeface="Arial"/>
              </a:rPr>
              <a:t> </a:t>
            </a:r>
            <a:r>
              <a:rPr b="1" lang="en-GB" sz="4400" spc="-12" strike="noStrike">
                <a:solidFill>
                  <a:srgbClr val="000000"/>
                </a:solidFill>
                <a:latin typeface="Arial"/>
              </a:rPr>
              <a:t>Signals - V</a:t>
            </a:r>
            <a:endParaRPr b="0" lang="en-GB" sz="4400" spc="-1" strike="noStrike">
              <a:latin typeface="Arial"/>
            </a:endParaRPr>
          </a:p>
        </p:txBody>
      </p:sp>
      <p:sp>
        <p:nvSpPr>
          <p:cNvPr id="500" name="object 4"/>
          <p:cNvSpPr/>
          <p:nvPr/>
        </p:nvSpPr>
        <p:spPr>
          <a:xfrm>
            <a:off x="897840" y="1718280"/>
            <a:ext cx="8383680" cy="3758040"/>
          </a:xfrm>
          <a:prstGeom prst="rect">
            <a:avLst/>
          </a:prstGeom>
          <a:noFill/>
          <a:ln w="0">
            <a:noFill/>
          </a:ln>
        </p:spPr>
        <p:style>
          <a:lnRef idx="0"/>
          <a:fillRef idx="0"/>
          <a:effectRef idx="0"/>
          <a:fontRef idx="minor"/>
        </p:style>
        <p:txBody>
          <a:bodyPr lIns="0" rIns="0" tIns="12600" bIns="0" anchor="t">
            <a:spAutoFit/>
          </a:bodyPr>
          <a:p>
            <a:pPr marL="38160">
              <a:lnSpc>
                <a:spcPts val="3716"/>
              </a:lnSpc>
              <a:spcBef>
                <a:spcPts val="99"/>
              </a:spcBef>
              <a:buNone/>
            </a:pPr>
            <a:r>
              <a:rPr b="0" lang="en-GB" sz="3200" spc="-1" strike="noStrike">
                <a:solidFill>
                  <a:srgbClr val="000000"/>
                </a:solidFill>
                <a:latin typeface="Arial"/>
                <a:ea typeface="DejaVu Sans"/>
              </a:rPr>
              <a:t>A</a:t>
            </a:r>
            <a:r>
              <a:rPr b="0" lang="en-GB" sz="3200" spc="-12" strike="noStrike">
                <a:solidFill>
                  <a:srgbClr val="000000"/>
                </a:solidFill>
                <a:latin typeface="Arial"/>
                <a:ea typeface="DejaVu Sans"/>
              </a:rPr>
              <a:t> </a:t>
            </a:r>
            <a:r>
              <a:rPr b="0" lang="en-GB" sz="3200" spc="-1" strike="noStrike">
                <a:solidFill>
                  <a:srgbClr val="000000"/>
                </a:solidFill>
                <a:latin typeface="Arial"/>
                <a:ea typeface="DejaVu Sans"/>
              </a:rPr>
              <a:t>SIGPIPE</a:t>
            </a:r>
            <a:r>
              <a:rPr b="0" lang="en-GB" sz="3200" spc="-12" strike="noStrike">
                <a:solidFill>
                  <a:srgbClr val="000000"/>
                </a:solidFill>
                <a:latin typeface="Arial"/>
                <a:ea typeface="DejaVu Sans"/>
              </a:rPr>
              <a:t> </a:t>
            </a:r>
            <a:r>
              <a:rPr b="0" lang="en-GB" sz="3200" spc="-1" strike="noStrike">
                <a:solidFill>
                  <a:srgbClr val="000000"/>
                </a:solidFill>
                <a:latin typeface="Arial"/>
                <a:ea typeface="DejaVu Sans"/>
              </a:rPr>
              <a:t>is</a:t>
            </a:r>
            <a:r>
              <a:rPr b="0" lang="en-GB" sz="3200" spc="-15" strike="noStrike">
                <a:solidFill>
                  <a:srgbClr val="000000"/>
                </a:solidFill>
                <a:latin typeface="Arial"/>
                <a:ea typeface="DejaVu Sans"/>
              </a:rPr>
              <a:t> </a:t>
            </a:r>
            <a:r>
              <a:rPr b="0" lang="en-GB" sz="3200" spc="-1" strike="noStrike">
                <a:solidFill>
                  <a:srgbClr val="000000"/>
                </a:solidFill>
                <a:latin typeface="Arial"/>
                <a:ea typeface="DejaVu Sans"/>
              </a:rPr>
              <a:t>generated</a:t>
            </a:r>
            <a:r>
              <a:rPr b="0" lang="en-GB" sz="3200" spc="-12" strike="noStrike">
                <a:solidFill>
                  <a:srgbClr val="000000"/>
                </a:solidFill>
                <a:latin typeface="Arial"/>
                <a:ea typeface="DejaVu Sans"/>
              </a:rPr>
              <a:t> </a:t>
            </a:r>
            <a:r>
              <a:rPr b="0" lang="en-GB" sz="3200" spc="-1" strike="noStrike">
                <a:solidFill>
                  <a:srgbClr val="000000"/>
                </a:solidFill>
                <a:latin typeface="Arial"/>
                <a:ea typeface="DejaVu Sans"/>
              </a:rPr>
              <a:t>when</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a </a:t>
            </a:r>
            <a:r>
              <a:rPr b="0" i="1" lang="en-GB" sz="3200" spc="-12" strike="noStrike">
                <a:solidFill>
                  <a:srgbClr val="000000"/>
                </a:solidFill>
                <a:latin typeface="Bitstream Vera Sans Mono"/>
                <a:ea typeface="DejaVu Sans"/>
              </a:rPr>
              <a:t>send() </a:t>
            </a:r>
            <a:r>
              <a:rPr b="0" lang="en-GB" sz="3200" spc="-1" strike="noStrike">
                <a:solidFill>
                  <a:srgbClr val="000000"/>
                </a:solidFill>
                <a:latin typeface="Arial"/>
                <a:ea typeface="DejaVu Sans"/>
              </a:rPr>
              <a:t>or</a:t>
            </a:r>
            <a:r>
              <a:rPr b="0" lang="en-GB" sz="3200" spc="-12" strike="noStrike">
                <a:solidFill>
                  <a:srgbClr val="000000"/>
                </a:solidFill>
                <a:latin typeface="Bitstream Vera Sans Mono"/>
                <a:ea typeface="DejaVu Sans"/>
              </a:rPr>
              <a:t> </a:t>
            </a:r>
            <a:r>
              <a:rPr b="0" i="1" lang="en-GB" sz="3200" spc="-12" strike="noStrike">
                <a:solidFill>
                  <a:srgbClr val="000000"/>
                </a:solidFill>
                <a:latin typeface="Bitstream Vera Sans Mono"/>
                <a:ea typeface="DejaVu Sans"/>
              </a:rPr>
              <a:t>write() </a:t>
            </a:r>
            <a:r>
              <a:rPr b="0" lang="en-GB" sz="3200" spc="-1" strike="noStrike">
                <a:solidFill>
                  <a:srgbClr val="000000"/>
                </a:solidFill>
                <a:latin typeface="Arial"/>
                <a:ea typeface="DejaVu Sans"/>
              </a:rPr>
              <a:t>operation</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is</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attempted on</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a</a:t>
            </a:r>
            <a:r>
              <a:rPr b="0" lang="en-GB" sz="3200" spc="18" strike="noStrike">
                <a:solidFill>
                  <a:srgbClr val="000000"/>
                </a:solidFill>
                <a:latin typeface="Arial"/>
                <a:ea typeface="DejaVu Sans"/>
              </a:rPr>
              <a:t> </a:t>
            </a:r>
            <a:r>
              <a:rPr b="0" lang="en-GB" sz="3200" spc="-1" strike="noStrike">
                <a:solidFill>
                  <a:srgbClr val="000000"/>
                </a:solidFill>
                <a:latin typeface="Arial"/>
                <a:ea typeface="DejaVu Sans"/>
              </a:rPr>
              <a:t>broken</a:t>
            </a:r>
            <a:r>
              <a:rPr b="0" lang="en-GB" sz="3200" spc="9" strike="noStrike">
                <a:solidFill>
                  <a:srgbClr val="000000"/>
                </a:solidFill>
                <a:latin typeface="Arial"/>
                <a:ea typeface="DejaVu Sans"/>
              </a:rPr>
              <a:t> </a:t>
            </a:r>
            <a:r>
              <a:rPr b="0" lang="en-GB" sz="3200" spc="-12" strike="noStrike">
                <a:solidFill>
                  <a:srgbClr val="000000"/>
                </a:solidFill>
                <a:latin typeface="Arial"/>
                <a:ea typeface="DejaVu Sans"/>
              </a:rPr>
              <a:t>socket.</a:t>
            </a:r>
            <a:endParaRPr b="0" lang="en-GB" sz="3200" spc="-1" strike="noStrike">
              <a:latin typeface="Arial"/>
            </a:endParaRPr>
          </a:p>
          <a:p>
            <a:pPr marL="181080">
              <a:lnSpc>
                <a:spcPct val="100000"/>
              </a:lnSpc>
              <a:spcBef>
                <a:spcPts val="1199"/>
              </a:spcBef>
              <a:buNone/>
              <a:tabLst>
                <a:tab algn="l" pos="469440"/>
              </a:tabLst>
            </a:pPr>
            <a:r>
              <a:rPr b="0" lang="en-GB" sz="3150" spc="-75" strike="noStrike" baseline="9000">
                <a:solidFill>
                  <a:srgbClr val="000000"/>
                </a:solidFill>
                <a:latin typeface="Arial"/>
                <a:ea typeface="DejaVu Sans"/>
              </a:rPr>
              <a:t>–</a:t>
            </a:r>
            <a:r>
              <a:rPr b="0" lang="en-GB" sz="3150" spc="-1" strike="noStrike" baseline="9000">
                <a:solidFill>
                  <a:srgbClr val="000000"/>
                </a:solidFill>
                <a:latin typeface="Arial"/>
                <a:ea typeface="DejaVu Sans"/>
              </a:rPr>
              <a:t>	</a:t>
            </a:r>
            <a:r>
              <a:rPr b="0" lang="en-GB" sz="2800" spc="-1" strike="noStrike">
                <a:solidFill>
                  <a:srgbClr val="000000"/>
                </a:solidFill>
                <a:latin typeface="Arial"/>
                <a:ea typeface="DejaVu Sans"/>
              </a:rPr>
              <a:t>E.g.</a:t>
            </a:r>
            <a:r>
              <a:rPr b="0" lang="en-GB" sz="2800" spc="-55" strike="noStrike">
                <a:solidFill>
                  <a:srgbClr val="000000"/>
                </a:solidFill>
                <a:latin typeface="Arial"/>
                <a:ea typeface="DejaVu Sans"/>
              </a:rPr>
              <a:t> </a:t>
            </a:r>
            <a:r>
              <a:rPr b="0" lang="en-GB" sz="2800" spc="-1" strike="noStrike">
                <a:solidFill>
                  <a:srgbClr val="000000"/>
                </a:solidFill>
                <a:latin typeface="Arial"/>
                <a:ea typeface="DejaVu Sans"/>
              </a:rPr>
              <a:t>a</a:t>
            </a:r>
            <a:r>
              <a:rPr b="0" lang="en-GB" sz="2800" spc="-60" strike="noStrike">
                <a:solidFill>
                  <a:srgbClr val="000000"/>
                </a:solidFill>
                <a:latin typeface="Arial"/>
                <a:ea typeface="DejaVu Sans"/>
              </a:rPr>
              <a:t> </a:t>
            </a:r>
            <a:r>
              <a:rPr b="0" lang="en-GB" sz="2800" spc="-1" strike="noStrike">
                <a:solidFill>
                  <a:srgbClr val="000000"/>
                </a:solidFill>
                <a:latin typeface="Arial"/>
                <a:ea typeface="DejaVu Sans"/>
              </a:rPr>
              <a:t>socket</a:t>
            </a:r>
            <a:r>
              <a:rPr b="0" lang="en-GB" sz="2800" spc="-55" strike="noStrike">
                <a:solidFill>
                  <a:srgbClr val="000000"/>
                </a:solidFill>
                <a:latin typeface="Arial"/>
                <a:ea typeface="DejaVu Sans"/>
              </a:rPr>
              <a:t> </a:t>
            </a:r>
            <a:r>
              <a:rPr b="0" lang="en-GB" sz="2800" spc="-1" strike="noStrike">
                <a:solidFill>
                  <a:srgbClr val="000000"/>
                </a:solidFill>
                <a:latin typeface="Arial"/>
                <a:ea typeface="DejaVu Sans"/>
              </a:rPr>
              <a:t>which</a:t>
            </a:r>
            <a:r>
              <a:rPr b="0" lang="en-GB" sz="2800" spc="-72" strike="noStrike">
                <a:solidFill>
                  <a:srgbClr val="000000"/>
                </a:solidFill>
                <a:latin typeface="Arial"/>
                <a:ea typeface="DejaVu Sans"/>
              </a:rPr>
              <a:t> </a:t>
            </a:r>
            <a:r>
              <a:rPr b="0" lang="en-GB" sz="2800" spc="-1" strike="noStrike">
                <a:solidFill>
                  <a:srgbClr val="000000"/>
                </a:solidFill>
                <a:latin typeface="Arial"/>
                <a:ea typeface="DejaVu Sans"/>
              </a:rPr>
              <a:t>has</a:t>
            </a:r>
            <a:r>
              <a:rPr b="0" lang="en-GB" sz="2800" spc="-46" strike="noStrike">
                <a:solidFill>
                  <a:srgbClr val="000000"/>
                </a:solidFill>
                <a:latin typeface="Arial"/>
                <a:ea typeface="DejaVu Sans"/>
              </a:rPr>
              <a:t> </a:t>
            </a:r>
            <a:r>
              <a:rPr b="0" lang="en-GB" sz="2800" spc="-1" strike="noStrike">
                <a:solidFill>
                  <a:srgbClr val="000000"/>
                </a:solidFill>
                <a:latin typeface="Arial"/>
                <a:ea typeface="DejaVu Sans"/>
              </a:rPr>
              <a:t>been</a:t>
            </a:r>
            <a:r>
              <a:rPr b="0" lang="en-GB" sz="2800" spc="-60" strike="noStrike">
                <a:solidFill>
                  <a:srgbClr val="000000"/>
                </a:solidFill>
                <a:latin typeface="Arial"/>
                <a:ea typeface="DejaVu Sans"/>
              </a:rPr>
              <a:t> </a:t>
            </a:r>
            <a:r>
              <a:rPr b="0" i="1" lang="en-GB" sz="2800" spc="-12" strike="noStrike">
                <a:solidFill>
                  <a:srgbClr val="000000"/>
                </a:solidFill>
                <a:latin typeface="Arial"/>
                <a:ea typeface="DejaVu Sans"/>
              </a:rPr>
              <a:t>shutdown()</a:t>
            </a:r>
            <a:r>
              <a:rPr b="0" lang="en-GB" sz="2800" spc="-12" strike="noStrike">
                <a:solidFill>
                  <a:srgbClr val="000000"/>
                </a:solidFill>
                <a:latin typeface="Arial"/>
                <a:ea typeface="DejaVu Sans"/>
              </a:rPr>
              <a:t>.</a:t>
            </a:r>
            <a:endParaRPr b="0" lang="en-GB" sz="2800" spc="-1" strike="noStrike">
              <a:latin typeface="Arial"/>
            </a:endParaRPr>
          </a:p>
          <a:p>
            <a:pPr marL="38160">
              <a:lnSpc>
                <a:spcPct val="100000"/>
              </a:lnSpc>
              <a:spcBef>
                <a:spcPts val="859"/>
              </a:spcBef>
              <a:buNone/>
              <a:tabLst>
                <a:tab algn="l" pos="469440"/>
              </a:tabLst>
            </a:pPr>
            <a:r>
              <a:rPr b="0" lang="en-GB" sz="3200" spc="-1" strike="noStrike">
                <a:solidFill>
                  <a:srgbClr val="000000"/>
                </a:solidFill>
                <a:latin typeface="Arial"/>
                <a:ea typeface="DejaVu Sans"/>
              </a:rPr>
              <a:t>The default</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action</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is to</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terminate the</a:t>
            </a:r>
            <a:r>
              <a:rPr b="0" lang="en-GB" sz="3200" spc="9" strike="noStrike">
                <a:solidFill>
                  <a:srgbClr val="000000"/>
                </a:solidFill>
                <a:latin typeface="Arial"/>
                <a:ea typeface="DejaVu Sans"/>
              </a:rPr>
              <a:t> </a:t>
            </a:r>
            <a:r>
              <a:rPr b="0" lang="en-GB" sz="3200" spc="-12" strike="noStrike">
                <a:solidFill>
                  <a:srgbClr val="000000"/>
                </a:solidFill>
                <a:latin typeface="Arial"/>
                <a:ea typeface="DejaVu Sans"/>
              </a:rPr>
              <a:t>process.</a:t>
            </a:r>
            <a:endParaRPr b="0" lang="en-GB" sz="3200" spc="-1" strike="noStrike">
              <a:latin typeface="Arial"/>
            </a:endParaRPr>
          </a:p>
          <a:p>
            <a:pPr marL="38160">
              <a:lnSpc>
                <a:spcPts val="3589"/>
              </a:lnSpc>
              <a:spcBef>
                <a:spcPts val="1494"/>
              </a:spcBef>
              <a:buNone/>
              <a:tabLst>
                <a:tab algn="l" pos="469440"/>
              </a:tabLst>
            </a:pPr>
            <a:r>
              <a:rPr b="0" lang="en-GB" sz="3200" spc="-1" strike="noStrike">
                <a:solidFill>
                  <a:srgbClr val="000000"/>
                </a:solidFill>
                <a:latin typeface="Arial"/>
                <a:ea typeface="DejaVu Sans"/>
              </a:rPr>
              <a:t>The target</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of the</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signal is the </a:t>
            </a:r>
            <a:r>
              <a:rPr b="0" lang="en-GB" sz="3200" spc="-12" strike="noStrike">
                <a:solidFill>
                  <a:srgbClr val="000000"/>
                </a:solidFill>
                <a:latin typeface="Arial"/>
                <a:ea typeface="DejaVu Sans"/>
              </a:rPr>
              <a:t>process </a:t>
            </a:r>
            <a:r>
              <a:rPr b="0" lang="en-GB" sz="3200" spc="-1" strike="noStrike">
                <a:solidFill>
                  <a:srgbClr val="000000"/>
                </a:solidFill>
                <a:latin typeface="Arial"/>
                <a:ea typeface="DejaVu Sans"/>
              </a:rPr>
              <a:t>attempting</a:t>
            </a:r>
            <a:r>
              <a:rPr b="0" lang="en-GB" sz="3200" spc="24" strike="noStrike">
                <a:solidFill>
                  <a:srgbClr val="000000"/>
                </a:solidFill>
                <a:latin typeface="Arial"/>
                <a:ea typeface="DejaVu Sans"/>
              </a:rPr>
              <a:t> </a:t>
            </a:r>
            <a:r>
              <a:rPr b="0" lang="en-GB" sz="3200" spc="-1" strike="noStrike">
                <a:solidFill>
                  <a:srgbClr val="000000"/>
                </a:solidFill>
                <a:latin typeface="Arial"/>
                <a:ea typeface="DejaVu Sans"/>
              </a:rPr>
              <a:t>the</a:t>
            </a:r>
            <a:r>
              <a:rPr b="0" lang="en-GB" sz="3200" spc="38" strike="noStrike">
                <a:solidFill>
                  <a:srgbClr val="000000"/>
                </a:solidFill>
                <a:latin typeface="Arial"/>
                <a:ea typeface="DejaVu Sans"/>
              </a:rPr>
              <a:t> </a:t>
            </a:r>
            <a:r>
              <a:rPr b="0" i="1" lang="en-GB" sz="3200" spc="-12" strike="noStrike">
                <a:solidFill>
                  <a:srgbClr val="000000"/>
                </a:solidFill>
                <a:latin typeface="Bitstream Vera Sans Mono"/>
                <a:ea typeface="DejaVu Sans"/>
              </a:rPr>
              <a:t>send()/write()</a:t>
            </a:r>
            <a:r>
              <a:rPr b="0" lang="en-GB" sz="3200" spc="-12" strike="noStrike">
                <a:solidFill>
                  <a:srgbClr val="000000"/>
                </a:solidFill>
                <a:latin typeface="Arial"/>
                <a:ea typeface="DejaVu Sans"/>
              </a:rPr>
              <a:t>.</a:t>
            </a:r>
            <a:endParaRPr b="0" lang="en-GB" sz="3200" spc="-1" strike="noStrike">
              <a:latin typeface="Arial"/>
            </a:endParaRPr>
          </a:p>
        </p:txBody>
      </p:sp>
    </p:spTree>
  </p:cSld>
  <p:transition>
    <p:dissolve/>
  </p:transition>
</p:sld>
</file>

<file path=ppt/slides/slide7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1" name="PlaceHolder 1"/>
          <p:cNvSpPr>
            <a:spLocks noGrp="1"/>
          </p:cNvSpPr>
          <p:nvPr>
            <p:ph type="title"/>
          </p:nvPr>
        </p:nvSpPr>
        <p:spPr>
          <a:xfrm>
            <a:off x="900000" y="555120"/>
            <a:ext cx="7572600" cy="1272600"/>
          </a:xfrm>
          <a:prstGeom prst="rect">
            <a:avLst/>
          </a:prstGeom>
          <a:noFill/>
          <a:ln w="0">
            <a:noFill/>
          </a:ln>
        </p:spPr>
        <p:txBody>
          <a:bodyPr lIns="0" rIns="0" tIns="12600" bIns="0" anchor="t">
            <a:noAutofit/>
          </a:bodyPr>
          <a:p>
            <a:pPr marL="1176480">
              <a:lnSpc>
                <a:spcPct val="100000"/>
              </a:lnSpc>
              <a:spcBef>
                <a:spcPts val="99"/>
              </a:spcBef>
              <a:buNone/>
            </a:pPr>
            <a:r>
              <a:rPr b="1" lang="en-GB" sz="4400" spc="-1" strike="noStrike">
                <a:solidFill>
                  <a:srgbClr val="000000"/>
                </a:solidFill>
                <a:latin typeface="Arial"/>
              </a:rPr>
              <a:t>Sockets</a:t>
            </a:r>
            <a:r>
              <a:rPr b="1" lang="en-GB" sz="4400" spc="-75" strike="noStrike">
                <a:solidFill>
                  <a:srgbClr val="000000"/>
                </a:solidFill>
                <a:latin typeface="Arial"/>
              </a:rPr>
              <a:t> </a:t>
            </a:r>
            <a:r>
              <a:rPr b="1" lang="en-GB" sz="4400" spc="-1" strike="noStrike">
                <a:solidFill>
                  <a:srgbClr val="000000"/>
                </a:solidFill>
                <a:latin typeface="Arial"/>
              </a:rPr>
              <a:t>&amp;</a:t>
            </a:r>
            <a:r>
              <a:rPr b="1" lang="en-GB" sz="4400" spc="-60" strike="noStrike">
                <a:solidFill>
                  <a:srgbClr val="000000"/>
                </a:solidFill>
                <a:latin typeface="Arial"/>
              </a:rPr>
              <a:t> </a:t>
            </a:r>
            <a:r>
              <a:rPr b="1" lang="en-GB" sz="4400" spc="-12" strike="noStrike">
                <a:solidFill>
                  <a:srgbClr val="000000"/>
                </a:solidFill>
                <a:latin typeface="Arial"/>
              </a:rPr>
              <a:t>Signals - VI</a:t>
            </a:r>
            <a:endParaRPr b="0" lang="en-GB" sz="4400" spc="-1" strike="noStrike">
              <a:latin typeface="Arial"/>
            </a:endParaRPr>
          </a:p>
        </p:txBody>
      </p:sp>
      <p:sp>
        <p:nvSpPr>
          <p:cNvPr id="502" name="object 4"/>
          <p:cNvSpPr/>
          <p:nvPr/>
        </p:nvSpPr>
        <p:spPr>
          <a:xfrm>
            <a:off x="897840" y="1544040"/>
            <a:ext cx="8520840" cy="3679560"/>
          </a:xfrm>
          <a:prstGeom prst="rect">
            <a:avLst/>
          </a:prstGeom>
          <a:noFill/>
          <a:ln w="0">
            <a:noFill/>
          </a:ln>
        </p:spPr>
        <p:style>
          <a:lnRef idx="0"/>
          <a:fillRef idx="0"/>
          <a:effectRef idx="0"/>
          <a:fontRef idx="minor"/>
        </p:style>
        <p:txBody>
          <a:bodyPr lIns="0" rIns="0" tIns="186840" bIns="0" anchor="t">
            <a:spAutoFit/>
          </a:bodyPr>
          <a:p>
            <a:pPr marL="38160">
              <a:lnSpc>
                <a:spcPct val="100000"/>
              </a:lnSpc>
              <a:spcBef>
                <a:spcPts val="1471"/>
              </a:spcBef>
              <a:buNone/>
            </a:pPr>
            <a:r>
              <a:rPr b="0" lang="en-GB" sz="3200" spc="-1" strike="noStrike">
                <a:solidFill>
                  <a:srgbClr val="000000"/>
                </a:solidFill>
                <a:latin typeface="Arial"/>
                <a:ea typeface="DejaVu Sans"/>
              </a:rPr>
              <a:t>SIGIO is</a:t>
            </a:r>
            <a:r>
              <a:rPr b="0" lang="en-GB" sz="3200" spc="-12" strike="noStrike">
                <a:solidFill>
                  <a:srgbClr val="000000"/>
                </a:solidFill>
                <a:latin typeface="Arial"/>
                <a:ea typeface="DejaVu Sans"/>
              </a:rPr>
              <a:t> </a:t>
            </a:r>
            <a:r>
              <a:rPr b="0" lang="en-GB" sz="3200" spc="-1" strike="noStrike">
                <a:solidFill>
                  <a:srgbClr val="000000"/>
                </a:solidFill>
                <a:latin typeface="Arial"/>
                <a:ea typeface="DejaVu Sans"/>
              </a:rPr>
              <a:t>somewhat more complex to set up </a:t>
            </a:r>
            <a:r>
              <a:rPr b="0" lang="en-GB" sz="3200" spc="-52" strike="noStrike">
                <a:solidFill>
                  <a:srgbClr val="000000"/>
                </a:solidFill>
                <a:latin typeface="Arial"/>
                <a:ea typeface="DejaVu Sans"/>
              </a:rPr>
              <a:t>:</a:t>
            </a:r>
            <a:endParaRPr b="0" lang="en-GB" sz="3200" spc="-1" strike="noStrike">
              <a:latin typeface="Arial"/>
            </a:endParaRPr>
          </a:p>
          <a:p>
            <a:pPr marL="469440" indent="-288360">
              <a:lnSpc>
                <a:spcPct val="100000"/>
              </a:lnSpc>
              <a:spcBef>
                <a:spcPts val="1199"/>
              </a:spcBef>
              <a:buClr>
                <a:srgbClr val="000000"/>
              </a:buClr>
              <a:buSzPct val="45000"/>
              <a:buFont typeface="Wingdings" charset="2"/>
              <a:buChar char=""/>
              <a:tabLst>
                <a:tab algn="l" pos="469440"/>
              </a:tabLst>
            </a:pPr>
            <a:r>
              <a:rPr b="0" lang="en-GB" sz="2800" spc="-12" strike="noStrike">
                <a:solidFill>
                  <a:srgbClr val="000000"/>
                </a:solidFill>
                <a:latin typeface="Bitstream Vera Sans Mono"/>
                <a:ea typeface="DejaVu Sans"/>
              </a:rPr>
              <a:t>fcntl(..,F_SETFL,FASYNC)</a:t>
            </a:r>
            <a:r>
              <a:rPr b="0" lang="en-GB" sz="2800" spc="-80" strike="noStrike">
                <a:solidFill>
                  <a:srgbClr val="000000"/>
                </a:solidFill>
                <a:latin typeface="Arial"/>
                <a:ea typeface="DejaVu Sans"/>
              </a:rPr>
              <a:t> </a:t>
            </a:r>
            <a:r>
              <a:rPr b="0" lang="en-GB" sz="2800" spc="-1" strike="noStrike">
                <a:solidFill>
                  <a:srgbClr val="000000"/>
                </a:solidFill>
                <a:latin typeface="Arial"/>
                <a:ea typeface="DejaVu Sans"/>
              </a:rPr>
              <a:t>to</a:t>
            </a:r>
            <a:r>
              <a:rPr b="0" lang="en-GB" sz="2800" spc="-55" strike="noStrike">
                <a:solidFill>
                  <a:srgbClr val="000000"/>
                </a:solidFill>
                <a:latin typeface="Arial"/>
                <a:ea typeface="DejaVu Sans"/>
              </a:rPr>
              <a:t> </a:t>
            </a:r>
            <a:r>
              <a:rPr b="0" lang="en-GB" sz="2800" spc="-1" strike="noStrike">
                <a:solidFill>
                  <a:srgbClr val="000000"/>
                </a:solidFill>
                <a:latin typeface="Arial"/>
                <a:ea typeface="DejaVu Sans"/>
              </a:rPr>
              <a:t>enable</a:t>
            </a:r>
            <a:r>
              <a:rPr b="0" lang="en-GB" sz="2800" spc="-60" strike="noStrike">
                <a:solidFill>
                  <a:srgbClr val="000000"/>
                </a:solidFill>
                <a:latin typeface="Arial"/>
                <a:ea typeface="DejaVu Sans"/>
              </a:rPr>
              <a:t> </a:t>
            </a:r>
            <a:r>
              <a:rPr b="0" lang="en-GB" sz="2800" spc="-1" strike="noStrike">
                <a:solidFill>
                  <a:srgbClr val="000000"/>
                </a:solidFill>
                <a:latin typeface="Arial"/>
                <a:ea typeface="DejaVu Sans"/>
              </a:rPr>
              <a:t>Async.</a:t>
            </a:r>
            <a:r>
              <a:rPr b="0" lang="en-GB" sz="2800" spc="-66" strike="noStrike">
                <a:solidFill>
                  <a:srgbClr val="000000"/>
                </a:solidFill>
                <a:latin typeface="Arial"/>
                <a:ea typeface="DejaVu Sans"/>
              </a:rPr>
              <a:t> </a:t>
            </a:r>
            <a:r>
              <a:rPr b="0" lang="en-GB" sz="2800" spc="-26" strike="noStrike">
                <a:solidFill>
                  <a:srgbClr val="000000"/>
                </a:solidFill>
                <a:latin typeface="Arial"/>
                <a:ea typeface="DejaVu Sans"/>
              </a:rPr>
              <a:t>I/O</a:t>
            </a:r>
            <a:endParaRPr b="0" lang="en-GB" sz="2800" spc="-1" strike="noStrike">
              <a:latin typeface="Arial"/>
            </a:endParaRPr>
          </a:p>
          <a:p>
            <a:pPr marL="469800" indent="-288360">
              <a:lnSpc>
                <a:spcPts val="3121"/>
              </a:lnSpc>
              <a:spcBef>
                <a:spcPts val="1196"/>
              </a:spcBef>
              <a:buClr>
                <a:srgbClr val="000000"/>
              </a:buClr>
              <a:buSzPct val="45000"/>
              <a:buFont typeface="Wingdings" charset="2"/>
              <a:buChar char=""/>
              <a:tabLst>
                <a:tab algn="l" pos="469800"/>
              </a:tabLst>
            </a:pPr>
            <a:r>
              <a:rPr b="0" lang="en-GB" sz="2800" spc="-12" strike="noStrike">
                <a:solidFill>
                  <a:srgbClr val="000000"/>
                </a:solidFill>
                <a:latin typeface="Bitstream Vera Sans Mono"/>
                <a:ea typeface="DejaVu Sans"/>
              </a:rPr>
              <a:t>fnctl(..,F_SETOWN,</a:t>
            </a:r>
            <a:r>
              <a:rPr b="0" lang="en-GB" sz="2800" spc="-55" strike="noStrike">
                <a:solidFill>
                  <a:srgbClr val="000000"/>
                </a:solidFill>
                <a:latin typeface="Bitstream Vera Sans Mono"/>
                <a:ea typeface="DejaVu Sans"/>
              </a:rPr>
              <a:t> </a:t>
            </a:r>
            <a:r>
              <a:rPr b="0" lang="en-GB" sz="2800" spc="-1" strike="noStrike">
                <a:solidFill>
                  <a:srgbClr val="000000"/>
                </a:solidFill>
                <a:latin typeface="Bitstream Vera Sans Mono"/>
                <a:ea typeface="DejaVu Sans"/>
              </a:rPr>
              <a:t>pid)</a:t>
            </a:r>
            <a:r>
              <a:rPr b="0" lang="en-GB" sz="2800" spc="-46" strike="noStrike">
                <a:solidFill>
                  <a:srgbClr val="000000"/>
                </a:solidFill>
                <a:latin typeface="Arial"/>
                <a:ea typeface="DejaVu Sans"/>
              </a:rPr>
              <a:t> </a:t>
            </a:r>
            <a:r>
              <a:rPr b="0" lang="en-GB" sz="2800" spc="-1" strike="noStrike">
                <a:solidFill>
                  <a:srgbClr val="000000"/>
                </a:solidFill>
                <a:latin typeface="Arial"/>
                <a:ea typeface="DejaVu Sans"/>
              </a:rPr>
              <a:t>to</a:t>
            </a:r>
            <a:r>
              <a:rPr b="0" lang="en-GB" sz="2800" spc="-41" strike="noStrike">
                <a:solidFill>
                  <a:srgbClr val="000000"/>
                </a:solidFill>
                <a:latin typeface="Arial"/>
                <a:ea typeface="DejaVu Sans"/>
              </a:rPr>
              <a:t> </a:t>
            </a:r>
            <a:r>
              <a:rPr b="0" lang="en-GB" sz="2800" spc="-1" strike="noStrike">
                <a:solidFill>
                  <a:srgbClr val="000000"/>
                </a:solidFill>
                <a:latin typeface="Arial"/>
                <a:ea typeface="DejaVu Sans"/>
              </a:rPr>
              <a:t>set</a:t>
            </a:r>
            <a:r>
              <a:rPr b="0" lang="en-GB" sz="2800" spc="-41" strike="noStrike">
                <a:solidFill>
                  <a:srgbClr val="000000"/>
                </a:solidFill>
                <a:latin typeface="Arial"/>
                <a:ea typeface="DejaVu Sans"/>
              </a:rPr>
              <a:t> </a:t>
            </a:r>
            <a:r>
              <a:rPr b="0" lang="en-GB" sz="2800" spc="-1" strike="noStrike">
                <a:solidFill>
                  <a:srgbClr val="000000"/>
                </a:solidFill>
                <a:latin typeface="Arial"/>
                <a:ea typeface="DejaVu Sans"/>
              </a:rPr>
              <a:t>target</a:t>
            </a:r>
            <a:r>
              <a:rPr b="0" lang="en-GB" sz="2800" spc="-46" strike="noStrike">
                <a:solidFill>
                  <a:srgbClr val="000000"/>
                </a:solidFill>
                <a:latin typeface="Arial"/>
                <a:ea typeface="DejaVu Sans"/>
              </a:rPr>
              <a:t> </a:t>
            </a:r>
            <a:r>
              <a:rPr b="0" lang="en-GB" sz="2800" spc="-12" strike="noStrike">
                <a:solidFill>
                  <a:srgbClr val="000000"/>
                </a:solidFill>
                <a:latin typeface="Arial"/>
                <a:ea typeface="DejaVu Sans"/>
              </a:rPr>
              <a:t>process </a:t>
            </a:r>
            <a:r>
              <a:rPr b="0" lang="en-GB" sz="2800" spc="-1" strike="noStrike">
                <a:solidFill>
                  <a:srgbClr val="000000"/>
                </a:solidFill>
                <a:latin typeface="Arial"/>
                <a:ea typeface="DejaVu Sans"/>
              </a:rPr>
              <a:t>(group)</a:t>
            </a:r>
            <a:r>
              <a:rPr b="0" lang="en-GB" sz="2800" spc="-140" strike="noStrike">
                <a:solidFill>
                  <a:srgbClr val="000000"/>
                </a:solidFill>
                <a:latin typeface="Arial"/>
                <a:ea typeface="DejaVu Sans"/>
              </a:rPr>
              <a:t> </a:t>
            </a:r>
            <a:r>
              <a:rPr b="0" lang="en-GB" sz="2800" spc="-26" strike="noStrike">
                <a:solidFill>
                  <a:srgbClr val="000000"/>
                </a:solidFill>
                <a:latin typeface="Arial"/>
                <a:ea typeface="DejaVu Sans"/>
              </a:rPr>
              <a:t>id.</a:t>
            </a:r>
            <a:endParaRPr b="0" lang="en-GB" sz="2800" spc="-1" strike="noStrike">
              <a:latin typeface="Arial"/>
            </a:endParaRPr>
          </a:p>
          <a:p>
            <a:pPr marL="38160">
              <a:lnSpc>
                <a:spcPts val="3589"/>
              </a:lnSpc>
              <a:spcBef>
                <a:spcPts val="1134"/>
              </a:spcBef>
              <a:buNone/>
              <a:tabLst>
                <a:tab algn="l" pos="469800"/>
              </a:tabLst>
            </a:pPr>
            <a:r>
              <a:rPr b="0" lang="en-GB" sz="3200" spc="-1" strike="noStrike">
                <a:solidFill>
                  <a:srgbClr val="000000"/>
                </a:solidFill>
                <a:latin typeface="Arial"/>
                <a:ea typeface="DejaVu Sans"/>
              </a:rPr>
              <a:t>A SIGIO signal is</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generated whenever new </a:t>
            </a:r>
            <a:r>
              <a:rPr b="0" lang="en-GB" sz="3200" spc="-26" strike="noStrike">
                <a:solidFill>
                  <a:srgbClr val="000000"/>
                </a:solidFill>
                <a:latin typeface="Arial"/>
                <a:ea typeface="DejaVu Sans"/>
              </a:rPr>
              <a:t>I/O </a:t>
            </a:r>
            <a:r>
              <a:rPr b="0" lang="en-GB" sz="3200" spc="-1" strike="noStrike">
                <a:solidFill>
                  <a:srgbClr val="000000"/>
                </a:solidFill>
                <a:latin typeface="Arial"/>
                <a:ea typeface="DejaVu Sans"/>
              </a:rPr>
              <a:t>can complete</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on a</a:t>
            </a:r>
            <a:r>
              <a:rPr b="0" lang="en-GB" sz="3200" spc="4" strike="noStrike">
                <a:solidFill>
                  <a:srgbClr val="000000"/>
                </a:solidFill>
                <a:latin typeface="Arial"/>
                <a:ea typeface="DejaVu Sans"/>
              </a:rPr>
              <a:t> </a:t>
            </a:r>
            <a:r>
              <a:rPr b="0" lang="en-GB" sz="3200" spc="-12" strike="noStrike">
                <a:solidFill>
                  <a:srgbClr val="000000"/>
                </a:solidFill>
                <a:latin typeface="Arial"/>
                <a:ea typeface="DejaVu Sans"/>
              </a:rPr>
              <a:t>socket</a:t>
            </a:r>
            <a:endParaRPr b="0" lang="en-GB" sz="3200" spc="-1" strike="noStrike">
              <a:latin typeface="Arial"/>
            </a:endParaRPr>
          </a:p>
        </p:txBody>
      </p:sp>
    </p:spTree>
  </p:cSld>
  <p:transition>
    <p:dissolve/>
  </p:transition>
</p:sld>
</file>

<file path=ppt/slides/slide7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3" name="PlaceHolder 1"/>
          <p:cNvSpPr>
            <a:spLocks noGrp="1"/>
          </p:cNvSpPr>
          <p:nvPr>
            <p:ph type="title"/>
          </p:nvPr>
        </p:nvSpPr>
        <p:spPr>
          <a:xfrm>
            <a:off x="1080000" y="555120"/>
            <a:ext cx="7392600" cy="1272600"/>
          </a:xfrm>
          <a:prstGeom prst="rect">
            <a:avLst/>
          </a:prstGeom>
          <a:noFill/>
          <a:ln w="0">
            <a:noFill/>
          </a:ln>
        </p:spPr>
        <p:txBody>
          <a:bodyPr lIns="0" rIns="0" tIns="12600" bIns="0" anchor="t">
            <a:noAutofit/>
          </a:bodyPr>
          <a:p>
            <a:pPr marL="1176480">
              <a:lnSpc>
                <a:spcPct val="100000"/>
              </a:lnSpc>
              <a:spcBef>
                <a:spcPts val="99"/>
              </a:spcBef>
              <a:buNone/>
            </a:pPr>
            <a:r>
              <a:rPr b="1" lang="en-GB" sz="4400" spc="-1" strike="noStrike">
                <a:solidFill>
                  <a:srgbClr val="000000"/>
                </a:solidFill>
                <a:latin typeface="Arial"/>
              </a:rPr>
              <a:t>Sockets</a:t>
            </a:r>
            <a:r>
              <a:rPr b="1" lang="en-GB" sz="4400" spc="-75" strike="noStrike">
                <a:solidFill>
                  <a:srgbClr val="000000"/>
                </a:solidFill>
                <a:latin typeface="Arial"/>
              </a:rPr>
              <a:t> </a:t>
            </a:r>
            <a:r>
              <a:rPr b="1" lang="en-GB" sz="4400" spc="-1" strike="noStrike">
                <a:solidFill>
                  <a:srgbClr val="000000"/>
                </a:solidFill>
                <a:latin typeface="Arial"/>
              </a:rPr>
              <a:t>&amp;</a:t>
            </a:r>
            <a:r>
              <a:rPr b="1" lang="en-GB" sz="4400" spc="-60" strike="noStrike">
                <a:solidFill>
                  <a:srgbClr val="000000"/>
                </a:solidFill>
                <a:latin typeface="Arial"/>
              </a:rPr>
              <a:t> </a:t>
            </a:r>
            <a:r>
              <a:rPr b="1" lang="en-GB" sz="4400" spc="-12" strike="noStrike">
                <a:solidFill>
                  <a:srgbClr val="000000"/>
                </a:solidFill>
                <a:latin typeface="Arial"/>
              </a:rPr>
              <a:t>Signals - VII</a:t>
            </a:r>
            <a:endParaRPr b="0" lang="en-GB" sz="4400" spc="-1" strike="noStrike">
              <a:latin typeface="Arial"/>
            </a:endParaRPr>
          </a:p>
        </p:txBody>
      </p:sp>
      <p:sp>
        <p:nvSpPr>
          <p:cNvPr id="504" name="PlaceHolder 2"/>
          <p:cNvSpPr>
            <a:spLocks noGrp="1"/>
          </p:cNvSpPr>
          <p:nvPr>
            <p:ph/>
          </p:nvPr>
        </p:nvSpPr>
        <p:spPr>
          <a:xfrm>
            <a:off x="897840" y="1510920"/>
            <a:ext cx="8619120" cy="4477320"/>
          </a:xfrm>
          <a:prstGeom prst="rect">
            <a:avLst/>
          </a:prstGeom>
          <a:noFill/>
          <a:ln w="0">
            <a:noFill/>
          </a:ln>
        </p:spPr>
        <p:txBody>
          <a:bodyPr lIns="0" rIns="0" tIns="186840" bIns="0" anchor="t">
            <a:noAutofit/>
          </a:bodyPr>
          <a:p>
            <a:pPr marL="38160">
              <a:lnSpc>
                <a:spcPct val="100000"/>
              </a:lnSpc>
              <a:spcBef>
                <a:spcPts val="1471"/>
              </a:spcBef>
              <a:buNone/>
            </a:pPr>
            <a:r>
              <a:rPr b="0" lang="en-GB" sz="3200" spc="-1" strike="noStrike">
                <a:solidFill>
                  <a:srgbClr val="000000"/>
                </a:solidFill>
                <a:latin typeface="Arial"/>
              </a:rPr>
              <a:t>SIGIO signal is</a:t>
            </a:r>
            <a:r>
              <a:rPr b="0" lang="en-GB" sz="3200" spc="-7" strike="noStrike">
                <a:solidFill>
                  <a:srgbClr val="000000"/>
                </a:solidFill>
                <a:latin typeface="Arial"/>
              </a:rPr>
              <a:t> </a:t>
            </a:r>
            <a:r>
              <a:rPr b="0" lang="en-GB" sz="3200" spc="-1" strike="noStrike">
                <a:solidFill>
                  <a:srgbClr val="000000"/>
                </a:solidFill>
                <a:latin typeface="Arial"/>
              </a:rPr>
              <a:t>generated </a:t>
            </a:r>
            <a:r>
              <a:rPr b="0" lang="en-GB" sz="3200" spc="-21" strike="noStrike">
                <a:solidFill>
                  <a:srgbClr val="000000"/>
                </a:solidFill>
                <a:latin typeface="Arial"/>
              </a:rPr>
              <a:t>when</a:t>
            </a:r>
            <a:endParaRPr b="0" lang="en-GB" sz="3200" spc="-1" strike="noStrike">
              <a:latin typeface="Arial"/>
            </a:endParaRPr>
          </a:p>
          <a:p>
            <a:pPr marL="469440" indent="-288360">
              <a:lnSpc>
                <a:spcPct val="100000"/>
              </a:lnSpc>
              <a:spcBef>
                <a:spcPts val="1199"/>
              </a:spcBef>
              <a:buClr>
                <a:srgbClr val="000000"/>
              </a:buClr>
              <a:buSzPct val="45000"/>
              <a:buFont typeface="Wingdings" charset="2"/>
              <a:buChar char=""/>
              <a:tabLst>
                <a:tab algn="l" pos="469440"/>
              </a:tabLst>
            </a:pPr>
            <a:r>
              <a:rPr b="0" lang="en-GB" sz="2800" spc="-1" strike="noStrike">
                <a:solidFill>
                  <a:srgbClr val="000000"/>
                </a:solidFill>
                <a:latin typeface="Arial"/>
              </a:rPr>
              <a:t>new</a:t>
            </a:r>
            <a:r>
              <a:rPr b="0" lang="en-GB" sz="2800" spc="-66" strike="noStrike">
                <a:solidFill>
                  <a:srgbClr val="000000"/>
                </a:solidFill>
                <a:latin typeface="Arial"/>
              </a:rPr>
              <a:t> </a:t>
            </a:r>
            <a:r>
              <a:rPr b="0" lang="en-GB" sz="2800" spc="-1" strike="noStrike">
                <a:solidFill>
                  <a:srgbClr val="000000"/>
                </a:solidFill>
                <a:latin typeface="Arial"/>
              </a:rPr>
              <a:t>data</a:t>
            </a:r>
            <a:r>
              <a:rPr b="0" lang="en-GB" sz="2800" spc="-72" strike="noStrike">
                <a:solidFill>
                  <a:srgbClr val="000000"/>
                </a:solidFill>
                <a:latin typeface="Arial"/>
              </a:rPr>
              <a:t> </a:t>
            </a:r>
            <a:r>
              <a:rPr b="0" lang="en-GB" sz="2800" spc="-1" strike="noStrike">
                <a:solidFill>
                  <a:srgbClr val="000000"/>
                </a:solidFill>
                <a:latin typeface="Arial"/>
              </a:rPr>
              <a:t>arrives</a:t>
            </a:r>
            <a:r>
              <a:rPr b="0" lang="en-GB" sz="2800" spc="-60" strike="noStrike">
                <a:solidFill>
                  <a:srgbClr val="000000"/>
                </a:solidFill>
                <a:latin typeface="Arial"/>
              </a:rPr>
              <a:t> </a:t>
            </a:r>
            <a:r>
              <a:rPr b="0" lang="en-GB" sz="2800" spc="-1" strike="noStrike">
                <a:solidFill>
                  <a:srgbClr val="000000"/>
                </a:solidFill>
                <a:latin typeface="Arial"/>
              </a:rPr>
              <a:t>at</a:t>
            </a:r>
            <a:r>
              <a:rPr b="0" lang="en-GB" sz="2800" spc="-60" strike="noStrike">
                <a:solidFill>
                  <a:srgbClr val="000000"/>
                </a:solidFill>
                <a:latin typeface="Arial"/>
              </a:rPr>
              <a:t> </a:t>
            </a:r>
            <a:r>
              <a:rPr b="0" lang="en-GB" sz="2800" spc="-1" strike="noStrike">
                <a:solidFill>
                  <a:srgbClr val="000000"/>
                </a:solidFill>
                <a:latin typeface="Arial"/>
              </a:rPr>
              <a:t>the</a:t>
            </a:r>
            <a:r>
              <a:rPr b="0" lang="en-GB" sz="2800" spc="-66" strike="noStrike">
                <a:solidFill>
                  <a:srgbClr val="000000"/>
                </a:solidFill>
                <a:latin typeface="Arial"/>
              </a:rPr>
              <a:t> </a:t>
            </a:r>
            <a:r>
              <a:rPr b="0" lang="en-GB" sz="2800" spc="-12" strike="noStrike">
                <a:solidFill>
                  <a:srgbClr val="000000"/>
                </a:solidFill>
                <a:latin typeface="Arial"/>
              </a:rPr>
              <a:t>socket</a:t>
            </a:r>
            <a:endParaRPr b="0" lang="en-GB" sz="2800" spc="-1" strike="noStrike">
              <a:latin typeface="Arial"/>
            </a:endParaRPr>
          </a:p>
          <a:p>
            <a:pPr marL="469440" indent="-288360">
              <a:lnSpc>
                <a:spcPct val="100000"/>
              </a:lnSpc>
              <a:spcBef>
                <a:spcPts val="890"/>
              </a:spcBef>
              <a:buClr>
                <a:srgbClr val="000000"/>
              </a:buClr>
              <a:buSzPct val="45000"/>
              <a:buFont typeface="Wingdings" charset="2"/>
              <a:buChar char=""/>
              <a:tabLst>
                <a:tab algn="l" pos="469440"/>
              </a:tabLst>
            </a:pPr>
            <a:r>
              <a:rPr b="0" lang="en-GB" sz="2800" spc="-1" strike="noStrike">
                <a:solidFill>
                  <a:srgbClr val="000000"/>
                </a:solidFill>
                <a:latin typeface="Arial"/>
              </a:rPr>
              <a:t>data</a:t>
            </a:r>
            <a:r>
              <a:rPr b="0" lang="en-GB" sz="2800" spc="-72" strike="noStrike">
                <a:solidFill>
                  <a:srgbClr val="000000"/>
                </a:solidFill>
                <a:latin typeface="Arial"/>
              </a:rPr>
              <a:t> </a:t>
            </a:r>
            <a:r>
              <a:rPr b="0" lang="en-GB" sz="2800" spc="-1" strike="noStrike">
                <a:solidFill>
                  <a:srgbClr val="000000"/>
                </a:solidFill>
                <a:latin typeface="Arial"/>
              </a:rPr>
              <a:t>can</a:t>
            </a:r>
            <a:r>
              <a:rPr b="0" lang="en-GB" sz="2800" spc="-66" strike="noStrike">
                <a:solidFill>
                  <a:srgbClr val="000000"/>
                </a:solidFill>
                <a:latin typeface="Arial"/>
              </a:rPr>
              <a:t> </a:t>
            </a:r>
            <a:r>
              <a:rPr b="0" lang="en-GB" sz="2800" spc="-1" strike="noStrike">
                <a:solidFill>
                  <a:srgbClr val="000000"/>
                </a:solidFill>
                <a:latin typeface="Arial"/>
              </a:rPr>
              <a:t>again</a:t>
            </a:r>
            <a:r>
              <a:rPr b="0" lang="en-GB" sz="2800" spc="-66" strike="noStrike">
                <a:solidFill>
                  <a:srgbClr val="000000"/>
                </a:solidFill>
                <a:latin typeface="Arial"/>
              </a:rPr>
              <a:t> </a:t>
            </a:r>
            <a:r>
              <a:rPr b="0" lang="en-GB" sz="2800" spc="-1" strike="noStrike">
                <a:solidFill>
                  <a:srgbClr val="000000"/>
                </a:solidFill>
                <a:latin typeface="Arial"/>
              </a:rPr>
              <a:t>be</a:t>
            </a:r>
            <a:r>
              <a:rPr b="0" lang="en-GB" sz="2800" spc="-60" strike="noStrike">
                <a:solidFill>
                  <a:srgbClr val="000000"/>
                </a:solidFill>
                <a:latin typeface="Arial"/>
              </a:rPr>
              <a:t> </a:t>
            </a:r>
            <a:r>
              <a:rPr b="0" lang="en-GB" sz="2800" spc="-1" strike="noStrike">
                <a:solidFill>
                  <a:srgbClr val="000000"/>
                </a:solidFill>
                <a:latin typeface="Arial"/>
              </a:rPr>
              <a:t>sent</a:t>
            </a:r>
            <a:r>
              <a:rPr b="0" lang="en-GB" sz="2800" spc="-55" strike="noStrike">
                <a:solidFill>
                  <a:srgbClr val="000000"/>
                </a:solidFill>
                <a:latin typeface="Arial"/>
              </a:rPr>
              <a:t> </a:t>
            </a:r>
            <a:r>
              <a:rPr b="0" lang="en-GB" sz="2800" spc="-1" strike="noStrike">
                <a:solidFill>
                  <a:srgbClr val="000000"/>
                </a:solidFill>
                <a:latin typeface="Arial"/>
              </a:rPr>
              <a:t>on</a:t>
            </a:r>
            <a:r>
              <a:rPr b="0" lang="en-GB" sz="2800" spc="-66" strike="noStrike">
                <a:solidFill>
                  <a:srgbClr val="000000"/>
                </a:solidFill>
                <a:latin typeface="Arial"/>
              </a:rPr>
              <a:t> </a:t>
            </a:r>
            <a:r>
              <a:rPr b="0" lang="en-GB" sz="2800" spc="-1" strike="noStrike">
                <a:solidFill>
                  <a:srgbClr val="000000"/>
                </a:solidFill>
                <a:latin typeface="Arial"/>
              </a:rPr>
              <a:t>the</a:t>
            </a:r>
            <a:r>
              <a:rPr b="0" lang="en-GB" sz="2800" spc="-52" strike="noStrike">
                <a:solidFill>
                  <a:srgbClr val="000000"/>
                </a:solidFill>
                <a:latin typeface="Arial"/>
              </a:rPr>
              <a:t> </a:t>
            </a:r>
            <a:r>
              <a:rPr b="0" lang="en-GB" sz="2800" spc="-12" strike="noStrike">
                <a:solidFill>
                  <a:srgbClr val="000000"/>
                </a:solidFill>
                <a:latin typeface="Arial"/>
              </a:rPr>
              <a:t>socket</a:t>
            </a:r>
            <a:endParaRPr b="0" lang="en-GB" sz="2800" spc="-1" strike="noStrike">
              <a:latin typeface="Arial"/>
            </a:endParaRPr>
          </a:p>
          <a:p>
            <a:pPr marL="469800" indent="-288360">
              <a:lnSpc>
                <a:spcPts val="3121"/>
              </a:lnSpc>
              <a:spcBef>
                <a:spcPts val="1205"/>
              </a:spcBef>
              <a:buClr>
                <a:srgbClr val="000000"/>
              </a:buClr>
              <a:buSzPct val="45000"/>
              <a:buFont typeface="Wingdings" charset="2"/>
              <a:buChar char=""/>
              <a:tabLst>
                <a:tab algn="l" pos="469800"/>
              </a:tabLst>
            </a:pPr>
            <a:r>
              <a:rPr b="0" lang="en-GB" sz="2800" spc="-1" strike="noStrike">
                <a:solidFill>
                  <a:srgbClr val="000000"/>
                </a:solidFill>
                <a:latin typeface="Arial"/>
              </a:rPr>
              <a:t>the</a:t>
            </a:r>
            <a:r>
              <a:rPr b="0" lang="en-GB" sz="2800" spc="-72" strike="noStrike">
                <a:solidFill>
                  <a:srgbClr val="000000"/>
                </a:solidFill>
                <a:latin typeface="Arial"/>
              </a:rPr>
              <a:t> </a:t>
            </a:r>
            <a:r>
              <a:rPr b="0" lang="en-GB" sz="2800" spc="-1" strike="noStrike">
                <a:solidFill>
                  <a:srgbClr val="000000"/>
                </a:solidFill>
                <a:latin typeface="Arial"/>
              </a:rPr>
              <a:t>socket</a:t>
            </a:r>
            <a:r>
              <a:rPr b="0" lang="en-GB" sz="2800" spc="-72" strike="noStrike">
                <a:solidFill>
                  <a:srgbClr val="000000"/>
                </a:solidFill>
                <a:latin typeface="Arial"/>
              </a:rPr>
              <a:t> </a:t>
            </a:r>
            <a:r>
              <a:rPr b="0" lang="en-GB" sz="2800" spc="-1" strike="noStrike">
                <a:solidFill>
                  <a:srgbClr val="000000"/>
                </a:solidFill>
                <a:latin typeface="Arial"/>
              </a:rPr>
              <a:t>is</a:t>
            </a:r>
            <a:r>
              <a:rPr b="0" lang="en-GB" sz="2800" spc="-60" strike="noStrike">
                <a:solidFill>
                  <a:srgbClr val="000000"/>
                </a:solidFill>
                <a:latin typeface="Arial"/>
              </a:rPr>
              <a:t> </a:t>
            </a:r>
            <a:r>
              <a:rPr b="0" lang="en-GB" sz="2800" spc="-1" strike="noStrike">
                <a:solidFill>
                  <a:srgbClr val="000000"/>
                </a:solidFill>
                <a:latin typeface="Arial"/>
              </a:rPr>
              <a:t>either</a:t>
            </a:r>
            <a:r>
              <a:rPr b="0" lang="en-GB" sz="2800" spc="-75" strike="noStrike">
                <a:solidFill>
                  <a:srgbClr val="000000"/>
                </a:solidFill>
                <a:latin typeface="Arial"/>
              </a:rPr>
              <a:t> </a:t>
            </a:r>
            <a:r>
              <a:rPr b="0" lang="en-GB" sz="2800" spc="-1" strike="noStrike">
                <a:solidFill>
                  <a:srgbClr val="000000"/>
                </a:solidFill>
                <a:latin typeface="Arial"/>
              </a:rPr>
              <a:t>partially</a:t>
            </a:r>
            <a:r>
              <a:rPr b="0" lang="en-GB" sz="2800" spc="-72" strike="noStrike">
                <a:solidFill>
                  <a:srgbClr val="000000"/>
                </a:solidFill>
                <a:latin typeface="Arial"/>
              </a:rPr>
              <a:t> </a:t>
            </a:r>
            <a:r>
              <a:rPr b="0" lang="en-GB" sz="2800" spc="-1" strike="noStrike">
                <a:solidFill>
                  <a:srgbClr val="000000"/>
                </a:solidFill>
                <a:latin typeface="Arial"/>
              </a:rPr>
              <a:t>or</a:t>
            </a:r>
            <a:r>
              <a:rPr b="0" lang="en-GB" sz="2800" spc="-86" strike="noStrike">
                <a:solidFill>
                  <a:srgbClr val="000000"/>
                </a:solidFill>
                <a:latin typeface="Arial"/>
              </a:rPr>
              <a:t> </a:t>
            </a:r>
            <a:r>
              <a:rPr b="0" lang="en-GB" sz="2800" spc="-1" strike="noStrike">
                <a:solidFill>
                  <a:srgbClr val="000000"/>
                </a:solidFill>
                <a:latin typeface="Arial"/>
              </a:rPr>
              <a:t>completely</a:t>
            </a:r>
            <a:r>
              <a:rPr b="0" lang="en-GB" sz="2800" spc="-66" strike="noStrike">
                <a:solidFill>
                  <a:srgbClr val="000000"/>
                </a:solidFill>
                <a:latin typeface="Arial"/>
              </a:rPr>
              <a:t> </a:t>
            </a:r>
            <a:r>
              <a:rPr b="0" lang="en-GB" sz="2800" spc="-12" strike="noStrike">
                <a:solidFill>
                  <a:srgbClr val="000000"/>
                </a:solidFill>
                <a:latin typeface="Arial"/>
              </a:rPr>
              <a:t>shutdown </a:t>
            </a:r>
            <a:r>
              <a:rPr b="0" lang="en-GB" sz="2800" spc="-1" strike="noStrike">
                <a:solidFill>
                  <a:srgbClr val="000000"/>
                </a:solidFill>
                <a:latin typeface="Arial"/>
              </a:rPr>
              <a:t>or</a:t>
            </a:r>
            <a:r>
              <a:rPr b="0" lang="en-GB" sz="2800" spc="-41" strike="noStrike">
                <a:solidFill>
                  <a:srgbClr val="000000"/>
                </a:solidFill>
                <a:latin typeface="Arial"/>
              </a:rPr>
              <a:t> </a:t>
            </a:r>
            <a:r>
              <a:rPr b="0" lang="en-GB" sz="2800" spc="-21" strike="noStrike">
                <a:solidFill>
                  <a:srgbClr val="000000"/>
                </a:solidFill>
                <a:latin typeface="Arial"/>
              </a:rPr>
              <a:t>when</a:t>
            </a:r>
            <a:endParaRPr b="0" lang="en-GB" sz="2800" spc="-1" strike="noStrike">
              <a:latin typeface="Arial"/>
            </a:endParaRPr>
          </a:p>
          <a:p>
            <a:pPr marL="469800" indent="-288360">
              <a:lnSpc>
                <a:spcPts val="3121"/>
              </a:lnSpc>
              <a:spcBef>
                <a:spcPts val="1131"/>
              </a:spcBef>
              <a:buClr>
                <a:srgbClr val="000000"/>
              </a:buClr>
              <a:buSzPct val="45000"/>
              <a:buFont typeface="Wingdings" charset="2"/>
              <a:buChar char=""/>
              <a:tabLst>
                <a:tab algn="l" pos="469800"/>
              </a:tabLst>
            </a:pPr>
            <a:r>
              <a:rPr b="0" lang="en-GB" sz="2800" spc="-1" strike="noStrike">
                <a:solidFill>
                  <a:srgbClr val="000000"/>
                </a:solidFill>
                <a:latin typeface="Arial"/>
              </a:rPr>
              <a:t>a</a:t>
            </a:r>
            <a:r>
              <a:rPr b="0" lang="en-GB" sz="2800" spc="-75" strike="noStrike">
                <a:solidFill>
                  <a:srgbClr val="000000"/>
                </a:solidFill>
                <a:latin typeface="Arial"/>
              </a:rPr>
              <a:t> </a:t>
            </a:r>
            <a:r>
              <a:rPr b="0" lang="en-GB" sz="2800" spc="-1" strike="noStrike">
                <a:solidFill>
                  <a:srgbClr val="000000"/>
                </a:solidFill>
                <a:latin typeface="Arial"/>
              </a:rPr>
              <a:t>listen</a:t>
            </a:r>
            <a:r>
              <a:rPr b="0" lang="en-GB" sz="2800" spc="-72" strike="noStrike">
                <a:solidFill>
                  <a:srgbClr val="000000"/>
                </a:solidFill>
                <a:latin typeface="Arial"/>
              </a:rPr>
              <a:t> </a:t>
            </a:r>
            <a:r>
              <a:rPr b="0" lang="en-GB" sz="2800" spc="-1" strike="noStrike">
                <a:solidFill>
                  <a:srgbClr val="000000"/>
                </a:solidFill>
                <a:latin typeface="Arial"/>
              </a:rPr>
              <a:t>socket</a:t>
            </a:r>
            <a:r>
              <a:rPr b="0" lang="en-GB" sz="2800" spc="-55" strike="noStrike">
                <a:solidFill>
                  <a:srgbClr val="000000"/>
                </a:solidFill>
                <a:latin typeface="Arial"/>
              </a:rPr>
              <a:t> </a:t>
            </a:r>
            <a:r>
              <a:rPr b="0" lang="en-GB" sz="2800" spc="-1" strike="noStrike">
                <a:solidFill>
                  <a:srgbClr val="000000"/>
                </a:solidFill>
                <a:latin typeface="Arial"/>
              </a:rPr>
              <a:t>has</a:t>
            </a:r>
            <a:r>
              <a:rPr b="0" lang="en-GB" sz="2800" spc="-66" strike="noStrike">
                <a:solidFill>
                  <a:srgbClr val="000000"/>
                </a:solidFill>
                <a:latin typeface="Arial"/>
              </a:rPr>
              <a:t> </a:t>
            </a:r>
            <a:r>
              <a:rPr b="0" lang="en-GB" sz="2800" spc="-1" strike="noStrike">
                <a:solidFill>
                  <a:srgbClr val="000000"/>
                </a:solidFill>
                <a:latin typeface="Arial"/>
              </a:rPr>
              <a:t>a</a:t>
            </a:r>
            <a:r>
              <a:rPr b="0" lang="en-GB" sz="2800" spc="-72" strike="noStrike">
                <a:solidFill>
                  <a:srgbClr val="000000"/>
                </a:solidFill>
                <a:latin typeface="Arial"/>
              </a:rPr>
              <a:t> </a:t>
            </a:r>
            <a:r>
              <a:rPr b="0" lang="en-GB" sz="2800" spc="-1" strike="noStrike">
                <a:solidFill>
                  <a:srgbClr val="000000"/>
                </a:solidFill>
                <a:latin typeface="Arial"/>
              </a:rPr>
              <a:t>connection</a:t>
            </a:r>
            <a:r>
              <a:rPr b="0" lang="en-GB" sz="2800" spc="-86" strike="noStrike">
                <a:solidFill>
                  <a:srgbClr val="000000"/>
                </a:solidFill>
                <a:latin typeface="Arial"/>
              </a:rPr>
              <a:t> </a:t>
            </a:r>
            <a:r>
              <a:rPr b="0" lang="en-GB" sz="2800" spc="-1" strike="noStrike">
                <a:solidFill>
                  <a:srgbClr val="000000"/>
                </a:solidFill>
                <a:latin typeface="Arial"/>
              </a:rPr>
              <a:t>request</a:t>
            </a:r>
            <a:r>
              <a:rPr b="0" lang="en-GB" sz="2800" spc="-60" strike="noStrike">
                <a:solidFill>
                  <a:srgbClr val="000000"/>
                </a:solidFill>
                <a:latin typeface="Arial"/>
              </a:rPr>
              <a:t> </a:t>
            </a:r>
            <a:r>
              <a:rPr b="0" lang="en-GB" sz="2800" spc="-1" strike="noStrike">
                <a:solidFill>
                  <a:srgbClr val="000000"/>
                </a:solidFill>
                <a:latin typeface="Arial"/>
              </a:rPr>
              <a:t>posted</a:t>
            </a:r>
            <a:r>
              <a:rPr b="0" lang="en-GB" sz="2800" spc="-75" strike="noStrike">
                <a:solidFill>
                  <a:srgbClr val="000000"/>
                </a:solidFill>
                <a:latin typeface="Arial"/>
              </a:rPr>
              <a:t> </a:t>
            </a:r>
            <a:r>
              <a:rPr b="0" lang="en-GB" sz="2800" spc="-26" strike="noStrike">
                <a:solidFill>
                  <a:srgbClr val="000000"/>
                </a:solidFill>
                <a:latin typeface="Arial"/>
              </a:rPr>
              <a:t>on it</a:t>
            </a:r>
            <a:endParaRPr b="0" lang="en-GB" sz="2800" spc="-1" strike="noStrike">
              <a:latin typeface="Arial"/>
            </a:endParaRPr>
          </a:p>
          <a:p>
            <a:pPr marL="469440" indent="-288360">
              <a:lnSpc>
                <a:spcPct val="100000"/>
              </a:lnSpc>
              <a:spcBef>
                <a:spcPts val="836"/>
              </a:spcBef>
              <a:buClr>
                <a:srgbClr val="000000"/>
              </a:buClr>
              <a:buSzPct val="75000"/>
              <a:buFont typeface="Wingdings" charset="2"/>
              <a:buChar char=""/>
              <a:tabLst>
                <a:tab algn="l" pos="469440"/>
              </a:tabLst>
            </a:pPr>
            <a:r>
              <a:rPr b="0" lang="en-GB" sz="2800" spc="-26" strike="noStrike">
                <a:solidFill>
                  <a:srgbClr val="000000"/>
                </a:solidFill>
                <a:latin typeface="Arial"/>
              </a:rPr>
              <a:t>...</a:t>
            </a:r>
            <a:endParaRPr b="0" lang="en-GB" sz="2800" spc="-1" strike="noStrike">
              <a:latin typeface="Arial"/>
            </a:endParaRPr>
          </a:p>
        </p:txBody>
      </p:sp>
    </p:spTree>
  </p:cSld>
  <p:transition>
    <p:dissolve/>
  </p:transition>
</p:sld>
</file>

<file path=ppt/slides/slide7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5" name="PlaceHolder 1"/>
          <p:cNvSpPr>
            <a:spLocks noGrp="1"/>
          </p:cNvSpPr>
          <p:nvPr>
            <p:ph type="title"/>
          </p:nvPr>
        </p:nvSpPr>
        <p:spPr>
          <a:xfrm>
            <a:off x="1080000" y="555120"/>
            <a:ext cx="7392600" cy="1272600"/>
          </a:xfrm>
          <a:prstGeom prst="rect">
            <a:avLst/>
          </a:prstGeom>
          <a:noFill/>
          <a:ln w="0">
            <a:noFill/>
          </a:ln>
        </p:spPr>
        <p:txBody>
          <a:bodyPr lIns="0" rIns="0" tIns="12600" bIns="0" anchor="t">
            <a:noAutofit/>
          </a:bodyPr>
          <a:p>
            <a:pPr marL="1176480">
              <a:lnSpc>
                <a:spcPct val="100000"/>
              </a:lnSpc>
              <a:spcBef>
                <a:spcPts val="99"/>
              </a:spcBef>
              <a:buNone/>
            </a:pPr>
            <a:r>
              <a:rPr b="1" lang="en-GB" sz="4400" spc="-1" strike="noStrike">
                <a:solidFill>
                  <a:srgbClr val="000000"/>
                </a:solidFill>
                <a:latin typeface="Arial"/>
              </a:rPr>
              <a:t>Sockets</a:t>
            </a:r>
            <a:r>
              <a:rPr b="1" lang="en-GB" sz="4400" spc="-75" strike="noStrike">
                <a:solidFill>
                  <a:srgbClr val="000000"/>
                </a:solidFill>
                <a:latin typeface="Arial"/>
              </a:rPr>
              <a:t> </a:t>
            </a:r>
            <a:r>
              <a:rPr b="1" lang="en-GB" sz="4400" spc="-1" strike="noStrike">
                <a:solidFill>
                  <a:srgbClr val="000000"/>
                </a:solidFill>
                <a:latin typeface="Arial"/>
              </a:rPr>
              <a:t>&amp;</a:t>
            </a:r>
            <a:r>
              <a:rPr b="1" lang="en-GB" sz="4400" spc="-60" strike="noStrike">
                <a:solidFill>
                  <a:srgbClr val="000000"/>
                </a:solidFill>
                <a:latin typeface="Arial"/>
              </a:rPr>
              <a:t> </a:t>
            </a:r>
            <a:r>
              <a:rPr b="1" lang="en-GB" sz="4400" spc="-12" strike="noStrike">
                <a:solidFill>
                  <a:srgbClr val="000000"/>
                </a:solidFill>
                <a:latin typeface="Arial"/>
              </a:rPr>
              <a:t>Signals - VIII</a:t>
            </a:r>
            <a:endParaRPr b="0" lang="en-GB" sz="4400" spc="-1" strike="noStrike">
              <a:latin typeface="Arial"/>
            </a:endParaRPr>
          </a:p>
        </p:txBody>
      </p:sp>
      <p:sp>
        <p:nvSpPr>
          <p:cNvPr id="506" name="object 4"/>
          <p:cNvSpPr/>
          <p:nvPr/>
        </p:nvSpPr>
        <p:spPr>
          <a:xfrm>
            <a:off x="897840" y="1718280"/>
            <a:ext cx="8569080" cy="3030120"/>
          </a:xfrm>
          <a:prstGeom prst="rect">
            <a:avLst/>
          </a:prstGeom>
          <a:noFill/>
          <a:ln w="0">
            <a:noFill/>
          </a:ln>
        </p:spPr>
        <p:style>
          <a:lnRef idx="0"/>
          <a:fillRef idx="0"/>
          <a:effectRef idx="0"/>
          <a:fontRef idx="minor"/>
        </p:style>
        <p:txBody>
          <a:bodyPr lIns="0" rIns="0" tIns="54000" bIns="0" anchor="t">
            <a:spAutoFit/>
          </a:bodyPr>
          <a:p>
            <a:pPr marL="38160">
              <a:lnSpc>
                <a:spcPts val="3589"/>
              </a:lnSpc>
              <a:spcBef>
                <a:spcPts val="425"/>
              </a:spcBef>
              <a:buNone/>
            </a:pPr>
            <a:r>
              <a:rPr b="0" lang="en-GB" sz="3200" spc="-1" strike="noStrike">
                <a:solidFill>
                  <a:srgbClr val="000000"/>
                </a:solidFill>
                <a:latin typeface="Arial"/>
                <a:ea typeface="DejaVu Sans"/>
              </a:rPr>
              <a:t>A</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SIGURG indicates</a:t>
            </a:r>
            <a:r>
              <a:rPr b="0" lang="en-GB" sz="3200" spc="-12" strike="noStrike">
                <a:solidFill>
                  <a:srgbClr val="000000"/>
                </a:solidFill>
                <a:latin typeface="Arial"/>
                <a:ea typeface="DejaVu Sans"/>
              </a:rPr>
              <a:t> </a:t>
            </a:r>
            <a:r>
              <a:rPr b="0" lang="en-GB" sz="3200" spc="-1" strike="noStrike">
                <a:solidFill>
                  <a:srgbClr val="000000"/>
                </a:solidFill>
                <a:latin typeface="Arial"/>
                <a:ea typeface="DejaVu Sans"/>
              </a:rPr>
              <a:t>that an urgent condition </a:t>
            </a:r>
            <a:r>
              <a:rPr b="0" lang="en-GB" sz="3200" spc="-26" strike="noStrike">
                <a:solidFill>
                  <a:srgbClr val="000000"/>
                </a:solidFill>
                <a:latin typeface="Arial"/>
                <a:ea typeface="DejaVu Sans"/>
              </a:rPr>
              <a:t>is </a:t>
            </a:r>
            <a:r>
              <a:rPr b="0" lang="en-GB" sz="3200" spc="-1" strike="noStrike">
                <a:solidFill>
                  <a:srgbClr val="000000"/>
                </a:solidFill>
                <a:latin typeface="Arial"/>
                <a:ea typeface="DejaVu Sans"/>
              </a:rPr>
              <a:t>present on</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a </a:t>
            </a:r>
            <a:r>
              <a:rPr b="0" lang="en-GB" sz="3200" spc="-12" strike="noStrike">
                <a:solidFill>
                  <a:srgbClr val="000000"/>
                </a:solidFill>
                <a:latin typeface="Arial"/>
                <a:ea typeface="DejaVu Sans"/>
              </a:rPr>
              <a:t>socket.</a:t>
            </a:r>
            <a:endParaRPr b="0" lang="en-GB" sz="3200" spc="-1" strike="noStrike">
              <a:latin typeface="Arial"/>
            </a:endParaRPr>
          </a:p>
          <a:p>
            <a:pPr marL="38160">
              <a:lnSpc>
                <a:spcPts val="3589"/>
              </a:lnSpc>
              <a:spcBef>
                <a:spcPts val="1420"/>
              </a:spcBef>
              <a:buNone/>
            </a:pPr>
            <a:r>
              <a:rPr b="0" lang="en-GB" sz="3200" spc="-1" strike="noStrike">
                <a:solidFill>
                  <a:srgbClr val="000000"/>
                </a:solidFill>
                <a:latin typeface="Arial"/>
                <a:ea typeface="DejaVu Sans"/>
              </a:rPr>
              <a:t>Either the arrival of </a:t>
            </a:r>
            <a:r>
              <a:rPr b="0" i="1" lang="en-GB" sz="3200" spc="-1" strike="noStrike">
                <a:solidFill>
                  <a:srgbClr val="000000"/>
                </a:solidFill>
                <a:latin typeface="Arial"/>
                <a:ea typeface="DejaVu Sans"/>
              </a:rPr>
              <a:t>out of band </a:t>
            </a:r>
            <a:r>
              <a:rPr b="0" lang="en-GB" sz="3200" spc="-1" strike="noStrike">
                <a:solidFill>
                  <a:srgbClr val="000000"/>
                </a:solidFill>
                <a:latin typeface="Arial"/>
                <a:ea typeface="DejaVu Sans"/>
              </a:rPr>
              <a:t>data or </a:t>
            </a:r>
            <a:r>
              <a:rPr b="0" lang="en-GB" sz="3200" spc="-26" strike="noStrike">
                <a:solidFill>
                  <a:srgbClr val="000000"/>
                </a:solidFill>
                <a:latin typeface="Arial"/>
                <a:ea typeface="DejaVu Sans"/>
              </a:rPr>
              <a:t>the </a:t>
            </a:r>
            <a:r>
              <a:rPr b="0" lang="en-GB" sz="3200" spc="-1" strike="noStrike">
                <a:solidFill>
                  <a:srgbClr val="000000"/>
                </a:solidFill>
                <a:latin typeface="Arial"/>
                <a:ea typeface="DejaVu Sans"/>
              </a:rPr>
              <a:t>presence</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of control status </a:t>
            </a:r>
            <a:r>
              <a:rPr b="0" lang="en-GB" sz="3200" spc="-12" strike="noStrike">
                <a:solidFill>
                  <a:srgbClr val="000000"/>
                </a:solidFill>
                <a:latin typeface="Arial"/>
                <a:ea typeface="DejaVu Sans"/>
              </a:rPr>
              <a:t>information</a:t>
            </a:r>
            <a:endParaRPr b="0" lang="en-GB" sz="3200" spc="-1" strike="noStrike">
              <a:latin typeface="Arial"/>
            </a:endParaRPr>
          </a:p>
          <a:p>
            <a:pPr marL="469800" indent="-288360">
              <a:lnSpc>
                <a:spcPts val="3121"/>
              </a:lnSpc>
              <a:spcBef>
                <a:spcPts val="1420"/>
              </a:spcBef>
              <a:buNone/>
              <a:tabLst>
                <a:tab algn="l" pos="0"/>
              </a:tabLst>
            </a:pPr>
            <a:r>
              <a:rPr b="0" lang="en-GB" sz="3150" spc="-75" strike="noStrike" baseline="9000">
                <a:solidFill>
                  <a:srgbClr val="000000"/>
                </a:solidFill>
                <a:latin typeface="Arial"/>
                <a:ea typeface="DejaVu Sans"/>
              </a:rPr>
              <a:t>–</a:t>
            </a:r>
            <a:r>
              <a:rPr b="0" lang="en-GB" sz="3150" spc="-1" strike="noStrike" baseline="9000">
                <a:solidFill>
                  <a:srgbClr val="000000"/>
                </a:solidFill>
                <a:latin typeface="Arial"/>
                <a:ea typeface="DejaVu Sans"/>
              </a:rPr>
              <a:t>	</a:t>
            </a:r>
            <a:r>
              <a:rPr b="0" lang="en-GB" sz="2800" spc="-12" strike="noStrike">
                <a:solidFill>
                  <a:srgbClr val="000000"/>
                </a:solidFill>
                <a:latin typeface="Bitstream Vera Sans Mono"/>
                <a:ea typeface="DejaVu Sans"/>
              </a:rPr>
              <a:t>fnctl(..,F_SETOWN,</a:t>
            </a:r>
            <a:r>
              <a:rPr b="0" lang="en-GB" sz="2800" spc="-55" strike="noStrike">
                <a:solidFill>
                  <a:srgbClr val="000000"/>
                </a:solidFill>
                <a:latin typeface="Bitstream Vera Sans Mono"/>
                <a:ea typeface="DejaVu Sans"/>
              </a:rPr>
              <a:t> </a:t>
            </a:r>
            <a:r>
              <a:rPr b="0" lang="en-GB" sz="2800" spc="-1" strike="noStrike">
                <a:solidFill>
                  <a:srgbClr val="000000"/>
                </a:solidFill>
                <a:latin typeface="Bitstream Vera Sans Mono"/>
                <a:ea typeface="DejaVu Sans"/>
              </a:rPr>
              <a:t>pid)</a:t>
            </a:r>
            <a:r>
              <a:rPr b="0" lang="en-GB" sz="2800" spc="-46" strike="noStrike">
                <a:solidFill>
                  <a:srgbClr val="000000"/>
                </a:solidFill>
                <a:latin typeface="Arial"/>
                <a:ea typeface="DejaVu Sans"/>
              </a:rPr>
              <a:t> </a:t>
            </a:r>
            <a:r>
              <a:rPr b="0" lang="en-GB" sz="2800" spc="-1" strike="noStrike">
                <a:solidFill>
                  <a:srgbClr val="000000"/>
                </a:solidFill>
                <a:latin typeface="Arial"/>
                <a:ea typeface="DejaVu Sans"/>
              </a:rPr>
              <a:t>to</a:t>
            </a:r>
            <a:r>
              <a:rPr b="0" lang="en-GB" sz="2800" spc="-41" strike="noStrike">
                <a:solidFill>
                  <a:srgbClr val="000000"/>
                </a:solidFill>
                <a:latin typeface="Arial"/>
                <a:ea typeface="DejaVu Sans"/>
              </a:rPr>
              <a:t> </a:t>
            </a:r>
            <a:r>
              <a:rPr b="0" lang="en-GB" sz="2800" spc="-1" strike="noStrike">
                <a:solidFill>
                  <a:srgbClr val="000000"/>
                </a:solidFill>
                <a:latin typeface="Arial"/>
                <a:ea typeface="DejaVu Sans"/>
              </a:rPr>
              <a:t>set</a:t>
            </a:r>
            <a:r>
              <a:rPr b="0" lang="en-GB" sz="2800" spc="-41" strike="noStrike">
                <a:solidFill>
                  <a:srgbClr val="000000"/>
                </a:solidFill>
                <a:latin typeface="Arial"/>
                <a:ea typeface="DejaVu Sans"/>
              </a:rPr>
              <a:t> </a:t>
            </a:r>
            <a:r>
              <a:rPr b="0" lang="en-GB" sz="2800" spc="-1" strike="noStrike">
                <a:solidFill>
                  <a:srgbClr val="000000"/>
                </a:solidFill>
                <a:latin typeface="Arial"/>
                <a:ea typeface="DejaVu Sans"/>
              </a:rPr>
              <a:t>target</a:t>
            </a:r>
            <a:r>
              <a:rPr b="0" lang="en-GB" sz="2800" spc="-46" strike="noStrike">
                <a:solidFill>
                  <a:srgbClr val="000000"/>
                </a:solidFill>
                <a:latin typeface="Arial"/>
                <a:ea typeface="DejaVu Sans"/>
              </a:rPr>
              <a:t> </a:t>
            </a:r>
            <a:r>
              <a:rPr b="0" lang="en-GB" sz="2800" spc="-12" strike="noStrike">
                <a:solidFill>
                  <a:srgbClr val="000000"/>
                </a:solidFill>
                <a:latin typeface="Arial"/>
                <a:ea typeface="DejaVu Sans"/>
              </a:rPr>
              <a:t>process </a:t>
            </a:r>
            <a:r>
              <a:rPr b="0" lang="en-GB" sz="2800" spc="-1" strike="noStrike">
                <a:solidFill>
                  <a:srgbClr val="000000"/>
                </a:solidFill>
                <a:latin typeface="Arial"/>
                <a:ea typeface="DejaVu Sans"/>
              </a:rPr>
              <a:t>(group)</a:t>
            </a:r>
            <a:r>
              <a:rPr b="0" lang="en-GB" sz="2800" spc="-140" strike="noStrike">
                <a:solidFill>
                  <a:srgbClr val="000000"/>
                </a:solidFill>
                <a:latin typeface="Arial"/>
                <a:ea typeface="DejaVu Sans"/>
              </a:rPr>
              <a:t> </a:t>
            </a:r>
            <a:r>
              <a:rPr b="0" lang="en-GB" sz="2800" spc="-26" strike="noStrike">
                <a:solidFill>
                  <a:srgbClr val="000000"/>
                </a:solidFill>
                <a:latin typeface="Arial"/>
                <a:ea typeface="DejaVu Sans"/>
              </a:rPr>
              <a:t>id.</a:t>
            </a:r>
            <a:endParaRPr b="0" lang="en-GB" sz="2800" spc="-1" strike="noStrike">
              <a:latin typeface="Arial"/>
            </a:endParaRPr>
          </a:p>
        </p:txBody>
      </p:sp>
    </p:spTree>
  </p:cSld>
  <p:transition>
    <p:dissolve/>
  </p:transition>
</p:sld>
</file>

<file path=ppt/slides/slide7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07" name="PlaceHolder 1"/>
          <p:cNvSpPr>
            <a:spLocks noGrp="1"/>
          </p:cNvSpPr>
          <p:nvPr>
            <p:ph type="title"/>
          </p:nvPr>
        </p:nvSpPr>
        <p:spPr>
          <a:xfrm>
            <a:off x="-43560" y="659520"/>
            <a:ext cx="10195560" cy="574920"/>
          </a:xfrm>
          <a:prstGeom prst="rect">
            <a:avLst/>
          </a:prstGeom>
          <a:noFill/>
          <a:ln w="0">
            <a:noFill/>
          </a:ln>
        </p:spPr>
        <p:txBody>
          <a:bodyPr lIns="90000" rIns="90000" tIns="46800" bIns="46800" anchor="ctr">
            <a:noAutofit/>
          </a:bodyPr>
          <a:p>
            <a:pPr algn="ct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4400" spc="-1" strike="noStrike">
                <a:solidFill>
                  <a:srgbClr val="000000"/>
                </a:solidFill>
                <a:latin typeface="Arial Black"/>
              </a:rPr>
              <a:t>Exercise</a:t>
            </a:r>
            <a:endParaRPr b="0" lang="en-GB" sz="4400" spc="-1" strike="noStrike">
              <a:latin typeface="Arial"/>
            </a:endParaRPr>
          </a:p>
        </p:txBody>
      </p:sp>
      <p:sp>
        <p:nvSpPr>
          <p:cNvPr id="508" name="PlaceHolder 2"/>
          <p:cNvSpPr>
            <a:spLocks noGrp="1"/>
          </p:cNvSpPr>
          <p:nvPr>
            <p:ph/>
          </p:nvPr>
        </p:nvSpPr>
        <p:spPr>
          <a:xfrm>
            <a:off x="446400" y="1728000"/>
            <a:ext cx="9164520" cy="5267160"/>
          </a:xfrm>
          <a:prstGeom prst="rect">
            <a:avLst/>
          </a:prstGeom>
          <a:noFill/>
          <a:ln w="0">
            <a:noFill/>
          </a:ln>
        </p:spPr>
        <p:txBody>
          <a:bodyPr lIns="90000" rIns="90000" tIns="46800" bIns="46800" anchor="t">
            <a:noAutofit/>
          </a:bodyPr>
          <a:p>
            <a:pPr marL="379080" indent="-379080">
              <a:lnSpc>
                <a:spcPct val="100000"/>
              </a:lnSpc>
              <a:spcBef>
                <a:spcPts val="2492"/>
              </a:spcBef>
              <a:spcAft>
                <a:spcPts val="567"/>
              </a:spcAft>
              <a:buNone/>
              <a:tabLst>
                <a:tab algn="l" pos="0"/>
              </a:tabLst>
            </a:pPr>
            <a:r>
              <a:rPr b="1" lang="en" sz="3200" spc="-1" strike="noStrike">
                <a:solidFill>
                  <a:srgbClr val="000000"/>
                </a:solidFill>
                <a:latin typeface="Arial"/>
              </a:rPr>
              <a:t>Exercise 1: </a:t>
            </a:r>
            <a:br>
              <a:rPr sz="3200"/>
            </a:br>
            <a:r>
              <a:rPr b="0" lang="en" sz="3200" spc="-1" strike="noStrike">
                <a:solidFill>
                  <a:srgbClr val="000000"/>
                </a:solidFill>
                <a:latin typeface="Arial"/>
              </a:rPr>
              <a:t>write a program that creates a server and a client (via </a:t>
            </a:r>
            <a:r>
              <a:rPr b="0" lang="en" sz="3200" spc="-1" strike="noStrike">
                <a:solidFill>
                  <a:srgbClr val="000000"/>
                </a:solidFill>
                <a:latin typeface="Bitstream Vera Sans Mono"/>
              </a:rPr>
              <a:t>fork</a:t>
            </a:r>
            <a:r>
              <a:rPr b="0" lang="en" sz="3200" spc="-1" strike="noStrike">
                <a:solidFill>
                  <a:srgbClr val="000000"/>
                </a:solidFill>
                <a:latin typeface="Arial"/>
              </a:rPr>
              <a:t>) that communicate via a UNIX socket. The client writes the line inserted by stdin to the socket and the dedicated server reads it from the socket and prints it to stdout.</a:t>
            </a:r>
            <a:endParaRPr b="0" lang="en-GB" sz="3200" spc="-1" strike="noStrike">
              <a:latin typeface="Arial"/>
            </a:endParaRPr>
          </a:p>
          <a:p>
            <a:pPr marL="379080" indent="-379080">
              <a:lnSpc>
                <a:spcPts val="2625"/>
              </a:lnSpc>
              <a:spcBef>
                <a:spcPts val="1925"/>
              </a:spcBef>
              <a:buNone/>
              <a:tabLst>
                <a:tab algn="l" pos="0"/>
              </a:tabLst>
            </a:pPr>
            <a:r>
              <a:rPr b="1" lang="en" sz="3200" spc="-1" strike="noStrike">
                <a:solidFill>
                  <a:srgbClr val="000000"/>
                </a:solidFill>
                <a:latin typeface="Arial"/>
              </a:rPr>
              <a:t>Extra Bonus</a:t>
            </a:r>
            <a:r>
              <a:rPr b="0" lang="en" sz="3200" spc="-1" strike="noStrike">
                <a:solidFill>
                  <a:srgbClr val="000000"/>
                </a:solidFill>
                <a:latin typeface="Arial"/>
              </a:rPr>
              <a:t>:</a:t>
            </a:r>
            <a:endParaRPr b="0" lang="en-GB" sz="3200" spc="-1" strike="noStrike">
              <a:latin typeface="Arial"/>
            </a:endParaRPr>
          </a:p>
          <a:p>
            <a:pPr marL="379080" indent="-379080">
              <a:lnSpc>
                <a:spcPts val="2625"/>
              </a:lnSpc>
              <a:spcBef>
                <a:spcPts val="1925"/>
              </a:spcBef>
              <a:buNone/>
              <a:tabLst>
                <a:tab algn="l" pos="0"/>
              </a:tabLst>
            </a:pPr>
            <a:r>
              <a:rPr b="0" lang="en" sz="3200" spc="-1" strike="noStrike">
                <a:solidFill>
                  <a:srgbClr val="000000"/>
                </a:solidFill>
                <a:latin typeface="Arial"/>
              </a:rPr>
              <a:t>   </a:t>
            </a:r>
            <a:r>
              <a:rPr b="0" lang="en" sz="3200" spc="-1" strike="noStrike">
                <a:solidFill>
                  <a:srgbClr val="000000"/>
                </a:solidFill>
                <a:latin typeface="Arial"/>
              </a:rPr>
              <a:t>Use a stream socket over TCP/IP</a:t>
            </a:r>
            <a:endParaRPr b="0" lang="en-GB" sz="3200" spc="-1" strike="noStrike">
              <a:latin typeface="Arial"/>
            </a:endParaRPr>
          </a:p>
        </p:txBody>
      </p:sp>
    </p:spTree>
  </p:cSld>
  <mc:AlternateContent>
    <mc:Choice Requires="p14">
      <p:transition spd="slow" p14:dur="2000"/>
    </mc:Choice>
    <mc:Fallback>
      <p:transition spd="slow"/>
    </mc:Fallback>
  </mc:AlternateContent>
</p:sld>
</file>

<file path=ppt/slides/slide7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09" name="PlaceHolder 1"/>
          <p:cNvSpPr>
            <a:spLocks noGrp="1"/>
          </p:cNvSpPr>
          <p:nvPr>
            <p:ph type="title"/>
          </p:nvPr>
        </p:nvSpPr>
        <p:spPr>
          <a:xfrm>
            <a:off x="720000" y="2518560"/>
            <a:ext cx="8642520" cy="1843200"/>
          </a:xfrm>
          <a:prstGeom prst="rect">
            <a:avLst/>
          </a:prstGeom>
          <a:noFill/>
          <a:ln w="0">
            <a:noFill/>
          </a:ln>
        </p:spPr>
        <p:txBody>
          <a:bodyPr lIns="87480" rIns="87480" tIns="44280" bIns="44280" anchor="t">
            <a:noAutofit/>
          </a:bodyPr>
          <a:p>
            <a:pPr>
              <a:lnSpc>
                <a:spcPct val="100000"/>
              </a:lnSpc>
              <a:buNone/>
              <a:tabLst>
                <a:tab algn="l" pos="0"/>
                <a:tab algn="l" pos="825480"/>
                <a:tab algn="l" pos="1650960"/>
                <a:tab algn="l" pos="2476440"/>
                <a:tab algn="l" pos="3301920"/>
                <a:tab algn="l" pos="4127400"/>
                <a:tab algn="l" pos="4952880"/>
                <a:tab algn="l" pos="5778360"/>
                <a:tab algn="l" pos="6603840"/>
                <a:tab algn="l" pos="7429680"/>
                <a:tab algn="l" pos="8255160"/>
                <a:tab algn="l" pos="9080640"/>
                <a:tab algn="l" pos="9906120"/>
                <a:tab algn="l" pos="10731600"/>
              </a:tabLst>
            </a:pPr>
            <a:r>
              <a:rPr b="1" lang="en-GB" sz="2800" spc="-1" strike="noStrike">
                <a:solidFill>
                  <a:srgbClr val="cc3300"/>
                </a:solidFill>
                <a:latin typeface="Arial"/>
              </a:rPr>
              <a:t>Background Slides - I</a:t>
            </a:r>
            <a:br>
              <a:rPr sz="2800"/>
            </a:br>
            <a:br>
              <a:rPr sz="2400"/>
            </a:br>
            <a:br>
              <a:rPr sz="2400"/>
            </a:br>
            <a:r>
              <a:rPr b="1" lang="en-GB" sz="2800" spc="-1" strike="noStrike">
                <a:solidFill>
                  <a:srgbClr val="000000"/>
                </a:solidFill>
                <a:latin typeface="Arial"/>
              </a:rPr>
              <a:t>Unix Socket – Structures</a:t>
            </a:r>
            <a:br>
              <a:rPr sz="2800"/>
            </a:br>
            <a:br>
              <a:rPr sz="2800"/>
            </a:br>
            <a:br>
              <a:rPr sz="2800"/>
            </a:br>
            <a:br>
              <a:rPr sz="2800"/>
            </a:br>
            <a:br>
              <a:rPr sz="2800"/>
            </a:br>
            <a:br>
              <a:rPr sz="2800"/>
            </a:br>
            <a:r>
              <a:rPr b="1" lang="en-GB" sz="1200" spc="-1" strike="noStrike">
                <a:solidFill>
                  <a:srgbClr val="000000"/>
                </a:solidFill>
                <a:latin typeface="Arial"/>
              </a:rPr>
              <a:t>Source:  https://www.tutorialspoint.com/unix_sockets/socket_structures.htm</a:t>
            </a:r>
            <a:endParaRPr b="0" lang="en-GB" sz="1200" spc="-1" strike="noStrike">
              <a:latin typeface="Arial"/>
            </a:endParaRPr>
          </a:p>
        </p:txBody>
      </p:sp>
    </p:spTree>
  </p:cSld>
  <mc:AlternateContent>
    <mc:Choice Requires="p14">
      <p:transition spd="slow" p14:dur="2000"/>
    </mc:Choice>
    <mc:Fallback>
      <p:transition spd="slow"/>
    </mc:Fallback>
  </mc:AlternateContent>
</p:sld>
</file>

<file path=ppt/slides/slide7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10" name="PlaceHolder 1"/>
          <p:cNvSpPr>
            <a:spLocks noGrp="1"/>
          </p:cNvSpPr>
          <p:nvPr>
            <p:ph type="title"/>
          </p:nvPr>
        </p:nvSpPr>
        <p:spPr>
          <a:xfrm>
            <a:off x="392040" y="444240"/>
            <a:ext cx="8905680" cy="1006920"/>
          </a:xfrm>
          <a:prstGeom prst="rect">
            <a:avLst/>
          </a:prstGeom>
          <a:noFill/>
          <a:ln w="0">
            <a:noFill/>
          </a:ln>
        </p:spPr>
        <p:txBody>
          <a:bodyPr lIns="90360" rIns="90360" tIns="44280" bIns="44280" anchor="ctr">
            <a:noAutofit/>
          </a:bodyPr>
          <a:p>
            <a:pPr algn="ctr">
              <a:lnSpc>
                <a:spcPct val="100000"/>
              </a:lnSpc>
              <a:buNone/>
              <a:tabLst>
                <a:tab algn="l" pos="0"/>
                <a:tab algn="l" pos="825480"/>
                <a:tab algn="l" pos="1650960"/>
                <a:tab algn="l" pos="2476440"/>
                <a:tab algn="l" pos="3301920"/>
                <a:tab algn="l" pos="4127400"/>
                <a:tab algn="l" pos="4952880"/>
                <a:tab algn="l" pos="5778360"/>
                <a:tab algn="l" pos="6603840"/>
                <a:tab algn="l" pos="7429680"/>
                <a:tab algn="l" pos="8255160"/>
                <a:tab algn="l" pos="9080640"/>
                <a:tab algn="l" pos="9906120"/>
                <a:tab algn="l" pos="10731600"/>
              </a:tabLst>
            </a:pPr>
            <a:r>
              <a:rPr b="1" lang="en-GB" sz="2800" spc="-1" strike="noStrike">
                <a:latin typeface="Bitstream Vera Sans Mono"/>
              </a:rPr>
              <a:t>sockaddr </a:t>
            </a:r>
            <a:r>
              <a:rPr b="1" lang="en-GB" sz="2800" spc="-1" strike="noStrike">
                <a:latin typeface="Arial"/>
              </a:rPr>
              <a:t>- I</a:t>
            </a:r>
            <a:endParaRPr b="0" lang="en-GB" sz="2800" spc="-1" strike="noStrike">
              <a:latin typeface="Arial"/>
            </a:endParaRPr>
          </a:p>
        </p:txBody>
      </p:sp>
      <p:sp>
        <p:nvSpPr>
          <p:cNvPr id="511" name="PlaceHolder 2"/>
          <p:cNvSpPr>
            <a:spLocks noGrp="1"/>
          </p:cNvSpPr>
          <p:nvPr>
            <p:ph/>
          </p:nvPr>
        </p:nvSpPr>
        <p:spPr>
          <a:xfrm>
            <a:off x="319680" y="1618920"/>
            <a:ext cx="9039960" cy="5220720"/>
          </a:xfrm>
          <a:prstGeom prst="rect">
            <a:avLst/>
          </a:prstGeom>
          <a:noFill/>
          <a:ln w="0">
            <a:noFill/>
          </a:ln>
        </p:spPr>
        <p:txBody>
          <a:bodyPr lIns="90360" rIns="90360" tIns="44280" bIns="44280" anchor="t">
            <a:normAutofit/>
          </a:bodyPr>
          <a:p>
            <a:pPr marL="343080" indent="-343080">
              <a:lnSpc>
                <a:spcPct val="100000"/>
              </a:lnSpc>
              <a:spcBef>
                <a:spcPts val="1250"/>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Arial"/>
              </a:rPr>
              <a:t>Various structures are used in Unix Socket Programming to hold information about the address and port, and other information. </a:t>
            </a:r>
            <a:endParaRPr b="0" lang="en-GB" sz="2000" spc="-1" strike="noStrike">
              <a:latin typeface="Arial"/>
            </a:endParaRPr>
          </a:p>
          <a:p>
            <a:pPr marL="343080" indent="-343080">
              <a:lnSpc>
                <a:spcPct val="100000"/>
              </a:lnSpc>
              <a:spcBef>
                <a:spcPts val="1250"/>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Arial"/>
              </a:rPr>
              <a:t>Most socket functions require a pointer to a socket address structure as an argument.</a:t>
            </a:r>
            <a:endParaRPr b="0" lang="en-GB" sz="2000" spc="-1" strike="noStrike">
              <a:latin typeface="Arial"/>
            </a:endParaRPr>
          </a:p>
          <a:p>
            <a:pPr marL="343080" indent="-343080">
              <a:lnSpc>
                <a:spcPct val="100000"/>
              </a:lnSpc>
              <a:spcBef>
                <a:spcPts val="1250"/>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Arial"/>
              </a:rPr>
              <a:t>Structures defined in this appendix are related to Internet Protocol Family.</a:t>
            </a:r>
            <a:endParaRPr b="0" lang="en-GB" sz="2000" spc="-1" strike="noStrike">
              <a:latin typeface="Arial"/>
            </a:endParaRPr>
          </a:p>
          <a:p>
            <a:pPr>
              <a:lnSpc>
                <a:spcPct val="100000"/>
              </a:lnSpc>
              <a:spcBef>
                <a:spcPts val="1250"/>
              </a:spcBef>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GB" sz="20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1800" spc="-1" strike="noStrike">
                <a:latin typeface="Bitstream Vera Sans Mono"/>
                <a:ea typeface="Courier New"/>
              </a:rPr>
              <a:t>struct sockaddr {</a:t>
            </a:r>
            <a:endParaRPr b="0" lang="en-GB" sz="18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1800" spc="-1" strike="noStrike">
                <a:latin typeface="Bitstream Vera Sans Mono"/>
                <a:ea typeface="Courier New"/>
              </a:rPr>
              <a:t>   </a:t>
            </a:r>
            <a:r>
              <a:rPr b="0" lang="en-US" sz="1800" spc="-1" strike="noStrike">
                <a:latin typeface="Bitstream Vera Sans Mono"/>
                <a:ea typeface="Courier New"/>
              </a:rPr>
              <a:t>unsigned short   sa_family;</a:t>
            </a:r>
            <a:endParaRPr b="0" lang="en-GB" sz="18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1800" spc="-1" strike="noStrike">
                <a:latin typeface="Bitstream Vera Sans Mono"/>
                <a:ea typeface="Courier New"/>
              </a:rPr>
              <a:t>   </a:t>
            </a:r>
            <a:r>
              <a:rPr b="0" lang="en-US" sz="1800" spc="-1" strike="noStrike">
                <a:latin typeface="Bitstream Vera Sans Mono"/>
                <a:ea typeface="Courier New"/>
              </a:rPr>
              <a:t>char             sa_data[14];</a:t>
            </a:r>
            <a:endParaRPr b="0" lang="en-GB" sz="18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1800" spc="-1" strike="noStrike">
                <a:latin typeface="Bitstream Vera Sans Mono"/>
                <a:ea typeface="Courier New"/>
              </a:rPr>
              <a:t>};</a:t>
            </a:r>
            <a:endParaRPr b="0" lang="en-GB" sz="1800" spc="-1" strike="noStrike">
              <a:latin typeface="Arial"/>
            </a:endParaRPr>
          </a:p>
          <a:p>
            <a:pPr>
              <a:lnSpc>
                <a:spcPct val="100000"/>
              </a:lnSpc>
              <a:spcBef>
                <a:spcPts val="1250"/>
              </a:spcBef>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GB" sz="2000" spc="-1" strike="noStrike">
              <a:latin typeface="Arial"/>
            </a:endParaRPr>
          </a:p>
          <a:p>
            <a:pPr marL="343080" indent="-343080">
              <a:lnSpc>
                <a:spcPct val="100000"/>
              </a:lnSpc>
              <a:spcBef>
                <a:spcPts val="1250"/>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Arial"/>
                <a:ea typeface="Courier New"/>
              </a:rPr>
              <a:t>This is a generic socket address structure, which will be passed in most of the socket function calls.</a:t>
            </a:r>
            <a:endParaRPr b="0" lang="en-GB" sz="20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GB" sz="18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GB" sz="1800" spc="-1" strike="noStrike">
              <a:latin typeface="Arial"/>
            </a:endParaRPr>
          </a:p>
        </p:txBody>
      </p:sp>
    </p:spTree>
  </p:cSld>
  <mc:AlternateContent>
    <mc:Choice Requires="p14">
      <p:transition spd="slow" p14:dur="2000"/>
    </mc:Choice>
    <mc:Fallback>
      <p:transition spd="slow"/>
    </mc:Fallback>
  </mc:AlternateContent>
</p:sld>
</file>

<file path=ppt/slides/slide7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12" name="PlaceHolder 1"/>
          <p:cNvSpPr>
            <a:spLocks noGrp="1"/>
          </p:cNvSpPr>
          <p:nvPr>
            <p:ph type="title"/>
          </p:nvPr>
        </p:nvSpPr>
        <p:spPr>
          <a:xfrm>
            <a:off x="392040" y="444240"/>
            <a:ext cx="8905680" cy="1006920"/>
          </a:xfrm>
          <a:prstGeom prst="rect">
            <a:avLst/>
          </a:prstGeom>
          <a:noFill/>
          <a:ln w="0">
            <a:noFill/>
          </a:ln>
        </p:spPr>
        <p:txBody>
          <a:bodyPr lIns="90360" rIns="90360" tIns="44280" bIns="44280" anchor="ctr">
            <a:noAutofit/>
          </a:bodyPr>
          <a:p>
            <a:pPr marL="216000" indent="-216000" algn="ctr">
              <a:lnSpc>
                <a:spcPct val="100000"/>
              </a:lnSpc>
              <a:buClr>
                <a:srgbClr val="000000"/>
              </a:buClr>
              <a:buSzPct val="45000"/>
              <a:buFont typeface="Wingdings" charset="2"/>
              <a:buChar char=""/>
              <a:tabLst>
                <a:tab algn="l" pos="0"/>
                <a:tab algn="l" pos="825480"/>
                <a:tab algn="l" pos="1650960"/>
                <a:tab algn="l" pos="2476440"/>
                <a:tab algn="l" pos="3301920"/>
                <a:tab algn="l" pos="4127400"/>
                <a:tab algn="l" pos="4952880"/>
                <a:tab algn="l" pos="5778360"/>
                <a:tab algn="l" pos="6603840"/>
                <a:tab algn="l" pos="7429680"/>
                <a:tab algn="l" pos="8255160"/>
                <a:tab algn="l" pos="9080640"/>
                <a:tab algn="l" pos="9906120"/>
                <a:tab algn="l" pos="10731600"/>
              </a:tabLst>
            </a:pPr>
            <a:r>
              <a:rPr b="1" lang="en-GB" sz="2800" spc="-1" strike="noStrike">
                <a:latin typeface="Bitstream Vera Sans Mono"/>
              </a:rPr>
              <a:t>sockaddr</a:t>
            </a:r>
            <a:r>
              <a:rPr b="1" lang="en-GB" sz="2800" spc="-1" strike="noStrike">
                <a:latin typeface="Arial"/>
              </a:rPr>
              <a:t> - II</a:t>
            </a:r>
            <a:endParaRPr b="0" lang="en-GB" sz="2800" spc="-1" strike="noStrike">
              <a:latin typeface="Arial"/>
            </a:endParaRPr>
          </a:p>
        </p:txBody>
      </p:sp>
      <p:sp>
        <p:nvSpPr>
          <p:cNvPr id="513" name="PlaceHolder 2"/>
          <p:cNvSpPr>
            <a:spLocks noGrp="1"/>
          </p:cNvSpPr>
          <p:nvPr>
            <p:ph/>
          </p:nvPr>
        </p:nvSpPr>
        <p:spPr>
          <a:xfrm>
            <a:off x="319680" y="1618920"/>
            <a:ext cx="9039960" cy="5220720"/>
          </a:xfrm>
          <a:prstGeom prst="rect">
            <a:avLst/>
          </a:prstGeom>
          <a:noFill/>
          <a:ln w="0">
            <a:noFill/>
          </a:ln>
        </p:spPr>
        <p:txBody>
          <a:bodyPr lIns="90360" rIns="90360" tIns="44280" bIns="44280" anchor="t">
            <a:normAutofit/>
          </a:bodyPr>
          <a:p>
            <a:pPr marL="343080" indent="-343080">
              <a:lnSpc>
                <a:spcPct val="100000"/>
              </a:lnSpc>
              <a:spcBef>
                <a:spcPts val="1250"/>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Arial"/>
              </a:rPr>
              <a:t>The following table provides a description of the member fields of </a:t>
            </a:r>
            <a:r>
              <a:rPr b="0" lang="en-US" sz="2000" spc="-1" strike="noStrike">
                <a:latin typeface="Bitstream Vera Sans Mono"/>
              </a:rPr>
              <a:t>struct sockaddr</a:t>
            </a:r>
            <a:r>
              <a:rPr b="0" lang="en-US" sz="2000" spc="-1" strike="noStrike">
                <a:latin typeface="Arial"/>
              </a:rPr>
              <a:t>.</a:t>
            </a:r>
            <a:endParaRPr b="0" lang="en-GB" sz="20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GB" sz="1800" spc="-1" strike="noStrike">
              <a:latin typeface="Arial"/>
            </a:endParaRPr>
          </a:p>
        </p:txBody>
      </p:sp>
      <p:graphicFrame>
        <p:nvGraphicFramePr>
          <p:cNvPr id="514" name=""/>
          <p:cNvGraphicFramePr/>
          <p:nvPr/>
        </p:nvGraphicFramePr>
        <p:xfrm>
          <a:off x="792000" y="2581560"/>
          <a:ext cx="8711640" cy="3101400"/>
        </p:xfrm>
        <a:graphic>
          <a:graphicData uri="http://schemas.openxmlformats.org/drawingml/2006/table">
            <a:tbl>
              <a:tblPr/>
              <a:tblGrid>
                <a:gridCol w="1755360"/>
                <a:gridCol w="2063160"/>
                <a:gridCol w="4893480"/>
              </a:tblGrid>
              <a:tr h="719640">
                <a:tc>
                  <a:txBody>
                    <a:bodyPr lIns="90000" rIns="90000" anchor="t">
                      <a:noAutofit/>
                    </a:bodyPr>
                    <a:p>
                      <a:pPr algn="ctr">
                        <a:lnSpc>
                          <a:spcPct val="100000"/>
                        </a:lnSpc>
                        <a:buNone/>
                      </a:pPr>
                      <a:r>
                        <a:rPr b="1" lang="en-GB" sz="1800" spc="-1" strike="noStrike">
                          <a:latin typeface="Arial"/>
                        </a:rPr>
                        <a:t>Attribute</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gn="ctr">
                        <a:lnSpc>
                          <a:spcPct val="100000"/>
                        </a:lnSpc>
                        <a:buNone/>
                      </a:pPr>
                      <a:r>
                        <a:rPr b="1" lang="en-GB" sz="1800" spc="-1" strike="noStrike">
                          <a:latin typeface="Arial"/>
                        </a:rPr>
                        <a:t>Values</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gn="ctr">
                        <a:lnSpc>
                          <a:spcPct val="100000"/>
                        </a:lnSpc>
                        <a:buNone/>
                      </a:pPr>
                      <a:r>
                        <a:rPr b="1" lang="en-GB" sz="1800" spc="-1" strike="noStrike">
                          <a:latin typeface="Arial"/>
                        </a:rPr>
                        <a:t>Description</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719640">
                <a:tc>
                  <a:txBody>
                    <a:bodyPr lIns="90000" rIns="90000" anchor="ctr">
                      <a:noAutofit/>
                    </a:bodyPr>
                    <a:p>
                      <a:pPr>
                        <a:lnSpc>
                          <a:spcPct val="100000"/>
                        </a:lnSpc>
                        <a:buNone/>
                      </a:pPr>
                      <a:r>
                        <a:rPr b="0" lang="en-GB" sz="1800" spc="-1" strike="noStrike">
                          <a:latin typeface="Arial"/>
                        </a:rPr>
                        <a:t>sa_family</a:t>
                      </a:r>
                      <a:endParaRPr b="0" lang="en-GB" sz="1800" spc="-1" strike="noStrike">
                        <a:latin typeface="Arial"/>
                      </a:endParaRPr>
                    </a:p>
                  </a:txBody>
                  <a:tcPr anchor="ct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en-GB" sz="1800" spc="-1" strike="noStrike">
                          <a:latin typeface="Arial"/>
                        </a:rPr>
                        <a:t>AF_INET</a:t>
                      </a:r>
                      <a:endParaRPr b="0" lang="en-GB" sz="1800" spc="-1" strike="noStrike">
                        <a:latin typeface="Arial"/>
                      </a:endParaRPr>
                    </a:p>
                    <a:p>
                      <a:pPr>
                        <a:lnSpc>
                          <a:spcPct val="100000"/>
                        </a:lnSpc>
                        <a:buNone/>
                      </a:pPr>
                      <a:endParaRPr b="0" lang="en-GB" sz="1800" spc="-1" strike="noStrike">
                        <a:latin typeface="Arial"/>
                      </a:endParaRPr>
                    </a:p>
                    <a:p>
                      <a:pPr>
                        <a:lnSpc>
                          <a:spcPct val="100000"/>
                        </a:lnSpc>
                        <a:buNone/>
                      </a:pPr>
                      <a:r>
                        <a:rPr b="0" lang="en-GB" sz="1800" spc="-1" strike="noStrike">
                          <a:latin typeface="Arial"/>
                        </a:rPr>
                        <a:t>AF_UNIX</a:t>
                      </a:r>
                      <a:endParaRPr b="0" lang="en-GB" sz="1800" spc="-1" strike="noStrike">
                        <a:latin typeface="Arial"/>
                      </a:endParaRPr>
                    </a:p>
                    <a:p>
                      <a:pPr>
                        <a:lnSpc>
                          <a:spcPct val="100000"/>
                        </a:lnSpc>
                        <a:buNone/>
                      </a:pPr>
                      <a:endParaRPr b="0" lang="en-GB" sz="1800" spc="-1" strike="noStrike">
                        <a:latin typeface="Arial"/>
                      </a:endParaRPr>
                    </a:p>
                    <a:p>
                      <a:pPr>
                        <a:lnSpc>
                          <a:spcPct val="100000"/>
                        </a:lnSpc>
                        <a:buNone/>
                      </a:pPr>
                      <a:r>
                        <a:rPr b="0" lang="en-GB" sz="1800" spc="-1" strike="noStrike">
                          <a:latin typeface="Arial"/>
                        </a:rPr>
                        <a:t>AF_NS</a:t>
                      </a:r>
                      <a:endParaRPr b="0" lang="en-GB" sz="1800" spc="-1" strike="noStrike">
                        <a:latin typeface="Arial"/>
                      </a:endParaRPr>
                    </a:p>
                    <a:p>
                      <a:pPr>
                        <a:lnSpc>
                          <a:spcPct val="100000"/>
                        </a:lnSpc>
                        <a:buNone/>
                      </a:pPr>
                      <a:endParaRPr b="0" lang="en-GB" sz="1800" spc="-1" strike="noStrike">
                        <a:latin typeface="Arial"/>
                      </a:endParaRPr>
                    </a:p>
                    <a:p>
                      <a:pPr>
                        <a:lnSpc>
                          <a:spcPct val="100000"/>
                        </a:lnSpc>
                        <a:buNone/>
                      </a:pPr>
                      <a:r>
                        <a:rPr b="0" lang="en-GB" sz="1800" spc="-1" strike="noStrike">
                          <a:latin typeface="Arial"/>
                        </a:rPr>
                        <a:t>AF_IMPLINK</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en-GB" sz="1800" spc="-1" strike="noStrike">
                          <a:latin typeface="Arial"/>
                        </a:rPr>
                        <a:t>It represents an address family. In most of the Internet-based applications, we use AF_INET.</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1662480">
                <a:tc>
                  <a:txBody>
                    <a:bodyPr lIns="90000" rIns="90000" anchor="ctr">
                      <a:noAutofit/>
                    </a:bodyPr>
                    <a:p>
                      <a:pPr>
                        <a:lnSpc>
                          <a:spcPct val="100000"/>
                        </a:lnSpc>
                        <a:buNone/>
                      </a:pPr>
                      <a:r>
                        <a:rPr b="0" lang="en-GB" sz="1800" spc="-1" strike="noStrike">
                          <a:latin typeface="Arial"/>
                        </a:rPr>
                        <a:t>sa_data</a:t>
                      </a:r>
                      <a:endParaRPr b="0" lang="en-GB" sz="1800" spc="-1" strike="noStrike">
                        <a:latin typeface="Arial"/>
                      </a:endParaRPr>
                    </a:p>
                  </a:txBody>
                  <a:tcPr anchor="ct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ctr">
                      <a:noAutofit/>
                    </a:bodyPr>
                    <a:p>
                      <a:pPr>
                        <a:lnSpc>
                          <a:spcPct val="100000"/>
                        </a:lnSpc>
                        <a:buNone/>
                      </a:pPr>
                      <a:r>
                        <a:rPr b="0" lang="en-GB" sz="1800" spc="-1" strike="noStrike">
                          <a:latin typeface="Arial"/>
                        </a:rPr>
                        <a:t>Protocol-specific Address</a:t>
                      </a:r>
                      <a:endParaRPr b="0" lang="en-GB" sz="1800" spc="-1" strike="noStrike">
                        <a:latin typeface="Arial"/>
                      </a:endParaRPr>
                    </a:p>
                  </a:txBody>
                  <a:tcPr anchor="ct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en-GB" sz="1800" spc="-1" strike="noStrike">
                          <a:latin typeface="Arial"/>
                        </a:rPr>
                        <a:t>The content of the 14 bytes of protocol specific address are interpreted according to the type of address. For the Internet family, we will use port number IP address, which is represented by the </a:t>
                      </a:r>
                      <a:r>
                        <a:rPr b="0" lang="en-GB" sz="1800" spc="-1" strike="noStrike">
                          <a:latin typeface="Bitstream Vera Sans Mono"/>
                        </a:rPr>
                        <a:t>sockaddr_in</a:t>
                      </a:r>
                      <a:r>
                        <a:rPr b="0" lang="en-GB" sz="1800" spc="-1" strike="noStrike">
                          <a:latin typeface="Arial"/>
                        </a:rPr>
                        <a:t> structure defined in the next chart.</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bl>
          </a:graphicData>
        </a:graphic>
      </p:graphicFrame>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4" name="PlaceHolder 1"/>
          <p:cNvSpPr>
            <a:spLocks noGrp="1"/>
          </p:cNvSpPr>
          <p:nvPr>
            <p:ph type="title"/>
          </p:nvPr>
        </p:nvSpPr>
        <p:spPr>
          <a:xfrm>
            <a:off x="1609200" y="555120"/>
            <a:ext cx="6863400" cy="1272600"/>
          </a:xfrm>
          <a:prstGeom prst="rect">
            <a:avLst/>
          </a:prstGeom>
          <a:noFill/>
          <a:ln w="0">
            <a:noFill/>
          </a:ln>
        </p:spPr>
        <p:txBody>
          <a:bodyPr lIns="0" rIns="0" tIns="12600" bIns="0" anchor="t">
            <a:noAutofit/>
          </a:bodyPr>
          <a:p>
            <a:pPr marL="1735560">
              <a:lnSpc>
                <a:spcPct val="100000"/>
              </a:lnSpc>
              <a:spcBef>
                <a:spcPts val="99"/>
              </a:spcBef>
              <a:buNone/>
            </a:pPr>
            <a:r>
              <a:rPr b="1" lang="en-GB" sz="4400" spc="-1" strike="noStrike">
                <a:solidFill>
                  <a:srgbClr val="000000"/>
                </a:solidFill>
                <a:latin typeface="Arial"/>
              </a:rPr>
              <a:t>Socket</a:t>
            </a:r>
            <a:r>
              <a:rPr b="1" lang="en-GB" sz="4400" spc="-106" strike="noStrike">
                <a:solidFill>
                  <a:srgbClr val="000000"/>
                </a:solidFill>
                <a:latin typeface="Arial"/>
              </a:rPr>
              <a:t> </a:t>
            </a:r>
            <a:r>
              <a:rPr b="1" lang="en-GB" sz="4400" spc="-12" strike="noStrike">
                <a:solidFill>
                  <a:srgbClr val="000000"/>
                </a:solidFill>
                <a:latin typeface="Arial"/>
              </a:rPr>
              <a:t>Types</a:t>
            </a:r>
            <a:endParaRPr b="0" lang="en-GB" sz="4400" spc="-1" strike="noStrike">
              <a:latin typeface="Arial"/>
            </a:endParaRPr>
          </a:p>
        </p:txBody>
      </p:sp>
      <p:sp>
        <p:nvSpPr>
          <p:cNvPr id="335" name="PlaceHolder 2"/>
          <p:cNvSpPr>
            <a:spLocks noGrp="1"/>
          </p:cNvSpPr>
          <p:nvPr>
            <p:ph/>
          </p:nvPr>
        </p:nvSpPr>
        <p:spPr>
          <a:xfrm>
            <a:off x="897840" y="1582920"/>
            <a:ext cx="8619120" cy="5001120"/>
          </a:xfrm>
          <a:prstGeom prst="rect">
            <a:avLst/>
          </a:prstGeom>
          <a:noFill/>
          <a:ln w="0">
            <a:noFill/>
          </a:ln>
        </p:spPr>
        <p:txBody>
          <a:bodyPr lIns="0" rIns="0" tIns="261360" bIns="0" anchor="t">
            <a:noAutofit/>
          </a:bodyPr>
          <a:p>
            <a:pPr marL="38160">
              <a:lnSpc>
                <a:spcPts val="3589"/>
              </a:lnSpc>
              <a:spcBef>
                <a:spcPts val="425"/>
              </a:spcBef>
              <a:buNone/>
            </a:pPr>
            <a:r>
              <a:rPr b="0" lang="en-GB" sz="3200" spc="-1" strike="noStrike">
                <a:solidFill>
                  <a:srgbClr val="000000"/>
                </a:solidFill>
                <a:latin typeface="Arial"/>
              </a:rPr>
              <a:t>Sockets are typed according</a:t>
            </a:r>
            <a:r>
              <a:rPr b="0" lang="en-GB" sz="3200" spc="15" strike="noStrike">
                <a:solidFill>
                  <a:srgbClr val="000000"/>
                </a:solidFill>
                <a:latin typeface="Arial"/>
              </a:rPr>
              <a:t> </a:t>
            </a:r>
            <a:r>
              <a:rPr b="0" lang="en-GB" sz="3200" spc="-1" strike="noStrike">
                <a:solidFill>
                  <a:srgbClr val="000000"/>
                </a:solidFill>
                <a:latin typeface="Arial"/>
              </a:rPr>
              <a:t>to </a:t>
            </a:r>
            <a:r>
              <a:rPr b="0" lang="en-GB" sz="3200" spc="-26" strike="noStrike">
                <a:solidFill>
                  <a:srgbClr val="000000"/>
                </a:solidFill>
                <a:latin typeface="Arial"/>
              </a:rPr>
              <a:t>the </a:t>
            </a:r>
            <a:r>
              <a:rPr b="0" lang="en-GB" sz="3200" spc="-1" strike="noStrike">
                <a:solidFill>
                  <a:srgbClr val="000000"/>
                </a:solidFill>
                <a:latin typeface="Arial"/>
              </a:rPr>
              <a:t>communication</a:t>
            </a:r>
            <a:r>
              <a:rPr b="0" lang="en-GB" sz="3200" spc="4" strike="noStrike">
                <a:solidFill>
                  <a:srgbClr val="000000"/>
                </a:solidFill>
                <a:latin typeface="Arial"/>
              </a:rPr>
              <a:t> </a:t>
            </a:r>
            <a:r>
              <a:rPr b="0" lang="en-GB" sz="3200" spc="-1" strike="noStrike">
                <a:solidFill>
                  <a:srgbClr val="000000"/>
                </a:solidFill>
                <a:latin typeface="Arial"/>
              </a:rPr>
              <a:t>properties visible to</a:t>
            </a:r>
            <a:r>
              <a:rPr b="0" lang="en-GB" sz="3200" spc="4" strike="noStrike">
                <a:solidFill>
                  <a:srgbClr val="000000"/>
                </a:solidFill>
                <a:latin typeface="Arial"/>
              </a:rPr>
              <a:t> </a:t>
            </a:r>
            <a:r>
              <a:rPr b="0" lang="en-GB" sz="3200" spc="-1" strike="noStrike">
                <a:solidFill>
                  <a:srgbClr val="000000"/>
                </a:solidFill>
                <a:latin typeface="Arial"/>
              </a:rPr>
              <a:t>a </a:t>
            </a:r>
            <a:r>
              <a:rPr b="0" lang="en-GB" sz="3200" spc="-12" strike="noStrike">
                <a:solidFill>
                  <a:srgbClr val="000000"/>
                </a:solidFill>
                <a:latin typeface="Arial"/>
              </a:rPr>
              <a:t>user.</a:t>
            </a:r>
            <a:endParaRPr b="0" lang="en-GB" sz="3200" spc="-1" strike="noStrike">
              <a:latin typeface="Arial"/>
            </a:endParaRPr>
          </a:p>
          <a:p>
            <a:pPr marL="38160">
              <a:lnSpc>
                <a:spcPts val="3589"/>
              </a:lnSpc>
              <a:spcBef>
                <a:spcPts val="1420"/>
              </a:spcBef>
              <a:buNone/>
            </a:pPr>
            <a:r>
              <a:rPr b="0" lang="en-GB" sz="3200" spc="-1" strike="noStrike">
                <a:solidFill>
                  <a:srgbClr val="000000"/>
                </a:solidFill>
                <a:latin typeface="Arial"/>
              </a:rPr>
              <a:t>Processes are presumed to</a:t>
            </a:r>
            <a:r>
              <a:rPr b="0" lang="en-GB" sz="3200" spc="4" strike="noStrike">
                <a:solidFill>
                  <a:srgbClr val="000000"/>
                </a:solidFill>
                <a:latin typeface="Arial"/>
              </a:rPr>
              <a:t> </a:t>
            </a:r>
            <a:r>
              <a:rPr b="0" lang="en-GB" sz="3200" spc="-1" strike="noStrike">
                <a:solidFill>
                  <a:srgbClr val="000000"/>
                </a:solidFill>
                <a:latin typeface="Arial"/>
              </a:rPr>
              <a:t>communicate </a:t>
            </a:r>
            <a:r>
              <a:rPr b="0" lang="en-GB" sz="3200" spc="-21" strike="noStrike">
                <a:solidFill>
                  <a:srgbClr val="000000"/>
                </a:solidFill>
                <a:latin typeface="Arial"/>
              </a:rPr>
              <a:t>only </a:t>
            </a:r>
            <a:r>
              <a:rPr b="0" lang="en-GB" sz="3200" spc="-1" strike="noStrike">
                <a:solidFill>
                  <a:srgbClr val="000000"/>
                </a:solidFill>
                <a:latin typeface="Arial"/>
              </a:rPr>
              <a:t>between sockets of the</a:t>
            </a:r>
            <a:r>
              <a:rPr b="0" lang="en-GB" sz="3200" spc="4" strike="noStrike">
                <a:solidFill>
                  <a:srgbClr val="000000"/>
                </a:solidFill>
                <a:latin typeface="Arial"/>
              </a:rPr>
              <a:t> </a:t>
            </a:r>
            <a:r>
              <a:rPr b="0" lang="en-GB" sz="3200" spc="-1" strike="noStrike">
                <a:solidFill>
                  <a:srgbClr val="000000"/>
                </a:solidFill>
                <a:latin typeface="Arial"/>
              </a:rPr>
              <a:t>same</a:t>
            </a:r>
            <a:r>
              <a:rPr b="0" lang="en-GB" sz="3200" spc="15" strike="noStrike">
                <a:solidFill>
                  <a:srgbClr val="000000"/>
                </a:solidFill>
                <a:latin typeface="Arial"/>
              </a:rPr>
              <a:t> </a:t>
            </a:r>
            <a:r>
              <a:rPr b="0" lang="en-GB" sz="3200" spc="-21" strike="noStrike">
                <a:solidFill>
                  <a:srgbClr val="000000"/>
                </a:solidFill>
                <a:latin typeface="Arial"/>
              </a:rPr>
              <a:t>type</a:t>
            </a:r>
            <a:endParaRPr b="0" lang="en-GB" sz="3200" spc="-1" strike="noStrike">
              <a:latin typeface="Arial"/>
            </a:endParaRPr>
          </a:p>
          <a:p>
            <a:pPr marL="38160">
              <a:lnSpc>
                <a:spcPct val="100000"/>
              </a:lnSpc>
              <a:spcBef>
                <a:spcPts val="1086"/>
              </a:spcBef>
              <a:buNone/>
            </a:pPr>
            <a:r>
              <a:rPr b="0" lang="en-GB" sz="3200" spc="-1" strike="noStrike">
                <a:solidFill>
                  <a:srgbClr val="000000"/>
                </a:solidFill>
                <a:latin typeface="Arial"/>
                <a:ea typeface="Noto Sans CJK SC"/>
              </a:rPr>
              <a:t>Four types of sockets are currently </a:t>
            </a:r>
            <a:r>
              <a:rPr b="0" lang="en-GB" sz="3200" spc="-12" strike="noStrike">
                <a:solidFill>
                  <a:srgbClr val="000000"/>
                </a:solidFill>
                <a:latin typeface="Arial"/>
                <a:ea typeface="Noto Sans CJK SC"/>
              </a:rPr>
              <a:t>available:</a:t>
            </a:r>
            <a:endParaRPr b="0" lang="en-GB" sz="3200" spc="-1" strike="noStrike">
              <a:latin typeface="Arial"/>
            </a:endParaRPr>
          </a:p>
          <a:p>
            <a:pPr marL="38160" indent="-324000">
              <a:lnSpc>
                <a:spcPct val="100000"/>
              </a:lnSpc>
              <a:spcBef>
                <a:spcPts val="802"/>
              </a:spcBef>
              <a:buClr>
                <a:srgbClr val="000000"/>
              </a:buClr>
              <a:buFont typeface="Wingdings" charset="2"/>
              <a:buChar char=""/>
            </a:pPr>
            <a:r>
              <a:rPr b="0" lang="en-GB" sz="2800" spc="-12" strike="noStrike">
                <a:solidFill>
                  <a:srgbClr val="000000"/>
                </a:solidFill>
                <a:latin typeface="Arial"/>
                <a:ea typeface="Noto Sans CJK SC"/>
              </a:rPr>
              <a:t>Stream </a:t>
            </a:r>
            <a:endParaRPr b="0" lang="en-GB" sz="2800" spc="-1" strike="noStrike">
              <a:latin typeface="Arial"/>
            </a:endParaRPr>
          </a:p>
          <a:p>
            <a:pPr marL="38160" indent="-324000">
              <a:lnSpc>
                <a:spcPct val="100000"/>
              </a:lnSpc>
              <a:spcBef>
                <a:spcPts val="802"/>
              </a:spcBef>
              <a:buClr>
                <a:srgbClr val="000000"/>
              </a:buClr>
              <a:buFont typeface="Wingdings" charset="2"/>
              <a:buChar char=""/>
            </a:pPr>
            <a:r>
              <a:rPr b="0" lang="en-GB" sz="2800" spc="-12" strike="noStrike">
                <a:solidFill>
                  <a:srgbClr val="000000"/>
                </a:solidFill>
                <a:latin typeface="Arial"/>
                <a:ea typeface="Noto Sans CJK SC"/>
              </a:rPr>
              <a:t>Datagram</a:t>
            </a:r>
            <a:endParaRPr b="0" lang="en-GB" sz="2800" spc="-1" strike="noStrike">
              <a:latin typeface="Arial"/>
            </a:endParaRPr>
          </a:p>
          <a:p>
            <a:pPr marL="38160" indent="-324000">
              <a:lnSpc>
                <a:spcPct val="100000"/>
              </a:lnSpc>
              <a:spcBef>
                <a:spcPts val="802"/>
              </a:spcBef>
              <a:buClr>
                <a:srgbClr val="000000"/>
              </a:buClr>
              <a:buFont typeface="Wingdings" charset="2"/>
              <a:buChar char=""/>
            </a:pPr>
            <a:r>
              <a:rPr b="0" lang="en-GB" sz="2800" spc="-12" strike="noStrike">
                <a:solidFill>
                  <a:srgbClr val="000000"/>
                </a:solidFill>
                <a:latin typeface="Arial"/>
                <a:ea typeface="Noto Sans CJK SC"/>
              </a:rPr>
              <a:t>Raw</a:t>
            </a:r>
            <a:endParaRPr b="0" lang="en-GB" sz="2800" spc="-1" strike="noStrike">
              <a:latin typeface="Arial"/>
            </a:endParaRPr>
          </a:p>
          <a:p>
            <a:pPr marL="38160" indent="-324000">
              <a:lnSpc>
                <a:spcPct val="100000"/>
              </a:lnSpc>
              <a:spcBef>
                <a:spcPts val="802"/>
              </a:spcBef>
              <a:buClr>
                <a:srgbClr val="000000"/>
              </a:buClr>
              <a:buFont typeface="Wingdings" charset="2"/>
              <a:buChar char=""/>
            </a:pPr>
            <a:r>
              <a:rPr b="0" lang="en-GB" sz="2800" spc="-12" strike="noStrike">
                <a:solidFill>
                  <a:srgbClr val="000000"/>
                </a:solidFill>
                <a:latin typeface="Arial"/>
                <a:ea typeface="Noto Sans CJK SC"/>
              </a:rPr>
              <a:t>Sequenced Packet</a:t>
            </a:r>
            <a:endParaRPr b="0" lang="en-GB" sz="2800" spc="-1" strike="noStrike">
              <a:latin typeface="Arial"/>
            </a:endParaRPr>
          </a:p>
        </p:txBody>
      </p:sp>
    </p:spTree>
  </p:cSld>
  <p:transition>
    <p:dissolve/>
  </p:transition>
</p:sld>
</file>

<file path=ppt/slides/slide8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15" name="PlaceHolder 1"/>
          <p:cNvSpPr>
            <a:spLocks noGrp="1"/>
          </p:cNvSpPr>
          <p:nvPr>
            <p:ph type="title"/>
          </p:nvPr>
        </p:nvSpPr>
        <p:spPr>
          <a:xfrm>
            <a:off x="392040" y="444240"/>
            <a:ext cx="8905680" cy="1006920"/>
          </a:xfrm>
          <a:prstGeom prst="rect">
            <a:avLst/>
          </a:prstGeom>
          <a:noFill/>
          <a:ln w="0">
            <a:noFill/>
          </a:ln>
        </p:spPr>
        <p:txBody>
          <a:bodyPr lIns="90360" rIns="90360" tIns="44280" bIns="44280" anchor="ctr">
            <a:noAutofit/>
          </a:bodyPr>
          <a:p>
            <a:pPr algn="ctr">
              <a:lnSpc>
                <a:spcPct val="100000"/>
              </a:lnSpc>
              <a:buNone/>
              <a:tabLst>
                <a:tab algn="l" pos="0"/>
                <a:tab algn="l" pos="825480"/>
                <a:tab algn="l" pos="1650960"/>
                <a:tab algn="l" pos="2476440"/>
                <a:tab algn="l" pos="3301920"/>
                <a:tab algn="l" pos="4127400"/>
                <a:tab algn="l" pos="4952880"/>
                <a:tab algn="l" pos="5778360"/>
                <a:tab algn="l" pos="6603840"/>
                <a:tab algn="l" pos="7429680"/>
                <a:tab algn="l" pos="8255160"/>
                <a:tab algn="l" pos="9080640"/>
                <a:tab algn="l" pos="9906120"/>
                <a:tab algn="l" pos="10731600"/>
              </a:tabLst>
            </a:pPr>
            <a:r>
              <a:rPr b="1" lang="en-GB" sz="2800" spc="-1" strike="noStrike">
                <a:latin typeface="Bitstream Vera Sans Mono"/>
              </a:rPr>
              <a:t>sockaddr_in </a:t>
            </a:r>
            <a:r>
              <a:rPr b="1" lang="en-GB" sz="2800" spc="-1" strike="noStrike">
                <a:latin typeface="Arial"/>
              </a:rPr>
              <a:t>- I</a:t>
            </a:r>
            <a:endParaRPr b="0" lang="en-GB" sz="2800" spc="-1" strike="noStrike">
              <a:latin typeface="Arial"/>
            </a:endParaRPr>
          </a:p>
        </p:txBody>
      </p:sp>
      <p:sp>
        <p:nvSpPr>
          <p:cNvPr id="516" name="PlaceHolder 2"/>
          <p:cNvSpPr>
            <a:spLocks noGrp="1"/>
          </p:cNvSpPr>
          <p:nvPr>
            <p:ph/>
          </p:nvPr>
        </p:nvSpPr>
        <p:spPr>
          <a:xfrm>
            <a:off x="319680" y="1618920"/>
            <a:ext cx="9039960" cy="5220720"/>
          </a:xfrm>
          <a:prstGeom prst="rect">
            <a:avLst/>
          </a:prstGeom>
          <a:noFill/>
          <a:ln w="0">
            <a:noFill/>
          </a:ln>
        </p:spPr>
        <p:txBody>
          <a:bodyPr lIns="90360" rIns="90360" tIns="44280" bIns="44280" anchor="t">
            <a:normAutofit/>
          </a:bodyPr>
          <a:p>
            <a:pPr marL="343080" indent="-343080">
              <a:lnSpc>
                <a:spcPct val="100000"/>
              </a:lnSpc>
              <a:spcBef>
                <a:spcPts val="1250"/>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Arial"/>
              </a:rPr>
              <a:t>The second structure that helps you to reference the socket's elements is as follows</a:t>
            </a:r>
            <a:endParaRPr b="0" lang="en-GB" sz="2000" spc="-1" strike="noStrike">
              <a:latin typeface="Arial"/>
            </a:endParaRPr>
          </a:p>
          <a:p>
            <a:pPr>
              <a:lnSpc>
                <a:spcPct val="100000"/>
              </a:lnSpc>
              <a:spcBef>
                <a:spcPts val="1250"/>
              </a:spcBef>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GB" sz="20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Bitstream Vera Sans Mono"/>
                <a:ea typeface="Courier New"/>
              </a:rPr>
              <a:t>struct sockaddr_in {</a:t>
            </a:r>
            <a:endParaRPr b="0" lang="en-GB" sz="20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Bitstream Vera Sans Mono"/>
                <a:ea typeface="Courier New"/>
              </a:rPr>
              <a:t>   </a:t>
            </a:r>
            <a:r>
              <a:rPr b="0" lang="en-US" sz="2000" spc="-1" strike="noStrike">
                <a:latin typeface="Bitstream Vera Sans Mono"/>
                <a:ea typeface="Courier New"/>
              </a:rPr>
              <a:t>short int            sin_family;</a:t>
            </a:r>
            <a:endParaRPr b="0" lang="en-GB" sz="20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Bitstream Vera Sans Mono"/>
                <a:ea typeface="Courier New"/>
              </a:rPr>
              <a:t>   </a:t>
            </a:r>
            <a:r>
              <a:rPr b="0" lang="en-US" sz="2000" spc="-1" strike="noStrike">
                <a:latin typeface="Bitstream Vera Sans Mono"/>
                <a:ea typeface="Courier New"/>
              </a:rPr>
              <a:t>unsigned short int   sin_port;</a:t>
            </a:r>
            <a:endParaRPr b="0" lang="en-GB" sz="20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Bitstream Vera Sans Mono"/>
                <a:ea typeface="Courier New"/>
              </a:rPr>
              <a:t>   </a:t>
            </a:r>
            <a:r>
              <a:rPr b="0" lang="en-US" sz="2000" spc="-1" strike="noStrike">
                <a:latin typeface="Bitstream Vera Sans Mono"/>
                <a:ea typeface="Courier New"/>
              </a:rPr>
              <a:t>struct in_addr       sin_addr;</a:t>
            </a:r>
            <a:endParaRPr b="0" lang="en-GB" sz="20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Bitstream Vera Sans Mono"/>
                <a:ea typeface="Courier New"/>
              </a:rPr>
              <a:t>   </a:t>
            </a:r>
            <a:r>
              <a:rPr b="0" lang="en-US" sz="2000" spc="-1" strike="noStrike">
                <a:latin typeface="Bitstream Vera Sans Mono"/>
                <a:ea typeface="Courier New"/>
              </a:rPr>
              <a:t>unsigned char        sin_zero[8];</a:t>
            </a:r>
            <a:endParaRPr b="0" lang="en-GB" sz="20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Bitstream Vera Sans Mono"/>
                <a:ea typeface="Courier New"/>
              </a:rPr>
              <a:t>};</a:t>
            </a:r>
            <a:endParaRPr b="0" lang="en-GB" sz="2000" spc="-1" strike="noStrike">
              <a:latin typeface="Arial"/>
            </a:endParaRPr>
          </a:p>
          <a:p>
            <a:pPr>
              <a:lnSpc>
                <a:spcPct val="100000"/>
              </a:lnSpc>
              <a:spcBef>
                <a:spcPts val="1250"/>
              </a:spcBef>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GB" sz="2000" spc="-1" strike="noStrike">
              <a:latin typeface="Arial"/>
            </a:endParaRPr>
          </a:p>
          <a:p>
            <a:pPr marL="343080" indent="-343080">
              <a:lnSpc>
                <a:spcPct val="100000"/>
              </a:lnSpc>
              <a:spcBef>
                <a:spcPts val="1250"/>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Arial"/>
                <a:ea typeface="Courier New"/>
              </a:rPr>
              <a:t>This is a specific socket address structure for internet domain sockets, which will be passed in most of the socket function calls.</a:t>
            </a:r>
            <a:endParaRPr b="0" lang="en-GB" sz="20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GB" sz="18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GB" sz="1800" spc="-1" strike="noStrike">
              <a:latin typeface="Arial"/>
            </a:endParaRPr>
          </a:p>
        </p:txBody>
      </p:sp>
    </p:spTree>
  </p:cSld>
  <mc:AlternateContent>
    <mc:Choice Requires="p14">
      <p:transition spd="slow" p14:dur="2000"/>
    </mc:Choice>
    <mc:Fallback>
      <p:transition spd="slow"/>
    </mc:Fallback>
  </mc:AlternateContent>
</p:sld>
</file>

<file path=ppt/slides/slide8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17" name="PlaceHolder 1"/>
          <p:cNvSpPr>
            <a:spLocks noGrp="1"/>
          </p:cNvSpPr>
          <p:nvPr>
            <p:ph type="title"/>
          </p:nvPr>
        </p:nvSpPr>
        <p:spPr>
          <a:xfrm>
            <a:off x="392040" y="444240"/>
            <a:ext cx="8905680" cy="1006920"/>
          </a:xfrm>
          <a:prstGeom prst="rect">
            <a:avLst/>
          </a:prstGeom>
          <a:noFill/>
          <a:ln w="0">
            <a:noFill/>
          </a:ln>
        </p:spPr>
        <p:txBody>
          <a:bodyPr lIns="90360" rIns="90360" tIns="44280" bIns="44280" anchor="ctr">
            <a:noAutofit/>
          </a:bodyPr>
          <a:p>
            <a:pPr marL="216000" indent="-216000" algn="ctr">
              <a:lnSpc>
                <a:spcPct val="100000"/>
              </a:lnSpc>
              <a:buClr>
                <a:srgbClr val="000000"/>
              </a:buClr>
              <a:buSzPct val="45000"/>
              <a:buFont typeface="Wingdings" charset="2"/>
              <a:buChar char=""/>
              <a:tabLst>
                <a:tab algn="l" pos="0"/>
                <a:tab algn="l" pos="825480"/>
                <a:tab algn="l" pos="1650960"/>
                <a:tab algn="l" pos="2476440"/>
                <a:tab algn="l" pos="3301920"/>
                <a:tab algn="l" pos="4127400"/>
                <a:tab algn="l" pos="4952880"/>
                <a:tab algn="l" pos="5778360"/>
                <a:tab algn="l" pos="6603840"/>
                <a:tab algn="l" pos="7429680"/>
                <a:tab algn="l" pos="8255160"/>
                <a:tab algn="l" pos="9080640"/>
                <a:tab algn="l" pos="9906120"/>
                <a:tab algn="l" pos="10731600"/>
              </a:tabLst>
            </a:pPr>
            <a:r>
              <a:rPr b="1" lang="en-GB" sz="2800" spc="-1" strike="noStrike">
                <a:latin typeface="Bitstream Vera Sans Mono"/>
              </a:rPr>
              <a:t>sockaddr_in</a:t>
            </a:r>
            <a:r>
              <a:rPr b="1" lang="en-GB" sz="2800" spc="-1" strike="noStrike">
                <a:latin typeface="Arial"/>
              </a:rPr>
              <a:t> - II</a:t>
            </a:r>
            <a:endParaRPr b="0" lang="en-GB" sz="2800" spc="-1" strike="noStrike">
              <a:latin typeface="Arial"/>
            </a:endParaRPr>
          </a:p>
        </p:txBody>
      </p:sp>
      <p:sp>
        <p:nvSpPr>
          <p:cNvPr id="518" name="PlaceHolder 2"/>
          <p:cNvSpPr>
            <a:spLocks noGrp="1"/>
          </p:cNvSpPr>
          <p:nvPr>
            <p:ph/>
          </p:nvPr>
        </p:nvSpPr>
        <p:spPr>
          <a:xfrm>
            <a:off x="319680" y="1618920"/>
            <a:ext cx="9039960" cy="5220720"/>
          </a:xfrm>
          <a:prstGeom prst="rect">
            <a:avLst/>
          </a:prstGeom>
          <a:noFill/>
          <a:ln w="0">
            <a:noFill/>
          </a:ln>
        </p:spPr>
        <p:txBody>
          <a:bodyPr lIns="90360" rIns="90360" tIns="44280" bIns="44280" anchor="t">
            <a:normAutofit/>
          </a:bodyPr>
          <a:p>
            <a:pPr marL="343080" indent="-343080">
              <a:lnSpc>
                <a:spcPct val="100000"/>
              </a:lnSpc>
              <a:spcBef>
                <a:spcPts val="1250"/>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Arial"/>
              </a:rPr>
              <a:t>The following table provides a description of the member fields of </a:t>
            </a:r>
            <a:r>
              <a:rPr b="0" lang="en-US" sz="2000" spc="-1" strike="noStrike">
                <a:latin typeface="Bitstream Vera Sans Mono"/>
              </a:rPr>
              <a:t>struct sockaddr_in</a:t>
            </a:r>
            <a:r>
              <a:rPr b="0" lang="en-US" sz="2000" spc="-1" strike="noStrike">
                <a:latin typeface="Arial"/>
              </a:rPr>
              <a:t>.</a:t>
            </a:r>
            <a:endParaRPr b="0" lang="en-GB" sz="20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GB" sz="1800" spc="-1" strike="noStrike">
              <a:latin typeface="Arial"/>
            </a:endParaRPr>
          </a:p>
        </p:txBody>
      </p:sp>
      <p:graphicFrame>
        <p:nvGraphicFramePr>
          <p:cNvPr id="519" name=""/>
          <p:cNvGraphicFramePr/>
          <p:nvPr/>
        </p:nvGraphicFramePr>
        <p:xfrm>
          <a:off x="612000" y="2545560"/>
          <a:ext cx="8634240" cy="2703960"/>
        </p:xfrm>
        <a:graphic>
          <a:graphicData uri="http://schemas.openxmlformats.org/drawingml/2006/table">
            <a:tbl>
              <a:tblPr/>
              <a:tblGrid>
                <a:gridCol w="1723680"/>
                <a:gridCol w="2222640"/>
                <a:gridCol w="4688280"/>
              </a:tblGrid>
              <a:tr h="719640">
                <a:tc>
                  <a:txBody>
                    <a:bodyPr lIns="90000" rIns="90000" anchor="t">
                      <a:noAutofit/>
                    </a:bodyPr>
                    <a:p>
                      <a:pPr algn="ctr">
                        <a:lnSpc>
                          <a:spcPct val="100000"/>
                        </a:lnSpc>
                        <a:buNone/>
                      </a:pPr>
                      <a:r>
                        <a:rPr b="1" lang="en-GB" sz="1800" spc="-1" strike="noStrike">
                          <a:latin typeface="Arial"/>
                        </a:rPr>
                        <a:t>Attribute</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gn="ctr">
                        <a:lnSpc>
                          <a:spcPct val="100000"/>
                        </a:lnSpc>
                        <a:buNone/>
                      </a:pPr>
                      <a:r>
                        <a:rPr b="1" lang="en-GB" sz="1800" spc="-1" strike="noStrike">
                          <a:latin typeface="Arial"/>
                        </a:rPr>
                        <a:t>Values</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gn="ctr">
                        <a:lnSpc>
                          <a:spcPct val="100000"/>
                        </a:lnSpc>
                        <a:buNone/>
                      </a:pPr>
                      <a:r>
                        <a:rPr b="1" lang="en-GB" sz="1800" spc="-1" strike="noStrike">
                          <a:latin typeface="Arial"/>
                        </a:rPr>
                        <a:t>Description</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719640">
                <a:tc>
                  <a:txBody>
                    <a:bodyPr lIns="90000" rIns="90000" anchor="ctr">
                      <a:noAutofit/>
                    </a:bodyPr>
                    <a:p>
                      <a:pPr>
                        <a:lnSpc>
                          <a:spcPct val="100000"/>
                        </a:lnSpc>
                        <a:buNone/>
                      </a:pPr>
                      <a:r>
                        <a:rPr b="0" lang="en-GB" sz="1800" spc="-1" strike="noStrike">
                          <a:latin typeface="Arial"/>
                        </a:rPr>
                        <a:t>sa_family</a:t>
                      </a:r>
                      <a:endParaRPr b="0" lang="en-GB" sz="1800" spc="-1" strike="noStrike">
                        <a:latin typeface="Arial"/>
                      </a:endParaRPr>
                    </a:p>
                  </a:txBody>
                  <a:tcPr anchor="ct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en-GB" sz="1800" spc="-1" strike="noStrike">
                          <a:latin typeface="Arial"/>
                        </a:rPr>
                        <a:t>AF_INET</a:t>
                      </a:r>
                      <a:endParaRPr b="0" lang="en-GB" sz="1800" spc="-1" strike="noStrike">
                        <a:latin typeface="Arial"/>
                      </a:endParaRPr>
                    </a:p>
                    <a:p>
                      <a:pPr>
                        <a:lnSpc>
                          <a:spcPct val="100000"/>
                        </a:lnSpc>
                        <a:buNone/>
                      </a:pPr>
                      <a:endParaRPr b="0" lang="en-GB" sz="1800" spc="-1" strike="noStrike">
                        <a:latin typeface="Arial"/>
                      </a:endParaRPr>
                    </a:p>
                    <a:p>
                      <a:pPr>
                        <a:lnSpc>
                          <a:spcPct val="100000"/>
                        </a:lnSpc>
                        <a:buNone/>
                      </a:pPr>
                      <a:r>
                        <a:rPr b="0" lang="en-GB" sz="1800" spc="-1" strike="noStrike">
                          <a:latin typeface="Arial"/>
                        </a:rPr>
                        <a:t>AF_UNIX</a:t>
                      </a:r>
                      <a:endParaRPr b="0" lang="en-GB" sz="1800" spc="-1" strike="noStrike">
                        <a:latin typeface="Arial"/>
                      </a:endParaRPr>
                    </a:p>
                    <a:p>
                      <a:pPr>
                        <a:lnSpc>
                          <a:spcPct val="100000"/>
                        </a:lnSpc>
                        <a:buNone/>
                      </a:pPr>
                      <a:endParaRPr b="0" lang="en-GB" sz="1800" spc="-1" strike="noStrike">
                        <a:latin typeface="Arial"/>
                      </a:endParaRPr>
                    </a:p>
                    <a:p>
                      <a:pPr>
                        <a:lnSpc>
                          <a:spcPct val="100000"/>
                        </a:lnSpc>
                        <a:buNone/>
                      </a:pPr>
                      <a:r>
                        <a:rPr b="0" lang="en-GB" sz="1800" spc="-1" strike="noStrike">
                          <a:latin typeface="Arial"/>
                        </a:rPr>
                        <a:t>AF_NS</a:t>
                      </a:r>
                      <a:endParaRPr b="0" lang="en-GB" sz="1800" spc="-1" strike="noStrike">
                        <a:latin typeface="Arial"/>
                      </a:endParaRPr>
                    </a:p>
                    <a:p>
                      <a:pPr>
                        <a:lnSpc>
                          <a:spcPct val="100000"/>
                        </a:lnSpc>
                        <a:buNone/>
                      </a:pPr>
                      <a:endParaRPr b="0" lang="en-GB" sz="1800" spc="-1" strike="noStrike">
                        <a:latin typeface="Arial"/>
                      </a:endParaRPr>
                    </a:p>
                    <a:p>
                      <a:pPr>
                        <a:lnSpc>
                          <a:spcPct val="100000"/>
                        </a:lnSpc>
                        <a:buNone/>
                      </a:pPr>
                      <a:r>
                        <a:rPr b="0" lang="en-GB" sz="1800" spc="-1" strike="noStrike">
                          <a:latin typeface="Arial"/>
                        </a:rPr>
                        <a:t>AF_IMPLINK</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en-GB" sz="1800" spc="-1" strike="noStrike">
                          <a:latin typeface="Arial"/>
                        </a:rPr>
                        <a:t>It represents an address family. In most of the Internet-based applications, we use AF_INET.</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462240">
                <a:tc>
                  <a:txBody>
                    <a:bodyPr lIns="90000" rIns="90000" anchor="ctr">
                      <a:noAutofit/>
                    </a:bodyPr>
                    <a:p>
                      <a:pPr>
                        <a:lnSpc>
                          <a:spcPct val="100000"/>
                        </a:lnSpc>
                        <a:buNone/>
                      </a:pPr>
                      <a:r>
                        <a:rPr b="0" lang="en-GB" sz="1800" spc="-1" strike="noStrike">
                          <a:latin typeface="Arial"/>
                        </a:rPr>
                        <a:t>sin_port</a:t>
                      </a:r>
                      <a:endParaRPr b="0" lang="en-GB" sz="1800" spc="-1" strike="noStrike">
                        <a:latin typeface="Arial"/>
                      </a:endParaRPr>
                    </a:p>
                  </a:txBody>
                  <a:tcPr anchor="ct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ctr">
                      <a:noAutofit/>
                    </a:bodyPr>
                    <a:p>
                      <a:pPr>
                        <a:lnSpc>
                          <a:spcPct val="100000"/>
                        </a:lnSpc>
                        <a:buNone/>
                      </a:pPr>
                      <a:r>
                        <a:rPr b="0" lang="en-GB" sz="1800" spc="-1" strike="noStrike">
                          <a:latin typeface="Arial"/>
                        </a:rPr>
                        <a:t>Service Port</a:t>
                      </a:r>
                      <a:endParaRPr b="0" lang="en-GB" sz="1800" spc="-1" strike="noStrike">
                        <a:latin typeface="Arial"/>
                      </a:endParaRPr>
                    </a:p>
                  </a:txBody>
                  <a:tcPr anchor="ct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en-GB" sz="1800" spc="-1" strike="noStrike">
                          <a:latin typeface="Arial"/>
                        </a:rPr>
                        <a:t>A 16-bit port number in Network Byte Order.</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04920">
                <a:tc>
                  <a:txBody>
                    <a:bodyPr lIns="90000" rIns="90000" anchor="ctr">
                      <a:noAutofit/>
                    </a:bodyPr>
                    <a:p>
                      <a:pPr>
                        <a:lnSpc>
                          <a:spcPct val="100000"/>
                        </a:lnSpc>
                        <a:buNone/>
                      </a:pPr>
                      <a:r>
                        <a:rPr b="0" lang="en-GB" sz="1800" spc="-1" strike="noStrike">
                          <a:latin typeface="Arial"/>
                        </a:rPr>
                        <a:t>sin_addr</a:t>
                      </a:r>
                      <a:endParaRPr b="0" lang="en-GB" sz="1800" spc="-1" strike="noStrike">
                        <a:latin typeface="Arial"/>
                      </a:endParaRPr>
                    </a:p>
                  </a:txBody>
                  <a:tcPr anchor="ct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ctr">
                      <a:noAutofit/>
                    </a:bodyPr>
                    <a:p>
                      <a:pPr>
                        <a:lnSpc>
                          <a:spcPct val="100000"/>
                        </a:lnSpc>
                        <a:buNone/>
                      </a:pPr>
                      <a:r>
                        <a:rPr b="0" lang="en-GB" sz="1800" spc="-1" strike="noStrike">
                          <a:latin typeface="Arial"/>
                        </a:rPr>
                        <a:t>IP Address</a:t>
                      </a:r>
                      <a:endParaRPr b="0" lang="en-GB" sz="1800" spc="-1" strike="noStrike">
                        <a:latin typeface="Arial"/>
                      </a:endParaRPr>
                    </a:p>
                  </a:txBody>
                  <a:tcPr anchor="ct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en-GB" sz="1800" spc="-1" strike="noStrike">
                          <a:latin typeface="Arial"/>
                        </a:rPr>
                        <a:t>A 32-bit IP address in Network Byte Order.</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497880">
                <a:tc>
                  <a:txBody>
                    <a:bodyPr lIns="90000" rIns="90000" anchor="ctr">
                      <a:noAutofit/>
                    </a:bodyPr>
                    <a:p>
                      <a:pPr>
                        <a:lnSpc>
                          <a:spcPct val="100000"/>
                        </a:lnSpc>
                        <a:buNone/>
                      </a:pPr>
                      <a:r>
                        <a:rPr b="0" lang="en-GB" sz="1800" spc="-1" strike="noStrike">
                          <a:latin typeface="Arial"/>
                        </a:rPr>
                        <a:t>sin_zero</a:t>
                      </a:r>
                      <a:endParaRPr b="0" lang="en-GB" sz="1800" spc="-1" strike="noStrike">
                        <a:latin typeface="Arial"/>
                      </a:endParaRPr>
                    </a:p>
                  </a:txBody>
                  <a:tcPr anchor="ct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ctr">
                      <a:noAutofit/>
                    </a:bodyPr>
                    <a:p>
                      <a:pPr>
                        <a:lnSpc>
                          <a:spcPct val="100000"/>
                        </a:lnSpc>
                        <a:buNone/>
                      </a:pPr>
                      <a:r>
                        <a:rPr b="0" lang="en-GB" sz="1800" spc="-1" strike="noStrike">
                          <a:latin typeface="Arial"/>
                        </a:rPr>
                        <a:t>Not Used</a:t>
                      </a:r>
                      <a:endParaRPr b="0" lang="en-GB" sz="1800" spc="-1" strike="noStrike">
                        <a:latin typeface="Arial"/>
                      </a:endParaRPr>
                    </a:p>
                  </a:txBody>
                  <a:tcPr anchor="ct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en-GB" sz="1800" spc="-1" strike="noStrike">
                          <a:latin typeface="Arial"/>
                        </a:rPr>
                        <a:t>You just set this value to NULL as this is not being used.</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bl>
          </a:graphicData>
        </a:graphic>
      </p:graphicFrame>
    </p:spTree>
  </p:cSld>
  <mc:AlternateContent>
    <mc:Choice Requires="p14">
      <p:transition spd="slow" p14:dur="2000"/>
    </mc:Choice>
    <mc:Fallback>
      <p:transition spd="slow"/>
    </mc:Fallback>
  </mc:AlternateContent>
</p:sld>
</file>

<file path=ppt/slides/slide8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20" name="PlaceHolder 1"/>
          <p:cNvSpPr>
            <a:spLocks noGrp="1"/>
          </p:cNvSpPr>
          <p:nvPr>
            <p:ph type="title"/>
          </p:nvPr>
        </p:nvSpPr>
        <p:spPr>
          <a:xfrm>
            <a:off x="392040" y="444240"/>
            <a:ext cx="8905680" cy="1006920"/>
          </a:xfrm>
          <a:prstGeom prst="rect">
            <a:avLst/>
          </a:prstGeom>
          <a:noFill/>
          <a:ln w="0">
            <a:noFill/>
          </a:ln>
        </p:spPr>
        <p:txBody>
          <a:bodyPr lIns="90360" rIns="90360" tIns="44280" bIns="44280" anchor="ctr">
            <a:noAutofit/>
          </a:bodyPr>
          <a:p>
            <a:pPr algn="ctr">
              <a:lnSpc>
                <a:spcPct val="100000"/>
              </a:lnSpc>
              <a:buNone/>
              <a:tabLst>
                <a:tab algn="l" pos="0"/>
                <a:tab algn="l" pos="825480"/>
                <a:tab algn="l" pos="1650960"/>
                <a:tab algn="l" pos="2476440"/>
                <a:tab algn="l" pos="3301920"/>
                <a:tab algn="l" pos="4127400"/>
                <a:tab algn="l" pos="4952880"/>
                <a:tab algn="l" pos="5778360"/>
                <a:tab algn="l" pos="6603840"/>
                <a:tab algn="l" pos="7429680"/>
                <a:tab algn="l" pos="8255160"/>
                <a:tab algn="l" pos="9080640"/>
                <a:tab algn="l" pos="9906120"/>
                <a:tab algn="l" pos="10731600"/>
              </a:tabLst>
            </a:pPr>
            <a:r>
              <a:rPr b="1" lang="en-GB" sz="2800" spc="-1" strike="noStrike">
                <a:latin typeface="Bitstream Vera Sans Mono"/>
              </a:rPr>
              <a:t>in_addr</a:t>
            </a:r>
            <a:endParaRPr b="0" lang="en-GB" sz="2800" spc="-1" strike="noStrike">
              <a:latin typeface="Arial"/>
            </a:endParaRPr>
          </a:p>
        </p:txBody>
      </p:sp>
      <p:sp>
        <p:nvSpPr>
          <p:cNvPr id="521" name="PlaceHolder 2"/>
          <p:cNvSpPr>
            <a:spLocks noGrp="1"/>
          </p:cNvSpPr>
          <p:nvPr>
            <p:ph/>
          </p:nvPr>
        </p:nvSpPr>
        <p:spPr>
          <a:xfrm>
            <a:off x="319680" y="1546920"/>
            <a:ext cx="9039960" cy="3312720"/>
          </a:xfrm>
          <a:prstGeom prst="rect">
            <a:avLst/>
          </a:prstGeom>
          <a:noFill/>
          <a:ln w="0">
            <a:noFill/>
          </a:ln>
        </p:spPr>
        <p:txBody>
          <a:bodyPr lIns="90360" rIns="90360" tIns="44280" bIns="44280" anchor="t">
            <a:normAutofit/>
          </a:bodyPr>
          <a:p>
            <a:pPr>
              <a:lnSpc>
                <a:spcPct val="100000"/>
              </a:lnSpc>
              <a:spcBef>
                <a:spcPts val="1250"/>
              </a:spcBef>
              <a:buNone/>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Arial"/>
                <a:ea typeface="Noto Sans CJK SC"/>
              </a:rPr>
              <a:t>This structure is used only in the </a:t>
            </a:r>
            <a:r>
              <a:rPr b="0" lang="en-GB" sz="2000" spc="-1" strike="noStrike">
                <a:latin typeface="Bitstream Vera Sans Mono"/>
                <a:ea typeface="Noto Sans CJK SC"/>
              </a:rPr>
              <a:t>sockaddr_in</a:t>
            </a:r>
            <a:r>
              <a:rPr b="0" lang="en-US" sz="2000" spc="-1" strike="noStrike">
                <a:latin typeface="Arial"/>
                <a:ea typeface="Noto Sans CJK SC"/>
              </a:rPr>
              <a:t> structure as a structure field and holds 32 bit netid/hostid.</a:t>
            </a:r>
            <a:endParaRPr b="0" lang="en-GB" sz="2000" spc="-1" strike="noStrike">
              <a:latin typeface="Arial"/>
            </a:endParaRPr>
          </a:p>
          <a:p>
            <a:pPr>
              <a:lnSpc>
                <a:spcPct val="100000"/>
              </a:lnSpc>
              <a:spcBef>
                <a:spcPts val="1250"/>
              </a:spcBef>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GB" sz="20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Bitstream Vera Sans Mono"/>
                <a:ea typeface="Courier New"/>
              </a:rPr>
              <a:t>struct in_addr {</a:t>
            </a:r>
            <a:endParaRPr b="0" lang="en-GB" sz="20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Bitstream Vera Sans Mono"/>
                <a:ea typeface="Courier New"/>
              </a:rPr>
              <a:t>   </a:t>
            </a:r>
            <a:r>
              <a:rPr b="0" lang="en-US" sz="2000" spc="-1" strike="noStrike">
                <a:latin typeface="Bitstream Vera Sans Mono"/>
                <a:ea typeface="Courier New"/>
              </a:rPr>
              <a:t>unsigned long s_addr;</a:t>
            </a:r>
            <a:endParaRPr b="0" lang="en-GB" sz="20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Bitstream Vera Sans Mono"/>
                <a:ea typeface="Courier New"/>
              </a:rPr>
              <a:t>};</a:t>
            </a:r>
            <a:endParaRPr b="0" lang="en-GB" sz="2000" spc="-1" strike="noStrike">
              <a:latin typeface="Arial"/>
            </a:endParaRPr>
          </a:p>
          <a:p>
            <a:pPr>
              <a:lnSpc>
                <a:spcPct val="100000"/>
              </a:lnSpc>
              <a:spcBef>
                <a:spcPts val="1250"/>
              </a:spcBef>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GB" sz="2000" spc="-1" strike="noStrike">
              <a:latin typeface="Arial"/>
            </a:endParaRPr>
          </a:p>
          <a:p>
            <a:pPr marL="343080" indent="-343080">
              <a:lnSpc>
                <a:spcPct val="100000"/>
              </a:lnSpc>
              <a:spcBef>
                <a:spcPts val="1250"/>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Arial"/>
                <a:ea typeface="Courier New"/>
              </a:rPr>
              <a:t>Here is the description of the member fields.</a:t>
            </a:r>
            <a:endParaRPr b="0" lang="en-GB" sz="20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GB" sz="1800" spc="-1" strike="noStrike">
              <a:latin typeface="Arial"/>
            </a:endParaRPr>
          </a:p>
        </p:txBody>
      </p:sp>
      <p:graphicFrame>
        <p:nvGraphicFramePr>
          <p:cNvPr id="522" name=""/>
          <p:cNvGraphicFramePr/>
          <p:nvPr/>
        </p:nvGraphicFramePr>
        <p:xfrm>
          <a:off x="756360" y="4957920"/>
          <a:ext cx="8711640" cy="1408680"/>
        </p:xfrm>
        <a:graphic>
          <a:graphicData uri="http://schemas.openxmlformats.org/drawingml/2006/table">
            <a:tbl>
              <a:tblPr/>
              <a:tblGrid>
                <a:gridCol w="1755360"/>
                <a:gridCol w="2063160"/>
                <a:gridCol w="4893480"/>
              </a:tblGrid>
              <a:tr h="719640">
                <a:tc>
                  <a:txBody>
                    <a:bodyPr lIns="90000" rIns="90000" anchor="t">
                      <a:noAutofit/>
                    </a:bodyPr>
                    <a:p>
                      <a:pPr algn="ctr">
                        <a:lnSpc>
                          <a:spcPct val="100000"/>
                        </a:lnSpc>
                        <a:buNone/>
                      </a:pPr>
                      <a:r>
                        <a:rPr b="1" lang="en-GB" sz="1800" spc="-1" strike="noStrike">
                          <a:latin typeface="Arial"/>
                        </a:rPr>
                        <a:t>Attribute</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gn="ctr">
                        <a:lnSpc>
                          <a:spcPct val="100000"/>
                        </a:lnSpc>
                        <a:buNone/>
                      </a:pPr>
                      <a:r>
                        <a:rPr b="1" lang="en-GB" sz="1800" spc="-1" strike="noStrike">
                          <a:latin typeface="Arial"/>
                        </a:rPr>
                        <a:t>Values</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gn="ctr">
                        <a:lnSpc>
                          <a:spcPct val="100000"/>
                        </a:lnSpc>
                        <a:buNone/>
                      </a:pPr>
                      <a:r>
                        <a:rPr b="1" lang="en-GB" sz="1800" spc="-1" strike="noStrike">
                          <a:latin typeface="Arial"/>
                        </a:rPr>
                        <a:t>Description</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689400">
                <a:tc>
                  <a:txBody>
                    <a:bodyPr lIns="90000" rIns="90000" anchor="ctr">
                      <a:noAutofit/>
                    </a:bodyPr>
                    <a:p>
                      <a:pPr>
                        <a:lnSpc>
                          <a:spcPct val="100000"/>
                        </a:lnSpc>
                        <a:buNone/>
                      </a:pPr>
                      <a:r>
                        <a:rPr b="0" lang="en-GB" sz="1800" spc="-1" strike="noStrike">
                          <a:latin typeface="Arial"/>
                        </a:rPr>
                        <a:t>s_addr</a:t>
                      </a:r>
                      <a:endParaRPr b="0" lang="en-GB" sz="1800" spc="-1" strike="noStrike">
                        <a:latin typeface="Arial"/>
                      </a:endParaRPr>
                    </a:p>
                  </a:txBody>
                  <a:tcPr anchor="ct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ctr">
                      <a:noAutofit/>
                    </a:bodyPr>
                    <a:p>
                      <a:pPr>
                        <a:lnSpc>
                          <a:spcPct val="100000"/>
                        </a:lnSpc>
                        <a:buNone/>
                      </a:pPr>
                      <a:r>
                        <a:rPr b="0" lang="en-GB" sz="1800" spc="-1" strike="noStrike">
                          <a:latin typeface="Arial"/>
                        </a:rPr>
                        <a:t>Service address</a:t>
                      </a:r>
                      <a:endParaRPr b="0" lang="en-GB" sz="1800" spc="-1" strike="noStrike">
                        <a:latin typeface="Arial"/>
                      </a:endParaRPr>
                    </a:p>
                  </a:txBody>
                  <a:tcPr anchor="ct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ctr">
                      <a:noAutofit/>
                    </a:bodyPr>
                    <a:p>
                      <a:pPr>
                        <a:lnSpc>
                          <a:spcPct val="100000"/>
                        </a:lnSpc>
                        <a:buNone/>
                      </a:pPr>
                      <a:r>
                        <a:rPr b="0" lang="en-GB" sz="1800" spc="-1" strike="noStrike">
                          <a:latin typeface="Arial"/>
                        </a:rPr>
                        <a:t>A 32-bit IP address in Network Byte Order.</a:t>
                      </a:r>
                      <a:endParaRPr b="0" lang="en-GB" sz="1800" spc="-1" strike="noStrike">
                        <a:latin typeface="Arial"/>
                      </a:endParaRPr>
                    </a:p>
                  </a:txBody>
                  <a:tcPr anchor="ct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8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23" name="PlaceHolder 1"/>
          <p:cNvSpPr>
            <a:spLocks noGrp="1"/>
          </p:cNvSpPr>
          <p:nvPr>
            <p:ph type="title"/>
          </p:nvPr>
        </p:nvSpPr>
        <p:spPr>
          <a:xfrm>
            <a:off x="392040" y="444240"/>
            <a:ext cx="8905680" cy="1006920"/>
          </a:xfrm>
          <a:prstGeom prst="rect">
            <a:avLst/>
          </a:prstGeom>
          <a:noFill/>
          <a:ln w="0">
            <a:noFill/>
          </a:ln>
        </p:spPr>
        <p:txBody>
          <a:bodyPr lIns="90360" rIns="90360" tIns="44280" bIns="44280" anchor="ctr">
            <a:noAutofit/>
          </a:bodyPr>
          <a:p>
            <a:pPr algn="ctr">
              <a:lnSpc>
                <a:spcPct val="100000"/>
              </a:lnSpc>
              <a:buNone/>
              <a:tabLst>
                <a:tab algn="l" pos="0"/>
                <a:tab algn="l" pos="825480"/>
                <a:tab algn="l" pos="1650960"/>
                <a:tab algn="l" pos="2476440"/>
                <a:tab algn="l" pos="3301920"/>
                <a:tab algn="l" pos="4127400"/>
                <a:tab algn="l" pos="4952880"/>
                <a:tab algn="l" pos="5778360"/>
                <a:tab algn="l" pos="6603840"/>
                <a:tab algn="l" pos="7429680"/>
                <a:tab algn="l" pos="8255160"/>
                <a:tab algn="l" pos="9080640"/>
                <a:tab algn="l" pos="9906120"/>
                <a:tab algn="l" pos="10731600"/>
              </a:tabLst>
            </a:pPr>
            <a:r>
              <a:rPr b="1" lang="en-GB" sz="2800" spc="-1" strike="noStrike">
                <a:latin typeface="Bitstream Vera Sans Mono"/>
              </a:rPr>
              <a:t>hostent </a:t>
            </a:r>
            <a:r>
              <a:rPr b="1" lang="en-GB" sz="2800" spc="-1" strike="noStrike">
                <a:latin typeface="Arial"/>
              </a:rPr>
              <a:t>- I</a:t>
            </a:r>
            <a:endParaRPr b="0" lang="en-GB" sz="2800" spc="-1" strike="noStrike">
              <a:latin typeface="Arial"/>
            </a:endParaRPr>
          </a:p>
        </p:txBody>
      </p:sp>
      <p:sp>
        <p:nvSpPr>
          <p:cNvPr id="524" name="PlaceHolder 2"/>
          <p:cNvSpPr>
            <a:spLocks noGrp="1"/>
          </p:cNvSpPr>
          <p:nvPr>
            <p:ph/>
          </p:nvPr>
        </p:nvSpPr>
        <p:spPr>
          <a:xfrm>
            <a:off x="535680" y="1726920"/>
            <a:ext cx="9039960" cy="5220720"/>
          </a:xfrm>
          <a:prstGeom prst="rect">
            <a:avLst/>
          </a:prstGeom>
          <a:noFill/>
          <a:ln w="0">
            <a:noFill/>
          </a:ln>
        </p:spPr>
        <p:txBody>
          <a:bodyPr lIns="90360" rIns="90360" tIns="44280" bIns="44280" anchor="t">
            <a:normAutofit/>
          </a:bodyPr>
          <a:p>
            <a:pPr>
              <a:lnSpc>
                <a:spcPct val="100000"/>
              </a:lnSpc>
              <a:spcBef>
                <a:spcPts val="1250"/>
              </a:spcBef>
              <a:buNone/>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Arial"/>
              </a:rPr>
              <a:t>This structure is used to keep information related to host.</a:t>
            </a:r>
            <a:endParaRPr b="0" lang="en-GB" sz="2000" spc="-1" strike="noStrike">
              <a:latin typeface="Arial"/>
            </a:endParaRPr>
          </a:p>
          <a:p>
            <a:pPr>
              <a:lnSpc>
                <a:spcPct val="100000"/>
              </a:lnSpc>
              <a:spcBef>
                <a:spcPts val="1250"/>
              </a:spcBef>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GB" sz="20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Bitstream Vera Sans Mono"/>
                <a:ea typeface="Courier New"/>
              </a:rPr>
              <a:t>struct hostent {</a:t>
            </a:r>
            <a:endParaRPr b="0" lang="en-GB" sz="20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Bitstream Vera Sans Mono"/>
                <a:ea typeface="Courier New"/>
              </a:rPr>
              <a:t>   </a:t>
            </a:r>
            <a:r>
              <a:rPr b="0" lang="en-US" sz="2000" spc="-1" strike="noStrike">
                <a:latin typeface="Bitstream Vera Sans Mono"/>
                <a:ea typeface="Courier New"/>
              </a:rPr>
              <a:t>char *h_name; </a:t>
            </a:r>
            <a:endParaRPr b="0" lang="en-GB" sz="20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Bitstream Vera Sans Mono"/>
                <a:ea typeface="Courier New"/>
              </a:rPr>
              <a:t>   </a:t>
            </a:r>
            <a:r>
              <a:rPr b="0" lang="en-US" sz="2000" spc="-1" strike="noStrike">
                <a:latin typeface="Bitstream Vera Sans Mono"/>
                <a:ea typeface="Courier New"/>
              </a:rPr>
              <a:t>char **h_aliases; </a:t>
            </a:r>
            <a:endParaRPr b="0" lang="en-GB" sz="20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Bitstream Vera Sans Mono"/>
                <a:ea typeface="Courier New"/>
              </a:rPr>
              <a:t>   </a:t>
            </a:r>
            <a:r>
              <a:rPr b="0" lang="en-US" sz="2000" spc="-1" strike="noStrike">
                <a:latin typeface="Bitstream Vera Sans Mono"/>
                <a:ea typeface="Courier New"/>
              </a:rPr>
              <a:t>int h_addrtype;  </a:t>
            </a:r>
            <a:endParaRPr b="0" lang="en-GB" sz="20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Bitstream Vera Sans Mono"/>
                <a:ea typeface="Courier New"/>
              </a:rPr>
              <a:t>   </a:t>
            </a:r>
            <a:r>
              <a:rPr b="0" lang="en-US" sz="2000" spc="-1" strike="noStrike">
                <a:latin typeface="Bitstream Vera Sans Mono"/>
                <a:ea typeface="Courier New"/>
              </a:rPr>
              <a:t>int h_length;    </a:t>
            </a:r>
            <a:endParaRPr b="0" lang="en-GB" sz="20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Bitstream Vera Sans Mono"/>
                <a:ea typeface="Courier New"/>
              </a:rPr>
              <a:t>   </a:t>
            </a:r>
            <a:r>
              <a:rPr b="0" lang="en-US" sz="2000" spc="-1" strike="noStrike">
                <a:latin typeface="Bitstream Vera Sans Mono"/>
                <a:ea typeface="Courier New"/>
              </a:rPr>
              <a:t>char **h_addr_list</a:t>
            </a:r>
            <a:endParaRPr b="0" lang="en-GB" sz="20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GB" sz="20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Bitstream Vera Sans Mono"/>
                <a:ea typeface="Courier New"/>
              </a:rPr>
              <a:t>#define h_addr  h_addr_list[0]</a:t>
            </a:r>
            <a:endParaRPr b="0" lang="en-GB" sz="20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Bitstream Vera Sans Mono"/>
                <a:ea typeface="Courier New"/>
              </a:rPr>
              <a:t>};</a:t>
            </a:r>
            <a:endParaRPr b="0" lang="en-GB" sz="2000" spc="-1" strike="noStrike">
              <a:latin typeface="Arial"/>
            </a:endParaRPr>
          </a:p>
          <a:p>
            <a:pPr>
              <a:lnSpc>
                <a:spcPct val="100000"/>
              </a:lnSpc>
              <a:spcBef>
                <a:spcPts val="1250"/>
              </a:spcBef>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GB" sz="20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GB" sz="18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GB" sz="1800" spc="-1" strike="noStrike">
              <a:latin typeface="Arial"/>
            </a:endParaRPr>
          </a:p>
        </p:txBody>
      </p:sp>
    </p:spTree>
  </p:cSld>
  <mc:AlternateContent>
    <mc:Choice Requires="p14">
      <p:transition spd="slow" p14:dur="2000"/>
    </mc:Choice>
    <mc:Fallback>
      <p:transition spd="slow"/>
    </mc:Fallback>
  </mc:AlternateContent>
</p:sld>
</file>

<file path=ppt/slides/slide8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25" name="PlaceHolder 1"/>
          <p:cNvSpPr>
            <a:spLocks noGrp="1"/>
          </p:cNvSpPr>
          <p:nvPr>
            <p:ph type="title"/>
          </p:nvPr>
        </p:nvSpPr>
        <p:spPr>
          <a:xfrm>
            <a:off x="392040" y="444240"/>
            <a:ext cx="8905680" cy="1006920"/>
          </a:xfrm>
          <a:prstGeom prst="rect">
            <a:avLst/>
          </a:prstGeom>
          <a:noFill/>
          <a:ln w="0">
            <a:noFill/>
          </a:ln>
        </p:spPr>
        <p:txBody>
          <a:bodyPr lIns="90360" rIns="90360" tIns="44280" bIns="44280" anchor="ctr">
            <a:noAutofit/>
          </a:bodyPr>
          <a:p>
            <a:pPr marL="216000" indent="-216000" algn="ctr">
              <a:lnSpc>
                <a:spcPct val="100000"/>
              </a:lnSpc>
              <a:buClr>
                <a:srgbClr val="000000"/>
              </a:buClr>
              <a:buSzPct val="45000"/>
              <a:buFont typeface="Wingdings" charset="2"/>
              <a:buChar char=""/>
              <a:tabLst>
                <a:tab algn="l" pos="0"/>
                <a:tab algn="l" pos="825480"/>
                <a:tab algn="l" pos="1650960"/>
                <a:tab algn="l" pos="2476440"/>
                <a:tab algn="l" pos="3301920"/>
                <a:tab algn="l" pos="4127400"/>
                <a:tab algn="l" pos="4952880"/>
                <a:tab algn="l" pos="5778360"/>
                <a:tab algn="l" pos="6603840"/>
                <a:tab algn="l" pos="7429680"/>
                <a:tab algn="l" pos="8255160"/>
                <a:tab algn="l" pos="9080640"/>
                <a:tab algn="l" pos="9906120"/>
                <a:tab algn="l" pos="10731600"/>
              </a:tabLst>
            </a:pPr>
            <a:r>
              <a:rPr b="1" lang="en-GB" sz="2800" spc="-1" strike="noStrike">
                <a:latin typeface="Arial"/>
              </a:rPr>
              <a:t>hostent - II</a:t>
            </a:r>
            <a:endParaRPr b="0" lang="en-GB" sz="2800" spc="-1" strike="noStrike">
              <a:latin typeface="Arial"/>
            </a:endParaRPr>
          </a:p>
        </p:txBody>
      </p:sp>
      <p:sp>
        <p:nvSpPr>
          <p:cNvPr id="526" name="PlaceHolder 2"/>
          <p:cNvSpPr>
            <a:spLocks noGrp="1"/>
          </p:cNvSpPr>
          <p:nvPr>
            <p:ph/>
          </p:nvPr>
        </p:nvSpPr>
        <p:spPr>
          <a:xfrm>
            <a:off x="319680" y="1618920"/>
            <a:ext cx="9039960" cy="5220720"/>
          </a:xfrm>
          <a:prstGeom prst="rect">
            <a:avLst/>
          </a:prstGeom>
          <a:noFill/>
          <a:ln w="0">
            <a:noFill/>
          </a:ln>
        </p:spPr>
        <p:txBody>
          <a:bodyPr lIns="90360" rIns="90360" tIns="44280" bIns="44280" anchor="t">
            <a:normAutofit/>
          </a:bodyPr>
          <a:p>
            <a:pPr marL="343080" indent="-343080">
              <a:lnSpc>
                <a:spcPct val="100000"/>
              </a:lnSpc>
              <a:spcBef>
                <a:spcPts val="1250"/>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Arial"/>
              </a:rPr>
              <a:t>Here is the description of the member fields of </a:t>
            </a:r>
            <a:r>
              <a:rPr b="0" lang="en-US" sz="2000" spc="-1" strike="noStrike">
                <a:latin typeface="Bitstream Vera Sans Mono"/>
              </a:rPr>
              <a:t>struct hostent</a:t>
            </a:r>
            <a:r>
              <a:rPr b="0" lang="en-US" sz="2000" spc="-1" strike="noStrike">
                <a:latin typeface="Arial"/>
              </a:rPr>
              <a:t>.</a:t>
            </a:r>
            <a:endParaRPr b="0" lang="en-GB" sz="20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GB" sz="1800" spc="-1" strike="noStrike">
              <a:latin typeface="Arial"/>
            </a:endParaRPr>
          </a:p>
        </p:txBody>
      </p:sp>
      <p:graphicFrame>
        <p:nvGraphicFramePr>
          <p:cNvPr id="527" name=""/>
          <p:cNvGraphicFramePr/>
          <p:nvPr/>
        </p:nvGraphicFramePr>
        <p:xfrm>
          <a:off x="648000" y="2545560"/>
          <a:ext cx="8634240" cy="3201840"/>
        </p:xfrm>
        <a:graphic>
          <a:graphicData uri="http://schemas.openxmlformats.org/drawingml/2006/table">
            <a:tbl>
              <a:tblPr/>
              <a:tblGrid>
                <a:gridCol w="1723680"/>
                <a:gridCol w="1302840"/>
                <a:gridCol w="5608080"/>
              </a:tblGrid>
              <a:tr h="719640">
                <a:tc>
                  <a:txBody>
                    <a:bodyPr lIns="90000" rIns="90000" anchor="t">
                      <a:noAutofit/>
                    </a:bodyPr>
                    <a:p>
                      <a:pPr algn="ctr">
                        <a:lnSpc>
                          <a:spcPct val="100000"/>
                        </a:lnSpc>
                        <a:buNone/>
                      </a:pPr>
                      <a:r>
                        <a:rPr b="1" lang="en-GB" sz="1800" spc="-1" strike="noStrike">
                          <a:latin typeface="Arial"/>
                        </a:rPr>
                        <a:t>Attribute</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gn="ctr">
                        <a:lnSpc>
                          <a:spcPct val="100000"/>
                        </a:lnSpc>
                        <a:buNone/>
                      </a:pPr>
                      <a:r>
                        <a:rPr b="1" lang="en-GB" sz="1800" spc="-1" strike="noStrike">
                          <a:latin typeface="Arial"/>
                        </a:rPr>
                        <a:t>Values</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gn="ctr">
                        <a:lnSpc>
                          <a:spcPct val="100000"/>
                        </a:lnSpc>
                        <a:buNone/>
                      </a:pPr>
                      <a:r>
                        <a:rPr b="1" lang="en-GB" sz="1800" spc="-1" strike="noStrike">
                          <a:latin typeface="Arial"/>
                        </a:rPr>
                        <a:t>Description</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719640">
                <a:tc>
                  <a:txBody>
                    <a:bodyPr lIns="90000" rIns="90000" anchor="ctr">
                      <a:noAutofit/>
                    </a:bodyPr>
                    <a:p>
                      <a:pPr>
                        <a:lnSpc>
                          <a:spcPct val="100000"/>
                        </a:lnSpc>
                        <a:buNone/>
                      </a:pPr>
                      <a:r>
                        <a:rPr b="0" lang="en-GB" sz="1800" spc="-1" strike="noStrike">
                          <a:latin typeface="Arial"/>
                        </a:rPr>
                        <a:t>h_name</a:t>
                      </a:r>
                      <a:endParaRPr b="0" lang="en-GB" sz="1800" spc="-1" strike="noStrike">
                        <a:latin typeface="Arial"/>
                      </a:endParaRPr>
                    </a:p>
                  </a:txBody>
                  <a:tcPr anchor="ct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en-GB" sz="1800" spc="-1" strike="noStrike">
                          <a:latin typeface="Arial"/>
                        </a:rPr>
                        <a:t>ti.com etc.</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en-GB" sz="1800" spc="-1" strike="noStrike">
                          <a:latin typeface="Arial"/>
                        </a:rPr>
                        <a:t>It is the official name of the host. For example, tutorialspoint.com, google.com, etc.</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462240">
                <a:tc>
                  <a:txBody>
                    <a:bodyPr lIns="90000" rIns="90000" anchor="ctr">
                      <a:noAutofit/>
                    </a:bodyPr>
                    <a:p>
                      <a:pPr>
                        <a:lnSpc>
                          <a:spcPct val="100000"/>
                        </a:lnSpc>
                        <a:buNone/>
                      </a:pPr>
                      <a:r>
                        <a:rPr b="0" lang="en-GB" sz="1800" spc="-1" strike="noStrike">
                          <a:latin typeface="Arial"/>
                        </a:rPr>
                        <a:t>h_aliases</a:t>
                      </a:r>
                      <a:endParaRPr b="0" lang="en-GB" sz="1800" spc="-1" strike="noStrike">
                        <a:latin typeface="Arial"/>
                      </a:endParaRPr>
                    </a:p>
                  </a:txBody>
                  <a:tcPr anchor="ct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ctr">
                      <a:noAutofit/>
                    </a:bodyPr>
                    <a:p>
                      <a:pPr>
                        <a:lnSpc>
                          <a:spcPct val="100000"/>
                        </a:lnSpc>
                        <a:buNone/>
                      </a:pPr>
                      <a:r>
                        <a:rPr b="0" lang="en-GB" sz="1800" spc="-1" strike="noStrike">
                          <a:latin typeface="Arial"/>
                        </a:rPr>
                        <a:t>TI</a:t>
                      </a:r>
                      <a:endParaRPr b="0" lang="en-GB" sz="1800" spc="-1" strike="noStrike">
                        <a:latin typeface="Arial"/>
                      </a:endParaRPr>
                    </a:p>
                  </a:txBody>
                  <a:tcPr anchor="ct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en-GB" sz="1800" spc="-1" strike="noStrike">
                          <a:latin typeface="Arial"/>
                        </a:rPr>
                        <a:t>It holds a list of host name aliases.</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04920">
                <a:tc>
                  <a:txBody>
                    <a:bodyPr lIns="90000" rIns="90000" anchor="ctr">
                      <a:noAutofit/>
                    </a:bodyPr>
                    <a:p>
                      <a:pPr>
                        <a:lnSpc>
                          <a:spcPct val="100000"/>
                        </a:lnSpc>
                        <a:buNone/>
                      </a:pPr>
                      <a:r>
                        <a:rPr b="0" lang="en-GB" sz="1800" spc="-1" strike="noStrike">
                          <a:latin typeface="Arial"/>
                        </a:rPr>
                        <a:t>h_addrtype</a:t>
                      </a:r>
                      <a:endParaRPr b="0" lang="en-GB" sz="1800" spc="-1" strike="noStrike">
                        <a:latin typeface="Arial"/>
                      </a:endParaRPr>
                    </a:p>
                  </a:txBody>
                  <a:tcPr anchor="ct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ctr">
                      <a:noAutofit/>
                    </a:bodyPr>
                    <a:p>
                      <a:pPr>
                        <a:lnSpc>
                          <a:spcPct val="100000"/>
                        </a:lnSpc>
                        <a:buNone/>
                      </a:pPr>
                      <a:r>
                        <a:rPr b="0" lang="en-GB" sz="1800" spc="-1" strike="noStrike">
                          <a:latin typeface="Arial"/>
                        </a:rPr>
                        <a:t>AF_INET</a:t>
                      </a:r>
                      <a:endParaRPr b="0" lang="en-GB" sz="1800" spc="-1" strike="noStrike">
                        <a:latin typeface="Arial"/>
                      </a:endParaRPr>
                    </a:p>
                  </a:txBody>
                  <a:tcPr anchor="ct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en-GB" sz="1800" spc="-1" strike="noStrike">
                          <a:latin typeface="Arial"/>
                        </a:rPr>
                        <a:t>It contains the address family. In case of Internet based application, it will always be AF_INET.</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497880">
                <a:tc>
                  <a:txBody>
                    <a:bodyPr lIns="90000" rIns="90000" anchor="ctr">
                      <a:noAutofit/>
                    </a:bodyPr>
                    <a:p>
                      <a:pPr>
                        <a:lnSpc>
                          <a:spcPct val="100000"/>
                        </a:lnSpc>
                        <a:buNone/>
                      </a:pPr>
                      <a:r>
                        <a:rPr b="0" lang="en-GB" sz="1800" spc="-1" strike="noStrike">
                          <a:latin typeface="Arial"/>
                        </a:rPr>
                        <a:t>h_length</a:t>
                      </a:r>
                      <a:endParaRPr b="0" lang="en-GB" sz="1800" spc="-1" strike="noStrike">
                        <a:latin typeface="Arial"/>
                      </a:endParaRPr>
                    </a:p>
                  </a:txBody>
                  <a:tcPr anchor="ct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ctr">
                      <a:noAutofit/>
                    </a:bodyPr>
                    <a:p>
                      <a:pPr>
                        <a:lnSpc>
                          <a:spcPct val="100000"/>
                        </a:lnSpc>
                        <a:buNone/>
                      </a:pPr>
                      <a:r>
                        <a:rPr b="0" lang="en-GB" sz="1800" spc="-1" strike="noStrike">
                          <a:latin typeface="Arial"/>
                        </a:rPr>
                        <a:t>4</a:t>
                      </a:r>
                      <a:endParaRPr b="0" lang="en-GB" sz="1800" spc="-1" strike="noStrike">
                        <a:latin typeface="Arial"/>
                      </a:endParaRPr>
                    </a:p>
                  </a:txBody>
                  <a:tcPr anchor="ct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en-GB" sz="1800" spc="-1" strike="noStrike">
                          <a:latin typeface="Arial"/>
                        </a:rPr>
                        <a:t>It holds the length of the IP address, which is 4 for Internet Address (IPv4).</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497880">
                <a:tc>
                  <a:txBody>
                    <a:bodyPr lIns="90000" rIns="90000" anchor="ctr">
                      <a:noAutofit/>
                    </a:bodyPr>
                    <a:p>
                      <a:pPr>
                        <a:lnSpc>
                          <a:spcPct val="100000"/>
                        </a:lnSpc>
                        <a:buNone/>
                      </a:pPr>
                      <a:r>
                        <a:rPr b="0" lang="en-GB" sz="1800" spc="-1" strike="noStrike">
                          <a:latin typeface="Arial"/>
                        </a:rPr>
                        <a:t>h_addr_list</a:t>
                      </a:r>
                      <a:endParaRPr b="0" lang="en-GB" sz="1800" spc="-1" strike="noStrike">
                        <a:latin typeface="Arial"/>
                      </a:endParaRPr>
                    </a:p>
                  </a:txBody>
                  <a:tcPr anchor="ct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ctr">
                      <a:noAutofit/>
                    </a:bodyPr>
                    <a:p>
                      <a:pPr>
                        <a:lnSpc>
                          <a:spcPct val="100000"/>
                        </a:lnSpc>
                        <a:buNone/>
                      </a:pPr>
                      <a:r>
                        <a:rPr b="0" lang="en-GB" sz="1800" spc="-1" strike="noStrike">
                          <a:latin typeface="Arial"/>
                        </a:rPr>
                        <a:t>in_addr</a:t>
                      </a:r>
                      <a:endParaRPr b="0" lang="en-GB" sz="1800" spc="-1" strike="noStrike">
                        <a:latin typeface="Arial"/>
                      </a:endParaRPr>
                    </a:p>
                  </a:txBody>
                  <a:tcPr anchor="ct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en-GB" sz="1800" spc="-1" strike="noStrike">
                          <a:latin typeface="Arial"/>
                        </a:rPr>
                        <a:t>For Internet addresses, the array of pointers h_addr_list[0], h_addr_list[1], and so on, are points to structure in_addr.</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8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28" name="PlaceHolder 1"/>
          <p:cNvSpPr>
            <a:spLocks noGrp="1"/>
          </p:cNvSpPr>
          <p:nvPr>
            <p:ph type="title"/>
          </p:nvPr>
        </p:nvSpPr>
        <p:spPr>
          <a:xfrm>
            <a:off x="392040" y="444240"/>
            <a:ext cx="8905680" cy="1006920"/>
          </a:xfrm>
          <a:prstGeom prst="rect">
            <a:avLst/>
          </a:prstGeom>
          <a:noFill/>
          <a:ln w="0">
            <a:noFill/>
          </a:ln>
        </p:spPr>
        <p:txBody>
          <a:bodyPr lIns="90360" rIns="90360" tIns="44280" bIns="44280" anchor="ctr">
            <a:noAutofit/>
          </a:bodyPr>
          <a:p>
            <a:pPr algn="ctr">
              <a:lnSpc>
                <a:spcPct val="100000"/>
              </a:lnSpc>
              <a:buNone/>
              <a:tabLst>
                <a:tab algn="l" pos="0"/>
                <a:tab algn="l" pos="825480"/>
                <a:tab algn="l" pos="1650960"/>
                <a:tab algn="l" pos="2476440"/>
                <a:tab algn="l" pos="3301920"/>
                <a:tab algn="l" pos="4127400"/>
                <a:tab algn="l" pos="4952880"/>
                <a:tab algn="l" pos="5778360"/>
                <a:tab algn="l" pos="6603840"/>
                <a:tab algn="l" pos="7429680"/>
                <a:tab algn="l" pos="8255160"/>
                <a:tab algn="l" pos="9080640"/>
                <a:tab algn="l" pos="9906120"/>
                <a:tab algn="l" pos="10731600"/>
              </a:tabLst>
            </a:pPr>
            <a:r>
              <a:rPr b="1" lang="en-GB" sz="2800" spc="-1" strike="noStrike">
                <a:latin typeface="Bitstream Vera Sans Mono"/>
              </a:rPr>
              <a:t>servent </a:t>
            </a:r>
            <a:r>
              <a:rPr b="1" lang="en-GB" sz="2800" spc="-1" strike="noStrike">
                <a:latin typeface="Arial"/>
              </a:rPr>
              <a:t>- I</a:t>
            </a:r>
            <a:endParaRPr b="0" lang="en-GB" sz="2800" spc="-1" strike="noStrike">
              <a:latin typeface="Arial"/>
            </a:endParaRPr>
          </a:p>
        </p:txBody>
      </p:sp>
      <p:sp>
        <p:nvSpPr>
          <p:cNvPr id="529" name="PlaceHolder 2"/>
          <p:cNvSpPr>
            <a:spLocks noGrp="1"/>
          </p:cNvSpPr>
          <p:nvPr>
            <p:ph/>
          </p:nvPr>
        </p:nvSpPr>
        <p:spPr>
          <a:xfrm>
            <a:off x="535680" y="1726920"/>
            <a:ext cx="9039960" cy="5220720"/>
          </a:xfrm>
          <a:prstGeom prst="rect">
            <a:avLst/>
          </a:prstGeom>
          <a:noFill/>
          <a:ln w="0">
            <a:noFill/>
          </a:ln>
        </p:spPr>
        <p:txBody>
          <a:bodyPr lIns="90360" rIns="90360" tIns="44280" bIns="44280" anchor="t">
            <a:normAutofit/>
          </a:bodyPr>
          <a:p>
            <a:pPr marL="343080" indent="-343080">
              <a:lnSpc>
                <a:spcPct val="100000"/>
              </a:lnSpc>
              <a:spcBef>
                <a:spcPts val="1250"/>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Arial"/>
              </a:rPr>
              <a:t>This particular structure is used to keep information related to service and associated ports.</a:t>
            </a:r>
            <a:endParaRPr b="0" lang="en-GB" sz="2000" spc="-1" strike="noStrike">
              <a:latin typeface="Arial"/>
            </a:endParaRPr>
          </a:p>
          <a:p>
            <a:pPr>
              <a:lnSpc>
                <a:spcPct val="100000"/>
              </a:lnSpc>
              <a:spcBef>
                <a:spcPts val="1250"/>
              </a:spcBef>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GB" sz="20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Bitstream Vera Sans Mono"/>
                <a:ea typeface="Courier New"/>
              </a:rPr>
              <a:t>struct servent {</a:t>
            </a:r>
            <a:endParaRPr b="0" lang="en-GB" sz="20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Bitstream Vera Sans Mono"/>
                <a:ea typeface="Courier New"/>
              </a:rPr>
              <a:t>   </a:t>
            </a:r>
            <a:r>
              <a:rPr b="0" lang="en-US" sz="2000" spc="-1" strike="noStrike">
                <a:latin typeface="Bitstream Vera Sans Mono"/>
                <a:ea typeface="Courier New"/>
              </a:rPr>
              <a:t>char  *s_name; </a:t>
            </a:r>
            <a:endParaRPr b="0" lang="en-GB" sz="20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Bitstream Vera Sans Mono"/>
                <a:ea typeface="Courier New"/>
              </a:rPr>
              <a:t>   </a:t>
            </a:r>
            <a:r>
              <a:rPr b="0" lang="en-US" sz="2000" spc="-1" strike="noStrike">
                <a:latin typeface="Bitstream Vera Sans Mono"/>
                <a:ea typeface="Courier New"/>
              </a:rPr>
              <a:t>char  **s_aliases; </a:t>
            </a:r>
            <a:endParaRPr b="0" lang="en-GB" sz="20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Bitstream Vera Sans Mono"/>
                <a:ea typeface="Courier New"/>
              </a:rPr>
              <a:t>   </a:t>
            </a:r>
            <a:r>
              <a:rPr b="0" lang="en-US" sz="2000" spc="-1" strike="noStrike">
                <a:latin typeface="Bitstream Vera Sans Mono"/>
                <a:ea typeface="Courier New"/>
              </a:rPr>
              <a:t>int   s_port;  </a:t>
            </a:r>
            <a:endParaRPr b="0" lang="en-GB" sz="20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Bitstream Vera Sans Mono"/>
                <a:ea typeface="Courier New"/>
              </a:rPr>
              <a:t>   </a:t>
            </a:r>
            <a:r>
              <a:rPr b="0" lang="en-US" sz="2000" spc="-1" strike="noStrike">
                <a:latin typeface="Bitstream Vera Sans Mono"/>
                <a:ea typeface="Courier New"/>
              </a:rPr>
              <a:t>char  *s_proto;</a:t>
            </a:r>
            <a:endParaRPr b="0" lang="en-GB" sz="20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Bitstream Vera Sans Mono"/>
                <a:ea typeface="Courier New"/>
              </a:rPr>
              <a:t>};</a:t>
            </a:r>
            <a:endParaRPr b="0" lang="en-GB" sz="2000" spc="-1" strike="noStrike">
              <a:latin typeface="Arial"/>
            </a:endParaRPr>
          </a:p>
          <a:p>
            <a:pPr>
              <a:lnSpc>
                <a:spcPct val="100000"/>
              </a:lnSpc>
              <a:spcBef>
                <a:spcPts val="1250"/>
              </a:spcBef>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GB" sz="20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GB" sz="18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GB" sz="1800" spc="-1" strike="noStrike">
              <a:latin typeface="Arial"/>
            </a:endParaRPr>
          </a:p>
        </p:txBody>
      </p:sp>
    </p:spTree>
  </p:cSld>
  <mc:AlternateContent>
    <mc:Choice Requires="p14">
      <p:transition spd="slow" p14:dur="2000"/>
    </mc:Choice>
    <mc:Fallback>
      <p:transition spd="slow"/>
    </mc:Fallback>
  </mc:AlternateContent>
</p:sld>
</file>

<file path=ppt/slides/slide8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30" name="PlaceHolder 1"/>
          <p:cNvSpPr>
            <a:spLocks noGrp="1"/>
          </p:cNvSpPr>
          <p:nvPr>
            <p:ph type="title"/>
          </p:nvPr>
        </p:nvSpPr>
        <p:spPr>
          <a:xfrm>
            <a:off x="392040" y="444240"/>
            <a:ext cx="8905680" cy="1006920"/>
          </a:xfrm>
          <a:prstGeom prst="rect">
            <a:avLst/>
          </a:prstGeom>
          <a:noFill/>
          <a:ln w="0">
            <a:noFill/>
          </a:ln>
        </p:spPr>
        <p:txBody>
          <a:bodyPr lIns="90360" rIns="90360" tIns="44280" bIns="44280" anchor="ctr">
            <a:noAutofit/>
          </a:bodyPr>
          <a:p>
            <a:pPr marL="216000" indent="-216000" algn="ctr">
              <a:lnSpc>
                <a:spcPct val="100000"/>
              </a:lnSpc>
              <a:buClr>
                <a:srgbClr val="000000"/>
              </a:buClr>
              <a:buSzPct val="45000"/>
              <a:buFont typeface="Wingdings" charset="2"/>
              <a:buChar char=""/>
              <a:tabLst>
                <a:tab algn="l" pos="0"/>
                <a:tab algn="l" pos="825480"/>
                <a:tab algn="l" pos="1650960"/>
                <a:tab algn="l" pos="2476440"/>
                <a:tab algn="l" pos="3301920"/>
                <a:tab algn="l" pos="4127400"/>
                <a:tab algn="l" pos="4952880"/>
                <a:tab algn="l" pos="5778360"/>
                <a:tab algn="l" pos="6603840"/>
                <a:tab algn="l" pos="7429680"/>
                <a:tab algn="l" pos="8255160"/>
                <a:tab algn="l" pos="9080640"/>
                <a:tab algn="l" pos="9906120"/>
                <a:tab algn="l" pos="10731600"/>
              </a:tabLst>
            </a:pPr>
            <a:r>
              <a:rPr b="1" lang="en-GB" sz="2800" spc="-1" strike="noStrike">
                <a:latin typeface="Bitstream Vera Sans Mono"/>
              </a:rPr>
              <a:t>servent</a:t>
            </a:r>
            <a:r>
              <a:rPr b="1" lang="en-GB" sz="2800" spc="-1" strike="noStrike">
                <a:latin typeface="Arial"/>
              </a:rPr>
              <a:t> - II</a:t>
            </a:r>
            <a:endParaRPr b="0" lang="en-GB" sz="2800" spc="-1" strike="noStrike">
              <a:latin typeface="Arial"/>
            </a:endParaRPr>
          </a:p>
        </p:txBody>
      </p:sp>
      <p:sp>
        <p:nvSpPr>
          <p:cNvPr id="531" name="PlaceHolder 2"/>
          <p:cNvSpPr>
            <a:spLocks noGrp="1"/>
          </p:cNvSpPr>
          <p:nvPr>
            <p:ph/>
          </p:nvPr>
        </p:nvSpPr>
        <p:spPr>
          <a:xfrm>
            <a:off x="319680" y="1618920"/>
            <a:ext cx="9039960" cy="5220720"/>
          </a:xfrm>
          <a:prstGeom prst="rect">
            <a:avLst/>
          </a:prstGeom>
          <a:noFill/>
          <a:ln w="0">
            <a:noFill/>
          </a:ln>
        </p:spPr>
        <p:txBody>
          <a:bodyPr lIns="90360" rIns="90360" tIns="44280" bIns="44280" anchor="t">
            <a:normAutofit/>
          </a:bodyPr>
          <a:p>
            <a:pPr marL="343080" indent="-343080">
              <a:lnSpc>
                <a:spcPct val="100000"/>
              </a:lnSpc>
              <a:spcBef>
                <a:spcPts val="1250"/>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Arial"/>
              </a:rPr>
              <a:t>Here is the description of the member fields of </a:t>
            </a:r>
            <a:r>
              <a:rPr b="0" lang="en-US" sz="2000" spc="-1" strike="noStrike">
                <a:latin typeface="Bitstream Vera Sans Mono"/>
              </a:rPr>
              <a:t>struct servent</a:t>
            </a:r>
            <a:r>
              <a:rPr b="0" lang="en-US" sz="2000" spc="-1" strike="noStrike">
                <a:latin typeface="Arial"/>
              </a:rPr>
              <a:t>.</a:t>
            </a:r>
            <a:endParaRPr b="0" lang="en-GB" sz="20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GB" sz="1800" spc="-1" strike="noStrike">
              <a:latin typeface="Arial"/>
            </a:endParaRPr>
          </a:p>
        </p:txBody>
      </p:sp>
      <p:graphicFrame>
        <p:nvGraphicFramePr>
          <p:cNvPr id="532" name=""/>
          <p:cNvGraphicFramePr/>
          <p:nvPr/>
        </p:nvGraphicFramePr>
        <p:xfrm>
          <a:off x="648000" y="2617560"/>
          <a:ext cx="8634240" cy="2896920"/>
        </p:xfrm>
        <a:graphic>
          <a:graphicData uri="http://schemas.openxmlformats.org/drawingml/2006/table">
            <a:tbl>
              <a:tblPr/>
              <a:tblGrid>
                <a:gridCol w="1723680"/>
                <a:gridCol w="1302840"/>
                <a:gridCol w="5608080"/>
              </a:tblGrid>
              <a:tr h="719640">
                <a:tc>
                  <a:txBody>
                    <a:bodyPr lIns="90000" rIns="90000" anchor="t">
                      <a:noAutofit/>
                    </a:bodyPr>
                    <a:p>
                      <a:pPr algn="ctr">
                        <a:lnSpc>
                          <a:spcPct val="100000"/>
                        </a:lnSpc>
                        <a:buNone/>
                      </a:pPr>
                      <a:r>
                        <a:rPr b="1" lang="en-GB" sz="1800" spc="-1" strike="noStrike">
                          <a:latin typeface="Arial"/>
                        </a:rPr>
                        <a:t>Attribute</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gn="ctr">
                        <a:lnSpc>
                          <a:spcPct val="100000"/>
                        </a:lnSpc>
                        <a:buNone/>
                      </a:pPr>
                      <a:r>
                        <a:rPr b="1" lang="en-GB" sz="1800" spc="-1" strike="noStrike">
                          <a:latin typeface="Arial"/>
                        </a:rPr>
                        <a:t>Values</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gn="ctr">
                        <a:lnSpc>
                          <a:spcPct val="100000"/>
                        </a:lnSpc>
                        <a:buNone/>
                      </a:pPr>
                      <a:r>
                        <a:rPr b="1" lang="en-GB" sz="1800" spc="-1" strike="noStrike">
                          <a:latin typeface="Arial"/>
                        </a:rPr>
                        <a:t>Description</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719640">
                <a:tc>
                  <a:txBody>
                    <a:bodyPr lIns="90000" rIns="90000" anchor="ctr">
                      <a:noAutofit/>
                    </a:bodyPr>
                    <a:p>
                      <a:pPr>
                        <a:lnSpc>
                          <a:spcPct val="100000"/>
                        </a:lnSpc>
                        <a:buNone/>
                      </a:pPr>
                      <a:r>
                        <a:rPr b="0" lang="en-GB" sz="1800" spc="-1" strike="noStrike">
                          <a:latin typeface="Arial"/>
                        </a:rPr>
                        <a:t>s_name</a:t>
                      </a:r>
                      <a:endParaRPr b="0" lang="en-GB" sz="1800" spc="-1" strike="noStrike">
                        <a:latin typeface="Arial"/>
                      </a:endParaRPr>
                    </a:p>
                  </a:txBody>
                  <a:tcPr anchor="ct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ctr">
                      <a:noAutofit/>
                    </a:bodyPr>
                    <a:p>
                      <a:pPr>
                        <a:lnSpc>
                          <a:spcPct val="100000"/>
                        </a:lnSpc>
                        <a:buNone/>
                      </a:pPr>
                      <a:r>
                        <a:rPr b="0" lang="en-GB" sz="1800" spc="-1" strike="noStrike">
                          <a:latin typeface="Arial"/>
                        </a:rPr>
                        <a:t>http</a:t>
                      </a:r>
                      <a:endParaRPr b="0" lang="en-GB" sz="1800" spc="-1" strike="noStrike">
                        <a:latin typeface="Arial"/>
                      </a:endParaRPr>
                    </a:p>
                  </a:txBody>
                  <a:tcPr anchor="ct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en-GB" sz="1800" spc="-1" strike="noStrike">
                          <a:latin typeface="Arial"/>
                        </a:rPr>
                        <a:t>This is the official name of the service. For example, SMTP, FTP, POP3, etc.</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462240">
                <a:tc>
                  <a:txBody>
                    <a:bodyPr lIns="90000" rIns="90000" anchor="ctr">
                      <a:noAutofit/>
                    </a:bodyPr>
                    <a:p>
                      <a:pPr>
                        <a:lnSpc>
                          <a:spcPct val="100000"/>
                        </a:lnSpc>
                        <a:buNone/>
                      </a:pPr>
                      <a:r>
                        <a:rPr b="0" lang="en-GB" sz="1800" spc="-1" strike="noStrike">
                          <a:latin typeface="Arial"/>
                        </a:rPr>
                        <a:t>s_aliases</a:t>
                      </a:r>
                      <a:endParaRPr b="0" lang="en-GB" sz="1800" spc="-1" strike="noStrike">
                        <a:latin typeface="Arial"/>
                      </a:endParaRPr>
                    </a:p>
                  </a:txBody>
                  <a:tcPr anchor="ct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ctr">
                      <a:noAutofit/>
                    </a:bodyPr>
                    <a:p>
                      <a:pPr>
                        <a:lnSpc>
                          <a:spcPct val="100000"/>
                        </a:lnSpc>
                        <a:buNone/>
                      </a:pPr>
                      <a:r>
                        <a:rPr b="0" lang="en-GB" sz="1800" spc="-1" strike="noStrike">
                          <a:latin typeface="Arial"/>
                        </a:rPr>
                        <a:t>TIALIAS</a:t>
                      </a:r>
                      <a:endParaRPr b="0" lang="en-GB" sz="1800" spc="-1" strike="noStrike">
                        <a:latin typeface="Arial"/>
                      </a:endParaRPr>
                    </a:p>
                  </a:txBody>
                  <a:tcPr anchor="ct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en-GB" sz="1800" spc="-1" strike="noStrike">
                          <a:latin typeface="Arial"/>
                        </a:rPr>
                        <a:t>It holds the list of service aliases. Most of the time this will be set to NULL.</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497880">
                <a:tc>
                  <a:txBody>
                    <a:bodyPr lIns="90000" rIns="90000" anchor="ctr">
                      <a:noAutofit/>
                    </a:bodyPr>
                    <a:p>
                      <a:pPr>
                        <a:lnSpc>
                          <a:spcPct val="100000"/>
                        </a:lnSpc>
                        <a:buNone/>
                      </a:pPr>
                      <a:r>
                        <a:rPr b="0" lang="en-GB" sz="1800" spc="-1" strike="noStrike">
                          <a:latin typeface="Arial"/>
                        </a:rPr>
                        <a:t>s_port</a:t>
                      </a:r>
                      <a:endParaRPr b="0" lang="en-GB" sz="1800" spc="-1" strike="noStrike">
                        <a:latin typeface="Arial"/>
                      </a:endParaRPr>
                    </a:p>
                  </a:txBody>
                  <a:tcPr anchor="ct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ctr">
                      <a:noAutofit/>
                    </a:bodyPr>
                    <a:p>
                      <a:pPr>
                        <a:lnSpc>
                          <a:spcPct val="100000"/>
                        </a:lnSpc>
                        <a:buNone/>
                      </a:pPr>
                      <a:r>
                        <a:rPr b="0" lang="en-GB" sz="1800" spc="-1" strike="noStrike">
                          <a:latin typeface="Arial"/>
                        </a:rPr>
                        <a:t>80</a:t>
                      </a:r>
                      <a:endParaRPr b="0" lang="en-GB" sz="1800" spc="-1" strike="noStrike">
                        <a:latin typeface="Arial"/>
                      </a:endParaRPr>
                    </a:p>
                  </a:txBody>
                  <a:tcPr anchor="ct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en-GB" sz="1800" spc="-1" strike="noStrike">
                          <a:latin typeface="Arial"/>
                        </a:rPr>
                        <a:t>It will have associated port number. For example, for HTTP, this will be 80.</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497880">
                <a:tc>
                  <a:txBody>
                    <a:bodyPr lIns="90000" rIns="90000" anchor="ctr">
                      <a:noAutofit/>
                    </a:bodyPr>
                    <a:p>
                      <a:pPr>
                        <a:lnSpc>
                          <a:spcPct val="100000"/>
                        </a:lnSpc>
                        <a:buNone/>
                      </a:pPr>
                      <a:r>
                        <a:rPr b="0" lang="en-GB" sz="1800" spc="-1" strike="noStrike">
                          <a:latin typeface="Arial"/>
                        </a:rPr>
                        <a:t>s_proto</a:t>
                      </a:r>
                      <a:endParaRPr b="0" lang="en-GB" sz="1800" spc="-1" strike="noStrike">
                        <a:latin typeface="Arial"/>
                      </a:endParaRPr>
                    </a:p>
                  </a:txBody>
                  <a:tcPr anchor="ct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ctr">
                      <a:noAutofit/>
                    </a:bodyPr>
                    <a:p>
                      <a:pPr>
                        <a:lnSpc>
                          <a:spcPct val="100000"/>
                        </a:lnSpc>
                        <a:buNone/>
                      </a:pPr>
                      <a:r>
                        <a:rPr b="0" lang="en-GB" sz="1800" spc="-1" strike="noStrike">
                          <a:latin typeface="Arial"/>
                        </a:rPr>
                        <a:t>TCP</a:t>
                      </a:r>
                      <a:endParaRPr b="0" lang="en-GB" sz="1800" spc="-1" strike="noStrike">
                        <a:latin typeface="Arial"/>
                      </a:endParaRPr>
                    </a:p>
                    <a:p>
                      <a:pPr>
                        <a:lnSpc>
                          <a:spcPct val="100000"/>
                        </a:lnSpc>
                        <a:buNone/>
                      </a:pPr>
                      <a:r>
                        <a:rPr b="0" lang="en-GB" sz="1800" spc="-1" strike="noStrike">
                          <a:latin typeface="Arial"/>
                        </a:rPr>
                        <a:t>UDP</a:t>
                      </a:r>
                      <a:endParaRPr b="0" lang="en-GB" sz="1800" spc="-1" strike="noStrike">
                        <a:latin typeface="Arial"/>
                      </a:endParaRPr>
                    </a:p>
                  </a:txBody>
                  <a:tcPr anchor="ct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en-GB" sz="1800" spc="-1" strike="noStrike">
                          <a:latin typeface="Arial"/>
                        </a:rPr>
                        <a:t>It is set to the protocol used. Internet services are provided using either TCP or UDP.</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bl>
          </a:graphicData>
        </a:graphic>
      </p:graphicFrame>
    </p:spTree>
  </p:cSld>
  <mc:AlternateContent>
    <mc:Choice Requires="p14">
      <p:transition spd="slow" p14:dur="2000"/>
    </mc:Choice>
    <mc:Fallback>
      <p:transition spd="slow"/>
    </mc:Fallback>
  </mc:AlternateContent>
</p:sld>
</file>

<file path=ppt/slides/slide8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33" name="PlaceHolder 1"/>
          <p:cNvSpPr>
            <a:spLocks noGrp="1"/>
          </p:cNvSpPr>
          <p:nvPr>
            <p:ph type="title"/>
          </p:nvPr>
        </p:nvSpPr>
        <p:spPr>
          <a:xfrm>
            <a:off x="392040" y="480240"/>
            <a:ext cx="8905680" cy="1006920"/>
          </a:xfrm>
          <a:prstGeom prst="rect">
            <a:avLst/>
          </a:prstGeom>
          <a:noFill/>
          <a:ln w="0">
            <a:noFill/>
          </a:ln>
        </p:spPr>
        <p:txBody>
          <a:bodyPr lIns="90360" rIns="90360" tIns="44280" bIns="44280" anchor="ctr">
            <a:noAutofit/>
          </a:bodyPr>
          <a:p>
            <a:pPr algn="ctr">
              <a:lnSpc>
                <a:spcPct val="100000"/>
              </a:lnSpc>
              <a:buNone/>
              <a:tabLst>
                <a:tab algn="l" pos="0"/>
                <a:tab algn="l" pos="825480"/>
                <a:tab algn="l" pos="1650960"/>
                <a:tab algn="l" pos="2476440"/>
                <a:tab algn="l" pos="3301920"/>
                <a:tab algn="l" pos="4127400"/>
                <a:tab algn="l" pos="4952880"/>
                <a:tab algn="l" pos="5778360"/>
                <a:tab algn="l" pos="6603840"/>
                <a:tab algn="l" pos="7429680"/>
                <a:tab algn="l" pos="8255160"/>
                <a:tab algn="l" pos="9080640"/>
                <a:tab algn="l" pos="9906120"/>
                <a:tab algn="l" pos="10731600"/>
              </a:tabLst>
            </a:pPr>
            <a:r>
              <a:rPr b="1" lang="en-GB" sz="2800" spc="-1" strike="noStrike">
                <a:latin typeface="Arial"/>
              </a:rPr>
              <a:t>Tips on Socket Structures</a:t>
            </a:r>
            <a:br>
              <a:rPr sz="2800"/>
            </a:br>
            <a:endParaRPr b="0" lang="en-GB" sz="2800" spc="-1" strike="noStrike">
              <a:latin typeface="Arial"/>
            </a:endParaRPr>
          </a:p>
        </p:txBody>
      </p:sp>
      <p:sp>
        <p:nvSpPr>
          <p:cNvPr id="534" name="PlaceHolder 2"/>
          <p:cNvSpPr>
            <a:spLocks noGrp="1"/>
          </p:cNvSpPr>
          <p:nvPr>
            <p:ph/>
          </p:nvPr>
        </p:nvSpPr>
        <p:spPr>
          <a:xfrm>
            <a:off x="535680" y="1726920"/>
            <a:ext cx="9039960" cy="5220720"/>
          </a:xfrm>
          <a:prstGeom prst="rect">
            <a:avLst/>
          </a:prstGeom>
          <a:noFill/>
          <a:ln w="0">
            <a:noFill/>
          </a:ln>
        </p:spPr>
        <p:txBody>
          <a:bodyPr lIns="90360" rIns="90360" tIns="44280" bIns="44280" anchor="t">
            <a:normAutofit/>
          </a:bodyPr>
          <a:p>
            <a:pPr marL="343080" indent="-343080">
              <a:lnSpc>
                <a:spcPct val="100000"/>
              </a:lnSpc>
              <a:spcBef>
                <a:spcPts val="1250"/>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Arial"/>
                <a:ea typeface="Courier New"/>
              </a:rPr>
              <a:t>Socket address structures are an integral part of every network program. We allocate them, fill them in, and pass pointers to them to various socket functions. Sometimes we pass a pointer to one of these structures to a socket function and it fills in the contents.</a:t>
            </a:r>
            <a:endParaRPr b="0" lang="en-GB" sz="2000" spc="-1" strike="noStrike">
              <a:latin typeface="Arial"/>
            </a:endParaRPr>
          </a:p>
          <a:p>
            <a:pPr marL="343080" indent="-343080">
              <a:lnSpc>
                <a:spcPct val="100000"/>
              </a:lnSpc>
              <a:spcBef>
                <a:spcPts val="1250"/>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Arial"/>
                <a:ea typeface="Courier New"/>
              </a:rPr>
              <a:t>We always pass these structures by reference (i.e., we pass a pointer to the structure, not the structure itself), and we always pass the size of the structure as another argument.</a:t>
            </a:r>
            <a:endParaRPr b="0" lang="en-GB" sz="2000" spc="-1" strike="noStrike">
              <a:latin typeface="Arial"/>
            </a:endParaRPr>
          </a:p>
          <a:p>
            <a:pPr marL="343080" indent="-343080">
              <a:lnSpc>
                <a:spcPct val="100000"/>
              </a:lnSpc>
              <a:spcBef>
                <a:spcPts val="1250"/>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Arial"/>
                <a:ea typeface="Courier New"/>
              </a:rPr>
              <a:t>When a socket function fills in a structure, the length is also passed by reference, so that its value can be updated by the function. We call these value-result arguments.</a:t>
            </a:r>
            <a:endParaRPr b="0" lang="en-GB" sz="2000" spc="-1" strike="noStrike">
              <a:latin typeface="Arial"/>
            </a:endParaRPr>
          </a:p>
          <a:p>
            <a:pPr marL="343080" indent="-343080">
              <a:lnSpc>
                <a:spcPct val="100000"/>
              </a:lnSpc>
              <a:spcBef>
                <a:spcPts val="1250"/>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Arial"/>
                <a:ea typeface="Courier New"/>
              </a:rPr>
              <a:t>Always, set the structure variables to NULL (i.e., '\0') by using memset() for bzero() functions, otherwise it may get unexpected junk values in your structure.</a:t>
            </a:r>
            <a:endParaRPr b="0" lang="en-GB" sz="2000" spc="-1" strike="noStrike">
              <a:latin typeface="Arial"/>
            </a:endParaRPr>
          </a:p>
          <a:p>
            <a:pPr>
              <a:lnSpc>
                <a:spcPct val="100000"/>
              </a:lnSpc>
              <a:spcBef>
                <a:spcPts val="1250"/>
              </a:spcBef>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GB" sz="20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GB" sz="18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GB" sz="1800" spc="-1" strike="noStrike">
              <a:latin typeface="Arial"/>
            </a:endParaRPr>
          </a:p>
        </p:txBody>
      </p:sp>
    </p:spTree>
  </p:cSld>
  <mc:AlternateContent>
    <mc:Choice Requires="p14">
      <p:transition spd="slow" p14:dur="2000"/>
    </mc:Choice>
    <mc:Fallback>
      <p:transition spd="slow"/>
    </mc:Fallback>
  </mc:AlternateContent>
</p:sld>
</file>

<file path=ppt/slides/slide8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35" name="PlaceHolder 1"/>
          <p:cNvSpPr>
            <a:spLocks noGrp="1"/>
          </p:cNvSpPr>
          <p:nvPr>
            <p:ph type="title"/>
          </p:nvPr>
        </p:nvSpPr>
        <p:spPr>
          <a:xfrm>
            <a:off x="720000" y="2518560"/>
            <a:ext cx="8642520" cy="1843200"/>
          </a:xfrm>
          <a:prstGeom prst="rect">
            <a:avLst/>
          </a:prstGeom>
          <a:noFill/>
          <a:ln w="0">
            <a:noFill/>
          </a:ln>
        </p:spPr>
        <p:txBody>
          <a:bodyPr lIns="87480" rIns="87480" tIns="44280" bIns="44280" anchor="t">
            <a:noAutofit/>
          </a:bodyPr>
          <a:p>
            <a:pPr>
              <a:lnSpc>
                <a:spcPct val="100000"/>
              </a:lnSpc>
              <a:buNone/>
              <a:tabLst>
                <a:tab algn="l" pos="0"/>
                <a:tab algn="l" pos="825480"/>
                <a:tab algn="l" pos="1650960"/>
                <a:tab algn="l" pos="2476440"/>
                <a:tab algn="l" pos="3301920"/>
                <a:tab algn="l" pos="4127400"/>
                <a:tab algn="l" pos="4952880"/>
                <a:tab algn="l" pos="5778360"/>
                <a:tab algn="l" pos="6603840"/>
                <a:tab algn="l" pos="7429680"/>
                <a:tab algn="l" pos="8255160"/>
                <a:tab algn="l" pos="9080640"/>
                <a:tab algn="l" pos="9906120"/>
                <a:tab algn="l" pos="10731600"/>
              </a:tabLst>
            </a:pPr>
            <a:r>
              <a:rPr b="1" lang="en-GB" sz="2800" spc="-1" strike="noStrike">
                <a:solidFill>
                  <a:srgbClr val="cc3300"/>
                </a:solidFill>
                <a:latin typeface="Arial"/>
              </a:rPr>
              <a:t>Background Slides - II</a:t>
            </a:r>
            <a:br>
              <a:rPr sz="2800"/>
            </a:br>
            <a:br>
              <a:rPr sz="2400"/>
            </a:br>
            <a:br>
              <a:rPr sz="2400"/>
            </a:br>
            <a:r>
              <a:rPr b="1" lang="en-GB" sz="2800" spc="-1" strike="noStrike">
                <a:solidFill>
                  <a:srgbClr val="000000"/>
                </a:solidFill>
                <a:latin typeface="Arial"/>
              </a:rPr>
              <a:t>TCP/IP Protocol Suite - Terms and Concepts</a:t>
            </a:r>
            <a:endParaRPr b="0" lang="en-GB" sz="2800" spc="-1" strike="noStrike">
              <a:latin typeface="Arial"/>
            </a:endParaRPr>
          </a:p>
        </p:txBody>
      </p:sp>
    </p:spTree>
  </p:cSld>
  <mc:AlternateContent>
    <mc:Choice Requires="p14">
      <p:transition spd="slow" p14:dur="2000"/>
    </mc:Choice>
    <mc:Fallback>
      <p:transition spd="slow"/>
    </mc:Fallback>
  </mc:AlternateContent>
</p:sld>
</file>

<file path=ppt/slides/slide8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36" name="PlaceHolder 1"/>
          <p:cNvSpPr>
            <a:spLocks noGrp="1"/>
          </p:cNvSpPr>
          <p:nvPr>
            <p:ph type="title"/>
          </p:nvPr>
        </p:nvSpPr>
        <p:spPr>
          <a:xfrm>
            <a:off x="392040" y="444240"/>
            <a:ext cx="8905680" cy="1006920"/>
          </a:xfrm>
          <a:prstGeom prst="rect">
            <a:avLst/>
          </a:prstGeom>
          <a:noFill/>
          <a:ln w="0">
            <a:noFill/>
          </a:ln>
        </p:spPr>
        <p:txBody>
          <a:bodyPr lIns="90360" rIns="90360" tIns="44280" bIns="44280" anchor="ctr">
            <a:noAutofit/>
          </a:bodyPr>
          <a:p>
            <a:pPr marL="216000" indent="-216000" algn="ctr">
              <a:lnSpc>
                <a:spcPct val="100000"/>
              </a:lnSpc>
              <a:buClr>
                <a:srgbClr val="000000"/>
              </a:buClr>
              <a:buSzPct val="45000"/>
              <a:buFont typeface="Wingdings" charset="2"/>
              <a:buChar char=""/>
              <a:tabLst>
                <a:tab algn="l" pos="0"/>
                <a:tab algn="l" pos="825480"/>
                <a:tab algn="l" pos="1650960"/>
                <a:tab algn="l" pos="2476440"/>
                <a:tab algn="l" pos="3301920"/>
                <a:tab algn="l" pos="4127400"/>
                <a:tab algn="l" pos="4952880"/>
                <a:tab algn="l" pos="5778360"/>
                <a:tab algn="l" pos="6603840"/>
                <a:tab algn="l" pos="7429680"/>
                <a:tab algn="l" pos="8255160"/>
                <a:tab algn="l" pos="9080640"/>
                <a:tab algn="l" pos="9906120"/>
                <a:tab algn="l" pos="10731600"/>
              </a:tabLst>
            </a:pPr>
            <a:r>
              <a:rPr b="1" lang="en-GB" sz="2800" spc="-1" strike="noStrike">
                <a:latin typeface="Arial"/>
              </a:rPr>
              <a:t>TCP/IP Summary </a:t>
            </a:r>
            <a:endParaRPr b="0" lang="en-GB" sz="2800" spc="-1" strike="noStrike">
              <a:latin typeface="Arial"/>
            </a:endParaRPr>
          </a:p>
        </p:txBody>
      </p:sp>
      <p:sp>
        <p:nvSpPr>
          <p:cNvPr id="537" name="PlaceHolder 2"/>
          <p:cNvSpPr>
            <a:spLocks noGrp="1"/>
          </p:cNvSpPr>
          <p:nvPr>
            <p:ph/>
          </p:nvPr>
        </p:nvSpPr>
        <p:spPr>
          <a:xfrm>
            <a:off x="319680" y="1438920"/>
            <a:ext cx="9762840" cy="5580360"/>
          </a:xfrm>
          <a:prstGeom prst="rect">
            <a:avLst/>
          </a:prstGeom>
          <a:noFill/>
          <a:ln w="0">
            <a:noFill/>
          </a:ln>
        </p:spPr>
        <p:txBody>
          <a:bodyPr lIns="90360" rIns="90360" tIns="44280" bIns="44280" anchor="t">
            <a:normAutofit/>
          </a:bodyPr>
          <a:p>
            <a:pPr marL="343080" indent="-343080">
              <a:lnSpc>
                <a:spcPct val="80000"/>
              </a:lnSpc>
              <a:spcBef>
                <a:spcPts val="1250"/>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Arial"/>
              </a:rPr>
              <a:t>IP: network layer protocol </a:t>
            </a:r>
            <a:endParaRPr b="0" lang="en-GB" sz="2000" spc="-1" strike="noStrike">
              <a:latin typeface="Arial"/>
            </a:endParaRPr>
          </a:p>
          <a:p>
            <a:pPr lvl="1" marL="743040" indent="-285840">
              <a:lnSpc>
                <a:spcPct val="80000"/>
              </a:lnSpc>
              <a:spcBef>
                <a:spcPts val="751"/>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Arial"/>
              </a:rPr>
              <a:t>unreliable datagram delivery between hosts.</a:t>
            </a:r>
            <a:endParaRPr b="0" lang="en-GB" sz="2000" spc="-1" strike="noStrike">
              <a:latin typeface="Arial"/>
            </a:endParaRPr>
          </a:p>
          <a:p>
            <a:pPr marL="343080" indent="-343080">
              <a:lnSpc>
                <a:spcPct val="80000"/>
              </a:lnSpc>
              <a:spcBef>
                <a:spcPts val="1125"/>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Arial"/>
              </a:rPr>
              <a:t>UDP: transport layer protocol - provides fast / unreliable datagram service. </a:t>
            </a:r>
            <a:r>
              <a:rPr b="0" i="1" lang="en-US" sz="1800" spc="-1" strike="noStrike">
                <a:solidFill>
                  <a:srgbClr val="0000ff"/>
                </a:solidFill>
                <a:latin typeface="Arial"/>
              </a:rPr>
              <a:t>Pros: Less overhead; fast and efficient</a:t>
            </a:r>
            <a:endParaRPr b="0" lang="en-GB" sz="1800" spc="-1" strike="noStrike">
              <a:latin typeface="Arial"/>
            </a:endParaRPr>
          </a:p>
          <a:p>
            <a:pPr lvl="1" marL="743040" indent="-285840">
              <a:lnSpc>
                <a:spcPct val="80000"/>
              </a:lnSpc>
              <a:spcBef>
                <a:spcPts val="1125"/>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1800" spc="-1" strike="noStrike">
                <a:latin typeface="Arial"/>
              </a:rPr>
              <a:t>minimal datagram delivery service between processes.</a:t>
            </a:r>
            <a:endParaRPr b="0" lang="en-GB" sz="1800" spc="-1" strike="noStrike">
              <a:latin typeface="Arial"/>
            </a:endParaRPr>
          </a:p>
          <a:p>
            <a:pPr lvl="1" marL="743040" indent="-285840">
              <a:lnSpc>
                <a:spcPct val="80000"/>
              </a:lnSpc>
              <a:spcBef>
                <a:spcPts val="675"/>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1800" spc="-1" strike="noStrike">
                <a:latin typeface="Arial"/>
              </a:rPr>
              <a:t>unreliable, since there is no acknowledgement of receipt, there is no way to know to resend a lost packet</a:t>
            </a:r>
            <a:endParaRPr b="0" lang="en-GB" sz="1800" spc="-1" strike="noStrike">
              <a:latin typeface="Arial"/>
            </a:endParaRPr>
          </a:p>
          <a:p>
            <a:pPr lvl="1" marL="743040" indent="-285840">
              <a:lnSpc>
                <a:spcPct val="80000"/>
              </a:lnSpc>
              <a:spcBef>
                <a:spcPts val="675"/>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1800" spc="-1" strike="noStrike">
                <a:latin typeface="Arial"/>
              </a:rPr>
              <a:t>no built-in order of delivery, random delivery</a:t>
            </a:r>
            <a:endParaRPr b="0" lang="en-GB" sz="1800" spc="-1" strike="noStrike">
              <a:latin typeface="Arial"/>
            </a:endParaRPr>
          </a:p>
          <a:p>
            <a:pPr lvl="1" marL="743040" indent="-285840">
              <a:lnSpc>
                <a:spcPct val="80000"/>
              </a:lnSpc>
              <a:spcBef>
                <a:spcPts val="675"/>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1800" spc="-1" strike="noStrike">
                <a:latin typeface="Arial"/>
              </a:rPr>
              <a:t>connectionless; a connection exists only long enough to deliver </a:t>
            </a:r>
            <a:r>
              <a:rPr b="0" i="1" lang="en-US" sz="1800" spc="-1" strike="noStrike">
                <a:latin typeface="Arial"/>
              </a:rPr>
              <a:t>a single packet</a:t>
            </a:r>
            <a:endParaRPr b="0" lang="en-GB" sz="1800" spc="-1" strike="noStrike">
              <a:latin typeface="Arial"/>
            </a:endParaRPr>
          </a:p>
          <a:p>
            <a:pPr lvl="1" marL="743040" indent="-285840">
              <a:lnSpc>
                <a:spcPct val="80000"/>
              </a:lnSpc>
              <a:spcBef>
                <a:spcPts val="675"/>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1800" spc="-1" strike="noStrike">
                <a:latin typeface="Arial"/>
              </a:rPr>
              <a:t>checksum to guarantee integrity of packet data</a:t>
            </a:r>
            <a:r>
              <a:rPr b="0" i="1" lang="en-US" sz="1800" spc="-1" strike="noStrike">
                <a:solidFill>
                  <a:srgbClr val="0000ff"/>
                </a:solidFill>
                <a:latin typeface="Arial"/>
              </a:rPr>
              <a:t>	</a:t>
            </a:r>
            <a:r>
              <a:rPr b="0" i="1" lang="en-US" sz="1800" spc="-1" strike="noStrike">
                <a:solidFill>
                  <a:srgbClr val="0000ff"/>
                </a:solidFill>
                <a:latin typeface="Arial"/>
              </a:rPr>
              <a:t>	</a:t>
            </a:r>
            <a:r>
              <a:rPr b="0" i="1" lang="en-US" sz="1800" spc="-1" strike="noStrike">
                <a:solidFill>
                  <a:srgbClr val="0000ff"/>
                </a:solidFill>
                <a:latin typeface="Arial"/>
              </a:rPr>
              <a:t>	</a:t>
            </a:r>
            <a:endParaRPr b="0" lang="en-GB" sz="1800" spc="-1" strike="noStrike">
              <a:latin typeface="Arial"/>
            </a:endParaRPr>
          </a:p>
          <a:p>
            <a:pPr marL="343080" indent="-343080">
              <a:lnSpc>
                <a:spcPct val="80000"/>
              </a:lnSpc>
              <a:spcBef>
                <a:spcPts val="1125"/>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Arial"/>
              </a:rPr>
              <a:t>TCP: transport layer protocol . </a:t>
            </a:r>
            <a:r>
              <a:rPr b="0" i="1" lang="en-US" sz="1800" spc="-1" strike="noStrike">
                <a:solidFill>
                  <a:srgbClr val="0000ff"/>
                </a:solidFill>
                <a:latin typeface="Arial"/>
              </a:rPr>
              <a:t>Cons: Lots of  overhead</a:t>
            </a:r>
            <a:endParaRPr b="0" lang="en-GB" sz="1800" spc="-1" strike="noStrike">
              <a:latin typeface="Arial"/>
            </a:endParaRPr>
          </a:p>
          <a:p>
            <a:pPr lvl="1" marL="743040" indent="-285840">
              <a:lnSpc>
                <a:spcPct val="80000"/>
              </a:lnSpc>
              <a:spcBef>
                <a:spcPts val="1125"/>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1800" spc="-1" strike="noStrike">
                <a:latin typeface="Arial"/>
              </a:rPr>
              <a:t>connection-oriented, full-duplex, reliable, byte-stream delivery service between processes.</a:t>
            </a:r>
            <a:endParaRPr b="0" lang="en-GB" sz="1800" spc="-1" strike="noStrike">
              <a:latin typeface="Arial"/>
            </a:endParaRPr>
          </a:p>
          <a:p>
            <a:pPr lvl="1" marL="743040" indent="-285840">
              <a:lnSpc>
                <a:spcPct val="80000"/>
              </a:lnSpc>
              <a:spcBef>
                <a:spcPts val="675"/>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i="1" lang="en-US" sz="1800" spc="-1" strike="noStrike">
                <a:latin typeface="Arial"/>
              </a:rPr>
              <a:t>guaranteed delivery</a:t>
            </a:r>
            <a:r>
              <a:rPr b="0" lang="en-US" sz="1800" spc="-1" strike="noStrike">
                <a:latin typeface="Arial"/>
              </a:rPr>
              <a:t> of packets in order of transmission by offering acknowledgement and retransmission:</a:t>
            </a:r>
            <a:endParaRPr b="0" lang="en-GB" sz="1800" spc="-1" strike="noStrike">
              <a:latin typeface="Arial"/>
            </a:endParaRPr>
          </a:p>
          <a:p>
            <a:pPr lvl="1" marL="743040" indent="-285840">
              <a:lnSpc>
                <a:spcPct val="80000"/>
              </a:lnSpc>
              <a:spcBef>
                <a:spcPts val="675"/>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i="1" lang="en-US" sz="1800" spc="-1" strike="noStrike">
                <a:latin typeface="Arial"/>
              </a:rPr>
              <a:t>sequenced delivery</a:t>
            </a:r>
            <a:r>
              <a:rPr b="0" lang="en-US" sz="1800" spc="-1" strike="noStrike">
                <a:latin typeface="Arial"/>
              </a:rPr>
              <a:t> to the application layer, by adding a sequence number to every packet.</a:t>
            </a:r>
            <a:endParaRPr b="0" lang="en-GB" sz="1800" spc="-1" strike="noStrike">
              <a:latin typeface="Arial"/>
            </a:endParaRPr>
          </a:p>
          <a:p>
            <a:pPr lvl="1" marL="743040" indent="-285840">
              <a:lnSpc>
                <a:spcPct val="80000"/>
              </a:lnSpc>
              <a:spcBef>
                <a:spcPts val="751"/>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1800" spc="-1" strike="noStrike">
                <a:latin typeface="Arial"/>
              </a:rPr>
              <a:t>checksum to guarantee integrity of packet data</a:t>
            </a:r>
            <a:r>
              <a:rPr b="0" i="1" lang="en-US" sz="2000" spc="-1" strike="noStrike">
                <a:solidFill>
                  <a:srgbClr val="0000ff"/>
                </a:solidFill>
                <a:latin typeface="Arial"/>
              </a:rPr>
              <a:t>	</a:t>
            </a:r>
            <a:r>
              <a:rPr b="0" i="1" lang="en-US" sz="2000" spc="-1" strike="noStrike">
                <a:solidFill>
                  <a:srgbClr val="0000ff"/>
                </a:solidFill>
                <a:latin typeface="Arial"/>
              </a:rPr>
              <a:t>	</a:t>
            </a:r>
            <a:endParaRPr b="0" lang="en-GB" sz="20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6" name="PlaceHolder 1"/>
          <p:cNvSpPr>
            <a:spLocks noGrp="1"/>
          </p:cNvSpPr>
          <p:nvPr>
            <p:ph type="title"/>
          </p:nvPr>
        </p:nvSpPr>
        <p:spPr>
          <a:xfrm>
            <a:off x="972000" y="555120"/>
            <a:ext cx="7738560" cy="1272600"/>
          </a:xfrm>
          <a:prstGeom prst="rect">
            <a:avLst/>
          </a:prstGeom>
          <a:noFill/>
          <a:ln w="0">
            <a:noFill/>
          </a:ln>
        </p:spPr>
        <p:txBody>
          <a:bodyPr lIns="0" rIns="0" tIns="12600" bIns="0" anchor="t">
            <a:noAutofit/>
          </a:bodyPr>
          <a:p>
            <a:pPr marL="1458000">
              <a:lnSpc>
                <a:spcPct val="100000"/>
              </a:lnSpc>
              <a:spcBef>
                <a:spcPts val="99"/>
              </a:spcBef>
              <a:buNone/>
            </a:pPr>
            <a:r>
              <a:rPr b="1" lang="en-GB" sz="4400" spc="-12" strike="noStrike">
                <a:solidFill>
                  <a:srgbClr val="000000"/>
                </a:solidFill>
                <a:latin typeface="Arial"/>
              </a:rPr>
              <a:t>Types: </a:t>
            </a:r>
            <a:r>
              <a:rPr b="1" lang="en-GB" sz="4400" spc="-1" strike="noStrike">
                <a:solidFill>
                  <a:srgbClr val="000000"/>
                </a:solidFill>
                <a:latin typeface="Arial"/>
              </a:rPr>
              <a:t>Stream</a:t>
            </a:r>
            <a:r>
              <a:rPr b="1" lang="en-GB" sz="4400" spc="-106" strike="noStrike">
                <a:solidFill>
                  <a:srgbClr val="000000"/>
                </a:solidFill>
                <a:latin typeface="Arial"/>
              </a:rPr>
              <a:t> </a:t>
            </a:r>
            <a:r>
              <a:rPr b="1" lang="en-GB" sz="4400" spc="-12" strike="noStrike">
                <a:solidFill>
                  <a:srgbClr val="000000"/>
                </a:solidFill>
                <a:latin typeface="Arial"/>
              </a:rPr>
              <a:t>Sockets</a:t>
            </a:r>
            <a:endParaRPr b="0" lang="en-GB" sz="4400" spc="-1" strike="noStrike">
              <a:latin typeface="Arial"/>
            </a:endParaRPr>
          </a:p>
        </p:txBody>
      </p:sp>
      <p:sp>
        <p:nvSpPr>
          <p:cNvPr id="337" name="object 4"/>
          <p:cNvSpPr/>
          <p:nvPr/>
        </p:nvSpPr>
        <p:spPr>
          <a:xfrm>
            <a:off x="612000" y="1826280"/>
            <a:ext cx="8645040" cy="2951280"/>
          </a:xfrm>
          <a:prstGeom prst="rect">
            <a:avLst/>
          </a:prstGeom>
          <a:noFill/>
          <a:ln w="0">
            <a:noFill/>
          </a:ln>
        </p:spPr>
        <p:style>
          <a:lnRef idx="0"/>
          <a:fillRef idx="0"/>
          <a:effectRef idx="0"/>
          <a:fontRef idx="minor"/>
        </p:style>
        <p:txBody>
          <a:bodyPr lIns="0" rIns="0" tIns="54000" bIns="0" anchor="t">
            <a:spAutoFit/>
          </a:bodyPr>
          <a:p>
            <a:pPr marL="12600" algn="just">
              <a:lnSpc>
                <a:spcPts val="3589"/>
              </a:lnSpc>
              <a:spcBef>
                <a:spcPts val="425"/>
              </a:spcBef>
              <a:buNone/>
            </a:pPr>
            <a:r>
              <a:rPr b="0" lang="en-GB" sz="3200" spc="-1" strike="noStrike">
                <a:solidFill>
                  <a:srgbClr val="000000"/>
                </a:solidFill>
                <a:latin typeface="Arial"/>
                <a:ea typeface="DejaVu Sans"/>
              </a:rPr>
              <a:t>A </a:t>
            </a:r>
            <a:r>
              <a:rPr b="0" i="1" lang="en-GB" sz="3200" spc="-1" strike="noStrike" u="sng">
                <a:solidFill>
                  <a:srgbClr val="000000"/>
                </a:solidFill>
                <a:uFill>
                  <a:solidFill>
                    <a:srgbClr val="000000"/>
                  </a:solidFill>
                </a:uFill>
                <a:latin typeface="Arial"/>
                <a:ea typeface="DejaVu Sans"/>
              </a:rPr>
              <a:t>stream socket</a:t>
            </a:r>
            <a:r>
              <a:rPr b="0" i="1" lang="en-GB" sz="3200" spc="-1" strike="noStrike">
                <a:solidFill>
                  <a:srgbClr val="000000"/>
                </a:solidFill>
                <a:latin typeface="Arial"/>
                <a:ea typeface="DejaVu Sans"/>
              </a:rPr>
              <a:t> </a:t>
            </a:r>
            <a:r>
              <a:rPr b="0" lang="en-GB" sz="3200" spc="-1" strike="noStrike">
                <a:solidFill>
                  <a:srgbClr val="000000"/>
                </a:solidFill>
                <a:latin typeface="Arial"/>
                <a:ea typeface="DejaVu Sans"/>
              </a:rPr>
              <a:t>provides for the</a:t>
            </a:r>
            <a:r>
              <a:rPr b="0" lang="en-GB" sz="3200" spc="9" strike="noStrike">
                <a:solidFill>
                  <a:srgbClr val="000000"/>
                </a:solidFill>
                <a:latin typeface="Arial"/>
                <a:ea typeface="DejaVu Sans"/>
              </a:rPr>
              <a:t> </a:t>
            </a:r>
            <a:r>
              <a:rPr b="0" i="1" lang="en-GB" sz="3200" spc="-12" strike="noStrike" u="sng">
                <a:solidFill>
                  <a:srgbClr val="000000"/>
                </a:solidFill>
                <a:uFill>
                  <a:solidFill>
                    <a:srgbClr val="000000"/>
                  </a:solidFill>
                </a:uFill>
                <a:latin typeface="Arial"/>
                <a:ea typeface="DejaVu Sans"/>
              </a:rPr>
              <a:t>bidirectional,</a:t>
            </a:r>
            <a:r>
              <a:rPr b="0" i="1" lang="en-GB" sz="3200" spc="-12" strike="noStrike">
                <a:solidFill>
                  <a:srgbClr val="000000"/>
                </a:solidFill>
                <a:latin typeface="Arial"/>
                <a:ea typeface="DejaVu Sans"/>
              </a:rPr>
              <a:t> </a:t>
            </a:r>
            <a:r>
              <a:rPr b="0" i="1" lang="en-GB" sz="3200" spc="-1" strike="noStrike" u="sng">
                <a:solidFill>
                  <a:srgbClr val="000000"/>
                </a:solidFill>
                <a:uFill>
                  <a:solidFill>
                    <a:srgbClr val="000000"/>
                  </a:solidFill>
                </a:uFill>
                <a:latin typeface="Arial"/>
                <a:ea typeface="DejaVu Sans"/>
              </a:rPr>
              <a:t>reliable, sequenced</a:t>
            </a:r>
            <a:r>
              <a:rPr b="0" lang="en-GB" sz="3200" spc="-1" strike="noStrike">
                <a:solidFill>
                  <a:srgbClr val="000000"/>
                </a:solidFill>
                <a:latin typeface="Arial"/>
                <a:ea typeface="DejaVu Sans"/>
              </a:rPr>
              <a:t>,</a:t>
            </a:r>
            <a:r>
              <a:rPr b="0" lang="en-GB" sz="3200" spc="-7" strike="noStrike">
                <a:solidFill>
                  <a:srgbClr val="000000"/>
                </a:solidFill>
                <a:latin typeface="Arial"/>
                <a:ea typeface="DejaVu Sans"/>
              </a:rPr>
              <a:t> </a:t>
            </a:r>
            <a:r>
              <a:rPr b="0" lang="en-GB" sz="3200" spc="-1" strike="noStrike">
                <a:solidFill>
                  <a:srgbClr val="000000"/>
                </a:solidFill>
                <a:latin typeface="Arial"/>
                <a:ea typeface="DejaVu Sans"/>
              </a:rPr>
              <a:t>and</a:t>
            </a:r>
            <a:r>
              <a:rPr b="0" lang="en-GB" sz="3200" spc="-12" strike="noStrike">
                <a:solidFill>
                  <a:srgbClr val="000000"/>
                </a:solidFill>
                <a:latin typeface="Arial"/>
                <a:ea typeface="DejaVu Sans"/>
              </a:rPr>
              <a:t> </a:t>
            </a:r>
            <a:r>
              <a:rPr b="0" i="1" lang="en-GB" sz="3200" spc="-1" strike="noStrike" u="sng">
                <a:solidFill>
                  <a:srgbClr val="000000"/>
                </a:solidFill>
                <a:uFill>
                  <a:solidFill>
                    <a:srgbClr val="000000"/>
                  </a:solidFill>
                </a:uFill>
                <a:latin typeface="Arial"/>
                <a:ea typeface="DejaVu Sans"/>
              </a:rPr>
              <a:t>unduplicated</a:t>
            </a:r>
            <a:r>
              <a:rPr b="0" i="1" lang="en-GB" sz="3200" spc="-7" strike="noStrike">
                <a:solidFill>
                  <a:srgbClr val="000000"/>
                </a:solidFill>
                <a:latin typeface="Arial"/>
                <a:ea typeface="DejaVu Sans"/>
              </a:rPr>
              <a:t> </a:t>
            </a:r>
            <a:r>
              <a:rPr b="0" lang="en-GB" sz="3200" spc="-1" strike="noStrike">
                <a:solidFill>
                  <a:srgbClr val="000000"/>
                </a:solidFill>
                <a:latin typeface="Arial"/>
                <a:ea typeface="DejaVu Sans"/>
              </a:rPr>
              <a:t>flow </a:t>
            </a:r>
            <a:r>
              <a:rPr b="0" lang="en-GB" sz="3200" spc="-26" strike="noStrike">
                <a:solidFill>
                  <a:srgbClr val="000000"/>
                </a:solidFill>
                <a:latin typeface="Arial"/>
                <a:ea typeface="DejaVu Sans"/>
              </a:rPr>
              <a:t>of </a:t>
            </a:r>
            <a:r>
              <a:rPr b="0" lang="en-GB" sz="3200" spc="-1" strike="noStrike">
                <a:solidFill>
                  <a:srgbClr val="000000"/>
                </a:solidFill>
                <a:latin typeface="Arial"/>
                <a:ea typeface="DejaVu Sans"/>
              </a:rPr>
              <a:t>data </a:t>
            </a:r>
            <a:r>
              <a:rPr b="0" i="1" lang="en-GB" sz="3200" spc="-1" strike="noStrike" u="sng">
                <a:solidFill>
                  <a:srgbClr val="000000"/>
                </a:solidFill>
                <a:uFill>
                  <a:solidFill>
                    <a:srgbClr val="000000"/>
                  </a:solidFill>
                </a:uFill>
                <a:latin typeface="Arial"/>
                <a:ea typeface="DejaVu Sans"/>
              </a:rPr>
              <a:t>without</a:t>
            </a:r>
            <a:r>
              <a:rPr b="0" i="1" lang="en-GB" sz="3200" spc="-7" strike="noStrike" u="sng">
                <a:solidFill>
                  <a:srgbClr val="000000"/>
                </a:solidFill>
                <a:uFill>
                  <a:solidFill>
                    <a:srgbClr val="000000"/>
                  </a:solidFill>
                </a:uFill>
                <a:latin typeface="Arial"/>
                <a:ea typeface="DejaVu Sans"/>
              </a:rPr>
              <a:t> </a:t>
            </a:r>
            <a:r>
              <a:rPr b="0" i="1" lang="en-GB" sz="3200" spc="-1" strike="noStrike" u="sng">
                <a:solidFill>
                  <a:srgbClr val="000000"/>
                </a:solidFill>
                <a:uFill>
                  <a:solidFill>
                    <a:srgbClr val="000000"/>
                  </a:solidFill>
                </a:uFill>
                <a:latin typeface="Arial"/>
                <a:ea typeface="DejaVu Sans"/>
              </a:rPr>
              <a:t>record</a:t>
            </a:r>
            <a:r>
              <a:rPr b="0" i="1" lang="en-GB" sz="3200" spc="-15" strike="noStrike" u="sng">
                <a:solidFill>
                  <a:srgbClr val="000000"/>
                </a:solidFill>
                <a:uFill>
                  <a:solidFill>
                    <a:srgbClr val="000000"/>
                  </a:solidFill>
                </a:uFill>
                <a:latin typeface="Arial"/>
                <a:ea typeface="DejaVu Sans"/>
              </a:rPr>
              <a:t> </a:t>
            </a:r>
            <a:r>
              <a:rPr b="0" i="1" lang="en-GB" sz="3200" spc="-12" strike="noStrike" u="sng">
                <a:solidFill>
                  <a:srgbClr val="000000"/>
                </a:solidFill>
                <a:uFill>
                  <a:solidFill>
                    <a:srgbClr val="000000"/>
                  </a:solidFill>
                </a:uFill>
                <a:latin typeface="Arial"/>
                <a:ea typeface="DejaVu Sans"/>
              </a:rPr>
              <a:t>boundaries</a:t>
            </a:r>
            <a:r>
              <a:rPr b="0" lang="en-GB" sz="3200" spc="-12" strike="noStrike">
                <a:solidFill>
                  <a:srgbClr val="000000"/>
                </a:solidFill>
                <a:latin typeface="Arial"/>
                <a:ea typeface="DejaVu Sans"/>
              </a:rPr>
              <a:t>.</a:t>
            </a:r>
            <a:endParaRPr b="0" lang="en-GB" sz="3200" spc="-1" strike="noStrike">
              <a:latin typeface="Arial"/>
            </a:endParaRPr>
          </a:p>
          <a:p>
            <a:pPr marL="12600">
              <a:lnSpc>
                <a:spcPct val="93000"/>
              </a:lnSpc>
              <a:spcBef>
                <a:spcPts val="1344"/>
              </a:spcBef>
              <a:buNone/>
            </a:pPr>
            <a:r>
              <a:rPr b="0" lang="en-GB" sz="3200" spc="-1" strike="noStrike">
                <a:solidFill>
                  <a:srgbClr val="000000"/>
                </a:solidFill>
                <a:latin typeface="Arial"/>
                <a:ea typeface="DejaVu Sans"/>
              </a:rPr>
              <a:t>Aside from the bidirectionality of</a:t>
            </a:r>
            <a:r>
              <a:rPr b="0" lang="en-GB" sz="3200" spc="-12" strike="noStrike">
                <a:solidFill>
                  <a:srgbClr val="000000"/>
                </a:solidFill>
                <a:latin typeface="Arial"/>
                <a:ea typeface="DejaVu Sans"/>
              </a:rPr>
              <a:t> </a:t>
            </a:r>
            <a:r>
              <a:rPr b="0" lang="en-GB" sz="3200" spc="-1" strike="noStrike">
                <a:solidFill>
                  <a:srgbClr val="000000"/>
                </a:solidFill>
                <a:latin typeface="Arial"/>
                <a:ea typeface="DejaVu Sans"/>
              </a:rPr>
              <a:t>data flow, </a:t>
            </a:r>
            <a:r>
              <a:rPr b="0" lang="en-GB" sz="3200" spc="-52" strike="noStrike">
                <a:solidFill>
                  <a:srgbClr val="000000"/>
                </a:solidFill>
                <a:latin typeface="Arial"/>
                <a:ea typeface="DejaVu Sans"/>
              </a:rPr>
              <a:t>a </a:t>
            </a:r>
            <a:r>
              <a:rPr b="0" lang="en-GB" sz="3200" spc="-1" strike="noStrike">
                <a:solidFill>
                  <a:srgbClr val="000000"/>
                </a:solidFill>
                <a:latin typeface="Arial"/>
                <a:ea typeface="DejaVu Sans"/>
              </a:rPr>
              <a:t>pair of</a:t>
            </a:r>
            <a:r>
              <a:rPr b="0" lang="en-GB" sz="3200" spc="9" strike="noStrike">
                <a:solidFill>
                  <a:srgbClr val="000000"/>
                </a:solidFill>
                <a:latin typeface="Arial"/>
                <a:ea typeface="DejaVu Sans"/>
              </a:rPr>
              <a:t> </a:t>
            </a:r>
            <a:r>
              <a:rPr b="0" lang="en-GB" sz="3200" spc="-1" strike="noStrike">
                <a:solidFill>
                  <a:srgbClr val="000000"/>
                </a:solidFill>
                <a:latin typeface="Arial"/>
                <a:ea typeface="DejaVu Sans"/>
              </a:rPr>
              <a:t>connected stream</a:t>
            </a:r>
            <a:r>
              <a:rPr b="0" lang="en-GB" sz="3200" spc="15" strike="noStrike">
                <a:solidFill>
                  <a:srgbClr val="000000"/>
                </a:solidFill>
                <a:latin typeface="Arial"/>
                <a:ea typeface="DejaVu Sans"/>
              </a:rPr>
              <a:t> </a:t>
            </a:r>
            <a:r>
              <a:rPr b="0" lang="en-GB" sz="3200" spc="-1" strike="noStrike">
                <a:solidFill>
                  <a:srgbClr val="000000"/>
                </a:solidFill>
                <a:latin typeface="Arial"/>
                <a:ea typeface="DejaVu Sans"/>
              </a:rPr>
              <a:t>sockets</a:t>
            </a:r>
            <a:r>
              <a:rPr b="0" lang="en-GB" sz="3200" spc="4" strike="noStrike">
                <a:solidFill>
                  <a:srgbClr val="000000"/>
                </a:solidFill>
                <a:latin typeface="Arial"/>
                <a:ea typeface="DejaVu Sans"/>
              </a:rPr>
              <a:t> </a:t>
            </a:r>
            <a:r>
              <a:rPr b="0" lang="en-GB" sz="3200" spc="-1" strike="noStrike">
                <a:solidFill>
                  <a:srgbClr val="000000"/>
                </a:solidFill>
                <a:latin typeface="Arial"/>
                <a:ea typeface="DejaVu Sans"/>
              </a:rPr>
              <a:t>provides</a:t>
            </a:r>
            <a:r>
              <a:rPr b="0" lang="en-GB" sz="3200" spc="9" strike="noStrike">
                <a:solidFill>
                  <a:srgbClr val="000000"/>
                </a:solidFill>
                <a:latin typeface="Arial"/>
                <a:ea typeface="DejaVu Sans"/>
              </a:rPr>
              <a:t> </a:t>
            </a:r>
            <a:r>
              <a:rPr b="0" lang="en-GB" sz="3200" spc="-26" strike="noStrike">
                <a:solidFill>
                  <a:srgbClr val="000000"/>
                </a:solidFill>
                <a:latin typeface="Arial"/>
                <a:ea typeface="DejaVu Sans"/>
              </a:rPr>
              <a:t>an </a:t>
            </a:r>
            <a:r>
              <a:rPr b="0" lang="en-GB" sz="3200" spc="-1" strike="noStrike">
                <a:solidFill>
                  <a:srgbClr val="000000"/>
                </a:solidFill>
                <a:latin typeface="Arial"/>
                <a:ea typeface="DejaVu Sans"/>
              </a:rPr>
              <a:t>interface nearly</a:t>
            </a:r>
            <a:r>
              <a:rPr b="0" lang="en-GB" sz="3200" spc="15" strike="noStrike">
                <a:solidFill>
                  <a:srgbClr val="000000"/>
                </a:solidFill>
                <a:latin typeface="Arial"/>
                <a:ea typeface="DejaVu Sans"/>
              </a:rPr>
              <a:t> </a:t>
            </a:r>
            <a:r>
              <a:rPr b="0" lang="en-GB" sz="3200" spc="-1" strike="noStrike">
                <a:solidFill>
                  <a:srgbClr val="000000"/>
                </a:solidFill>
                <a:latin typeface="Arial"/>
                <a:ea typeface="DejaVu Sans"/>
              </a:rPr>
              <a:t>identical to that</a:t>
            </a:r>
            <a:r>
              <a:rPr b="0" lang="en-GB" sz="3200" spc="15" strike="noStrike">
                <a:solidFill>
                  <a:srgbClr val="000000"/>
                </a:solidFill>
                <a:latin typeface="Arial"/>
                <a:ea typeface="DejaVu Sans"/>
              </a:rPr>
              <a:t> </a:t>
            </a:r>
            <a:r>
              <a:rPr b="0" lang="en-GB" sz="3200" spc="-1" strike="noStrike">
                <a:solidFill>
                  <a:srgbClr val="000000"/>
                </a:solidFill>
                <a:latin typeface="Arial"/>
                <a:ea typeface="DejaVu Sans"/>
              </a:rPr>
              <a:t>of </a:t>
            </a:r>
            <a:r>
              <a:rPr b="0" lang="en-GB" sz="3200" spc="-12" strike="noStrike">
                <a:solidFill>
                  <a:srgbClr val="000000"/>
                </a:solidFill>
                <a:latin typeface="Arial"/>
                <a:ea typeface="DejaVu Sans"/>
              </a:rPr>
              <a:t>pipes</a:t>
            </a:r>
            <a:endParaRPr b="0" lang="en-GB" sz="3200" spc="-1" strike="noStrike">
              <a:latin typeface="Arial"/>
            </a:endParaRPr>
          </a:p>
        </p:txBody>
      </p:sp>
    </p:spTree>
  </p:cSld>
  <p:transition>
    <p:dissolve/>
  </p:transition>
</p:sld>
</file>

<file path=ppt/slides/slide9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38" name="PlaceHolder 1"/>
          <p:cNvSpPr>
            <a:spLocks noGrp="1"/>
          </p:cNvSpPr>
          <p:nvPr>
            <p:ph/>
          </p:nvPr>
        </p:nvSpPr>
        <p:spPr>
          <a:xfrm>
            <a:off x="399960" y="1271520"/>
            <a:ext cx="8569440" cy="5687280"/>
          </a:xfrm>
          <a:prstGeom prst="rect">
            <a:avLst/>
          </a:prstGeom>
          <a:noFill/>
          <a:ln w="0">
            <a:noFill/>
          </a:ln>
        </p:spPr>
        <p:txBody>
          <a:bodyPr lIns="90360" rIns="90360" tIns="44280" bIns="44280" anchor="t">
            <a:normAutofit fontScale="76000"/>
          </a:bodyPr>
          <a:p>
            <a:pPr marL="343080" indent="-343080">
              <a:lnSpc>
                <a:spcPct val="100000"/>
              </a:lnSpc>
              <a:spcBef>
                <a:spcPts val="751"/>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3200" spc="-1" strike="noStrike">
                <a:latin typeface="Arial"/>
              </a:rPr>
              <a:t>Underlying best-effort network</a:t>
            </a:r>
            <a:endParaRPr b="0" lang="en-GB" sz="3200" spc="-1" strike="noStrike">
              <a:latin typeface="Arial"/>
            </a:endParaRPr>
          </a:p>
          <a:p>
            <a:pPr lvl="1" marL="743040" indent="-285840">
              <a:lnSpc>
                <a:spcPct val="100000"/>
              </a:lnSpc>
              <a:spcBef>
                <a:spcPts val="751"/>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800" spc="-1" strike="noStrike">
                <a:latin typeface="Arial"/>
              </a:rPr>
              <a:t>drops messages</a:t>
            </a:r>
            <a:endParaRPr b="0" lang="en-GB" sz="2800" spc="-1" strike="noStrike">
              <a:latin typeface="Arial"/>
            </a:endParaRPr>
          </a:p>
          <a:p>
            <a:pPr lvl="1" marL="743040" indent="-285840">
              <a:lnSpc>
                <a:spcPct val="100000"/>
              </a:lnSpc>
              <a:spcBef>
                <a:spcPts val="751"/>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800" spc="-1" strike="noStrike">
                <a:latin typeface="Arial"/>
              </a:rPr>
              <a:t>re-orders messages</a:t>
            </a:r>
            <a:endParaRPr b="0" lang="en-GB" sz="2800" spc="-1" strike="noStrike">
              <a:latin typeface="Arial"/>
            </a:endParaRPr>
          </a:p>
          <a:p>
            <a:pPr lvl="1" marL="743040" indent="-285840">
              <a:lnSpc>
                <a:spcPct val="100000"/>
              </a:lnSpc>
              <a:spcBef>
                <a:spcPts val="751"/>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800" spc="-1" strike="noStrike">
                <a:latin typeface="Arial"/>
              </a:rPr>
              <a:t>delivers duplicate copies of a given message</a:t>
            </a:r>
            <a:endParaRPr b="0" lang="en-GB" sz="2800" spc="-1" strike="noStrike">
              <a:latin typeface="Arial"/>
            </a:endParaRPr>
          </a:p>
          <a:p>
            <a:pPr lvl="1" marL="743040" indent="-285840">
              <a:lnSpc>
                <a:spcPct val="100000"/>
              </a:lnSpc>
              <a:spcBef>
                <a:spcPts val="751"/>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800" spc="-1" strike="noStrike">
                <a:latin typeface="Arial"/>
              </a:rPr>
              <a:t>limits messages to some finite size</a:t>
            </a:r>
            <a:endParaRPr b="0" lang="en-GB" sz="2800" spc="-1" strike="noStrike">
              <a:latin typeface="Arial"/>
            </a:endParaRPr>
          </a:p>
          <a:p>
            <a:pPr lvl="1" marL="743040" indent="-285840">
              <a:lnSpc>
                <a:spcPct val="100000"/>
              </a:lnSpc>
              <a:spcBef>
                <a:spcPts val="751"/>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800" spc="-1" strike="noStrike">
                <a:latin typeface="Arial"/>
              </a:rPr>
              <a:t>delivers messages after an arbitrarily long delay</a:t>
            </a:r>
            <a:endParaRPr b="0" lang="en-GB" sz="2800" spc="-1" strike="noStrike">
              <a:latin typeface="Arial"/>
            </a:endParaRPr>
          </a:p>
          <a:p>
            <a:pPr marL="343080" indent="-343080">
              <a:lnSpc>
                <a:spcPct val="100000"/>
              </a:lnSpc>
              <a:spcBef>
                <a:spcPts val="751"/>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3200" spc="-1" strike="noStrike">
                <a:latin typeface="Arial"/>
              </a:rPr>
              <a:t>Common end-to-end services</a:t>
            </a:r>
            <a:endParaRPr b="0" lang="en-GB" sz="3200" spc="-1" strike="noStrike">
              <a:latin typeface="Arial"/>
            </a:endParaRPr>
          </a:p>
          <a:p>
            <a:pPr lvl="1" marL="743040" indent="-285840">
              <a:lnSpc>
                <a:spcPct val="100000"/>
              </a:lnSpc>
              <a:spcBef>
                <a:spcPts val="751"/>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800" spc="-1" strike="noStrike">
                <a:latin typeface="Arial"/>
              </a:rPr>
              <a:t>guarantee message delivery</a:t>
            </a:r>
            <a:endParaRPr b="0" lang="en-GB" sz="2800" spc="-1" strike="noStrike">
              <a:latin typeface="Arial"/>
            </a:endParaRPr>
          </a:p>
          <a:p>
            <a:pPr lvl="1" marL="743040" indent="-285840">
              <a:lnSpc>
                <a:spcPct val="100000"/>
              </a:lnSpc>
              <a:spcBef>
                <a:spcPts val="751"/>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800" spc="-1" strike="noStrike">
                <a:latin typeface="Arial"/>
              </a:rPr>
              <a:t>deliver messages in the same order they are sent</a:t>
            </a:r>
            <a:endParaRPr b="0" lang="en-GB" sz="2800" spc="-1" strike="noStrike">
              <a:latin typeface="Arial"/>
            </a:endParaRPr>
          </a:p>
          <a:p>
            <a:pPr lvl="1" marL="743040" indent="-285840">
              <a:lnSpc>
                <a:spcPct val="100000"/>
              </a:lnSpc>
              <a:spcBef>
                <a:spcPts val="751"/>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800" spc="-1" strike="noStrike">
                <a:latin typeface="Arial"/>
              </a:rPr>
              <a:t>deliver at most one copy of each message</a:t>
            </a:r>
            <a:endParaRPr b="0" lang="en-GB" sz="2800" spc="-1" strike="noStrike">
              <a:latin typeface="Arial"/>
            </a:endParaRPr>
          </a:p>
          <a:p>
            <a:pPr lvl="1" marL="743040" indent="-285840">
              <a:lnSpc>
                <a:spcPct val="100000"/>
              </a:lnSpc>
              <a:spcBef>
                <a:spcPts val="751"/>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800" spc="-1" strike="noStrike">
                <a:latin typeface="Arial"/>
              </a:rPr>
              <a:t>support arbitrarily large messages</a:t>
            </a:r>
            <a:endParaRPr b="0" lang="en-GB" sz="2800" spc="-1" strike="noStrike">
              <a:latin typeface="Arial"/>
            </a:endParaRPr>
          </a:p>
          <a:p>
            <a:pPr lvl="1" marL="743040" indent="-285840">
              <a:lnSpc>
                <a:spcPct val="100000"/>
              </a:lnSpc>
              <a:spcBef>
                <a:spcPts val="751"/>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800" spc="-1" strike="noStrike">
                <a:latin typeface="Arial"/>
              </a:rPr>
              <a:t>support synchronization</a:t>
            </a:r>
            <a:endParaRPr b="0" lang="en-GB" sz="2800" spc="-1" strike="noStrike">
              <a:latin typeface="Arial"/>
            </a:endParaRPr>
          </a:p>
          <a:p>
            <a:pPr lvl="1" marL="743040" indent="-285840">
              <a:lnSpc>
                <a:spcPct val="100000"/>
              </a:lnSpc>
              <a:spcBef>
                <a:spcPts val="751"/>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800" spc="-1" strike="noStrike">
                <a:latin typeface="Arial"/>
              </a:rPr>
              <a:t>allow the receiver to apply flow control to the </a:t>
            </a:r>
            <a:r>
              <a:rPr b="0" lang="en-GB" sz="2800" spc="-1" strike="noStrike">
                <a:latin typeface="Arial"/>
              </a:rPr>
              <a:t>sender</a:t>
            </a:r>
            <a:endParaRPr b="0" lang="en-GB" sz="2800" spc="-1" strike="noStrike">
              <a:latin typeface="Arial"/>
            </a:endParaRPr>
          </a:p>
          <a:p>
            <a:pPr lvl="1" marL="743040" indent="-285840">
              <a:lnSpc>
                <a:spcPct val="100000"/>
              </a:lnSpc>
              <a:spcBef>
                <a:spcPts val="751"/>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800" spc="-1" strike="noStrike">
                <a:latin typeface="Arial"/>
              </a:rPr>
              <a:t>support multiple application processes on each </a:t>
            </a:r>
            <a:r>
              <a:rPr b="0" lang="en-GB" sz="2800" spc="-1" strike="noStrike">
                <a:latin typeface="Arial"/>
              </a:rPr>
              <a:t>host</a:t>
            </a:r>
            <a:endParaRPr b="0" lang="en-GB" sz="2800" spc="-1" strike="noStrike">
              <a:latin typeface="Arial"/>
            </a:endParaRPr>
          </a:p>
        </p:txBody>
      </p:sp>
      <p:sp>
        <p:nvSpPr>
          <p:cNvPr id="539" name=""/>
          <p:cNvSpPr/>
          <p:nvPr/>
        </p:nvSpPr>
        <p:spPr>
          <a:xfrm>
            <a:off x="2045160" y="461880"/>
            <a:ext cx="5804280" cy="519840"/>
          </a:xfrm>
          <a:prstGeom prst="rect">
            <a:avLst/>
          </a:prstGeom>
          <a:noFill/>
          <a:ln w="0">
            <a:noFill/>
          </a:ln>
        </p:spPr>
        <p:style>
          <a:lnRef idx="0"/>
          <a:fillRef idx="0"/>
          <a:effectRef idx="0"/>
          <a:fontRef idx="minor"/>
        </p:style>
        <p:txBody>
          <a:bodyPr wrap="none" lIns="90000" rIns="90000" tIns="46800" bIns="4680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2800" spc="-1" strike="noStrike">
                <a:solidFill>
                  <a:srgbClr val="000000"/>
                </a:solidFill>
                <a:latin typeface="Arial"/>
                <a:ea typeface="DejaVu Sans"/>
              </a:rPr>
              <a:t>End-to-End (Transport) Protocols</a:t>
            </a:r>
            <a:endParaRPr b="0" lang="en-GB" sz="2800" spc="-1" strike="noStrike">
              <a:latin typeface="Arial"/>
            </a:endParaRPr>
          </a:p>
        </p:txBody>
      </p:sp>
    </p:spTree>
  </p:cSld>
  <mc:AlternateContent>
    <mc:Choice Requires="p14">
      <p:transition spd="slow" p14:dur="2000"/>
    </mc:Choice>
    <mc:Fallback>
      <p:transition spd="slow"/>
    </mc:Fallback>
  </mc:AlternateContent>
</p:sld>
</file>

<file path=ppt/slides/slide9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40" name="PlaceHolder 1"/>
          <p:cNvSpPr>
            <a:spLocks noGrp="1"/>
          </p:cNvSpPr>
          <p:nvPr>
            <p:ph type="title"/>
          </p:nvPr>
        </p:nvSpPr>
        <p:spPr>
          <a:xfrm>
            <a:off x="182880" y="647640"/>
            <a:ext cx="9239760" cy="835920"/>
          </a:xfrm>
          <a:prstGeom prst="rect">
            <a:avLst/>
          </a:prstGeom>
          <a:noFill/>
          <a:ln w="0">
            <a:noFill/>
          </a:ln>
        </p:spPr>
        <p:txBody>
          <a:bodyPr lIns="87480" rIns="87480" tIns="44280" bIns="44280" anchor="t">
            <a:noAutofit/>
          </a:bodyPr>
          <a:p>
            <a:pPr marL="216000" indent="-216000" algn="ctr">
              <a:lnSpc>
                <a:spcPct val="100000"/>
              </a:lnSpc>
              <a:buClr>
                <a:srgbClr val="000000"/>
              </a:buClr>
              <a:buSzPct val="45000"/>
              <a:buFont typeface="Wingdings" charset="2"/>
              <a:buChar char=""/>
              <a:tabLst>
                <a:tab algn="l" pos="0"/>
                <a:tab algn="l" pos="825480"/>
                <a:tab algn="l" pos="1650960"/>
                <a:tab algn="l" pos="2476440"/>
                <a:tab algn="l" pos="3301920"/>
                <a:tab algn="l" pos="4127400"/>
                <a:tab algn="l" pos="4952880"/>
                <a:tab algn="l" pos="5778360"/>
                <a:tab algn="l" pos="6603840"/>
                <a:tab algn="l" pos="7429680"/>
                <a:tab algn="l" pos="8255160"/>
                <a:tab algn="l" pos="9080640"/>
                <a:tab algn="l" pos="9906120"/>
                <a:tab algn="l" pos="10731600"/>
              </a:tabLst>
            </a:pPr>
            <a:r>
              <a:rPr b="1" lang="en-GB" sz="2400" spc="-1" strike="noStrike">
                <a:latin typeface="Arial"/>
              </a:rPr>
              <a:t>UDP - I</a:t>
            </a:r>
            <a:endParaRPr b="0" lang="en-GB" sz="2400" spc="-1" strike="noStrike">
              <a:latin typeface="Arial"/>
            </a:endParaRPr>
          </a:p>
        </p:txBody>
      </p:sp>
      <p:grpSp>
        <p:nvGrpSpPr>
          <p:cNvPr id="541" name=""/>
          <p:cNvGrpSpPr/>
          <p:nvPr/>
        </p:nvGrpSpPr>
        <p:grpSpPr>
          <a:xfrm>
            <a:off x="985320" y="1692000"/>
            <a:ext cx="7614360" cy="4676760"/>
            <a:chOff x="985320" y="1692000"/>
            <a:chExt cx="7614360" cy="4676760"/>
          </a:xfrm>
        </p:grpSpPr>
        <p:sp>
          <p:nvSpPr>
            <p:cNvPr id="542" name=""/>
            <p:cNvSpPr/>
            <p:nvPr/>
          </p:nvSpPr>
          <p:spPr>
            <a:xfrm>
              <a:off x="2583360" y="2709000"/>
              <a:ext cx="1258560" cy="486720"/>
            </a:xfrm>
            <a:custGeom>
              <a:avLst/>
              <a:gdLst/>
              <a:ahLst/>
              <a:rect l="l" t="t" r="r" b="b"/>
              <a:pathLst>
                <a:path w="494" h="330">
                  <a:moveTo>
                    <a:pt x="490" y="326"/>
                  </a:moveTo>
                  <a:lnTo>
                    <a:pt x="0" y="330"/>
                  </a:lnTo>
                  <a:lnTo>
                    <a:pt x="0" y="0"/>
                  </a:lnTo>
                  <a:lnTo>
                    <a:pt x="494" y="0"/>
                  </a:lnTo>
                  <a:lnTo>
                    <a:pt x="494" y="330"/>
                  </a:lnTo>
                  <a:lnTo>
                    <a:pt x="494" y="330"/>
                  </a:lnTo>
                  <a:lnTo>
                    <a:pt x="490" y="326"/>
                  </a:lnTo>
                  <a:close/>
                </a:path>
              </a:pathLst>
            </a:custGeom>
            <a:solidFill>
              <a:srgbClr val="ccffff"/>
            </a:solidFill>
            <a:ln w="0">
              <a:noFill/>
            </a:ln>
          </p:spPr>
          <p:style>
            <a:lnRef idx="0"/>
            <a:fillRef idx="0"/>
            <a:effectRef idx="0"/>
            <a:fontRef idx="minor"/>
          </p:style>
        </p:sp>
        <p:sp>
          <p:nvSpPr>
            <p:cNvPr id="543" name=""/>
            <p:cNvSpPr/>
            <p:nvPr/>
          </p:nvSpPr>
          <p:spPr>
            <a:xfrm>
              <a:off x="4815720" y="2709000"/>
              <a:ext cx="1258560" cy="973440"/>
            </a:xfrm>
            <a:custGeom>
              <a:avLst/>
              <a:gdLst/>
              <a:ahLst/>
              <a:rect l="l" t="t" r="r" b="b"/>
              <a:pathLst>
                <a:path w="494" h="659">
                  <a:moveTo>
                    <a:pt x="494" y="656"/>
                  </a:moveTo>
                  <a:lnTo>
                    <a:pt x="0" y="659"/>
                  </a:lnTo>
                  <a:lnTo>
                    <a:pt x="0" y="0"/>
                  </a:lnTo>
                  <a:lnTo>
                    <a:pt x="494" y="0"/>
                  </a:lnTo>
                  <a:lnTo>
                    <a:pt x="494" y="659"/>
                  </a:lnTo>
                  <a:lnTo>
                    <a:pt x="494" y="659"/>
                  </a:lnTo>
                  <a:lnTo>
                    <a:pt x="494" y="656"/>
                  </a:lnTo>
                  <a:close/>
                </a:path>
              </a:pathLst>
            </a:custGeom>
            <a:solidFill>
              <a:srgbClr val="ccffff"/>
            </a:solidFill>
            <a:ln w="0">
              <a:noFill/>
            </a:ln>
          </p:spPr>
          <p:style>
            <a:lnRef idx="0"/>
            <a:fillRef idx="0"/>
            <a:effectRef idx="0"/>
            <a:fontRef idx="minor"/>
          </p:style>
        </p:sp>
        <p:sp>
          <p:nvSpPr>
            <p:cNvPr id="544" name=""/>
            <p:cNvSpPr/>
            <p:nvPr/>
          </p:nvSpPr>
          <p:spPr>
            <a:xfrm>
              <a:off x="7055640" y="2709000"/>
              <a:ext cx="1258200" cy="242640"/>
            </a:xfrm>
            <a:custGeom>
              <a:avLst/>
              <a:gdLst/>
              <a:ahLst/>
              <a:rect l="l" t="t" r="r" b="b"/>
              <a:pathLst>
                <a:path w="494" h="165">
                  <a:moveTo>
                    <a:pt x="494" y="162"/>
                  </a:moveTo>
                  <a:lnTo>
                    <a:pt x="0" y="165"/>
                  </a:lnTo>
                  <a:lnTo>
                    <a:pt x="0" y="0"/>
                  </a:lnTo>
                  <a:lnTo>
                    <a:pt x="494" y="0"/>
                  </a:lnTo>
                  <a:lnTo>
                    <a:pt x="494" y="165"/>
                  </a:lnTo>
                  <a:lnTo>
                    <a:pt x="494" y="165"/>
                  </a:lnTo>
                  <a:lnTo>
                    <a:pt x="494" y="162"/>
                  </a:lnTo>
                  <a:close/>
                </a:path>
              </a:pathLst>
            </a:custGeom>
            <a:solidFill>
              <a:srgbClr val="ccffff"/>
            </a:solidFill>
            <a:ln w="0">
              <a:noFill/>
            </a:ln>
          </p:spPr>
          <p:style>
            <a:lnRef idx="0"/>
            <a:fillRef idx="0"/>
            <a:effectRef idx="0"/>
            <a:fontRef idx="minor"/>
          </p:style>
        </p:sp>
        <p:sp>
          <p:nvSpPr>
            <p:cNvPr id="545" name=""/>
            <p:cNvSpPr/>
            <p:nvPr/>
          </p:nvSpPr>
          <p:spPr>
            <a:xfrm>
              <a:off x="2740680" y="1753560"/>
              <a:ext cx="873360" cy="2127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400" spc="-1" strike="noStrike">
                  <a:solidFill>
                    <a:srgbClr val="000000"/>
                  </a:solidFill>
                  <a:latin typeface="Arial"/>
                  <a:ea typeface="DejaVu Sans"/>
                </a:rPr>
                <a:t>Application</a:t>
              </a:r>
              <a:endParaRPr b="0" lang="en-GB" sz="1400" spc="-1" strike="noStrike">
                <a:latin typeface="Arial"/>
              </a:endParaRPr>
            </a:p>
          </p:txBody>
        </p:sp>
        <p:sp>
          <p:nvSpPr>
            <p:cNvPr id="546" name=""/>
            <p:cNvSpPr/>
            <p:nvPr/>
          </p:nvSpPr>
          <p:spPr>
            <a:xfrm>
              <a:off x="2938680" y="1950120"/>
              <a:ext cx="626400" cy="2127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400" spc="-1" strike="noStrike">
                  <a:solidFill>
                    <a:srgbClr val="000000"/>
                  </a:solidFill>
                  <a:latin typeface="Arial"/>
                  <a:ea typeface="DejaVu Sans"/>
                </a:rPr>
                <a:t>process</a:t>
              </a:r>
              <a:endParaRPr b="0" lang="en-GB" sz="1400" spc="-1" strike="noStrike">
                <a:latin typeface="Arial"/>
              </a:endParaRPr>
            </a:p>
          </p:txBody>
        </p:sp>
        <p:sp>
          <p:nvSpPr>
            <p:cNvPr id="547" name=""/>
            <p:cNvSpPr/>
            <p:nvPr/>
          </p:nvSpPr>
          <p:spPr>
            <a:xfrm>
              <a:off x="2305800" y="1692000"/>
              <a:ext cx="1811160" cy="529560"/>
            </a:xfrm>
            <a:custGeom>
              <a:avLst/>
              <a:gdLst/>
              <a:ahLst/>
              <a:rect l="l" t="t" r="r" b="b"/>
              <a:pathLst>
                <a:path w="711" h="359">
                  <a:moveTo>
                    <a:pt x="711" y="316"/>
                  </a:moveTo>
                  <a:lnTo>
                    <a:pt x="711" y="323"/>
                  </a:lnTo>
                  <a:lnTo>
                    <a:pt x="711" y="329"/>
                  </a:lnTo>
                  <a:lnTo>
                    <a:pt x="708" y="336"/>
                  </a:lnTo>
                  <a:lnTo>
                    <a:pt x="705" y="343"/>
                  </a:lnTo>
                  <a:lnTo>
                    <a:pt x="701" y="346"/>
                  </a:lnTo>
                  <a:lnTo>
                    <a:pt x="695" y="349"/>
                  </a:lnTo>
                  <a:lnTo>
                    <a:pt x="688" y="353"/>
                  </a:lnTo>
                  <a:lnTo>
                    <a:pt x="685" y="356"/>
                  </a:lnTo>
                  <a:lnTo>
                    <a:pt x="678" y="359"/>
                  </a:lnTo>
                  <a:lnTo>
                    <a:pt x="672" y="359"/>
                  </a:lnTo>
                  <a:lnTo>
                    <a:pt x="39" y="359"/>
                  </a:lnTo>
                  <a:lnTo>
                    <a:pt x="33" y="359"/>
                  </a:lnTo>
                  <a:lnTo>
                    <a:pt x="26" y="356"/>
                  </a:lnTo>
                  <a:lnTo>
                    <a:pt x="20" y="353"/>
                  </a:lnTo>
                  <a:lnTo>
                    <a:pt x="16" y="349"/>
                  </a:lnTo>
                  <a:lnTo>
                    <a:pt x="10" y="346"/>
                  </a:lnTo>
                  <a:lnTo>
                    <a:pt x="7" y="343"/>
                  </a:lnTo>
                  <a:lnTo>
                    <a:pt x="3" y="336"/>
                  </a:lnTo>
                  <a:lnTo>
                    <a:pt x="0" y="329"/>
                  </a:lnTo>
                  <a:lnTo>
                    <a:pt x="0" y="323"/>
                  </a:lnTo>
                  <a:lnTo>
                    <a:pt x="0" y="316"/>
                  </a:lnTo>
                  <a:lnTo>
                    <a:pt x="0" y="43"/>
                  </a:lnTo>
                  <a:lnTo>
                    <a:pt x="0" y="36"/>
                  </a:lnTo>
                  <a:lnTo>
                    <a:pt x="0" y="30"/>
                  </a:lnTo>
                  <a:lnTo>
                    <a:pt x="3" y="23"/>
                  </a:lnTo>
                  <a:lnTo>
                    <a:pt x="7" y="17"/>
                  </a:lnTo>
                  <a:lnTo>
                    <a:pt x="10" y="13"/>
                  </a:lnTo>
                  <a:lnTo>
                    <a:pt x="16" y="10"/>
                  </a:lnTo>
                  <a:lnTo>
                    <a:pt x="20" y="7"/>
                  </a:lnTo>
                  <a:lnTo>
                    <a:pt x="26" y="3"/>
                  </a:lnTo>
                  <a:lnTo>
                    <a:pt x="33" y="3"/>
                  </a:lnTo>
                  <a:lnTo>
                    <a:pt x="39" y="0"/>
                  </a:lnTo>
                  <a:lnTo>
                    <a:pt x="672" y="0"/>
                  </a:lnTo>
                  <a:lnTo>
                    <a:pt x="678" y="3"/>
                  </a:lnTo>
                  <a:lnTo>
                    <a:pt x="685" y="3"/>
                  </a:lnTo>
                  <a:lnTo>
                    <a:pt x="688" y="7"/>
                  </a:lnTo>
                  <a:lnTo>
                    <a:pt x="695" y="10"/>
                  </a:lnTo>
                  <a:lnTo>
                    <a:pt x="701" y="13"/>
                  </a:lnTo>
                  <a:lnTo>
                    <a:pt x="705" y="17"/>
                  </a:lnTo>
                  <a:lnTo>
                    <a:pt x="708" y="23"/>
                  </a:lnTo>
                  <a:lnTo>
                    <a:pt x="711" y="30"/>
                  </a:lnTo>
                  <a:lnTo>
                    <a:pt x="711" y="36"/>
                  </a:lnTo>
                  <a:lnTo>
                    <a:pt x="711" y="43"/>
                  </a:lnTo>
                  <a:lnTo>
                    <a:pt x="711" y="316"/>
                  </a:lnTo>
                  <a:lnTo>
                    <a:pt x="711" y="316"/>
                  </a:lnTo>
                </a:path>
              </a:pathLst>
            </a:custGeom>
            <a:noFill/>
            <a:ln w="11160">
              <a:solidFill>
                <a:srgbClr val="000000"/>
              </a:solidFill>
              <a:round/>
            </a:ln>
          </p:spPr>
          <p:style>
            <a:lnRef idx="0"/>
            <a:fillRef idx="0"/>
            <a:effectRef idx="0"/>
            <a:fontRef idx="minor"/>
          </p:style>
        </p:sp>
        <p:sp>
          <p:nvSpPr>
            <p:cNvPr id="548" name=""/>
            <p:cNvSpPr/>
            <p:nvPr/>
          </p:nvSpPr>
          <p:spPr>
            <a:xfrm flipV="1">
              <a:off x="3202920" y="2309400"/>
              <a:ext cx="10080" cy="394920"/>
            </a:xfrm>
            <a:prstGeom prst="line">
              <a:avLst/>
            </a:prstGeom>
            <a:ln w="11160">
              <a:solidFill>
                <a:srgbClr val="000000"/>
              </a:solidFill>
              <a:miter/>
            </a:ln>
          </p:spPr>
          <p:style>
            <a:lnRef idx="0"/>
            <a:fillRef idx="0"/>
            <a:effectRef idx="0"/>
            <a:fontRef idx="minor"/>
          </p:style>
        </p:sp>
        <p:sp>
          <p:nvSpPr>
            <p:cNvPr id="549" name=""/>
            <p:cNvSpPr/>
            <p:nvPr/>
          </p:nvSpPr>
          <p:spPr>
            <a:xfrm>
              <a:off x="3161880" y="2222280"/>
              <a:ext cx="99000" cy="106920"/>
            </a:xfrm>
            <a:custGeom>
              <a:avLst/>
              <a:gdLst/>
              <a:ahLst/>
              <a:rect l="l" t="t" r="r" b="b"/>
              <a:pathLst>
                <a:path w="39" h="73">
                  <a:moveTo>
                    <a:pt x="36" y="73"/>
                  </a:moveTo>
                  <a:lnTo>
                    <a:pt x="20" y="0"/>
                  </a:lnTo>
                  <a:lnTo>
                    <a:pt x="0" y="73"/>
                  </a:lnTo>
                  <a:lnTo>
                    <a:pt x="39" y="73"/>
                  </a:lnTo>
                  <a:lnTo>
                    <a:pt x="39" y="73"/>
                  </a:lnTo>
                  <a:lnTo>
                    <a:pt x="36" y="73"/>
                  </a:lnTo>
                  <a:close/>
                </a:path>
              </a:pathLst>
            </a:custGeom>
            <a:solidFill>
              <a:srgbClr val="000000"/>
            </a:solidFill>
            <a:ln w="0">
              <a:noFill/>
            </a:ln>
          </p:spPr>
          <p:style>
            <a:lnRef idx="0"/>
            <a:fillRef idx="0"/>
            <a:effectRef idx="0"/>
            <a:fontRef idx="minor"/>
          </p:style>
        </p:sp>
        <p:sp>
          <p:nvSpPr>
            <p:cNvPr id="550" name=""/>
            <p:cNvSpPr/>
            <p:nvPr/>
          </p:nvSpPr>
          <p:spPr>
            <a:xfrm flipH="1" flipV="1">
              <a:off x="3345480" y="4704120"/>
              <a:ext cx="2099880" cy="681120"/>
            </a:xfrm>
            <a:prstGeom prst="line">
              <a:avLst/>
            </a:prstGeom>
            <a:ln w="11160">
              <a:solidFill>
                <a:srgbClr val="000000"/>
              </a:solidFill>
              <a:miter/>
            </a:ln>
          </p:spPr>
          <p:style>
            <a:lnRef idx="0"/>
            <a:fillRef idx="0"/>
            <a:effectRef idx="0"/>
            <a:fontRef idx="minor"/>
          </p:style>
        </p:sp>
        <p:sp>
          <p:nvSpPr>
            <p:cNvPr id="551" name=""/>
            <p:cNvSpPr/>
            <p:nvPr/>
          </p:nvSpPr>
          <p:spPr>
            <a:xfrm>
              <a:off x="3213000" y="4662000"/>
              <a:ext cx="182160" cy="75960"/>
            </a:xfrm>
            <a:custGeom>
              <a:avLst/>
              <a:gdLst/>
              <a:ahLst/>
              <a:rect l="l" t="t" r="r" b="b"/>
              <a:pathLst>
                <a:path w="72" h="52">
                  <a:moveTo>
                    <a:pt x="72" y="16"/>
                  </a:moveTo>
                  <a:lnTo>
                    <a:pt x="0" y="0"/>
                  </a:lnTo>
                  <a:lnTo>
                    <a:pt x="52" y="52"/>
                  </a:lnTo>
                  <a:lnTo>
                    <a:pt x="72" y="20"/>
                  </a:lnTo>
                  <a:lnTo>
                    <a:pt x="72" y="20"/>
                  </a:lnTo>
                  <a:lnTo>
                    <a:pt x="72" y="16"/>
                  </a:lnTo>
                  <a:close/>
                </a:path>
              </a:pathLst>
            </a:custGeom>
            <a:solidFill>
              <a:srgbClr val="000000"/>
            </a:solidFill>
            <a:ln w="0">
              <a:noFill/>
            </a:ln>
          </p:spPr>
          <p:style>
            <a:lnRef idx="0"/>
            <a:fillRef idx="0"/>
            <a:effectRef idx="0"/>
            <a:fontRef idx="minor"/>
          </p:style>
        </p:sp>
        <p:sp>
          <p:nvSpPr>
            <p:cNvPr id="552" name=""/>
            <p:cNvSpPr/>
            <p:nvPr/>
          </p:nvSpPr>
          <p:spPr>
            <a:xfrm flipV="1">
              <a:off x="5445360" y="4704120"/>
              <a:ext cx="2104560" cy="681120"/>
            </a:xfrm>
            <a:prstGeom prst="line">
              <a:avLst/>
            </a:prstGeom>
            <a:ln w="11160">
              <a:solidFill>
                <a:srgbClr val="000000"/>
              </a:solidFill>
              <a:miter/>
            </a:ln>
          </p:spPr>
          <p:style>
            <a:lnRef idx="0"/>
            <a:fillRef idx="0"/>
            <a:effectRef idx="0"/>
            <a:fontRef idx="minor"/>
          </p:style>
        </p:sp>
        <p:sp>
          <p:nvSpPr>
            <p:cNvPr id="553" name=""/>
            <p:cNvSpPr/>
            <p:nvPr/>
          </p:nvSpPr>
          <p:spPr>
            <a:xfrm>
              <a:off x="7491960" y="4662000"/>
              <a:ext cx="192600" cy="75960"/>
            </a:xfrm>
            <a:custGeom>
              <a:avLst/>
              <a:gdLst/>
              <a:ahLst/>
              <a:rect l="l" t="t" r="r" b="b"/>
              <a:pathLst>
                <a:path w="76" h="52">
                  <a:moveTo>
                    <a:pt x="0" y="16"/>
                  </a:moveTo>
                  <a:lnTo>
                    <a:pt x="76" y="0"/>
                  </a:lnTo>
                  <a:lnTo>
                    <a:pt x="20" y="52"/>
                  </a:lnTo>
                  <a:lnTo>
                    <a:pt x="3" y="20"/>
                  </a:lnTo>
                  <a:lnTo>
                    <a:pt x="3" y="20"/>
                  </a:lnTo>
                  <a:lnTo>
                    <a:pt x="0" y="16"/>
                  </a:lnTo>
                  <a:close/>
                </a:path>
              </a:pathLst>
            </a:custGeom>
            <a:solidFill>
              <a:srgbClr val="000000"/>
            </a:solidFill>
            <a:ln w="0">
              <a:noFill/>
            </a:ln>
          </p:spPr>
          <p:style>
            <a:lnRef idx="0"/>
            <a:fillRef idx="0"/>
            <a:effectRef idx="0"/>
            <a:fontRef idx="minor"/>
          </p:style>
        </p:sp>
        <p:sp>
          <p:nvSpPr>
            <p:cNvPr id="554" name=""/>
            <p:cNvSpPr/>
            <p:nvPr/>
          </p:nvSpPr>
          <p:spPr>
            <a:xfrm>
              <a:off x="2583360" y="2709000"/>
              <a:ext cx="1258560" cy="1947960"/>
            </a:xfrm>
            <a:custGeom>
              <a:avLst/>
              <a:gdLst/>
              <a:ahLst/>
              <a:rect l="l" t="t" r="r" b="b"/>
              <a:pathLst>
                <a:path w="494" h="1318">
                  <a:moveTo>
                    <a:pt x="490" y="1314"/>
                  </a:moveTo>
                  <a:lnTo>
                    <a:pt x="0" y="1318"/>
                  </a:lnTo>
                  <a:lnTo>
                    <a:pt x="0" y="0"/>
                  </a:lnTo>
                  <a:lnTo>
                    <a:pt x="494" y="0"/>
                  </a:lnTo>
                  <a:lnTo>
                    <a:pt x="494" y="1318"/>
                  </a:lnTo>
                  <a:lnTo>
                    <a:pt x="494" y="1318"/>
                  </a:lnTo>
                </a:path>
              </a:pathLst>
            </a:custGeom>
            <a:noFill/>
            <a:ln w="11160">
              <a:solidFill>
                <a:srgbClr val="000000"/>
              </a:solidFill>
              <a:round/>
            </a:ln>
          </p:spPr>
          <p:style>
            <a:lnRef idx="0"/>
            <a:fillRef idx="0"/>
            <a:effectRef idx="0"/>
            <a:fontRef idx="minor"/>
          </p:style>
        </p:sp>
        <p:sp>
          <p:nvSpPr>
            <p:cNvPr id="555" name=""/>
            <p:cNvSpPr/>
            <p:nvPr/>
          </p:nvSpPr>
          <p:spPr>
            <a:xfrm>
              <a:off x="2558160" y="2950200"/>
              <a:ext cx="1345680" cy="360"/>
            </a:xfrm>
            <a:prstGeom prst="line">
              <a:avLst/>
            </a:prstGeom>
            <a:ln w="11160">
              <a:solidFill>
                <a:srgbClr val="000000"/>
              </a:solidFill>
              <a:miter/>
            </a:ln>
          </p:spPr>
          <p:style>
            <a:lnRef idx="0"/>
            <a:fillRef idx="0"/>
            <a:effectRef idx="0"/>
            <a:fontRef idx="minor"/>
          </p:style>
        </p:sp>
        <p:sp>
          <p:nvSpPr>
            <p:cNvPr id="556" name=""/>
            <p:cNvSpPr/>
            <p:nvPr/>
          </p:nvSpPr>
          <p:spPr>
            <a:xfrm>
              <a:off x="2573280" y="3190680"/>
              <a:ext cx="1269000" cy="5400"/>
            </a:xfrm>
            <a:prstGeom prst="line">
              <a:avLst/>
            </a:prstGeom>
            <a:ln w="11160">
              <a:solidFill>
                <a:srgbClr val="000000"/>
              </a:solidFill>
              <a:miter/>
            </a:ln>
          </p:spPr>
          <p:style>
            <a:lnRef idx="0"/>
            <a:fillRef idx="0"/>
            <a:effectRef idx="0"/>
            <a:fontRef idx="minor"/>
          </p:style>
        </p:sp>
        <p:sp>
          <p:nvSpPr>
            <p:cNvPr id="557" name=""/>
            <p:cNvSpPr/>
            <p:nvPr/>
          </p:nvSpPr>
          <p:spPr>
            <a:xfrm>
              <a:off x="2573280" y="3434760"/>
              <a:ext cx="1269000" cy="4320"/>
            </a:xfrm>
            <a:prstGeom prst="line">
              <a:avLst/>
            </a:prstGeom>
            <a:ln w="11160">
              <a:solidFill>
                <a:srgbClr val="000000"/>
              </a:solidFill>
              <a:miter/>
            </a:ln>
          </p:spPr>
          <p:style>
            <a:lnRef idx="0"/>
            <a:fillRef idx="0"/>
            <a:effectRef idx="0"/>
            <a:fontRef idx="minor"/>
          </p:style>
        </p:sp>
        <p:sp>
          <p:nvSpPr>
            <p:cNvPr id="558" name=""/>
            <p:cNvSpPr/>
            <p:nvPr/>
          </p:nvSpPr>
          <p:spPr>
            <a:xfrm>
              <a:off x="2558160" y="3659040"/>
              <a:ext cx="1345680" cy="360"/>
            </a:xfrm>
            <a:prstGeom prst="line">
              <a:avLst/>
            </a:prstGeom>
            <a:ln w="11160">
              <a:solidFill>
                <a:srgbClr val="000000"/>
              </a:solidFill>
              <a:miter/>
            </a:ln>
          </p:spPr>
          <p:style>
            <a:lnRef idx="0"/>
            <a:fillRef idx="0"/>
            <a:effectRef idx="0"/>
            <a:fontRef idx="minor"/>
          </p:style>
        </p:sp>
        <p:sp>
          <p:nvSpPr>
            <p:cNvPr id="559" name=""/>
            <p:cNvSpPr/>
            <p:nvPr/>
          </p:nvSpPr>
          <p:spPr>
            <a:xfrm>
              <a:off x="2558160" y="3943080"/>
              <a:ext cx="1345680" cy="360"/>
            </a:xfrm>
            <a:prstGeom prst="line">
              <a:avLst/>
            </a:prstGeom>
            <a:ln w="11160">
              <a:solidFill>
                <a:srgbClr val="000000"/>
              </a:solidFill>
              <a:miter/>
            </a:ln>
          </p:spPr>
          <p:style>
            <a:lnRef idx="0"/>
            <a:fillRef idx="0"/>
            <a:effectRef idx="0"/>
            <a:fontRef idx="minor"/>
          </p:style>
        </p:sp>
        <p:sp>
          <p:nvSpPr>
            <p:cNvPr id="560" name=""/>
            <p:cNvSpPr/>
            <p:nvPr/>
          </p:nvSpPr>
          <p:spPr>
            <a:xfrm>
              <a:off x="2573280" y="4165200"/>
              <a:ext cx="1269000" cy="4320"/>
            </a:xfrm>
            <a:prstGeom prst="line">
              <a:avLst/>
            </a:prstGeom>
            <a:ln w="11160">
              <a:solidFill>
                <a:srgbClr val="000000"/>
              </a:solidFill>
              <a:miter/>
            </a:ln>
          </p:spPr>
          <p:style>
            <a:lnRef idx="0"/>
            <a:fillRef idx="0"/>
            <a:effectRef idx="0"/>
            <a:fontRef idx="minor"/>
          </p:style>
        </p:sp>
        <p:sp>
          <p:nvSpPr>
            <p:cNvPr id="561" name=""/>
            <p:cNvSpPr/>
            <p:nvPr/>
          </p:nvSpPr>
          <p:spPr>
            <a:xfrm>
              <a:off x="4979880" y="1753560"/>
              <a:ext cx="873360" cy="2127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400" spc="-1" strike="noStrike">
                  <a:solidFill>
                    <a:srgbClr val="000000"/>
                  </a:solidFill>
                  <a:latin typeface="Arial"/>
                  <a:ea typeface="DejaVu Sans"/>
                </a:rPr>
                <a:t>Application</a:t>
              </a:r>
              <a:endParaRPr b="0" lang="en-GB" sz="1400" spc="-1" strike="noStrike">
                <a:latin typeface="Arial"/>
              </a:endParaRPr>
            </a:p>
          </p:txBody>
        </p:sp>
        <p:sp>
          <p:nvSpPr>
            <p:cNvPr id="562" name=""/>
            <p:cNvSpPr/>
            <p:nvPr/>
          </p:nvSpPr>
          <p:spPr>
            <a:xfrm>
              <a:off x="5181120" y="1950120"/>
              <a:ext cx="626400" cy="2127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400" spc="-1" strike="noStrike">
                  <a:solidFill>
                    <a:srgbClr val="000000"/>
                  </a:solidFill>
                  <a:latin typeface="Arial"/>
                  <a:ea typeface="DejaVu Sans"/>
                </a:rPr>
                <a:t>process</a:t>
              </a:r>
              <a:endParaRPr b="0" lang="en-GB" sz="1400" spc="-1" strike="noStrike">
                <a:latin typeface="Arial"/>
              </a:endParaRPr>
            </a:p>
          </p:txBody>
        </p:sp>
        <p:sp>
          <p:nvSpPr>
            <p:cNvPr id="563" name=""/>
            <p:cNvSpPr/>
            <p:nvPr/>
          </p:nvSpPr>
          <p:spPr>
            <a:xfrm>
              <a:off x="4538160" y="1692000"/>
              <a:ext cx="1818000" cy="529560"/>
            </a:xfrm>
            <a:custGeom>
              <a:avLst/>
              <a:gdLst/>
              <a:ahLst/>
              <a:rect l="l" t="t" r="r" b="b"/>
              <a:pathLst>
                <a:path w="714" h="359">
                  <a:moveTo>
                    <a:pt x="711" y="316"/>
                  </a:moveTo>
                  <a:lnTo>
                    <a:pt x="714" y="323"/>
                  </a:lnTo>
                  <a:lnTo>
                    <a:pt x="711" y="329"/>
                  </a:lnTo>
                  <a:lnTo>
                    <a:pt x="708" y="336"/>
                  </a:lnTo>
                  <a:lnTo>
                    <a:pt x="705" y="343"/>
                  </a:lnTo>
                  <a:lnTo>
                    <a:pt x="701" y="346"/>
                  </a:lnTo>
                  <a:lnTo>
                    <a:pt x="698" y="349"/>
                  </a:lnTo>
                  <a:lnTo>
                    <a:pt x="691" y="353"/>
                  </a:lnTo>
                  <a:lnTo>
                    <a:pt x="685" y="356"/>
                  </a:lnTo>
                  <a:lnTo>
                    <a:pt x="678" y="359"/>
                  </a:lnTo>
                  <a:lnTo>
                    <a:pt x="672" y="359"/>
                  </a:lnTo>
                  <a:lnTo>
                    <a:pt x="43" y="359"/>
                  </a:lnTo>
                  <a:lnTo>
                    <a:pt x="36" y="359"/>
                  </a:lnTo>
                  <a:lnTo>
                    <a:pt x="30" y="356"/>
                  </a:lnTo>
                  <a:lnTo>
                    <a:pt x="23" y="353"/>
                  </a:lnTo>
                  <a:lnTo>
                    <a:pt x="16" y="349"/>
                  </a:lnTo>
                  <a:lnTo>
                    <a:pt x="13" y="346"/>
                  </a:lnTo>
                  <a:lnTo>
                    <a:pt x="10" y="343"/>
                  </a:lnTo>
                  <a:lnTo>
                    <a:pt x="6" y="336"/>
                  </a:lnTo>
                  <a:lnTo>
                    <a:pt x="3" y="329"/>
                  </a:lnTo>
                  <a:lnTo>
                    <a:pt x="0" y="323"/>
                  </a:lnTo>
                  <a:lnTo>
                    <a:pt x="0" y="316"/>
                  </a:lnTo>
                  <a:lnTo>
                    <a:pt x="0" y="43"/>
                  </a:lnTo>
                  <a:lnTo>
                    <a:pt x="0" y="36"/>
                  </a:lnTo>
                  <a:lnTo>
                    <a:pt x="3" y="30"/>
                  </a:lnTo>
                  <a:lnTo>
                    <a:pt x="6" y="23"/>
                  </a:lnTo>
                  <a:lnTo>
                    <a:pt x="10" y="17"/>
                  </a:lnTo>
                  <a:lnTo>
                    <a:pt x="13" y="13"/>
                  </a:lnTo>
                  <a:lnTo>
                    <a:pt x="16" y="10"/>
                  </a:lnTo>
                  <a:lnTo>
                    <a:pt x="23" y="7"/>
                  </a:lnTo>
                  <a:lnTo>
                    <a:pt x="30" y="3"/>
                  </a:lnTo>
                  <a:lnTo>
                    <a:pt x="36" y="3"/>
                  </a:lnTo>
                  <a:lnTo>
                    <a:pt x="43" y="0"/>
                  </a:lnTo>
                  <a:lnTo>
                    <a:pt x="672" y="0"/>
                  </a:lnTo>
                  <a:lnTo>
                    <a:pt x="678" y="3"/>
                  </a:lnTo>
                  <a:lnTo>
                    <a:pt x="685" y="3"/>
                  </a:lnTo>
                  <a:lnTo>
                    <a:pt x="691" y="7"/>
                  </a:lnTo>
                  <a:lnTo>
                    <a:pt x="698" y="10"/>
                  </a:lnTo>
                  <a:lnTo>
                    <a:pt x="701" y="13"/>
                  </a:lnTo>
                  <a:lnTo>
                    <a:pt x="705" y="17"/>
                  </a:lnTo>
                  <a:lnTo>
                    <a:pt x="708" y="23"/>
                  </a:lnTo>
                  <a:lnTo>
                    <a:pt x="711" y="30"/>
                  </a:lnTo>
                  <a:lnTo>
                    <a:pt x="714" y="36"/>
                  </a:lnTo>
                  <a:lnTo>
                    <a:pt x="714" y="43"/>
                  </a:lnTo>
                  <a:lnTo>
                    <a:pt x="714" y="316"/>
                  </a:lnTo>
                  <a:lnTo>
                    <a:pt x="714" y="316"/>
                  </a:lnTo>
                </a:path>
              </a:pathLst>
            </a:custGeom>
            <a:noFill/>
            <a:ln w="11160">
              <a:solidFill>
                <a:srgbClr val="000000"/>
              </a:solidFill>
              <a:round/>
            </a:ln>
          </p:spPr>
          <p:style>
            <a:lnRef idx="0"/>
            <a:fillRef idx="0"/>
            <a:effectRef idx="0"/>
            <a:fontRef idx="minor"/>
          </p:style>
        </p:sp>
        <p:sp>
          <p:nvSpPr>
            <p:cNvPr id="564" name=""/>
            <p:cNvSpPr/>
            <p:nvPr/>
          </p:nvSpPr>
          <p:spPr>
            <a:xfrm flipV="1">
              <a:off x="5445360" y="2309400"/>
              <a:ext cx="2160" cy="394920"/>
            </a:xfrm>
            <a:prstGeom prst="line">
              <a:avLst/>
            </a:prstGeom>
            <a:ln w="11160">
              <a:solidFill>
                <a:srgbClr val="000000"/>
              </a:solidFill>
              <a:miter/>
            </a:ln>
          </p:spPr>
          <p:style>
            <a:lnRef idx="0"/>
            <a:fillRef idx="0"/>
            <a:effectRef idx="0"/>
            <a:fontRef idx="minor"/>
          </p:style>
        </p:sp>
        <p:sp>
          <p:nvSpPr>
            <p:cNvPr id="565" name=""/>
            <p:cNvSpPr/>
            <p:nvPr/>
          </p:nvSpPr>
          <p:spPr>
            <a:xfrm>
              <a:off x="5394240" y="2222280"/>
              <a:ext cx="99000" cy="106920"/>
            </a:xfrm>
            <a:custGeom>
              <a:avLst/>
              <a:gdLst/>
              <a:ahLst/>
              <a:rect l="l" t="t" r="r" b="b"/>
              <a:pathLst>
                <a:path w="39" h="73">
                  <a:moveTo>
                    <a:pt x="39" y="73"/>
                  </a:moveTo>
                  <a:lnTo>
                    <a:pt x="20" y="0"/>
                  </a:lnTo>
                  <a:lnTo>
                    <a:pt x="0" y="73"/>
                  </a:lnTo>
                  <a:lnTo>
                    <a:pt x="39" y="73"/>
                  </a:lnTo>
                  <a:lnTo>
                    <a:pt x="39" y="73"/>
                  </a:lnTo>
                  <a:close/>
                </a:path>
              </a:pathLst>
            </a:custGeom>
            <a:solidFill>
              <a:srgbClr val="000000"/>
            </a:solidFill>
            <a:ln w="0">
              <a:noFill/>
            </a:ln>
          </p:spPr>
          <p:style>
            <a:lnRef idx="0"/>
            <a:fillRef idx="0"/>
            <a:effectRef idx="0"/>
            <a:fontRef idx="minor"/>
          </p:style>
        </p:sp>
        <p:sp>
          <p:nvSpPr>
            <p:cNvPr id="566" name=""/>
            <p:cNvSpPr/>
            <p:nvPr/>
          </p:nvSpPr>
          <p:spPr>
            <a:xfrm flipV="1">
              <a:off x="5445360" y="4749120"/>
              <a:ext cx="2160" cy="636840"/>
            </a:xfrm>
            <a:prstGeom prst="line">
              <a:avLst/>
            </a:prstGeom>
            <a:ln w="11160">
              <a:solidFill>
                <a:srgbClr val="000000"/>
              </a:solidFill>
              <a:miter/>
            </a:ln>
          </p:spPr>
          <p:style>
            <a:lnRef idx="0"/>
            <a:fillRef idx="0"/>
            <a:effectRef idx="0"/>
            <a:fontRef idx="minor"/>
          </p:style>
        </p:sp>
        <p:sp>
          <p:nvSpPr>
            <p:cNvPr id="567" name=""/>
            <p:cNvSpPr/>
            <p:nvPr/>
          </p:nvSpPr>
          <p:spPr>
            <a:xfrm>
              <a:off x="5394240" y="4662000"/>
              <a:ext cx="99000" cy="105480"/>
            </a:xfrm>
            <a:custGeom>
              <a:avLst/>
              <a:gdLst/>
              <a:ahLst/>
              <a:rect l="l" t="t" r="r" b="b"/>
              <a:pathLst>
                <a:path w="39" h="72">
                  <a:moveTo>
                    <a:pt x="39" y="72"/>
                  </a:moveTo>
                  <a:lnTo>
                    <a:pt x="20" y="0"/>
                  </a:lnTo>
                  <a:lnTo>
                    <a:pt x="0" y="72"/>
                  </a:lnTo>
                  <a:lnTo>
                    <a:pt x="39" y="72"/>
                  </a:lnTo>
                  <a:lnTo>
                    <a:pt x="39" y="72"/>
                  </a:lnTo>
                  <a:close/>
                </a:path>
              </a:pathLst>
            </a:custGeom>
            <a:solidFill>
              <a:srgbClr val="000000"/>
            </a:solidFill>
            <a:ln w="0">
              <a:noFill/>
            </a:ln>
          </p:spPr>
          <p:style>
            <a:lnRef idx="0"/>
            <a:fillRef idx="0"/>
            <a:effectRef idx="0"/>
            <a:fontRef idx="minor"/>
          </p:style>
        </p:sp>
        <p:sp>
          <p:nvSpPr>
            <p:cNvPr id="568" name=""/>
            <p:cNvSpPr/>
            <p:nvPr/>
          </p:nvSpPr>
          <p:spPr>
            <a:xfrm flipV="1">
              <a:off x="5445360" y="5727240"/>
              <a:ext cx="2160" cy="394560"/>
            </a:xfrm>
            <a:prstGeom prst="line">
              <a:avLst/>
            </a:prstGeom>
            <a:ln w="11160">
              <a:solidFill>
                <a:srgbClr val="000000"/>
              </a:solidFill>
              <a:miter/>
            </a:ln>
          </p:spPr>
          <p:style>
            <a:lnRef idx="0"/>
            <a:fillRef idx="0"/>
            <a:effectRef idx="0"/>
            <a:fontRef idx="minor"/>
          </p:style>
        </p:sp>
        <p:sp>
          <p:nvSpPr>
            <p:cNvPr id="569" name=""/>
            <p:cNvSpPr/>
            <p:nvPr/>
          </p:nvSpPr>
          <p:spPr>
            <a:xfrm>
              <a:off x="5394240" y="5640120"/>
              <a:ext cx="99000" cy="105480"/>
            </a:xfrm>
            <a:custGeom>
              <a:avLst/>
              <a:gdLst/>
              <a:ahLst/>
              <a:rect l="l" t="t" r="r" b="b"/>
              <a:pathLst>
                <a:path w="39" h="72">
                  <a:moveTo>
                    <a:pt x="39" y="72"/>
                  </a:moveTo>
                  <a:lnTo>
                    <a:pt x="20" y="0"/>
                  </a:lnTo>
                  <a:lnTo>
                    <a:pt x="0" y="72"/>
                  </a:lnTo>
                  <a:lnTo>
                    <a:pt x="39" y="72"/>
                  </a:lnTo>
                  <a:lnTo>
                    <a:pt x="39" y="72"/>
                  </a:lnTo>
                  <a:close/>
                </a:path>
              </a:pathLst>
            </a:custGeom>
            <a:solidFill>
              <a:srgbClr val="000000"/>
            </a:solidFill>
            <a:ln w="0">
              <a:noFill/>
            </a:ln>
          </p:spPr>
          <p:style>
            <a:lnRef idx="0"/>
            <a:fillRef idx="0"/>
            <a:effectRef idx="0"/>
            <a:fontRef idx="minor"/>
          </p:style>
        </p:sp>
        <p:sp>
          <p:nvSpPr>
            <p:cNvPr id="570" name=""/>
            <p:cNvSpPr/>
            <p:nvPr/>
          </p:nvSpPr>
          <p:spPr>
            <a:xfrm>
              <a:off x="4815720" y="2709000"/>
              <a:ext cx="1258560" cy="1947960"/>
            </a:xfrm>
            <a:custGeom>
              <a:avLst/>
              <a:gdLst/>
              <a:ahLst/>
              <a:rect l="l" t="t" r="r" b="b"/>
              <a:pathLst>
                <a:path w="494" h="1318">
                  <a:moveTo>
                    <a:pt x="494" y="1314"/>
                  </a:moveTo>
                  <a:lnTo>
                    <a:pt x="0" y="1318"/>
                  </a:lnTo>
                  <a:lnTo>
                    <a:pt x="0" y="0"/>
                  </a:lnTo>
                  <a:lnTo>
                    <a:pt x="494" y="0"/>
                  </a:lnTo>
                  <a:lnTo>
                    <a:pt x="494" y="1318"/>
                  </a:lnTo>
                  <a:lnTo>
                    <a:pt x="494" y="1318"/>
                  </a:lnTo>
                </a:path>
              </a:pathLst>
            </a:custGeom>
            <a:noFill/>
            <a:ln w="11160">
              <a:solidFill>
                <a:srgbClr val="000000"/>
              </a:solidFill>
              <a:round/>
            </a:ln>
          </p:spPr>
          <p:style>
            <a:lnRef idx="0"/>
            <a:fillRef idx="0"/>
            <a:effectRef idx="0"/>
            <a:fontRef idx="minor"/>
          </p:style>
        </p:sp>
        <p:sp>
          <p:nvSpPr>
            <p:cNvPr id="571" name=""/>
            <p:cNvSpPr/>
            <p:nvPr/>
          </p:nvSpPr>
          <p:spPr>
            <a:xfrm>
              <a:off x="4759560" y="2950200"/>
              <a:ext cx="1315080" cy="2520"/>
            </a:xfrm>
            <a:prstGeom prst="line">
              <a:avLst/>
            </a:prstGeom>
            <a:ln w="11160">
              <a:solidFill>
                <a:srgbClr val="000000"/>
              </a:solidFill>
              <a:miter/>
            </a:ln>
          </p:spPr>
          <p:style>
            <a:lnRef idx="0"/>
            <a:fillRef idx="0"/>
            <a:effectRef idx="0"/>
            <a:fontRef idx="minor"/>
          </p:style>
        </p:sp>
        <p:sp>
          <p:nvSpPr>
            <p:cNvPr id="572" name=""/>
            <p:cNvSpPr/>
            <p:nvPr/>
          </p:nvSpPr>
          <p:spPr>
            <a:xfrm>
              <a:off x="4815720" y="3190680"/>
              <a:ext cx="1259280" cy="5400"/>
            </a:xfrm>
            <a:prstGeom prst="line">
              <a:avLst/>
            </a:prstGeom>
            <a:ln w="11160">
              <a:solidFill>
                <a:srgbClr val="000000"/>
              </a:solidFill>
              <a:miter/>
            </a:ln>
          </p:spPr>
          <p:style>
            <a:lnRef idx="0"/>
            <a:fillRef idx="0"/>
            <a:effectRef idx="0"/>
            <a:fontRef idx="minor"/>
          </p:style>
        </p:sp>
        <p:sp>
          <p:nvSpPr>
            <p:cNvPr id="573" name=""/>
            <p:cNvSpPr/>
            <p:nvPr/>
          </p:nvSpPr>
          <p:spPr>
            <a:xfrm>
              <a:off x="4815720" y="3434760"/>
              <a:ext cx="1259280" cy="4320"/>
            </a:xfrm>
            <a:prstGeom prst="line">
              <a:avLst/>
            </a:prstGeom>
            <a:ln w="11160">
              <a:solidFill>
                <a:srgbClr val="000000"/>
              </a:solidFill>
              <a:miter/>
            </a:ln>
          </p:spPr>
          <p:style>
            <a:lnRef idx="0"/>
            <a:fillRef idx="0"/>
            <a:effectRef idx="0"/>
            <a:fontRef idx="minor"/>
          </p:style>
        </p:sp>
        <p:sp>
          <p:nvSpPr>
            <p:cNvPr id="574" name=""/>
            <p:cNvSpPr/>
            <p:nvPr/>
          </p:nvSpPr>
          <p:spPr>
            <a:xfrm>
              <a:off x="4882320" y="3659040"/>
              <a:ext cx="1222920" cy="360"/>
            </a:xfrm>
            <a:prstGeom prst="line">
              <a:avLst/>
            </a:prstGeom>
            <a:ln w="11160">
              <a:solidFill>
                <a:srgbClr val="000000"/>
              </a:solidFill>
              <a:miter/>
            </a:ln>
          </p:spPr>
          <p:style>
            <a:lnRef idx="0"/>
            <a:fillRef idx="0"/>
            <a:effectRef idx="0"/>
            <a:fontRef idx="minor"/>
          </p:style>
        </p:sp>
        <p:sp>
          <p:nvSpPr>
            <p:cNvPr id="575" name=""/>
            <p:cNvSpPr/>
            <p:nvPr/>
          </p:nvSpPr>
          <p:spPr>
            <a:xfrm>
              <a:off x="4882320" y="3943080"/>
              <a:ext cx="1222920" cy="360"/>
            </a:xfrm>
            <a:prstGeom prst="line">
              <a:avLst/>
            </a:prstGeom>
            <a:ln w="11160">
              <a:solidFill>
                <a:srgbClr val="000000"/>
              </a:solidFill>
              <a:miter/>
            </a:ln>
          </p:spPr>
          <p:style>
            <a:lnRef idx="0"/>
            <a:fillRef idx="0"/>
            <a:effectRef idx="0"/>
            <a:fontRef idx="minor"/>
          </p:style>
        </p:sp>
        <p:sp>
          <p:nvSpPr>
            <p:cNvPr id="576" name=""/>
            <p:cNvSpPr/>
            <p:nvPr/>
          </p:nvSpPr>
          <p:spPr>
            <a:xfrm>
              <a:off x="4815720" y="4165200"/>
              <a:ext cx="1259280" cy="4320"/>
            </a:xfrm>
            <a:prstGeom prst="line">
              <a:avLst/>
            </a:prstGeom>
            <a:ln w="11160">
              <a:solidFill>
                <a:srgbClr val="000000"/>
              </a:solidFill>
              <a:miter/>
            </a:ln>
          </p:spPr>
          <p:style>
            <a:lnRef idx="0"/>
            <a:fillRef idx="0"/>
            <a:effectRef idx="0"/>
            <a:fontRef idx="minor"/>
          </p:style>
        </p:sp>
        <p:sp>
          <p:nvSpPr>
            <p:cNvPr id="577" name=""/>
            <p:cNvSpPr/>
            <p:nvPr/>
          </p:nvSpPr>
          <p:spPr>
            <a:xfrm>
              <a:off x="4815720" y="4408920"/>
              <a:ext cx="1259280" cy="4680"/>
            </a:xfrm>
            <a:prstGeom prst="line">
              <a:avLst/>
            </a:prstGeom>
            <a:ln w="11160">
              <a:solidFill>
                <a:srgbClr val="000000"/>
              </a:solidFill>
              <a:miter/>
            </a:ln>
          </p:spPr>
          <p:style>
            <a:lnRef idx="0"/>
            <a:fillRef idx="0"/>
            <a:effectRef idx="0"/>
            <a:fontRef idx="minor"/>
          </p:style>
        </p:sp>
        <p:sp>
          <p:nvSpPr>
            <p:cNvPr id="578" name=""/>
            <p:cNvSpPr/>
            <p:nvPr/>
          </p:nvSpPr>
          <p:spPr>
            <a:xfrm>
              <a:off x="7221240" y="1753560"/>
              <a:ext cx="873360" cy="2127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400" spc="-1" strike="noStrike">
                  <a:solidFill>
                    <a:srgbClr val="000000"/>
                  </a:solidFill>
                  <a:latin typeface="Arial"/>
                  <a:ea typeface="DejaVu Sans"/>
                </a:rPr>
                <a:t>Application</a:t>
              </a:r>
              <a:endParaRPr b="0" lang="en-GB" sz="1400" spc="-1" strike="noStrike">
                <a:latin typeface="Arial"/>
              </a:endParaRPr>
            </a:p>
          </p:txBody>
        </p:sp>
        <p:sp>
          <p:nvSpPr>
            <p:cNvPr id="579" name=""/>
            <p:cNvSpPr/>
            <p:nvPr/>
          </p:nvSpPr>
          <p:spPr>
            <a:xfrm>
              <a:off x="7410600" y="1950120"/>
              <a:ext cx="626400" cy="2127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400" spc="-1" strike="noStrike">
                  <a:solidFill>
                    <a:srgbClr val="000000"/>
                  </a:solidFill>
                  <a:latin typeface="Arial"/>
                  <a:ea typeface="DejaVu Sans"/>
                </a:rPr>
                <a:t>process</a:t>
              </a:r>
              <a:endParaRPr b="0" lang="en-GB" sz="1400" spc="-1" strike="noStrike">
                <a:latin typeface="Arial"/>
              </a:endParaRPr>
            </a:p>
          </p:txBody>
        </p:sp>
        <p:sp>
          <p:nvSpPr>
            <p:cNvPr id="580" name=""/>
            <p:cNvSpPr/>
            <p:nvPr/>
          </p:nvSpPr>
          <p:spPr>
            <a:xfrm>
              <a:off x="6778080" y="1692000"/>
              <a:ext cx="1821600" cy="529560"/>
            </a:xfrm>
            <a:custGeom>
              <a:avLst/>
              <a:gdLst/>
              <a:ahLst/>
              <a:rect l="l" t="t" r="r" b="b"/>
              <a:pathLst>
                <a:path w="715" h="359">
                  <a:moveTo>
                    <a:pt x="711" y="316"/>
                  </a:moveTo>
                  <a:lnTo>
                    <a:pt x="711" y="323"/>
                  </a:lnTo>
                  <a:lnTo>
                    <a:pt x="711" y="329"/>
                  </a:lnTo>
                  <a:lnTo>
                    <a:pt x="708" y="336"/>
                  </a:lnTo>
                  <a:lnTo>
                    <a:pt x="705" y="343"/>
                  </a:lnTo>
                  <a:lnTo>
                    <a:pt x="702" y="346"/>
                  </a:lnTo>
                  <a:lnTo>
                    <a:pt x="695" y="349"/>
                  </a:lnTo>
                  <a:lnTo>
                    <a:pt x="692" y="353"/>
                  </a:lnTo>
                  <a:lnTo>
                    <a:pt x="685" y="356"/>
                  </a:lnTo>
                  <a:lnTo>
                    <a:pt x="678" y="359"/>
                  </a:lnTo>
                  <a:lnTo>
                    <a:pt x="672" y="359"/>
                  </a:lnTo>
                  <a:lnTo>
                    <a:pt x="40" y="359"/>
                  </a:lnTo>
                  <a:lnTo>
                    <a:pt x="33" y="359"/>
                  </a:lnTo>
                  <a:lnTo>
                    <a:pt x="26" y="356"/>
                  </a:lnTo>
                  <a:lnTo>
                    <a:pt x="23" y="353"/>
                  </a:lnTo>
                  <a:lnTo>
                    <a:pt x="17" y="349"/>
                  </a:lnTo>
                  <a:lnTo>
                    <a:pt x="10" y="346"/>
                  </a:lnTo>
                  <a:lnTo>
                    <a:pt x="7" y="343"/>
                  </a:lnTo>
                  <a:lnTo>
                    <a:pt x="3" y="336"/>
                  </a:lnTo>
                  <a:lnTo>
                    <a:pt x="0" y="329"/>
                  </a:lnTo>
                  <a:lnTo>
                    <a:pt x="0" y="323"/>
                  </a:lnTo>
                  <a:lnTo>
                    <a:pt x="0" y="316"/>
                  </a:lnTo>
                  <a:lnTo>
                    <a:pt x="0" y="43"/>
                  </a:lnTo>
                  <a:lnTo>
                    <a:pt x="0" y="36"/>
                  </a:lnTo>
                  <a:lnTo>
                    <a:pt x="0" y="30"/>
                  </a:lnTo>
                  <a:lnTo>
                    <a:pt x="3" y="23"/>
                  </a:lnTo>
                  <a:lnTo>
                    <a:pt x="7" y="17"/>
                  </a:lnTo>
                  <a:lnTo>
                    <a:pt x="10" y="13"/>
                  </a:lnTo>
                  <a:lnTo>
                    <a:pt x="17" y="10"/>
                  </a:lnTo>
                  <a:lnTo>
                    <a:pt x="23" y="7"/>
                  </a:lnTo>
                  <a:lnTo>
                    <a:pt x="26" y="3"/>
                  </a:lnTo>
                  <a:lnTo>
                    <a:pt x="33" y="3"/>
                  </a:lnTo>
                  <a:lnTo>
                    <a:pt x="40" y="0"/>
                  </a:lnTo>
                  <a:lnTo>
                    <a:pt x="672" y="0"/>
                  </a:lnTo>
                  <a:lnTo>
                    <a:pt x="678" y="3"/>
                  </a:lnTo>
                  <a:lnTo>
                    <a:pt x="685" y="3"/>
                  </a:lnTo>
                  <a:lnTo>
                    <a:pt x="692" y="7"/>
                  </a:lnTo>
                  <a:lnTo>
                    <a:pt x="695" y="10"/>
                  </a:lnTo>
                  <a:lnTo>
                    <a:pt x="702" y="13"/>
                  </a:lnTo>
                  <a:lnTo>
                    <a:pt x="705" y="17"/>
                  </a:lnTo>
                  <a:lnTo>
                    <a:pt x="708" y="23"/>
                  </a:lnTo>
                  <a:lnTo>
                    <a:pt x="711" y="30"/>
                  </a:lnTo>
                  <a:lnTo>
                    <a:pt x="711" y="36"/>
                  </a:lnTo>
                  <a:lnTo>
                    <a:pt x="715" y="43"/>
                  </a:lnTo>
                  <a:lnTo>
                    <a:pt x="715" y="316"/>
                  </a:lnTo>
                  <a:lnTo>
                    <a:pt x="715" y="316"/>
                  </a:lnTo>
                </a:path>
              </a:pathLst>
            </a:custGeom>
            <a:noFill/>
            <a:ln w="11160">
              <a:solidFill>
                <a:srgbClr val="000000"/>
              </a:solidFill>
              <a:round/>
            </a:ln>
          </p:spPr>
          <p:style>
            <a:lnRef idx="0"/>
            <a:fillRef idx="0"/>
            <a:effectRef idx="0"/>
            <a:fontRef idx="minor"/>
          </p:style>
        </p:sp>
        <p:sp>
          <p:nvSpPr>
            <p:cNvPr id="581" name=""/>
            <p:cNvSpPr/>
            <p:nvPr/>
          </p:nvSpPr>
          <p:spPr>
            <a:xfrm flipV="1">
              <a:off x="7685640" y="2309400"/>
              <a:ext cx="1800" cy="394920"/>
            </a:xfrm>
            <a:prstGeom prst="line">
              <a:avLst/>
            </a:prstGeom>
            <a:ln w="11160">
              <a:solidFill>
                <a:srgbClr val="000000"/>
              </a:solidFill>
              <a:miter/>
            </a:ln>
          </p:spPr>
          <p:style>
            <a:lnRef idx="0"/>
            <a:fillRef idx="0"/>
            <a:effectRef idx="0"/>
            <a:fontRef idx="minor"/>
          </p:style>
        </p:sp>
        <p:sp>
          <p:nvSpPr>
            <p:cNvPr id="582" name=""/>
            <p:cNvSpPr/>
            <p:nvPr/>
          </p:nvSpPr>
          <p:spPr>
            <a:xfrm>
              <a:off x="7634880" y="2222280"/>
              <a:ext cx="100800" cy="106920"/>
            </a:xfrm>
            <a:custGeom>
              <a:avLst/>
              <a:gdLst/>
              <a:ahLst/>
              <a:rect l="l" t="t" r="r" b="b"/>
              <a:pathLst>
                <a:path w="40" h="73">
                  <a:moveTo>
                    <a:pt x="40" y="73"/>
                  </a:moveTo>
                  <a:lnTo>
                    <a:pt x="20" y="0"/>
                  </a:lnTo>
                  <a:lnTo>
                    <a:pt x="0" y="73"/>
                  </a:lnTo>
                  <a:lnTo>
                    <a:pt x="40" y="73"/>
                  </a:lnTo>
                  <a:lnTo>
                    <a:pt x="40" y="73"/>
                  </a:lnTo>
                  <a:close/>
                </a:path>
              </a:pathLst>
            </a:custGeom>
            <a:solidFill>
              <a:srgbClr val="000000"/>
            </a:solidFill>
            <a:ln w="0">
              <a:noFill/>
            </a:ln>
          </p:spPr>
          <p:style>
            <a:lnRef idx="0"/>
            <a:fillRef idx="0"/>
            <a:effectRef idx="0"/>
            <a:fontRef idx="minor"/>
          </p:style>
        </p:sp>
        <p:sp>
          <p:nvSpPr>
            <p:cNvPr id="583" name=""/>
            <p:cNvSpPr/>
            <p:nvPr/>
          </p:nvSpPr>
          <p:spPr>
            <a:xfrm>
              <a:off x="7055640" y="2709000"/>
              <a:ext cx="1258200" cy="1947960"/>
            </a:xfrm>
            <a:custGeom>
              <a:avLst/>
              <a:gdLst/>
              <a:ahLst/>
              <a:rect l="l" t="t" r="r" b="b"/>
              <a:pathLst>
                <a:path w="494" h="1318">
                  <a:moveTo>
                    <a:pt x="494" y="1314"/>
                  </a:moveTo>
                  <a:lnTo>
                    <a:pt x="0" y="1318"/>
                  </a:lnTo>
                  <a:lnTo>
                    <a:pt x="0" y="0"/>
                  </a:lnTo>
                  <a:lnTo>
                    <a:pt x="494" y="0"/>
                  </a:lnTo>
                  <a:lnTo>
                    <a:pt x="494" y="1318"/>
                  </a:lnTo>
                  <a:lnTo>
                    <a:pt x="494" y="1318"/>
                  </a:lnTo>
                </a:path>
              </a:pathLst>
            </a:custGeom>
            <a:noFill/>
            <a:ln w="11160">
              <a:solidFill>
                <a:srgbClr val="000000"/>
              </a:solidFill>
              <a:round/>
            </a:ln>
          </p:spPr>
          <p:style>
            <a:lnRef idx="0"/>
            <a:fillRef idx="0"/>
            <a:effectRef idx="0"/>
            <a:fontRef idx="minor"/>
          </p:style>
        </p:sp>
        <p:sp>
          <p:nvSpPr>
            <p:cNvPr id="584" name=""/>
            <p:cNvSpPr/>
            <p:nvPr/>
          </p:nvSpPr>
          <p:spPr>
            <a:xfrm>
              <a:off x="7084080" y="2950200"/>
              <a:ext cx="1230480" cy="2520"/>
            </a:xfrm>
            <a:prstGeom prst="line">
              <a:avLst/>
            </a:prstGeom>
            <a:ln w="11160">
              <a:solidFill>
                <a:srgbClr val="000000"/>
              </a:solidFill>
              <a:miter/>
            </a:ln>
          </p:spPr>
          <p:style>
            <a:lnRef idx="0"/>
            <a:fillRef idx="0"/>
            <a:effectRef idx="0"/>
            <a:fontRef idx="minor"/>
          </p:style>
        </p:sp>
        <p:sp>
          <p:nvSpPr>
            <p:cNvPr id="585" name=""/>
            <p:cNvSpPr/>
            <p:nvPr/>
          </p:nvSpPr>
          <p:spPr>
            <a:xfrm>
              <a:off x="7055280" y="3190680"/>
              <a:ext cx="1259280" cy="5400"/>
            </a:xfrm>
            <a:prstGeom prst="line">
              <a:avLst/>
            </a:prstGeom>
            <a:ln w="11160">
              <a:solidFill>
                <a:srgbClr val="000000"/>
              </a:solidFill>
              <a:miter/>
            </a:ln>
          </p:spPr>
          <p:style>
            <a:lnRef idx="0"/>
            <a:fillRef idx="0"/>
            <a:effectRef idx="0"/>
            <a:fontRef idx="minor"/>
          </p:style>
        </p:sp>
        <p:sp>
          <p:nvSpPr>
            <p:cNvPr id="586" name=""/>
            <p:cNvSpPr/>
            <p:nvPr/>
          </p:nvSpPr>
          <p:spPr>
            <a:xfrm>
              <a:off x="7055280" y="3434760"/>
              <a:ext cx="1259280" cy="4320"/>
            </a:xfrm>
            <a:prstGeom prst="line">
              <a:avLst/>
            </a:prstGeom>
            <a:ln w="11160">
              <a:solidFill>
                <a:srgbClr val="000000"/>
              </a:solidFill>
              <a:miter/>
            </a:ln>
          </p:spPr>
          <p:style>
            <a:lnRef idx="0"/>
            <a:fillRef idx="0"/>
            <a:effectRef idx="0"/>
            <a:fontRef idx="minor"/>
          </p:style>
        </p:sp>
        <p:sp>
          <p:nvSpPr>
            <p:cNvPr id="587" name=""/>
            <p:cNvSpPr/>
            <p:nvPr/>
          </p:nvSpPr>
          <p:spPr>
            <a:xfrm>
              <a:off x="7084080" y="3659040"/>
              <a:ext cx="1222920" cy="360"/>
            </a:xfrm>
            <a:prstGeom prst="line">
              <a:avLst/>
            </a:prstGeom>
            <a:ln w="11160">
              <a:solidFill>
                <a:srgbClr val="000000"/>
              </a:solidFill>
              <a:miter/>
            </a:ln>
          </p:spPr>
          <p:style>
            <a:lnRef idx="0"/>
            <a:fillRef idx="0"/>
            <a:effectRef idx="0"/>
            <a:fontRef idx="minor"/>
          </p:style>
        </p:sp>
        <p:sp>
          <p:nvSpPr>
            <p:cNvPr id="588" name=""/>
            <p:cNvSpPr/>
            <p:nvPr/>
          </p:nvSpPr>
          <p:spPr>
            <a:xfrm>
              <a:off x="7084080" y="3943080"/>
              <a:ext cx="1222920" cy="360"/>
            </a:xfrm>
            <a:prstGeom prst="line">
              <a:avLst/>
            </a:prstGeom>
            <a:ln w="11160">
              <a:solidFill>
                <a:srgbClr val="000000"/>
              </a:solidFill>
              <a:miter/>
            </a:ln>
          </p:spPr>
          <p:style>
            <a:lnRef idx="0"/>
            <a:fillRef idx="0"/>
            <a:effectRef idx="0"/>
            <a:fontRef idx="minor"/>
          </p:style>
        </p:sp>
        <p:sp>
          <p:nvSpPr>
            <p:cNvPr id="589" name=""/>
            <p:cNvSpPr/>
            <p:nvPr/>
          </p:nvSpPr>
          <p:spPr>
            <a:xfrm>
              <a:off x="7055280" y="4165200"/>
              <a:ext cx="1259280" cy="4320"/>
            </a:xfrm>
            <a:prstGeom prst="line">
              <a:avLst/>
            </a:prstGeom>
            <a:ln w="11160">
              <a:solidFill>
                <a:srgbClr val="000000"/>
              </a:solidFill>
              <a:miter/>
            </a:ln>
          </p:spPr>
          <p:style>
            <a:lnRef idx="0"/>
            <a:fillRef idx="0"/>
            <a:effectRef idx="0"/>
            <a:fontRef idx="minor"/>
          </p:style>
        </p:sp>
        <p:sp>
          <p:nvSpPr>
            <p:cNvPr id="590" name=""/>
            <p:cNvSpPr/>
            <p:nvPr/>
          </p:nvSpPr>
          <p:spPr>
            <a:xfrm>
              <a:off x="7055280" y="4408920"/>
              <a:ext cx="1259280" cy="4680"/>
            </a:xfrm>
            <a:prstGeom prst="line">
              <a:avLst/>
            </a:prstGeom>
            <a:ln w="11160">
              <a:solidFill>
                <a:srgbClr val="000000"/>
              </a:solidFill>
              <a:miter/>
            </a:ln>
          </p:spPr>
          <p:style>
            <a:lnRef idx="0"/>
            <a:fillRef idx="0"/>
            <a:effectRef idx="0"/>
            <a:fontRef idx="minor"/>
          </p:style>
        </p:sp>
        <p:sp>
          <p:nvSpPr>
            <p:cNvPr id="591" name=""/>
            <p:cNvSpPr/>
            <p:nvPr/>
          </p:nvSpPr>
          <p:spPr>
            <a:xfrm>
              <a:off x="7055640" y="4899600"/>
              <a:ext cx="1258200" cy="243360"/>
            </a:xfrm>
            <a:custGeom>
              <a:avLst/>
              <a:gdLst/>
              <a:ahLst/>
              <a:rect l="l" t="t" r="r" b="b"/>
              <a:pathLst>
                <a:path w="494" h="165">
                  <a:moveTo>
                    <a:pt x="494" y="161"/>
                  </a:moveTo>
                  <a:lnTo>
                    <a:pt x="0" y="165"/>
                  </a:lnTo>
                  <a:lnTo>
                    <a:pt x="0" y="0"/>
                  </a:lnTo>
                  <a:lnTo>
                    <a:pt x="494" y="0"/>
                  </a:lnTo>
                  <a:lnTo>
                    <a:pt x="494" y="165"/>
                  </a:lnTo>
                  <a:lnTo>
                    <a:pt x="494" y="165"/>
                  </a:lnTo>
                  <a:lnTo>
                    <a:pt x="494" y="161"/>
                  </a:lnTo>
                  <a:close/>
                </a:path>
              </a:pathLst>
            </a:custGeom>
            <a:solidFill>
              <a:srgbClr val="ccffff"/>
            </a:solidFill>
            <a:ln w="0">
              <a:noFill/>
            </a:ln>
          </p:spPr>
          <p:style>
            <a:lnRef idx="0"/>
            <a:fillRef idx="0"/>
            <a:effectRef idx="0"/>
            <a:fontRef idx="minor"/>
          </p:style>
        </p:sp>
        <p:sp>
          <p:nvSpPr>
            <p:cNvPr id="592" name=""/>
            <p:cNvSpPr/>
            <p:nvPr/>
          </p:nvSpPr>
          <p:spPr>
            <a:xfrm>
              <a:off x="7055640" y="4899600"/>
              <a:ext cx="1258200" cy="243360"/>
            </a:xfrm>
            <a:custGeom>
              <a:avLst/>
              <a:gdLst/>
              <a:ahLst/>
              <a:rect l="l" t="t" r="r" b="b"/>
              <a:pathLst>
                <a:path w="494" h="165">
                  <a:moveTo>
                    <a:pt x="494" y="161"/>
                  </a:moveTo>
                  <a:lnTo>
                    <a:pt x="0" y="165"/>
                  </a:lnTo>
                  <a:lnTo>
                    <a:pt x="0" y="0"/>
                  </a:lnTo>
                  <a:lnTo>
                    <a:pt x="494" y="0"/>
                  </a:lnTo>
                  <a:lnTo>
                    <a:pt x="494" y="165"/>
                  </a:lnTo>
                  <a:lnTo>
                    <a:pt x="494" y="165"/>
                  </a:lnTo>
                </a:path>
              </a:pathLst>
            </a:custGeom>
            <a:noFill/>
            <a:ln w="11160">
              <a:solidFill>
                <a:srgbClr val="000000"/>
              </a:solidFill>
              <a:round/>
            </a:ln>
          </p:spPr>
          <p:style>
            <a:lnRef idx="0"/>
            <a:fillRef idx="0"/>
            <a:effectRef idx="0"/>
            <a:fontRef idx="minor"/>
          </p:style>
        </p:sp>
        <p:sp>
          <p:nvSpPr>
            <p:cNvPr id="593" name=""/>
            <p:cNvSpPr/>
            <p:nvPr/>
          </p:nvSpPr>
          <p:spPr>
            <a:xfrm>
              <a:off x="4084560" y="5148000"/>
              <a:ext cx="2725920" cy="485640"/>
            </a:xfrm>
            <a:custGeom>
              <a:avLst/>
              <a:gdLst/>
              <a:ahLst/>
              <a:rect l="l" t="t" r="r" b="b"/>
              <a:pathLst>
                <a:path w="1070" h="329">
                  <a:moveTo>
                    <a:pt x="1070" y="326"/>
                  </a:moveTo>
                  <a:lnTo>
                    <a:pt x="0" y="329"/>
                  </a:lnTo>
                  <a:lnTo>
                    <a:pt x="0" y="0"/>
                  </a:lnTo>
                  <a:lnTo>
                    <a:pt x="1070" y="0"/>
                  </a:lnTo>
                  <a:lnTo>
                    <a:pt x="1070" y="329"/>
                  </a:lnTo>
                  <a:lnTo>
                    <a:pt x="1070" y="329"/>
                  </a:lnTo>
                  <a:lnTo>
                    <a:pt x="1070" y="326"/>
                  </a:lnTo>
                  <a:close/>
                </a:path>
              </a:pathLst>
            </a:custGeom>
            <a:solidFill>
              <a:srgbClr val="ffffff"/>
            </a:solidFill>
            <a:ln w="0">
              <a:noFill/>
            </a:ln>
          </p:spPr>
          <p:style>
            <a:lnRef idx="0"/>
            <a:fillRef idx="0"/>
            <a:effectRef idx="0"/>
            <a:fontRef idx="minor"/>
          </p:style>
        </p:sp>
        <p:sp>
          <p:nvSpPr>
            <p:cNvPr id="594" name=""/>
            <p:cNvSpPr/>
            <p:nvPr/>
          </p:nvSpPr>
          <p:spPr>
            <a:xfrm>
              <a:off x="4084560" y="5148000"/>
              <a:ext cx="2725920" cy="485640"/>
            </a:xfrm>
            <a:custGeom>
              <a:avLst/>
              <a:gdLst/>
              <a:ahLst/>
              <a:rect l="l" t="t" r="r" b="b"/>
              <a:pathLst>
                <a:path w="1070" h="329">
                  <a:moveTo>
                    <a:pt x="1070" y="326"/>
                  </a:moveTo>
                  <a:lnTo>
                    <a:pt x="0" y="329"/>
                  </a:lnTo>
                  <a:lnTo>
                    <a:pt x="0" y="0"/>
                  </a:lnTo>
                  <a:lnTo>
                    <a:pt x="1070" y="0"/>
                  </a:lnTo>
                  <a:lnTo>
                    <a:pt x="1070" y="329"/>
                  </a:lnTo>
                  <a:lnTo>
                    <a:pt x="1070" y="329"/>
                  </a:lnTo>
                </a:path>
              </a:pathLst>
            </a:custGeom>
            <a:noFill/>
            <a:ln w="11160">
              <a:solidFill>
                <a:srgbClr val="000000"/>
              </a:solidFill>
              <a:round/>
            </a:ln>
          </p:spPr>
          <p:style>
            <a:lnRef idx="0"/>
            <a:fillRef idx="0"/>
            <a:effectRef idx="0"/>
            <a:fontRef idx="minor"/>
          </p:style>
        </p:sp>
        <p:sp>
          <p:nvSpPr>
            <p:cNvPr id="595" name=""/>
            <p:cNvSpPr/>
            <p:nvPr/>
          </p:nvSpPr>
          <p:spPr>
            <a:xfrm>
              <a:off x="5263560" y="5279400"/>
              <a:ext cx="374760" cy="2127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400" spc="-1" strike="noStrike">
                  <a:solidFill>
                    <a:srgbClr val="000000"/>
                  </a:solidFill>
                  <a:latin typeface="Arial"/>
                  <a:ea typeface="DejaVu Sans"/>
                </a:rPr>
                <a:t>UDP</a:t>
              </a:r>
              <a:endParaRPr b="0" lang="en-GB" sz="1400" spc="-1" strike="noStrike">
                <a:latin typeface="Arial"/>
              </a:endParaRPr>
            </a:p>
          </p:txBody>
        </p:sp>
        <p:sp>
          <p:nvSpPr>
            <p:cNvPr id="596" name=""/>
            <p:cNvSpPr/>
            <p:nvPr/>
          </p:nvSpPr>
          <p:spPr>
            <a:xfrm>
              <a:off x="4915800" y="6156000"/>
              <a:ext cx="1134000" cy="2127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400" spc="-1" strike="noStrike">
                  <a:solidFill>
                    <a:srgbClr val="000000"/>
                  </a:solidFill>
                  <a:latin typeface="Arial"/>
                  <a:ea typeface="DejaVu Sans"/>
                </a:rPr>
                <a:t>Packets arrive</a:t>
              </a:r>
              <a:endParaRPr b="0" lang="en-GB" sz="1400" spc="-1" strike="noStrike">
                <a:latin typeface="Arial"/>
              </a:endParaRPr>
            </a:p>
          </p:txBody>
        </p:sp>
        <p:sp>
          <p:nvSpPr>
            <p:cNvPr id="597" name=""/>
            <p:cNvSpPr/>
            <p:nvPr/>
          </p:nvSpPr>
          <p:spPr>
            <a:xfrm>
              <a:off x="985320" y="2551680"/>
              <a:ext cx="417600" cy="2127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400" spc="-1" strike="noStrike">
                  <a:solidFill>
                    <a:srgbClr val="000000"/>
                  </a:solidFill>
                  <a:latin typeface="Arial"/>
                  <a:ea typeface="DejaVu Sans"/>
                </a:rPr>
                <a:t>Ports</a:t>
              </a:r>
              <a:endParaRPr b="0" lang="en-GB" sz="1400" spc="-1" strike="noStrike">
                <a:latin typeface="Arial"/>
              </a:endParaRPr>
            </a:p>
          </p:txBody>
        </p:sp>
        <p:sp>
          <p:nvSpPr>
            <p:cNvPr id="598" name=""/>
            <p:cNvSpPr/>
            <p:nvPr/>
          </p:nvSpPr>
          <p:spPr>
            <a:xfrm>
              <a:off x="1043280" y="3521520"/>
              <a:ext cx="624960" cy="2127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400" spc="-1" strike="noStrike">
                  <a:solidFill>
                    <a:srgbClr val="000000"/>
                  </a:solidFill>
                  <a:latin typeface="Arial"/>
                  <a:ea typeface="DejaVu Sans"/>
                </a:rPr>
                <a:t>Queues</a:t>
              </a:r>
              <a:endParaRPr b="0" lang="en-GB" sz="1400" spc="-1" strike="noStrike">
                <a:latin typeface="Arial"/>
              </a:endParaRPr>
            </a:p>
          </p:txBody>
        </p:sp>
        <p:sp>
          <p:nvSpPr>
            <p:cNvPr id="599" name=""/>
            <p:cNvSpPr/>
            <p:nvPr/>
          </p:nvSpPr>
          <p:spPr>
            <a:xfrm>
              <a:off x="1045800" y="4800600"/>
              <a:ext cx="637200" cy="2127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400" spc="-1" strike="noStrike">
                  <a:solidFill>
                    <a:srgbClr val="000000"/>
                  </a:solidFill>
                  <a:latin typeface="Arial"/>
                  <a:ea typeface="DejaVu Sans"/>
                </a:rPr>
                <a:t>Packets</a:t>
              </a:r>
              <a:endParaRPr b="0" lang="en-GB" sz="1400" spc="-1" strike="noStrike">
                <a:latin typeface="Arial"/>
              </a:endParaRPr>
            </a:p>
          </p:txBody>
        </p:sp>
        <p:sp>
          <p:nvSpPr>
            <p:cNvPr id="600" name=""/>
            <p:cNvSpPr/>
            <p:nvPr/>
          </p:nvSpPr>
          <p:spPr>
            <a:xfrm>
              <a:off x="1175760" y="4997160"/>
              <a:ext cx="1100160" cy="2127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400" spc="-1" strike="noStrike">
                  <a:solidFill>
                    <a:srgbClr val="000000"/>
                  </a:solidFill>
                  <a:latin typeface="Arial"/>
                  <a:ea typeface="DejaVu Sans"/>
                </a:rPr>
                <a:t>demultiplexed</a:t>
              </a:r>
              <a:endParaRPr b="0" lang="en-GB" sz="1400" spc="-1" strike="noStrike">
                <a:latin typeface="Arial"/>
              </a:endParaRPr>
            </a:p>
          </p:txBody>
        </p:sp>
        <p:sp>
          <p:nvSpPr>
            <p:cNvPr id="601" name=""/>
            <p:cNvSpPr/>
            <p:nvPr/>
          </p:nvSpPr>
          <p:spPr>
            <a:xfrm>
              <a:off x="1584720" y="2665800"/>
              <a:ext cx="728640" cy="1440"/>
            </a:xfrm>
            <a:prstGeom prst="line">
              <a:avLst/>
            </a:prstGeom>
            <a:ln w="11160">
              <a:solidFill>
                <a:srgbClr val="000000"/>
              </a:solidFill>
              <a:miter/>
            </a:ln>
          </p:spPr>
          <p:style>
            <a:lnRef idx="0"/>
            <a:fillRef idx="0"/>
            <a:effectRef idx="0"/>
            <a:fontRef idx="minor"/>
          </p:style>
        </p:sp>
        <p:sp>
          <p:nvSpPr>
            <p:cNvPr id="602" name=""/>
            <p:cNvSpPr/>
            <p:nvPr/>
          </p:nvSpPr>
          <p:spPr>
            <a:xfrm>
              <a:off x="2280600" y="2635920"/>
              <a:ext cx="192600" cy="57240"/>
            </a:xfrm>
            <a:custGeom>
              <a:avLst/>
              <a:gdLst/>
              <a:ahLst/>
              <a:rect l="l" t="t" r="r" b="b"/>
              <a:pathLst>
                <a:path w="76" h="39">
                  <a:moveTo>
                    <a:pt x="0" y="39"/>
                  </a:moveTo>
                  <a:lnTo>
                    <a:pt x="76" y="20"/>
                  </a:lnTo>
                  <a:lnTo>
                    <a:pt x="0" y="0"/>
                  </a:lnTo>
                  <a:lnTo>
                    <a:pt x="0" y="39"/>
                  </a:lnTo>
                  <a:lnTo>
                    <a:pt x="0" y="39"/>
                  </a:lnTo>
                  <a:close/>
                </a:path>
              </a:pathLst>
            </a:custGeom>
            <a:solidFill>
              <a:srgbClr val="000000"/>
            </a:solidFill>
            <a:ln w="0">
              <a:noFill/>
            </a:ln>
          </p:spPr>
          <p:style>
            <a:lnRef idx="0"/>
            <a:fillRef idx="0"/>
            <a:effectRef idx="0"/>
            <a:fontRef idx="minor"/>
          </p:style>
        </p:sp>
      </p:grpSp>
    </p:spTree>
  </p:cSld>
  <mc:AlternateContent>
    <mc:Choice Requires="p14">
      <p:transition spd="slow" p14:dur="2000"/>
    </mc:Choice>
    <mc:Fallback>
      <p:transition spd="slow"/>
    </mc:Fallback>
  </mc:AlternateContent>
</p:sld>
</file>

<file path=ppt/slides/slide9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603" name="PlaceHolder 1"/>
          <p:cNvSpPr>
            <a:spLocks noGrp="1"/>
          </p:cNvSpPr>
          <p:nvPr>
            <p:ph type="title"/>
          </p:nvPr>
        </p:nvSpPr>
        <p:spPr>
          <a:xfrm>
            <a:off x="399600" y="432000"/>
            <a:ext cx="8571240" cy="725040"/>
          </a:xfrm>
          <a:prstGeom prst="rect">
            <a:avLst/>
          </a:prstGeom>
          <a:noFill/>
          <a:ln w="0">
            <a:noFill/>
          </a:ln>
        </p:spPr>
        <p:txBody>
          <a:bodyPr lIns="90360" rIns="90360" tIns="44280" bIns="44280" anchor="ctr">
            <a:noAutofit/>
          </a:bodyPr>
          <a:p>
            <a:pPr marL="216000" indent="-216000" algn="ctr">
              <a:lnSpc>
                <a:spcPct val="100000"/>
              </a:lnSpc>
              <a:buClr>
                <a:srgbClr val="000000"/>
              </a:buClr>
              <a:buSzPct val="45000"/>
              <a:buFont typeface="Wingdings" charset="2"/>
              <a:buChar char=""/>
              <a:tabLst>
                <a:tab algn="l" pos="0"/>
                <a:tab algn="l" pos="825480"/>
                <a:tab algn="l" pos="1650960"/>
                <a:tab algn="l" pos="2476440"/>
                <a:tab algn="l" pos="3301920"/>
                <a:tab algn="l" pos="4127400"/>
                <a:tab algn="l" pos="4952880"/>
                <a:tab algn="l" pos="5778360"/>
                <a:tab algn="l" pos="6603840"/>
                <a:tab algn="l" pos="7429680"/>
                <a:tab algn="l" pos="8255160"/>
                <a:tab algn="l" pos="9080640"/>
                <a:tab algn="l" pos="9906120"/>
                <a:tab algn="l" pos="10731600"/>
              </a:tabLst>
            </a:pPr>
            <a:r>
              <a:rPr b="1" lang="en-GB" sz="2800" spc="-1" strike="noStrike">
                <a:latin typeface="Arial"/>
              </a:rPr>
              <a:t>UDP - II</a:t>
            </a:r>
            <a:endParaRPr b="0" lang="en-GB" sz="2800" spc="-1" strike="noStrike">
              <a:latin typeface="Arial"/>
            </a:endParaRPr>
          </a:p>
        </p:txBody>
      </p:sp>
      <p:sp>
        <p:nvSpPr>
          <p:cNvPr id="604" name="PlaceHolder 2"/>
          <p:cNvSpPr>
            <a:spLocks noGrp="1"/>
          </p:cNvSpPr>
          <p:nvPr>
            <p:ph/>
          </p:nvPr>
        </p:nvSpPr>
        <p:spPr>
          <a:xfrm>
            <a:off x="703800" y="1103400"/>
            <a:ext cx="8451000" cy="4029480"/>
          </a:xfrm>
          <a:prstGeom prst="rect">
            <a:avLst/>
          </a:prstGeom>
          <a:noFill/>
          <a:ln w="0">
            <a:noFill/>
          </a:ln>
        </p:spPr>
        <p:txBody>
          <a:bodyPr lIns="90360" rIns="90360" tIns="44280" bIns="44280" anchor="t">
            <a:normAutofit/>
          </a:bodyPr>
          <a:p>
            <a:pPr marL="343080" indent="-343080">
              <a:lnSpc>
                <a:spcPct val="100000"/>
              </a:lnSpc>
              <a:spcBef>
                <a:spcPts val="675"/>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1800" spc="-1" strike="noStrike">
                <a:latin typeface="Arial"/>
              </a:rPr>
              <a:t>Simple Demultiplexor</a:t>
            </a:r>
            <a:endParaRPr b="0" lang="en-GB" sz="1800" spc="-1" strike="noStrike">
              <a:latin typeface="Arial"/>
            </a:endParaRPr>
          </a:p>
          <a:p>
            <a:pPr marL="343080" indent="-343080">
              <a:lnSpc>
                <a:spcPct val="100000"/>
              </a:lnSpc>
              <a:spcBef>
                <a:spcPts val="675"/>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1800" spc="-1" strike="noStrike">
                <a:latin typeface="Arial"/>
              </a:rPr>
              <a:t>Unreliable and unordered datagram service </a:t>
            </a:r>
            <a:endParaRPr b="0" lang="en-GB" sz="1800" spc="-1" strike="noStrike">
              <a:latin typeface="Arial"/>
            </a:endParaRPr>
          </a:p>
          <a:p>
            <a:pPr marL="343080" indent="-343080">
              <a:lnSpc>
                <a:spcPct val="100000"/>
              </a:lnSpc>
              <a:spcBef>
                <a:spcPts val="675"/>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1800" spc="-1" strike="noStrike">
                <a:latin typeface="Arial"/>
              </a:rPr>
              <a:t>Adds multiplexing</a:t>
            </a:r>
            <a:endParaRPr b="0" lang="en-GB" sz="1800" spc="-1" strike="noStrike">
              <a:latin typeface="Arial"/>
            </a:endParaRPr>
          </a:p>
          <a:p>
            <a:pPr marL="343080" indent="-343080">
              <a:lnSpc>
                <a:spcPct val="100000"/>
              </a:lnSpc>
              <a:spcBef>
                <a:spcPts val="675"/>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1800" spc="-1" strike="noStrike">
                <a:latin typeface="Arial"/>
              </a:rPr>
              <a:t>No flow control</a:t>
            </a:r>
            <a:endParaRPr b="0" lang="en-GB" sz="1800" spc="-1" strike="noStrike">
              <a:latin typeface="Arial"/>
            </a:endParaRPr>
          </a:p>
          <a:p>
            <a:pPr marL="343080" indent="-343080">
              <a:lnSpc>
                <a:spcPct val="100000"/>
              </a:lnSpc>
              <a:spcBef>
                <a:spcPts val="675"/>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1800" spc="-1" strike="noStrike">
                <a:latin typeface="Arial"/>
              </a:rPr>
              <a:t>Endpoints identified by ports</a:t>
            </a:r>
            <a:endParaRPr b="0" lang="en-GB" sz="1800" spc="-1" strike="noStrike">
              <a:latin typeface="Arial"/>
            </a:endParaRPr>
          </a:p>
          <a:p>
            <a:pPr lvl="1" marL="743040" indent="-285840">
              <a:lnSpc>
                <a:spcPct val="100000"/>
              </a:lnSpc>
              <a:spcBef>
                <a:spcPts val="751"/>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Arial"/>
              </a:rPr>
              <a:t>servers have </a:t>
            </a:r>
            <a:r>
              <a:rPr b="0" i="1" lang="en-US" sz="2000" spc="-1" strike="noStrike">
                <a:latin typeface="Arial"/>
              </a:rPr>
              <a:t>well-known</a:t>
            </a:r>
            <a:r>
              <a:rPr b="0" lang="en-US" sz="2000" spc="-1" strike="noStrike">
                <a:latin typeface="Arial"/>
              </a:rPr>
              <a:t> ports</a:t>
            </a:r>
            <a:endParaRPr b="0" lang="en-GB" sz="2000" spc="-1" strike="noStrike">
              <a:latin typeface="Arial"/>
            </a:endParaRPr>
          </a:p>
          <a:p>
            <a:pPr lvl="1" marL="743040" indent="-285840">
              <a:lnSpc>
                <a:spcPct val="100000"/>
              </a:lnSpc>
              <a:spcBef>
                <a:spcPts val="751"/>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Arial"/>
              </a:rPr>
              <a:t>see </a:t>
            </a:r>
            <a:r>
              <a:rPr b="0" lang="en-US" sz="2000" spc="-1" strike="noStrike">
                <a:latin typeface="Courier New"/>
              </a:rPr>
              <a:t>/etc/services </a:t>
            </a:r>
            <a:r>
              <a:rPr b="0" lang="en-US" sz="2000" spc="-1" strike="noStrike">
                <a:latin typeface="Arial"/>
              </a:rPr>
              <a:t>on Unix</a:t>
            </a:r>
            <a:endParaRPr b="0" lang="en-GB" sz="2000" spc="-1" strike="noStrike">
              <a:latin typeface="Arial"/>
            </a:endParaRPr>
          </a:p>
          <a:p>
            <a:pPr marL="343080" indent="-343080">
              <a:lnSpc>
                <a:spcPct val="100000"/>
              </a:lnSpc>
              <a:spcBef>
                <a:spcPts val="675"/>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1800" spc="-1" strike="noStrike">
                <a:latin typeface="Arial"/>
              </a:rPr>
              <a:t>Optional checksum</a:t>
            </a:r>
            <a:endParaRPr b="0" lang="en-GB" sz="1800" spc="-1" strike="noStrike">
              <a:latin typeface="Arial"/>
            </a:endParaRPr>
          </a:p>
          <a:p>
            <a:pPr lvl="1" marL="743040" indent="-285840">
              <a:lnSpc>
                <a:spcPct val="100000"/>
              </a:lnSpc>
              <a:spcBef>
                <a:spcPts val="751"/>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2000" spc="-1" strike="noStrike">
                <a:latin typeface="Arial"/>
              </a:rPr>
              <a:t>pseudo header + udp header + data</a:t>
            </a:r>
            <a:endParaRPr b="0" lang="en-GB" sz="2000" spc="-1" strike="noStrike">
              <a:latin typeface="Arial"/>
            </a:endParaRPr>
          </a:p>
          <a:p>
            <a:pPr marL="343080" indent="-343080">
              <a:lnSpc>
                <a:spcPct val="100000"/>
              </a:lnSpc>
              <a:spcBef>
                <a:spcPts val="675"/>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US" sz="1800" spc="-1" strike="noStrike">
                <a:latin typeface="Arial"/>
              </a:rPr>
              <a:t>UDP Packet Format</a:t>
            </a:r>
            <a:endParaRPr b="0" lang="en-GB" sz="1800" spc="-1" strike="noStrike">
              <a:latin typeface="Arial"/>
            </a:endParaRPr>
          </a:p>
        </p:txBody>
      </p:sp>
      <p:sp>
        <p:nvSpPr>
          <p:cNvPr id="605" name=""/>
          <p:cNvSpPr/>
          <p:nvPr/>
        </p:nvSpPr>
        <p:spPr>
          <a:xfrm>
            <a:off x="2464200" y="4785480"/>
            <a:ext cx="6498360" cy="2343240"/>
          </a:xfrm>
          <a:prstGeom prst="rect">
            <a:avLst/>
          </a:prstGeom>
          <a:noFill/>
          <a:ln w="0">
            <a:solidFill>
              <a:srgbClr val="feffff"/>
            </a:solidFill>
          </a:ln>
        </p:spPr>
        <p:style>
          <a:lnRef idx="0"/>
          <a:fillRef idx="0"/>
          <a:effectRef idx="0"/>
          <a:fontRef idx="minor"/>
        </p:style>
      </p:sp>
      <p:grpSp>
        <p:nvGrpSpPr>
          <p:cNvPr id="606" name=""/>
          <p:cNvGrpSpPr/>
          <p:nvPr/>
        </p:nvGrpSpPr>
        <p:grpSpPr>
          <a:xfrm>
            <a:off x="720000" y="5245560"/>
            <a:ext cx="7862760" cy="1831680"/>
            <a:chOff x="720000" y="5245560"/>
            <a:chExt cx="7862760" cy="1831680"/>
          </a:xfrm>
        </p:grpSpPr>
        <p:sp>
          <p:nvSpPr>
            <p:cNvPr id="607" name=""/>
            <p:cNvSpPr/>
            <p:nvPr/>
          </p:nvSpPr>
          <p:spPr>
            <a:xfrm>
              <a:off x="2854440" y="5637240"/>
              <a:ext cx="1280880" cy="177840"/>
            </a:xfrm>
            <a:prstGeom prst="rect">
              <a:avLst/>
            </a:prstGeom>
            <a:noFill/>
            <a:ln w="0">
              <a:noFill/>
            </a:ln>
          </p:spPr>
          <p:style>
            <a:lnRef idx="0"/>
            <a:fillRef idx="0"/>
            <a:effectRef idx="0"/>
            <a:fontRef idx="minor"/>
          </p:style>
          <p:txBody>
            <a:bodyPr wrap="none" lIns="0" rIns="0" tIns="0" bIns="0" anchor="t">
              <a:spAutoFit/>
            </a:bodyPr>
            <a:p>
              <a:pPr algn="ctr">
                <a:lnSpc>
                  <a:spcPct val="9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300" spc="-1" strike="noStrike">
                  <a:solidFill>
                    <a:srgbClr val="000000"/>
                  </a:solidFill>
                  <a:latin typeface="Arial"/>
                  <a:ea typeface="DejaVu Sans"/>
                </a:rPr>
                <a:t>Src Port  Address</a:t>
              </a:r>
              <a:endParaRPr b="0" lang="en-GB" sz="1300" spc="-1" strike="noStrike">
                <a:latin typeface="Arial"/>
              </a:endParaRPr>
            </a:p>
          </p:txBody>
        </p:sp>
        <p:sp>
          <p:nvSpPr>
            <p:cNvPr id="608" name=""/>
            <p:cNvSpPr/>
            <p:nvPr/>
          </p:nvSpPr>
          <p:spPr>
            <a:xfrm>
              <a:off x="6229440" y="5637240"/>
              <a:ext cx="1235160" cy="177840"/>
            </a:xfrm>
            <a:prstGeom prst="rect">
              <a:avLst/>
            </a:prstGeom>
            <a:noFill/>
            <a:ln w="0">
              <a:noFill/>
            </a:ln>
          </p:spPr>
          <p:style>
            <a:lnRef idx="0"/>
            <a:fillRef idx="0"/>
            <a:effectRef idx="0"/>
            <a:fontRef idx="minor"/>
          </p:style>
          <p:txBody>
            <a:bodyPr wrap="none" lIns="0" rIns="0" tIns="0" bIns="0" anchor="t">
              <a:spAutoFit/>
            </a:bodyPr>
            <a:p>
              <a:pPr algn="ctr">
                <a:lnSpc>
                  <a:spcPct val="9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300" spc="-1" strike="noStrike">
                  <a:solidFill>
                    <a:srgbClr val="000000"/>
                  </a:solidFill>
                  <a:latin typeface="Arial"/>
                  <a:ea typeface="DejaVu Sans"/>
                </a:rPr>
                <a:t>Dst Port Address</a:t>
              </a:r>
              <a:endParaRPr b="0" lang="en-GB" sz="1300" spc="-1" strike="noStrike">
                <a:latin typeface="Arial"/>
              </a:endParaRPr>
            </a:p>
          </p:txBody>
        </p:sp>
        <p:sp>
          <p:nvSpPr>
            <p:cNvPr id="609" name=""/>
            <p:cNvSpPr/>
            <p:nvPr/>
          </p:nvSpPr>
          <p:spPr>
            <a:xfrm>
              <a:off x="3094560" y="6016680"/>
              <a:ext cx="777240" cy="177840"/>
            </a:xfrm>
            <a:prstGeom prst="rect">
              <a:avLst/>
            </a:prstGeom>
            <a:noFill/>
            <a:ln w="0">
              <a:noFill/>
            </a:ln>
          </p:spPr>
          <p:style>
            <a:lnRef idx="0"/>
            <a:fillRef idx="0"/>
            <a:effectRef idx="0"/>
            <a:fontRef idx="minor"/>
          </p:style>
          <p:txBody>
            <a:bodyPr wrap="none" lIns="0" rIns="0" tIns="0" bIns="0" anchor="t">
              <a:spAutoFit/>
            </a:bodyPr>
            <a:p>
              <a:pPr algn="ctr">
                <a:lnSpc>
                  <a:spcPct val="9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300" spc="-1" strike="noStrike">
                  <a:solidFill>
                    <a:srgbClr val="000000"/>
                  </a:solidFill>
                  <a:latin typeface="Arial"/>
                  <a:ea typeface="DejaVu Sans"/>
                </a:rPr>
                <a:t>Checksum</a:t>
              </a:r>
              <a:endParaRPr b="0" lang="en-GB" sz="1300" spc="-1" strike="noStrike">
                <a:latin typeface="Arial"/>
              </a:endParaRPr>
            </a:p>
          </p:txBody>
        </p:sp>
        <p:sp>
          <p:nvSpPr>
            <p:cNvPr id="610" name=""/>
            <p:cNvSpPr/>
            <p:nvPr/>
          </p:nvSpPr>
          <p:spPr>
            <a:xfrm>
              <a:off x="6247080" y="6016680"/>
              <a:ext cx="1146600" cy="177840"/>
            </a:xfrm>
            <a:prstGeom prst="rect">
              <a:avLst/>
            </a:prstGeom>
            <a:noFill/>
            <a:ln w="0">
              <a:noFill/>
            </a:ln>
          </p:spPr>
          <p:style>
            <a:lnRef idx="0"/>
            <a:fillRef idx="0"/>
            <a:effectRef idx="0"/>
            <a:fontRef idx="minor"/>
          </p:style>
          <p:txBody>
            <a:bodyPr wrap="none" lIns="0" rIns="0" tIns="0" bIns="0" anchor="t">
              <a:spAutoFit/>
            </a:bodyPr>
            <a:p>
              <a:pPr algn="ctr">
                <a:lnSpc>
                  <a:spcPct val="9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300" spc="-1" strike="noStrike">
                  <a:solidFill>
                    <a:srgbClr val="000000"/>
                  </a:solidFill>
                  <a:latin typeface="Arial"/>
                  <a:ea typeface="DejaVu Sans"/>
                </a:rPr>
                <a:t>Length of DATA</a:t>
              </a:r>
              <a:endParaRPr b="0" lang="en-GB" sz="1300" spc="-1" strike="noStrike">
                <a:latin typeface="Arial"/>
              </a:endParaRPr>
            </a:p>
          </p:txBody>
        </p:sp>
        <p:sp>
          <p:nvSpPr>
            <p:cNvPr id="611" name=""/>
            <p:cNvSpPr/>
            <p:nvPr/>
          </p:nvSpPr>
          <p:spPr>
            <a:xfrm>
              <a:off x="1717200" y="5533560"/>
              <a:ext cx="6703920" cy="797040"/>
            </a:xfrm>
            <a:custGeom>
              <a:avLst/>
              <a:gdLst/>
              <a:ahLst/>
              <a:rect l="l" t="t" r="r" b="b"/>
              <a:pathLst>
                <a:path w="4244" h="593">
                  <a:moveTo>
                    <a:pt x="4244" y="593"/>
                  </a:moveTo>
                  <a:lnTo>
                    <a:pt x="4244" y="0"/>
                  </a:lnTo>
                  <a:lnTo>
                    <a:pt x="0" y="0"/>
                  </a:lnTo>
                  <a:lnTo>
                    <a:pt x="0" y="593"/>
                  </a:lnTo>
                  <a:lnTo>
                    <a:pt x="4244" y="593"/>
                  </a:lnTo>
                  <a:lnTo>
                    <a:pt x="4244" y="593"/>
                  </a:lnTo>
                </a:path>
              </a:pathLst>
            </a:custGeom>
            <a:noFill/>
            <a:ln w="19080">
              <a:solidFill>
                <a:srgbClr val="000000"/>
              </a:solidFill>
              <a:round/>
            </a:ln>
          </p:spPr>
          <p:style>
            <a:lnRef idx="0"/>
            <a:fillRef idx="0"/>
            <a:effectRef idx="0"/>
            <a:fontRef idx="minor"/>
          </p:style>
        </p:sp>
        <p:sp>
          <p:nvSpPr>
            <p:cNvPr id="612" name=""/>
            <p:cNvSpPr/>
            <p:nvPr/>
          </p:nvSpPr>
          <p:spPr>
            <a:xfrm>
              <a:off x="1717200" y="5920920"/>
              <a:ext cx="6704640" cy="1440"/>
            </a:xfrm>
            <a:prstGeom prst="line">
              <a:avLst/>
            </a:prstGeom>
            <a:ln w="19080">
              <a:solidFill>
                <a:srgbClr val="000000"/>
              </a:solidFill>
              <a:miter/>
            </a:ln>
          </p:spPr>
          <p:style>
            <a:lnRef idx="0"/>
            <a:fillRef idx="0"/>
            <a:effectRef idx="0"/>
            <a:fontRef idx="minor"/>
          </p:style>
        </p:sp>
        <p:sp>
          <p:nvSpPr>
            <p:cNvPr id="613" name=""/>
            <p:cNvSpPr/>
            <p:nvPr/>
          </p:nvSpPr>
          <p:spPr>
            <a:xfrm>
              <a:off x="5069520" y="5533560"/>
              <a:ext cx="1440" cy="797400"/>
            </a:xfrm>
            <a:prstGeom prst="line">
              <a:avLst/>
            </a:prstGeom>
            <a:ln w="19080">
              <a:solidFill>
                <a:srgbClr val="000000"/>
              </a:solidFill>
              <a:miter/>
            </a:ln>
          </p:spPr>
          <p:style>
            <a:lnRef idx="0"/>
            <a:fillRef idx="0"/>
            <a:effectRef idx="0"/>
            <a:fontRef idx="minor"/>
          </p:style>
        </p:sp>
        <p:sp>
          <p:nvSpPr>
            <p:cNvPr id="614" name=""/>
            <p:cNvSpPr/>
            <p:nvPr/>
          </p:nvSpPr>
          <p:spPr>
            <a:xfrm>
              <a:off x="1717200" y="6331320"/>
              <a:ext cx="6713640" cy="449640"/>
            </a:xfrm>
            <a:custGeom>
              <a:avLst/>
              <a:gdLst/>
              <a:ahLst/>
              <a:rect l="l" t="t" r="r" b="b"/>
              <a:pathLst>
                <a:path w="4250" h="335">
                  <a:moveTo>
                    <a:pt x="0" y="309"/>
                  </a:moveTo>
                  <a:lnTo>
                    <a:pt x="6" y="0"/>
                  </a:lnTo>
                  <a:lnTo>
                    <a:pt x="4250" y="4"/>
                  </a:lnTo>
                  <a:lnTo>
                    <a:pt x="4250" y="309"/>
                  </a:lnTo>
                  <a:lnTo>
                    <a:pt x="3965" y="234"/>
                  </a:lnTo>
                  <a:lnTo>
                    <a:pt x="3686" y="296"/>
                  </a:lnTo>
                  <a:lnTo>
                    <a:pt x="3358" y="192"/>
                  </a:lnTo>
                  <a:lnTo>
                    <a:pt x="3140" y="296"/>
                  </a:lnTo>
                  <a:lnTo>
                    <a:pt x="2813" y="244"/>
                  </a:lnTo>
                  <a:lnTo>
                    <a:pt x="2491" y="296"/>
                  </a:lnTo>
                  <a:lnTo>
                    <a:pt x="2170" y="228"/>
                  </a:lnTo>
                  <a:lnTo>
                    <a:pt x="1922" y="305"/>
                  </a:lnTo>
                  <a:lnTo>
                    <a:pt x="1709" y="234"/>
                  </a:lnTo>
                  <a:lnTo>
                    <a:pt x="1461" y="276"/>
                  </a:lnTo>
                  <a:lnTo>
                    <a:pt x="1242" y="228"/>
                  </a:lnTo>
                  <a:lnTo>
                    <a:pt x="988" y="335"/>
                  </a:lnTo>
                  <a:lnTo>
                    <a:pt x="776" y="237"/>
                  </a:lnTo>
                  <a:lnTo>
                    <a:pt x="491" y="292"/>
                  </a:lnTo>
                  <a:lnTo>
                    <a:pt x="266" y="237"/>
                  </a:lnTo>
                  <a:lnTo>
                    <a:pt x="6" y="312"/>
                  </a:lnTo>
                  <a:lnTo>
                    <a:pt x="6" y="312"/>
                  </a:lnTo>
                  <a:lnTo>
                    <a:pt x="0" y="309"/>
                  </a:lnTo>
                  <a:close/>
                </a:path>
              </a:pathLst>
            </a:custGeom>
            <a:solidFill>
              <a:srgbClr val="cccccc"/>
            </a:solidFill>
            <a:ln w="0">
              <a:noFill/>
            </a:ln>
          </p:spPr>
          <p:style>
            <a:lnRef idx="0"/>
            <a:fillRef idx="0"/>
            <a:effectRef idx="0"/>
            <a:fontRef idx="minor"/>
          </p:style>
        </p:sp>
        <p:sp>
          <p:nvSpPr>
            <p:cNvPr id="615" name=""/>
            <p:cNvSpPr/>
            <p:nvPr/>
          </p:nvSpPr>
          <p:spPr>
            <a:xfrm>
              <a:off x="1717200" y="6331320"/>
              <a:ext cx="6713640" cy="449640"/>
            </a:xfrm>
            <a:custGeom>
              <a:avLst/>
              <a:gdLst/>
              <a:ahLst/>
              <a:rect l="l" t="t" r="r" b="b"/>
              <a:pathLst>
                <a:path w="4250" h="335">
                  <a:moveTo>
                    <a:pt x="0" y="309"/>
                  </a:moveTo>
                  <a:lnTo>
                    <a:pt x="6" y="0"/>
                  </a:lnTo>
                  <a:lnTo>
                    <a:pt x="4250" y="4"/>
                  </a:lnTo>
                  <a:lnTo>
                    <a:pt x="4250" y="309"/>
                  </a:lnTo>
                  <a:lnTo>
                    <a:pt x="3965" y="234"/>
                  </a:lnTo>
                  <a:lnTo>
                    <a:pt x="3686" y="296"/>
                  </a:lnTo>
                  <a:lnTo>
                    <a:pt x="3358" y="192"/>
                  </a:lnTo>
                  <a:lnTo>
                    <a:pt x="3140" y="296"/>
                  </a:lnTo>
                  <a:lnTo>
                    <a:pt x="2813" y="244"/>
                  </a:lnTo>
                  <a:lnTo>
                    <a:pt x="2491" y="296"/>
                  </a:lnTo>
                  <a:lnTo>
                    <a:pt x="2170" y="228"/>
                  </a:lnTo>
                  <a:lnTo>
                    <a:pt x="1922" y="305"/>
                  </a:lnTo>
                  <a:lnTo>
                    <a:pt x="1709" y="234"/>
                  </a:lnTo>
                  <a:lnTo>
                    <a:pt x="1461" y="276"/>
                  </a:lnTo>
                  <a:lnTo>
                    <a:pt x="1242" y="228"/>
                  </a:lnTo>
                  <a:lnTo>
                    <a:pt x="988" y="335"/>
                  </a:lnTo>
                  <a:lnTo>
                    <a:pt x="776" y="237"/>
                  </a:lnTo>
                  <a:lnTo>
                    <a:pt x="491" y="292"/>
                  </a:lnTo>
                  <a:lnTo>
                    <a:pt x="266" y="237"/>
                  </a:lnTo>
                  <a:lnTo>
                    <a:pt x="6" y="312"/>
                  </a:lnTo>
                  <a:lnTo>
                    <a:pt x="6" y="312"/>
                  </a:lnTo>
                </a:path>
              </a:pathLst>
            </a:custGeom>
            <a:noFill/>
            <a:ln w="19080">
              <a:solidFill>
                <a:srgbClr val="000000"/>
              </a:solidFill>
              <a:round/>
            </a:ln>
          </p:spPr>
          <p:style>
            <a:lnRef idx="0"/>
            <a:fillRef idx="0"/>
            <a:effectRef idx="0"/>
            <a:fontRef idx="minor"/>
          </p:style>
        </p:sp>
        <p:sp>
          <p:nvSpPr>
            <p:cNvPr id="616" name=""/>
            <p:cNvSpPr/>
            <p:nvPr/>
          </p:nvSpPr>
          <p:spPr>
            <a:xfrm>
              <a:off x="1717200" y="6694920"/>
              <a:ext cx="6713640" cy="382320"/>
            </a:xfrm>
            <a:custGeom>
              <a:avLst/>
              <a:gdLst/>
              <a:ahLst/>
              <a:rect l="l" t="t" r="r" b="b"/>
              <a:pathLst>
                <a:path w="4250" h="285">
                  <a:moveTo>
                    <a:pt x="0" y="120"/>
                  </a:moveTo>
                  <a:lnTo>
                    <a:pt x="0" y="285"/>
                  </a:lnTo>
                  <a:lnTo>
                    <a:pt x="4250" y="282"/>
                  </a:lnTo>
                  <a:lnTo>
                    <a:pt x="4250" y="117"/>
                  </a:lnTo>
                  <a:lnTo>
                    <a:pt x="3965" y="39"/>
                  </a:lnTo>
                  <a:lnTo>
                    <a:pt x="3686" y="100"/>
                  </a:lnTo>
                  <a:lnTo>
                    <a:pt x="3365" y="0"/>
                  </a:lnTo>
                  <a:lnTo>
                    <a:pt x="3146" y="100"/>
                  </a:lnTo>
                  <a:lnTo>
                    <a:pt x="2819" y="52"/>
                  </a:lnTo>
                  <a:lnTo>
                    <a:pt x="2491" y="100"/>
                  </a:lnTo>
                  <a:lnTo>
                    <a:pt x="2176" y="35"/>
                  </a:lnTo>
                  <a:lnTo>
                    <a:pt x="1928" y="113"/>
                  </a:lnTo>
                  <a:lnTo>
                    <a:pt x="1715" y="39"/>
                  </a:lnTo>
                  <a:lnTo>
                    <a:pt x="1467" y="84"/>
                  </a:lnTo>
                  <a:lnTo>
                    <a:pt x="1249" y="35"/>
                  </a:lnTo>
                  <a:lnTo>
                    <a:pt x="994" y="139"/>
                  </a:lnTo>
                  <a:lnTo>
                    <a:pt x="782" y="45"/>
                  </a:lnTo>
                  <a:lnTo>
                    <a:pt x="497" y="100"/>
                  </a:lnTo>
                  <a:lnTo>
                    <a:pt x="272" y="45"/>
                  </a:lnTo>
                  <a:lnTo>
                    <a:pt x="0" y="120"/>
                  </a:lnTo>
                  <a:lnTo>
                    <a:pt x="0" y="120"/>
                  </a:lnTo>
                  <a:close/>
                </a:path>
              </a:pathLst>
            </a:custGeom>
            <a:solidFill>
              <a:srgbClr val="cccccc"/>
            </a:solidFill>
            <a:ln w="0">
              <a:noFill/>
            </a:ln>
          </p:spPr>
          <p:style>
            <a:lnRef idx="0"/>
            <a:fillRef idx="0"/>
            <a:effectRef idx="0"/>
            <a:fontRef idx="minor"/>
          </p:style>
        </p:sp>
        <p:sp>
          <p:nvSpPr>
            <p:cNvPr id="617" name=""/>
            <p:cNvSpPr/>
            <p:nvPr/>
          </p:nvSpPr>
          <p:spPr>
            <a:xfrm>
              <a:off x="1717200" y="6694920"/>
              <a:ext cx="6713640" cy="382320"/>
            </a:xfrm>
            <a:custGeom>
              <a:avLst/>
              <a:gdLst/>
              <a:ahLst/>
              <a:rect l="l" t="t" r="r" b="b"/>
              <a:pathLst>
                <a:path w="4250" h="285">
                  <a:moveTo>
                    <a:pt x="0" y="120"/>
                  </a:moveTo>
                  <a:lnTo>
                    <a:pt x="0" y="285"/>
                  </a:lnTo>
                  <a:lnTo>
                    <a:pt x="4250" y="282"/>
                  </a:lnTo>
                  <a:lnTo>
                    <a:pt x="4250" y="117"/>
                  </a:lnTo>
                  <a:lnTo>
                    <a:pt x="3965" y="39"/>
                  </a:lnTo>
                  <a:lnTo>
                    <a:pt x="3686" y="100"/>
                  </a:lnTo>
                  <a:lnTo>
                    <a:pt x="3365" y="0"/>
                  </a:lnTo>
                  <a:lnTo>
                    <a:pt x="3146" y="100"/>
                  </a:lnTo>
                  <a:lnTo>
                    <a:pt x="2819" y="52"/>
                  </a:lnTo>
                  <a:lnTo>
                    <a:pt x="2491" y="100"/>
                  </a:lnTo>
                  <a:lnTo>
                    <a:pt x="2176" y="35"/>
                  </a:lnTo>
                  <a:lnTo>
                    <a:pt x="1928" y="113"/>
                  </a:lnTo>
                  <a:lnTo>
                    <a:pt x="1715" y="39"/>
                  </a:lnTo>
                  <a:lnTo>
                    <a:pt x="1467" y="84"/>
                  </a:lnTo>
                  <a:lnTo>
                    <a:pt x="1249" y="35"/>
                  </a:lnTo>
                  <a:lnTo>
                    <a:pt x="994" y="139"/>
                  </a:lnTo>
                  <a:lnTo>
                    <a:pt x="782" y="45"/>
                  </a:lnTo>
                  <a:lnTo>
                    <a:pt x="497" y="100"/>
                  </a:lnTo>
                  <a:lnTo>
                    <a:pt x="272" y="45"/>
                  </a:lnTo>
                  <a:lnTo>
                    <a:pt x="0" y="120"/>
                  </a:lnTo>
                  <a:lnTo>
                    <a:pt x="0" y="120"/>
                  </a:lnTo>
                </a:path>
              </a:pathLst>
            </a:custGeom>
            <a:noFill/>
            <a:ln w="19080">
              <a:solidFill>
                <a:srgbClr val="000000"/>
              </a:solidFill>
              <a:round/>
            </a:ln>
          </p:spPr>
          <p:style>
            <a:lnRef idx="0"/>
            <a:fillRef idx="0"/>
            <a:effectRef idx="0"/>
            <a:fontRef idx="minor"/>
          </p:style>
        </p:sp>
        <p:sp>
          <p:nvSpPr>
            <p:cNvPr id="618" name=""/>
            <p:cNvSpPr/>
            <p:nvPr/>
          </p:nvSpPr>
          <p:spPr>
            <a:xfrm>
              <a:off x="4945680" y="6397200"/>
              <a:ext cx="415080" cy="177840"/>
            </a:xfrm>
            <a:prstGeom prst="rect">
              <a:avLst/>
            </a:prstGeom>
            <a:noFill/>
            <a:ln w="0">
              <a:noFill/>
            </a:ln>
          </p:spPr>
          <p:style>
            <a:lnRef idx="0"/>
            <a:fillRef idx="0"/>
            <a:effectRef idx="0"/>
            <a:fontRef idx="minor"/>
          </p:style>
          <p:txBody>
            <a:bodyPr wrap="none" lIns="0" rIns="0" tIns="0" bIns="0" anchor="t">
              <a:spAutoFit/>
            </a:bodyPr>
            <a:p>
              <a:pPr algn="ctr">
                <a:lnSpc>
                  <a:spcPct val="9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300" spc="-1" strike="noStrike">
                  <a:solidFill>
                    <a:srgbClr val="000000"/>
                  </a:solidFill>
                  <a:latin typeface="Arial"/>
                  <a:ea typeface="DejaVu Sans"/>
                </a:rPr>
                <a:t>DATA</a:t>
              </a:r>
              <a:endParaRPr b="0" lang="en-GB" sz="1300" spc="-1" strike="noStrike">
                <a:latin typeface="Arial"/>
              </a:endParaRPr>
            </a:p>
          </p:txBody>
        </p:sp>
        <p:sp>
          <p:nvSpPr>
            <p:cNvPr id="619" name=""/>
            <p:cNvSpPr/>
            <p:nvPr/>
          </p:nvSpPr>
          <p:spPr>
            <a:xfrm>
              <a:off x="1746360" y="5328000"/>
              <a:ext cx="91440" cy="177840"/>
            </a:xfrm>
            <a:prstGeom prst="rect">
              <a:avLst/>
            </a:prstGeom>
            <a:noFill/>
            <a:ln w="0">
              <a:noFill/>
            </a:ln>
          </p:spPr>
          <p:style>
            <a:lnRef idx="0"/>
            <a:fillRef idx="0"/>
            <a:effectRef idx="0"/>
            <a:fontRef idx="minor"/>
          </p:style>
          <p:txBody>
            <a:bodyPr wrap="none" lIns="0" rIns="0" tIns="0" bIns="0" anchor="t">
              <a:spAutoFit/>
            </a:bodyPr>
            <a:p>
              <a:pPr algn="ctr">
                <a:lnSpc>
                  <a:spcPct val="9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300" spc="-1" strike="noStrike">
                  <a:solidFill>
                    <a:srgbClr val="000000"/>
                  </a:solidFill>
                  <a:latin typeface="Arial"/>
                  <a:ea typeface="DejaVu Sans"/>
                </a:rPr>
                <a:t>0</a:t>
              </a:r>
              <a:endParaRPr b="0" lang="en-GB" sz="1300" spc="-1" strike="noStrike">
                <a:latin typeface="Arial"/>
              </a:endParaRPr>
            </a:p>
          </p:txBody>
        </p:sp>
        <p:sp>
          <p:nvSpPr>
            <p:cNvPr id="620" name=""/>
            <p:cNvSpPr/>
            <p:nvPr/>
          </p:nvSpPr>
          <p:spPr>
            <a:xfrm>
              <a:off x="5047200" y="5328000"/>
              <a:ext cx="182880" cy="177840"/>
            </a:xfrm>
            <a:prstGeom prst="rect">
              <a:avLst/>
            </a:prstGeom>
            <a:noFill/>
            <a:ln w="0">
              <a:noFill/>
            </a:ln>
          </p:spPr>
          <p:style>
            <a:lnRef idx="0"/>
            <a:fillRef idx="0"/>
            <a:effectRef idx="0"/>
            <a:fontRef idx="minor"/>
          </p:style>
          <p:txBody>
            <a:bodyPr wrap="none" lIns="0" rIns="0" tIns="0" bIns="0" anchor="t">
              <a:spAutoFit/>
            </a:bodyPr>
            <a:p>
              <a:pPr algn="ctr">
                <a:lnSpc>
                  <a:spcPct val="9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300" spc="-1" strike="noStrike">
                  <a:solidFill>
                    <a:srgbClr val="000000"/>
                  </a:solidFill>
                  <a:latin typeface="Arial"/>
                  <a:ea typeface="DejaVu Sans"/>
                </a:rPr>
                <a:t>16</a:t>
              </a:r>
              <a:endParaRPr b="0" lang="en-GB" sz="1300" spc="-1" strike="noStrike">
                <a:latin typeface="Arial"/>
              </a:endParaRPr>
            </a:p>
          </p:txBody>
        </p:sp>
        <p:sp>
          <p:nvSpPr>
            <p:cNvPr id="621" name=""/>
            <p:cNvSpPr/>
            <p:nvPr/>
          </p:nvSpPr>
          <p:spPr>
            <a:xfrm>
              <a:off x="8399880" y="5328000"/>
              <a:ext cx="182880" cy="177840"/>
            </a:xfrm>
            <a:prstGeom prst="rect">
              <a:avLst/>
            </a:prstGeom>
            <a:noFill/>
            <a:ln w="0">
              <a:noFill/>
            </a:ln>
          </p:spPr>
          <p:style>
            <a:lnRef idx="0"/>
            <a:fillRef idx="0"/>
            <a:effectRef idx="0"/>
            <a:fontRef idx="minor"/>
          </p:style>
          <p:txBody>
            <a:bodyPr wrap="none" lIns="0" rIns="0" tIns="0" bIns="0" anchor="t">
              <a:spAutoFit/>
            </a:bodyPr>
            <a:p>
              <a:pPr algn="ctr">
                <a:lnSpc>
                  <a:spcPct val="9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300" spc="-1" strike="noStrike">
                  <a:solidFill>
                    <a:srgbClr val="000000"/>
                  </a:solidFill>
                  <a:latin typeface="Arial"/>
                  <a:ea typeface="DejaVu Sans"/>
                </a:rPr>
                <a:t>31</a:t>
              </a:r>
              <a:endParaRPr b="0" lang="en-GB" sz="1300" spc="-1" strike="noStrike">
                <a:latin typeface="Arial"/>
              </a:endParaRPr>
            </a:p>
          </p:txBody>
        </p:sp>
        <p:sp>
          <p:nvSpPr>
            <p:cNvPr id="622" name=""/>
            <p:cNvSpPr/>
            <p:nvPr/>
          </p:nvSpPr>
          <p:spPr>
            <a:xfrm>
              <a:off x="1187640" y="5510880"/>
              <a:ext cx="356400" cy="774000"/>
            </a:xfrm>
            <a:custGeom>
              <a:avLst/>
              <a:gdLst/>
              <a:ahLst/>
              <a:rect l="l" t="t" r="r" b="b"/>
              <a:pathLst>
                <a:path w="21600" h="21600">
                  <a:moveTo>
                    <a:pt x="21600" y="0"/>
                  </a:moveTo>
                  <a:cubicBezTo>
                    <a:pt x="16200" y="0"/>
                    <a:pt x="10800" y="900"/>
                    <a:pt x="10800" y="1800"/>
                  </a:cubicBezTo>
                  <a:lnTo>
                    <a:pt x="10800" y="9000"/>
                  </a:lnTo>
                  <a:cubicBezTo>
                    <a:pt x="10800" y="9900"/>
                    <a:pt x="5400" y="10800"/>
                    <a:pt x="0" y="10800"/>
                  </a:cubicBezTo>
                  <a:cubicBezTo>
                    <a:pt x="5400" y="10800"/>
                    <a:pt x="10800" y="11700"/>
                    <a:pt x="10800" y="12600"/>
                  </a:cubicBezTo>
                  <a:lnTo>
                    <a:pt x="10800" y="19800"/>
                  </a:lnTo>
                  <a:cubicBezTo>
                    <a:pt x="10800" y="20700"/>
                    <a:pt x="16200" y="21600"/>
                    <a:pt x="21600" y="21600"/>
                  </a:cubicBezTo>
                </a:path>
              </a:pathLst>
            </a:custGeom>
            <a:noFill/>
            <a:ln w="28440">
              <a:solidFill>
                <a:srgbClr val="000000"/>
              </a:solidFill>
              <a:miter/>
            </a:ln>
          </p:spPr>
          <p:style>
            <a:lnRef idx="0"/>
            <a:fillRef idx="0"/>
            <a:effectRef idx="0"/>
            <a:fontRef idx="minor"/>
          </p:style>
        </p:sp>
        <p:sp>
          <p:nvSpPr>
            <p:cNvPr id="623" name=""/>
            <p:cNvSpPr/>
            <p:nvPr/>
          </p:nvSpPr>
          <p:spPr>
            <a:xfrm flipV="1">
              <a:off x="720000" y="5245560"/>
              <a:ext cx="365400" cy="1031760"/>
            </a:xfrm>
            <a:prstGeom prst="rect">
              <a:avLst/>
            </a:prstGeom>
            <a:noFill/>
            <a:ln w="0">
              <a:noFill/>
            </a:ln>
          </p:spPr>
          <p:style>
            <a:lnRef idx="0"/>
            <a:fillRef idx="0"/>
            <a:effectRef idx="0"/>
            <a:fontRef idx="minor"/>
          </p:style>
          <p:txBody>
            <a:bodyPr wrap="none" lIns="0" rIns="0" tIns="0" bIns="0" anchor="t" vert="vert" rot="5400000">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2400" spc="-1" strike="noStrike">
                  <a:solidFill>
                    <a:srgbClr val="000000"/>
                  </a:solidFill>
                  <a:latin typeface="Arial"/>
                  <a:ea typeface="DejaVu Sans"/>
                </a:rPr>
                <a:t>Header</a:t>
              </a:r>
              <a:endParaRPr b="0" lang="en-GB" sz="2400" spc="-1" strike="noStrike">
                <a:latin typeface="Arial"/>
              </a:endParaRPr>
            </a:p>
          </p:txBody>
        </p:sp>
      </p:grpSp>
    </p:spTree>
  </p:cSld>
  <mc:AlternateContent>
    <mc:Choice Requires="p14">
      <p:transition spd="slow" p14:dur="2000"/>
    </mc:Choice>
    <mc:Fallback>
      <p:transition spd="slow"/>
    </mc:Fallback>
  </mc:AlternateContent>
</p:sld>
</file>

<file path=ppt/slides/slide9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624" name="PlaceHolder 1"/>
          <p:cNvSpPr>
            <a:spLocks noGrp="1"/>
          </p:cNvSpPr>
          <p:nvPr>
            <p:ph type="title"/>
          </p:nvPr>
        </p:nvSpPr>
        <p:spPr>
          <a:xfrm>
            <a:off x="399960" y="542880"/>
            <a:ext cx="8569440" cy="594000"/>
          </a:xfrm>
          <a:prstGeom prst="rect">
            <a:avLst/>
          </a:prstGeom>
          <a:noFill/>
          <a:ln w="0">
            <a:noFill/>
          </a:ln>
        </p:spPr>
        <p:txBody>
          <a:bodyPr lIns="90360" rIns="90360" tIns="44280" bIns="44280" anchor="ctr">
            <a:noAutofit/>
          </a:bodyPr>
          <a:p>
            <a:pPr marL="216000" indent="-216000" algn="ctr">
              <a:lnSpc>
                <a:spcPct val="100000"/>
              </a:lnSpc>
              <a:buClr>
                <a:srgbClr val="000000"/>
              </a:buClr>
              <a:buSzPct val="45000"/>
              <a:buFont typeface="Wingdings" charset="2"/>
              <a:buChar char=""/>
              <a:tabLst>
                <a:tab algn="l" pos="0"/>
                <a:tab algn="l" pos="825480"/>
                <a:tab algn="l" pos="1650960"/>
                <a:tab algn="l" pos="2476440"/>
                <a:tab algn="l" pos="3301920"/>
                <a:tab algn="l" pos="4127400"/>
                <a:tab algn="l" pos="4952880"/>
                <a:tab algn="l" pos="5778360"/>
                <a:tab algn="l" pos="6603840"/>
                <a:tab algn="l" pos="7429680"/>
                <a:tab algn="l" pos="8255160"/>
                <a:tab algn="l" pos="9080640"/>
                <a:tab algn="l" pos="9906120"/>
                <a:tab algn="l" pos="10731600"/>
              </a:tabLst>
            </a:pPr>
            <a:r>
              <a:rPr b="1" lang="en-GB" sz="2800" spc="-1" strike="noStrike">
                <a:latin typeface="Arial"/>
              </a:rPr>
              <a:t>TCP - I</a:t>
            </a:r>
            <a:endParaRPr b="0" lang="en-GB" sz="2800" spc="-1" strike="noStrike">
              <a:latin typeface="Arial"/>
            </a:endParaRPr>
          </a:p>
        </p:txBody>
      </p:sp>
      <p:sp>
        <p:nvSpPr>
          <p:cNvPr id="625" name="PlaceHolder 2"/>
          <p:cNvSpPr>
            <a:spLocks noGrp="1"/>
          </p:cNvSpPr>
          <p:nvPr>
            <p:ph/>
          </p:nvPr>
        </p:nvSpPr>
        <p:spPr>
          <a:xfrm>
            <a:off x="320040" y="1052280"/>
            <a:ext cx="9522720" cy="6275160"/>
          </a:xfrm>
          <a:prstGeom prst="rect">
            <a:avLst/>
          </a:prstGeom>
          <a:noFill/>
          <a:ln w="0">
            <a:noFill/>
          </a:ln>
        </p:spPr>
        <p:txBody>
          <a:bodyPr lIns="90360" rIns="90360" tIns="44280" bIns="44280" anchor="t">
            <a:normAutofit/>
          </a:bodyPr>
          <a:p>
            <a:pPr marL="343080" indent="-343080">
              <a:lnSpc>
                <a:spcPct val="100000"/>
              </a:lnSpc>
              <a:spcBef>
                <a:spcPts val="675"/>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1800" spc="-1" strike="noStrike">
                <a:latin typeface="Arial"/>
              </a:rPr>
              <a:t>Reliable Byte-Stream </a:t>
            </a:r>
            <a:endParaRPr b="0" lang="en-GB" sz="1800" spc="-1" strike="noStrike">
              <a:latin typeface="Arial"/>
            </a:endParaRPr>
          </a:p>
          <a:p>
            <a:pPr marL="343080" indent="-343080">
              <a:lnSpc>
                <a:spcPct val="100000"/>
              </a:lnSpc>
              <a:spcBef>
                <a:spcPts val="675"/>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1800" spc="-1" strike="noStrike">
                <a:latin typeface="Arial"/>
              </a:rPr>
              <a:t>Connection-oriented</a:t>
            </a:r>
            <a:endParaRPr b="0" lang="en-GB" sz="1800" spc="-1" strike="noStrike">
              <a:latin typeface="Arial"/>
            </a:endParaRPr>
          </a:p>
          <a:p>
            <a:pPr marL="343080" indent="-343080">
              <a:lnSpc>
                <a:spcPct val="100000"/>
              </a:lnSpc>
              <a:spcBef>
                <a:spcPts val="675"/>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1800" spc="-1" strike="noStrike">
                <a:latin typeface="Arial"/>
              </a:rPr>
              <a:t>Byte-stream</a:t>
            </a:r>
            <a:endParaRPr b="0" lang="en-GB" sz="1800" spc="-1" strike="noStrike">
              <a:latin typeface="Arial"/>
            </a:endParaRPr>
          </a:p>
          <a:p>
            <a:pPr lvl="1" marL="743040" indent="-285840">
              <a:lnSpc>
                <a:spcPct val="100000"/>
              </a:lnSpc>
              <a:spcBef>
                <a:spcPts val="751"/>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000" spc="-1" strike="noStrike">
                <a:latin typeface="Arial"/>
              </a:rPr>
              <a:t>sending process writes some number of bytes</a:t>
            </a:r>
            <a:endParaRPr b="0" lang="en-GB" sz="2000" spc="-1" strike="noStrike">
              <a:latin typeface="Arial"/>
            </a:endParaRPr>
          </a:p>
          <a:p>
            <a:pPr lvl="1" marL="743040" indent="-285840">
              <a:lnSpc>
                <a:spcPct val="100000"/>
              </a:lnSpc>
              <a:spcBef>
                <a:spcPts val="751"/>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000" spc="-1" strike="noStrike">
                <a:latin typeface="Arial"/>
              </a:rPr>
              <a:t>TCP breaks into </a:t>
            </a:r>
            <a:r>
              <a:rPr b="0" i="1" lang="en-GB" sz="2000" spc="-1" strike="noStrike">
                <a:latin typeface="Arial"/>
              </a:rPr>
              <a:t>segments</a:t>
            </a:r>
            <a:r>
              <a:rPr b="0" lang="en-GB" sz="2000" spc="-1" strike="noStrike">
                <a:latin typeface="Arial"/>
              </a:rPr>
              <a:t> and sends via IP</a:t>
            </a:r>
            <a:endParaRPr b="0" lang="en-GB" sz="2000" spc="-1" strike="noStrike">
              <a:latin typeface="Arial"/>
            </a:endParaRPr>
          </a:p>
          <a:p>
            <a:pPr lvl="1" marL="743040" indent="-285840">
              <a:lnSpc>
                <a:spcPct val="100000"/>
              </a:lnSpc>
              <a:spcBef>
                <a:spcPts val="751"/>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000" spc="-1" strike="noStrike">
                <a:latin typeface="Arial"/>
              </a:rPr>
              <a:t>receiving process reads some number of bytes</a:t>
            </a:r>
            <a:endParaRPr b="0" lang="en-GB" sz="2000" spc="-1" strike="noStrike">
              <a:latin typeface="Arial"/>
            </a:endParaRPr>
          </a:p>
          <a:p>
            <a:pPr marL="743040" indent="-285840">
              <a:lnSpc>
                <a:spcPct val="100000"/>
              </a:lnSpc>
              <a:spcBef>
                <a:spcPts val="751"/>
              </a:spcBef>
              <a:buNone/>
              <a:tabLst>
                <a:tab algn="l" pos="0"/>
              </a:tabLst>
            </a:pPr>
            <a:endParaRPr b="0" lang="en-GB" sz="2800" spc="-1" strike="noStrike">
              <a:latin typeface="Arial"/>
            </a:endParaRPr>
          </a:p>
          <a:p>
            <a:pPr marL="743040" indent="-285840">
              <a:lnSpc>
                <a:spcPct val="100000"/>
              </a:lnSpc>
              <a:spcBef>
                <a:spcPts val="751"/>
              </a:spcBef>
              <a:buNone/>
              <a:tabLst>
                <a:tab algn="l" pos="0"/>
              </a:tabLst>
            </a:pPr>
            <a:endParaRPr b="0" lang="en-GB" sz="2800" spc="-1" strike="noStrike">
              <a:latin typeface="Arial"/>
            </a:endParaRPr>
          </a:p>
          <a:p>
            <a:pPr marL="743040" indent="-285840">
              <a:lnSpc>
                <a:spcPct val="100000"/>
              </a:lnSpc>
              <a:spcBef>
                <a:spcPts val="751"/>
              </a:spcBef>
              <a:buNone/>
              <a:tabLst>
                <a:tab algn="l" pos="0"/>
              </a:tabLst>
            </a:pPr>
            <a:endParaRPr b="0" lang="en-GB" sz="2800" spc="-1" strike="noStrike">
              <a:latin typeface="Arial"/>
            </a:endParaRPr>
          </a:p>
          <a:p>
            <a:pPr marL="743040" indent="-285840">
              <a:lnSpc>
                <a:spcPct val="100000"/>
              </a:lnSpc>
              <a:spcBef>
                <a:spcPts val="751"/>
              </a:spcBef>
              <a:buNone/>
              <a:tabLst>
                <a:tab algn="l" pos="0"/>
              </a:tabLst>
            </a:pPr>
            <a:endParaRPr b="0" lang="en-GB" sz="2800" spc="-1" strike="noStrike">
              <a:latin typeface="Arial"/>
            </a:endParaRPr>
          </a:p>
          <a:p>
            <a:pPr marL="743040" indent="-285840">
              <a:lnSpc>
                <a:spcPct val="100000"/>
              </a:lnSpc>
              <a:spcBef>
                <a:spcPts val="751"/>
              </a:spcBef>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GB" sz="3200" spc="-1" strike="noStrike">
              <a:latin typeface="Arial"/>
            </a:endParaRPr>
          </a:p>
          <a:p>
            <a:pPr marL="343080" indent="-343080">
              <a:lnSpc>
                <a:spcPct val="100000"/>
              </a:lnSpc>
              <a:spcBef>
                <a:spcPts val="751"/>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1800" spc="-1" strike="noStrike">
                <a:latin typeface="Arial"/>
              </a:rPr>
              <a:t>Full duplex</a:t>
            </a:r>
            <a:endParaRPr b="0" lang="en-GB" sz="1800" spc="-1" strike="noStrike">
              <a:latin typeface="Arial"/>
            </a:endParaRPr>
          </a:p>
          <a:p>
            <a:pPr marL="343080" indent="-343080">
              <a:lnSpc>
                <a:spcPct val="100000"/>
              </a:lnSpc>
              <a:spcBef>
                <a:spcPts val="675"/>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1800" spc="-1" strike="noStrike">
                <a:latin typeface="Arial"/>
              </a:rPr>
              <a:t>Flow control: keep sender from overrunning receiver</a:t>
            </a:r>
            <a:endParaRPr b="0" lang="en-GB" sz="1800" spc="-1" strike="noStrike">
              <a:latin typeface="Arial"/>
            </a:endParaRPr>
          </a:p>
          <a:p>
            <a:pPr marL="343080" indent="-343080">
              <a:lnSpc>
                <a:spcPct val="100000"/>
              </a:lnSpc>
              <a:spcBef>
                <a:spcPts val="675"/>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1800" spc="-1" strike="noStrike">
                <a:latin typeface="Arial"/>
              </a:rPr>
              <a:t>Congestion control: keep sender from overrunning network</a:t>
            </a:r>
            <a:endParaRPr b="0" lang="en-GB" sz="1800" spc="-1" strike="noStrike">
              <a:latin typeface="Arial"/>
            </a:endParaRPr>
          </a:p>
        </p:txBody>
      </p:sp>
      <p:grpSp>
        <p:nvGrpSpPr>
          <p:cNvPr id="626" name=""/>
          <p:cNvGrpSpPr/>
          <p:nvPr/>
        </p:nvGrpSpPr>
        <p:grpSpPr>
          <a:xfrm>
            <a:off x="1456920" y="3546000"/>
            <a:ext cx="7208640" cy="2455920"/>
            <a:chOff x="1456920" y="3546000"/>
            <a:chExt cx="7208640" cy="2455920"/>
          </a:xfrm>
        </p:grpSpPr>
        <p:sp>
          <p:nvSpPr>
            <p:cNvPr id="627" name=""/>
            <p:cNvSpPr/>
            <p:nvPr/>
          </p:nvSpPr>
          <p:spPr>
            <a:xfrm>
              <a:off x="3065400" y="5549760"/>
              <a:ext cx="1120680" cy="158760"/>
            </a:xfrm>
            <a:custGeom>
              <a:avLst/>
              <a:gdLst/>
              <a:ahLst/>
              <a:rect l="l" t="t" r="r" b="b"/>
              <a:pathLst>
                <a:path w="591" h="150">
                  <a:moveTo>
                    <a:pt x="591" y="150"/>
                  </a:moveTo>
                  <a:lnTo>
                    <a:pt x="591" y="0"/>
                  </a:lnTo>
                  <a:lnTo>
                    <a:pt x="0" y="0"/>
                  </a:lnTo>
                  <a:lnTo>
                    <a:pt x="0" y="150"/>
                  </a:lnTo>
                  <a:lnTo>
                    <a:pt x="591" y="150"/>
                  </a:lnTo>
                  <a:lnTo>
                    <a:pt x="591" y="150"/>
                  </a:lnTo>
                  <a:close/>
                </a:path>
              </a:pathLst>
            </a:custGeom>
            <a:solidFill>
              <a:srgbClr val="ccffff"/>
            </a:solidFill>
            <a:ln w="0">
              <a:noFill/>
            </a:ln>
          </p:spPr>
          <p:style>
            <a:lnRef idx="0"/>
            <a:fillRef idx="0"/>
            <a:effectRef idx="0"/>
            <a:fontRef idx="minor"/>
          </p:style>
        </p:sp>
        <p:sp>
          <p:nvSpPr>
            <p:cNvPr id="628" name=""/>
            <p:cNvSpPr/>
            <p:nvPr/>
          </p:nvSpPr>
          <p:spPr>
            <a:xfrm>
              <a:off x="3065400" y="5549760"/>
              <a:ext cx="1120680" cy="158760"/>
            </a:xfrm>
            <a:custGeom>
              <a:avLst/>
              <a:gdLst/>
              <a:ahLst/>
              <a:rect l="l" t="t" r="r" b="b"/>
              <a:pathLst>
                <a:path w="591" h="150">
                  <a:moveTo>
                    <a:pt x="591" y="150"/>
                  </a:moveTo>
                  <a:lnTo>
                    <a:pt x="591" y="0"/>
                  </a:lnTo>
                  <a:lnTo>
                    <a:pt x="0" y="0"/>
                  </a:lnTo>
                  <a:lnTo>
                    <a:pt x="0" y="150"/>
                  </a:lnTo>
                  <a:lnTo>
                    <a:pt x="591" y="150"/>
                  </a:lnTo>
                  <a:lnTo>
                    <a:pt x="591" y="150"/>
                  </a:lnTo>
                </a:path>
              </a:pathLst>
            </a:custGeom>
            <a:noFill/>
            <a:ln w="12600">
              <a:solidFill>
                <a:srgbClr val="000000"/>
              </a:solidFill>
              <a:round/>
            </a:ln>
          </p:spPr>
          <p:style>
            <a:lnRef idx="0"/>
            <a:fillRef idx="0"/>
            <a:effectRef idx="0"/>
            <a:fontRef idx="minor"/>
          </p:style>
        </p:sp>
        <p:sp>
          <p:nvSpPr>
            <p:cNvPr id="629" name=""/>
            <p:cNvSpPr/>
            <p:nvPr/>
          </p:nvSpPr>
          <p:spPr>
            <a:xfrm>
              <a:off x="4420080" y="5549760"/>
              <a:ext cx="1120320" cy="158760"/>
            </a:xfrm>
            <a:custGeom>
              <a:avLst/>
              <a:gdLst/>
              <a:ahLst/>
              <a:rect l="l" t="t" r="r" b="b"/>
              <a:pathLst>
                <a:path w="591" h="150">
                  <a:moveTo>
                    <a:pt x="591" y="150"/>
                  </a:moveTo>
                  <a:lnTo>
                    <a:pt x="591" y="0"/>
                  </a:lnTo>
                  <a:lnTo>
                    <a:pt x="0" y="0"/>
                  </a:lnTo>
                  <a:lnTo>
                    <a:pt x="0" y="150"/>
                  </a:lnTo>
                  <a:lnTo>
                    <a:pt x="591" y="150"/>
                  </a:lnTo>
                  <a:lnTo>
                    <a:pt x="591" y="150"/>
                  </a:lnTo>
                  <a:close/>
                </a:path>
              </a:pathLst>
            </a:custGeom>
            <a:solidFill>
              <a:srgbClr val="ccffff"/>
            </a:solidFill>
            <a:ln w="0">
              <a:noFill/>
            </a:ln>
          </p:spPr>
          <p:style>
            <a:lnRef idx="0"/>
            <a:fillRef idx="0"/>
            <a:effectRef idx="0"/>
            <a:fontRef idx="minor"/>
          </p:style>
        </p:sp>
        <p:sp>
          <p:nvSpPr>
            <p:cNvPr id="630" name=""/>
            <p:cNvSpPr/>
            <p:nvPr/>
          </p:nvSpPr>
          <p:spPr>
            <a:xfrm>
              <a:off x="4420080" y="5549760"/>
              <a:ext cx="1120320" cy="158760"/>
            </a:xfrm>
            <a:custGeom>
              <a:avLst/>
              <a:gdLst/>
              <a:ahLst/>
              <a:rect l="l" t="t" r="r" b="b"/>
              <a:pathLst>
                <a:path w="591" h="150">
                  <a:moveTo>
                    <a:pt x="591" y="150"/>
                  </a:moveTo>
                  <a:lnTo>
                    <a:pt x="591" y="0"/>
                  </a:lnTo>
                  <a:lnTo>
                    <a:pt x="0" y="0"/>
                  </a:lnTo>
                  <a:lnTo>
                    <a:pt x="0" y="150"/>
                  </a:lnTo>
                  <a:lnTo>
                    <a:pt x="591" y="150"/>
                  </a:lnTo>
                  <a:lnTo>
                    <a:pt x="591" y="150"/>
                  </a:lnTo>
                </a:path>
              </a:pathLst>
            </a:custGeom>
            <a:noFill/>
            <a:ln w="12600">
              <a:solidFill>
                <a:srgbClr val="000000"/>
              </a:solidFill>
              <a:round/>
            </a:ln>
          </p:spPr>
          <p:style>
            <a:lnRef idx="0"/>
            <a:fillRef idx="0"/>
            <a:effectRef idx="0"/>
            <a:fontRef idx="minor"/>
          </p:style>
        </p:sp>
        <p:sp>
          <p:nvSpPr>
            <p:cNvPr id="631" name=""/>
            <p:cNvSpPr/>
            <p:nvPr/>
          </p:nvSpPr>
          <p:spPr>
            <a:xfrm>
              <a:off x="5949000" y="5549760"/>
              <a:ext cx="1120320" cy="158760"/>
            </a:xfrm>
            <a:custGeom>
              <a:avLst/>
              <a:gdLst/>
              <a:ahLst/>
              <a:rect l="l" t="t" r="r" b="b"/>
              <a:pathLst>
                <a:path w="591" h="150">
                  <a:moveTo>
                    <a:pt x="588" y="150"/>
                  </a:moveTo>
                  <a:lnTo>
                    <a:pt x="591" y="0"/>
                  </a:lnTo>
                  <a:lnTo>
                    <a:pt x="0" y="0"/>
                  </a:lnTo>
                  <a:lnTo>
                    <a:pt x="0" y="150"/>
                  </a:lnTo>
                  <a:lnTo>
                    <a:pt x="591" y="150"/>
                  </a:lnTo>
                  <a:lnTo>
                    <a:pt x="591" y="150"/>
                  </a:lnTo>
                  <a:lnTo>
                    <a:pt x="588" y="150"/>
                  </a:lnTo>
                  <a:close/>
                </a:path>
              </a:pathLst>
            </a:custGeom>
            <a:solidFill>
              <a:srgbClr val="ccffff"/>
            </a:solidFill>
            <a:ln w="0">
              <a:noFill/>
            </a:ln>
          </p:spPr>
          <p:style>
            <a:lnRef idx="0"/>
            <a:fillRef idx="0"/>
            <a:effectRef idx="0"/>
            <a:fontRef idx="minor"/>
          </p:style>
        </p:sp>
        <p:sp>
          <p:nvSpPr>
            <p:cNvPr id="632" name=""/>
            <p:cNvSpPr/>
            <p:nvPr/>
          </p:nvSpPr>
          <p:spPr>
            <a:xfrm>
              <a:off x="5949000" y="5549760"/>
              <a:ext cx="1120320" cy="158760"/>
            </a:xfrm>
            <a:custGeom>
              <a:avLst/>
              <a:gdLst/>
              <a:ahLst/>
              <a:rect l="l" t="t" r="r" b="b"/>
              <a:pathLst>
                <a:path w="591" h="150">
                  <a:moveTo>
                    <a:pt x="588" y="150"/>
                  </a:moveTo>
                  <a:lnTo>
                    <a:pt x="591" y="0"/>
                  </a:lnTo>
                  <a:lnTo>
                    <a:pt x="0" y="0"/>
                  </a:lnTo>
                  <a:lnTo>
                    <a:pt x="0" y="150"/>
                  </a:lnTo>
                  <a:lnTo>
                    <a:pt x="591" y="150"/>
                  </a:lnTo>
                  <a:lnTo>
                    <a:pt x="591" y="150"/>
                  </a:lnTo>
                </a:path>
              </a:pathLst>
            </a:custGeom>
            <a:noFill/>
            <a:ln w="12600">
              <a:solidFill>
                <a:srgbClr val="000000"/>
              </a:solidFill>
              <a:round/>
            </a:ln>
          </p:spPr>
          <p:style>
            <a:lnRef idx="0"/>
            <a:fillRef idx="0"/>
            <a:effectRef idx="0"/>
            <a:fontRef idx="minor"/>
          </p:style>
        </p:sp>
        <p:sp>
          <p:nvSpPr>
            <p:cNvPr id="633" name=""/>
            <p:cNvSpPr/>
            <p:nvPr/>
          </p:nvSpPr>
          <p:spPr>
            <a:xfrm>
              <a:off x="1622520" y="3665160"/>
              <a:ext cx="1460160" cy="1821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200" spc="-1" strike="noStrike">
                  <a:solidFill>
                    <a:srgbClr val="000000"/>
                  </a:solidFill>
                  <a:latin typeface="Arial"/>
                  <a:ea typeface="DejaVu Sans"/>
                </a:rPr>
                <a:t>Application process</a:t>
              </a:r>
              <a:endParaRPr b="0" lang="en-GB" sz="1200" spc="-1" strike="noStrike">
                <a:latin typeface="Arial"/>
              </a:endParaRPr>
            </a:p>
          </p:txBody>
        </p:sp>
        <p:sp>
          <p:nvSpPr>
            <p:cNvPr id="634" name=""/>
            <p:cNvSpPr/>
            <p:nvPr/>
          </p:nvSpPr>
          <p:spPr>
            <a:xfrm>
              <a:off x="3679920" y="4138560"/>
              <a:ext cx="143280" cy="1821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200" spc="-1" strike="noStrike">
                  <a:solidFill>
                    <a:srgbClr val="000000"/>
                  </a:solidFill>
                  <a:latin typeface="Arial"/>
                  <a:ea typeface="DejaVu Sans"/>
                </a:rPr>
                <a:t>W</a:t>
              </a:r>
              <a:endParaRPr b="0" lang="en-GB" sz="1200" spc="-1" strike="noStrike">
                <a:latin typeface="Arial"/>
              </a:endParaRPr>
            </a:p>
          </p:txBody>
        </p:sp>
        <p:sp>
          <p:nvSpPr>
            <p:cNvPr id="635" name=""/>
            <p:cNvSpPr/>
            <p:nvPr/>
          </p:nvSpPr>
          <p:spPr>
            <a:xfrm>
              <a:off x="3899520" y="4138560"/>
              <a:ext cx="237600" cy="1821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200" spc="-1" strike="noStrike">
                  <a:solidFill>
                    <a:srgbClr val="000000"/>
                  </a:solidFill>
                  <a:latin typeface="Arial"/>
                  <a:ea typeface="DejaVu Sans"/>
                </a:rPr>
                <a:t>rite</a:t>
              </a:r>
              <a:endParaRPr b="0" lang="en-GB" sz="1200" spc="-1" strike="noStrike">
                <a:latin typeface="Arial"/>
              </a:endParaRPr>
            </a:p>
          </p:txBody>
        </p:sp>
        <p:sp>
          <p:nvSpPr>
            <p:cNvPr id="636" name=""/>
            <p:cNvSpPr/>
            <p:nvPr/>
          </p:nvSpPr>
          <p:spPr>
            <a:xfrm>
              <a:off x="3684240" y="4303800"/>
              <a:ext cx="399240" cy="1821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200" spc="-1" strike="noStrike">
                  <a:solidFill>
                    <a:srgbClr val="000000"/>
                  </a:solidFill>
                  <a:latin typeface="Arial"/>
                  <a:ea typeface="DejaVu Sans"/>
                </a:rPr>
                <a:t>bytes</a:t>
              </a:r>
              <a:endParaRPr b="0" lang="en-GB" sz="1200" spc="-1" strike="noStrike">
                <a:latin typeface="Arial"/>
              </a:endParaRPr>
            </a:p>
          </p:txBody>
        </p:sp>
        <p:sp>
          <p:nvSpPr>
            <p:cNvPr id="637" name=""/>
            <p:cNvSpPr/>
            <p:nvPr/>
          </p:nvSpPr>
          <p:spPr>
            <a:xfrm>
              <a:off x="2417400" y="4740840"/>
              <a:ext cx="304920" cy="1821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200" spc="-1" strike="noStrike">
                  <a:solidFill>
                    <a:srgbClr val="000000"/>
                  </a:solidFill>
                  <a:latin typeface="Arial"/>
                  <a:ea typeface="DejaVu Sans"/>
                </a:rPr>
                <a:t>TCP</a:t>
              </a:r>
              <a:endParaRPr b="0" lang="en-GB" sz="1200" spc="-1" strike="noStrike">
                <a:latin typeface="Arial"/>
              </a:endParaRPr>
            </a:p>
          </p:txBody>
        </p:sp>
        <p:sp>
          <p:nvSpPr>
            <p:cNvPr id="638" name=""/>
            <p:cNvSpPr/>
            <p:nvPr/>
          </p:nvSpPr>
          <p:spPr>
            <a:xfrm>
              <a:off x="2088360" y="4957200"/>
              <a:ext cx="847440" cy="1821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200" spc="-1" strike="noStrike">
                  <a:solidFill>
                    <a:srgbClr val="000000"/>
                  </a:solidFill>
                  <a:latin typeface="Arial"/>
                  <a:ea typeface="DejaVu Sans"/>
                </a:rPr>
                <a:t>Send buffer</a:t>
              </a:r>
              <a:endParaRPr b="0" lang="en-GB" sz="1200" spc="-1" strike="noStrike">
                <a:latin typeface="Arial"/>
              </a:endParaRPr>
            </a:p>
          </p:txBody>
        </p:sp>
        <p:sp>
          <p:nvSpPr>
            <p:cNvPr id="639" name=""/>
            <p:cNvSpPr/>
            <p:nvPr/>
          </p:nvSpPr>
          <p:spPr>
            <a:xfrm>
              <a:off x="3190320" y="5537880"/>
              <a:ext cx="644760" cy="1821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200" spc="-1" strike="noStrike">
                  <a:solidFill>
                    <a:srgbClr val="000000"/>
                  </a:solidFill>
                  <a:latin typeface="Arial"/>
                  <a:ea typeface="DejaVu Sans"/>
                </a:rPr>
                <a:t>Segment</a:t>
              </a:r>
              <a:endParaRPr b="0" lang="en-GB" sz="1200" spc="-1" strike="noStrike">
                <a:latin typeface="Arial"/>
              </a:endParaRPr>
            </a:p>
          </p:txBody>
        </p:sp>
        <p:sp>
          <p:nvSpPr>
            <p:cNvPr id="640" name=""/>
            <p:cNvSpPr/>
            <p:nvPr/>
          </p:nvSpPr>
          <p:spPr>
            <a:xfrm>
              <a:off x="1456920" y="3546000"/>
              <a:ext cx="2308320" cy="415800"/>
            </a:xfrm>
            <a:custGeom>
              <a:avLst/>
              <a:gdLst/>
              <a:ahLst/>
              <a:rect l="l" t="t" r="r" b="b"/>
              <a:pathLst>
                <a:path w="1217" h="391">
                  <a:moveTo>
                    <a:pt x="606" y="391"/>
                  </a:moveTo>
                  <a:lnTo>
                    <a:pt x="687" y="391"/>
                  </a:lnTo>
                  <a:lnTo>
                    <a:pt x="771" y="383"/>
                  </a:lnTo>
                  <a:lnTo>
                    <a:pt x="852" y="372"/>
                  </a:lnTo>
                  <a:lnTo>
                    <a:pt x="933" y="360"/>
                  </a:lnTo>
                  <a:lnTo>
                    <a:pt x="1009" y="341"/>
                  </a:lnTo>
                  <a:lnTo>
                    <a:pt x="1075" y="318"/>
                  </a:lnTo>
                  <a:lnTo>
                    <a:pt x="1132" y="295"/>
                  </a:lnTo>
                  <a:lnTo>
                    <a:pt x="1178" y="264"/>
                  </a:lnTo>
                  <a:lnTo>
                    <a:pt x="1205" y="234"/>
                  </a:lnTo>
                  <a:lnTo>
                    <a:pt x="1217" y="199"/>
                  </a:lnTo>
                  <a:lnTo>
                    <a:pt x="1205" y="165"/>
                  </a:lnTo>
                  <a:lnTo>
                    <a:pt x="1178" y="134"/>
                  </a:lnTo>
                  <a:lnTo>
                    <a:pt x="1132" y="103"/>
                  </a:lnTo>
                  <a:lnTo>
                    <a:pt x="1075" y="76"/>
                  </a:lnTo>
                  <a:lnTo>
                    <a:pt x="1009" y="57"/>
                  </a:lnTo>
                  <a:lnTo>
                    <a:pt x="933" y="38"/>
                  </a:lnTo>
                  <a:lnTo>
                    <a:pt x="852" y="23"/>
                  </a:lnTo>
                  <a:lnTo>
                    <a:pt x="771" y="11"/>
                  </a:lnTo>
                  <a:lnTo>
                    <a:pt x="687" y="3"/>
                  </a:lnTo>
                  <a:lnTo>
                    <a:pt x="606" y="0"/>
                  </a:lnTo>
                  <a:lnTo>
                    <a:pt x="526" y="3"/>
                  </a:lnTo>
                  <a:lnTo>
                    <a:pt x="445" y="11"/>
                  </a:lnTo>
                  <a:lnTo>
                    <a:pt x="361" y="23"/>
                  </a:lnTo>
                  <a:lnTo>
                    <a:pt x="280" y="38"/>
                  </a:lnTo>
                  <a:lnTo>
                    <a:pt x="207" y="57"/>
                  </a:lnTo>
                  <a:lnTo>
                    <a:pt x="138" y="76"/>
                  </a:lnTo>
                  <a:lnTo>
                    <a:pt x="80" y="103"/>
                  </a:lnTo>
                  <a:lnTo>
                    <a:pt x="38" y="134"/>
                  </a:lnTo>
                  <a:lnTo>
                    <a:pt x="11" y="165"/>
                  </a:lnTo>
                  <a:lnTo>
                    <a:pt x="0" y="199"/>
                  </a:lnTo>
                  <a:lnTo>
                    <a:pt x="11" y="234"/>
                  </a:lnTo>
                  <a:lnTo>
                    <a:pt x="38" y="264"/>
                  </a:lnTo>
                  <a:lnTo>
                    <a:pt x="80" y="295"/>
                  </a:lnTo>
                  <a:lnTo>
                    <a:pt x="138" y="318"/>
                  </a:lnTo>
                  <a:lnTo>
                    <a:pt x="207" y="341"/>
                  </a:lnTo>
                  <a:lnTo>
                    <a:pt x="280" y="360"/>
                  </a:lnTo>
                  <a:lnTo>
                    <a:pt x="361" y="372"/>
                  </a:lnTo>
                  <a:lnTo>
                    <a:pt x="445" y="383"/>
                  </a:lnTo>
                  <a:lnTo>
                    <a:pt x="526" y="391"/>
                  </a:lnTo>
                  <a:lnTo>
                    <a:pt x="606" y="391"/>
                  </a:lnTo>
                  <a:lnTo>
                    <a:pt x="606" y="391"/>
                  </a:lnTo>
                </a:path>
              </a:pathLst>
            </a:custGeom>
            <a:noFill/>
            <a:ln w="12600">
              <a:solidFill>
                <a:srgbClr val="000000"/>
              </a:solidFill>
              <a:round/>
            </a:ln>
          </p:spPr>
          <p:style>
            <a:lnRef idx="0"/>
            <a:fillRef idx="0"/>
            <a:effectRef idx="0"/>
            <a:fontRef idx="minor"/>
          </p:style>
        </p:sp>
        <p:sp>
          <p:nvSpPr>
            <p:cNvPr id="641" name=""/>
            <p:cNvSpPr/>
            <p:nvPr/>
          </p:nvSpPr>
          <p:spPr>
            <a:xfrm>
              <a:off x="2759760" y="4024440"/>
              <a:ext cx="494280" cy="101520"/>
            </a:xfrm>
            <a:custGeom>
              <a:avLst/>
              <a:gdLst/>
              <a:ahLst/>
              <a:rect l="l" t="t" r="r" b="b"/>
              <a:pathLst>
                <a:path w="261" h="96">
                  <a:moveTo>
                    <a:pt x="261" y="92"/>
                  </a:moveTo>
                  <a:lnTo>
                    <a:pt x="261" y="0"/>
                  </a:lnTo>
                  <a:lnTo>
                    <a:pt x="0" y="0"/>
                  </a:lnTo>
                  <a:lnTo>
                    <a:pt x="0" y="96"/>
                  </a:lnTo>
                  <a:lnTo>
                    <a:pt x="261" y="96"/>
                  </a:lnTo>
                  <a:lnTo>
                    <a:pt x="261" y="96"/>
                  </a:lnTo>
                </a:path>
              </a:pathLst>
            </a:custGeom>
            <a:noFill/>
            <a:ln w="12600">
              <a:solidFill>
                <a:srgbClr val="000000"/>
              </a:solidFill>
              <a:round/>
            </a:ln>
          </p:spPr>
          <p:style>
            <a:lnRef idx="0"/>
            <a:fillRef idx="0"/>
            <a:effectRef idx="0"/>
            <a:fontRef idx="minor"/>
          </p:style>
        </p:sp>
        <p:sp>
          <p:nvSpPr>
            <p:cNvPr id="642" name=""/>
            <p:cNvSpPr/>
            <p:nvPr/>
          </p:nvSpPr>
          <p:spPr>
            <a:xfrm>
              <a:off x="2759760" y="4527720"/>
              <a:ext cx="340920" cy="101160"/>
            </a:xfrm>
            <a:custGeom>
              <a:avLst/>
              <a:gdLst/>
              <a:ahLst/>
              <a:rect l="l" t="t" r="r" b="b"/>
              <a:pathLst>
                <a:path w="180" h="96">
                  <a:moveTo>
                    <a:pt x="180" y="96"/>
                  </a:moveTo>
                  <a:lnTo>
                    <a:pt x="180" y="0"/>
                  </a:lnTo>
                  <a:lnTo>
                    <a:pt x="0" y="0"/>
                  </a:lnTo>
                  <a:lnTo>
                    <a:pt x="0" y="96"/>
                  </a:lnTo>
                  <a:lnTo>
                    <a:pt x="180" y="96"/>
                  </a:lnTo>
                  <a:lnTo>
                    <a:pt x="180" y="96"/>
                  </a:lnTo>
                </a:path>
              </a:pathLst>
            </a:custGeom>
            <a:noFill/>
            <a:ln w="12600">
              <a:solidFill>
                <a:srgbClr val="000000"/>
              </a:solidFill>
              <a:round/>
            </a:ln>
          </p:spPr>
          <p:style>
            <a:lnRef idx="0"/>
            <a:fillRef idx="0"/>
            <a:effectRef idx="0"/>
            <a:fontRef idx="minor"/>
          </p:style>
        </p:sp>
        <p:sp>
          <p:nvSpPr>
            <p:cNvPr id="643" name=""/>
            <p:cNvSpPr/>
            <p:nvPr/>
          </p:nvSpPr>
          <p:spPr>
            <a:xfrm>
              <a:off x="7660800" y="4527720"/>
              <a:ext cx="342720" cy="101160"/>
            </a:xfrm>
            <a:custGeom>
              <a:avLst/>
              <a:gdLst/>
              <a:ahLst/>
              <a:rect l="l" t="t" r="r" b="b"/>
              <a:pathLst>
                <a:path w="181" h="96">
                  <a:moveTo>
                    <a:pt x="181" y="96"/>
                  </a:moveTo>
                  <a:lnTo>
                    <a:pt x="181" y="0"/>
                  </a:lnTo>
                  <a:lnTo>
                    <a:pt x="0" y="0"/>
                  </a:lnTo>
                  <a:lnTo>
                    <a:pt x="0" y="96"/>
                  </a:lnTo>
                  <a:lnTo>
                    <a:pt x="181" y="96"/>
                  </a:lnTo>
                  <a:lnTo>
                    <a:pt x="181" y="96"/>
                  </a:lnTo>
                </a:path>
              </a:pathLst>
            </a:custGeom>
            <a:noFill/>
            <a:ln w="12600">
              <a:solidFill>
                <a:srgbClr val="000000"/>
              </a:solidFill>
              <a:round/>
            </a:ln>
          </p:spPr>
          <p:style>
            <a:lnRef idx="0"/>
            <a:fillRef idx="0"/>
            <a:effectRef idx="0"/>
            <a:fontRef idx="minor"/>
          </p:style>
        </p:sp>
        <p:sp>
          <p:nvSpPr>
            <p:cNvPr id="644" name=""/>
            <p:cNvSpPr/>
            <p:nvPr/>
          </p:nvSpPr>
          <p:spPr>
            <a:xfrm>
              <a:off x="7660800" y="4024440"/>
              <a:ext cx="342720" cy="101520"/>
            </a:xfrm>
            <a:custGeom>
              <a:avLst/>
              <a:gdLst/>
              <a:ahLst/>
              <a:rect l="l" t="t" r="r" b="b"/>
              <a:pathLst>
                <a:path w="181" h="96">
                  <a:moveTo>
                    <a:pt x="181" y="96"/>
                  </a:moveTo>
                  <a:lnTo>
                    <a:pt x="181" y="0"/>
                  </a:lnTo>
                  <a:lnTo>
                    <a:pt x="0" y="0"/>
                  </a:lnTo>
                  <a:lnTo>
                    <a:pt x="0" y="96"/>
                  </a:lnTo>
                  <a:lnTo>
                    <a:pt x="181" y="96"/>
                  </a:lnTo>
                  <a:lnTo>
                    <a:pt x="181" y="96"/>
                  </a:lnTo>
                </a:path>
              </a:pathLst>
            </a:custGeom>
            <a:noFill/>
            <a:ln w="12600">
              <a:solidFill>
                <a:srgbClr val="000000"/>
              </a:solidFill>
              <a:round/>
            </a:ln>
          </p:spPr>
          <p:style>
            <a:lnRef idx="0"/>
            <a:fillRef idx="0"/>
            <a:effectRef idx="0"/>
            <a:fontRef idx="minor"/>
          </p:style>
        </p:sp>
        <p:sp>
          <p:nvSpPr>
            <p:cNvPr id="645" name=""/>
            <p:cNvSpPr/>
            <p:nvPr/>
          </p:nvSpPr>
          <p:spPr>
            <a:xfrm>
              <a:off x="7660800" y="4162680"/>
              <a:ext cx="342720" cy="101520"/>
            </a:xfrm>
            <a:custGeom>
              <a:avLst/>
              <a:gdLst/>
              <a:ahLst/>
              <a:rect l="l" t="t" r="r" b="b"/>
              <a:pathLst>
                <a:path w="181" h="96">
                  <a:moveTo>
                    <a:pt x="181" y="92"/>
                  </a:moveTo>
                  <a:lnTo>
                    <a:pt x="181" y="0"/>
                  </a:lnTo>
                  <a:lnTo>
                    <a:pt x="0" y="0"/>
                  </a:lnTo>
                  <a:lnTo>
                    <a:pt x="0" y="96"/>
                  </a:lnTo>
                  <a:lnTo>
                    <a:pt x="181" y="96"/>
                  </a:lnTo>
                  <a:lnTo>
                    <a:pt x="181" y="96"/>
                  </a:lnTo>
                </a:path>
              </a:pathLst>
            </a:custGeom>
            <a:noFill/>
            <a:ln w="12600">
              <a:solidFill>
                <a:srgbClr val="000000"/>
              </a:solidFill>
              <a:round/>
            </a:ln>
          </p:spPr>
          <p:style>
            <a:lnRef idx="0"/>
            <a:fillRef idx="0"/>
            <a:effectRef idx="0"/>
            <a:fontRef idx="minor"/>
          </p:style>
        </p:sp>
        <p:sp>
          <p:nvSpPr>
            <p:cNvPr id="646" name=""/>
            <p:cNvSpPr/>
            <p:nvPr/>
          </p:nvSpPr>
          <p:spPr>
            <a:xfrm>
              <a:off x="2759760" y="4158720"/>
              <a:ext cx="756360" cy="101160"/>
            </a:xfrm>
            <a:custGeom>
              <a:avLst/>
              <a:gdLst/>
              <a:ahLst/>
              <a:rect l="l" t="t" r="r" b="b"/>
              <a:pathLst>
                <a:path w="399" h="96">
                  <a:moveTo>
                    <a:pt x="399" y="96"/>
                  </a:moveTo>
                  <a:lnTo>
                    <a:pt x="399" y="0"/>
                  </a:lnTo>
                  <a:lnTo>
                    <a:pt x="0" y="0"/>
                  </a:lnTo>
                  <a:lnTo>
                    <a:pt x="0" y="96"/>
                  </a:lnTo>
                  <a:lnTo>
                    <a:pt x="399" y="96"/>
                  </a:lnTo>
                  <a:lnTo>
                    <a:pt x="399" y="96"/>
                  </a:lnTo>
                </a:path>
              </a:pathLst>
            </a:custGeom>
            <a:noFill/>
            <a:ln w="12600">
              <a:solidFill>
                <a:srgbClr val="000000"/>
              </a:solidFill>
              <a:round/>
            </a:ln>
          </p:spPr>
          <p:style>
            <a:lnRef idx="0"/>
            <a:fillRef idx="0"/>
            <a:effectRef idx="0"/>
            <a:fontRef idx="minor"/>
          </p:style>
        </p:sp>
        <p:sp>
          <p:nvSpPr>
            <p:cNvPr id="647" name=""/>
            <p:cNvSpPr/>
            <p:nvPr/>
          </p:nvSpPr>
          <p:spPr>
            <a:xfrm>
              <a:off x="1777320" y="4686480"/>
              <a:ext cx="1731240" cy="490320"/>
            </a:xfrm>
            <a:custGeom>
              <a:avLst/>
              <a:gdLst/>
              <a:ahLst/>
              <a:rect l="l" t="t" r="r" b="b"/>
              <a:pathLst>
                <a:path w="913" h="461">
                  <a:moveTo>
                    <a:pt x="909" y="457"/>
                  </a:moveTo>
                  <a:lnTo>
                    <a:pt x="913" y="0"/>
                  </a:lnTo>
                  <a:lnTo>
                    <a:pt x="0" y="0"/>
                  </a:lnTo>
                  <a:lnTo>
                    <a:pt x="0" y="461"/>
                  </a:lnTo>
                  <a:lnTo>
                    <a:pt x="913" y="461"/>
                  </a:lnTo>
                  <a:lnTo>
                    <a:pt x="913" y="461"/>
                  </a:lnTo>
                </a:path>
              </a:pathLst>
            </a:custGeom>
            <a:noFill/>
            <a:ln w="12600">
              <a:solidFill>
                <a:srgbClr val="000000"/>
              </a:solidFill>
              <a:round/>
            </a:ln>
          </p:spPr>
          <p:style>
            <a:lnRef idx="0"/>
            <a:fillRef idx="0"/>
            <a:effectRef idx="0"/>
            <a:fontRef idx="minor"/>
          </p:style>
        </p:sp>
        <p:sp>
          <p:nvSpPr>
            <p:cNvPr id="648" name=""/>
            <p:cNvSpPr/>
            <p:nvPr/>
          </p:nvSpPr>
          <p:spPr>
            <a:xfrm>
              <a:off x="4545720" y="5537880"/>
              <a:ext cx="644760" cy="1821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200" spc="-1" strike="noStrike">
                  <a:solidFill>
                    <a:srgbClr val="000000"/>
                  </a:solidFill>
                  <a:latin typeface="Arial"/>
                  <a:ea typeface="DejaVu Sans"/>
                </a:rPr>
                <a:t>Segment</a:t>
              </a:r>
              <a:endParaRPr b="0" lang="en-GB" sz="1200" spc="-1" strike="noStrike">
                <a:latin typeface="Arial"/>
              </a:endParaRPr>
            </a:p>
          </p:txBody>
        </p:sp>
        <p:sp>
          <p:nvSpPr>
            <p:cNvPr id="649" name=""/>
            <p:cNvSpPr/>
            <p:nvPr/>
          </p:nvSpPr>
          <p:spPr>
            <a:xfrm>
              <a:off x="6066720" y="5537880"/>
              <a:ext cx="644760" cy="1821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200" spc="-1" strike="noStrike">
                  <a:solidFill>
                    <a:srgbClr val="000000"/>
                  </a:solidFill>
                  <a:latin typeface="Arial"/>
                  <a:ea typeface="DejaVu Sans"/>
                </a:rPr>
                <a:t>Segment</a:t>
              </a:r>
              <a:endParaRPr b="0" lang="en-GB" sz="1200" spc="-1" strike="noStrike">
                <a:latin typeface="Arial"/>
              </a:endParaRPr>
            </a:p>
          </p:txBody>
        </p:sp>
        <p:sp>
          <p:nvSpPr>
            <p:cNvPr id="650" name=""/>
            <p:cNvSpPr/>
            <p:nvPr/>
          </p:nvSpPr>
          <p:spPr>
            <a:xfrm>
              <a:off x="4145400" y="5819760"/>
              <a:ext cx="92880" cy="1821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200" spc="-1" strike="noStrike">
                  <a:solidFill>
                    <a:srgbClr val="000000"/>
                  </a:solidFill>
                  <a:latin typeface="Arial"/>
                  <a:ea typeface="DejaVu Sans"/>
                </a:rPr>
                <a:t>T</a:t>
              </a:r>
              <a:endParaRPr b="0" lang="en-GB" sz="1200" spc="-1" strike="noStrike">
                <a:latin typeface="Arial"/>
              </a:endParaRPr>
            </a:p>
          </p:txBody>
        </p:sp>
        <p:sp>
          <p:nvSpPr>
            <p:cNvPr id="651" name=""/>
            <p:cNvSpPr/>
            <p:nvPr/>
          </p:nvSpPr>
          <p:spPr>
            <a:xfrm>
              <a:off x="4303440" y="5819760"/>
              <a:ext cx="1307520" cy="1821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200" spc="-1" strike="noStrike">
                  <a:solidFill>
                    <a:srgbClr val="000000"/>
                  </a:solidFill>
                  <a:latin typeface="Arial"/>
                  <a:ea typeface="DejaVu Sans"/>
                </a:rPr>
                <a:t>ransmit segments</a:t>
              </a:r>
              <a:endParaRPr b="0" lang="en-GB" sz="1200" spc="-1" strike="noStrike">
                <a:latin typeface="Arial"/>
              </a:endParaRPr>
            </a:p>
          </p:txBody>
        </p:sp>
        <p:sp>
          <p:nvSpPr>
            <p:cNvPr id="652" name=""/>
            <p:cNvSpPr/>
            <p:nvPr/>
          </p:nvSpPr>
          <p:spPr>
            <a:xfrm>
              <a:off x="2637000" y="5173560"/>
              <a:ext cx="4892040" cy="608400"/>
            </a:xfrm>
            <a:custGeom>
              <a:avLst/>
              <a:gdLst/>
              <a:ahLst/>
              <a:rect l="l" t="t" r="r" b="b"/>
              <a:pathLst>
                <a:path w="2579" h="572">
                  <a:moveTo>
                    <a:pt x="0" y="0"/>
                  </a:moveTo>
                  <a:lnTo>
                    <a:pt x="0" y="572"/>
                  </a:lnTo>
                  <a:lnTo>
                    <a:pt x="2579" y="572"/>
                  </a:lnTo>
                  <a:lnTo>
                    <a:pt x="2579" y="92"/>
                  </a:lnTo>
                </a:path>
              </a:pathLst>
            </a:custGeom>
            <a:noFill/>
            <a:ln w="12600">
              <a:solidFill>
                <a:srgbClr val="000000"/>
              </a:solidFill>
              <a:round/>
            </a:ln>
          </p:spPr>
          <p:style>
            <a:lnRef idx="0"/>
            <a:fillRef idx="0"/>
            <a:effectRef idx="0"/>
            <a:fontRef idx="minor"/>
          </p:style>
        </p:sp>
        <p:sp>
          <p:nvSpPr>
            <p:cNvPr id="653" name=""/>
            <p:cNvSpPr/>
            <p:nvPr/>
          </p:nvSpPr>
          <p:spPr>
            <a:xfrm>
              <a:off x="7486200" y="5182200"/>
              <a:ext cx="86040" cy="88920"/>
            </a:xfrm>
            <a:custGeom>
              <a:avLst/>
              <a:gdLst/>
              <a:ahLst/>
              <a:rect l="l" t="t" r="r" b="b"/>
              <a:pathLst>
                <a:path w="46" h="84">
                  <a:moveTo>
                    <a:pt x="46" y="84"/>
                  </a:moveTo>
                  <a:lnTo>
                    <a:pt x="23" y="0"/>
                  </a:lnTo>
                  <a:lnTo>
                    <a:pt x="0" y="84"/>
                  </a:lnTo>
                  <a:lnTo>
                    <a:pt x="46" y="84"/>
                  </a:lnTo>
                  <a:lnTo>
                    <a:pt x="46" y="84"/>
                  </a:lnTo>
                  <a:close/>
                </a:path>
              </a:pathLst>
            </a:custGeom>
            <a:solidFill>
              <a:srgbClr val="000000"/>
            </a:solidFill>
            <a:ln w="0">
              <a:noFill/>
            </a:ln>
          </p:spPr>
          <p:style>
            <a:lnRef idx="0"/>
            <a:fillRef idx="0"/>
            <a:effectRef idx="0"/>
            <a:fontRef idx="minor"/>
          </p:style>
        </p:sp>
        <p:sp>
          <p:nvSpPr>
            <p:cNvPr id="654" name=""/>
            <p:cNvSpPr/>
            <p:nvPr/>
          </p:nvSpPr>
          <p:spPr>
            <a:xfrm>
              <a:off x="2637000" y="3962520"/>
              <a:ext cx="1440" cy="638640"/>
            </a:xfrm>
            <a:prstGeom prst="line">
              <a:avLst/>
            </a:prstGeom>
            <a:ln w="12600">
              <a:solidFill>
                <a:srgbClr val="000000"/>
              </a:solidFill>
              <a:miter/>
            </a:ln>
          </p:spPr>
          <p:style>
            <a:lnRef idx="0"/>
            <a:fillRef idx="0"/>
            <a:effectRef idx="0"/>
            <a:fontRef idx="minor"/>
          </p:style>
        </p:sp>
        <p:sp>
          <p:nvSpPr>
            <p:cNvPr id="655" name=""/>
            <p:cNvSpPr/>
            <p:nvPr/>
          </p:nvSpPr>
          <p:spPr>
            <a:xfrm>
              <a:off x="2593080" y="4583880"/>
              <a:ext cx="91800" cy="94320"/>
            </a:xfrm>
            <a:custGeom>
              <a:avLst/>
              <a:gdLst/>
              <a:ahLst/>
              <a:rect l="l" t="t" r="r" b="b"/>
              <a:pathLst>
                <a:path w="49" h="89">
                  <a:moveTo>
                    <a:pt x="0" y="0"/>
                  </a:moveTo>
                  <a:lnTo>
                    <a:pt x="26" y="89"/>
                  </a:lnTo>
                  <a:lnTo>
                    <a:pt x="49" y="0"/>
                  </a:lnTo>
                  <a:lnTo>
                    <a:pt x="0" y="0"/>
                  </a:lnTo>
                  <a:lnTo>
                    <a:pt x="0" y="0"/>
                  </a:lnTo>
                  <a:close/>
                </a:path>
              </a:pathLst>
            </a:custGeom>
            <a:solidFill>
              <a:srgbClr val="000000"/>
            </a:solidFill>
            <a:ln w="0">
              <a:noFill/>
            </a:ln>
          </p:spPr>
          <p:style>
            <a:lnRef idx="0"/>
            <a:fillRef idx="0"/>
            <a:effectRef idx="0"/>
            <a:fontRef idx="minor"/>
          </p:style>
        </p:sp>
        <p:sp>
          <p:nvSpPr>
            <p:cNvPr id="656" name=""/>
            <p:cNvSpPr/>
            <p:nvPr/>
          </p:nvSpPr>
          <p:spPr>
            <a:xfrm>
              <a:off x="6523200" y="3665160"/>
              <a:ext cx="1460160" cy="1821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200" spc="-1" strike="noStrike">
                  <a:solidFill>
                    <a:srgbClr val="000000"/>
                  </a:solidFill>
                  <a:latin typeface="Arial"/>
                  <a:ea typeface="DejaVu Sans"/>
                </a:rPr>
                <a:t>Application process</a:t>
              </a:r>
              <a:endParaRPr b="0" lang="en-GB" sz="1200" spc="-1" strike="noStrike">
                <a:latin typeface="Arial"/>
              </a:endParaRPr>
            </a:p>
          </p:txBody>
        </p:sp>
        <p:sp>
          <p:nvSpPr>
            <p:cNvPr id="657" name=""/>
            <p:cNvSpPr/>
            <p:nvPr/>
          </p:nvSpPr>
          <p:spPr>
            <a:xfrm>
              <a:off x="8205120" y="4138560"/>
              <a:ext cx="373320" cy="1821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200" spc="-1" strike="noStrike">
                  <a:solidFill>
                    <a:srgbClr val="000000"/>
                  </a:solidFill>
                  <a:latin typeface="Arial"/>
                  <a:ea typeface="DejaVu Sans"/>
                </a:rPr>
                <a:t>Read</a:t>
              </a:r>
              <a:endParaRPr b="0" lang="en-GB" sz="1200" spc="-1" strike="noStrike">
                <a:latin typeface="Arial"/>
              </a:endParaRPr>
            </a:p>
          </p:txBody>
        </p:sp>
        <p:sp>
          <p:nvSpPr>
            <p:cNvPr id="658" name=""/>
            <p:cNvSpPr/>
            <p:nvPr/>
          </p:nvSpPr>
          <p:spPr>
            <a:xfrm>
              <a:off x="8205480" y="4303800"/>
              <a:ext cx="399240" cy="1821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200" spc="-1" strike="noStrike">
                  <a:solidFill>
                    <a:srgbClr val="000000"/>
                  </a:solidFill>
                  <a:latin typeface="Arial"/>
                  <a:ea typeface="DejaVu Sans"/>
                </a:rPr>
                <a:t>bytes</a:t>
              </a:r>
              <a:endParaRPr b="0" lang="en-GB" sz="1200" spc="-1" strike="noStrike">
                <a:latin typeface="Arial"/>
              </a:endParaRPr>
            </a:p>
          </p:txBody>
        </p:sp>
        <p:sp>
          <p:nvSpPr>
            <p:cNvPr id="659" name=""/>
            <p:cNvSpPr/>
            <p:nvPr/>
          </p:nvSpPr>
          <p:spPr>
            <a:xfrm>
              <a:off x="7317000" y="4738680"/>
              <a:ext cx="304920" cy="1821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200" spc="-1" strike="noStrike">
                  <a:solidFill>
                    <a:srgbClr val="000000"/>
                  </a:solidFill>
                  <a:latin typeface="Arial"/>
                  <a:ea typeface="DejaVu Sans"/>
                </a:rPr>
                <a:t>TCP</a:t>
              </a:r>
              <a:endParaRPr b="0" lang="en-GB" sz="1200" spc="-1" strike="noStrike">
                <a:latin typeface="Arial"/>
              </a:endParaRPr>
            </a:p>
          </p:txBody>
        </p:sp>
        <p:sp>
          <p:nvSpPr>
            <p:cNvPr id="660" name=""/>
            <p:cNvSpPr/>
            <p:nvPr/>
          </p:nvSpPr>
          <p:spPr>
            <a:xfrm>
              <a:off x="6854400" y="4957200"/>
              <a:ext cx="1053000" cy="1821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200" spc="-1" strike="noStrike">
                  <a:solidFill>
                    <a:srgbClr val="000000"/>
                  </a:solidFill>
                  <a:latin typeface="Arial"/>
                  <a:ea typeface="DejaVu Sans"/>
                </a:rPr>
                <a:t>Receive buffer</a:t>
              </a:r>
              <a:endParaRPr b="0" lang="en-GB" sz="1200" spc="-1" strike="noStrike">
                <a:latin typeface="Arial"/>
              </a:endParaRPr>
            </a:p>
          </p:txBody>
        </p:sp>
        <p:sp>
          <p:nvSpPr>
            <p:cNvPr id="661" name=""/>
            <p:cNvSpPr/>
            <p:nvPr/>
          </p:nvSpPr>
          <p:spPr>
            <a:xfrm>
              <a:off x="6357240" y="3546000"/>
              <a:ext cx="2308320" cy="415800"/>
            </a:xfrm>
            <a:custGeom>
              <a:avLst/>
              <a:gdLst/>
              <a:ahLst/>
              <a:rect l="l" t="t" r="r" b="b"/>
              <a:pathLst>
                <a:path w="1217" h="391">
                  <a:moveTo>
                    <a:pt x="607" y="391"/>
                  </a:moveTo>
                  <a:lnTo>
                    <a:pt x="687" y="391"/>
                  </a:lnTo>
                  <a:lnTo>
                    <a:pt x="772" y="383"/>
                  </a:lnTo>
                  <a:lnTo>
                    <a:pt x="852" y="372"/>
                  </a:lnTo>
                  <a:lnTo>
                    <a:pt x="933" y="360"/>
                  </a:lnTo>
                  <a:lnTo>
                    <a:pt x="1010" y="341"/>
                  </a:lnTo>
                  <a:lnTo>
                    <a:pt x="1075" y="318"/>
                  </a:lnTo>
                  <a:lnTo>
                    <a:pt x="1133" y="295"/>
                  </a:lnTo>
                  <a:lnTo>
                    <a:pt x="1179" y="264"/>
                  </a:lnTo>
                  <a:lnTo>
                    <a:pt x="1206" y="234"/>
                  </a:lnTo>
                  <a:lnTo>
                    <a:pt x="1217" y="199"/>
                  </a:lnTo>
                  <a:lnTo>
                    <a:pt x="1206" y="165"/>
                  </a:lnTo>
                  <a:lnTo>
                    <a:pt x="1179" y="134"/>
                  </a:lnTo>
                  <a:lnTo>
                    <a:pt x="1133" y="103"/>
                  </a:lnTo>
                  <a:lnTo>
                    <a:pt x="1075" y="76"/>
                  </a:lnTo>
                  <a:lnTo>
                    <a:pt x="1010" y="57"/>
                  </a:lnTo>
                  <a:lnTo>
                    <a:pt x="933" y="38"/>
                  </a:lnTo>
                  <a:lnTo>
                    <a:pt x="852" y="23"/>
                  </a:lnTo>
                  <a:lnTo>
                    <a:pt x="772" y="11"/>
                  </a:lnTo>
                  <a:lnTo>
                    <a:pt x="687" y="3"/>
                  </a:lnTo>
                  <a:lnTo>
                    <a:pt x="607" y="0"/>
                  </a:lnTo>
                  <a:lnTo>
                    <a:pt x="526" y="3"/>
                  </a:lnTo>
                  <a:lnTo>
                    <a:pt x="445" y="11"/>
                  </a:lnTo>
                  <a:lnTo>
                    <a:pt x="361" y="23"/>
                  </a:lnTo>
                  <a:lnTo>
                    <a:pt x="280" y="38"/>
                  </a:lnTo>
                  <a:lnTo>
                    <a:pt x="207" y="57"/>
                  </a:lnTo>
                  <a:lnTo>
                    <a:pt x="138" y="76"/>
                  </a:lnTo>
                  <a:lnTo>
                    <a:pt x="81" y="103"/>
                  </a:lnTo>
                  <a:lnTo>
                    <a:pt x="39" y="134"/>
                  </a:lnTo>
                  <a:lnTo>
                    <a:pt x="8" y="165"/>
                  </a:lnTo>
                  <a:lnTo>
                    <a:pt x="0" y="199"/>
                  </a:lnTo>
                  <a:lnTo>
                    <a:pt x="8" y="234"/>
                  </a:lnTo>
                  <a:lnTo>
                    <a:pt x="39" y="264"/>
                  </a:lnTo>
                  <a:lnTo>
                    <a:pt x="81" y="295"/>
                  </a:lnTo>
                  <a:lnTo>
                    <a:pt x="138" y="318"/>
                  </a:lnTo>
                  <a:lnTo>
                    <a:pt x="207" y="341"/>
                  </a:lnTo>
                  <a:lnTo>
                    <a:pt x="280" y="360"/>
                  </a:lnTo>
                  <a:lnTo>
                    <a:pt x="361" y="372"/>
                  </a:lnTo>
                  <a:lnTo>
                    <a:pt x="445" y="383"/>
                  </a:lnTo>
                  <a:lnTo>
                    <a:pt x="526" y="391"/>
                  </a:lnTo>
                  <a:lnTo>
                    <a:pt x="607" y="391"/>
                  </a:lnTo>
                  <a:lnTo>
                    <a:pt x="607" y="391"/>
                  </a:lnTo>
                </a:path>
              </a:pathLst>
            </a:custGeom>
            <a:noFill/>
            <a:ln w="12600">
              <a:solidFill>
                <a:srgbClr val="000000"/>
              </a:solidFill>
              <a:round/>
            </a:ln>
          </p:spPr>
          <p:style>
            <a:lnRef idx="0"/>
            <a:fillRef idx="0"/>
            <a:effectRef idx="0"/>
            <a:fontRef idx="minor"/>
          </p:style>
        </p:sp>
        <p:sp>
          <p:nvSpPr>
            <p:cNvPr id="662" name=""/>
            <p:cNvSpPr/>
            <p:nvPr/>
          </p:nvSpPr>
          <p:spPr>
            <a:xfrm>
              <a:off x="6590880" y="4686480"/>
              <a:ext cx="1907280" cy="490320"/>
            </a:xfrm>
            <a:custGeom>
              <a:avLst/>
              <a:gdLst/>
              <a:ahLst/>
              <a:rect l="l" t="t" r="r" b="b"/>
              <a:pathLst>
                <a:path w="1006" h="461">
                  <a:moveTo>
                    <a:pt x="1006" y="457"/>
                  </a:moveTo>
                  <a:lnTo>
                    <a:pt x="1006" y="0"/>
                  </a:lnTo>
                  <a:lnTo>
                    <a:pt x="0" y="0"/>
                  </a:lnTo>
                  <a:lnTo>
                    <a:pt x="0" y="461"/>
                  </a:lnTo>
                  <a:lnTo>
                    <a:pt x="1006" y="461"/>
                  </a:lnTo>
                  <a:lnTo>
                    <a:pt x="1006" y="461"/>
                  </a:lnTo>
                </a:path>
              </a:pathLst>
            </a:custGeom>
            <a:noFill/>
            <a:ln w="12600">
              <a:solidFill>
                <a:srgbClr val="000000"/>
              </a:solidFill>
              <a:round/>
            </a:ln>
          </p:spPr>
          <p:style>
            <a:lnRef idx="0"/>
            <a:fillRef idx="0"/>
            <a:effectRef idx="0"/>
            <a:fontRef idx="minor"/>
          </p:style>
        </p:sp>
        <p:sp>
          <p:nvSpPr>
            <p:cNvPr id="663" name=""/>
            <p:cNvSpPr/>
            <p:nvPr/>
          </p:nvSpPr>
          <p:spPr>
            <a:xfrm>
              <a:off x="6706440" y="4952880"/>
              <a:ext cx="1681920" cy="159120"/>
            </a:xfrm>
            <a:custGeom>
              <a:avLst/>
              <a:gdLst/>
              <a:ahLst/>
              <a:rect l="l" t="t" r="r" b="b"/>
              <a:pathLst>
                <a:path w="887" h="150">
                  <a:moveTo>
                    <a:pt x="887" y="150"/>
                  </a:moveTo>
                  <a:lnTo>
                    <a:pt x="887" y="0"/>
                  </a:lnTo>
                  <a:lnTo>
                    <a:pt x="0" y="0"/>
                  </a:lnTo>
                  <a:lnTo>
                    <a:pt x="0" y="150"/>
                  </a:lnTo>
                  <a:lnTo>
                    <a:pt x="887" y="150"/>
                  </a:lnTo>
                  <a:lnTo>
                    <a:pt x="887" y="150"/>
                  </a:lnTo>
                </a:path>
              </a:pathLst>
            </a:custGeom>
            <a:noFill/>
            <a:ln w="12600">
              <a:solidFill>
                <a:srgbClr val="000000"/>
              </a:solidFill>
              <a:round/>
            </a:ln>
          </p:spPr>
          <p:style>
            <a:lnRef idx="0"/>
            <a:fillRef idx="0"/>
            <a:effectRef idx="0"/>
            <a:fontRef idx="minor"/>
          </p:style>
        </p:sp>
        <p:sp>
          <p:nvSpPr>
            <p:cNvPr id="664" name=""/>
            <p:cNvSpPr/>
            <p:nvPr/>
          </p:nvSpPr>
          <p:spPr>
            <a:xfrm>
              <a:off x="1892880" y="4952880"/>
              <a:ext cx="1499760" cy="159120"/>
            </a:xfrm>
            <a:custGeom>
              <a:avLst/>
              <a:gdLst/>
              <a:ahLst/>
              <a:rect l="l" t="t" r="r" b="b"/>
              <a:pathLst>
                <a:path w="791" h="150">
                  <a:moveTo>
                    <a:pt x="787" y="150"/>
                  </a:moveTo>
                  <a:lnTo>
                    <a:pt x="791" y="0"/>
                  </a:lnTo>
                  <a:lnTo>
                    <a:pt x="0" y="0"/>
                  </a:lnTo>
                  <a:lnTo>
                    <a:pt x="0" y="150"/>
                  </a:lnTo>
                  <a:lnTo>
                    <a:pt x="791" y="150"/>
                  </a:lnTo>
                  <a:lnTo>
                    <a:pt x="791" y="150"/>
                  </a:lnTo>
                </a:path>
              </a:pathLst>
            </a:custGeom>
            <a:noFill/>
            <a:ln w="12600">
              <a:solidFill>
                <a:srgbClr val="000000"/>
              </a:solidFill>
              <a:round/>
            </a:ln>
          </p:spPr>
          <p:style>
            <a:lnRef idx="0"/>
            <a:fillRef idx="0"/>
            <a:effectRef idx="0"/>
            <a:fontRef idx="minor"/>
          </p:style>
        </p:sp>
        <p:sp>
          <p:nvSpPr>
            <p:cNvPr id="665" name=""/>
            <p:cNvSpPr/>
            <p:nvPr/>
          </p:nvSpPr>
          <p:spPr>
            <a:xfrm flipV="1">
              <a:off x="7529760" y="4040280"/>
              <a:ext cx="1800" cy="645840"/>
            </a:xfrm>
            <a:prstGeom prst="line">
              <a:avLst/>
            </a:prstGeom>
            <a:ln w="12600">
              <a:solidFill>
                <a:srgbClr val="000000"/>
              </a:solidFill>
              <a:miter/>
            </a:ln>
          </p:spPr>
          <p:style>
            <a:lnRef idx="0"/>
            <a:fillRef idx="0"/>
            <a:effectRef idx="0"/>
            <a:fontRef idx="minor"/>
          </p:style>
        </p:sp>
        <p:sp>
          <p:nvSpPr>
            <p:cNvPr id="666" name=""/>
            <p:cNvSpPr/>
            <p:nvPr/>
          </p:nvSpPr>
          <p:spPr>
            <a:xfrm>
              <a:off x="7486200" y="3962520"/>
              <a:ext cx="86040" cy="93240"/>
            </a:xfrm>
            <a:custGeom>
              <a:avLst/>
              <a:gdLst/>
              <a:ahLst/>
              <a:rect l="l" t="t" r="r" b="b"/>
              <a:pathLst>
                <a:path w="46" h="88">
                  <a:moveTo>
                    <a:pt x="46" y="88"/>
                  </a:moveTo>
                  <a:lnTo>
                    <a:pt x="23" y="0"/>
                  </a:lnTo>
                  <a:lnTo>
                    <a:pt x="0" y="88"/>
                  </a:lnTo>
                  <a:lnTo>
                    <a:pt x="46" y="88"/>
                  </a:lnTo>
                  <a:lnTo>
                    <a:pt x="46" y="88"/>
                  </a:lnTo>
                  <a:close/>
                </a:path>
              </a:pathLst>
            </a:custGeom>
            <a:solidFill>
              <a:srgbClr val="000000"/>
            </a:solidFill>
            <a:ln w="0">
              <a:noFill/>
            </a:ln>
          </p:spPr>
          <p:style>
            <a:lnRef idx="0"/>
            <a:fillRef idx="0"/>
            <a:effectRef idx="0"/>
            <a:fontRef idx="minor"/>
          </p:style>
        </p:sp>
        <p:sp>
          <p:nvSpPr>
            <p:cNvPr id="667" name=""/>
            <p:cNvSpPr/>
            <p:nvPr/>
          </p:nvSpPr>
          <p:spPr>
            <a:xfrm>
              <a:off x="5573160" y="5458320"/>
              <a:ext cx="152280" cy="1821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200" spc="-1" strike="noStrike">
                  <a:solidFill>
                    <a:srgbClr val="000000"/>
                  </a:solidFill>
                  <a:latin typeface="Arial"/>
                  <a:ea typeface="DejaVu Sans"/>
                </a:rPr>
                <a:t>…</a:t>
              </a:r>
              <a:endParaRPr b="0" lang="en-GB" sz="1200" spc="-1" strike="noStrike">
                <a:latin typeface="Arial"/>
              </a:endParaRPr>
            </a:p>
          </p:txBody>
        </p:sp>
        <p:sp>
          <p:nvSpPr>
            <p:cNvPr id="668" name=""/>
            <p:cNvSpPr/>
            <p:nvPr/>
          </p:nvSpPr>
          <p:spPr>
            <a:xfrm>
              <a:off x="5833440" y="5458320"/>
              <a:ext cx="360" cy="199440"/>
            </a:xfrm>
            <a:prstGeom prst="rect">
              <a:avLst/>
            </a:prstGeom>
            <a:noFill/>
            <a:ln w="0">
              <a:noFill/>
            </a:ln>
          </p:spPr>
          <p:style>
            <a:lnRef idx="0"/>
            <a:fillRef idx="0"/>
            <a:effectRef idx="0"/>
            <a:fontRef idx="minor"/>
          </p:style>
        </p:sp>
        <p:sp>
          <p:nvSpPr>
            <p:cNvPr id="669" name=""/>
            <p:cNvSpPr/>
            <p:nvPr/>
          </p:nvSpPr>
          <p:spPr>
            <a:xfrm rot="16200000">
              <a:off x="2651760" y="4303080"/>
              <a:ext cx="152280" cy="1821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200" spc="-1" strike="noStrike">
                  <a:solidFill>
                    <a:srgbClr val="000000"/>
                  </a:solidFill>
                  <a:latin typeface="Arial"/>
                  <a:ea typeface="DejaVu Sans"/>
                </a:rPr>
                <a:t>…</a:t>
              </a:r>
              <a:endParaRPr b="0" lang="en-GB" sz="1200" spc="-1" strike="noStrike">
                <a:latin typeface="Arial"/>
              </a:endParaRPr>
            </a:p>
          </p:txBody>
        </p:sp>
        <p:sp>
          <p:nvSpPr>
            <p:cNvPr id="670" name=""/>
            <p:cNvSpPr/>
            <p:nvPr/>
          </p:nvSpPr>
          <p:spPr>
            <a:xfrm rot="16200000">
              <a:off x="2532600" y="4197600"/>
              <a:ext cx="200880" cy="360"/>
            </a:xfrm>
            <a:prstGeom prst="rect">
              <a:avLst/>
            </a:prstGeom>
            <a:noFill/>
            <a:ln w="0">
              <a:noFill/>
            </a:ln>
          </p:spPr>
          <p:style>
            <a:lnRef idx="0"/>
            <a:fillRef idx="0"/>
            <a:effectRef idx="0"/>
            <a:fontRef idx="minor"/>
          </p:style>
        </p:sp>
        <p:sp>
          <p:nvSpPr>
            <p:cNvPr id="671" name=""/>
            <p:cNvSpPr/>
            <p:nvPr/>
          </p:nvSpPr>
          <p:spPr>
            <a:xfrm rot="16200000">
              <a:off x="7556040" y="4303080"/>
              <a:ext cx="152280" cy="1821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200" spc="-1" strike="noStrike">
                  <a:solidFill>
                    <a:srgbClr val="000000"/>
                  </a:solidFill>
                  <a:latin typeface="Arial"/>
                  <a:ea typeface="DejaVu Sans"/>
                </a:rPr>
                <a:t>…</a:t>
              </a:r>
              <a:endParaRPr b="0" lang="en-GB" sz="1200" spc="-1" strike="noStrike">
                <a:latin typeface="Arial"/>
              </a:endParaRPr>
            </a:p>
          </p:txBody>
        </p:sp>
        <p:sp>
          <p:nvSpPr>
            <p:cNvPr id="672" name=""/>
            <p:cNvSpPr/>
            <p:nvPr/>
          </p:nvSpPr>
          <p:spPr>
            <a:xfrm rot="16200000">
              <a:off x="7435080" y="4197600"/>
              <a:ext cx="200880" cy="360"/>
            </a:xfrm>
            <a:prstGeom prst="rect">
              <a:avLst/>
            </a:prstGeom>
            <a:noFill/>
            <a:ln w="0">
              <a:noFill/>
            </a:ln>
          </p:spPr>
          <p:style>
            <a:lnRef idx="0"/>
            <a:fillRef idx="0"/>
            <a:effectRef idx="0"/>
            <a:fontRef idx="minor"/>
          </p:style>
        </p:sp>
      </p:grpSp>
    </p:spTree>
  </p:cSld>
  <mc:AlternateContent>
    <mc:Choice Requires="p14">
      <p:transition spd="slow" p14:dur="2000"/>
    </mc:Choice>
    <mc:Fallback>
      <p:transition spd="slow"/>
    </mc:Fallback>
  </mc:AlternateContent>
</p:sld>
</file>

<file path=ppt/slides/slide9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673" name="PlaceHolder 1"/>
          <p:cNvSpPr>
            <a:spLocks noGrp="1"/>
          </p:cNvSpPr>
          <p:nvPr>
            <p:ph type="title"/>
          </p:nvPr>
        </p:nvSpPr>
        <p:spPr>
          <a:xfrm>
            <a:off x="362880" y="539640"/>
            <a:ext cx="9239760" cy="835920"/>
          </a:xfrm>
          <a:prstGeom prst="rect">
            <a:avLst/>
          </a:prstGeom>
          <a:noFill/>
          <a:ln w="0">
            <a:noFill/>
          </a:ln>
        </p:spPr>
        <p:txBody>
          <a:bodyPr lIns="87480" rIns="87480" tIns="44280" bIns="44280" anchor="t">
            <a:noAutofit/>
          </a:bodyPr>
          <a:p>
            <a:pPr marL="216000" indent="-216000" algn="ctr">
              <a:lnSpc>
                <a:spcPct val="100000"/>
              </a:lnSpc>
              <a:buClr>
                <a:srgbClr val="000000"/>
              </a:buClr>
              <a:buSzPct val="45000"/>
              <a:buFont typeface="Wingdings" charset="2"/>
              <a:buChar char=""/>
              <a:tabLst>
                <a:tab algn="l" pos="0"/>
                <a:tab algn="l" pos="825480"/>
                <a:tab algn="l" pos="1650960"/>
                <a:tab algn="l" pos="2476440"/>
                <a:tab algn="l" pos="3301920"/>
                <a:tab algn="l" pos="4127400"/>
                <a:tab algn="l" pos="4952880"/>
                <a:tab algn="l" pos="5778360"/>
                <a:tab algn="l" pos="6603840"/>
                <a:tab algn="l" pos="7429680"/>
                <a:tab algn="l" pos="8255160"/>
                <a:tab algn="l" pos="9080640"/>
                <a:tab algn="l" pos="9906120"/>
                <a:tab algn="l" pos="10731600"/>
              </a:tabLst>
            </a:pPr>
            <a:r>
              <a:rPr b="1" lang="en-GB" sz="2800" spc="-1" strike="noStrike">
                <a:latin typeface="Arial"/>
              </a:rPr>
              <a:t>TCP - III</a:t>
            </a:r>
            <a:endParaRPr b="0" lang="en-GB" sz="2800" spc="-1" strike="noStrike">
              <a:latin typeface="Arial"/>
            </a:endParaRPr>
          </a:p>
        </p:txBody>
      </p:sp>
      <p:sp>
        <p:nvSpPr>
          <p:cNvPr id="674" name="PlaceHolder 2"/>
          <p:cNvSpPr>
            <a:spLocks noGrp="1"/>
          </p:cNvSpPr>
          <p:nvPr>
            <p:ph/>
          </p:nvPr>
        </p:nvSpPr>
        <p:spPr>
          <a:xfrm>
            <a:off x="239400" y="1511280"/>
            <a:ext cx="9362880" cy="5496840"/>
          </a:xfrm>
          <a:prstGeom prst="rect">
            <a:avLst/>
          </a:prstGeom>
          <a:noFill/>
          <a:ln w="0">
            <a:noFill/>
          </a:ln>
        </p:spPr>
        <p:txBody>
          <a:bodyPr lIns="96840" rIns="96840" tIns="47520" bIns="47520" anchor="t">
            <a:normAutofit/>
          </a:bodyPr>
          <a:p>
            <a:pPr marL="432000" indent="-324000">
              <a:lnSpc>
                <a:spcPct val="115000"/>
              </a:lnSpc>
              <a:spcBef>
                <a:spcPts val="751"/>
              </a:spcBef>
              <a:buClr>
                <a:srgbClr val="000000"/>
              </a:buClr>
              <a:buSzPct val="45000"/>
              <a:buFont typeface="Wingdings" charset="2"/>
              <a:buChar char=""/>
              <a:tabLst>
                <a:tab algn="l" pos="960480"/>
                <a:tab algn="l" pos="1920960"/>
                <a:tab algn="l" pos="2881440"/>
                <a:tab algn="l" pos="3841920"/>
                <a:tab algn="l" pos="4802040"/>
                <a:tab algn="l" pos="5762520"/>
                <a:tab algn="l" pos="6723000"/>
                <a:tab algn="l" pos="7683480"/>
                <a:tab algn="l" pos="8643960"/>
                <a:tab algn="l" pos="9604440"/>
                <a:tab algn="l" pos="10564920"/>
              </a:tabLst>
            </a:pPr>
            <a:r>
              <a:rPr b="0" lang="en-GB" sz="2800" spc="-1" strike="noStrike">
                <a:latin typeface="Arial"/>
              </a:rPr>
              <a:t>Connection-oriented protocol</a:t>
            </a:r>
            <a:endParaRPr b="0" lang="en-GB" sz="2800" spc="-1" strike="noStrike">
              <a:latin typeface="Arial"/>
            </a:endParaRPr>
          </a:p>
          <a:p>
            <a:pPr lvl="2" marL="949320" indent="-239760">
              <a:lnSpc>
                <a:spcPct val="115000"/>
              </a:lnSpc>
              <a:buClr>
                <a:srgbClr val="000000"/>
              </a:buClr>
              <a:buFont typeface="Arial"/>
              <a:buChar char="•"/>
              <a:tabLst>
                <a:tab algn="l" pos="960480"/>
                <a:tab algn="l" pos="1920960"/>
                <a:tab algn="l" pos="2881440"/>
                <a:tab algn="l" pos="3841920"/>
                <a:tab algn="l" pos="4802040"/>
                <a:tab algn="l" pos="5762520"/>
                <a:tab algn="l" pos="6723000"/>
                <a:tab algn="l" pos="7683480"/>
                <a:tab algn="l" pos="8643960"/>
                <a:tab algn="l" pos="9604440"/>
                <a:tab algn="l" pos="10564920"/>
              </a:tabLst>
            </a:pPr>
            <a:r>
              <a:rPr b="0" lang="en-GB" sz="2200" spc="-1" strike="noStrike">
                <a:latin typeface="Arial"/>
              </a:rPr>
              <a:t>logical connection created between two communicating processes</a:t>
            </a:r>
            <a:endParaRPr b="0" lang="en-GB" sz="2200" spc="-1" strike="noStrike">
              <a:latin typeface="Arial"/>
            </a:endParaRPr>
          </a:p>
          <a:p>
            <a:pPr lvl="2" marL="949320" indent="-239760">
              <a:lnSpc>
                <a:spcPct val="115000"/>
              </a:lnSpc>
              <a:buClr>
                <a:srgbClr val="000000"/>
              </a:buClr>
              <a:buFont typeface="Arial"/>
              <a:buChar char="•"/>
              <a:tabLst>
                <a:tab algn="l" pos="960480"/>
                <a:tab algn="l" pos="1920960"/>
                <a:tab algn="l" pos="2881440"/>
                <a:tab algn="l" pos="3841920"/>
                <a:tab algn="l" pos="4802040"/>
                <a:tab algn="l" pos="5762520"/>
                <a:tab algn="l" pos="6723000"/>
                <a:tab algn="l" pos="7683480"/>
                <a:tab algn="l" pos="8643960"/>
                <a:tab algn="l" pos="9604440"/>
                <a:tab algn="l" pos="10564920"/>
              </a:tabLst>
            </a:pPr>
            <a:r>
              <a:rPr b="0" lang="en-GB" sz="2200" spc="-1" strike="noStrike">
                <a:latin typeface="Arial"/>
              </a:rPr>
              <a:t>connection is managed at TCP protocol layer</a:t>
            </a:r>
            <a:endParaRPr b="0" lang="en-GB" sz="2200" spc="-1" strike="noStrike">
              <a:latin typeface="Arial"/>
            </a:endParaRPr>
          </a:p>
          <a:p>
            <a:pPr lvl="2" marL="949320" indent="-239760">
              <a:lnSpc>
                <a:spcPct val="115000"/>
              </a:lnSpc>
              <a:buClr>
                <a:srgbClr val="000000"/>
              </a:buClr>
              <a:buFont typeface="Arial"/>
              <a:buChar char="•"/>
              <a:tabLst>
                <a:tab algn="l" pos="960480"/>
                <a:tab algn="l" pos="1920960"/>
                <a:tab algn="l" pos="2881440"/>
                <a:tab algn="l" pos="3841920"/>
                <a:tab algn="l" pos="4802040"/>
                <a:tab algn="l" pos="5762520"/>
                <a:tab algn="l" pos="6723000"/>
                <a:tab algn="l" pos="7683480"/>
                <a:tab algn="l" pos="8643960"/>
                <a:tab algn="l" pos="9604440"/>
                <a:tab algn="l" pos="10564920"/>
              </a:tabLst>
            </a:pPr>
            <a:r>
              <a:rPr b="0" lang="en-GB" sz="2200" spc="-1" strike="noStrike">
                <a:latin typeface="Arial"/>
              </a:rPr>
              <a:t>provides reliable and sequential delivery of data</a:t>
            </a:r>
            <a:endParaRPr b="0" lang="en-GB" sz="2200" spc="-1" strike="noStrike">
              <a:latin typeface="Arial"/>
            </a:endParaRPr>
          </a:p>
          <a:p>
            <a:pPr lvl="3" marL="1244520" indent="-180720">
              <a:lnSpc>
                <a:spcPct val="115000"/>
              </a:lnSpc>
              <a:buClr>
                <a:srgbClr val="000000"/>
              </a:buClr>
              <a:buFont typeface="Arial"/>
              <a:buChar char="•"/>
              <a:tabLst>
                <a:tab algn="l" pos="1920960"/>
                <a:tab algn="l" pos="2881440"/>
                <a:tab algn="l" pos="3841920"/>
                <a:tab algn="l" pos="4802040"/>
                <a:tab algn="l" pos="5762520"/>
                <a:tab algn="l" pos="6723000"/>
                <a:tab algn="l" pos="7683480"/>
                <a:tab algn="l" pos="8643960"/>
                <a:tab algn="l" pos="9604440"/>
                <a:tab algn="l" pos="10564920"/>
              </a:tabLst>
            </a:pPr>
            <a:r>
              <a:rPr b="0" lang="en-GB" sz="1800" spc="-1" strike="noStrike">
                <a:latin typeface="Arial"/>
              </a:rPr>
              <a:t>receiver acknowledgements sender that data has arrived safely</a:t>
            </a:r>
            <a:endParaRPr b="0" lang="en-GB" sz="1800" spc="-1" strike="noStrike">
              <a:latin typeface="Arial"/>
            </a:endParaRPr>
          </a:p>
          <a:p>
            <a:pPr lvl="3" marL="1244520" indent="-180720">
              <a:lnSpc>
                <a:spcPct val="115000"/>
              </a:lnSpc>
              <a:buClr>
                <a:srgbClr val="000000"/>
              </a:buClr>
              <a:buFont typeface="Arial"/>
              <a:buChar char="•"/>
              <a:tabLst>
                <a:tab algn="l" pos="1920960"/>
                <a:tab algn="l" pos="2881440"/>
                <a:tab algn="l" pos="3841920"/>
                <a:tab algn="l" pos="4802040"/>
                <a:tab algn="l" pos="5762520"/>
                <a:tab algn="l" pos="6723000"/>
                <a:tab algn="l" pos="7683480"/>
                <a:tab algn="l" pos="8643960"/>
                <a:tab algn="l" pos="9604440"/>
                <a:tab algn="l" pos="10564920"/>
              </a:tabLst>
            </a:pPr>
            <a:r>
              <a:rPr b="0" lang="en-GB" sz="1800" spc="-1" strike="noStrike">
                <a:latin typeface="Arial"/>
              </a:rPr>
              <a:t>sender resends data that has not been acknowledged</a:t>
            </a:r>
            <a:endParaRPr b="0" lang="en-GB" sz="1800" spc="-1" strike="noStrike">
              <a:latin typeface="Arial"/>
            </a:endParaRPr>
          </a:p>
          <a:p>
            <a:pPr lvl="3" marL="1244520" indent="-180720">
              <a:lnSpc>
                <a:spcPct val="115000"/>
              </a:lnSpc>
              <a:buClr>
                <a:srgbClr val="000000"/>
              </a:buClr>
              <a:buFont typeface="Arial"/>
              <a:buChar char="•"/>
              <a:tabLst>
                <a:tab algn="l" pos="1920960"/>
                <a:tab algn="l" pos="2881440"/>
                <a:tab algn="l" pos="3841920"/>
                <a:tab algn="l" pos="4802040"/>
                <a:tab algn="l" pos="5762520"/>
                <a:tab algn="l" pos="6723000"/>
                <a:tab algn="l" pos="7683480"/>
                <a:tab algn="l" pos="8643960"/>
                <a:tab algn="l" pos="9604440"/>
                <a:tab algn="l" pos="10564920"/>
              </a:tabLst>
            </a:pPr>
            <a:r>
              <a:rPr b="0" lang="en-GB" sz="1800" spc="-1" strike="noStrike">
                <a:latin typeface="Arial"/>
              </a:rPr>
              <a:t>packets contain sequence numbers so they may be ordered</a:t>
            </a:r>
            <a:endParaRPr b="0" lang="en-GB" sz="1800" spc="-1" strike="noStrike">
              <a:latin typeface="Arial"/>
            </a:endParaRPr>
          </a:p>
          <a:p>
            <a:pPr marL="432000" indent="-324000">
              <a:lnSpc>
                <a:spcPct val="115000"/>
              </a:lnSpc>
              <a:spcBef>
                <a:spcPts val="751"/>
              </a:spcBef>
              <a:buClr>
                <a:srgbClr val="000000"/>
              </a:buClr>
              <a:buSzPct val="45000"/>
              <a:buFont typeface="Wingdings" charset="2"/>
              <a:buChar char=""/>
              <a:tabLst>
                <a:tab algn="l" pos="960480"/>
                <a:tab algn="l" pos="1920960"/>
                <a:tab algn="l" pos="2881440"/>
                <a:tab algn="l" pos="3841920"/>
                <a:tab algn="l" pos="4802040"/>
                <a:tab algn="l" pos="5762520"/>
                <a:tab algn="l" pos="6723000"/>
                <a:tab algn="l" pos="7683480"/>
                <a:tab algn="l" pos="8643960"/>
                <a:tab algn="l" pos="9604440"/>
                <a:tab algn="l" pos="10564920"/>
              </a:tabLst>
            </a:pPr>
            <a:r>
              <a:rPr b="0" lang="en-GB" sz="2800" spc="-1" strike="noStrike">
                <a:latin typeface="Arial"/>
              </a:rPr>
              <a:t>Bi-directional byte stream</a:t>
            </a:r>
            <a:endParaRPr b="0" lang="en-GB" sz="2800" spc="-1" strike="noStrike">
              <a:latin typeface="Arial"/>
            </a:endParaRPr>
          </a:p>
          <a:p>
            <a:pPr lvl="2" marL="949320" indent="-239760">
              <a:lnSpc>
                <a:spcPct val="115000"/>
              </a:lnSpc>
              <a:buClr>
                <a:srgbClr val="000000"/>
              </a:buClr>
              <a:buFont typeface="Arial"/>
              <a:buChar char="•"/>
              <a:tabLst>
                <a:tab algn="l" pos="960480"/>
                <a:tab algn="l" pos="1920960"/>
                <a:tab algn="l" pos="2881440"/>
                <a:tab algn="l" pos="3841920"/>
                <a:tab algn="l" pos="4802040"/>
                <a:tab algn="l" pos="5762520"/>
                <a:tab algn="l" pos="6723000"/>
                <a:tab algn="l" pos="7683480"/>
                <a:tab algn="l" pos="8643960"/>
                <a:tab algn="l" pos="9604440"/>
                <a:tab algn="l" pos="10564920"/>
              </a:tabLst>
            </a:pPr>
            <a:r>
              <a:rPr b="0" lang="en-GB" sz="2200" spc="-1" strike="noStrike">
                <a:latin typeface="Arial"/>
              </a:rPr>
              <a:t>both sender and receiver write and read bytes</a:t>
            </a:r>
            <a:endParaRPr b="0" lang="en-GB" sz="2200" spc="-1" strike="noStrike">
              <a:latin typeface="Arial"/>
            </a:endParaRPr>
          </a:p>
          <a:p>
            <a:pPr lvl="3" marL="1244520" indent="-180720">
              <a:lnSpc>
                <a:spcPct val="115000"/>
              </a:lnSpc>
              <a:buClr>
                <a:srgbClr val="000000"/>
              </a:buClr>
              <a:buFont typeface="Arial"/>
              <a:buChar char="•"/>
              <a:tabLst>
                <a:tab algn="l" pos="1920960"/>
                <a:tab algn="l" pos="2881440"/>
                <a:tab algn="l" pos="3841920"/>
                <a:tab algn="l" pos="4802040"/>
                <a:tab algn="l" pos="5762520"/>
                <a:tab algn="l" pos="6723000"/>
                <a:tab algn="l" pos="7683480"/>
                <a:tab algn="l" pos="8643960"/>
                <a:tab algn="l" pos="9604440"/>
                <a:tab algn="l" pos="10564920"/>
              </a:tabLst>
            </a:pPr>
            <a:r>
              <a:rPr b="0" lang="en-GB" sz="1800" spc="-1" strike="noStrike">
                <a:latin typeface="Arial"/>
              </a:rPr>
              <a:t>acknowledgements identify received bytes</a:t>
            </a:r>
            <a:endParaRPr b="0" lang="en-GB" sz="1800" spc="-1" strike="noStrike">
              <a:latin typeface="Arial"/>
            </a:endParaRPr>
          </a:p>
          <a:p>
            <a:pPr lvl="3" marL="1244520" indent="-180720">
              <a:lnSpc>
                <a:spcPct val="115000"/>
              </a:lnSpc>
              <a:buClr>
                <a:srgbClr val="000000"/>
              </a:buClr>
              <a:buFont typeface="Arial"/>
              <a:buChar char="•"/>
              <a:tabLst>
                <a:tab algn="l" pos="1920960"/>
                <a:tab algn="l" pos="2881440"/>
                <a:tab algn="l" pos="3841920"/>
                <a:tab algn="l" pos="4802040"/>
                <a:tab algn="l" pos="5762520"/>
                <a:tab algn="l" pos="6723000"/>
                <a:tab algn="l" pos="7683480"/>
                <a:tab algn="l" pos="8643960"/>
                <a:tab algn="l" pos="9604440"/>
                <a:tab algn="l" pos="10564920"/>
              </a:tabLst>
            </a:pPr>
            <a:r>
              <a:rPr b="0" lang="en-GB" sz="1800" spc="-1" strike="noStrike">
                <a:latin typeface="Arial"/>
              </a:rPr>
              <a:t>buffers hold data until there is a sent</a:t>
            </a:r>
            <a:endParaRPr b="0" lang="en-GB" sz="1800" spc="-1" strike="noStrike">
              <a:latin typeface="Arial"/>
            </a:endParaRPr>
          </a:p>
          <a:p>
            <a:pPr lvl="3" marL="1244520" indent="-180720">
              <a:lnSpc>
                <a:spcPct val="115000"/>
              </a:lnSpc>
              <a:buClr>
                <a:srgbClr val="000000"/>
              </a:buClr>
              <a:buFont typeface="Arial"/>
              <a:buChar char="•"/>
              <a:tabLst>
                <a:tab algn="l" pos="1920960"/>
                <a:tab algn="l" pos="2881440"/>
                <a:tab algn="l" pos="3841920"/>
                <a:tab algn="l" pos="4802040"/>
                <a:tab algn="l" pos="5762520"/>
                <a:tab algn="l" pos="6723000"/>
                <a:tab algn="l" pos="7683480"/>
                <a:tab algn="l" pos="8643960"/>
                <a:tab algn="l" pos="9604440"/>
                <a:tab algn="l" pos="10564920"/>
              </a:tabLst>
            </a:pPr>
            <a:r>
              <a:rPr b="0" lang="en-GB" sz="1800" spc="-1" strike="noStrike">
                <a:latin typeface="Arial"/>
              </a:rPr>
              <a:t>multiple bytes are packaged into a segment when sent</a:t>
            </a:r>
            <a:endParaRPr b="0" lang="en-GB" sz="1800" spc="-1" strike="noStrike">
              <a:latin typeface="Arial"/>
            </a:endParaRPr>
          </a:p>
          <a:p>
            <a:pPr>
              <a:lnSpc>
                <a:spcPct val="100000"/>
              </a:lnSpc>
              <a:spcBef>
                <a:spcPts val="751"/>
              </a:spcBef>
              <a:buNone/>
              <a:tabLst>
                <a:tab algn="l" pos="960480"/>
                <a:tab algn="l" pos="1920960"/>
                <a:tab algn="l" pos="2881440"/>
                <a:tab algn="l" pos="3841920"/>
                <a:tab algn="l" pos="4802040"/>
                <a:tab algn="l" pos="5762520"/>
                <a:tab algn="l" pos="6723000"/>
                <a:tab algn="l" pos="7683480"/>
                <a:tab algn="l" pos="8643960"/>
                <a:tab algn="l" pos="9604440"/>
                <a:tab algn="l" pos="10564920"/>
              </a:tabLst>
            </a:pPr>
            <a:endParaRPr b="0" lang="en-GB" sz="2000" spc="-1" strike="noStrike">
              <a:latin typeface="Arial"/>
            </a:endParaRPr>
          </a:p>
        </p:txBody>
      </p:sp>
    </p:spTree>
  </p:cSld>
  <mc:AlternateContent>
    <mc:Choice Requires="p14">
      <p:transition spd="slow" p14:dur="2000"/>
    </mc:Choice>
    <mc:Fallback>
      <p:transition spd="slow"/>
    </mc:Fallback>
  </mc:AlternateContent>
</p:sld>
</file>

<file path=ppt/slides/slide9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675" name="PlaceHolder 1"/>
          <p:cNvSpPr>
            <a:spLocks noGrp="1"/>
          </p:cNvSpPr>
          <p:nvPr>
            <p:ph type="title"/>
          </p:nvPr>
        </p:nvSpPr>
        <p:spPr>
          <a:xfrm>
            <a:off x="362880" y="431640"/>
            <a:ext cx="9239760" cy="744480"/>
          </a:xfrm>
          <a:prstGeom prst="rect">
            <a:avLst/>
          </a:prstGeom>
          <a:noFill/>
          <a:ln w="0">
            <a:noFill/>
          </a:ln>
        </p:spPr>
        <p:txBody>
          <a:bodyPr lIns="90360" rIns="90360" tIns="44280" bIns="44280" anchor="ctr">
            <a:noAutofit/>
          </a:bodyPr>
          <a:p>
            <a:pPr marL="216000" indent="-216000" algn="ctr">
              <a:lnSpc>
                <a:spcPct val="100000"/>
              </a:lnSpc>
              <a:buClr>
                <a:srgbClr val="000000"/>
              </a:buClr>
              <a:buSzPct val="45000"/>
              <a:buFont typeface="Wingdings" charset="2"/>
              <a:buChar char=""/>
              <a:tabLst>
                <a:tab algn="l" pos="0"/>
                <a:tab algn="l" pos="825480"/>
                <a:tab algn="l" pos="1650960"/>
                <a:tab algn="l" pos="2476440"/>
                <a:tab algn="l" pos="3301920"/>
                <a:tab algn="l" pos="4127400"/>
                <a:tab algn="l" pos="4952880"/>
                <a:tab algn="l" pos="5778360"/>
                <a:tab algn="l" pos="6603840"/>
                <a:tab algn="l" pos="7429680"/>
                <a:tab algn="l" pos="8255160"/>
                <a:tab algn="l" pos="9080640"/>
                <a:tab algn="l" pos="9906120"/>
                <a:tab algn="l" pos="10731600"/>
              </a:tabLst>
            </a:pPr>
            <a:r>
              <a:rPr b="1" lang="en-GB" sz="2800" spc="-1" strike="noStrike">
                <a:latin typeface="Arial"/>
              </a:rPr>
              <a:t>TCP End-to-End Issues</a:t>
            </a:r>
            <a:endParaRPr b="0" lang="en-GB" sz="2800" spc="-1" strike="noStrike">
              <a:latin typeface="Arial"/>
            </a:endParaRPr>
          </a:p>
        </p:txBody>
      </p:sp>
      <p:sp>
        <p:nvSpPr>
          <p:cNvPr id="676" name="PlaceHolder 2"/>
          <p:cNvSpPr>
            <a:spLocks noGrp="1"/>
          </p:cNvSpPr>
          <p:nvPr>
            <p:ph/>
          </p:nvPr>
        </p:nvSpPr>
        <p:spPr>
          <a:xfrm>
            <a:off x="383400" y="1420560"/>
            <a:ext cx="9362880" cy="5496840"/>
          </a:xfrm>
          <a:prstGeom prst="rect">
            <a:avLst/>
          </a:prstGeom>
          <a:noFill/>
          <a:ln w="0">
            <a:noFill/>
          </a:ln>
        </p:spPr>
        <p:txBody>
          <a:bodyPr lIns="90360" rIns="90360" tIns="44280" bIns="44280" anchor="t">
            <a:normAutofit/>
          </a:bodyPr>
          <a:p>
            <a:pPr marL="343080" indent="-343080">
              <a:lnSpc>
                <a:spcPct val="65000"/>
              </a:lnSpc>
              <a:spcBef>
                <a:spcPts val="751"/>
              </a:spcBef>
              <a:buNone/>
              <a:tabLst>
                <a:tab algn="l" pos="0"/>
              </a:tabLst>
            </a:pPr>
            <a:r>
              <a:rPr b="0" lang="en-GB" sz="2400" spc="-1" strike="noStrike">
                <a:latin typeface="Arial"/>
              </a:rPr>
              <a:t>Based on sliding window protocol used at data link </a:t>
            </a:r>
            <a:endParaRPr b="0" lang="en-GB" sz="2400" spc="-1" strike="noStrike">
              <a:latin typeface="Arial"/>
            </a:endParaRPr>
          </a:p>
          <a:p>
            <a:pPr marL="343080" indent="-343080">
              <a:lnSpc>
                <a:spcPct val="65000"/>
              </a:lnSpc>
              <a:spcBef>
                <a:spcPts val="751"/>
              </a:spcBef>
              <a:buNone/>
              <a:tabLst>
                <a:tab algn="l" pos="0"/>
              </a:tabLst>
            </a:pPr>
            <a:r>
              <a:rPr b="0" lang="en-GB" sz="2400" spc="-1" strike="noStrike">
                <a:latin typeface="Arial"/>
              </a:rPr>
              <a:t>level, but the situation is very different.</a:t>
            </a:r>
            <a:endParaRPr b="0" lang="en-GB" sz="2400" spc="-1" strike="noStrike">
              <a:latin typeface="Arial"/>
            </a:endParaRPr>
          </a:p>
          <a:p>
            <a:pPr marL="343080" indent="-343080">
              <a:lnSpc>
                <a:spcPct val="100000"/>
              </a:lnSpc>
              <a:spcBef>
                <a:spcPts val="751"/>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400" spc="-1" strike="noStrike">
                <a:latin typeface="Arial"/>
              </a:rPr>
              <a:t>Potentially connects many different hosts</a:t>
            </a:r>
            <a:endParaRPr b="0" lang="en-GB" sz="2400" spc="-1" strike="noStrike">
              <a:latin typeface="Arial"/>
            </a:endParaRPr>
          </a:p>
          <a:p>
            <a:pPr lvl="1" marL="743040" indent="-285840">
              <a:lnSpc>
                <a:spcPct val="100000"/>
              </a:lnSpc>
              <a:spcBef>
                <a:spcPts val="751"/>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400" spc="-1" strike="noStrike">
                <a:latin typeface="Arial"/>
              </a:rPr>
              <a:t>need explicit connection establishment and termination</a:t>
            </a:r>
            <a:endParaRPr b="0" lang="en-GB" sz="2400" spc="-1" strike="noStrike">
              <a:latin typeface="Arial"/>
            </a:endParaRPr>
          </a:p>
          <a:p>
            <a:pPr marL="343080" indent="-343080">
              <a:lnSpc>
                <a:spcPct val="100000"/>
              </a:lnSpc>
              <a:spcBef>
                <a:spcPts val="751"/>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400" spc="-1" strike="noStrike">
                <a:latin typeface="Arial"/>
              </a:rPr>
              <a:t>Potentially different RTT (Round Trip Time)</a:t>
            </a:r>
            <a:endParaRPr b="0" lang="en-GB" sz="2400" spc="-1" strike="noStrike">
              <a:latin typeface="Arial"/>
            </a:endParaRPr>
          </a:p>
          <a:p>
            <a:pPr lvl="1" marL="743040" indent="-285840">
              <a:lnSpc>
                <a:spcPct val="100000"/>
              </a:lnSpc>
              <a:spcBef>
                <a:spcPts val="751"/>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400" spc="-1" strike="noStrike">
                <a:latin typeface="Arial"/>
              </a:rPr>
              <a:t>need adaptive timeout mechanism</a:t>
            </a:r>
            <a:endParaRPr b="0" lang="en-GB" sz="2400" spc="-1" strike="noStrike">
              <a:latin typeface="Arial"/>
            </a:endParaRPr>
          </a:p>
          <a:p>
            <a:pPr marL="343080" indent="-343080">
              <a:lnSpc>
                <a:spcPct val="100000"/>
              </a:lnSpc>
              <a:spcBef>
                <a:spcPts val="751"/>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400" spc="-1" strike="noStrike">
                <a:latin typeface="Arial"/>
              </a:rPr>
              <a:t>Potentially long delay in network</a:t>
            </a:r>
            <a:endParaRPr b="0" lang="en-GB" sz="2400" spc="-1" strike="noStrike">
              <a:latin typeface="Arial"/>
            </a:endParaRPr>
          </a:p>
          <a:p>
            <a:pPr lvl="1" marL="743040" indent="-285840">
              <a:lnSpc>
                <a:spcPct val="100000"/>
              </a:lnSpc>
              <a:spcBef>
                <a:spcPts val="751"/>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400" spc="-1" strike="noStrike">
                <a:latin typeface="Arial"/>
              </a:rPr>
              <a:t>need to be prepared for arrival of very old packets</a:t>
            </a:r>
            <a:endParaRPr b="0" lang="en-GB" sz="2400" spc="-1" strike="noStrike">
              <a:latin typeface="Arial"/>
            </a:endParaRPr>
          </a:p>
          <a:p>
            <a:pPr marL="343080" indent="-343080">
              <a:lnSpc>
                <a:spcPct val="100000"/>
              </a:lnSpc>
              <a:spcBef>
                <a:spcPts val="751"/>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400" spc="-1" strike="noStrike">
                <a:latin typeface="Arial"/>
              </a:rPr>
              <a:t>Potentially different capacity at destination</a:t>
            </a:r>
            <a:endParaRPr b="0" lang="en-GB" sz="2400" spc="-1" strike="noStrike">
              <a:latin typeface="Arial"/>
            </a:endParaRPr>
          </a:p>
          <a:p>
            <a:pPr lvl="1" marL="743040" indent="-285840">
              <a:lnSpc>
                <a:spcPct val="100000"/>
              </a:lnSpc>
              <a:spcBef>
                <a:spcPts val="751"/>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400" spc="-1" strike="noStrike">
                <a:latin typeface="Arial"/>
              </a:rPr>
              <a:t>need to accommodate different amounts of buffering</a:t>
            </a:r>
            <a:endParaRPr b="0" lang="en-GB" sz="2400" spc="-1" strike="noStrike">
              <a:latin typeface="Arial"/>
            </a:endParaRPr>
          </a:p>
          <a:p>
            <a:pPr marL="343080" indent="-343080">
              <a:lnSpc>
                <a:spcPct val="100000"/>
              </a:lnSpc>
              <a:spcBef>
                <a:spcPts val="751"/>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400" spc="-1" strike="noStrike">
                <a:latin typeface="Arial"/>
              </a:rPr>
              <a:t>Potentially different network capacity</a:t>
            </a:r>
            <a:endParaRPr b="0" lang="en-GB" sz="2400" spc="-1" strike="noStrike">
              <a:latin typeface="Arial"/>
            </a:endParaRPr>
          </a:p>
          <a:p>
            <a:pPr lvl="1" marL="743040" indent="-285840">
              <a:lnSpc>
                <a:spcPct val="100000"/>
              </a:lnSpc>
              <a:spcBef>
                <a:spcPts val="751"/>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400" spc="-1" strike="noStrike">
                <a:latin typeface="Arial"/>
              </a:rPr>
              <a:t>need to be prepared for network congestion</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9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677" name="PlaceHolder 1"/>
          <p:cNvSpPr>
            <a:spLocks noGrp="1"/>
          </p:cNvSpPr>
          <p:nvPr>
            <p:ph type="title"/>
          </p:nvPr>
        </p:nvSpPr>
        <p:spPr>
          <a:xfrm>
            <a:off x="536040" y="467640"/>
            <a:ext cx="8569440" cy="835920"/>
          </a:xfrm>
          <a:prstGeom prst="rect">
            <a:avLst/>
          </a:prstGeom>
          <a:noFill/>
          <a:ln w="0">
            <a:noFill/>
          </a:ln>
        </p:spPr>
        <p:txBody>
          <a:bodyPr lIns="87480" rIns="87480" tIns="44280" bIns="44280" anchor="t">
            <a:noAutofit/>
          </a:bodyPr>
          <a:p>
            <a:pPr marL="216000" indent="-216000" algn="ctr">
              <a:lnSpc>
                <a:spcPct val="100000"/>
              </a:lnSpc>
              <a:buClr>
                <a:srgbClr val="000000"/>
              </a:buClr>
              <a:buSzPct val="45000"/>
              <a:buFont typeface="Wingdings" charset="2"/>
              <a:buChar char=""/>
              <a:tabLst>
                <a:tab algn="l" pos="0"/>
                <a:tab algn="l" pos="825480"/>
                <a:tab algn="l" pos="1650960"/>
                <a:tab algn="l" pos="2476440"/>
                <a:tab algn="l" pos="3301920"/>
                <a:tab algn="l" pos="4127400"/>
                <a:tab algn="l" pos="4952880"/>
                <a:tab algn="l" pos="5778360"/>
                <a:tab algn="l" pos="6603840"/>
                <a:tab algn="l" pos="7429680"/>
                <a:tab algn="l" pos="8255160"/>
                <a:tab algn="l" pos="9080640"/>
                <a:tab algn="l" pos="9906120"/>
                <a:tab algn="l" pos="10731600"/>
              </a:tabLst>
            </a:pPr>
            <a:r>
              <a:rPr b="1" lang="en-GB" sz="2800" spc="-1" strike="noStrike">
                <a:latin typeface="Arial"/>
              </a:rPr>
              <a:t>TCP Segment Format - I</a:t>
            </a:r>
            <a:endParaRPr b="0" lang="en-GB" sz="2800" spc="-1" strike="noStrike">
              <a:latin typeface="Arial"/>
            </a:endParaRPr>
          </a:p>
        </p:txBody>
      </p:sp>
      <p:sp>
        <p:nvSpPr>
          <p:cNvPr id="678" name="PlaceHolder 2"/>
          <p:cNvSpPr>
            <a:spLocks noGrp="1"/>
          </p:cNvSpPr>
          <p:nvPr>
            <p:ph/>
          </p:nvPr>
        </p:nvSpPr>
        <p:spPr>
          <a:xfrm>
            <a:off x="399960" y="1091160"/>
            <a:ext cx="9203040" cy="6127920"/>
          </a:xfrm>
          <a:prstGeom prst="rect">
            <a:avLst/>
          </a:prstGeom>
          <a:noFill/>
          <a:ln w="0">
            <a:noFill/>
          </a:ln>
        </p:spPr>
        <p:txBody>
          <a:bodyPr lIns="96840" rIns="96840" tIns="47520" bIns="47520" anchor="t">
            <a:normAutofit fontScale="99000"/>
          </a:bodyPr>
          <a:p>
            <a:pPr marL="343080" indent="-343080">
              <a:lnSpc>
                <a:spcPct val="80000"/>
              </a:lnSpc>
              <a:spcBef>
                <a:spcPts val="751"/>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400" spc="-1" strike="noStrike">
                <a:latin typeface="Arial"/>
              </a:rPr>
              <a:t>Every TCP segment includes a </a:t>
            </a:r>
            <a:r>
              <a:rPr b="0" i="1" lang="en-GB" sz="2400" spc="-1" strike="noStrike">
                <a:latin typeface="Arial"/>
              </a:rPr>
              <a:t>Sequence Number</a:t>
            </a:r>
            <a:r>
              <a:rPr b="0" lang="en-GB" sz="2400" spc="-1" strike="noStrike">
                <a:latin typeface="Arial"/>
              </a:rPr>
              <a:t> that refers to the first byte of </a:t>
            </a:r>
            <a:r>
              <a:rPr b="0" i="1" lang="en-GB" sz="2400" spc="-1" strike="noStrike">
                <a:latin typeface="Arial"/>
              </a:rPr>
              <a:t>data</a:t>
            </a:r>
            <a:r>
              <a:rPr b="0" lang="en-GB" sz="2400" spc="-1" strike="noStrike">
                <a:latin typeface="Arial"/>
              </a:rPr>
              <a:t> included in the segment.</a:t>
            </a:r>
            <a:endParaRPr b="0" lang="en-GB" sz="2400" spc="-1" strike="noStrike">
              <a:latin typeface="Arial"/>
            </a:endParaRPr>
          </a:p>
          <a:p>
            <a:pPr marL="343080" indent="-343080">
              <a:lnSpc>
                <a:spcPct val="80000"/>
              </a:lnSpc>
              <a:spcBef>
                <a:spcPts val="751"/>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400" spc="-1" strike="noStrike">
                <a:latin typeface="Arial"/>
              </a:rPr>
              <a:t>Every TCP segment includes an </a:t>
            </a:r>
            <a:r>
              <a:rPr b="0" i="1" lang="en-GB" sz="2400" spc="-1" strike="noStrike">
                <a:latin typeface="Arial"/>
              </a:rPr>
              <a:t>Acknowledgement Number</a:t>
            </a:r>
            <a:r>
              <a:rPr b="0" lang="en-GB" sz="2400" spc="-1" strike="noStrike">
                <a:latin typeface="Arial"/>
              </a:rPr>
              <a:t> that indicates the byte number of the next data that is expected to be received.</a:t>
            </a:r>
            <a:endParaRPr b="0" lang="en-GB" sz="2400" spc="-1" strike="noStrike">
              <a:latin typeface="Arial"/>
            </a:endParaRPr>
          </a:p>
          <a:p>
            <a:pPr lvl="1" marL="743040" indent="-285840">
              <a:lnSpc>
                <a:spcPct val="80000"/>
              </a:lnSpc>
              <a:spcBef>
                <a:spcPts val="751"/>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400" spc="-1" strike="noStrike">
                <a:latin typeface="Arial"/>
              </a:rPr>
              <a:t>All bytes up through this number have already been received.</a:t>
            </a:r>
            <a:endParaRPr b="0" lang="en-GB" sz="2400" spc="-1" strike="noStrike">
              <a:latin typeface="Arial"/>
            </a:endParaRPr>
          </a:p>
          <a:p>
            <a:pPr marL="343080" indent="-343080">
              <a:lnSpc>
                <a:spcPct val="80000"/>
              </a:lnSpc>
              <a:spcBef>
                <a:spcPts val="751"/>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400" spc="-1" strike="noStrike">
                <a:latin typeface="Arial"/>
              </a:rPr>
              <a:t>Control </a:t>
            </a:r>
            <a:r>
              <a:rPr b="0" i="1" lang="en-GB" sz="2400" spc="-1" strike="noStrike">
                <a:latin typeface="Arial"/>
              </a:rPr>
              <a:t>flags</a:t>
            </a:r>
            <a:r>
              <a:rPr b="0" lang="en-GB" sz="2400" spc="-1" strike="noStrike">
                <a:latin typeface="Arial"/>
              </a:rPr>
              <a:t>:</a:t>
            </a:r>
            <a:endParaRPr b="0" lang="en-GB" sz="2400" spc="-1" strike="noStrike">
              <a:latin typeface="Arial"/>
            </a:endParaRPr>
          </a:p>
          <a:p>
            <a:pPr lvl="1" marL="743040" indent="-285840">
              <a:lnSpc>
                <a:spcPct val="80000"/>
              </a:lnSpc>
              <a:spcBef>
                <a:spcPts val="751"/>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400" spc="-1" strike="noStrike">
                <a:latin typeface="Arial"/>
              </a:rPr>
              <a:t>URG: urgent data included.</a:t>
            </a:r>
            <a:endParaRPr b="0" lang="en-GB" sz="2400" spc="-1" strike="noStrike">
              <a:latin typeface="Arial"/>
            </a:endParaRPr>
          </a:p>
          <a:p>
            <a:pPr lvl="1" marL="743040" indent="-285840">
              <a:lnSpc>
                <a:spcPct val="80000"/>
              </a:lnSpc>
              <a:spcBef>
                <a:spcPts val="751"/>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400" spc="-1" strike="noStrike">
                <a:latin typeface="Arial"/>
              </a:rPr>
              <a:t>ACK: this segment is (among other things) an acknowledgement.</a:t>
            </a:r>
            <a:endParaRPr b="0" lang="en-GB" sz="2400" spc="-1" strike="noStrike">
              <a:latin typeface="Arial"/>
            </a:endParaRPr>
          </a:p>
          <a:p>
            <a:pPr lvl="1" marL="743040" indent="-285840">
              <a:lnSpc>
                <a:spcPct val="80000"/>
              </a:lnSpc>
              <a:spcBef>
                <a:spcPts val="751"/>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400" spc="-1" strike="noStrike">
                <a:latin typeface="Arial"/>
              </a:rPr>
              <a:t>RST: error - abort the session.</a:t>
            </a:r>
            <a:endParaRPr b="0" lang="en-GB" sz="2400" spc="-1" strike="noStrike">
              <a:latin typeface="Arial"/>
            </a:endParaRPr>
          </a:p>
          <a:p>
            <a:pPr lvl="1" marL="743040" indent="-285840">
              <a:lnSpc>
                <a:spcPct val="80000"/>
              </a:lnSpc>
              <a:spcBef>
                <a:spcPts val="751"/>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400" spc="-1" strike="noStrike">
                <a:latin typeface="Arial"/>
              </a:rPr>
              <a:t>SYN: synchronize Sequence Numbers (setup)</a:t>
            </a:r>
            <a:endParaRPr b="0" lang="en-GB" sz="2400" spc="-1" strike="noStrike">
              <a:latin typeface="Arial"/>
            </a:endParaRPr>
          </a:p>
          <a:p>
            <a:pPr lvl="1" marL="743040" indent="-285840">
              <a:lnSpc>
                <a:spcPct val="80000"/>
              </a:lnSpc>
              <a:spcBef>
                <a:spcPts val="751"/>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400" spc="-1" strike="noStrike">
                <a:latin typeface="Arial"/>
              </a:rPr>
              <a:t>FIN: polite connection termination.</a:t>
            </a:r>
            <a:endParaRPr b="0" lang="en-GB" sz="2400" spc="-1" strike="noStrike">
              <a:latin typeface="Arial"/>
            </a:endParaRPr>
          </a:p>
          <a:p>
            <a:pPr marL="343080" indent="-343080">
              <a:lnSpc>
                <a:spcPct val="80000"/>
              </a:lnSpc>
              <a:spcBef>
                <a:spcPts val="751"/>
              </a:spcBef>
              <a:buClr>
                <a:srgbClr val="cc3300"/>
              </a:buClr>
              <a:buFont typeface="Wingdings" charset="2"/>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400" spc="-1" strike="noStrike">
                <a:latin typeface="Arial"/>
              </a:rPr>
              <a:t>Window: </a:t>
            </a:r>
            <a:endParaRPr b="0" lang="en-GB" sz="2400" spc="-1" strike="noStrike">
              <a:latin typeface="Arial"/>
            </a:endParaRPr>
          </a:p>
          <a:p>
            <a:pPr lvl="1" marL="743040" indent="-285840">
              <a:lnSpc>
                <a:spcPct val="80000"/>
              </a:lnSpc>
              <a:spcBef>
                <a:spcPts val="751"/>
              </a:spcBef>
              <a:buClr>
                <a:srgbClr val="cc33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GB" sz="2400" spc="-1" strike="noStrike">
                <a:latin typeface="Arial"/>
              </a:rPr>
              <a:t>Every ACK includes a Window field that tells the sender how many bytes it can send before the receiver buffer will be in overflow</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9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679" name=""/>
          <p:cNvSpPr/>
          <p:nvPr/>
        </p:nvSpPr>
        <p:spPr>
          <a:xfrm>
            <a:off x="908640" y="1657800"/>
            <a:ext cx="4046040" cy="595800"/>
          </a:xfrm>
          <a:prstGeom prst="rect">
            <a:avLst/>
          </a:prstGeom>
          <a:solidFill>
            <a:srgbClr val="c0c0c0"/>
          </a:solidFill>
          <a:ln w="9360">
            <a:solidFill>
              <a:srgbClr val="000000"/>
            </a:solidFill>
            <a:miter/>
          </a:ln>
        </p:spPr>
        <p:style>
          <a:lnRef idx="0"/>
          <a:fillRef idx="0"/>
          <a:effectRef idx="0"/>
          <a:fontRef idx="minor"/>
        </p:style>
      </p:sp>
      <p:sp>
        <p:nvSpPr>
          <p:cNvPr id="680" name=""/>
          <p:cNvSpPr/>
          <p:nvPr/>
        </p:nvSpPr>
        <p:spPr>
          <a:xfrm>
            <a:off x="4955400" y="1657800"/>
            <a:ext cx="4047480" cy="595800"/>
          </a:xfrm>
          <a:prstGeom prst="rect">
            <a:avLst/>
          </a:prstGeom>
          <a:solidFill>
            <a:srgbClr val="c0c0c0"/>
          </a:solidFill>
          <a:ln w="9360">
            <a:solidFill>
              <a:srgbClr val="000000"/>
            </a:solidFill>
            <a:miter/>
          </a:ln>
        </p:spPr>
        <p:style>
          <a:lnRef idx="0"/>
          <a:fillRef idx="0"/>
          <a:effectRef idx="0"/>
          <a:fontRef idx="minor"/>
        </p:style>
      </p:sp>
      <p:sp>
        <p:nvSpPr>
          <p:cNvPr id="681" name=""/>
          <p:cNvSpPr/>
          <p:nvPr/>
        </p:nvSpPr>
        <p:spPr>
          <a:xfrm>
            <a:off x="1425240" y="1640520"/>
            <a:ext cx="7682400" cy="64188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spAutoFit/>
          </a:bodyPr>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GB" sz="1800" spc="-1" strike="noStrike">
              <a:latin typeface="Arial"/>
            </a:endParaRPr>
          </a:p>
          <a:p>
            <a:pPr>
              <a:lnSpc>
                <a:spcPct val="100000"/>
              </a:lnSpc>
              <a:buNone/>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GB" sz="1800" spc="-1" strike="noStrike">
              <a:latin typeface="Arial"/>
            </a:endParaRPr>
          </a:p>
        </p:txBody>
      </p:sp>
      <p:sp>
        <p:nvSpPr>
          <p:cNvPr id="682" name=""/>
          <p:cNvSpPr/>
          <p:nvPr/>
        </p:nvSpPr>
        <p:spPr>
          <a:xfrm>
            <a:off x="1269360" y="1764360"/>
            <a:ext cx="2221920" cy="273960"/>
          </a:xfrm>
          <a:prstGeom prst="rect">
            <a:avLst/>
          </a:prstGeom>
          <a:solidFill>
            <a:srgbClr val="c0c0c0"/>
          </a:solid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800" spc="-1" strike="noStrike">
                <a:solidFill>
                  <a:srgbClr val="000000"/>
                </a:solidFill>
                <a:latin typeface="Arial"/>
                <a:ea typeface="DejaVu Sans"/>
              </a:rPr>
              <a:t>Source Port Number</a:t>
            </a:r>
            <a:endParaRPr b="0" lang="en-GB" sz="1800" spc="-1" strike="noStrike">
              <a:latin typeface="Arial"/>
            </a:endParaRPr>
          </a:p>
        </p:txBody>
      </p:sp>
      <p:sp>
        <p:nvSpPr>
          <p:cNvPr id="683" name=""/>
          <p:cNvSpPr/>
          <p:nvPr/>
        </p:nvSpPr>
        <p:spPr>
          <a:xfrm>
            <a:off x="5109120" y="1764360"/>
            <a:ext cx="2692800" cy="2739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800" spc="-1" strike="noStrike">
                <a:solidFill>
                  <a:srgbClr val="000000"/>
                </a:solidFill>
                <a:latin typeface="Arial"/>
                <a:ea typeface="DejaVu Sans"/>
              </a:rPr>
              <a:t>Destination Port Number</a:t>
            </a:r>
            <a:endParaRPr b="0" lang="en-GB" sz="1800" spc="-1" strike="noStrike">
              <a:latin typeface="Arial"/>
            </a:endParaRPr>
          </a:p>
        </p:txBody>
      </p:sp>
      <p:sp>
        <p:nvSpPr>
          <p:cNvPr id="684" name=""/>
          <p:cNvSpPr/>
          <p:nvPr/>
        </p:nvSpPr>
        <p:spPr>
          <a:xfrm>
            <a:off x="908640" y="2254320"/>
            <a:ext cx="8094240" cy="594000"/>
          </a:xfrm>
          <a:prstGeom prst="rect">
            <a:avLst/>
          </a:prstGeom>
          <a:solidFill>
            <a:srgbClr val="c0c0c0"/>
          </a:solidFill>
          <a:ln w="9360">
            <a:solidFill>
              <a:srgbClr val="000000"/>
            </a:solidFill>
            <a:miter/>
          </a:ln>
        </p:spPr>
        <p:style>
          <a:lnRef idx="0"/>
          <a:fillRef idx="0"/>
          <a:effectRef idx="0"/>
          <a:fontRef idx="minor"/>
        </p:style>
      </p:sp>
      <p:sp>
        <p:nvSpPr>
          <p:cNvPr id="685" name=""/>
          <p:cNvSpPr/>
          <p:nvPr/>
        </p:nvSpPr>
        <p:spPr>
          <a:xfrm>
            <a:off x="3953520" y="2361240"/>
            <a:ext cx="2005560" cy="273960"/>
          </a:xfrm>
          <a:prstGeom prst="rect">
            <a:avLst/>
          </a:prstGeom>
          <a:solidFill>
            <a:srgbClr val="c0c0c0"/>
          </a:solid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800" spc="-1" strike="noStrike">
                <a:solidFill>
                  <a:srgbClr val="000000"/>
                </a:solidFill>
                <a:latin typeface="Arial"/>
                <a:ea typeface="DejaVu Sans"/>
              </a:rPr>
              <a:t>Sequence Number</a:t>
            </a:r>
            <a:endParaRPr b="0" lang="en-GB" sz="1800" spc="-1" strike="noStrike">
              <a:latin typeface="Arial"/>
            </a:endParaRPr>
          </a:p>
        </p:txBody>
      </p:sp>
      <p:sp>
        <p:nvSpPr>
          <p:cNvPr id="686" name=""/>
          <p:cNvSpPr/>
          <p:nvPr/>
        </p:nvSpPr>
        <p:spPr>
          <a:xfrm>
            <a:off x="908640" y="2835000"/>
            <a:ext cx="8094240" cy="594000"/>
          </a:xfrm>
          <a:prstGeom prst="rect">
            <a:avLst/>
          </a:prstGeom>
          <a:solidFill>
            <a:srgbClr val="c0c0c0"/>
          </a:solidFill>
          <a:ln w="9360">
            <a:solidFill>
              <a:srgbClr val="000000"/>
            </a:solidFill>
            <a:miter/>
          </a:ln>
        </p:spPr>
        <p:style>
          <a:lnRef idx="0"/>
          <a:fillRef idx="0"/>
          <a:effectRef idx="0"/>
          <a:fontRef idx="minor"/>
        </p:style>
      </p:sp>
      <p:sp>
        <p:nvSpPr>
          <p:cNvPr id="687" name=""/>
          <p:cNvSpPr/>
          <p:nvPr/>
        </p:nvSpPr>
        <p:spPr>
          <a:xfrm>
            <a:off x="3976920" y="2955600"/>
            <a:ext cx="2019240" cy="273960"/>
          </a:xfrm>
          <a:prstGeom prst="rect">
            <a:avLst/>
          </a:prstGeom>
          <a:solidFill>
            <a:srgbClr val="c0c0c0"/>
          </a:solid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800" spc="-1" strike="noStrike">
                <a:solidFill>
                  <a:srgbClr val="000000"/>
                </a:solidFill>
                <a:latin typeface="Arial"/>
                <a:ea typeface="DejaVu Sans"/>
              </a:rPr>
              <a:t>Acknowledgement</a:t>
            </a:r>
            <a:endParaRPr b="0" lang="en-GB" sz="1800" spc="-1" strike="noStrike">
              <a:latin typeface="Arial"/>
            </a:endParaRPr>
          </a:p>
        </p:txBody>
      </p:sp>
      <p:sp>
        <p:nvSpPr>
          <p:cNvPr id="688" name=""/>
          <p:cNvSpPr/>
          <p:nvPr/>
        </p:nvSpPr>
        <p:spPr>
          <a:xfrm>
            <a:off x="908640" y="3429720"/>
            <a:ext cx="1291680" cy="595800"/>
          </a:xfrm>
          <a:prstGeom prst="rect">
            <a:avLst/>
          </a:prstGeom>
          <a:solidFill>
            <a:srgbClr val="c0c0c0"/>
          </a:solidFill>
          <a:ln w="9360">
            <a:solidFill>
              <a:srgbClr val="000000"/>
            </a:solidFill>
            <a:miter/>
          </a:ln>
        </p:spPr>
        <p:style>
          <a:lnRef idx="0"/>
          <a:fillRef idx="0"/>
          <a:effectRef idx="0"/>
          <a:fontRef idx="minor"/>
        </p:style>
      </p:sp>
      <p:sp>
        <p:nvSpPr>
          <p:cNvPr id="689" name=""/>
          <p:cNvSpPr/>
          <p:nvPr/>
        </p:nvSpPr>
        <p:spPr>
          <a:xfrm>
            <a:off x="1136880" y="3569760"/>
            <a:ext cx="1343520" cy="273960"/>
          </a:xfrm>
          <a:prstGeom prst="rect">
            <a:avLst/>
          </a:prstGeom>
          <a:solidFill>
            <a:srgbClr val="c0c0c0"/>
          </a:solidFill>
          <a:ln w="0">
            <a:noFill/>
          </a:ln>
        </p:spPr>
        <p:style>
          <a:lnRef idx="0"/>
          <a:fillRef idx="0"/>
          <a:effectRef idx="0"/>
          <a:fontRef idx="minor"/>
        </p:style>
        <p:txBody>
          <a:bodyPr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Arial"/>
                <a:ea typeface="DejaVu Sans"/>
              </a:rPr>
              <a:t>Hdr Len</a:t>
            </a:r>
            <a:endParaRPr b="0" lang="en-GB" sz="1800" spc="-1" strike="noStrike">
              <a:latin typeface="Arial"/>
            </a:endParaRPr>
          </a:p>
        </p:txBody>
      </p:sp>
      <p:sp>
        <p:nvSpPr>
          <p:cNvPr id="690" name=""/>
          <p:cNvSpPr/>
          <p:nvPr/>
        </p:nvSpPr>
        <p:spPr>
          <a:xfrm>
            <a:off x="2200680" y="3429720"/>
            <a:ext cx="1234440" cy="595800"/>
          </a:xfrm>
          <a:prstGeom prst="rect">
            <a:avLst/>
          </a:prstGeom>
          <a:solidFill>
            <a:srgbClr val="c0c0c0"/>
          </a:solidFill>
          <a:ln w="9360">
            <a:solidFill>
              <a:srgbClr val="000000"/>
            </a:solidFill>
            <a:miter/>
          </a:ln>
        </p:spPr>
        <p:style>
          <a:lnRef idx="0"/>
          <a:fillRef idx="0"/>
          <a:effectRef idx="0"/>
          <a:fontRef idx="minor"/>
        </p:style>
      </p:sp>
      <p:sp>
        <p:nvSpPr>
          <p:cNvPr id="691" name=""/>
          <p:cNvSpPr/>
          <p:nvPr/>
        </p:nvSpPr>
        <p:spPr>
          <a:xfrm>
            <a:off x="2680920" y="3552120"/>
            <a:ext cx="126360" cy="273960"/>
          </a:xfrm>
          <a:prstGeom prst="rect">
            <a:avLst/>
          </a:prstGeom>
          <a:solidFill>
            <a:srgbClr val="c0c0c0"/>
          </a:solid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800" spc="-1" strike="noStrike">
                <a:solidFill>
                  <a:srgbClr val="000000"/>
                </a:solidFill>
                <a:latin typeface="Arial"/>
                <a:ea typeface="DejaVu Sans"/>
              </a:rPr>
              <a:t>0</a:t>
            </a:r>
            <a:endParaRPr b="0" lang="en-GB" sz="1800" spc="-1" strike="noStrike">
              <a:latin typeface="Arial"/>
            </a:endParaRPr>
          </a:p>
        </p:txBody>
      </p:sp>
      <p:sp>
        <p:nvSpPr>
          <p:cNvPr id="692" name=""/>
          <p:cNvSpPr/>
          <p:nvPr/>
        </p:nvSpPr>
        <p:spPr>
          <a:xfrm>
            <a:off x="3436200" y="3429720"/>
            <a:ext cx="1518480" cy="595800"/>
          </a:xfrm>
          <a:prstGeom prst="rect">
            <a:avLst/>
          </a:prstGeom>
          <a:solidFill>
            <a:srgbClr val="c0c0c0"/>
          </a:solidFill>
          <a:ln w="9360">
            <a:solidFill>
              <a:srgbClr val="000000"/>
            </a:solidFill>
            <a:miter/>
          </a:ln>
        </p:spPr>
        <p:style>
          <a:lnRef idx="0"/>
          <a:fillRef idx="0"/>
          <a:effectRef idx="0"/>
          <a:fontRef idx="minor"/>
        </p:style>
      </p:sp>
      <p:sp>
        <p:nvSpPr>
          <p:cNvPr id="693" name=""/>
          <p:cNvSpPr/>
          <p:nvPr/>
        </p:nvSpPr>
        <p:spPr>
          <a:xfrm>
            <a:off x="3900960" y="3552120"/>
            <a:ext cx="597240" cy="273960"/>
          </a:xfrm>
          <a:prstGeom prst="rect">
            <a:avLst/>
          </a:prstGeom>
          <a:solidFill>
            <a:srgbClr val="c0c0c0"/>
          </a:solid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800" spc="-1" strike="noStrike">
                <a:solidFill>
                  <a:srgbClr val="000000"/>
                </a:solidFill>
                <a:latin typeface="Arial"/>
                <a:ea typeface="DejaVu Sans"/>
              </a:rPr>
              <a:t>Flags</a:t>
            </a:r>
            <a:endParaRPr b="0" lang="en-GB" sz="1800" spc="-1" strike="noStrike">
              <a:latin typeface="Arial"/>
            </a:endParaRPr>
          </a:p>
        </p:txBody>
      </p:sp>
      <p:sp>
        <p:nvSpPr>
          <p:cNvPr id="694" name=""/>
          <p:cNvSpPr/>
          <p:nvPr/>
        </p:nvSpPr>
        <p:spPr>
          <a:xfrm>
            <a:off x="4955400" y="3429720"/>
            <a:ext cx="4047480" cy="595800"/>
          </a:xfrm>
          <a:prstGeom prst="rect">
            <a:avLst/>
          </a:prstGeom>
          <a:solidFill>
            <a:srgbClr val="c0c0c0"/>
          </a:solidFill>
          <a:ln w="9360">
            <a:solidFill>
              <a:srgbClr val="000000"/>
            </a:solidFill>
            <a:miter/>
          </a:ln>
        </p:spPr>
        <p:style>
          <a:lnRef idx="0"/>
          <a:fillRef idx="0"/>
          <a:effectRef idx="0"/>
          <a:fontRef idx="minor"/>
        </p:style>
      </p:sp>
      <p:sp>
        <p:nvSpPr>
          <p:cNvPr id="695" name=""/>
          <p:cNvSpPr/>
          <p:nvPr/>
        </p:nvSpPr>
        <p:spPr>
          <a:xfrm>
            <a:off x="6552000" y="3552120"/>
            <a:ext cx="876960" cy="273960"/>
          </a:xfrm>
          <a:prstGeom prst="rect">
            <a:avLst/>
          </a:prstGeom>
          <a:solidFill>
            <a:srgbClr val="c0c0c0"/>
          </a:solid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800" spc="-1" strike="noStrike">
                <a:solidFill>
                  <a:srgbClr val="000000"/>
                </a:solidFill>
                <a:latin typeface="Arial"/>
                <a:ea typeface="DejaVu Sans"/>
              </a:rPr>
              <a:t>Window</a:t>
            </a:r>
            <a:endParaRPr b="0" lang="en-GB" sz="1800" spc="-1" strike="noStrike">
              <a:latin typeface="Arial"/>
            </a:endParaRPr>
          </a:p>
        </p:txBody>
      </p:sp>
      <p:sp>
        <p:nvSpPr>
          <p:cNvPr id="696" name=""/>
          <p:cNvSpPr/>
          <p:nvPr/>
        </p:nvSpPr>
        <p:spPr>
          <a:xfrm>
            <a:off x="908640" y="4026240"/>
            <a:ext cx="4046040" cy="594000"/>
          </a:xfrm>
          <a:prstGeom prst="rect">
            <a:avLst/>
          </a:prstGeom>
          <a:solidFill>
            <a:srgbClr val="c0c0c0"/>
          </a:solidFill>
          <a:ln w="9360">
            <a:solidFill>
              <a:srgbClr val="000000"/>
            </a:solidFill>
            <a:miter/>
          </a:ln>
        </p:spPr>
        <p:style>
          <a:lnRef idx="0"/>
          <a:fillRef idx="0"/>
          <a:effectRef idx="0"/>
          <a:fontRef idx="minor"/>
        </p:style>
      </p:sp>
      <p:sp>
        <p:nvSpPr>
          <p:cNvPr id="697" name=""/>
          <p:cNvSpPr/>
          <p:nvPr/>
        </p:nvSpPr>
        <p:spPr>
          <a:xfrm>
            <a:off x="2363400" y="4146840"/>
            <a:ext cx="1153800" cy="273960"/>
          </a:xfrm>
          <a:prstGeom prst="rect">
            <a:avLst/>
          </a:prstGeom>
          <a:solidFill>
            <a:srgbClr val="c0c0c0"/>
          </a:solid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800" spc="-1" strike="noStrike">
                <a:solidFill>
                  <a:srgbClr val="000000"/>
                </a:solidFill>
                <a:latin typeface="Arial"/>
                <a:ea typeface="DejaVu Sans"/>
              </a:rPr>
              <a:t>Checksum</a:t>
            </a:r>
            <a:endParaRPr b="0" lang="en-GB" sz="1800" spc="-1" strike="noStrike">
              <a:latin typeface="Arial"/>
            </a:endParaRPr>
          </a:p>
        </p:txBody>
      </p:sp>
      <p:sp>
        <p:nvSpPr>
          <p:cNvPr id="698" name=""/>
          <p:cNvSpPr/>
          <p:nvPr/>
        </p:nvSpPr>
        <p:spPr>
          <a:xfrm>
            <a:off x="4955400" y="4026240"/>
            <a:ext cx="4047480" cy="594000"/>
          </a:xfrm>
          <a:prstGeom prst="rect">
            <a:avLst/>
          </a:prstGeom>
          <a:solidFill>
            <a:srgbClr val="c0c0c0"/>
          </a:solidFill>
          <a:ln w="9360">
            <a:solidFill>
              <a:srgbClr val="000000"/>
            </a:solidFill>
            <a:miter/>
          </a:ln>
        </p:spPr>
        <p:style>
          <a:lnRef idx="0"/>
          <a:fillRef idx="0"/>
          <a:effectRef idx="0"/>
          <a:fontRef idx="minor"/>
        </p:style>
      </p:sp>
      <p:sp>
        <p:nvSpPr>
          <p:cNvPr id="699" name=""/>
          <p:cNvSpPr/>
          <p:nvPr/>
        </p:nvSpPr>
        <p:spPr>
          <a:xfrm>
            <a:off x="6206760" y="4146840"/>
            <a:ext cx="1587960" cy="273960"/>
          </a:xfrm>
          <a:prstGeom prst="rect">
            <a:avLst/>
          </a:prstGeom>
          <a:solidFill>
            <a:srgbClr val="c0c0c0"/>
          </a:solid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800" spc="-1" strike="noStrike">
                <a:solidFill>
                  <a:srgbClr val="000000"/>
                </a:solidFill>
                <a:latin typeface="Arial"/>
                <a:ea typeface="DejaVu Sans"/>
              </a:rPr>
              <a:t>Urgent Pointer</a:t>
            </a:r>
            <a:endParaRPr b="0" lang="en-GB" sz="1800" spc="-1" strike="noStrike">
              <a:latin typeface="Arial"/>
            </a:endParaRPr>
          </a:p>
        </p:txBody>
      </p:sp>
      <p:sp>
        <p:nvSpPr>
          <p:cNvPr id="700" name=""/>
          <p:cNvSpPr/>
          <p:nvPr/>
        </p:nvSpPr>
        <p:spPr>
          <a:xfrm>
            <a:off x="908640" y="4620960"/>
            <a:ext cx="8094240" cy="595800"/>
          </a:xfrm>
          <a:prstGeom prst="rect">
            <a:avLst/>
          </a:prstGeom>
          <a:solidFill>
            <a:srgbClr val="c0c0c0"/>
          </a:solidFill>
          <a:ln w="9360">
            <a:solidFill>
              <a:srgbClr val="000000"/>
            </a:solidFill>
            <a:miter/>
          </a:ln>
        </p:spPr>
        <p:style>
          <a:lnRef idx="0"/>
          <a:fillRef idx="0"/>
          <a:effectRef idx="0"/>
          <a:fontRef idx="minor"/>
        </p:style>
      </p:sp>
      <p:sp>
        <p:nvSpPr>
          <p:cNvPr id="701" name=""/>
          <p:cNvSpPr/>
          <p:nvPr/>
        </p:nvSpPr>
        <p:spPr>
          <a:xfrm>
            <a:off x="4064760" y="4743360"/>
            <a:ext cx="1833480" cy="273960"/>
          </a:xfrm>
          <a:prstGeom prst="rect">
            <a:avLst/>
          </a:prstGeom>
          <a:solidFill>
            <a:srgbClr val="c0c0c0"/>
          </a:solid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800" spc="-1" strike="noStrike">
                <a:solidFill>
                  <a:srgbClr val="000000"/>
                </a:solidFill>
                <a:latin typeface="Arial"/>
                <a:ea typeface="DejaVu Sans"/>
              </a:rPr>
              <a:t>Options/Padding</a:t>
            </a:r>
            <a:endParaRPr b="0" lang="en-GB" sz="1800" spc="-1" strike="noStrike">
              <a:latin typeface="Arial"/>
            </a:endParaRPr>
          </a:p>
        </p:txBody>
      </p:sp>
      <p:sp>
        <p:nvSpPr>
          <p:cNvPr id="702" name=""/>
          <p:cNvSpPr/>
          <p:nvPr/>
        </p:nvSpPr>
        <p:spPr>
          <a:xfrm>
            <a:off x="908640" y="5217480"/>
            <a:ext cx="8094240" cy="1190520"/>
          </a:xfrm>
          <a:prstGeom prst="rect">
            <a:avLst/>
          </a:prstGeom>
          <a:noFill/>
          <a:ln w="9360">
            <a:solidFill>
              <a:srgbClr val="000000"/>
            </a:solidFill>
            <a:miter/>
          </a:ln>
        </p:spPr>
        <p:style>
          <a:lnRef idx="0"/>
          <a:fillRef idx="0"/>
          <a:effectRef idx="0"/>
          <a:fontRef idx="minor"/>
        </p:style>
      </p:sp>
      <p:sp>
        <p:nvSpPr>
          <p:cNvPr id="703" name=""/>
          <p:cNvSpPr/>
          <p:nvPr/>
        </p:nvSpPr>
        <p:spPr>
          <a:xfrm>
            <a:off x="4702320" y="5635440"/>
            <a:ext cx="493920" cy="2739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800" spc="-1" strike="noStrike">
                <a:solidFill>
                  <a:srgbClr val="000000"/>
                </a:solidFill>
                <a:latin typeface="Arial"/>
                <a:ea typeface="DejaVu Sans"/>
              </a:rPr>
              <a:t>Data</a:t>
            </a:r>
            <a:endParaRPr b="0" lang="en-GB" sz="1800" spc="-1" strike="noStrike">
              <a:latin typeface="Arial"/>
            </a:endParaRPr>
          </a:p>
        </p:txBody>
      </p:sp>
      <p:sp>
        <p:nvSpPr>
          <p:cNvPr id="704" name=""/>
          <p:cNvSpPr/>
          <p:nvPr/>
        </p:nvSpPr>
        <p:spPr>
          <a:xfrm flipV="1">
            <a:off x="908640" y="1494720"/>
            <a:ext cx="1800" cy="148680"/>
          </a:xfrm>
          <a:prstGeom prst="line">
            <a:avLst/>
          </a:prstGeom>
          <a:ln w="9360">
            <a:solidFill>
              <a:srgbClr val="000000"/>
            </a:solidFill>
            <a:miter/>
          </a:ln>
        </p:spPr>
        <p:style>
          <a:lnRef idx="0"/>
          <a:fillRef idx="0"/>
          <a:effectRef idx="0"/>
          <a:fontRef idx="minor"/>
        </p:style>
      </p:sp>
      <p:sp>
        <p:nvSpPr>
          <p:cNvPr id="705" name=""/>
          <p:cNvSpPr/>
          <p:nvPr/>
        </p:nvSpPr>
        <p:spPr>
          <a:xfrm flipV="1">
            <a:off x="4955400" y="1494720"/>
            <a:ext cx="360" cy="148680"/>
          </a:xfrm>
          <a:prstGeom prst="line">
            <a:avLst/>
          </a:prstGeom>
          <a:ln w="9360">
            <a:solidFill>
              <a:srgbClr val="000000"/>
            </a:solidFill>
            <a:miter/>
          </a:ln>
        </p:spPr>
        <p:style>
          <a:lnRef idx="0"/>
          <a:fillRef idx="0"/>
          <a:effectRef idx="0"/>
          <a:fontRef idx="minor"/>
        </p:style>
      </p:sp>
      <p:sp>
        <p:nvSpPr>
          <p:cNvPr id="706" name=""/>
          <p:cNvSpPr/>
          <p:nvPr/>
        </p:nvSpPr>
        <p:spPr>
          <a:xfrm flipV="1">
            <a:off x="9003600" y="1494720"/>
            <a:ext cx="360" cy="148680"/>
          </a:xfrm>
          <a:prstGeom prst="line">
            <a:avLst/>
          </a:prstGeom>
          <a:ln w="9360">
            <a:solidFill>
              <a:srgbClr val="000000"/>
            </a:solidFill>
            <a:miter/>
          </a:ln>
        </p:spPr>
        <p:style>
          <a:lnRef idx="0"/>
          <a:fillRef idx="0"/>
          <a:effectRef idx="0"/>
          <a:fontRef idx="minor"/>
        </p:style>
      </p:sp>
      <p:sp>
        <p:nvSpPr>
          <p:cNvPr id="707" name=""/>
          <p:cNvSpPr/>
          <p:nvPr/>
        </p:nvSpPr>
        <p:spPr>
          <a:xfrm>
            <a:off x="873360" y="1259280"/>
            <a:ext cx="126360" cy="2739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800" spc="-1" strike="noStrike">
                <a:solidFill>
                  <a:srgbClr val="000000"/>
                </a:solidFill>
                <a:latin typeface="Arial"/>
                <a:ea typeface="DejaVu Sans"/>
              </a:rPr>
              <a:t>0</a:t>
            </a:r>
            <a:endParaRPr b="0" lang="en-GB" sz="1800" spc="-1" strike="noStrike">
              <a:latin typeface="Arial"/>
            </a:endParaRPr>
          </a:p>
        </p:txBody>
      </p:sp>
      <p:sp>
        <p:nvSpPr>
          <p:cNvPr id="708" name=""/>
          <p:cNvSpPr/>
          <p:nvPr/>
        </p:nvSpPr>
        <p:spPr>
          <a:xfrm>
            <a:off x="4884480" y="1259280"/>
            <a:ext cx="253080" cy="2739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800" spc="-1" strike="noStrike">
                <a:solidFill>
                  <a:srgbClr val="000000"/>
                </a:solidFill>
                <a:latin typeface="Arial"/>
                <a:ea typeface="DejaVu Sans"/>
              </a:rPr>
              <a:t>16</a:t>
            </a:r>
            <a:endParaRPr b="0" lang="en-GB" sz="1800" spc="-1" strike="noStrike">
              <a:latin typeface="Arial"/>
            </a:endParaRPr>
          </a:p>
        </p:txBody>
      </p:sp>
      <p:sp>
        <p:nvSpPr>
          <p:cNvPr id="709" name=""/>
          <p:cNvSpPr/>
          <p:nvPr/>
        </p:nvSpPr>
        <p:spPr>
          <a:xfrm>
            <a:off x="8929440" y="1259280"/>
            <a:ext cx="253080" cy="273960"/>
          </a:xfrm>
          <a:prstGeom prst="rect">
            <a:avLst/>
          </a:prstGeom>
          <a:noFill/>
          <a:ln w="0">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800" spc="-1" strike="noStrike">
                <a:solidFill>
                  <a:srgbClr val="000000"/>
                </a:solidFill>
                <a:latin typeface="Arial"/>
                <a:ea typeface="DejaVu Sans"/>
              </a:rPr>
              <a:t>31</a:t>
            </a:r>
            <a:endParaRPr b="0" lang="en-GB" sz="1800" spc="-1" strike="noStrike">
              <a:latin typeface="Arial"/>
            </a:endParaRPr>
          </a:p>
        </p:txBody>
      </p:sp>
      <p:sp>
        <p:nvSpPr>
          <p:cNvPr id="710" name=""/>
          <p:cNvSpPr/>
          <p:nvPr/>
        </p:nvSpPr>
        <p:spPr>
          <a:xfrm>
            <a:off x="536040" y="467640"/>
            <a:ext cx="8569440" cy="835920"/>
          </a:xfrm>
          <a:prstGeom prst="rect">
            <a:avLst/>
          </a:prstGeom>
          <a:noFill/>
          <a:ln w="0">
            <a:noFill/>
          </a:ln>
        </p:spPr>
        <p:style>
          <a:lnRef idx="0"/>
          <a:fillRef idx="0"/>
          <a:effectRef idx="0"/>
          <a:fontRef idx="minor"/>
        </p:style>
        <p:txBody>
          <a:bodyPr lIns="87480" rIns="87480" tIns="44280" bIns="44280" anchor="t">
            <a:noAutofit/>
          </a:bodyPr>
          <a:p>
            <a:pPr marL="216000" indent="-216000" algn="ctr">
              <a:lnSpc>
                <a:spcPct val="100000"/>
              </a:lnSpc>
              <a:buClr>
                <a:srgbClr val="000000"/>
              </a:buClr>
              <a:buSzPct val="45000"/>
              <a:buFont typeface="Wingdings" charset="2"/>
              <a:buChar char=""/>
              <a:tabLst>
                <a:tab algn="l" pos="0"/>
                <a:tab algn="l" pos="825480"/>
                <a:tab algn="l" pos="1650960"/>
                <a:tab algn="l" pos="2476440"/>
                <a:tab algn="l" pos="3301920"/>
                <a:tab algn="l" pos="4127400"/>
                <a:tab algn="l" pos="4952880"/>
                <a:tab algn="l" pos="5778360"/>
                <a:tab algn="l" pos="6603840"/>
                <a:tab algn="l" pos="7429680"/>
                <a:tab algn="l" pos="8255160"/>
                <a:tab algn="l" pos="9080640"/>
                <a:tab algn="l" pos="9906120"/>
                <a:tab algn="l" pos="10731600"/>
              </a:tabLst>
            </a:pPr>
            <a:r>
              <a:rPr b="1" lang="en-GB" sz="2800" spc="-1" strike="noStrike">
                <a:solidFill>
                  <a:srgbClr val="000000"/>
                </a:solidFill>
                <a:latin typeface="Arial"/>
                <a:ea typeface="DejaVu Sans"/>
              </a:rPr>
              <a:t>TCP Segment Format - II</a:t>
            </a:r>
            <a:endParaRPr b="0" lang="en-GB" sz="2800" spc="-1" strike="noStrike">
              <a:latin typeface="Arial"/>
            </a:endParaRPr>
          </a:p>
        </p:txBody>
      </p:sp>
    </p:spTree>
  </p:cSld>
  <mc:AlternateContent>
    <mc:Choice Requires="p14">
      <p:transition spd="slow" p14:dur="2000"/>
    </mc:Choice>
    <mc:Fallback>
      <p:transition spd="slow"/>
    </mc:Fallback>
  </mc:AlternateContent>
</p:sld>
</file>

<file path=ppt/slides/slide9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11" name="PlaceHolder 1"/>
          <p:cNvSpPr>
            <a:spLocks noGrp="1"/>
          </p:cNvSpPr>
          <p:nvPr>
            <p:ph type="title"/>
          </p:nvPr>
        </p:nvSpPr>
        <p:spPr>
          <a:xfrm>
            <a:off x="362880" y="503640"/>
            <a:ext cx="9239760" cy="1574280"/>
          </a:xfrm>
          <a:prstGeom prst="rect">
            <a:avLst/>
          </a:prstGeom>
          <a:noFill/>
          <a:ln w="0">
            <a:noFill/>
          </a:ln>
        </p:spPr>
        <p:txBody>
          <a:bodyPr lIns="87480" rIns="87480" tIns="44280" bIns="44280" anchor="t">
            <a:noAutofit/>
          </a:bodyPr>
          <a:p>
            <a:pPr marL="216000" indent="-216000" algn="ctr">
              <a:lnSpc>
                <a:spcPct val="100000"/>
              </a:lnSpc>
              <a:buClr>
                <a:srgbClr val="000000"/>
              </a:buClr>
              <a:buSzPct val="45000"/>
              <a:buFont typeface="Wingdings" charset="2"/>
              <a:buChar char=""/>
              <a:tabLst>
                <a:tab algn="l" pos="0"/>
                <a:tab algn="l" pos="825480"/>
                <a:tab algn="l" pos="1650960"/>
                <a:tab algn="l" pos="2476440"/>
                <a:tab algn="l" pos="3301920"/>
                <a:tab algn="l" pos="4127400"/>
                <a:tab algn="l" pos="4952880"/>
                <a:tab algn="l" pos="5778360"/>
                <a:tab algn="l" pos="6603840"/>
                <a:tab algn="l" pos="7429680"/>
                <a:tab algn="l" pos="8255160"/>
                <a:tab algn="l" pos="9080640"/>
                <a:tab algn="l" pos="9906120"/>
                <a:tab algn="l" pos="10731600"/>
              </a:tabLst>
            </a:pPr>
            <a:r>
              <a:rPr b="1" lang="en-GB" sz="2800" spc="-1" strike="noStrike">
                <a:latin typeface="Arial"/>
              </a:rPr>
              <a:t>TCP Connection Establishment and Termination</a:t>
            </a:r>
            <a:endParaRPr b="0" lang="en-GB" sz="2800" spc="-1" strike="noStrike">
              <a:latin typeface="Arial"/>
            </a:endParaRPr>
          </a:p>
        </p:txBody>
      </p:sp>
      <p:sp>
        <p:nvSpPr>
          <p:cNvPr id="712" name="PlaceHolder 2"/>
          <p:cNvSpPr>
            <a:spLocks noGrp="1"/>
          </p:cNvSpPr>
          <p:nvPr>
            <p:ph/>
          </p:nvPr>
        </p:nvSpPr>
        <p:spPr>
          <a:xfrm>
            <a:off x="239400" y="2340000"/>
            <a:ext cx="9362880" cy="4505400"/>
          </a:xfrm>
          <a:prstGeom prst="rect">
            <a:avLst/>
          </a:prstGeom>
          <a:noFill/>
          <a:ln w="0">
            <a:noFill/>
          </a:ln>
        </p:spPr>
        <p:txBody>
          <a:bodyPr lIns="96840" rIns="96840" tIns="47520" bIns="47520" anchor="t">
            <a:normAutofit/>
          </a:bodyPr>
          <a:p>
            <a:pPr marL="432000" indent="-324000">
              <a:lnSpc>
                <a:spcPct val="100000"/>
              </a:lnSpc>
              <a:spcBef>
                <a:spcPts val="901"/>
              </a:spcBef>
              <a:buClr>
                <a:srgbClr val="000000"/>
              </a:buClr>
              <a:buSzPct val="45000"/>
              <a:buFont typeface="Wingdings" charset="2"/>
              <a:buChar char=""/>
              <a:tabLst>
                <a:tab algn="l" pos="960480"/>
                <a:tab algn="l" pos="1920960"/>
                <a:tab algn="l" pos="2881440"/>
                <a:tab algn="l" pos="3841920"/>
                <a:tab algn="l" pos="4802040"/>
                <a:tab algn="l" pos="5762520"/>
                <a:tab algn="l" pos="6723000"/>
                <a:tab algn="l" pos="7683480"/>
                <a:tab algn="l" pos="8643960"/>
                <a:tab algn="l" pos="9604440"/>
                <a:tab algn="l" pos="10564920"/>
              </a:tabLst>
            </a:pPr>
            <a:r>
              <a:rPr b="0" lang="en-GB" sz="2400" spc="-1" strike="noStrike">
                <a:latin typeface="Arial"/>
              </a:rPr>
              <a:t>When a client requests a connection it sends a “SYN” segment (a special TCP segment) to the server port.</a:t>
            </a:r>
            <a:endParaRPr b="0" lang="en-GB" sz="2400" spc="-1" strike="noStrike">
              <a:latin typeface="Arial"/>
            </a:endParaRPr>
          </a:p>
          <a:p>
            <a:pPr marL="432000" indent="-324000">
              <a:lnSpc>
                <a:spcPct val="100000"/>
              </a:lnSpc>
              <a:spcBef>
                <a:spcPts val="901"/>
              </a:spcBef>
              <a:buClr>
                <a:srgbClr val="000000"/>
              </a:buClr>
              <a:buSzPct val="45000"/>
              <a:buFont typeface="Wingdings" charset="2"/>
              <a:buChar char=""/>
              <a:tabLst>
                <a:tab algn="l" pos="960480"/>
                <a:tab algn="l" pos="1920960"/>
                <a:tab algn="l" pos="2881440"/>
                <a:tab algn="l" pos="3841920"/>
                <a:tab algn="l" pos="4802040"/>
                <a:tab algn="l" pos="5762520"/>
                <a:tab algn="l" pos="6723000"/>
                <a:tab algn="l" pos="7683480"/>
                <a:tab algn="l" pos="8643960"/>
                <a:tab algn="l" pos="9604440"/>
                <a:tab algn="l" pos="10564920"/>
              </a:tabLst>
            </a:pPr>
            <a:r>
              <a:rPr b="0" lang="en-GB" sz="2400" spc="-1" strike="noStrike">
                <a:latin typeface="Arial"/>
              </a:rPr>
              <a:t>SYN stands for synchronize. The SYN message includes the client’s SN.</a:t>
            </a:r>
            <a:endParaRPr b="0" lang="en-GB" sz="2400" spc="-1" strike="noStrike">
              <a:latin typeface="Arial"/>
            </a:endParaRPr>
          </a:p>
          <a:p>
            <a:pPr marL="432000" indent="-324000">
              <a:lnSpc>
                <a:spcPct val="100000"/>
              </a:lnSpc>
              <a:spcBef>
                <a:spcPts val="901"/>
              </a:spcBef>
              <a:buClr>
                <a:srgbClr val="000000"/>
              </a:buClr>
              <a:buSzPct val="45000"/>
              <a:buFont typeface="Wingdings" charset="2"/>
              <a:buChar char=""/>
              <a:tabLst>
                <a:tab algn="l" pos="960480"/>
                <a:tab algn="l" pos="1920960"/>
                <a:tab algn="l" pos="2881440"/>
                <a:tab algn="l" pos="3841920"/>
                <a:tab algn="l" pos="4802040"/>
                <a:tab algn="l" pos="5762520"/>
                <a:tab algn="l" pos="6723000"/>
                <a:tab algn="l" pos="7683480"/>
                <a:tab algn="l" pos="8643960"/>
                <a:tab algn="l" pos="9604440"/>
                <a:tab algn="l" pos="10564920"/>
              </a:tabLst>
            </a:pPr>
            <a:r>
              <a:rPr b="0" lang="en-GB" sz="2400" spc="-1" strike="noStrike">
                <a:latin typeface="Arial"/>
              </a:rPr>
              <a:t>SN is Sequence Number.</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9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13" name=""/>
          <p:cNvSpPr/>
          <p:nvPr/>
        </p:nvSpPr>
        <p:spPr>
          <a:xfrm>
            <a:off x="1474560" y="2149920"/>
            <a:ext cx="6699600" cy="925920"/>
          </a:xfrm>
          <a:prstGeom prst="line">
            <a:avLst/>
          </a:prstGeom>
          <a:ln w="76320">
            <a:solidFill>
              <a:srgbClr val="000000"/>
            </a:solidFill>
            <a:miter/>
            <a:tailEnd len="med" type="triangle" w="med"/>
          </a:ln>
        </p:spPr>
        <p:style>
          <a:lnRef idx="0"/>
          <a:fillRef idx="0"/>
          <a:effectRef idx="0"/>
          <a:fontRef idx="minor"/>
        </p:style>
      </p:sp>
      <p:sp>
        <p:nvSpPr>
          <p:cNvPr id="714" name=""/>
          <p:cNvSpPr/>
          <p:nvPr/>
        </p:nvSpPr>
        <p:spPr>
          <a:xfrm>
            <a:off x="3389400" y="2072880"/>
            <a:ext cx="2869560" cy="925200"/>
          </a:xfrm>
          <a:prstGeom prst="rect">
            <a:avLst/>
          </a:prstGeom>
          <a:solidFill>
            <a:srgbClr val="ffffff"/>
          </a:solidFill>
          <a:ln w="38160">
            <a:solidFill>
              <a:srgbClr val="000000"/>
            </a:solidFill>
            <a:miter/>
          </a:ln>
          <a:effectLst>
            <a:outerShdw blurRad="0" dir="2700000" dist="107932" rotWithShape="0">
              <a:srgbClr val="cecece"/>
            </a:outerShdw>
          </a:effectLst>
        </p:spPr>
        <p:style>
          <a:lnRef idx="0"/>
          <a:fillRef idx="0"/>
          <a:effectRef idx="0"/>
          <a:fontRef idx="minor"/>
        </p:style>
        <p:txBody>
          <a:bodyPr wrap="none" lIns="90000" rIns="90000" tIns="46800" bIns="46800" anchor="ctr">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979" spc="-1" strike="noStrike">
                <a:solidFill>
                  <a:srgbClr val="000000"/>
                </a:solidFill>
                <a:latin typeface="Arial"/>
                <a:ea typeface="DejaVu Sans"/>
              </a:rPr>
              <a:t>SYN</a:t>
            </a:r>
            <a:endParaRPr b="0" lang="en-GB" sz="1979" spc="-1" strike="noStrike">
              <a:latin typeface="Arial"/>
            </a:endParaRPr>
          </a:p>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979" spc="-1" strike="noStrike">
                <a:solidFill>
                  <a:srgbClr val="000000"/>
                </a:solidFill>
                <a:latin typeface="Arial"/>
                <a:ea typeface="DejaVu Sans"/>
              </a:rPr>
              <a:t>SN=</a:t>
            </a:r>
            <a:r>
              <a:rPr b="1" i="1" lang="en-GB" sz="1979" spc="-1" strike="noStrike">
                <a:solidFill>
                  <a:srgbClr val="000000"/>
                </a:solidFill>
                <a:latin typeface="Arial"/>
                <a:ea typeface="DejaVu Sans"/>
              </a:rPr>
              <a:t>X</a:t>
            </a:r>
            <a:endParaRPr b="0" lang="en-GB" sz="1979" spc="-1" strike="noStrike">
              <a:latin typeface="Arial"/>
            </a:endParaRPr>
          </a:p>
        </p:txBody>
      </p:sp>
      <p:sp>
        <p:nvSpPr>
          <p:cNvPr id="715" name=""/>
          <p:cNvSpPr/>
          <p:nvPr/>
        </p:nvSpPr>
        <p:spPr>
          <a:xfrm>
            <a:off x="1464840" y="1995840"/>
            <a:ext cx="360" cy="5092560"/>
          </a:xfrm>
          <a:prstGeom prst="line">
            <a:avLst/>
          </a:prstGeom>
          <a:ln w="38160">
            <a:solidFill>
              <a:srgbClr val="000000"/>
            </a:solidFill>
            <a:miter/>
          </a:ln>
        </p:spPr>
        <p:style>
          <a:lnRef idx="0"/>
          <a:fillRef idx="0"/>
          <a:effectRef idx="0"/>
          <a:fontRef idx="minor"/>
        </p:style>
      </p:sp>
      <p:sp>
        <p:nvSpPr>
          <p:cNvPr id="716" name=""/>
          <p:cNvSpPr/>
          <p:nvPr/>
        </p:nvSpPr>
        <p:spPr>
          <a:xfrm>
            <a:off x="804600" y="1224000"/>
            <a:ext cx="2330280" cy="70308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wrap="none" lIns="90000" rIns="90000" tIns="46800" bIns="4680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2000" spc="-1" strike="noStrike">
                <a:solidFill>
                  <a:srgbClr val="000000"/>
                </a:solidFill>
                <a:latin typeface="Arial"/>
                <a:ea typeface="DejaVu Sans"/>
              </a:rPr>
              <a:t>Client</a:t>
            </a:r>
            <a:endParaRPr b="0" lang="en-GB" sz="2000" spc="-1" strike="noStrike">
              <a:latin typeface="Arial"/>
            </a:endParaRPr>
          </a:p>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2000" spc="-1" strike="noStrike">
                <a:solidFill>
                  <a:srgbClr val="000000"/>
                </a:solidFill>
                <a:latin typeface="Arial"/>
                <a:ea typeface="DejaVu Sans"/>
              </a:rPr>
              <a:t>Active Participant</a:t>
            </a:r>
            <a:endParaRPr b="0" lang="en-GB" sz="2000" spc="-1" strike="noStrike">
              <a:latin typeface="Arial"/>
            </a:endParaRPr>
          </a:p>
        </p:txBody>
      </p:sp>
      <p:sp>
        <p:nvSpPr>
          <p:cNvPr id="717" name=""/>
          <p:cNvSpPr/>
          <p:nvPr/>
        </p:nvSpPr>
        <p:spPr>
          <a:xfrm>
            <a:off x="8207280" y="1976760"/>
            <a:ext cx="360" cy="5092200"/>
          </a:xfrm>
          <a:prstGeom prst="line">
            <a:avLst/>
          </a:prstGeom>
          <a:ln w="38160">
            <a:solidFill>
              <a:srgbClr val="000000"/>
            </a:solidFill>
            <a:miter/>
          </a:ln>
        </p:spPr>
        <p:style>
          <a:lnRef idx="0"/>
          <a:fillRef idx="0"/>
          <a:effectRef idx="0"/>
          <a:fontRef idx="minor"/>
        </p:style>
      </p:sp>
      <p:sp>
        <p:nvSpPr>
          <p:cNvPr id="718" name=""/>
          <p:cNvSpPr/>
          <p:nvPr/>
        </p:nvSpPr>
        <p:spPr>
          <a:xfrm>
            <a:off x="7032240" y="1224000"/>
            <a:ext cx="2513160" cy="70308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wrap="none" lIns="90000" rIns="90000" tIns="46800" bIns="4680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2000" spc="-1" strike="noStrike">
                <a:solidFill>
                  <a:srgbClr val="000000"/>
                </a:solidFill>
                <a:latin typeface="Arial"/>
                <a:ea typeface="DejaVu Sans"/>
              </a:rPr>
              <a:t>Server</a:t>
            </a:r>
            <a:endParaRPr b="0" lang="en-GB" sz="2000" spc="-1" strike="noStrike">
              <a:latin typeface="Arial"/>
            </a:endParaRPr>
          </a:p>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2000" spc="-1" strike="noStrike">
                <a:solidFill>
                  <a:srgbClr val="000000"/>
                </a:solidFill>
                <a:latin typeface="Arial"/>
                <a:ea typeface="DejaVu Sans"/>
              </a:rPr>
              <a:t>Passive Participant</a:t>
            </a:r>
            <a:endParaRPr b="0" lang="en-GB" sz="2000" spc="-1" strike="noStrike">
              <a:latin typeface="Arial"/>
            </a:endParaRPr>
          </a:p>
        </p:txBody>
      </p:sp>
      <p:sp>
        <p:nvSpPr>
          <p:cNvPr id="719" name=""/>
          <p:cNvSpPr/>
          <p:nvPr/>
        </p:nvSpPr>
        <p:spPr>
          <a:xfrm flipH="1">
            <a:off x="1474200" y="3693600"/>
            <a:ext cx="6699600" cy="925920"/>
          </a:xfrm>
          <a:prstGeom prst="line">
            <a:avLst/>
          </a:prstGeom>
          <a:ln w="76320">
            <a:solidFill>
              <a:srgbClr val="000000"/>
            </a:solidFill>
            <a:miter/>
            <a:tailEnd len="med" type="triangle" w="med"/>
          </a:ln>
        </p:spPr>
        <p:style>
          <a:lnRef idx="0"/>
          <a:fillRef idx="0"/>
          <a:effectRef idx="0"/>
          <a:fontRef idx="minor"/>
        </p:style>
      </p:sp>
      <p:sp>
        <p:nvSpPr>
          <p:cNvPr id="720" name=""/>
          <p:cNvSpPr/>
          <p:nvPr/>
        </p:nvSpPr>
        <p:spPr>
          <a:xfrm>
            <a:off x="1474560" y="5236560"/>
            <a:ext cx="6699600" cy="925920"/>
          </a:xfrm>
          <a:prstGeom prst="line">
            <a:avLst/>
          </a:prstGeom>
          <a:ln w="76320">
            <a:solidFill>
              <a:srgbClr val="000000"/>
            </a:solidFill>
            <a:miter/>
            <a:tailEnd len="med" type="triangle" w="med"/>
          </a:ln>
        </p:spPr>
        <p:style>
          <a:lnRef idx="0"/>
          <a:fillRef idx="0"/>
          <a:effectRef idx="0"/>
          <a:fontRef idx="minor"/>
        </p:style>
      </p:sp>
      <p:sp>
        <p:nvSpPr>
          <p:cNvPr id="721" name=""/>
          <p:cNvSpPr/>
          <p:nvPr/>
        </p:nvSpPr>
        <p:spPr>
          <a:xfrm>
            <a:off x="3389400" y="3732120"/>
            <a:ext cx="2869560" cy="925200"/>
          </a:xfrm>
          <a:prstGeom prst="rect">
            <a:avLst/>
          </a:prstGeom>
          <a:solidFill>
            <a:srgbClr val="ffffff"/>
          </a:solidFill>
          <a:ln w="38160">
            <a:solidFill>
              <a:srgbClr val="000000"/>
            </a:solidFill>
            <a:miter/>
          </a:ln>
          <a:effectLst>
            <a:outerShdw blurRad="0" dir="2700000" dist="107932" rotWithShape="0">
              <a:srgbClr val="cecece"/>
            </a:outerShdw>
          </a:effectLst>
        </p:spPr>
        <p:style>
          <a:lnRef idx="0"/>
          <a:fillRef idx="0"/>
          <a:effectRef idx="0"/>
          <a:fontRef idx="minor"/>
        </p:style>
        <p:txBody>
          <a:bodyPr wrap="none" lIns="90000" rIns="90000" tIns="46800" bIns="46800" anchor="ctr">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979" spc="-1" strike="noStrike">
                <a:solidFill>
                  <a:srgbClr val="000000"/>
                </a:solidFill>
                <a:latin typeface="Arial"/>
                <a:ea typeface="DejaVu Sans"/>
              </a:rPr>
              <a:t>SYN</a:t>
            </a:r>
            <a:endParaRPr b="0" lang="en-GB" sz="1979" spc="-1" strike="noStrike">
              <a:latin typeface="Arial"/>
            </a:endParaRPr>
          </a:p>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979" spc="-1" strike="noStrike">
                <a:solidFill>
                  <a:srgbClr val="000000"/>
                </a:solidFill>
                <a:latin typeface="Arial"/>
                <a:ea typeface="DejaVu Sans"/>
              </a:rPr>
              <a:t>SN=</a:t>
            </a:r>
            <a:r>
              <a:rPr b="1" i="1" lang="en-GB" sz="1979" spc="-1" strike="noStrike">
                <a:solidFill>
                  <a:srgbClr val="000000"/>
                </a:solidFill>
                <a:latin typeface="Arial"/>
                <a:ea typeface="DejaVu Sans"/>
              </a:rPr>
              <a:t>Y</a:t>
            </a:r>
            <a:r>
              <a:rPr b="0" lang="en-GB" sz="1979" spc="-1" strike="noStrike">
                <a:solidFill>
                  <a:srgbClr val="000000"/>
                </a:solidFill>
                <a:latin typeface="Arial"/>
                <a:ea typeface="DejaVu Sans"/>
              </a:rPr>
              <a:t> ACK=</a:t>
            </a:r>
            <a:r>
              <a:rPr b="1" i="1" lang="en-GB" sz="1979" spc="-1" strike="noStrike">
                <a:solidFill>
                  <a:srgbClr val="000000"/>
                </a:solidFill>
                <a:latin typeface="Arial"/>
                <a:ea typeface="DejaVu Sans"/>
              </a:rPr>
              <a:t>X</a:t>
            </a:r>
            <a:r>
              <a:rPr b="0" lang="en-GB" sz="1979" spc="-1" strike="noStrike">
                <a:solidFill>
                  <a:srgbClr val="000000"/>
                </a:solidFill>
                <a:latin typeface="Arial"/>
                <a:ea typeface="DejaVu Sans"/>
              </a:rPr>
              <a:t>+1</a:t>
            </a:r>
            <a:endParaRPr b="0" lang="en-GB" sz="1979" spc="-1" strike="noStrike">
              <a:latin typeface="Arial"/>
            </a:endParaRPr>
          </a:p>
        </p:txBody>
      </p:sp>
      <p:sp>
        <p:nvSpPr>
          <p:cNvPr id="722" name=""/>
          <p:cNvSpPr/>
          <p:nvPr/>
        </p:nvSpPr>
        <p:spPr>
          <a:xfrm>
            <a:off x="3389400" y="5390640"/>
            <a:ext cx="2869560" cy="925200"/>
          </a:xfrm>
          <a:prstGeom prst="rect">
            <a:avLst/>
          </a:prstGeom>
          <a:solidFill>
            <a:srgbClr val="ffffff"/>
          </a:solidFill>
          <a:ln w="38160">
            <a:solidFill>
              <a:srgbClr val="000000"/>
            </a:solidFill>
            <a:miter/>
          </a:ln>
          <a:effectLst>
            <a:outerShdw blurRad="0" dir="2700000" dist="107932" rotWithShape="0">
              <a:srgbClr val="cecece"/>
            </a:outerShdw>
          </a:effectLst>
        </p:spPr>
        <p:style>
          <a:lnRef idx="0"/>
          <a:fillRef idx="0"/>
          <a:effectRef idx="0"/>
          <a:fontRef idx="minor"/>
        </p:style>
        <p:txBody>
          <a:bodyPr wrap="none" lIns="90000" rIns="90000" tIns="46800" bIns="46800" anchor="ctr">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979" spc="-1" strike="noStrike">
                <a:solidFill>
                  <a:srgbClr val="000000"/>
                </a:solidFill>
                <a:latin typeface="Arial"/>
                <a:ea typeface="DejaVu Sans"/>
              </a:rPr>
              <a:t>ACK=</a:t>
            </a:r>
            <a:r>
              <a:rPr b="1" i="1" lang="en-GB" sz="1979" spc="-1" strike="noStrike">
                <a:solidFill>
                  <a:srgbClr val="000000"/>
                </a:solidFill>
                <a:latin typeface="Arial"/>
                <a:ea typeface="DejaVu Sans"/>
              </a:rPr>
              <a:t>Y</a:t>
            </a:r>
            <a:r>
              <a:rPr b="0" lang="en-GB" sz="1979" spc="-1" strike="noStrike">
                <a:solidFill>
                  <a:srgbClr val="000000"/>
                </a:solidFill>
                <a:latin typeface="Arial"/>
                <a:ea typeface="DejaVu Sans"/>
              </a:rPr>
              <a:t>+1</a:t>
            </a:r>
            <a:endParaRPr b="0" lang="en-GB" sz="1979" spc="-1" strike="noStrike">
              <a:latin typeface="Arial"/>
            </a:endParaRPr>
          </a:p>
        </p:txBody>
      </p:sp>
      <p:sp>
        <p:nvSpPr>
          <p:cNvPr id="723" name=""/>
          <p:cNvSpPr/>
          <p:nvPr/>
        </p:nvSpPr>
        <p:spPr>
          <a:xfrm>
            <a:off x="5622120" y="2149920"/>
            <a:ext cx="477000" cy="462600"/>
          </a:xfrm>
          <a:prstGeom prst="ellipse">
            <a:avLst/>
          </a:prstGeom>
          <a:solidFill>
            <a:srgbClr val="0000ff"/>
          </a:solidFill>
          <a:ln w="38160">
            <a:solidFill>
              <a:srgbClr val="000000"/>
            </a:solidFill>
            <a:miter/>
          </a:ln>
        </p:spPr>
        <p:style>
          <a:lnRef idx="0"/>
          <a:fillRef idx="0"/>
          <a:effectRef idx="0"/>
          <a:fontRef idx="minor"/>
        </p:style>
        <p:txBody>
          <a:bodyPr wrap="none" lIns="90000" rIns="90000" tIns="46800" bIns="46800" anchor="ctr">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979" spc="-1" strike="noStrike">
                <a:solidFill>
                  <a:srgbClr val="ffffff"/>
                </a:solidFill>
                <a:latin typeface="Arial"/>
                <a:ea typeface="DejaVu Sans"/>
              </a:rPr>
              <a:t>1</a:t>
            </a:r>
            <a:endParaRPr b="0" lang="en-GB" sz="1979" spc="-1" strike="noStrike">
              <a:latin typeface="Arial"/>
            </a:endParaRPr>
          </a:p>
        </p:txBody>
      </p:sp>
      <p:sp>
        <p:nvSpPr>
          <p:cNvPr id="724" name=""/>
          <p:cNvSpPr/>
          <p:nvPr/>
        </p:nvSpPr>
        <p:spPr>
          <a:xfrm>
            <a:off x="5622120" y="3770280"/>
            <a:ext cx="477000" cy="462600"/>
          </a:xfrm>
          <a:prstGeom prst="ellipse">
            <a:avLst/>
          </a:prstGeom>
          <a:solidFill>
            <a:srgbClr val="0000ff"/>
          </a:solidFill>
          <a:ln w="38160">
            <a:solidFill>
              <a:srgbClr val="000000"/>
            </a:solidFill>
            <a:miter/>
          </a:ln>
        </p:spPr>
        <p:style>
          <a:lnRef idx="0"/>
          <a:fillRef idx="0"/>
          <a:effectRef idx="0"/>
          <a:fontRef idx="minor"/>
        </p:style>
        <p:txBody>
          <a:bodyPr wrap="none" lIns="90000" rIns="90000" tIns="46800" bIns="46800" anchor="ctr">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979" spc="-1" strike="noStrike">
                <a:solidFill>
                  <a:srgbClr val="ffffff"/>
                </a:solidFill>
                <a:latin typeface="Arial"/>
                <a:ea typeface="DejaVu Sans"/>
              </a:rPr>
              <a:t>2</a:t>
            </a:r>
            <a:endParaRPr b="0" lang="en-GB" sz="1979" spc="-1" strike="noStrike">
              <a:latin typeface="Arial"/>
            </a:endParaRPr>
          </a:p>
        </p:txBody>
      </p:sp>
      <p:sp>
        <p:nvSpPr>
          <p:cNvPr id="725" name=""/>
          <p:cNvSpPr/>
          <p:nvPr/>
        </p:nvSpPr>
        <p:spPr>
          <a:xfrm>
            <a:off x="5700960" y="5468040"/>
            <a:ext cx="478800" cy="462240"/>
          </a:xfrm>
          <a:prstGeom prst="ellipse">
            <a:avLst/>
          </a:prstGeom>
          <a:solidFill>
            <a:srgbClr val="0000ff"/>
          </a:solidFill>
          <a:ln w="38160">
            <a:solidFill>
              <a:srgbClr val="000000"/>
            </a:solidFill>
            <a:miter/>
          </a:ln>
        </p:spPr>
        <p:style>
          <a:lnRef idx="0"/>
          <a:fillRef idx="0"/>
          <a:effectRef idx="0"/>
          <a:fontRef idx="minor"/>
        </p:style>
        <p:txBody>
          <a:bodyPr wrap="none" lIns="90000" rIns="90000" tIns="46800" bIns="46800" anchor="ctr">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1979" spc="-1" strike="noStrike">
                <a:solidFill>
                  <a:srgbClr val="ffffff"/>
                </a:solidFill>
                <a:latin typeface="Arial"/>
                <a:ea typeface="DejaVu Sans"/>
              </a:rPr>
              <a:t>3</a:t>
            </a:r>
            <a:endParaRPr b="0" lang="en-GB" sz="1979" spc="-1" strike="noStrike">
              <a:latin typeface="Arial"/>
            </a:endParaRPr>
          </a:p>
        </p:txBody>
      </p:sp>
      <p:sp>
        <p:nvSpPr>
          <p:cNvPr id="726" name=""/>
          <p:cNvSpPr/>
          <p:nvPr/>
        </p:nvSpPr>
        <p:spPr>
          <a:xfrm>
            <a:off x="110880" y="504000"/>
            <a:ext cx="9239760" cy="1574280"/>
          </a:xfrm>
          <a:prstGeom prst="rect">
            <a:avLst/>
          </a:prstGeom>
          <a:noFill/>
          <a:ln w="0">
            <a:noFill/>
          </a:ln>
        </p:spPr>
        <p:style>
          <a:lnRef idx="0"/>
          <a:fillRef idx="0"/>
          <a:effectRef idx="0"/>
          <a:fontRef idx="minor"/>
        </p:style>
        <p:txBody>
          <a:bodyPr lIns="87480" rIns="87480" tIns="44280" bIns="44280" anchor="t">
            <a:noAutofit/>
          </a:bodyPr>
          <a:p>
            <a:pPr marL="216000" indent="-216000" algn="ctr">
              <a:lnSpc>
                <a:spcPct val="100000"/>
              </a:lnSpc>
              <a:buClr>
                <a:srgbClr val="000000"/>
              </a:buClr>
              <a:buSzPct val="45000"/>
              <a:buFont typeface="Wingdings" charset="2"/>
              <a:buChar char=""/>
              <a:tabLst>
                <a:tab algn="l" pos="0"/>
                <a:tab algn="l" pos="825480"/>
                <a:tab algn="l" pos="1650960"/>
                <a:tab algn="l" pos="2476440"/>
                <a:tab algn="l" pos="3301920"/>
                <a:tab algn="l" pos="4127400"/>
                <a:tab algn="l" pos="4952880"/>
                <a:tab algn="l" pos="5778360"/>
                <a:tab algn="l" pos="6603840"/>
                <a:tab algn="l" pos="7429680"/>
                <a:tab algn="l" pos="8255160"/>
                <a:tab algn="l" pos="9080640"/>
                <a:tab algn="l" pos="9906120"/>
                <a:tab algn="l" pos="10731600"/>
              </a:tabLst>
            </a:pPr>
            <a:r>
              <a:rPr b="1" lang="en-GB" sz="2800" spc="-1" strike="noStrike">
                <a:solidFill>
                  <a:srgbClr val="000000"/>
                </a:solidFill>
                <a:latin typeface="Arial"/>
                <a:ea typeface="DejaVu Sans"/>
              </a:rPr>
              <a:t>TCP Connection Creation</a:t>
            </a:r>
            <a:endParaRPr b="0" lang="en-GB" sz="28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1022</TotalTime>
  <Application>LibreOffice/7.3.7.2$Linux_X86_64 LibreOffice_project/30$Build-2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2023-12-02T15:32:35Z</dcterms:created>
  <dc:creator/>
  <dc:description/>
  <dc:language>en-GB</dc:language>
  <cp:lastModifiedBy/>
  <dcterms:modified xsi:type="dcterms:W3CDTF">2023-12-12T19:08:19Z</dcterms:modified>
  <cp:revision>43</cp:revision>
  <dc:subject/>
  <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2005-12-18T00:00:00Z</vt:filetime>
  </property>
  <property fmtid="{D5CDD505-2E9C-101B-9397-08002B2CF9AE}" pid="3" name="Creator">
    <vt:lpwstr>Impress</vt:lpwstr>
  </property>
  <property fmtid="{D5CDD505-2E9C-101B-9397-08002B2CF9AE}" pid="4" name="LastSaved">
    <vt:filetime>2005-12-18T00:00:00Z</vt:filetime>
  </property>
  <property fmtid="{D5CDD505-2E9C-101B-9397-08002B2CF9AE}" pid="5" name="PresentationFormat">
    <vt:lpwstr>On-screen Show (4:3)</vt:lpwstr>
  </property>
  <property fmtid="{D5CDD505-2E9C-101B-9397-08002B2CF9AE}" pid="6" name="Producer">
    <vt:lpwstr>OpenOffice.org 2.0</vt:lpwstr>
  </property>
</Properties>
</file>