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media/image1.gif" ContentType="image/gif"/>
  <Override PartName="/ppt/media/image2.gif" ContentType="image/gif"/>
  <Override PartName="/ppt/media/image3.wmf" ContentType="image/x-wmf"/>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6.xml" ContentType="application/vnd.openxmlformats-officedocument.presentationml.slide+xml"/>
  <Override PartName="/ppt/slides/slide14.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24.xml.rels" ContentType="application/vnd.openxmlformats-package.relationships+xml"/>
  <Override PartName="/ppt/slides/_rels/slide15.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slide16.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0691813"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1" name="PlaceHolder 2"/>
          <p:cNvSpPr>
            <a:spLocks noGrp="1"/>
          </p:cNvSpPr>
          <p:nvPr>
            <p:ph/>
          </p:nvPr>
        </p:nvSpPr>
        <p:spPr>
          <a:xfrm>
            <a:off x="534240" y="1768680"/>
            <a:ext cx="96220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2" name="PlaceHolder 3"/>
          <p:cNvSpPr>
            <a:spLocks noGrp="1"/>
          </p:cNvSpPr>
          <p:nvPr>
            <p:ph/>
          </p:nvPr>
        </p:nvSpPr>
        <p:spPr>
          <a:xfrm>
            <a:off x="534240" y="4058640"/>
            <a:ext cx="96220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4"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5"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6" name="PlaceHolder 4"/>
          <p:cNvSpPr>
            <a:spLocks noGrp="1"/>
          </p:cNvSpPr>
          <p:nvPr>
            <p:ph/>
          </p:nvPr>
        </p:nvSpPr>
        <p:spPr>
          <a:xfrm>
            <a:off x="53424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7" name="PlaceHolder 5"/>
          <p:cNvSpPr>
            <a:spLocks noGrp="1"/>
          </p:cNvSpPr>
          <p:nvPr>
            <p:ph/>
          </p:nvPr>
        </p:nvSpPr>
        <p:spPr>
          <a:xfrm>
            <a:off x="546480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9" name="PlaceHolder 2"/>
          <p:cNvSpPr>
            <a:spLocks noGrp="1"/>
          </p:cNvSpPr>
          <p:nvPr>
            <p:ph/>
          </p:nvPr>
        </p:nvSpPr>
        <p:spPr>
          <a:xfrm>
            <a:off x="53424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0" name="PlaceHolder 3"/>
          <p:cNvSpPr>
            <a:spLocks noGrp="1"/>
          </p:cNvSpPr>
          <p:nvPr>
            <p:ph/>
          </p:nvPr>
        </p:nvSpPr>
        <p:spPr>
          <a:xfrm>
            <a:off x="378756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1" name="PlaceHolder 4"/>
          <p:cNvSpPr>
            <a:spLocks noGrp="1"/>
          </p:cNvSpPr>
          <p:nvPr>
            <p:ph/>
          </p:nvPr>
        </p:nvSpPr>
        <p:spPr>
          <a:xfrm>
            <a:off x="704124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2" name="PlaceHolder 5"/>
          <p:cNvSpPr>
            <a:spLocks noGrp="1"/>
          </p:cNvSpPr>
          <p:nvPr>
            <p:ph/>
          </p:nvPr>
        </p:nvSpPr>
        <p:spPr>
          <a:xfrm>
            <a:off x="53424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3" name="PlaceHolder 6"/>
          <p:cNvSpPr>
            <a:spLocks noGrp="1"/>
          </p:cNvSpPr>
          <p:nvPr>
            <p:ph/>
          </p:nvPr>
        </p:nvSpPr>
        <p:spPr>
          <a:xfrm>
            <a:off x="378756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4" name="PlaceHolder 7"/>
          <p:cNvSpPr>
            <a:spLocks noGrp="1"/>
          </p:cNvSpPr>
          <p:nvPr>
            <p:ph/>
          </p:nvPr>
        </p:nvSpPr>
        <p:spPr>
          <a:xfrm>
            <a:off x="704124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 name="PlaceHolder 2"/>
          <p:cNvSpPr>
            <a:spLocks noGrp="1"/>
          </p:cNvSpPr>
          <p:nvPr>
            <p:ph type="subTitle"/>
          </p:nvPr>
        </p:nvSpPr>
        <p:spPr>
          <a:xfrm>
            <a:off x="534240" y="1768680"/>
            <a:ext cx="9622080" cy="43840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2" name="PlaceHolder 2"/>
          <p:cNvSpPr>
            <a:spLocks noGrp="1"/>
          </p:cNvSpPr>
          <p:nvPr>
            <p:ph/>
          </p:nvPr>
        </p:nvSpPr>
        <p:spPr>
          <a:xfrm>
            <a:off x="534240" y="1768680"/>
            <a:ext cx="9622080" cy="43840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 name="PlaceHolder 2"/>
          <p:cNvSpPr>
            <a:spLocks noGrp="1"/>
          </p:cNvSpPr>
          <p:nvPr>
            <p:ph/>
          </p:nvPr>
        </p:nvSpPr>
        <p:spPr>
          <a:xfrm>
            <a:off x="53424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15" name="PlaceHolder 3"/>
          <p:cNvSpPr>
            <a:spLocks noGrp="1"/>
          </p:cNvSpPr>
          <p:nvPr>
            <p:ph/>
          </p:nvPr>
        </p:nvSpPr>
        <p:spPr>
          <a:xfrm>
            <a:off x="546480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534240" y="301320"/>
            <a:ext cx="9622080" cy="58503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9"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0" name="PlaceHolder 3"/>
          <p:cNvSpPr>
            <a:spLocks noGrp="1"/>
          </p:cNvSpPr>
          <p:nvPr>
            <p:ph/>
          </p:nvPr>
        </p:nvSpPr>
        <p:spPr>
          <a:xfrm>
            <a:off x="546480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21" name="PlaceHolder 4"/>
          <p:cNvSpPr>
            <a:spLocks noGrp="1"/>
          </p:cNvSpPr>
          <p:nvPr>
            <p:ph/>
          </p:nvPr>
        </p:nvSpPr>
        <p:spPr>
          <a:xfrm>
            <a:off x="53424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 name="PlaceHolder 2"/>
          <p:cNvSpPr>
            <a:spLocks noGrp="1"/>
          </p:cNvSpPr>
          <p:nvPr>
            <p:ph/>
          </p:nvPr>
        </p:nvSpPr>
        <p:spPr>
          <a:xfrm>
            <a:off x="53424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24"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5" name="PlaceHolder 4"/>
          <p:cNvSpPr>
            <a:spLocks noGrp="1"/>
          </p:cNvSpPr>
          <p:nvPr>
            <p:ph/>
          </p:nvPr>
        </p:nvSpPr>
        <p:spPr>
          <a:xfrm>
            <a:off x="546480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7"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8"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9" name="PlaceHolder 4"/>
          <p:cNvSpPr>
            <a:spLocks noGrp="1"/>
          </p:cNvSpPr>
          <p:nvPr>
            <p:ph/>
          </p:nvPr>
        </p:nvSpPr>
        <p:spPr>
          <a:xfrm>
            <a:off x="534240" y="4058640"/>
            <a:ext cx="96220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gif"/><Relationship Id="rId3" Type="http://schemas.openxmlformats.org/officeDocument/2006/relationships/image" Target="../media/image2.gi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
          <p:cNvSpPr/>
          <p:nvPr/>
        </p:nvSpPr>
        <p:spPr>
          <a:xfrm>
            <a:off x="10165680" y="95040"/>
            <a:ext cx="876240" cy="320040"/>
          </a:xfrm>
          <a:prstGeom prst="rect">
            <a:avLst/>
          </a:prstGeom>
          <a:noFill/>
          <a:ln w="0">
            <a:noFill/>
          </a:ln>
        </p:spPr>
        <p:style>
          <a:lnRef idx="0"/>
          <a:fillRef idx="0"/>
          <a:effectRef idx="0"/>
          <a:fontRef idx="minor"/>
        </p:style>
        <p:txBody>
          <a:bodyPr lIns="90000" rIns="90000" tIns="46800" bIns="46800" anchor="t">
            <a:noAutofit/>
          </a:bodyPr>
          <a:p>
            <a:pP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9F28E716-DCF1-44B7-97B0-DF27BD794829}" type="slidenum">
              <a:rPr b="0" lang="en-GB" sz="1200" spc="-1" strike="noStrike">
                <a:solidFill>
                  <a:srgbClr val="000000"/>
                </a:solidFill>
                <a:latin typeface="Arial"/>
                <a:ea typeface="DejaVu Sans"/>
              </a:rPr>
              <a:t>&lt;number&gt;</a:t>
            </a:fld>
            <a:endParaRPr b="0" lang="en-GB" sz="1200" spc="-1" strike="noStrike">
              <a:latin typeface="Arial"/>
            </a:endParaRPr>
          </a:p>
        </p:txBody>
      </p:sp>
      <p:sp>
        <p:nvSpPr>
          <p:cNvPr id="1" name=""/>
          <p:cNvSpPr/>
          <p:nvPr/>
        </p:nvSpPr>
        <p:spPr>
          <a:xfrm>
            <a:off x="8646840" y="7256880"/>
            <a:ext cx="204444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2" name=""/>
          <p:cNvSpPr/>
          <p:nvPr/>
        </p:nvSpPr>
        <p:spPr>
          <a:xfrm>
            <a:off x="-408960" y="7256880"/>
            <a:ext cx="217116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3" name=""/>
          <p:cNvSpPr/>
          <p:nvPr/>
        </p:nvSpPr>
        <p:spPr>
          <a:xfrm>
            <a:off x="3798720" y="60120"/>
            <a:ext cx="291420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Pipe and FIFO</a:t>
            </a:r>
            <a:endParaRPr b="0" lang="en-GB" sz="1800" spc="-1" strike="noStrike">
              <a:latin typeface="Arial"/>
            </a:endParaRPr>
          </a:p>
        </p:txBody>
      </p:sp>
      <p:sp>
        <p:nvSpPr>
          <p:cNvPr id="4" name=""/>
          <p:cNvSpPr/>
          <p:nvPr/>
        </p:nvSpPr>
        <p:spPr>
          <a:xfrm>
            <a:off x="56160" y="108000"/>
            <a:ext cx="69696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5" name="" descr=""/>
          <p:cNvPicPr/>
          <p:nvPr/>
        </p:nvPicPr>
        <p:blipFill>
          <a:blip r:embed="rId2"/>
          <a:stretch/>
        </p:blipFill>
        <p:spPr>
          <a:xfrm>
            <a:off x="70920" y="428400"/>
            <a:ext cx="10487880" cy="77400"/>
          </a:xfrm>
          <a:prstGeom prst="rect">
            <a:avLst/>
          </a:prstGeom>
          <a:ln w="0">
            <a:noFill/>
          </a:ln>
        </p:spPr>
      </p:pic>
      <p:pic>
        <p:nvPicPr>
          <p:cNvPr id="6" name="" descr=""/>
          <p:cNvPicPr/>
          <p:nvPr/>
        </p:nvPicPr>
        <p:blipFill>
          <a:blip r:embed="rId3"/>
          <a:stretch/>
        </p:blipFill>
        <p:spPr>
          <a:xfrm>
            <a:off x="82800" y="7225560"/>
            <a:ext cx="10487880" cy="42120"/>
          </a:xfrm>
          <a:prstGeom prst="rect">
            <a:avLst/>
          </a:prstGeom>
          <a:ln w="0">
            <a:noFill/>
          </a:ln>
        </p:spPr>
      </p:pic>
      <p:sp>
        <p:nvSpPr>
          <p:cNvPr id="7"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r>
              <a:rPr b="0" lang="en-GB" sz="4400" spc="-1" strike="noStrike">
                <a:latin typeface="Arial"/>
              </a:rPr>
              <a:t>Click </a:t>
            </a:r>
            <a:r>
              <a:rPr b="0" lang="en-GB" sz="4400" spc="-1" strike="noStrike">
                <a:latin typeface="Arial"/>
              </a:rPr>
              <a:t>to edit </a:t>
            </a:r>
            <a:r>
              <a:rPr b="0" lang="en-GB" sz="4400" spc="-1" strike="noStrike">
                <a:latin typeface="Arial"/>
              </a:rPr>
              <a:t>the title </a:t>
            </a:r>
            <a:r>
              <a:rPr b="0" lang="en-GB" sz="4400" spc="-1" strike="noStrike">
                <a:latin typeface="Arial"/>
              </a:rPr>
              <a:t>text </a:t>
            </a:r>
            <a:r>
              <a:rPr b="0" lang="en-GB" sz="4400" spc="-1" strike="noStrike">
                <a:latin typeface="Arial"/>
              </a:rPr>
              <a:t>format</a:t>
            </a:r>
            <a:endParaRPr b="0" lang="en-GB" sz="4400" spc="-1" strike="noStrike">
              <a:latin typeface="Arial"/>
            </a:endParaRPr>
          </a:p>
        </p:txBody>
      </p:sp>
      <p:sp>
        <p:nvSpPr>
          <p:cNvPr id="8" name="PlaceHolder 2"/>
          <p:cNvSpPr>
            <a:spLocks noGrp="1"/>
          </p:cNvSpPr>
          <p:nvPr>
            <p:ph type="body"/>
          </p:nvPr>
        </p:nvSpPr>
        <p:spPr>
          <a:xfrm>
            <a:off x="534240" y="1768680"/>
            <a:ext cx="962208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s/_rels/slide1.xml.rels><?xml version="1.0" encoding="UTF-8"?>
<Relationships xmlns="http://schemas.openxmlformats.org/package/2006/relationships"><Relationship Id="rId1" Type="http://schemas.openxmlformats.org/officeDocument/2006/relationships/hyperlink" Target="http://www.gnu.org/licenses/fdl.html#TOC1" TargetMode="External"/><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
          <p:cNvSpPr/>
          <p:nvPr/>
        </p:nvSpPr>
        <p:spPr>
          <a:xfrm>
            <a:off x="1036440" y="1037880"/>
            <a:ext cx="8586360" cy="4420440"/>
          </a:xfrm>
          <a:prstGeom prst="rect">
            <a:avLst/>
          </a:prstGeom>
          <a:solidFill>
            <a:srgbClr val="ffffff"/>
          </a:solidFill>
          <a:ln w="0">
            <a:solidFill>
              <a:srgbClr val="000000"/>
            </a:solidFill>
          </a:ln>
          <a:effectLst>
            <a:outerShdw blurRad="0" dir="2700000" dist="152225" rotWithShape="0">
              <a:srgbClr val="808080"/>
            </a:outerShdw>
          </a:effectLst>
        </p:spPr>
        <p:style>
          <a:lnRef idx="0"/>
          <a:fillRef idx="0"/>
          <a:effectRef idx="0"/>
          <a:fontRef idx="minor"/>
        </p:style>
        <p:txBody>
          <a:bodyPr lIns="0" rIns="0" tIns="0" bIns="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3200" spc="-1" strike="noStrike">
                <a:solidFill>
                  <a:srgbClr val="000000"/>
                </a:solidFill>
                <a:latin typeface="Arial"/>
                <a:ea typeface="DejaVu Sans"/>
              </a:rPr>
              <a:t>Module 8 </a:t>
            </a:r>
            <a:br>
              <a:rPr sz="3200"/>
            </a:br>
            <a:r>
              <a:rPr b="1" lang="en" sz="3200" spc="-1" strike="noStrike">
                <a:solidFill>
                  <a:srgbClr val="000000"/>
                </a:solidFill>
                <a:latin typeface="Arial"/>
                <a:ea typeface="DejaVu Sans"/>
              </a:rPr>
              <a:t>Pipe and FIFO</a:t>
            </a:r>
            <a:endParaRPr b="0" lang="en-GB" sz="32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Computer Systems &amp; Programming</a:t>
            </a: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Academic Year 2023-2024</a:t>
            </a: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134360"/>
                <a:tab algn="l" pos="10332720"/>
                <a:tab algn="l" pos="1078200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100" spc="-1" strike="noStrike">
              <a:latin typeface="Arial"/>
            </a:endParaRPr>
          </a:p>
        </p:txBody>
      </p:sp>
      <p:sp>
        <p:nvSpPr>
          <p:cNvPr id="46" name=""/>
          <p:cNvSpPr/>
          <p:nvPr/>
        </p:nvSpPr>
        <p:spPr>
          <a:xfrm>
            <a:off x="166320" y="6069960"/>
            <a:ext cx="10287360" cy="90000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2023-2024 Francesco Pedullà</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2005-2007 Francesco Pedullà, Massimo Verola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2001-2005 Renzo Davoli, Alberto Montresor (University of Bologna)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Permission is granted to copy, distribute and/or modify this document under the terms of the GNU Free Documentation License, Version 1.2 or any later version published by the Free Software Foundation; </a:t>
            </a:r>
            <a:br>
              <a:rPr sz="1000"/>
            </a:br>
            <a:r>
              <a:rPr b="1" lang="en" sz="1000" spc="-1" strike="noStrike">
                <a:solidFill>
                  <a:srgbClr val="000000"/>
                </a:solidFill>
                <a:latin typeface="Courier New"/>
                <a:ea typeface="Times New Roman"/>
              </a:rPr>
              <a:t>with no Invariant Sections, no Front-Cover Texts, and no Back-Cover Texts. </a:t>
            </a:r>
            <a:br>
              <a:rPr sz="1000"/>
            </a:br>
            <a:r>
              <a:rPr b="1" lang="en" sz="1000" spc="-1" strike="noStrike">
                <a:solidFill>
                  <a:srgbClr val="000000"/>
                </a:solidFill>
                <a:latin typeface="Courier New"/>
                <a:ea typeface="Times New Roman"/>
              </a:rPr>
              <a:t>A copy of the license can be found at: </a:t>
            </a:r>
            <a:r>
              <a:rPr b="1" lang="en" sz="1000" spc="-1" strike="noStrike" u="sng">
                <a:solidFill>
                  <a:srgbClr val="0000ff"/>
                </a:solidFill>
                <a:uFillTx/>
                <a:latin typeface="Courier New"/>
                <a:ea typeface="Times New Roman"/>
                <a:hlinkClick r:id="rId1"/>
              </a:rPr>
              <a:t>http://www.gnu.org/licenses/fdl.html#TOC1</a:t>
            </a:r>
            <a:r>
              <a:rPr b="1" lang="en" sz="1000" spc="-1" strike="noStrike">
                <a:solidFill>
                  <a:srgbClr val="000000"/>
                </a:solidFill>
                <a:latin typeface="Courier New"/>
                <a:ea typeface="Times New Roman"/>
              </a:rPr>
              <a:t> </a:t>
            </a:r>
            <a:endParaRPr b="0" lang="en-GB" sz="10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5" name="PlaceHolder 1"/>
          <p:cNvSpPr>
            <a:spLocks noGrp="1"/>
          </p:cNvSpPr>
          <p:nvPr>
            <p:ph/>
          </p:nvPr>
        </p:nvSpPr>
        <p:spPr>
          <a:xfrm>
            <a:off x="356040" y="1242720"/>
            <a:ext cx="9978120" cy="599832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000000"/>
                </a:solidFill>
                <a:latin typeface="Courier New"/>
              </a:rPr>
              <a:t>Duplicate </a:t>
            </a:r>
            <a:r>
              <a:rPr b="0" lang="en" sz="2400" spc="-1" strike="noStrike">
                <a:solidFill>
                  <a:srgbClr val="000000"/>
                </a:solidFill>
                <a:latin typeface="Arial"/>
              </a:rPr>
              <a:t>function</a:t>
            </a:r>
            <a:endParaRPr b="0" lang="en-GB" sz="2400" spc="-1" strike="noStrike">
              <a:latin typeface="Arial"/>
            </a:endParaRPr>
          </a:p>
          <a:p>
            <a:pPr marL="950760" indent="-379440">
              <a:lnSpc>
                <a:spcPct val="118000"/>
              </a:lnSpc>
              <a:spcBef>
                <a:spcPts val="1100"/>
              </a:spcBef>
              <a:buNone/>
              <a:tabLst>
                <a:tab algn="l" pos="0"/>
              </a:tabLst>
            </a:pPr>
            <a:r>
              <a:rPr b="0" lang="en" sz="2400" spc="-1" strike="noStrike">
                <a:solidFill>
                  <a:srgbClr val="000000"/>
                </a:solidFill>
                <a:latin typeface="Arial"/>
              </a:rPr>
              <a:t>Select the lowest free file descriptor in the file descriptor table</a:t>
            </a:r>
            <a:endParaRPr b="0" lang="en-GB" sz="2400" spc="-1" strike="noStrike">
              <a:latin typeface="Arial"/>
            </a:endParaRPr>
          </a:p>
          <a:p>
            <a:pPr marL="950760" indent="-379440">
              <a:lnSpc>
                <a:spcPct val="118000"/>
              </a:lnSpc>
              <a:spcBef>
                <a:spcPts val="1100"/>
              </a:spcBef>
              <a:buNone/>
              <a:tabLst>
                <a:tab algn="l" pos="0"/>
              </a:tabLst>
            </a:pPr>
            <a:r>
              <a:rPr b="0" lang="en" sz="2400" spc="-1" strike="noStrike">
                <a:solidFill>
                  <a:srgbClr val="000000"/>
                </a:solidFill>
                <a:latin typeface="Arial"/>
              </a:rPr>
              <a:t>Assign the new file descriptor entry to the selected file descriptor</a:t>
            </a:r>
            <a:endParaRPr b="0" lang="en-GB" sz="2400" spc="-1" strike="noStrike">
              <a:latin typeface="Arial"/>
            </a:endParaRPr>
          </a:p>
          <a:p>
            <a:pPr marL="950760" indent="-379440">
              <a:lnSpc>
                <a:spcPct val="118000"/>
              </a:lnSpc>
              <a:spcBef>
                <a:spcPts val="1100"/>
              </a:spcBef>
              <a:buNone/>
              <a:tabLst>
                <a:tab algn="l" pos="0"/>
              </a:tabLst>
            </a:pPr>
            <a:r>
              <a:rPr b="0" lang="en" sz="2400" spc="-1" strike="noStrike">
                <a:solidFill>
                  <a:srgbClr val="000000"/>
                </a:solidFill>
                <a:latin typeface="Arial"/>
              </a:rPr>
              <a:t>Returns the selected file descriptor</a:t>
            </a: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000000"/>
                </a:solidFill>
                <a:latin typeface="Courier New"/>
              </a:rPr>
              <a:t>dup2 </a:t>
            </a:r>
            <a:r>
              <a:rPr b="0" lang="en" sz="2400" spc="-1" strike="noStrike">
                <a:solidFill>
                  <a:srgbClr val="000000"/>
                </a:solidFill>
                <a:latin typeface="Arial"/>
              </a:rPr>
              <a:t>function</a:t>
            </a:r>
            <a:endParaRPr b="0" lang="en-GB" sz="2400" spc="-1" strike="noStrike">
              <a:latin typeface="Arial"/>
            </a:endParaRPr>
          </a:p>
          <a:p>
            <a:pPr marL="950760" indent="-379440">
              <a:lnSpc>
                <a:spcPct val="118000"/>
              </a:lnSpc>
              <a:spcBef>
                <a:spcPts val="1100"/>
              </a:spcBef>
              <a:buNone/>
              <a:tabLst>
                <a:tab algn="l" pos="0"/>
              </a:tabLst>
            </a:pPr>
            <a:r>
              <a:rPr b="0" lang="en" sz="2400" spc="-1" strike="noStrike">
                <a:solidFill>
                  <a:srgbClr val="000000"/>
                </a:solidFill>
                <a:latin typeface="Arial"/>
              </a:rPr>
              <a:t>With </a:t>
            </a:r>
            <a:r>
              <a:rPr b="1" lang="en" sz="2400" spc="-1" strike="noStrike">
                <a:solidFill>
                  <a:srgbClr val="000000"/>
                </a:solidFill>
                <a:latin typeface="Courier New"/>
              </a:rPr>
              <a:t>dup2 </a:t>
            </a:r>
            <a:r>
              <a:rPr b="0" lang="en" sz="2400" spc="-1" strike="noStrike">
                <a:solidFill>
                  <a:srgbClr val="000000"/>
                </a:solidFill>
                <a:latin typeface="Arial"/>
              </a:rPr>
              <a:t>, we specify the value of the new descriptor as the </a:t>
            </a:r>
            <a:r>
              <a:rPr b="1" lang="en" sz="2400" spc="-1" strike="noStrike">
                <a:solidFill>
                  <a:srgbClr val="000000"/>
                </a:solidFill>
                <a:latin typeface="Courier New"/>
              </a:rPr>
              <a:t>filedes2 argument</a:t>
            </a:r>
            <a:endParaRPr b="0" lang="en-GB" sz="2400" spc="-1" strike="noStrike">
              <a:latin typeface="Arial"/>
            </a:endParaRPr>
          </a:p>
          <a:p>
            <a:pPr marL="950760" indent="-379440">
              <a:lnSpc>
                <a:spcPct val="118000"/>
              </a:lnSpc>
              <a:spcBef>
                <a:spcPts val="1100"/>
              </a:spcBef>
              <a:buNone/>
              <a:tabLst>
                <a:tab algn="l" pos="0"/>
              </a:tabLst>
            </a:pPr>
            <a:r>
              <a:rPr b="0" lang="en" sz="2400" spc="-1" strike="noStrike">
                <a:solidFill>
                  <a:srgbClr val="000000"/>
                </a:solidFill>
                <a:latin typeface="Arial"/>
              </a:rPr>
              <a:t>If </a:t>
            </a:r>
            <a:r>
              <a:rPr b="1" lang="en" sz="2400" spc="-1" strike="noStrike">
                <a:solidFill>
                  <a:srgbClr val="000000"/>
                </a:solidFill>
                <a:latin typeface="Courier New"/>
              </a:rPr>
              <a:t>filedes2 </a:t>
            </a:r>
            <a:r>
              <a:rPr b="0" lang="en" sz="2400" spc="-1" strike="noStrike">
                <a:solidFill>
                  <a:srgbClr val="000000"/>
                </a:solidFill>
                <a:latin typeface="Arial"/>
              </a:rPr>
              <a:t>is already open, it is closed and replaced with the duplicate descriptor</a:t>
            </a:r>
            <a:endParaRPr b="0" lang="en-GB" sz="2400" spc="-1" strike="noStrike">
              <a:latin typeface="Arial"/>
            </a:endParaRPr>
          </a:p>
          <a:p>
            <a:pPr marL="950760" indent="-379440">
              <a:lnSpc>
                <a:spcPct val="118000"/>
              </a:lnSpc>
              <a:spcBef>
                <a:spcPts val="1100"/>
              </a:spcBef>
              <a:buNone/>
              <a:tabLst>
                <a:tab algn="l" pos="0"/>
              </a:tabLst>
            </a:pPr>
            <a:r>
              <a:rPr b="0" lang="en" sz="2400" spc="-1" strike="noStrike">
                <a:solidFill>
                  <a:srgbClr val="000000"/>
                </a:solidFill>
                <a:latin typeface="Arial"/>
              </a:rPr>
              <a:t>Returns the selected file descriptor</a:t>
            </a:r>
            <a:endParaRPr b="0" lang="en-GB" sz="2400" spc="-1" strike="noStrike">
              <a:latin typeface="Arial"/>
            </a:endParaRPr>
          </a:p>
        </p:txBody>
      </p:sp>
      <p:sp>
        <p:nvSpPr>
          <p:cNvPr id="106" name="PlaceHolder 2"/>
          <p:cNvSpPr>
            <a:spLocks noGrp="1"/>
          </p:cNvSpPr>
          <p:nvPr>
            <p:ph type="title"/>
          </p:nvPr>
        </p:nvSpPr>
        <p:spPr>
          <a:xfrm>
            <a:off x="379440" y="496800"/>
            <a:ext cx="987984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Copying the file descriptor - II</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7"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Joint use of </a:t>
            </a:r>
            <a:r>
              <a:rPr b="1" lang="en" sz="2400" spc="-1" strike="noStrike">
                <a:solidFill>
                  <a:srgbClr val="000000"/>
                </a:solidFill>
                <a:latin typeface="Courier 10 Pitch"/>
              </a:rPr>
              <a:t>pipes </a:t>
            </a:r>
            <a:r>
              <a:rPr b="1" lang="en" sz="2400" spc="-1" strike="noStrike">
                <a:solidFill>
                  <a:srgbClr val="000000"/>
                </a:solidFill>
                <a:latin typeface="Arial Black"/>
              </a:rPr>
              <a:t>and </a:t>
            </a:r>
            <a:r>
              <a:rPr b="1" lang="en" sz="2400" spc="-1" strike="noStrike">
                <a:solidFill>
                  <a:srgbClr val="000000"/>
                </a:solidFill>
                <a:latin typeface="Courier 10 Pitch"/>
              </a:rPr>
              <a:t>dups</a:t>
            </a:r>
            <a:endParaRPr b="0" lang="en-GB" sz="2400" spc="-1" strike="noStrike">
              <a:latin typeface="Arial"/>
            </a:endParaRPr>
          </a:p>
        </p:txBody>
      </p:sp>
      <p:sp>
        <p:nvSpPr>
          <p:cNvPr id="108" name="PlaceHolder 2"/>
          <p:cNvSpPr>
            <a:spLocks noGrp="1"/>
          </p:cNvSpPr>
          <p:nvPr>
            <p:ph/>
          </p:nvPr>
        </p:nvSpPr>
        <p:spPr>
          <a:xfrm>
            <a:off x="231840" y="1099800"/>
            <a:ext cx="10224720" cy="6539400"/>
          </a:xfrm>
          <a:prstGeom prst="rect">
            <a:avLst/>
          </a:prstGeom>
          <a:noFill/>
          <a:ln w="0">
            <a:noFill/>
          </a:ln>
        </p:spPr>
        <p:txBody>
          <a:bodyPr lIns="90000" rIns="90000" tIns="46800" bIns="46800" anchor="t">
            <a:noAutofit/>
          </a:bodyPr>
          <a:p>
            <a:pPr marL="374760" indent="-356760">
              <a:lnSpc>
                <a:spcPct val="100000"/>
              </a:lnSpc>
              <a:spcBef>
                <a:spcPts val="935"/>
              </a:spcBef>
              <a:buNone/>
              <a:tabLst>
                <a:tab algn="l" pos="0"/>
              </a:tabLst>
            </a:pPr>
            <a:r>
              <a:rPr b="1" lang="en" sz="2400" spc="-1" strike="noStrike">
                <a:solidFill>
                  <a:srgbClr val="000000"/>
                </a:solidFill>
                <a:latin typeface="Arial"/>
              </a:rPr>
              <a:t>Problem </a:t>
            </a:r>
            <a:r>
              <a:rPr b="0" lang="en" sz="2400" spc="-1" strike="noStrike">
                <a:solidFill>
                  <a:srgbClr val="000000"/>
                </a:solidFill>
                <a:latin typeface="Arial"/>
              </a:rPr>
              <a:t>: Consider a </a:t>
            </a:r>
            <a:r>
              <a:rPr b="1" lang="en" sz="2400" spc="-1" strike="noStrike">
                <a:solidFill>
                  <a:srgbClr val="000000"/>
                </a:solidFill>
                <a:latin typeface="Courier 10 Pitch"/>
              </a:rPr>
              <a:t>prog1 </a:t>
            </a:r>
            <a:r>
              <a:rPr b="0" lang="en" sz="2400" spc="-1" strike="noStrike">
                <a:solidFill>
                  <a:srgbClr val="000000"/>
                </a:solidFill>
                <a:latin typeface="Arial"/>
              </a:rPr>
              <a:t>program</a:t>
            </a:r>
            <a:r>
              <a:rPr b="1" lang="en" sz="2400" spc="-1" strike="noStrike">
                <a:solidFill>
                  <a:srgbClr val="000000"/>
                </a:solidFill>
                <a:latin typeface="Courier 10 Pitch"/>
              </a:rPr>
              <a:t> </a:t>
            </a:r>
            <a:r>
              <a:rPr b="0" lang="en" sz="2400" spc="-1" strike="noStrike">
                <a:solidFill>
                  <a:srgbClr val="000000"/>
                </a:solidFill>
                <a:latin typeface="Arial"/>
              </a:rPr>
              <a:t>that writes to standard output. How can you make the output display one page at a time, without modifying the program itself?</a:t>
            </a:r>
            <a:endParaRPr b="0" lang="en-GB" sz="2400" spc="-1" strike="noStrike">
              <a:latin typeface="Arial"/>
            </a:endParaRPr>
          </a:p>
          <a:p>
            <a:pPr marL="380880" indent="-380880">
              <a:lnSpc>
                <a:spcPct val="93000"/>
              </a:lnSpc>
              <a:spcBef>
                <a:spcPts val="2098"/>
              </a:spcBef>
              <a:buNone/>
              <a:tabLst>
                <a:tab algn="l" pos="0"/>
              </a:tabLst>
            </a:pPr>
            <a:r>
              <a:rPr b="1" lang="en" sz="2400" spc="-1" strike="noStrike">
                <a:solidFill>
                  <a:srgbClr val="000000"/>
                </a:solidFill>
                <a:latin typeface="Arial"/>
              </a:rPr>
              <a:t>Solution: </a:t>
            </a:r>
            <a:r>
              <a:rPr b="0" lang="en" sz="2400" spc="-1" strike="noStrike">
                <a:solidFill>
                  <a:srgbClr val="000000"/>
                </a:solidFill>
                <a:latin typeface="Arial"/>
              </a:rPr>
              <a:t>Write another program that:</a:t>
            </a:r>
            <a:endParaRPr b="0" lang="en-GB" sz="2400" spc="-1" strike="noStrike">
              <a:latin typeface="Arial"/>
            </a:endParaRPr>
          </a:p>
          <a:p>
            <a:pPr marL="952200" indent="-380880">
              <a:lnSpc>
                <a:spcPct val="95000"/>
              </a:lnSpc>
              <a:spcBef>
                <a:spcPts val="1148"/>
              </a:spcBef>
              <a:buClr>
                <a:srgbClr val="000000"/>
              </a:buClr>
              <a:buSzPct val="45000"/>
              <a:buFont typeface="Wingdings" charset="2"/>
              <a:buChar char=""/>
              <a:tabLst>
                <a:tab algn="l" pos="0"/>
              </a:tabLst>
            </a:pPr>
            <a:r>
              <a:rPr b="0" lang="en" sz="2400" spc="-1" strike="noStrike">
                <a:solidFill>
                  <a:srgbClr val="000000"/>
                </a:solidFill>
                <a:latin typeface="Arial"/>
              </a:rPr>
              <a:t>creates a pipe and then spawns a child process via </a:t>
            </a:r>
            <a:r>
              <a:rPr b="1" lang="en" sz="2400" spc="-1" strike="noStrike">
                <a:solidFill>
                  <a:srgbClr val="000000"/>
                </a:solidFill>
                <a:latin typeface="Courier New"/>
              </a:rPr>
              <a:t>fork</a:t>
            </a:r>
            <a:endParaRPr b="0" lang="en-GB" sz="2400" spc="-1" strike="noStrike">
              <a:latin typeface="Arial"/>
            </a:endParaRPr>
          </a:p>
          <a:p>
            <a:pPr marL="952200" indent="-380880">
              <a:lnSpc>
                <a:spcPct val="95000"/>
              </a:lnSpc>
              <a:spcBef>
                <a:spcPts val="1148"/>
              </a:spcBef>
              <a:buClr>
                <a:srgbClr val="000000"/>
              </a:buClr>
              <a:buSzPct val="45000"/>
              <a:buFont typeface="Wingdings" charset="2"/>
              <a:buChar char=""/>
              <a:tabLst>
                <a:tab algn="l" pos="0"/>
              </a:tabLst>
            </a:pPr>
            <a:r>
              <a:rPr b="0" lang="en" sz="2400" spc="-1" strike="noStrike">
                <a:solidFill>
                  <a:srgbClr val="000000"/>
                </a:solidFill>
                <a:latin typeface="Arial"/>
              </a:rPr>
              <a:t>the parent process closes the read end of the pipe and the stdout, and reassigns the fd of the </a:t>
            </a:r>
            <a:r>
              <a:rPr b="1" lang="en" sz="2400" spc="-1" strike="noStrike">
                <a:solidFill>
                  <a:srgbClr val="000000"/>
                </a:solidFill>
                <a:latin typeface="Courier 10 Pitch"/>
              </a:rPr>
              <a:t>stdout (1) </a:t>
            </a:r>
            <a:r>
              <a:rPr b="0" lang="en" sz="2400" spc="-1" strike="noStrike">
                <a:solidFill>
                  <a:srgbClr val="000000"/>
                </a:solidFill>
                <a:latin typeface="Arial"/>
              </a:rPr>
              <a:t>to the write end of the pipe using </a:t>
            </a:r>
            <a:r>
              <a:rPr b="1" lang="en" sz="2400" spc="-1" strike="noStrike">
                <a:solidFill>
                  <a:srgbClr val="000000"/>
                </a:solidFill>
                <a:latin typeface="Courier 10 Pitch"/>
              </a:rPr>
              <a:t>dup2</a:t>
            </a:r>
            <a:endParaRPr b="0" lang="en-GB" sz="2400" spc="-1" strike="noStrike">
              <a:latin typeface="Arial"/>
            </a:endParaRPr>
          </a:p>
          <a:p>
            <a:pPr marL="952200" indent="-380880">
              <a:lnSpc>
                <a:spcPct val="95000"/>
              </a:lnSpc>
              <a:spcBef>
                <a:spcPts val="1148"/>
              </a:spcBef>
              <a:buClr>
                <a:srgbClr val="000000"/>
              </a:buClr>
              <a:buSzPct val="45000"/>
              <a:buFont typeface="Wingdings" charset="2"/>
              <a:buChar char=""/>
              <a:tabLst>
                <a:tab algn="l" pos="0"/>
              </a:tabLst>
            </a:pPr>
            <a:r>
              <a:rPr b="0" lang="en" sz="2400" spc="-1" strike="noStrike">
                <a:solidFill>
                  <a:srgbClr val="000000"/>
                </a:solidFill>
                <a:latin typeface="Arial"/>
              </a:rPr>
              <a:t>the child process closes the write end of the pipe and the stdin, and reassigns the fd of the </a:t>
            </a:r>
            <a:r>
              <a:rPr b="1" lang="en" sz="2400" spc="-1" strike="noStrike">
                <a:solidFill>
                  <a:srgbClr val="000000"/>
                </a:solidFill>
                <a:latin typeface="Courier 10 Pitch"/>
              </a:rPr>
              <a:t>stdin (0) </a:t>
            </a:r>
            <a:r>
              <a:rPr b="0" lang="en" sz="2400" spc="-1" strike="noStrike">
                <a:solidFill>
                  <a:srgbClr val="000000"/>
                </a:solidFill>
                <a:latin typeface="Arial"/>
              </a:rPr>
              <a:t>to the read end of the pipe using </a:t>
            </a:r>
            <a:r>
              <a:rPr b="1" lang="en" sz="2400" spc="-1" strike="noStrike">
                <a:solidFill>
                  <a:srgbClr val="000000"/>
                </a:solidFill>
                <a:latin typeface="Courier 10 Pitch"/>
              </a:rPr>
              <a:t>dup2</a:t>
            </a:r>
            <a:endParaRPr b="0" lang="en-GB" sz="2400" spc="-1" strike="noStrike">
              <a:latin typeface="Arial"/>
            </a:endParaRPr>
          </a:p>
          <a:p>
            <a:pPr marL="952200" indent="-380880">
              <a:lnSpc>
                <a:spcPct val="95000"/>
              </a:lnSpc>
              <a:spcBef>
                <a:spcPts val="1148"/>
              </a:spcBef>
              <a:buClr>
                <a:srgbClr val="000000"/>
              </a:buClr>
              <a:buSzPct val="45000"/>
              <a:buFont typeface="Wingdings" charset="2"/>
              <a:buChar char=""/>
              <a:tabLst>
                <a:tab algn="l" pos="0"/>
              </a:tabLst>
            </a:pPr>
            <a:r>
              <a:rPr b="0" lang="en" sz="2400" spc="-1" strike="noStrike">
                <a:solidFill>
                  <a:srgbClr val="000000"/>
                </a:solidFill>
                <a:latin typeface="Arial"/>
              </a:rPr>
              <a:t>the parent launches the </a:t>
            </a:r>
            <a:r>
              <a:rPr b="1" lang="en" sz="2400" spc="-1" strike="noStrike">
                <a:solidFill>
                  <a:srgbClr val="000000"/>
                </a:solidFill>
                <a:latin typeface="Courier 10 Pitch"/>
              </a:rPr>
              <a:t>prog1 program using exec</a:t>
            </a:r>
            <a:endParaRPr b="0" lang="en-GB" sz="2400" spc="-1" strike="noStrike">
              <a:latin typeface="Arial"/>
            </a:endParaRPr>
          </a:p>
          <a:p>
            <a:pPr marL="952200" indent="-380880">
              <a:lnSpc>
                <a:spcPct val="95000"/>
              </a:lnSpc>
              <a:spcBef>
                <a:spcPts val="1148"/>
              </a:spcBef>
              <a:buClr>
                <a:srgbClr val="000000"/>
              </a:buClr>
              <a:buSzPct val="45000"/>
              <a:buFont typeface="Wingdings" charset="2"/>
              <a:buChar char=""/>
              <a:tabLst>
                <a:tab algn="l" pos="0"/>
              </a:tabLst>
            </a:pPr>
            <a:r>
              <a:rPr b="0" lang="en" sz="2400" spc="-1" strike="noStrike">
                <a:solidFill>
                  <a:srgbClr val="000000"/>
                </a:solidFill>
                <a:latin typeface="Arial"/>
                <a:ea typeface="Noto Sans CJK SC"/>
              </a:rPr>
              <a:t>the child, using  </a:t>
            </a:r>
            <a:r>
              <a:rPr b="1" lang="en" sz="2400" spc="-1" strike="noStrike">
                <a:solidFill>
                  <a:srgbClr val="000000"/>
                </a:solidFill>
                <a:latin typeface="Courier 10 Pitch"/>
                <a:ea typeface="Noto Sans CJK SC"/>
              </a:rPr>
              <a:t>exec</a:t>
            </a:r>
            <a:r>
              <a:rPr b="0" lang="en" sz="2400" spc="-1" strike="noStrike">
                <a:solidFill>
                  <a:srgbClr val="000000"/>
                </a:solidFill>
                <a:latin typeface="Courier 10 Pitch"/>
                <a:ea typeface="Noto Sans CJK SC"/>
              </a:rPr>
              <a:t>,</a:t>
            </a:r>
            <a:r>
              <a:rPr b="1" lang="en" sz="2400" spc="-1" strike="noStrike">
                <a:solidFill>
                  <a:srgbClr val="000000"/>
                </a:solidFill>
                <a:latin typeface="Courier 10 Pitch"/>
                <a:ea typeface="Noto Sans CJK SC"/>
              </a:rPr>
              <a:t> </a:t>
            </a:r>
            <a:r>
              <a:rPr b="0" lang="en" sz="2400" spc="-1" strike="noStrike">
                <a:solidFill>
                  <a:srgbClr val="000000"/>
                </a:solidFill>
                <a:latin typeface="Arial"/>
                <a:ea typeface="Noto Sans CJK SC"/>
              </a:rPr>
              <a:t>launches an output paging program such as </a:t>
            </a:r>
            <a:r>
              <a:rPr b="1" lang="en" sz="2400" spc="-1" strike="noStrike">
                <a:solidFill>
                  <a:srgbClr val="000000"/>
                </a:solidFill>
                <a:latin typeface="Courier 10 Pitch"/>
                <a:ea typeface="Noto Sans CJK SC"/>
              </a:rPr>
              <a:t>more </a:t>
            </a:r>
            <a:r>
              <a:rPr b="0" lang="en" sz="2400" spc="-1" strike="noStrike">
                <a:solidFill>
                  <a:srgbClr val="000000"/>
                </a:solidFill>
                <a:latin typeface="Arial"/>
                <a:ea typeface="Noto Sans CJK SC"/>
              </a:rPr>
              <a:t>or </a:t>
            </a:r>
            <a:r>
              <a:rPr b="1" lang="en" sz="2400" spc="-1" strike="noStrike">
                <a:solidFill>
                  <a:srgbClr val="000000"/>
                </a:solidFill>
                <a:latin typeface="Courier 10 Pitch"/>
                <a:ea typeface="Noto Sans CJK SC"/>
              </a:rPr>
              <a:t>less</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9"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popen - I</a:t>
            </a:r>
            <a:endParaRPr b="0" lang="en-GB" sz="2400" spc="-1" strike="noStrike">
              <a:latin typeface="Arial"/>
            </a:endParaRPr>
          </a:p>
        </p:txBody>
      </p:sp>
      <p:sp>
        <p:nvSpPr>
          <p:cNvPr id="110" name="PlaceHolder 2"/>
          <p:cNvSpPr>
            <a:spLocks noGrp="1"/>
          </p:cNvSpPr>
          <p:nvPr>
            <p:ph/>
          </p:nvPr>
        </p:nvSpPr>
        <p:spPr>
          <a:xfrm>
            <a:off x="114480" y="1260000"/>
            <a:ext cx="10456200" cy="6208560"/>
          </a:xfrm>
          <a:prstGeom prst="rect">
            <a:avLst/>
          </a:prstGeom>
          <a:noFill/>
          <a:ln w="0">
            <a:noFill/>
          </a:ln>
        </p:spPr>
        <p:txBody>
          <a:bodyPr lIns="90000" rIns="90000" tIns="46800" bIns="46800" anchor="t">
            <a:noAutofit/>
          </a:bodyPr>
          <a:p>
            <a:pPr marL="379080" indent="-379080">
              <a:lnSpc>
                <a:spcPct val="100000"/>
              </a:lnSpc>
              <a:spcBef>
                <a:spcPts val="1749"/>
              </a:spcBef>
              <a:buNone/>
              <a:tabLst>
                <a:tab algn="l" pos="0"/>
              </a:tabLst>
            </a:pPr>
            <a:r>
              <a:rPr b="1" lang="en" sz="2400" spc="-1" strike="noStrike">
                <a:solidFill>
                  <a:srgbClr val="3333cc"/>
                </a:solidFill>
                <a:latin typeface="Courier New"/>
              </a:rPr>
              <a:t>FILE *popen(char *cmdstring, char *type);</a:t>
            </a:r>
            <a:endParaRPr b="0" lang="en-GB" sz="2400" spc="-1" strike="noStrike">
              <a:latin typeface="Arial"/>
            </a:endParaRPr>
          </a:p>
          <a:p>
            <a:pPr marL="379080" indent="-379080">
              <a:lnSpc>
                <a:spcPct val="100000"/>
              </a:lnSpc>
              <a:spcBef>
                <a:spcPts val="1749"/>
              </a:spcBef>
              <a:buNone/>
              <a:tabLst>
                <a:tab algn="l" pos="0"/>
              </a:tabLst>
            </a:pPr>
            <a:r>
              <a:rPr b="1" lang="en" sz="2400" spc="-1" strike="noStrike">
                <a:solidFill>
                  <a:srgbClr val="3333cc"/>
                </a:solidFill>
                <a:latin typeface="Arial"/>
              </a:rPr>
              <a:t>Description of </a:t>
            </a:r>
            <a:r>
              <a:rPr b="1" lang="en" sz="2400" spc="-1" strike="noStrike">
                <a:solidFill>
                  <a:srgbClr val="3333cc"/>
                </a:solidFill>
                <a:latin typeface="Courier New"/>
              </a:rPr>
              <a:t>popen </a:t>
            </a:r>
            <a:r>
              <a:rPr b="1" lang="en" sz="2400" spc="-1" strike="noStrike">
                <a:solidFill>
                  <a:srgbClr val="3333cc"/>
                </a:solidFill>
                <a:latin typeface="Arial"/>
              </a:rPr>
              <a:t>:</a:t>
            </a:r>
            <a:endParaRPr b="0" lang="en-GB" sz="2400" spc="-1" strike="noStrike">
              <a:latin typeface="Arial"/>
            </a:endParaRPr>
          </a:p>
          <a:p>
            <a:pPr marL="952200" indent="-380880">
              <a:lnSpc>
                <a:spcPct val="84000"/>
              </a:lnSpc>
              <a:spcBef>
                <a:spcPts val="998"/>
              </a:spcBef>
              <a:buNone/>
              <a:tabLst>
                <a:tab algn="l" pos="0"/>
              </a:tabLst>
            </a:pPr>
            <a:r>
              <a:rPr b="0" lang="en" sz="2400" spc="-1" strike="noStrike">
                <a:solidFill>
                  <a:srgbClr val="000000"/>
                </a:solidFill>
                <a:latin typeface="Arial"/>
              </a:rPr>
              <a:t>create a pipe</a:t>
            </a:r>
            <a:endParaRPr b="0" lang="en-GB" sz="2400" spc="-1" strike="noStrike">
              <a:latin typeface="Arial"/>
            </a:endParaRPr>
          </a:p>
          <a:p>
            <a:pPr marL="952200" indent="-380880">
              <a:lnSpc>
                <a:spcPct val="84000"/>
              </a:lnSpc>
              <a:spcBef>
                <a:spcPts val="998"/>
              </a:spcBef>
              <a:buNone/>
              <a:tabLst>
                <a:tab algn="l" pos="0"/>
              </a:tabLst>
            </a:pPr>
            <a:r>
              <a:rPr b="0" lang="en" sz="2400" spc="-1" strike="noStrike">
                <a:solidFill>
                  <a:srgbClr val="000000"/>
                </a:solidFill>
                <a:latin typeface="Arial"/>
              </a:rPr>
              <a:t>creates a child process by </a:t>
            </a:r>
            <a:r>
              <a:rPr b="1" lang="en" sz="2400" spc="-1" strike="noStrike">
                <a:solidFill>
                  <a:srgbClr val="000000"/>
                </a:solidFill>
                <a:latin typeface="Courier New"/>
              </a:rPr>
              <a:t>forking</a:t>
            </a:r>
            <a:endParaRPr b="0" lang="en-GB" sz="2400" spc="-1" strike="noStrike">
              <a:latin typeface="Arial"/>
            </a:endParaRPr>
          </a:p>
          <a:p>
            <a:pPr marL="952200" indent="-380880">
              <a:lnSpc>
                <a:spcPct val="84000"/>
              </a:lnSpc>
              <a:spcBef>
                <a:spcPts val="998"/>
              </a:spcBef>
              <a:buNone/>
              <a:tabLst>
                <a:tab algn="l" pos="0"/>
              </a:tabLst>
            </a:pPr>
            <a:r>
              <a:rPr b="0" lang="en" sz="2400" spc="-1" strike="noStrike">
                <a:solidFill>
                  <a:srgbClr val="000000"/>
                </a:solidFill>
                <a:latin typeface="Arial"/>
              </a:rPr>
              <a:t>closes the unused ends of the pipe</a:t>
            </a:r>
            <a:endParaRPr b="0" lang="en-GB" sz="2400" spc="-1" strike="noStrike">
              <a:latin typeface="Arial"/>
            </a:endParaRPr>
          </a:p>
          <a:p>
            <a:pPr marL="952200" indent="-380880">
              <a:lnSpc>
                <a:spcPct val="84000"/>
              </a:lnSpc>
              <a:spcBef>
                <a:spcPts val="998"/>
              </a:spcBef>
              <a:buNone/>
              <a:tabLst>
                <a:tab algn="l" pos="0"/>
              </a:tabLst>
            </a:pPr>
            <a:r>
              <a:rPr b="0" lang="en" sz="2400" spc="-1" strike="noStrike">
                <a:solidFill>
                  <a:srgbClr val="000000"/>
                </a:solidFill>
                <a:latin typeface="Arial"/>
              </a:rPr>
              <a:t>exec a shell ( </a:t>
            </a:r>
            <a:r>
              <a:rPr b="1" lang="en" sz="2400" spc="-1" strike="noStrike">
                <a:solidFill>
                  <a:srgbClr val="000000"/>
                </a:solidFill>
                <a:latin typeface="Courier New"/>
              </a:rPr>
              <a:t>sh -c </a:t>
            </a:r>
            <a:r>
              <a:rPr b="1" i="1" lang="en" sz="2400" spc="-1" strike="noStrike">
                <a:solidFill>
                  <a:srgbClr val="000000"/>
                </a:solidFill>
                <a:latin typeface="Courier New"/>
              </a:rPr>
              <a:t>cmdstring </a:t>
            </a:r>
            <a:r>
              <a:rPr b="0" lang="en" sz="2400" spc="-1" strike="noStrike">
                <a:solidFill>
                  <a:srgbClr val="000000"/>
                </a:solidFill>
                <a:latin typeface="Arial"/>
              </a:rPr>
              <a:t>) to run the </a:t>
            </a:r>
            <a:r>
              <a:rPr b="1" lang="en" sz="2400" spc="-1" strike="noStrike">
                <a:solidFill>
                  <a:srgbClr val="000000"/>
                </a:solidFill>
                <a:latin typeface="Courier New"/>
              </a:rPr>
              <a:t>cmdstring command</a:t>
            </a:r>
            <a:endParaRPr b="0" lang="en-GB" sz="2400" spc="-1" strike="noStrike">
              <a:latin typeface="Arial"/>
            </a:endParaRPr>
          </a:p>
          <a:p>
            <a:pPr marL="952200" indent="-380880">
              <a:lnSpc>
                <a:spcPct val="100000"/>
              </a:lnSpc>
              <a:spcBef>
                <a:spcPts val="998"/>
              </a:spcBef>
              <a:buNone/>
              <a:tabLst>
                <a:tab algn="l" pos="0"/>
              </a:tabLst>
            </a:pPr>
            <a:r>
              <a:rPr b="0" lang="en" sz="2400" spc="-1" strike="noStrike">
                <a:solidFill>
                  <a:srgbClr val="000000"/>
                </a:solidFill>
                <a:latin typeface="Arial"/>
              </a:rPr>
              <a:t>returns a standard I/O file pointer:</a:t>
            </a:r>
            <a:endParaRPr b="0" lang="en-GB" sz="2400" spc="-1" strike="noStrike">
              <a:latin typeface="Arial"/>
            </a:endParaRPr>
          </a:p>
          <a:p>
            <a:pPr marL="1371600" indent="-228600">
              <a:lnSpc>
                <a:spcPct val="118000"/>
              </a:lnSpc>
              <a:spcBef>
                <a:spcPts val="550"/>
              </a:spcBef>
              <a:buNone/>
              <a:tabLst>
                <a:tab algn="l" pos="0"/>
              </a:tabLst>
            </a:pPr>
            <a:r>
              <a:rPr b="0" lang="en" sz="2400" spc="-1" strike="noStrike">
                <a:solidFill>
                  <a:srgbClr val="000000"/>
                </a:solidFill>
                <a:latin typeface="Arial"/>
              </a:rPr>
              <a:t>if you specify </a:t>
            </a:r>
            <a:r>
              <a:rPr b="1" lang="en" sz="2400" spc="-1" strike="noStrike">
                <a:solidFill>
                  <a:srgbClr val="000000"/>
                </a:solidFill>
                <a:latin typeface="Courier New"/>
              </a:rPr>
              <a:t>type="r" </a:t>
            </a:r>
            <a:r>
              <a:rPr b="0" lang="en" sz="2400" spc="-1" strike="noStrike">
                <a:solidFill>
                  <a:srgbClr val="000000"/>
                </a:solidFill>
                <a:latin typeface="Arial"/>
              </a:rPr>
              <a:t>the pointer file (used for reading) is connected to the standard output of the child process </a:t>
            </a:r>
            <a:r>
              <a:rPr b="1" lang="en" sz="2400" spc="-1" strike="noStrike">
                <a:solidFill>
                  <a:srgbClr val="000000"/>
                </a:solidFill>
                <a:latin typeface="Courier New"/>
              </a:rPr>
              <a:t>cmdstring</a:t>
            </a:r>
            <a:endParaRPr b="0" lang="en-GB" sz="2400" spc="-1" strike="noStrike">
              <a:latin typeface="Arial"/>
            </a:endParaRPr>
          </a:p>
          <a:p>
            <a:pPr marL="1371600" indent="-228600">
              <a:lnSpc>
                <a:spcPct val="118000"/>
              </a:lnSpc>
              <a:spcBef>
                <a:spcPts val="550"/>
              </a:spcBef>
              <a:buNone/>
              <a:tabLst>
                <a:tab algn="l" pos="0"/>
              </a:tabLst>
            </a:pPr>
            <a:r>
              <a:rPr b="0" lang="en" sz="2400" spc="-1" strike="noStrike">
                <a:solidFill>
                  <a:srgbClr val="000000"/>
                </a:solidFill>
                <a:latin typeface="Arial"/>
              </a:rPr>
              <a:t>if you specify </a:t>
            </a:r>
            <a:r>
              <a:rPr b="1" lang="en" sz="2400" spc="-1" strike="noStrike">
                <a:solidFill>
                  <a:srgbClr val="000000"/>
                </a:solidFill>
                <a:latin typeface="Courier New"/>
              </a:rPr>
              <a:t>type="w" </a:t>
            </a:r>
            <a:r>
              <a:rPr b="0" lang="en" sz="2400" spc="-1" strike="noStrike">
                <a:solidFill>
                  <a:srgbClr val="000000"/>
                </a:solidFill>
                <a:latin typeface="Arial"/>
              </a:rPr>
              <a:t>the pointer file (used for writing) is connected to the standard output of the child process </a:t>
            </a:r>
            <a:r>
              <a:rPr b="1" lang="en" sz="2400" spc="-1" strike="noStrike">
                <a:solidFill>
                  <a:srgbClr val="000000"/>
                </a:solidFill>
                <a:latin typeface="Courier New"/>
              </a:rPr>
              <a:t>cmdstring</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1" name="PlaceHolder 1"/>
          <p:cNvSpPr>
            <a:spLocks noGrp="1"/>
          </p:cNvSpPr>
          <p:nvPr>
            <p:ph type="title"/>
          </p:nvPr>
        </p:nvSpPr>
        <p:spPr>
          <a:xfrm>
            <a:off x="262080" y="45936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popen - II</a:t>
            </a:r>
            <a:endParaRPr b="0" lang="en-GB" sz="2400" spc="-1" strike="noStrike">
              <a:latin typeface="Arial"/>
            </a:endParaRPr>
          </a:p>
        </p:txBody>
      </p:sp>
      <p:sp>
        <p:nvSpPr>
          <p:cNvPr id="112" name="PlaceHolder 2"/>
          <p:cNvSpPr>
            <a:spLocks noGrp="1"/>
          </p:cNvSpPr>
          <p:nvPr>
            <p:ph/>
          </p:nvPr>
        </p:nvSpPr>
        <p:spPr>
          <a:xfrm>
            <a:off x="356040" y="1116000"/>
            <a:ext cx="9978120" cy="5975640"/>
          </a:xfrm>
          <a:prstGeom prst="rect">
            <a:avLst/>
          </a:prstGeom>
          <a:noFill/>
          <a:ln w="0">
            <a:noFill/>
          </a:ln>
        </p:spPr>
        <p:txBody>
          <a:bodyPr lIns="90000" rIns="90000" tIns="46800" bIns="46800" anchor="t">
            <a:noAutofit/>
          </a:bodyPr>
          <a:p>
            <a:pPr marL="379080" indent="-379080">
              <a:lnSpc>
                <a:spcPct val="123000"/>
              </a:lnSpc>
              <a:spcBef>
                <a:spcPts val="1925"/>
              </a:spcBef>
              <a:buNone/>
              <a:tabLst>
                <a:tab algn="l" pos="0"/>
              </a:tabLst>
            </a:pPr>
            <a:r>
              <a:rPr b="1" lang="en" sz="2400" spc="-1" strike="noStrike">
                <a:solidFill>
                  <a:srgbClr val="3333cc"/>
                </a:solidFill>
                <a:latin typeface="Courier New"/>
              </a:rPr>
              <a:t>type = "w"</a:t>
            </a:r>
            <a:endParaRPr b="0" lang="en-GB" sz="2400" spc="-1" strike="noStrike">
              <a:latin typeface="Arial"/>
            </a:endParaRPr>
          </a:p>
          <a:p>
            <a:pPr marL="379080" indent="-379080">
              <a:lnSpc>
                <a:spcPct val="123000"/>
              </a:lnSpc>
              <a:spcBef>
                <a:spcPts val="1925"/>
              </a:spcBef>
              <a:buNone/>
              <a:tabLst>
                <a:tab algn="l" pos="0"/>
              </a:tabLst>
            </a:pPr>
            <a:endParaRPr b="0" lang="en-GB" sz="2400" spc="-1" strike="noStrike">
              <a:latin typeface="Arial"/>
            </a:endParaRPr>
          </a:p>
          <a:p>
            <a:pPr marL="379080" indent="-379080">
              <a:lnSpc>
                <a:spcPts val="2625"/>
              </a:lnSpc>
              <a:spcBef>
                <a:spcPts val="1925"/>
              </a:spcBef>
              <a:buNone/>
              <a:tabLst>
                <a:tab algn="l" pos="0"/>
              </a:tabLst>
            </a:pPr>
            <a:endParaRPr b="0" lang="en-GB" sz="2400" spc="-1" strike="noStrike">
              <a:latin typeface="Arial"/>
            </a:endParaRPr>
          </a:p>
          <a:p>
            <a:pPr marL="379080" indent="-379080">
              <a:lnSpc>
                <a:spcPts val="2625"/>
              </a:lnSpc>
              <a:spcBef>
                <a:spcPts val="1925"/>
              </a:spcBef>
              <a:buNone/>
              <a:tabLst>
                <a:tab algn="l" pos="0"/>
              </a:tabLst>
            </a:pPr>
            <a:endParaRPr b="0" lang="en-GB" sz="2400" spc="-1" strike="noStrike">
              <a:latin typeface="Arial"/>
            </a:endParaRPr>
          </a:p>
          <a:p>
            <a:pPr marL="379080" indent="-379080">
              <a:lnSpc>
                <a:spcPct val="123000"/>
              </a:lnSpc>
              <a:spcBef>
                <a:spcPts val="1925"/>
              </a:spcBef>
              <a:buNone/>
              <a:tabLst>
                <a:tab algn="l" pos="0"/>
              </a:tabLst>
            </a:pPr>
            <a:r>
              <a:rPr b="1" lang="en" sz="2400" spc="-1" strike="noStrike">
                <a:solidFill>
                  <a:srgbClr val="3333cc"/>
                </a:solidFill>
                <a:latin typeface="Courier New"/>
              </a:rPr>
              <a:t>type = "r"</a:t>
            </a:r>
            <a:endParaRPr b="0" lang="en-GB" sz="2400" spc="-1" strike="noStrike">
              <a:latin typeface="Arial"/>
            </a:endParaRPr>
          </a:p>
          <a:p>
            <a:pPr marL="379080" indent="-379080">
              <a:lnSpc>
                <a:spcPts val="2625"/>
              </a:lnSpc>
              <a:spcBef>
                <a:spcPts val="1925"/>
              </a:spcBef>
              <a:buNone/>
              <a:tabLst>
                <a:tab algn="l" pos="0"/>
              </a:tabLst>
            </a:pPr>
            <a:endParaRPr b="0" lang="en-GB" sz="2400" spc="-1" strike="noStrike">
              <a:latin typeface="Arial"/>
            </a:endParaRPr>
          </a:p>
          <a:p>
            <a:pPr marL="379080" indent="-379080">
              <a:lnSpc>
                <a:spcPts val="2625"/>
              </a:lnSpc>
              <a:spcBef>
                <a:spcPts val="1925"/>
              </a:spcBef>
              <a:buNone/>
              <a:tabLst>
                <a:tab algn="l" pos="0"/>
              </a:tabLst>
            </a:pPr>
            <a:endParaRPr b="0" lang="en-GB" sz="2400" spc="-1" strike="noStrike">
              <a:latin typeface="Arial"/>
            </a:endParaRPr>
          </a:p>
          <a:p>
            <a:pPr marL="379080" indent="-379080">
              <a:lnSpc>
                <a:spcPts val="2625"/>
              </a:lnSpc>
              <a:spcBef>
                <a:spcPts val="1925"/>
              </a:spcBef>
              <a:buNone/>
              <a:tabLst>
                <a:tab algn="l" pos="0"/>
              </a:tabLst>
            </a:pPr>
            <a:endParaRPr b="0" lang="en-GB" sz="2400" spc="-1" strike="noStrike">
              <a:latin typeface="Arial"/>
            </a:endParaRPr>
          </a:p>
          <a:p>
            <a:pPr marL="379080" indent="-379080">
              <a:lnSpc>
                <a:spcPts val="2625"/>
              </a:lnSpc>
              <a:spcBef>
                <a:spcPts val="1925"/>
              </a:spcBef>
              <a:buNone/>
              <a:tabLst>
                <a:tab algn="l" pos="0"/>
              </a:tabLst>
            </a:pP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3333cc"/>
                </a:solidFill>
                <a:latin typeface="Arial"/>
              </a:rPr>
              <a:t>Note: </a:t>
            </a:r>
            <a:r>
              <a:rPr b="1" lang="en" sz="2400" spc="-1" strike="noStrike">
                <a:solidFill>
                  <a:srgbClr val="3333cc"/>
                </a:solidFill>
                <a:latin typeface="Courier New"/>
              </a:rPr>
              <a:t>cmdstring </a:t>
            </a:r>
            <a:r>
              <a:rPr b="1" lang="en" sz="2400" spc="-1" strike="noStrike">
                <a:solidFill>
                  <a:srgbClr val="3333cc"/>
                </a:solidFill>
                <a:latin typeface="Arial"/>
              </a:rPr>
              <a:t>is done via </a:t>
            </a:r>
            <a:r>
              <a:rPr b="1" lang="en" sz="2400" spc="-1" strike="noStrike">
                <a:solidFill>
                  <a:srgbClr val="3333cc"/>
                </a:solidFill>
                <a:latin typeface="Courier New"/>
              </a:rPr>
              <a:t>"/bin/sh –c"</a:t>
            </a:r>
            <a:endParaRPr b="0" lang="en-GB" sz="2400" spc="-1" strike="noStrike">
              <a:latin typeface="Arial"/>
            </a:endParaRPr>
          </a:p>
        </p:txBody>
      </p:sp>
      <p:sp>
        <p:nvSpPr>
          <p:cNvPr id="113" name=""/>
          <p:cNvSpPr/>
          <p:nvPr/>
        </p:nvSpPr>
        <p:spPr>
          <a:xfrm>
            <a:off x="801720" y="1931760"/>
            <a:ext cx="2582640" cy="1427040"/>
          </a:xfrm>
          <a:prstGeom prst="rect">
            <a:avLst/>
          </a:prstGeom>
          <a:noFill/>
          <a:ln w="25560">
            <a:solidFill>
              <a:srgbClr val="000000"/>
            </a:solidFill>
            <a:round/>
          </a:ln>
        </p:spPr>
        <p:style>
          <a:lnRef idx="0"/>
          <a:fillRef idx="0"/>
          <a:effectRef idx="0"/>
          <a:fontRef idx="minor"/>
        </p:style>
      </p:sp>
      <p:sp>
        <p:nvSpPr>
          <p:cNvPr id="114" name=""/>
          <p:cNvSpPr/>
          <p:nvPr/>
        </p:nvSpPr>
        <p:spPr>
          <a:xfrm>
            <a:off x="726120" y="191412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parent</a:t>
            </a:r>
            <a:endParaRPr b="0" lang="en-GB" sz="2000" spc="-1" strike="noStrike">
              <a:latin typeface="Arial"/>
            </a:endParaRPr>
          </a:p>
        </p:txBody>
      </p:sp>
      <p:sp>
        <p:nvSpPr>
          <p:cNvPr id="115" name=""/>
          <p:cNvSpPr/>
          <p:nvPr/>
        </p:nvSpPr>
        <p:spPr>
          <a:xfrm>
            <a:off x="6147720" y="1949400"/>
            <a:ext cx="2582640" cy="1427040"/>
          </a:xfrm>
          <a:prstGeom prst="rect">
            <a:avLst/>
          </a:prstGeom>
          <a:noFill/>
          <a:ln w="25560">
            <a:solidFill>
              <a:srgbClr val="000000"/>
            </a:solidFill>
            <a:round/>
          </a:ln>
        </p:spPr>
        <p:style>
          <a:lnRef idx="0"/>
          <a:fillRef idx="0"/>
          <a:effectRef idx="0"/>
          <a:fontRef idx="minor"/>
        </p:style>
      </p:sp>
      <p:sp>
        <p:nvSpPr>
          <p:cNvPr id="116" name=""/>
          <p:cNvSpPr/>
          <p:nvPr/>
        </p:nvSpPr>
        <p:spPr>
          <a:xfrm>
            <a:off x="6170760" y="193176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child</a:t>
            </a:r>
            <a:endParaRPr b="0" lang="en-GB" sz="2000" spc="-1" strike="noStrike">
              <a:latin typeface="Arial"/>
            </a:endParaRPr>
          </a:p>
        </p:txBody>
      </p:sp>
      <p:sp>
        <p:nvSpPr>
          <p:cNvPr id="117" name=""/>
          <p:cNvSpPr/>
          <p:nvPr/>
        </p:nvSpPr>
        <p:spPr>
          <a:xfrm>
            <a:off x="2582640" y="2586600"/>
            <a:ext cx="5727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fp</a:t>
            </a:r>
            <a:endParaRPr b="0" lang="en-GB" sz="2000" spc="-1" strike="noStrike">
              <a:latin typeface="Arial"/>
            </a:endParaRPr>
          </a:p>
        </p:txBody>
      </p:sp>
      <p:sp>
        <p:nvSpPr>
          <p:cNvPr id="118" name=""/>
          <p:cNvSpPr/>
          <p:nvPr/>
        </p:nvSpPr>
        <p:spPr>
          <a:xfrm>
            <a:off x="6438240" y="258660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stdin</a:t>
            </a:r>
            <a:endParaRPr b="0" lang="en-GB" sz="2000" spc="-1" strike="noStrike">
              <a:latin typeface="Arial"/>
            </a:endParaRPr>
          </a:p>
        </p:txBody>
      </p:sp>
      <p:sp>
        <p:nvSpPr>
          <p:cNvPr id="119" name=""/>
          <p:cNvSpPr/>
          <p:nvPr/>
        </p:nvSpPr>
        <p:spPr>
          <a:xfrm>
            <a:off x="3156480" y="2836800"/>
            <a:ext cx="3281040" cy="36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120" name=""/>
          <p:cNvSpPr/>
          <p:nvPr/>
        </p:nvSpPr>
        <p:spPr>
          <a:xfrm>
            <a:off x="801720" y="4469400"/>
            <a:ext cx="2582640" cy="1427040"/>
          </a:xfrm>
          <a:prstGeom prst="rect">
            <a:avLst/>
          </a:prstGeom>
          <a:noFill/>
          <a:ln w="25560">
            <a:solidFill>
              <a:srgbClr val="000000"/>
            </a:solidFill>
            <a:round/>
          </a:ln>
        </p:spPr>
        <p:style>
          <a:lnRef idx="0"/>
          <a:fillRef idx="0"/>
          <a:effectRef idx="0"/>
          <a:fontRef idx="minor"/>
        </p:style>
      </p:sp>
      <p:sp>
        <p:nvSpPr>
          <p:cNvPr id="121" name=""/>
          <p:cNvSpPr/>
          <p:nvPr/>
        </p:nvSpPr>
        <p:spPr>
          <a:xfrm>
            <a:off x="726120" y="445176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parent</a:t>
            </a:r>
            <a:endParaRPr b="0" lang="en-GB" sz="2000" spc="-1" strike="noStrike">
              <a:latin typeface="Arial"/>
            </a:endParaRPr>
          </a:p>
        </p:txBody>
      </p:sp>
      <p:sp>
        <p:nvSpPr>
          <p:cNvPr id="122" name=""/>
          <p:cNvSpPr/>
          <p:nvPr/>
        </p:nvSpPr>
        <p:spPr>
          <a:xfrm>
            <a:off x="6147720" y="4487040"/>
            <a:ext cx="2582640" cy="1426680"/>
          </a:xfrm>
          <a:prstGeom prst="rect">
            <a:avLst/>
          </a:prstGeom>
          <a:noFill/>
          <a:ln w="25560">
            <a:solidFill>
              <a:srgbClr val="000000"/>
            </a:solidFill>
            <a:round/>
          </a:ln>
        </p:spPr>
        <p:style>
          <a:lnRef idx="0"/>
          <a:fillRef idx="0"/>
          <a:effectRef idx="0"/>
          <a:fontRef idx="minor"/>
        </p:style>
      </p:sp>
      <p:sp>
        <p:nvSpPr>
          <p:cNvPr id="123" name=""/>
          <p:cNvSpPr/>
          <p:nvPr/>
        </p:nvSpPr>
        <p:spPr>
          <a:xfrm>
            <a:off x="6170760" y="446904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child</a:t>
            </a:r>
            <a:endParaRPr b="0" lang="en-GB" sz="2000" spc="-1" strike="noStrike">
              <a:latin typeface="Arial"/>
            </a:endParaRPr>
          </a:p>
        </p:txBody>
      </p:sp>
      <p:sp>
        <p:nvSpPr>
          <p:cNvPr id="124" name=""/>
          <p:cNvSpPr/>
          <p:nvPr/>
        </p:nvSpPr>
        <p:spPr>
          <a:xfrm>
            <a:off x="2582640" y="5123880"/>
            <a:ext cx="5727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fp</a:t>
            </a:r>
            <a:endParaRPr b="0" lang="en-GB" sz="2000" spc="-1" strike="noStrike">
              <a:latin typeface="Arial"/>
            </a:endParaRPr>
          </a:p>
        </p:txBody>
      </p:sp>
      <p:sp>
        <p:nvSpPr>
          <p:cNvPr id="125" name=""/>
          <p:cNvSpPr/>
          <p:nvPr/>
        </p:nvSpPr>
        <p:spPr>
          <a:xfrm>
            <a:off x="6339600" y="512388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stdout</a:t>
            </a:r>
            <a:endParaRPr b="0" lang="en-GB" sz="2000" spc="-1" strike="noStrike">
              <a:latin typeface="Arial"/>
            </a:endParaRPr>
          </a:p>
        </p:txBody>
      </p:sp>
      <p:sp>
        <p:nvSpPr>
          <p:cNvPr id="126" name=""/>
          <p:cNvSpPr/>
          <p:nvPr/>
        </p:nvSpPr>
        <p:spPr>
          <a:xfrm>
            <a:off x="3156480" y="5374080"/>
            <a:ext cx="3182400" cy="360"/>
          </a:xfrm>
          <a:custGeom>
            <a:avLst/>
            <a:gdLst/>
            <a:ahLst/>
            <a:rect l="l" t="t" r="r" b="b"/>
            <a:pathLst>
              <a:path w="21600" h="21600">
                <a:moveTo>
                  <a:pt x="0" y="0"/>
                </a:moveTo>
                <a:lnTo>
                  <a:pt x="21600" y="21600"/>
                </a:lnTo>
              </a:path>
            </a:pathLst>
          </a:custGeom>
          <a:noFill/>
          <a:ln w="25560">
            <a:solidFill>
              <a:srgbClr val="000000"/>
            </a:solidFill>
            <a:round/>
            <a:headEnd len="med" type="triangle" w="med"/>
          </a:ln>
        </p:spPr>
        <p:style>
          <a:lnRef idx="0"/>
          <a:fillRef idx="0"/>
          <a:effectRef idx="0"/>
          <a:fontRef idx="minor"/>
        </p:style>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7" name="PlaceHolder 1"/>
          <p:cNvSpPr>
            <a:spLocks noGrp="1"/>
          </p:cNvSpPr>
          <p:nvPr>
            <p:ph type="title"/>
          </p:nvPr>
        </p:nvSpPr>
        <p:spPr>
          <a:xfrm>
            <a:off x="244440" y="443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pclose - example</a:t>
            </a:r>
            <a:endParaRPr b="0" lang="en-GB" sz="2400" spc="-1" strike="noStrike">
              <a:latin typeface="Arial"/>
            </a:endParaRPr>
          </a:p>
        </p:txBody>
      </p:sp>
      <p:sp>
        <p:nvSpPr>
          <p:cNvPr id="128" name="PlaceHolder 2"/>
          <p:cNvSpPr>
            <a:spLocks noGrp="1"/>
          </p:cNvSpPr>
          <p:nvPr>
            <p:ph/>
          </p:nvPr>
        </p:nvSpPr>
        <p:spPr>
          <a:xfrm>
            <a:off x="404640" y="1303560"/>
            <a:ext cx="9978120" cy="2851200"/>
          </a:xfrm>
          <a:prstGeom prst="rect">
            <a:avLst/>
          </a:prstGeom>
          <a:noFill/>
          <a:ln w="0">
            <a:noFill/>
          </a:ln>
        </p:spPr>
        <p:txBody>
          <a:bodyPr lIns="90000" rIns="90000" tIns="46800" bIns="46800" anchor="t">
            <a:noAutofit/>
          </a:bodyPr>
          <a:p>
            <a:pPr marL="379080" indent="-379080">
              <a:lnSpc>
                <a:spcPct val="100000"/>
              </a:lnSpc>
              <a:spcBef>
                <a:spcPts val="1749"/>
              </a:spcBef>
              <a:buNone/>
              <a:tabLst>
                <a:tab algn="l" pos="0"/>
              </a:tabLst>
            </a:pPr>
            <a:r>
              <a:rPr b="1" lang="en" sz="2400" spc="-1" strike="noStrike">
                <a:solidFill>
                  <a:srgbClr val="3333cc"/>
                </a:solidFill>
                <a:latin typeface="Courier New"/>
              </a:rPr>
              <a:t>int pclose(FILE *fp);</a:t>
            </a:r>
            <a:endParaRPr b="0" lang="en-GB" sz="2400" spc="-1" strike="noStrike">
              <a:latin typeface="Arial"/>
            </a:endParaRPr>
          </a:p>
          <a:p>
            <a:pPr marL="379080" indent="-379080">
              <a:lnSpc>
                <a:spcPct val="100000"/>
              </a:lnSpc>
              <a:spcBef>
                <a:spcPts val="1749"/>
              </a:spcBef>
              <a:buNone/>
              <a:tabLst>
                <a:tab algn="l" pos="0"/>
              </a:tabLst>
            </a:pPr>
            <a:r>
              <a:rPr b="1" lang="en" sz="2400" spc="-1" strike="noStrike">
                <a:solidFill>
                  <a:srgbClr val="3333cc"/>
                </a:solidFill>
                <a:latin typeface="Arial"/>
              </a:rPr>
              <a:t>Description of </a:t>
            </a:r>
            <a:r>
              <a:rPr b="1" lang="en" sz="2400" spc="-1" strike="noStrike">
                <a:solidFill>
                  <a:srgbClr val="3333cc"/>
                </a:solidFill>
                <a:latin typeface="Courier New"/>
              </a:rPr>
              <a:t>pclose</a:t>
            </a:r>
            <a:endParaRPr b="0" lang="en-GB" sz="2400" spc="-1" strike="noStrike">
              <a:latin typeface="Arial"/>
            </a:endParaRPr>
          </a:p>
          <a:p>
            <a:pPr marL="952200" indent="-380880">
              <a:lnSpc>
                <a:spcPct val="100000"/>
              </a:lnSpc>
              <a:spcBef>
                <a:spcPts val="998"/>
              </a:spcBef>
              <a:buNone/>
              <a:tabLst>
                <a:tab algn="l" pos="0"/>
              </a:tabLst>
            </a:pPr>
            <a:r>
              <a:rPr b="0" lang="en" sz="2400" spc="-1" strike="noStrike">
                <a:solidFill>
                  <a:srgbClr val="000000"/>
                </a:solidFill>
                <a:latin typeface="Arial"/>
              </a:rPr>
              <a:t>closes the standard I/O file pointer returned by </a:t>
            </a:r>
            <a:r>
              <a:rPr b="1" lang="en" sz="2400" spc="-1" strike="noStrike">
                <a:solidFill>
                  <a:srgbClr val="000000"/>
                </a:solidFill>
                <a:latin typeface="Courier New"/>
              </a:rPr>
              <a:t>popen</a:t>
            </a:r>
            <a:endParaRPr b="0" lang="en-GB" sz="2400" spc="-1" strike="noStrike">
              <a:latin typeface="Arial"/>
            </a:endParaRPr>
          </a:p>
          <a:p>
            <a:pPr marL="952200" indent="-380880">
              <a:lnSpc>
                <a:spcPct val="100000"/>
              </a:lnSpc>
              <a:spcBef>
                <a:spcPts val="998"/>
              </a:spcBef>
              <a:buNone/>
              <a:tabLst>
                <a:tab algn="l" pos="0"/>
              </a:tabLst>
            </a:pPr>
            <a:r>
              <a:rPr b="0" lang="en" sz="2400" spc="-1" strike="noStrike">
                <a:solidFill>
                  <a:srgbClr val="000000"/>
                </a:solidFill>
                <a:latin typeface="Arial"/>
              </a:rPr>
              <a:t>for the command to be terminated using </a:t>
            </a:r>
            <a:r>
              <a:rPr b="1" lang="en" sz="2400" spc="-1" strike="noStrike">
                <a:solidFill>
                  <a:srgbClr val="000000"/>
                </a:solidFill>
                <a:latin typeface="Courier New"/>
              </a:rPr>
              <a:t>wait</a:t>
            </a:r>
            <a:endParaRPr b="0" lang="en-GB" sz="2400" spc="-1" strike="noStrike">
              <a:latin typeface="Arial"/>
            </a:endParaRPr>
          </a:p>
          <a:p>
            <a:pPr marL="952200" indent="-380880">
              <a:lnSpc>
                <a:spcPct val="100000"/>
              </a:lnSpc>
              <a:spcBef>
                <a:spcPts val="998"/>
              </a:spcBef>
              <a:buNone/>
              <a:tabLst>
                <a:tab algn="l" pos="0"/>
              </a:tabLst>
            </a:pPr>
            <a:r>
              <a:rPr b="0" lang="en" sz="2400" spc="-1" strike="noStrike">
                <a:solidFill>
                  <a:srgbClr val="000000"/>
                </a:solidFill>
                <a:latin typeface="Arial"/>
              </a:rPr>
              <a:t>returns the termination status of the shell invoked to execute the command</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9" name="PlaceHolder 1"/>
          <p:cNvSpPr>
            <a:spLocks noGrp="1"/>
          </p:cNvSpPr>
          <p:nvPr>
            <p:ph type="title"/>
          </p:nvPr>
        </p:nvSpPr>
        <p:spPr>
          <a:xfrm>
            <a:off x="244440" y="443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popen - example of use</a:t>
            </a:r>
            <a:endParaRPr b="0" lang="en-GB" sz="2400" spc="-1" strike="noStrike">
              <a:latin typeface="Arial"/>
            </a:endParaRPr>
          </a:p>
        </p:txBody>
      </p:sp>
      <p:sp>
        <p:nvSpPr>
          <p:cNvPr id="130" name="PlaceHolder 2"/>
          <p:cNvSpPr>
            <a:spLocks noGrp="1"/>
          </p:cNvSpPr>
          <p:nvPr>
            <p:ph/>
          </p:nvPr>
        </p:nvSpPr>
        <p:spPr>
          <a:xfrm>
            <a:off x="404640" y="1303560"/>
            <a:ext cx="9978120" cy="2799360"/>
          </a:xfrm>
          <a:prstGeom prst="rect">
            <a:avLst/>
          </a:prstGeom>
          <a:noFill/>
          <a:ln w="0">
            <a:noFill/>
          </a:ln>
        </p:spPr>
        <p:txBody>
          <a:bodyPr lIns="90000" rIns="90000" tIns="46800" bIns="46800" anchor="t">
            <a:noAutofit/>
          </a:bodyPr>
          <a:p>
            <a:pPr marL="432000" indent="-216000">
              <a:lnSpc>
                <a:spcPct val="90000"/>
              </a:lnSpc>
              <a:spcBef>
                <a:spcPts val="2098"/>
              </a:spcBef>
              <a:buNone/>
              <a:tabLst>
                <a:tab algn="l" pos="0"/>
              </a:tabLst>
            </a:pPr>
            <a:r>
              <a:rPr b="0" lang="en" sz="2400" spc="-1" strike="noStrike">
                <a:solidFill>
                  <a:srgbClr val="000000"/>
                </a:solidFill>
                <a:latin typeface="Arial"/>
              </a:rPr>
              <a:t>Consider an application that writes a prompt to standard output and reads a line from standard input</a:t>
            </a:r>
            <a:endParaRPr b="0" lang="en-GB" sz="2400" spc="-1" strike="noStrike">
              <a:latin typeface="Arial"/>
            </a:endParaRPr>
          </a:p>
          <a:p>
            <a:pPr marL="432000" indent="-216000">
              <a:lnSpc>
                <a:spcPct val="90000"/>
              </a:lnSpc>
              <a:spcBef>
                <a:spcPts val="2098"/>
              </a:spcBef>
              <a:buNone/>
              <a:tabLst>
                <a:tab algn="l" pos="0"/>
              </a:tabLst>
            </a:pPr>
            <a:r>
              <a:rPr b="0" lang="en" sz="2400" spc="-1" strike="noStrike">
                <a:solidFill>
                  <a:srgbClr val="000000"/>
                </a:solidFill>
                <a:latin typeface="Arial"/>
              </a:rPr>
              <a:t>Using popen it is possible to insert program (“filter”) between the input and the application, so as to transform the input before it is read by the application</a:t>
            </a:r>
            <a:endParaRPr b="0" lang="en-GB" sz="2400" spc="-1" strike="noStrike">
              <a:latin typeface="Arial"/>
            </a:endParaRPr>
          </a:p>
          <a:p>
            <a:pPr marL="432000" indent="-216000">
              <a:lnSpc>
                <a:spcPct val="90000"/>
              </a:lnSpc>
              <a:spcBef>
                <a:spcPts val="2098"/>
              </a:spcBef>
              <a:buNone/>
              <a:tabLst>
                <a:tab algn="l" pos="0"/>
              </a:tabLst>
            </a:pPr>
            <a:r>
              <a:rPr b="0" lang="en" sz="2400" spc="-1" strike="noStrike">
                <a:solidFill>
                  <a:srgbClr val="000000"/>
                </a:solidFill>
                <a:latin typeface="Arial"/>
              </a:rPr>
              <a:t>The transformation could be the implementation of </a:t>
            </a:r>
            <a:r>
              <a:rPr b="0" i="1" lang="en" sz="2400" spc="-1" strike="noStrike">
                <a:solidFill>
                  <a:srgbClr val="000000"/>
                </a:solidFill>
                <a:latin typeface="Arial"/>
              </a:rPr>
              <a:t>pathname expansion or the history </a:t>
            </a:r>
            <a:r>
              <a:rPr b="0" lang="en" sz="2400" spc="-1" strike="noStrike">
                <a:solidFill>
                  <a:srgbClr val="000000"/>
                </a:solidFill>
                <a:latin typeface="Arial"/>
              </a:rPr>
              <a:t>mechanism</a:t>
            </a:r>
            <a:endParaRPr b="0" lang="en-GB" sz="2400" spc="-1" strike="noStrike">
              <a:latin typeface="Arial"/>
            </a:endParaRPr>
          </a:p>
        </p:txBody>
      </p:sp>
      <p:sp>
        <p:nvSpPr>
          <p:cNvPr id="131" name=""/>
          <p:cNvSpPr/>
          <p:nvPr/>
        </p:nvSpPr>
        <p:spPr>
          <a:xfrm>
            <a:off x="1336680" y="4565880"/>
            <a:ext cx="2315160" cy="1241280"/>
          </a:xfrm>
          <a:prstGeom prst="rect">
            <a:avLst/>
          </a:prstGeom>
          <a:noFill/>
          <a:ln w="25560">
            <a:solidFill>
              <a:srgbClr val="000000"/>
            </a:solidFill>
            <a:round/>
          </a:ln>
        </p:spPr>
        <p:style>
          <a:lnRef idx="0"/>
          <a:fillRef idx="0"/>
          <a:effectRef idx="0"/>
          <a:fontRef idx="minor"/>
        </p:style>
      </p:sp>
      <p:sp>
        <p:nvSpPr>
          <p:cNvPr id="132" name=""/>
          <p:cNvSpPr/>
          <p:nvPr/>
        </p:nvSpPr>
        <p:spPr>
          <a:xfrm>
            <a:off x="1284480" y="4123800"/>
            <a:ext cx="200844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application</a:t>
            </a:r>
            <a:endParaRPr b="0" lang="en-GB" sz="2000" spc="-1" strike="noStrike">
              <a:latin typeface="Arial"/>
            </a:endParaRPr>
          </a:p>
        </p:txBody>
      </p:sp>
      <p:sp>
        <p:nvSpPr>
          <p:cNvPr id="133" name=""/>
          <p:cNvSpPr/>
          <p:nvPr/>
        </p:nvSpPr>
        <p:spPr>
          <a:xfrm>
            <a:off x="6682680" y="4583520"/>
            <a:ext cx="2493720" cy="1224000"/>
          </a:xfrm>
          <a:prstGeom prst="rect">
            <a:avLst/>
          </a:prstGeom>
          <a:noFill/>
          <a:ln w="25560">
            <a:solidFill>
              <a:srgbClr val="000000"/>
            </a:solidFill>
            <a:round/>
          </a:ln>
        </p:spPr>
        <p:style>
          <a:lnRef idx="0"/>
          <a:fillRef idx="0"/>
          <a:effectRef idx="0"/>
          <a:fontRef idx="minor"/>
        </p:style>
      </p:sp>
      <p:sp>
        <p:nvSpPr>
          <p:cNvPr id="134" name=""/>
          <p:cNvSpPr/>
          <p:nvPr/>
        </p:nvSpPr>
        <p:spPr>
          <a:xfrm>
            <a:off x="6632280" y="4121640"/>
            <a:ext cx="261792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filter program</a:t>
            </a:r>
            <a:endParaRPr b="0" lang="en-GB" sz="2000" spc="-1" strike="noStrike">
              <a:latin typeface="Arial"/>
            </a:endParaRPr>
          </a:p>
        </p:txBody>
      </p:sp>
      <p:sp>
        <p:nvSpPr>
          <p:cNvPr id="135" name=""/>
          <p:cNvSpPr/>
          <p:nvPr/>
        </p:nvSpPr>
        <p:spPr>
          <a:xfrm>
            <a:off x="2850480" y="4860360"/>
            <a:ext cx="5727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fp</a:t>
            </a:r>
            <a:endParaRPr b="0" lang="en-GB" sz="2000" spc="-1" strike="noStrike">
              <a:latin typeface="Arial"/>
            </a:endParaRPr>
          </a:p>
        </p:txBody>
      </p:sp>
      <p:sp>
        <p:nvSpPr>
          <p:cNvPr id="136" name=""/>
          <p:cNvSpPr/>
          <p:nvPr/>
        </p:nvSpPr>
        <p:spPr>
          <a:xfrm>
            <a:off x="6818400" y="4902120"/>
            <a:ext cx="1359360" cy="41544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stdout</a:t>
            </a:r>
            <a:endParaRPr b="0" lang="en-GB" sz="2000" spc="-1" strike="noStrike">
              <a:latin typeface="Arial"/>
            </a:endParaRPr>
          </a:p>
        </p:txBody>
      </p:sp>
      <p:sp>
        <p:nvSpPr>
          <p:cNvPr id="137" name=""/>
          <p:cNvSpPr/>
          <p:nvPr/>
        </p:nvSpPr>
        <p:spPr>
          <a:xfrm flipV="1">
            <a:off x="3424320" y="5108040"/>
            <a:ext cx="3393360" cy="360"/>
          </a:xfrm>
          <a:custGeom>
            <a:avLst/>
            <a:gdLst/>
            <a:ahLst/>
            <a:rect l="l" t="t" r="r" b="b"/>
            <a:pathLst>
              <a:path w="21600" h="21600">
                <a:moveTo>
                  <a:pt x="0" y="0"/>
                </a:moveTo>
                <a:lnTo>
                  <a:pt x="21600" y="21600"/>
                </a:lnTo>
              </a:path>
            </a:pathLst>
          </a:custGeom>
          <a:noFill/>
          <a:ln w="25560">
            <a:solidFill>
              <a:srgbClr val="000000"/>
            </a:solidFill>
            <a:round/>
            <a:headEnd len="med" type="triangle" w="med"/>
          </a:ln>
        </p:spPr>
        <p:style>
          <a:lnRef idx="0"/>
          <a:fillRef idx="0"/>
          <a:effectRef idx="0"/>
          <a:fontRef idx="minor"/>
        </p:style>
      </p:sp>
      <p:sp>
        <p:nvSpPr>
          <p:cNvPr id="138" name=""/>
          <p:cNvSpPr/>
          <p:nvPr/>
        </p:nvSpPr>
        <p:spPr>
          <a:xfrm>
            <a:off x="1298880" y="5316120"/>
            <a:ext cx="1359360" cy="41544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stdout</a:t>
            </a:r>
            <a:endParaRPr b="0" lang="en-GB" sz="2000" spc="-1" strike="noStrike">
              <a:latin typeface="Arial"/>
            </a:endParaRPr>
          </a:p>
        </p:txBody>
      </p:sp>
      <p:sp>
        <p:nvSpPr>
          <p:cNvPr id="139" name=""/>
          <p:cNvSpPr/>
          <p:nvPr/>
        </p:nvSpPr>
        <p:spPr>
          <a:xfrm>
            <a:off x="8042400" y="5280120"/>
            <a:ext cx="1162800" cy="41544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stdin</a:t>
            </a:r>
            <a:endParaRPr b="0" lang="en-GB" sz="2000" spc="-1" strike="noStrike">
              <a:latin typeface="Arial"/>
            </a:endParaRPr>
          </a:p>
        </p:txBody>
      </p:sp>
      <p:grpSp>
        <p:nvGrpSpPr>
          <p:cNvPr id="140" name=""/>
          <p:cNvGrpSpPr/>
          <p:nvPr/>
        </p:nvGrpSpPr>
        <p:grpSpPr>
          <a:xfrm>
            <a:off x="4098960" y="6084000"/>
            <a:ext cx="2493360" cy="899280"/>
            <a:chOff x="4098960" y="6084000"/>
            <a:chExt cx="2493360" cy="899280"/>
          </a:xfrm>
        </p:grpSpPr>
        <p:sp>
          <p:nvSpPr>
            <p:cNvPr id="141" name=""/>
            <p:cNvSpPr/>
            <p:nvPr/>
          </p:nvSpPr>
          <p:spPr>
            <a:xfrm>
              <a:off x="4098960" y="6084000"/>
              <a:ext cx="2493360" cy="899280"/>
            </a:xfrm>
            <a:prstGeom prst="ellipse">
              <a:avLst/>
            </a:prstGeom>
            <a:noFill/>
            <a:ln w="25560">
              <a:solidFill>
                <a:srgbClr val="000000"/>
              </a:solidFill>
              <a:round/>
            </a:ln>
          </p:spPr>
          <p:style>
            <a:lnRef idx="0"/>
            <a:fillRef idx="0"/>
            <a:effectRef idx="0"/>
            <a:fontRef idx="minor"/>
          </p:style>
        </p:sp>
        <p:sp>
          <p:nvSpPr>
            <p:cNvPr id="142" name=""/>
            <p:cNvSpPr/>
            <p:nvPr/>
          </p:nvSpPr>
          <p:spPr>
            <a:xfrm>
              <a:off x="4454640" y="6109200"/>
              <a:ext cx="1783440" cy="85032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user at the </a:t>
              </a:r>
              <a:br>
                <a:rPr sz="2000"/>
              </a:br>
              <a:r>
                <a:rPr b="1" lang="en" sz="2000" spc="-1" strike="noStrike">
                  <a:solidFill>
                    <a:srgbClr val="000000"/>
                  </a:solidFill>
                  <a:latin typeface="Courier New"/>
                  <a:ea typeface="DejaVu Sans"/>
                </a:rPr>
                <a:t>terminal</a:t>
              </a:r>
              <a:endParaRPr b="0" lang="en-GB" sz="2000" spc="-1" strike="noStrike">
                <a:latin typeface="Arial"/>
              </a:endParaRPr>
            </a:p>
          </p:txBody>
        </p:sp>
      </p:grpSp>
      <p:sp>
        <p:nvSpPr>
          <p:cNvPr id="143" name=""/>
          <p:cNvSpPr/>
          <p:nvPr/>
        </p:nvSpPr>
        <p:spPr>
          <a:xfrm>
            <a:off x="1980000" y="5807880"/>
            <a:ext cx="2118240" cy="731520"/>
          </a:xfrm>
          <a:prstGeom prst="bentConnector3">
            <a:avLst>
              <a:gd name="adj1" fmla="val 7796"/>
            </a:avLst>
          </a:prstGeom>
          <a:noFill/>
          <a:ln w="25560">
            <a:solidFill>
              <a:srgbClr val="000000"/>
            </a:solidFill>
            <a:round/>
            <a:tailEnd len="med" type="triangle" w="med"/>
          </a:ln>
        </p:spPr>
        <p:style>
          <a:lnRef idx="0"/>
          <a:fillRef idx="0"/>
          <a:effectRef idx="0"/>
          <a:fontRef idx="minor"/>
        </p:style>
      </p:sp>
      <p:sp>
        <p:nvSpPr>
          <p:cNvPr id="144" name=""/>
          <p:cNvSpPr/>
          <p:nvPr/>
        </p:nvSpPr>
        <p:spPr>
          <a:xfrm flipV="1">
            <a:off x="6593040" y="5807160"/>
            <a:ext cx="2046240" cy="731160"/>
          </a:xfrm>
          <a:prstGeom prst="bentConnector3">
            <a:avLst>
              <a:gd name="adj1" fmla="val 100052"/>
            </a:avLst>
          </a:prstGeom>
          <a:noFill/>
          <a:ln w="25560">
            <a:solidFill>
              <a:srgbClr val="000000"/>
            </a:solidFill>
            <a:round/>
            <a:tailEnd len="med" type="triangle" w="med"/>
          </a:ln>
        </p:spPr>
        <p:style>
          <a:lnRef idx="0"/>
          <a:fillRef idx="0"/>
          <a:effectRef idx="0"/>
          <a:fontRef idx="minor"/>
        </p:style>
      </p:sp>
      <p:sp>
        <p:nvSpPr>
          <p:cNvPr id="145" name=""/>
          <p:cNvSpPr/>
          <p:nvPr/>
        </p:nvSpPr>
        <p:spPr>
          <a:xfrm>
            <a:off x="4075920" y="4692240"/>
            <a:ext cx="21456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popen pipe</a:t>
            </a:r>
            <a:endParaRPr b="0" lang="en-GB" sz="2000" spc="-1" strike="noStrike">
              <a:latin typeface="Arial"/>
            </a:endParaRPr>
          </a:p>
        </p:txBody>
      </p:sp>
      <p:sp>
        <p:nvSpPr>
          <p:cNvPr id="146" name=""/>
          <p:cNvSpPr/>
          <p:nvPr/>
        </p:nvSpPr>
        <p:spPr>
          <a:xfrm>
            <a:off x="2100600" y="612036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prompt</a:t>
            </a:r>
            <a:endParaRPr b="0" lang="en-GB" sz="2000" spc="-1" strike="noStrike">
              <a:latin typeface="Arial"/>
            </a:endParaRPr>
          </a:p>
        </p:txBody>
      </p:sp>
      <p:sp>
        <p:nvSpPr>
          <p:cNvPr id="147" name=""/>
          <p:cNvSpPr/>
          <p:nvPr/>
        </p:nvSpPr>
        <p:spPr>
          <a:xfrm>
            <a:off x="6973200" y="612036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input</a:t>
            </a: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Co-processes</a:t>
            </a:r>
            <a:endParaRPr b="0" lang="en-GB" sz="2400" spc="-1" strike="noStrike">
              <a:latin typeface="Arial"/>
            </a:endParaRPr>
          </a:p>
        </p:txBody>
      </p:sp>
      <p:sp>
        <p:nvSpPr>
          <p:cNvPr id="149" name="PlaceHolder 2"/>
          <p:cNvSpPr>
            <a:spLocks noGrp="1"/>
          </p:cNvSpPr>
          <p:nvPr>
            <p:ph/>
          </p:nvPr>
        </p:nvSpPr>
        <p:spPr>
          <a:xfrm>
            <a:off x="356040" y="1260000"/>
            <a:ext cx="9978120" cy="368568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Arial"/>
              </a:rPr>
              <a:t>What is a co-process?</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A UNIX </a:t>
            </a:r>
            <a:r>
              <a:rPr b="1" lang="en" sz="2400" spc="-1" strike="noStrike">
                <a:solidFill>
                  <a:srgbClr val="000000"/>
                </a:solidFill>
                <a:latin typeface="Arial"/>
              </a:rPr>
              <a:t>filter is a process that reads from stdin and writes to stdout</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Normally UNIX filters are connected linearly via the shell pipeline</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A filter is defined as </a:t>
            </a:r>
            <a:r>
              <a:rPr b="1" lang="en" sz="2400" spc="-1" strike="noStrike">
                <a:solidFill>
                  <a:srgbClr val="000000"/>
                </a:solidFill>
                <a:latin typeface="Arial"/>
              </a:rPr>
              <a:t>a coprocess </a:t>
            </a:r>
            <a:r>
              <a:rPr b="0" lang="en" sz="2400" spc="-1" strike="noStrike">
                <a:solidFill>
                  <a:srgbClr val="000000"/>
                </a:solidFill>
                <a:latin typeface="Arial"/>
              </a:rPr>
              <a:t>when it is connected to another process, which generates the coprocess input (stdin) and reads the coprocess output (stdout)</a:t>
            </a:r>
            <a:endParaRPr b="0" lang="en-GB" sz="2400" spc="-1" strike="noStrike">
              <a:latin typeface="Arial"/>
            </a:endParaRPr>
          </a:p>
        </p:txBody>
      </p:sp>
      <p:sp>
        <p:nvSpPr>
          <p:cNvPr id="150" name=""/>
          <p:cNvSpPr/>
          <p:nvPr/>
        </p:nvSpPr>
        <p:spPr>
          <a:xfrm>
            <a:off x="1247400" y="5124240"/>
            <a:ext cx="2315880" cy="1258920"/>
          </a:xfrm>
          <a:prstGeom prst="rect">
            <a:avLst/>
          </a:prstGeom>
          <a:noFill/>
          <a:ln w="25560">
            <a:solidFill>
              <a:srgbClr val="000000"/>
            </a:solidFill>
            <a:round/>
          </a:ln>
        </p:spPr>
        <p:style>
          <a:lnRef idx="0"/>
          <a:fillRef idx="0"/>
          <a:effectRef idx="0"/>
          <a:fontRef idx="minor"/>
        </p:style>
      </p:sp>
      <p:sp>
        <p:nvSpPr>
          <p:cNvPr id="151" name=""/>
          <p:cNvSpPr/>
          <p:nvPr/>
        </p:nvSpPr>
        <p:spPr>
          <a:xfrm>
            <a:off x="7217280" y="5124240"/>
            <a:ext cx="2315160" cy="1258920"/>
          </a:xfrm>
          <a:prstGeom prst="rect">
            <a:avLst/>
          </a:prstGeom>
          <a:noFill/>
          <a:ln w="25560">
            <a:solidFill>
              <a:srgbClr val="000000"/>
            </a:solidFill>
            <a:round/>
          </a:ln>
        </p:spPr>
        <p:style>
          <a:lnRef idx="0"/>
          <a:fillRef idx="0"/>
          <a:effectRef idx="0"/>
          <a:fontRef idx="minor"/>
        </p:style>
      </p:sp>
      <p:sp>
        <p:nvSpPr>
          <p:cNvPr id="152" name=""/>
          <p:cNvSpPr/>
          <p:nvPr/>
        </p:nvSpPr>
        <p:spPr>
          <a:xfrm>
            <a:off x="3564000" y="5459760"/>
            <a:ext cx="3652920" cy="360"/>
          </a:xfrm>
          <a:prstGeom prst="line">
            <a:avLst/>
          </a:prstGeom>
          <a:ln w="25560">
            <a:solidFill>
              <a:srgbClr val="000000"/>
            </a:solidFill>
            <a:round/>
            <a:tailEnd len="med" type="triangle" w="med"/>
          </a:ln>
        </p:spPr>
        <p:style>
          <a:lnRef idx="0"/>
          <a:fillRef idx="0"/>
          <a:effectRef idx="0"/>
          <a:fontRef idx="minor"/>
        </p:style>
      </p:sp>
      <p:sp>
        <p:nvSpPr>
          <p:cNvPr id="153" name=""/>
          <p:cNvSpPr/>
          <p:nvPr/>
        </p:nvSpPr>
        <p:spPr>
          <a:xfrm flipH="1">
            <a:off x="3564000" y="6047640"/>
            <a:ext cx="3652920" cy="360"/>
          </a:xfrm>
          <a:prstGeom prst="line">
            <a:avLst/>
          </a:prstGeom>
          <a:ln w="25560">
            <a:solidFill>
              <a:srgbClr val="000000"/>
            </a:solidFill>
            <a:round/>
            <a:tailEnd len="med" type="triangle" w="med"/>
          </a:ln>
        </p:spPr>
        <p:style>
          <a:lnRef idx="0"/>
          <a:fillRef idx="0"/>
          <a:effectRef idx="0"/>
          <a:fontRef idx="minor"/>
        </p:style>
      </p:sp>
      <p:sp>
        <p:nvSpPr>
          <p:cNvPr id="154" name=""/>
          <p:cNvSpPr/>
          <p:nvPr/>
        </p:nvSpPr>
        <p:spPr>
          <a:xfrm>
            <a:off x="2431800" y="5207760"/>
            <a:ext cx="89568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fd[1]</a:t>
            </a:r>
            <a:endParaRPr b="0" lang="en-GB" sz="2000" spc="-1" strike="noStrike">
              <a:latin typeface="Arial"/>
            </a:endParaRPr>
          </a:p>
        </p:txBody>
      </p:sp>
      <p:sp>
        <p:nvSpPr>
          <p:cNvPr id="155" name=""/>
          <p:cNvSpPr/>
          <p:nvPr/>
        </p:nvSpPr>
        <p:spPr>
          <a:xfrm>
            <a:off x="2407320" y="5778360"/>
            <a:ext cx="94392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fd[0]</a:t>
            </a:r>
            <a:endParaRPr b="0" lang="en-GB" sz="2000" spc="-1" strike="noStrike">
              <a:latin typeface="Arial"/>
            </a:endParaRPr>
          </a:p>
        </p:txBody>
      </p:sp>
      <p:sp>
        <p:nvSpPr>
          <p:cNvPr id="156" name=""/>
          <p:cNvSpPr/>
          <p:nvPr/>
        </p:nvSpPr>
        <p:spPr>
          <a:xfrm>
            <a:off x="7404480" y="5207760"/>
            <a:ext cx="91224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stdin</a:t>
            </a:r>
            <a:endParaRPr b="0" lang="en-GB" sz="2000" spc="-1" strike="noStrike">
              <a:latin typeface="Arial"/>
            </a:endParaRPr>
          </a:p>
        </p:txBody>
      </p:sp>
      <p:sp>
        <p:nvSpPr>
          <p:cNvPr id="157" name=""/>
          <p:cNvSpPr/>
          <p:nvPr/>
        </p:nvSpPr>
        <p:spPr>
          <a:xfrm>
            <a:off x="7300440" y="5778360"/>
            <a:ext cx="112248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stdout</a:t>
            </a:r>
            <a:endParaRPr b="0" lang="en-GB" sz="2000" spc="-1" strike="noStrike">
              <a:latin typeface="Arial"/>
            </a:endParaRPr>
          </a:p>
        </p:txBody>
      </p:sp>
      <p:sp>
        <p:nvSpPr>
          <p:cNvPr id="158" name=""/>
          <p:cNvSpPr/>
          <p:nvPr/>
        </p:nvSpPr>
        <p:spPr>
          <a:xfrm>
            <a:off x="1158480" y="4686120"/>
            <a:ext cx="112716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parent</a:t>
            </a:r>
            <a:endParaRPr b="0" lang="en-GB" sz="2000" spc="-1" strike="noStrike">
              <a:latin typeface="Arial"/>
            </a:endParaRPr>
          </a:p>
        </p:txBody>
      </p:sp>
      <p:sp>
        <p:nvSpPr>
          <p:cNvPr id="159" name=""/>
          <p:cNvSpPr/>
          <p:nvPr/>
        </p:nvSpPr>
        <p:spPr>
          <a:xfrm>
            <a:off x="7252200" y="4658760"/>
            <a:ext cx="231768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child (co-process)</a:t>
            </a:r>
            <a:endParaRPr b="0" lang="en-GB" sz="2000" spc="-1" strike="noStrike">
              <a:latin typeface="Arial"/>
            </a:endParaRPr>
          </a:p>
        </p:txBody>
      </p:sp>
      <p:sp>
        <p:nvSpPr>
          <p:cNvPr id="160" name=""/>
          <p:cNvSpPr/>
          <p:nvPr/>
        </p:nvSpPr>
        <p:spPr>
          <a:xfrm>
            <a:off x="4917240" y="5046120"/>
            <a:ext cx="99036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pipe1</a:t>
            </a:r>
            <a:endParaRPr b="0" lang="en-GB" sz="2000" spc="-1" strike="noStrike">
              <a:latin typeface="Arial"/>
            </a:endParaRPr>
          </a:p>
        </p:txBody>
      </p:sp>
      <p:sp>
        <p:nvSpPr>
          <p:cNvPr id="161" name=""/>
          <p:cNvSpPr/>
          <p:nvPr/>
        </p:nvSpPr>
        <p:spPr>
          <a:xfrm>
            <a:off x="4928760" y="5942520"/>
            <a:ext cx="99036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pipe2</a:t>
            </a: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2" name="PlaceHolder 1"/>
          <p:cNvSpPr>
            <a:spLocks noGrp="1"/>
          </p:cNvSpPr>
          <p:nvPr>
            <p:ph type="title"/>
          </p:nvPr>
        </p:nvSpPr>
        <p:spPr>
          <a:xfrm>
            <a:off x="244440" y="443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Pipes and named pipes</a:t>
            </a:r>
            <a:endParaRPr b="0" lang="en-GB" sz="2400" spc="-1" strike="noStrike">
              <a:latin typeface="Arial"/>
            </a:endParaRPr>
          </a:p>
        </p:txBody>
      </p:sp>
      <p:sp>
        <p:nvSpPr>
          <p:cNvPr id="163" name="PlaceHolder 2"/>
          <p:cNvSpPr>
            <a:spLocks noGrp="1"/>
          </p:cNvSpPr>
          <p:nvPr>
            <p:ph/>
          </p:nvPr>
        </p:nvSpPr>
        <p:spPr>
          <a:xfrm>
            <a:off x="293760" y="1096200"/>
            <a:ext cx="10190880" cy="567828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Arial"/>
              </a:rPr>
              <a:t>"Normal" pipes</a:t>
            </a:r>
            <a:endParaRPr b="0" lang="en-GB" sz="2400" spc="-1" strike="noStrike">
              <a:latin typeface="Arial"/>
            </a:endParaRPr>
          </a:p>
          <a:p>
            <a:pPr marL="952200" indent="-380880">
              <a:lnSpc>
                <a:spcPct val="95000"/>
              </a:lnSpc>
              <a:spcBef>
                <a:spcPts val="1100"/>
              </a:spcBef>
              <a:buNone/>
              <a:tabLst>
                <a:tab algn="l" pos="0"/>
              </a:tabLst>
            </a:pPr>
            <a:r>
              <a:rPr b="0" lang="en" sz="2400" spc="-1" strike="noStrike">
                <a:solidFill>
                  <a:srgbClr val="000000"/>
                </a:solidFill>
                <a:latin typeface="Arial"/>
              </a:rPr>
              <a:t>they can only be used by processes that have a common "ancestor", since this is the only way to inherit file descriptors</a:t>
            </a:r>
            <a:endParaRPr b="0" lang="en-GB" sz="2400" spc="-1" strike="noStrike">
              <a:latin typeface="Arial"/>
            </a:endParaRPr>
          </a:p>
          <a:p>
            <a:pPr marL="379080" indent="-379080">
              <a:lnSpc>
                <a:spcPct val="95000"/>
              </a:lnSpc>
              <a:spcBef>
                <a:spcPts val="1925"/>
              </a:spcBef>
              <a:buNone/>
              <a:tabLst>
                <a:tab algn="l" pos="0"/>
              </a:tabLst>
            </a:pPr>
            <a:r>
              <a:rPr b="1" lang="en" sz="2400" spc="-1" strike="noStrike">
                <a:solidFill>
                  <a:srgbClr val="3333cc"/>
                </a:solidFill>
                <a:latin typeface="Arial"/>
              </a:rPr>
              <a:t>Named pipe or FIFO</a:t>
            </a:r>
            <a:endParaRPr b="0" lang="en-GB" sz="2400" spc="-1" strike="noStrike">
              <a:latin typeface="Arial"/>
            </a:endParaRPr>
          </a:p>
          <a:p>
            <a:pPr marL="952200" indent="-380880">
              <a:lnSpc>
                <a:spcPct val="95000"/>
              </a:lnSpc>
              <a:spcBef>
                <a:spcPts val="1100"/>
              </a:spcBef>
              <a:buNone/>
              <a:tabLst>
                <a:tab algn="l" pos="0"/>
              </a:tabLst>
            </a:pPr>
            <a:r>
              <a:rPr b="0" lang="en" sz="2400" spc="-1" strike="noStrike">
                <a:solidFill>
                  <a:srgbClr val="000000"/>
                </a:solidFill>
                <a:latin typeface="Arial"/>
              </a:rPr>
              <a:t>allow unrelated processes to communicate</a:t>
            </a:r>
            <a:endParaRPr b="0" lang="en-GB" sz="2400" spc="-1" strike="noStrike">
              <a:latin typeface="Arial"/>
            </a:endParaRPr>
          </a:p>
          <a:p>
            <a:pPr marL="952200" indent="-380880">
              <a:lnSpc>
                <a:spcPct val="95000"/>
              </a:lnSpc>
              <a:spcBef>
                <a:spcPts val="1100"/>
              </a:spcBef>
              <a:buNone/>
              <a:tabLst>
                <a:tab algn="l" pos="0"/>
              </a:tabLst>
            </a:pPr>
            <a:r>
              <a:rPr b="0" lang="en" sz="2400" spc="-1" strike="noStrike">
                <a:solidFill>
                  <a:srgbClr val="000000"/>
                </a:solidFill>
                <a:latin typeface="Arial"/>
              </a:rPr>
              <a:t>although they are communication channels </a:t>
            </a:r>
            <a:r>
              <a:rPr b="1" lang="en" sz="2400" spc="-1" strike="noStrike">
                <a:solidFill>
                  <a:srgbClr val="000000"/>
                </a:solidFill>
                <a:latin typeface="Arial"/>
              </a:rPr>
              <a:t>allocated in the kernel </a:t>
            </a:r>
            <a:r>
              <a:rPr b="0" lang="en" sz="2400" spc="-1" strike="noStrike">
                <a:solidFill>
                  <a:srgbClr val="000000"/>
                </a:solidFill>
                <a:latin typeface="Arial"/>
              </a:rPr>
              <a:t>like normal pipes, they use the file system to "name" the pipes ( </a:t>
            </a:r>
            <a:r>
              <a:rPr b="1" lang="en" sz="2400" spc="-1" strike="noStrike">
                <a:solidFill>
                  <a:srgbClr val="000000"/>
                </a:solidFill>
                <a:latin typeface="Arial"/>
              </a:rPr>
              <a:t>the data is NOT written to disk! </a:t>
            </a:r>
            <a:r>
              <a:rPr b="0" lang="en" sz="2400" spc="-1" strike="noStrike">
                <a:solidFill>
                  <a:srgbClr val="000000"/>
                </a:solidFill>
                <a:latin typeface="Arial"/>
              </a:rPr>
              <a:t>)</a:t>
            </a:r>
            <a:endParaRPr b="0" lang="en-GB" sz="2400" spc="-1" strike="noStrike">
              <a:latin typeface="Arial"/>
            </a:endParaRPr>
          </a:p>
          <a:p>
            <a:pPr marL="952200" indent="-380880">
              <a:lnSpc>
                <a:spcPct val="95000"/>
              </a:lnSpc>
              <a:spcBef>
                <a:spcPts val="1100"/>
              </a:spcBef>
              <a:buNone/>
              <a:tabLst>
                <a:tab algn="l" pos="0"/>
              </a:tabLst>
            </a:pPr>
            <a:r>
              <a:rPr b="0" lang="en" sz="2400" spc="-1" strike="noStrike">
                <a:solidFill>
                  <a:srgbClr val="000000"/>
                </a:solidFill>
                <a:latin typeface="Arial"/>
              </a:rPr>
              <a:t>a FIFO is a special type of file, in fact using the calls </a:t>
            </a:r>
            <a:r>
              <a:rPr b="1" lang="en" sz="2400" spc="-1" strike="noStrike">
                <a:solidFill>
                  <a:srgbClr val="0000ff"/>
                </a:solidFill>
                <a:latin typeface="Courier New"/>
              </a:rPr>
              <a:t>stat </a:t>
            </a:r>
            <a:r>
              <a:rPr b="1" lang="en" sz="2400" spc="-1" strike="noStrike">
                <a:solidFill>
                  <a:srgbClr val="000000"/>
                </a:solidFill>
                <a:latin typeface="Courier New"/>
              </a:rPr>
              <a:t>, </a:t>
            </a:r>
            <a:r>
              <a:rPr b="1" lang="en" sz="2400" spc="-1" strike="noStrike">
                <a:solidFill>
                  <a:srgbClr val="0000ff"/>
                </a:solidFill>
                <a:latin typeface="Courier New"/>
              </a:rPr>
              <a:t>lstat </a:t>
            </a:r>
            <a:r>
              <a:rPr b="0" lang="en" sz="2400" spc="-1" strike="noStrike">
                <a:solidFill>
                  <a:srgbClr val="000000"/>
                </a:solidFill>
                <a:latin typeface="Arial"/>
              </a:rPr>
              <a:t>on the pathname that corresponds to a FIFO, the </a:t>
            </a:r>
            <a:r>
              <a:rPr b="1" lang="en" sz="2400" spc="-1" strike="noStrike">
                <a:solidFill>
                  <a:srgbClr val="0000ff"/>
                </a:solidFill>
                <a:latin typeface="Courier New"/>
              </a:rPr>
              <a:t>S_ISFIFO macro</a:t>
            </a:r>
            <a:r>
              <a:rPr b="1" lang="en" sz="1800" spc="-1" strike="noStrike">
                <a:solidFill>
                  <a:srgbClr val="000000"/>
                </a:solidFill>
                <a:latin typeface="Courier New"/>
              </a:rPr>
              <a:t> </a:t>
            </a:r>
            <a:r>
              <a:rPr b="0" lang="en" sz="2400" spc="-1" strike="noStrike">
                <a:solidFill>
                  <a:srgbClr val="000000"/>
                </a:solidFill>
                <a:latin typeface="Arial"/>
              </a:rPr>
              <a:t>will return </a:t>
            </a:r>
            <a:r>
              <a:rPr b="1" lang="en" sz="2400" spc="-1" strike="noStrike">
                <a:solidFill>
                  <a:srgbClr val="0000ff"/>
                </a:solidFill>
                <a:latin typeface="Courier New"/>
              </a:rPr>
              <a:t>true</a:t>
            </a:r>
            <a:endParaRPr b="0" lang="en-GB" sz="2400" spc="-1" strike="noStrike">
              <a:latin typeface="Arial"/>
            </a:endParaRPr>
          </a:p>
          <a:p>
            <a:pPr marL="952200" indent="-380880">
              <a:lnSpc>
                <a:spcPct val="95000"/>
              </a:lnSpc>
              <a:spcBef>
                <a:spcPts val="1100"/>
              </a:spcBef>
              <a:buNone/>
              <a:tabLst>
                <a:tab algn="l" pos="0"/>
              </a:tabLst>
            </a:pPr>
            <a:r>
              <a:rPr b="0" lang="en" sz="2400" spc="-1" strike="noStrike">
                <a:solidFill>
                  <a:srgbClr val="000000"/>
                </a:solidFill>
                <a:latin typeface="Arial"/>
              </a:rPr>
              <a:t>the procedure for creating a FIFO is similar to the procedure for creating a file</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4"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I</a:t>
            </a:r>
            <a:endParaRPr b="0" lang="en-GB" sz="2400" spc="-1" strike="noStrike">
              <a:latin typeface="Arial"/>
            </a:endParaRPr>
          </a:p>
        </p:txBody>
      </p:sp>
      <p:sp>
        <p:nvSpPr>
          <p:cNvPr id="165" name="PlaceHolder 2"/>
          <p:cNvSpPr>
            <a:spLocks noGrp="1"/>
          </p:cNvSpPr>
          <p:nvPr>
            <p:ph/>
          </p:nvPr>
        </p:nvSpPr>
        <p:spPr>
          <a:xfrm>
            <a:off x="288000" y="1225440"/>
            <a:ext cx="9978120" cy="6076440"/>
          </a:xfrm>
          <a:prstGeom prst="rect">
            <a:avLst/>
          </a:prstGeom>
          <a:noFill/>
          <a:ln w="0">
            <a:noFill/>
          </a:ln>
        </p:spPr>
        <p:txBody>
          <a:bodyPr lIns="90000" rIns="90000" tIns="46800" bIns="46800" anchor="t">
            <a:noAutofit/>
          </a:bodyPr>
          <a:p>
            <a:pPr marL="379080" indent="-379080">
              <a:lnSpc>
                <a:spcPct val="90000"/>
              </a:lnSpc>
              <a:spcBef>
                <a:spcPts val="1925"/>
              </a:spcBef>
              <a:buNone/>
              <a:tabLst>
                <a:tab algn="l" pos="0"/>
              </a:tabLst>
            </a:pPr>
            <a:r>
              <a:rPr b="1" lang="en" sz="2400" spc="-1" strike="noStrike">
                <a:solidFill>
                  <a:srgbClr val="0000ff"/>
                </a:solidFill>
                <a:latin typeface="Courier New"/>
              </a:rPr>
              <a:t>int mkfifo(char* pathname, mode_t mode);</a:t>
            </a:r>
            <a:endParaRPr b="0" lang="en-GB" sz="2400" spc="-1" strike="noStrike">
              <a:latin typeface="Arial"/>
            </a:endParaRPr>
          </a:p>
          <a:p>
            <a:pPr marL="952200" indent="-380880">
              <a:lnSpc>
                <a:spcPct val="90000"/>
              </a:lnSpc>
              <a:spcBef>
                <a:spcPts val="1100"/>
              </a:spcBef>
              <a:buNone/>
              <a:tabLst>
                <a:tab algn="l" pos="0"/>
              </a:tabLst>
            </a:pPr>
            <a:r>
              <a:rPr b="0" lang="en" sz="2400" spc="-1" strike="noStrike">
                <a:solidFill>
                  <a:srgbClr val="000000"/>
                </a:solidFill>
                <a:latin typeface="Arial"/>
              </a:rPr>
              <a:t>creates a FIFO from the specified </a:t>
            </a:r>
            <a:r>
              <a:rPr b="1" lang="en" sz="2400" spc="-1" strike="noStrike">
                <a:solidFill>
                  <a:srgbClr val="0000ff"/>
                </a:solidFill>
                <a:latin typeface="Courier New"/>
              </a:rPr>
              <a:t>pathname</a:t>
            </a:r>
            <a:endParaRPr b="0" lang="en-GB" sz="2400" spc="-1" strike="noStrike">
              <a:latin typeface="Arial"/>
            </a:endParaRPr>
          </a:p>
          <a:p>
            <a:pPr marL="952200" indent="-380880">
              <a:lnSpc>
                <a:spcPct val="90000"/>
              </a:lnSpc>
              <a:spcBef>
                <a:spcPts val="1100"/>
              </a:spcBef>
              <a:buNone/>
              <a:tabLst>
                <a:tab algn="l" pos="0"/>
              </a:tabLst>
            </a:pPr>
            <a:r>
              <a:rPr b="0" lang="en" sz="2400" spc="-1" strike="noStrike">
                <a:solidFill>
                  <a:srgbClr val="000000"/>
                </a:solidFill>
                <a:latin typeface="Arial"/>
              </a:rPr>
              <a:t>the specification of the </a:t>
            </a:r>
            <a:r>
              <a:rPr b="1" lang="en" sz="2400" spc="-1" strike="noStrike">
                <a:solidFill>
                  <a:srgbClr val="0000ff"/>
                </a:solidFill>
                <a:latin typeface="Courier New"/>
              </a:rPr>
              <a:t>mode argument </a:t>
            </a:r>
            <a:r>
              <a:rPr b="0" lang="en" sz="2400" spc="-1" strike="noStrike">
                <a:solidFill>
                  <a:srgbClr val="000000"/>
                </a:solidFill>
                <a:latin typeface="Arial"/>
              </a:rPr>
              <a:t>is identical to that of </a:t>
            </a:r>
            <a:r>
              <a:rPr b="1" lang="en" sz="2400" spc="-1" strike="noStrike">
                <a:solidFill>
                  <a:srgbClr val="000000"/>
                </a:solidFill>
                <a:latin typeface="Courier New"/>
              </a:rPr>
              <a:t>open, creat ( </a:t>
            </a:r>
            <a:r>
              <a:rPr b="1" lang="en" sz="2400" spc="-1" strike="noStrike">
                <a:solidFill>
                  <a:srgbClr val="000000"/>
                </a:solidFill>
                <a:latin typeface="Courier New"/>
                <a:ea typeface="HG Mincho Light J"/>
              </a:rPr>
              <a:t>mode </a:t>
            </a:r>
            <a:r>
              <a:rPr b="0" lang="en" sz="2400" spc="-1" strike="noStrike">
                <a:solidFill>
                  <a:srgbClr val="000000"/>
                </a:solidFill>
                <a:latin typeface="Arial"/>
                <a:ea typeface="HG Mincho Light J"/>
              </a:rPr>
              <a:t>encodes file access permissions using an octal number </a:t>
            </a:r>
            <a:r>
              <a:rPr b="0" lang="en" sz="2400" spc="-1" strike="noStrike">
                <a:solidFill>
                  <a:srgbClr val="000000"/>
                </a:solidFill>
                <a:latin typeface="Arial"/>
                <a:ea typeface="LCMSSB8"/>
              </a:rPr>
              <a:t>, </a:t>
            </a:r>
            <a:r>
              <a:rPr b="0" lang="en" sz="2400" spc="-1" strike="noStrike">
                <a:solidFill>
                  <a:srgbClr val="000000"/>
                </a:solidFill>
                <a:latin typeface="Arial"/>
                <a:ea typeface="LCMSS8"/>
              </a:rPr>
              <a:t>for example </a:t>
            </a:r>
            <a:r>
              <a:rPr b="1" lang="en" sz="2400" spc="-1" strike="noStrike">
                <a:solidFill>
                  <a:srgbClr val="000000"/>
                </a:solidFill>
                <a:latin typeface="Courier New"/>
                <a:ea typeface="CMTT8"/>
              </a:rPr>
              <a:t>0644 = rw-r--r--</a:t>
            </a:r>
            <a:r>
              <a:rPr b="0" lang="en" sz="2400" spc="-1" strike="noStrike">
                <a:solidFill>
                  <a:srgbClr val="000000"/>
                </a:solidFill>
                <a:latin typeface="Arial"/>
                <a:ea typeface="CMTT8"/>
              </a:rPr>
              <a:t> </a:t>
            </a:r>
            <a:r>
              <a:rPr b="1" lang="en" sz="2400" spc="-1" strike="noStrike">
                <a:solidFill>
                  <a:srgbClr val="000000"/>
                </a:solidFill>
                <a:latin typeface="Courier New"/>
                <a:ea typeface="CMTT8"/>
              </a:rPr>
              <a:t>)</a:t>
            </a:r>
            <a:r>
              <a:rPr b="0" lang="en" sz="2400" spc="-1" strike="noStrike">
                <a:solidFill>
                  <a:srgbClr val="000000"/>
                </a:solidFill>
                <a:latin typeface="Arial"/>
                <a:ea typeface="CMTT8"/>
              </a:rPr>
              <a:t> </a:t>
            </a:r>
            <a:endParaRPr b="0" lang="en-GB" sz="2400" spc="-1" strike="noStrike">
              <a:latin typeface="Arial"/>
            </a:endParaRPr>
          </a:p>
          <a:p>
            <a:pPr marL="379080" indent="-379080">
              <a:lnSpc>
                <a:spcPct val="90000"/>
              </a:lnSpc>
              <a:spcBef>
                <a:spcPts val="1925"/>
              </a:spcBef>
              <a:buNone/>
              <a:tabLst>
                <a:tab algn="l" pos="0"/>
              </a:tabLst>
            </a:pPr>
            <a:r>
              <a:rPr b="1" lang="en" sz="2400" spc="-1" strike="noStrike">
                <a:solidFill>
                  <a:srgbClr val="3333cc"/>
                </a:solidFill>
                <a:latin typeface="Arial"/>
                <a:ea typeface="CMTT8"/>
              </a:rPr>
              <a:t>How does a FIFO work?</a:t>
            </a:r>
            <a:endParaRPr b="0" lang="en-GB" sz="2400" spc="-1" strike="noStrike">
              <a:latin typeface="Arial"/>
            </a:endParaRPr>
          </a:p>
          <a:p>
            <a:pPr marL="952200" indent="-380880">
              <a:lnSpc>
                <a:spcPct val="90000"/>
              </a:lnSpc>
              <a:spcBef>
                <a:spcPts val="1100"/>
              </a:spcBef>
              <a:buNone/>
              <a:tabLst>
                <a:tab algn="l" pos="0"/>
              </a:tabLst>
            </a:pPr>
            <a:r>
              <a:rPr b="0" lang="en" sz="2400" spc="-1" strike="noStrike">
                <a:solidFill>
                  <a:srgbClr val="000000"/>
                </a:solidFill>
                <a:latin typeface="Arial"/>
                <a:ea typeface="CMTT8"/>
              </a:rPr>
              <a:t>once a FIFO is created, the normal </a:t>
            </a:r>
            <a:r>
              <a:rPr b="1" lang="en" sz="2400" spc="-1" strike="noStrike">
                <a:solidFill>
                  <a:srgbClr val="0000ff"/>
                </a:solidFill>
                <a:latin typeface="Courier New"/>
                <a:ea typeface="CMTT8"/>
              </a:rPr>
              <a:t>open </a:t>
            </a:r>
            <a:r>
              <a:rPr b="0" lang="en" sz="2400" spc="-1" strike="noStrike">
                <a:solidFill>
                  <a:srgbClr val="000000"/>
                </a:solidFill>
                <a:latin typeface="Arial"/>
                <a:ea typeface="CMTT8"/>
              </a:rPr>
              <a:t>, </a:t>
            </a:r>
            <a:r>
              <a:rPr b="1" lang="en" sz="2400" spc="-1" strike="noStrike">
                <a:solidFill>
                  <a:srgbClr val="0000ff"/>
                </a:solidFill>
                <a:latin typeface="Courier New"/>
                <a:ea typeface="CMTT8"/>
              </a:rPr>
              <a:t>read </a:t>
            </a:r>
            <a:r>
              <a:rPr b="0" lang="en" sz="2400" spc="-1" strike="noStrike">
                <a:solidFill>
                  <a:srgbClr val="000000"/>
                </a:solidFill>
                <a:latin typeface="Arial"/>
                <a:ea typeface="CMTT8"/>
              </a:rPr>
              <a:t>, </a:t>
            </a:r>
            <a:r>
              <a:rPr b="1" lang="en" sz="2400" spc="-1" strike="noStrike">
                <a:solidFill>
                  <a:srgbClr val="0000ff"/>
                </a:solidFill>
                <a:latin typeface="Courier New"/>
                <a:ea typeface="CMTT8"/>
              </a:rPr>
              <a:t>write </a:t>
            </a:r>
            <a:r>
              <a:rPr b="0" lang="en" sz="2400" spc="-1" strike="noStrike">
                <a:solidFill>
                  <a:srgbClr val="000000"/>
                </a:solidFill>
                <a:latin typeface="Arial"/>
                <a:ea typeface="CMTT8"/>
              </a:rPr>
              <a:t>, </a:t>
            </a:r>
            <a:r>
              <a:rPr b="1" lang="en" sz="2400" spc="-1" strike="noStrike">
                <a:solidFill>
                  <a:srgbClr val="0000ff"/>
                </a:solidFill>
                <a:latin typeface="Courier New"/>
                <a:ea typeface="CMTT8"/>
              </a:rPr>
              <a:t>close </a:t>
            </a:r>
            <a:r>
              <a:rPr b="0" lang="en" sz="2400" spc="-1" strike="noStrike">
                <a:solidFill>
                  <a:srgbClr val="000000"/>
                </a:solidFill>
                <a:latin typeface="Arial"/>
                <a:ea typeface="CMTT8"/>
              </a:rPr>
              <a:t>calls</a:t>
            </a:r>
            <a:r>
              <a:rPr b="1" lang="en" sz="2400" spc="-1" strike="noStrike">
                <a:solidFill>
                  <a:srgbClr val="0000ff"/>
                </a:solidFill>
                <a:latin typeface="Courier New"/>
                <a:ea typeface="CMTT8"/>
              </a:rPr>
              <a:t> </a:t>
            </a:r>
            <a:r>
              <a:rPr b="0" lang="en" sz="2400" spc="-1" strike="noStrike">
                <a:solidFill>
                  <a:srgbClr val="000000"/>
                </a:solidFill>
                <a:latin typeface="Arial"/>
                <a:ea typeface="CMTT8"/>
              </a:rPr>
              <a:t>can be used to read the FIFO</a:t>
            </a:r>
            <a:endParaRPr b="0" lang="en-GB" sz="2400" spc="-1" strike="noStrike">
              <a:latin typeface="Arial"/>
            </a:endParaRPr>
          </a:p>
          <a:p>
            <a:pPr marL="952200" indent="-380880">
              <a:lnSpc>
                <a:spcPct val="90000"/>
              </a:lnSpc>
              <a:spcBef>
                <a:spcPts val="1100"/>
              </a:spcBef>
              <a:buNone/>
              <a:tabLst>
                <a:tab algn="l" pos="0"/>
              </a:tabLst>
            </a:pPr>
            <a:r>
              <a:rPr b="0" lang="en" sz="2400" spc="-1" strike="noStrike">
                <a:solidFill>
                  <a:srgbClr val="000000"/>
                </a:solidFill>
                <a:latin typeface="Arial"/>
                <a:ea typeface="CMTT8"/>
              </a:rPr>
              <a:t>the FIFO can be removed using </a:t>
            </a:r>
            <a:r>
              <a:rPr b="1" lang="en" sz="2400" spc="-1" strike="noStrike">
                <a:solidFill>
                  <a:srgbClr val="0000ff"/>
                </a:solidFill>
                <a:latin typeface="Courier New"/>
                <a:ea typeface="CMTT8"/>
              </a:rPr>
              <a:t>unlink</a:t>
            </a:r>
            <a:endParaRPr b="0" lang="en-GB" sz="2400" spc="-1" strike="noStrike">
              <a:latin typeface="Arial"/>
            </a:endParaRPr>
          </a:p>
          <a:p>
            <a:pPr marL="952200" indent="-380880">
              <a:lnSpc>
                <a:spcPct val="90000"/>
              </a:lnSpc>
              <a:spcBef>
                <a:spcPts val="1100"/>
              </a:spcBef>
              <a:buNone/>
              <a:tabLst>
                <a:tab algn="l" pos="0"/>
              </a:tabLst>
            </a:pPr>
            <a:r>
              <a:rPr b="0" lang="en" sz="2400" spc="-1" strike="noStrike">
                <a:solidFill>
                  <a:srgbClr val="000000"/>
                </a:solidFill>
                <a:latin typeface="Arial"/>
                <a:ea typeface="CMTT8"/>
              </a:rPr>
              <a:t>the rules for access rights apply as if it were a normal file</a:t>
            </a:r>
            <a:endParaRPr b="0" lang="en-GB" sz="2400" spc="-1" strike="noStrike">
              <a:latin typeface="Arial"/>
            </a:endParaRPr>
          </a:p>
          <a:p>
            <a:pPr marL="380880" indent="-380880">
              <a:lnSpc>
                <a:spcPts val="2625"/>
              </a:lnSpc>
              <a:spcBef>
                <a:spcPts val="2098"/>
              </a:spcBef>
              <a:buNone/>
              <a:tabLst>
                <a:tab algn="l" pos="0"/>
              </a:tabLst>
            </a:pPr>
            <a:r>
              <a:rPr b="1" lang="en" sz="2400" spc="-1" strike="noStrike">
                <a:solidFill>
                  <a:srgbClr val="3333cc"/>
                </a:solidFill>
                <a:latin typeface="Arial"/>
                <a:ea typeface="HG Mincho Light J"/>
              </a:rPr>
              <a:t>Read: </a:t>
            </a:r>
            <a:r>
              <a:rPr b="1" lang="en" sz="2400" spc="-1" strike="noStrike">
                <a:solidFill>
                  <a:srgbClr val="4700b8"/>
                </a:solidFill>
                <a:latin typeface="Courier New"/>
                <a:ea typeface="HG Mincho Light J"/>
              </a:rPr>
              <a:t>man 4 fifo </a:t>
            </a:r>
            <a:r>
              <a:rPr b="0" lang="en" sz="2400" spc="-1" strike="noStrike">
                <a:solidFill>
                  <a:srgbClr val="000000"/>
                </a:solidFill>
                <a:latin typeface="Arial"/>
                <a:ea typeface="HG Mincho Light J"/>
              </a:rPr>
              <a:t>for further information and description of the specific behavior of the various system calls</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6" name="PlaceHolder 1"/>
          <p:cNvSpPr>
            <a:spLocks noGrp="1"/>
          </p:cNvSpPr>
          <p:nvPr>
            <p:ph type="title"/>
          </p:nvPr>
        </p:nvSpPr>
        <p:spPr>
          <a:xfrm>
            <a:off x="244440" y="443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II</a:t>
            </a:r>
            <a:endParaRPr b="0" lang="en-GB" sz="2400" spc="-1" strike="noStrike">
              <a:latin typeface="Arial"/>
            </a:endParaRPr>
          </a:p>
        </p:txBody>
      </p:sp>
      <p:sp>
        <p:nvSpPr>
          <p:cNvPr id="167" name="PlaceHolder 2"/>
          <p:cNvSpPr>
            <a:spLocks noGrp="1"/>
          </p:cNvSpPr>
          <p:nvPr>
            <p:ph/>
          </p:nvPr>
        </p:nvSpPr>
        <p:spPr>
          <a:xfrm>
            <a:off x="356040" y="1260000"/>
            <a:ext cx="9978120" cy="549648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Courier New"/>
              </a:rPr>
              <a:t>open c</a:t>
            </a:r>
            <a:r>
              <a:rPr b="1" lang="en" sz="2400" spc="-1" strike="noStrike">
                <a:solidFill>
                  <a:srgbClr val="3333cc"/>
                </a:solidFill>
                <a:latin typeface="Arial"/>
              </a:rPr>
              <a:t>all </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File opened without </a:t>
            </a:r>
            <a:r>
              <a:rPr b="0" lang="en" sz="2400" spc="-1" strike="noStrike">
                <a:solidFill>
                  <a:srgbClr val="0000ff"/>
                </a:solidFill>
                <a:latin typeface="Arial"/>
              </a:rPr>
              <a:t>O_NONBLOCK flag</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If the FIFO is open for read only, the call </a:t>
            </a:r>
            <a:r>
              <a:rPr b="1" lang="en" sz="2400" spc="-1" strike="noStrike">
                <a:solidFill>
                  <a:srgbClr val="000000"/>
                </a:solidFill>
                <a:latin typeface="Arial"/>
              </a:rPr>
              <a:t>blocks </a:t>
            </a:r>
            <a:r>
              <a:rPr b="0" lang="en" sz="2400" spc="-1" strike="noStrike">
                <a:solidFill>
                  <a:srgbClr val="000000"/>
                </a:solidFill>
                <a:latin typeface="Arial"/>
              </a:rPr>
              <a:t>until another process opens the FIFO for writing</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If the FIFO is open for write only, the call </a:t>
            </a:r>
            <a:r>
              <a:rPr b="1" lang="en" sz="2400" spc="-1" strike="noStrike">
                <a:solidFill>
                  <a:srgbClr val="000000"/>
                </a:solidFill>
                <a:latin typeface="Arial"/>
              </a:rPr>
              <a:t>blocks </a:t>
            </a:r>
            <a:r>
              <a:rPr b="0" lang="en" sz="2400" spc="-1" strike="noStrike">
                <a:solidFill>
                  <a:srgbClr val="000000"/>
                </a:solidFill>
                <a:latin typeface="Arial"/>
              </a:rPr>
              <a:t>until another process opens the FIFO for read</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File opened with </a:t>
            </a:r>
            <a:r>
              <a:rPr b="0" lang="en" sz="2400" spc="-1" strike="noStrike">
                <a:solidFill>
                  <a:srgbClr val="0000ff"/>
                </a:solidFill>
                <a:latin typeface="Arial"/>
              </a:rPr>
              <a:t>O_NONBLOCK flag</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If the FIFO is open read-only, the call </a:t>
            </a:r>
            <a:r>
              <a:rPr b="1" lang="en" sz="2400" spc="-1" strike="noStrike">
                <a:solidFill>
                  <a:srgbClr val="000000"/>
                </a:solidFill>
                <a:latin typeface="Arial"/>
              </a:rPr>
              <a:t>returns immediately</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If the FIFO is open for writing only, and no other process has opened it for reading, the call </a:t>
            </a:r>
            <a:r>
              <a:rPr b="1" lang="en" sz="2400" spc="-1" strike="noStrike">
                <a:solidFill>
                  <a:srgbClr val="000000"/>
                </a:solidFill>
                <a:latin typeface="Arial"/>
              </a:rPr>
              <a:t>returns an error message</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PlaceHolder 1"/>
          <p:cNvSpPr>
            <a:spLocks noGrp="1"/>
          </p:cNvSpPr>
          <p:nvPr>
            <p:ph type="title"/>
          </p:nvPr>
        </p:nvSpPr>
        <p:spPr>
          <a:xfrm>
            <a:off x="279360" y="48528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Definitio</a:t>
            </a:r>
            <a:r>
              <a:rPr b="1" lang="en" sz="2400" spc="-1" strike="noStrike">
                <a:solidFill>
                  <a:srgbClr val="000000"/>
                </a:solidFill>
                <a:latin typeface="Arial Black"/>
              </a:rPr>
              <a:t>n and </a:t>
            </a:r>
            <a:r>
              <a:rPr b="1" lang="en" sz="2400" spc="-1" strike="noStrike">
                <a:solidFill>
                  <a:srgbClr val="000000"/>
                </a:solidFill>
                <a:latin typeface="Arial Black"/>
              </a:rPr>
              <a:t>characte</a:t>
            </a:r>
            <a:r>
              <a:rPr b="1" lang="en" sz="2400" spc="-1" strike="noStrike">
                <a:solidFill>
                  <a:srgbClr val="000000"/>
                </a:solidFill>
                <a:latin typeface="Arial Black"/>
              </a:rPr>
              <a:t>ristics of </a:t>
            </a:r>
            <a:r>
              <a:rPr b="1" lang="en" sz="2400" spc="-1" strike="noStrike">
                <a:solidFill>
                  <a:srgbClr val="000000"/>
                </a:solidFill>
                <a:latin typeface="Arial Black"/>
              </a:rPr>
              <a:t>a pipe</a:t>
            </a:r>
            <a:endParaRPr b="0" lang="en-GB" sz="2400" spc="-1" strike="noStrike">
              <a:latin typeface="Arial"/>
            </a:endParaRPr>
          </a:p>
        </p:txBody>
      </p:sp>
      <p:sp>
        <p:nvSpPr>
          <p:cNvPr id="48" name="PlaceHolder 2"/>
          <p:cNvSpPr>
            <a:spLocks noGrp="1"/>
          </p:cNvSpPr>
          <p:nvPr>
            <p:ph/>
          </p:nvPr>
        </p:nvSpPr>
        <p:spPr>
          <a:xfrm>
            <a:off x="288000" y="1188000"/>
            <a:ext cx="10259280" cy="5645160"/>
          </a:xfrm>
          <a:prstGeom prst="rect">
            <a:avLst/>
          </a:prstGeom>
          <a:noFill/>
          <a:ln w="0">
            <a:noFill/>
          </a:ln>
        </p:spPr>
        <p:txBody>
          <a:bodyPr lIns="90000" rIns="90000" tIns="46800" bIns="46800" anchor="t">
            <a:noAutofit/>
          </a:bodyPr>
          <a:p>
            <a:pPr marL="379080" indent="-379080">
              <a:lnSpc>
                <a:spcPct val="100000"/>
              </a:lnSpc>
              <a:spcBef>
                <a:spcPts val="1925"/>
              </a:spcBef>
              <a:buNone/>
              <a:tabLst>
                <a:tab algn="l" pos="0"/>
              </a:tabLst>
            </a:pPr>
            <a:r>
              <a:rPr b="1" lang="en" sz="2400" spc="-1" strike="noStrike">
                <a:solidFill>
                  <a:srgbClr val="3333cc"/>
                </a:solidFill>
                <a:latin typeface="Arial"/>
              </a:rPr>
              <a:t>What is a pipe?</a:t>
            </a:r>
            <a:endParaRPr b="0" lang="en-GB" sz="2400" spc="-1" strike="noStrike">
              <a:latin typeface="Arial"/>
            </a:endParaRPr>
          </a:p>
          <a:p>
            <a:pPr marL="952200" indent="-380880">
              <a:lnSpc>
                <a:spcPct val="100000"/>
              </a:lnSpc>
              <a:spcBef>
                <a:spcPts val="1100"/>
              </a:spcBef>
              <a:buNone/>
              <a:tabLst>
                <a:tab algn="l" pos="0"/>
              </a:tabLst>
            </a:pPr>
            <a:r>
              <a:rPr b="0" lang="en" sz="2400" spc="-1" strike="noStrike">
                <a:solidFill>
                  <a:srgbClr val="000000"/>
                </a:solidFill>
                <a:latin typeface="Arial"/>
              </a:rPr>
              <a:t>It is a communication channel that unites two processes</a:t>
            </a:r>
            <a:endParaRPr b="0" lang="en-GB" sz="2400" spc="-1" strike="noStrike">
              <a:latin typeface="Arial"/>
            </a:endParaRPr>
          </a:p>
          <a:p>
            <a:pPr marL="379080" indent="-379080">
              <a:lnSpc>
                <a:spcPct val="100000"/>
              </a:lnSpc>
              <a:spcBef>
                <a:spcPts val="1925"/>
              </a:spcBef>
              <a:buNone/>
              <a:tabLst>
                <a:tab algn="l" pos="0"/>
              </a:tabLst>
            </a:pPr>
            <a:r>
              <a:rPr b="1" lang="en" sz="2400" spc="-1" strike="noStrike">
                <a:solidFill>
                  <a:srgbClr val="3333cc"/>
                </a:solidFill>
                <a:latin typeface="Arial"/>
              </a:rPr>
              <a:t>Characteristics:</a:t>
            </a:r>
            <a:endParaRPr b="0" lang="en-GB" sz="2400" spc="-1" strike="noStrike">
              <a:latin typeface="Arial"/>
            </a:endParaRPr>
          </a:p>
          <a:p>
            <a:pPr marL="952200" indent="-380880">
              <a:lnSpc>
                <a:spcPct val="100000"/>
              </a:lnSpc>
              <a:spcBef>
                <a:spcPts val="1100"/>
              </a:spcBef>
              <a:buNone/>
              <a:tabLst>
                <a:tab algn="l" pos="0"/>
              </a:tabLst>
            </a:pPr>
            <a:r>
              <a:rPr b="0" lang="en" sz="2400" spc="-1" strike="noStrike">
                <a:solidFill>
                  <a:srgbClr val="000000"/>
                </a:solidFill>
                <a:latin typeface="Arial"/>
              </a:rPr>
              <a:t>The oldest and most widely used form of </a:t>
            </a:r>
            <a:r>
              <a:rPr b="0" i="1" lang="en" sz="2400" spc="-1" strike="noStrike">
                <a:solidFill>
                  <a:srgbClr val="000000"/>
                </a:solidFill>
                <a:latin typeface="Arial"/>
              </a:rPr>
              <a:t>interprocess communication </a:t>
            </a:r>
            <a:r>
              <a:rPr b="0" lang="en" sz="2400" spc="-1" strike="noStrike">
                <a:solidFill>
                  <a:srgbClr val="000000"/>
                </a:solidFill>
                <a:latin typeface="Arial"/>
              </a:rPr>
              <a:t>used in Unix</a:t>
            </a:r>
            <a:endParaRPr b="0" lang="en-GB" sz="2400" spc="-1" strike="noStrike">
              <a:latin typeface="Arial"/>
            </a:endParaRPr>
          </a:p>
          <a:p>
            <a:pPr marL="952200" indent="-380880">
              <a:lnSpc>
                <a:spcPct val="100000"/>
              </a:lnSpc>
              <a:spcBef>
                <a:spcPts val="1100"/>
              </a:spcBef>
              <a:buNone/>
              <a:tabLst>
                <a:tab algn="l" pos="0"/>
              </a:tabLst>
            </a:pPr>
            <a:r>
              <a:rPr b="0" lang="en" sz="2400" spc="-1" strike="noStrike">
                <a:solidFill>
                  <a:srgbClr val="000000"/>
                </a:solidFill>
                <a:latin typeface="Arial"/>
              </a:rPr>
              <a:t>Limitations</a:t>
            </a:r>
            <a:endParaRPr b="0" lang="en-GB" sz="2400" spc="-1" strike="noStrike">
              <a:latin typeface="Arial"/>
            </a:endParaRPr>
          </a:p>
          <a:p>
            <a:pPr marL="1371600" indent="-228600">
              <a:lnSpc>
                <a:spcPct val="100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They are half-duplex (one-way communication)</a:t>
            </a:r>
            <a:endParaRPr b="0" lang="en-GB" sz="2400" spc="-1" strike="noStrike">
              <a:latin typeface="Arial"/>
            </a:endParaRPr>
          </a:p>
          <a:p>
            <a:pPr marL="1371600" indent="-228600">
              <a:lnSpc>
                <a:spcPct val="100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Usable only between processes with a common "ancestor".</a:t>
            </a:r>
            <a:endParaRPr b="0" lang="en-GB" sz="2400" spc="-1" strike="noStrike">
              <a:latin typeface="Arial"/>
            </a:endParaRPr>
          </a:p>
          <a:p>
            <a:pPr marL="952200" indent="-380880">
              <a:lnSpc>
                <a:spcPct val="100000"/>
              </a:lnSpc>
              <a:spcBef>
                <a:spcPts val="1100"/>
              </a:spcBef>
              <a:buNone/>
              <a:tabLst>
                <a:tab algn="l" pos="0"/>
              </a:tabLst>
            </a:pPr>
            <a:r>
              <a:rPr b="0" lang="en" sz="2400" spc="-1" strike="noStrike">
                <a:solidFill>
                  <a:srgbClr val="000000"/>
                </a:solidFill>
                <a:latin typeface="Arial"/>
              </a:rPr>
              <a:t>How to overcome these limitations?</a:t>
            </a:r>
            <a:endParaRPr b="0" lang="en-GB" sz="2400" spc="-1" strike="noStrike">
              <a:latin typeface="Arial"/>
            </a:endParaRPr>
          </a:p>
          <a:p>
            <a:pPr marL="1371600" indent="-228600">
              <a:lnSpc>
                <a:spcPct val="100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Stream </a:t>
            </a:r>
            <a:r>
              <a:rPr b="0" i="1" lang="en" sz="2400" spc="-1" strike="noStrike">
                <a:solidFill>
                  <a:srgbClr val="000000"/>
                </a:solidFill>
                <a:latin typeface="Arial"/>
              </a:rPr>
              <a:t>pipes </a:t>
            </a:r>
            <a:r>
              <a:rPr b="0" lang="en" sz="2400" spc="-1" strike="noStrike">
                <a:solidFill>
                  <a:srgbClr val="000000"/>
                </a:solidFill>
                <a:latin typeface="Arial"/>
              </a:rPr>
              <a:t>are full-duplex</a:t>
            </a:r>
            <a:endParaRPr b="0" lang="en-GB" sz="2400" spc="-1" strike="noStrike">
              <a:latin typeface="Arial"/>
            </a:endParaRPr>
          </a:p>
          <a:p>
            <a:pPr marL="1371600" indent="-228600">
              <a:lnSpc>
                <a:spcPct val="100000"/>
              </a:lnSpc>
              <a:spcBef>
                <a:spcPts val="499"/>
              </a:spcBef>
              <a:buClr>
                <a:srgbClr val="000000"/>
              </a:buClr>
              <a:buSzPct val="45000"/>
              <a:buFont typeface="Wingdings" charset="2"/>
              <a:buChar char=""/>
              <a:tabLst>
                <a:tab algn="l" pos="0"/>
              </a:tabLst>
            </a:pPr>
            <a:r>
              <a:rPr b="0" i="1" lang="en" sz="2400" spc="-1" strike="noStrike">
                <a:solidFill>
                  <a:srgbClr val="000000"/>
                </a:solidFill>
                <a:latin typeface="Arial"/>
              </a:rPr>
              <a:t>FIFOs </a:t>
            </a:r>
            <a:r>
              <a:rPr b="0" lang="en" sz="2400" spc="-1" strike="noStrike">
                <a:solidFill>
                  <a:srgbClr val="000000"/>
                </a:solidFill>
                <a:latin typeface="Arial"/>
              </a:rPr>
              <a:t>( </a:t>
            </a:r>
            <a:r>
              <a:rPr b="0" i="1" lang="en" sz="2400" spc="-1" strike="noStrike">
                <a:solidFill>
                  <a:srgbClr val="000000"/>
                </a:solidFill>
                <a:latin typeface="Arial"/>
              </a:rPr>
              <a:t>named pipes </a:t>
            </a:r>
            <a:r>
              <a:rPr b="0" lang="en" sz="2400" spc="-1" strike="noStrike">
                <a:solidFill>
                  <a:srgbClr val="000000"/>
                </a:solidFill>
                <a:latin typeface="Arial"/>
              </a:rPr>
              <a:t>) can be used between multiple processes</a:t>
            </a:r>
            <a:endParaRPr b="0" lang="en-GB" sz="2400" spc="-1" strike="noStrike">
              <a:latin typeface="Arial"/>
            </a:endParaRPr>
          </a:p>
          <a:p>
            <a:pPr marL="1371600" indent="-228600">
              <a:lnSpc>
                <a:spcPct val="100000"/>
              </a:lnSpc>
              <a:spcBef>
                <a:spcPts val="499"/>
              </a:spcBef>
              <a:buClr>
                <a:srgbClr val="000000"/>
              </a:buClr>
              <a:buSzPct val="45000"/>
              <a:buFont typeface="Wingdings" charset="2"/>
              <a:buChar char=""/>
              <a:tabLst>
                <a:tab algn="l" pos="0"/>
              </a:tabLst>
            </a:pPr>
            <a:r>
              <a:rPr b="0" i="1" lang="en" sz="2400" spc="-1" strike="noStrike">
                <a:solidFill>
                  <a:srgbClr val="000000"/>
                </a:solidFill>
                <a:latin typeface="Arial"/>
              </a:rPr>
              <a:t>named stream pipe </a:t>
            </a:r>
            <a:r>
              <a:rPr b="0" lang="en" sz="2400" spc="-1" strike="noStrike">
                <a:solidFill>
                  <a:srgbClr val="000000"/>
                </a:solidFill>
                <a:latin typeface="Arial"/>
              </a:rPr>
              <a:t>= stream pipe + FIFO</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III</a:t>
            </a:r>
            <a:endParaRPr b="0" lang="en-GB" sz="2400" spc="-1" strike="noStrike">
              <a:latin typeface="Arial"/>
            </a:endParaRPr>
          </a:p>
        </p:txBody>
      </p:sp>
      <p:sp>
        <p:nvSpPr>
          <p:cNvPr id="169" name="PlaceHolder 2"/>
          <p:cNvSpPr>
            <a:spLocks noGrp="1"/>
          </p:cNvSpPr>
          <p:nvPr>
            <p:ph/>
          </p:nvPr>
        </p:nvSpPr>
        <p:spPr>
          <a:xfrm>
            <a:off x="356040" y="1008000"/>
            <a:ext cx="9978120" cy="6273360"/>
          </a:xfrm>
          <a:prstGeom prst="rect">
            <a:avLst/>
          </a:prstGeom>
          <a:noFill/>
          <a:ln w="0">
            <a:noFill/>
          </a:ln>
        </p:spPr>
        <p:txBody>
          <a:bodyPr lIns="90000" rIns="90000" tIns="46800" bIns="46800" anchor="t">
            <a:noAutofit/>
          </a:bodyPr>
          <a:p>
            <a:pPr marL="379080" indent="-379080">
              <a:lnSpc>
                <a:spcPct val="100000"/>
              </a:lnSpc>
              <a:spcBef>
                <a:spcPts val="1925"/>
              </a:spcBef>
              <a:buNone/>
              <a:tabLst>
                <a:tab algn="l" pos="0"/>
              </a:tabLst>
            </a:pPr>
            <a:r>
              <a:rPr b="1" lang="en" sz="2400" spc="-1" strike="noStrike">
                <a:solidFill>
                  <a:srgbClr val="3333cc"/>
                </a:solidFill>
                <a:latin typeface="Courier New"/>
              </a:rPr>
              <a:t>write c</a:t>
            </a:r>
            <a:r>
              <a:rPr b="1" lang="en" sz="2400" spc="-1" strike="noStrike">
                <a:solidFill>
                  <a:srgbClr val="3333cc"/>
                </a:solidFill>
                <a:latin typeface="Arial"/>
              </a:rPr>
              <a:t>all </a:t>
            </a:r>
            <a:endParaRPr b="0" lang="en-GB" sz="2400" spc="-1" strike="noStrike">
              <a:latin typeface="Arial"/>
            </a:endParaRPr>
          </a:p>
          <a:p>
            <a:pPr marL="952200" indent="-380880">
              <a:lnSpc>
                <a:spcPct val="100000"/>
              </a:lnSpc>
              <a:spcBef>
                <a:spcPts val="1100"/>
              </a:spcBef>
              <a:buNone/>
              <a:tabLst>
                <a:tab algn="l" pos="0"/>
              </a:tabLst>
            </a:pPr>
            <a:r>
              <a:rPr b="0" lang="en" sz="2400" spc="-1" strike="noStrike">
                <a:solidFill>
                  <a:srgbClr val="000000"/>
                </a:solidFill>
                <a:latin typeface="Arial"/>
              </a:rPr>
              <a:t>if no process has opened the file for reading, a SIGPIPE signal is generated </a:t>
            </a:r>
            <a:r>
              <a:rPr b="1" lang="en" sz="2400" spc="-1" strike="noStrike">
                <a:solidFill>
                  <a:srgbClr val="000000"/>
                </a:solidFill>
                <a:latin typeface="Courier New"/>
              </a:rPr>
              <a:t>:</a:t>
            </a:r>
            <a:endParaRPr b="0" lang="en-GB" sz="2400" spc="-1" strike="noStrike">
              <a:latin typeface="Arial"/>
            </a:endParaRPr>
          </a:p>
          <a:p>
            <a:pPr marL="1790640" indent="-228600">
              <a:lnSpc>
                <a:spcPct val="100000"/>
              </a:lnSpc>
              <a:spcBef>
                <a:spcPts val="499"/>
              </a:spcBef>
              <a:buNone/>
              <a:tabLst>
                <a:tab algn="l" pos="0"/>
              </a:tabLst>
            </a:pPr>
            <a:r>
              <a:rPr b="0" lang="en" sz="2400" spc="-1" strike="noStrike">
                <a:solidFill>
                  <a:srgbClr val="000000"/>
                </a:solidFill>
                <a:latin typeface="Arial"/>
              </a:rPr>
              <a:t>ignored/caught: write returns </a:t>
            </a:r>
            <a:r>
              <a:rPr b="1" lang="en" sz="2400" spc="-1" strike="noStrike">
                <a:solidFill>
                  <a:srgbClr val="000000"/>
                </a:solidFill>
                <a:latin typeface="Courier New"/>
              </a:rPr>
              <a:t>–1 </a:t>
            </a:r>
            <a:r>
              <a:rPr b="0" lang="en" sz="2400" spc="-1" strike="noStrike">
                <a:solidFill>
                  <a:srgbClr val="000000"/>
                </a:solidFill>
                <a:latin typeface="Arial"/>
              </a:rPr>
              <a:t>and </a:t>
            </a:r>
            <a:r>
              <a:rPr b="1" lang="en" sz="2400" spc="-1" strike="noStrike">
                <a:solidFill>
                  <a:srgbClr val="000000"/>
                </a:solidFill>
                <a:latin typeface="Courier New"/>
              </a:rPr>
              <a:t>errno </a:t>
            </a:r>
            <a:r>
              <a:rPr b="0" lang="en" sz="2400" spc="-1" strike="noStrike">
                <a:solidFill>
                  <a:srgbClr val="000000"/>
                </a:solidFill>
                <a:latin typeface="Arial"/>
              </a:rPr>
              <a:t>= </a:t>
            </a:r>
            <a:r>
              <a:rPr b="1" lang="en" sz="2400" spc="-1" strike="noStrike">
                <a:solidFill>
                  <a:srgbClr val="000000"/>
                </a:solidFill>
                <a:latin typeface="Courier New"/>
              </a:rPr>
              <a:t>EPIPE</a:t>
            </a:r>
            <a:endParaRPr b="0" lang="en-GB" sz="2400" spc="-1" strike="noStrike">
              <a:latin typeface="Arial"/>
            </a:endParaRPr>
          </a:p>
          <a:p>
            <a:pPr marL="1790640" indent="-228600">
              <a:lnSpc>
                <a:spcPct val="100000"/>
              </a:lnSpc>
              <a:spcBef>
                <a:spcPts val="448"/>
              </a:spcBef>
              <a:buNone/>
              <a:tabLst>
                <a:tab algn="l" pos="0"/>
              </a:tabLst>
            </a:pPr>
            <a:r>
              <a:rPr b="0" lang="en" sz="2400" spc="-1" strike="noStrike">
                <a:solidFill>
                  <a:srgbClr val="000000"/>
                </a:solidFill>
                <a:latin typeface="Arial"/>
              </a:rPr>
              <a:t>default action: terminate</a:t>
            </a:r>
            <a:endParaRPr b="0" lang="en-GB" sz="2400" spc="-1" strike="noStrike">
              <a:latin typeface="Arial"/>
            </a:endParaRPr>
          </a:p>
          <a:p>
            <a:pPr marL="379080" indent="-379080">
              <a:lnSpc>
                <a:spcPct val="100000"/>
              </a:lnSpc>
              <a:spcBef>
                <a:spcPts val="1925"/>
              </a:spcBef>
              <a:buNone/>
              <a:tabLst>
                <a:tab algn="l" pos="0"/>
              </a:tabLst>
            </a:pPr>
            <a:r>
              <a:rPr b="1" lang="en" sz="2400" spc="-1" strike="noStrike">
                <a:solidFill>
                  <a:srgbClr val="3333cc"/>
                </a:solidFill>
                <a:latin typeface="Arial"/>
              </a:rPr>
              <a:t>Atomicity</a:t>
            </a:r>
            <a:endParaRPr b="0" lang="en-GB" sz="2400" spc="-1" strike="noStrike">
              <a:latin typeface="Arial"/>
            </a:endParaRPr>
          </a:p>
          <a:p>
            <a:pPr marL="952200" indent="-380880">
              <a:lnSpc>
                <a:spcPct val="90000"/>
              </a:lnSpc>
              <a:spcBef>
                <a:spcPts val="1100"/>
              </a:spcBef>
              <a:buNone/>
              <a:tabLst>
                <a:tab algn="l" pos="0"/>
              </a:tabLst>
            </a:pPr>
            <a:r>
              <a:rPr b="0" lang="en" sz="2400" spc="-1" strike="noStrike">
                <a:solidFill>
                  <a:srgbClr val="000000"/>
                </a:solidFill>
                <a:latin typeface="Arial"/>
              </a:rPr>
              <a:t>When writing to a pipe, the </a:t>
            </a:r>
            <a:r>
              <a:rPr b="1" lang="en" sz="2400" spc="-1" strike="noStrike">
                <a:solidFill>
                  <a:srgbClr val="000000"/>
                </a:solidFill>
                <a:latin typeface="Courier New"/>
              </a:rPr>
              <a:t>PIPE_BUF constant </a:t>
            </a:r>
            <a:r>
              <a:rPr b="0" lang="en" sz="2400" spc="-1" strike="noStrike">
                <a:solidFill>
                  <a:srgbClr val="000000"/>
                </a:solidFill>
                <a:latin typeface="Arial"/>
              </a:rPr>
              <a:t>(typically 4096, see </a:t>
            </a:r>
            <a:r>
              <a:rPr b="1" lang="en" sz="2400" spc="-1" strike="noStrike">
                <a:solidFill>
                  <a:srgbClr val="000000"/>
                </a:solidFill>
                <a:latin typeface="Courier New"/>
              </a:rPr>
              <a:t>/usr/include/linux/limits.h </a:t>
            </a:r>
            <a:r>
              <a:rPr b="0" lang="en" sz="2400" spc="-1" strike="noStrike">
                <a:solidFill>
                  <a:srgbClr val="000000"/>
                </a:solidFill>
                <a:latin typeface="Arial"/>
              </a:rPr>
              <a:t>) specifies the size of the pipe's buffer</a:t>
            </a:r>
            <a:endParaRPr b="0" lang="en-GB" sz="2400" spc="-1" strike="noStrike">
              <a:latin typeface="Arial"/>
            </a:endParaRPr>
          </a:p>
          <a:p>
            <a:pPr marL="952200" indent="-380880">
              <a:lnSpc>
                <a:spcPct val="90000"/>
              </a:lnSpc>
              <a:spcBef>
                <a:spcPts val="1100"/>
              </a:spcBef>
              <a:buNone/>
              <a:tabLst>
                <a:tab algn="l" pos="0"/>
              </a:tabLst>
            </a:pPr>
            <a:r>
              <a:rPr b="1" lang="en" sz="2400" spc="-1" strike="noStrike">
                <a:solidFill>
                  <a:srgbClr val="000000"/>
                </a:solidFill>
                <a:latin typeface="Courier New"/>
              </a:rPr>
              <a:t>Write </a:t>
            </a:r>
            <a:r>
              <a:rPr b="0" lang="en" sz="2400" spc="-1" strike="noStrike">
                <a:solidFill>
                  <a:srgbClr val="000000"/>
                </a:solidFill>
                <a:latin typeface="Arial"/>
              </a:rPr>
              <a:t>calls smaller than </a:t>
            </a:r>
            <a:r>
              <a:rPr b="1" lang="en" sz="2400" spc="-1" strike="noStrike">
                <a:solidFill>
                  <a:srgbClr val="000000"/>
                </a:solidFill>
                <a:latin typeface="Courier New"/>
              </a:rPr>
              <a:t>PIPE_BUF </a:t>
            </a:r>
            <a:r>
              <a:rPr b="0" lang="en" sz="2400" spc="-1" strike="noStrike">
                <a:solidFill>
                  <a:srgbClr val="000000"/>
                </a:solidFill>
                <a:latin typeface="Arial"/>
              </a:rPr>
              <a:t>are executed atomically</a:t>
            </a:r>
            <a:endParaRPr b="0" lang="en-GB" sz="2400" spc="-1" strike="noStrike">
              <a:latin typeface="Arial"/>
            </a:endParaRPr>
          </a:p>
          <a:p>
            <a:pPr marL="952200" indent="-380880">
              <a:lnSpc>
                <a:spcPct val="90000"/>
              </a:lnSpc>
              <a:spcBef>
                <a:spcPts val="1100"/>
              </a:spcBef>
              <a:buNone/>
              <a:tabLst>
                <a:tab algn="l" pos="0"/>
              </a:tabLst>
            </a:pPr>
            <a:r>
              <a:rPr b="1" lang="en" sz="2400" spc="-1" strike="noStrike">
                <a:solidFill>
                  <a:srgbClr val="000000"/>
                </a:solidFill>
                <a:latin typeface="Courier New"/>
              </a:rPr>
              <a:t>Write </a:t>
            </a:r>
            <a:r>
              <a:rPr b="0" lang="en" sz="2400" spc="-1" strike="noStrike">
                <a:solidFill>
                  <a:srgbClr val="000000"/>
                </a:solidFill>
                <a:latin typeface="Arial"/>
              </a:rPr>
              <a:t>calls larger than </a:t>
            </a:r>
            <a:r>
              <a:rPr b="1" lang="en" sz="2400" spc="-1" strike="noStrike">
                <a:solidFill>
                  <a:srgbClr val="000000"/>
                </a:solidFill>
                <a:latin typeface="Courier New"/>
              </a:rPr>
              <a:t>PIPE_BUF </a:t>
            </a:r>
            <a:r>
              <a:rPr b="0" lang="en" sz="2400" spc="-1" strike="noStrike">
                <a:solidFill>
                  <a:srgbClr val="000000"/>
                </a:solidFill>
                <a:latin typeface="Arial"/>
              </a:rPr>
              <a:t>can be executed non-atomically</a:t>
            </a:r>
            <a:endParaRPr b="0" lang="en-GB" sz="2400" spc="-1" strike="noStrike">
              <a:latin typeface="Arial"/>
            </a:endParaRPr>
          </a:p>
          <a:p>
            <a:pPr marL="952200" indent="-380880">
              <a:lnSpc>
                <a:spcPct val="90000"/>
              </a:lnSpc>
              <a:spcBef>
                <a:spcPts val="1148"/>
              </a:spcBef>
              <a:buNone/>
              <a:tabLst>
                <a:tab algn="l" pos="0"/>
              </a:tabLst>
            </a:pPr>
            <a:r>
              <a:rPr b="0" lang="en" sz="2400" spc="-1" strike="noStrike">
                <a:solidFill>
                  <a:srgbClr val="000000"/>
                </a:solidFill>
                <a:latin typeface="Arial"/>
              </a:rPr>
              <a:t>The presence of multiple writers can cause interleaving between distinct </a:t>
            </a:r>
            <a:r>
              <a:rPr b="1" lang="en" sz="2400" spc="-1" strike="noStrike">
                <a:solidFill>
                  <a:srgbClr val="000000"/>
                </a:solidFill>
                <a:latin typeface="Courier New"/>
              </a:rPr>
              <a:t>write calls</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0"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IV</a:t>
            </a:r>
            <a:endParaRPr b="0" lang="en-GB" sz="2400" spc="-1" strike="noStrike">
              <a:latin typeface="Arial"/>
            </a:endParaRPr>
          </a:p>
        </p:txBody>
      </p:sp>
      <p:sp>
        <p:nvSpPr>
          <p:cNvPr id="171" name=""/>
          <p:cNvSpPr/>
          <p:nvPr/>
        </p:nvSpPr>
        <p:spPr>
          <a:xfrm>
            <a:off x="0" y="1259640"/>
            <a:ext cx="9828720" cy="415080"/>
          </a:xfrm>
          <a:prstGeom prst="rect">
            <a:avLst/>
          </a:prstGeom>
          <a:noFill/>
          <a:ln w="0">
            <a:noFill/>
          </a:ln>
        </p:spPr>
        <p:style>
          <a:lnRef idx="0"/>
          <a:fillRef idx="0"/>
          <a:effectRef idx="0"/>
          <a:fontRef idx="minor"/>
        </p:style>
        <p:txBody>
          <a:bodyPr lIns="0" rIns="0" tIns="0" bIns="0" anchor="t">
            <a:noAutofit/>
          </a:bodyPr>
          <a:p>
            <a:pPr marL="438840" indent="9000">
              <a:lnSpc>
                <a:spcPct val="105000"/>
              </a:lnSpc>
              <a:spcBef>
                <a:spcPts val="1100"/>
              </a:spcBef>
              <a:buNone/>
              <a:tabLst>
                <a:tab algn="l" pos="0"/>
              </a:tabLst>
            </a:pPr>
            <a:r>
              <a:rPr b="0" lang="en" sz="2400" spc="-1" strike="noStrike">
                <a:solidFill>
                  <a:srgbClr val="000000"/>
                </a:solidFill>
                <a:latin typeface="Arial"/>
                <a:ea typeface="DejaVu Sans"/>
              </a:rPr>
              <a:t>Summary table on the effect of the </a:t>
            </a:r>
            <a:r>
              <a:rPr b="1" lang="en" sz="2400" spc="-1" strike="noStrike">
                <a:solidFill>
                  <a:srgbClr val="000000"/>
                </a:solidFill>
                <a:latin typeface="Courier New"/>
                <a:ea typeface="DejaVu Sans"/>
              </a:rPr>
              <a:t>O_NONBLOCK flag </a:t>
            </a:r>
            <a:r>
              <a:rPr b="0" lang="en" sz="2400" spc="-1" strike="noStrike">
                <a:solidFill>
                  <a:srgbClr val="000000"/>
                </a:solidFill>
                <a:latin typeface="Arial"/>
                <a:ea typeface="DejaVu Sans"/>
              </a:rPr>
              <a:t>on pipes and FIFOs</a:t>
            </a:r>
            <a:endParaRPr b="0" lang="en-GB" sz="2400" spc="-1" strike="noStrike">
              <a:latin typeface="Arial"/>
            </a:endParaRPr>
          </a:p>
        </p:txBody>
      </p:sp>
      <p:graphicFrame>
        <p:nvGraphicFramePr>
          <p:cNvPr id="172" name=""/>
          <p:cNvGraphicFramePr/>
          <p:nvPr/>
        </p:nvGraphicFramePr>
        <p:xfrm>
          <a:off x="360000" y="2425320"/>
          <a:ext cx="10079280" cy="3786120"/>
        </p:xfrm>
        <a:graphic>
          <a:graphicData uri="http://schemas.openxmlformats.org/drawingml/2006/table">
            <a:tbl>
              <a:tblPr/>
              <a:tblGrid>
                <a:gridCol w="3350520"/>
                <a:gridCol w="3365280"/>
                <a:gridCol w="3363840"/>
              </a:tblGrid>
              <a:tr h="603720">
                <a:tc>
                  <a:txBody>
                    <a:bodyPr lIns="90000" rIns="90000" anchor="t">
                      <a:noAutofit/>
                    </a:bodyPr>
                    <a:p>
                      <a:pPr>
                        <a:lnSpc>
                          <a:spcPct val="100000"/>
                        </a:lnSpc>
                        <a:buNone/>
                      </a:pPr>
                      <a:r>
                        <a:rPr b="1" lang="en-GB" sz="1800" spc="-1" strike="noStrike">
                          <a:latin typeface="Arial"/>
                        </a:rPr>
                        <a:t>Condition</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1" lang="en-GB" sz="1800" spc="-1" strike="noStrike">
                          <a:latin typeface="Arial"/>
                        </a:rPr>
                        <a:t>Default Behaviour</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1" lang="en-GB" sz="1800" spc="-1" strike="noStrike">
                          <a:latin typeface="Arial"/>
                        </a:rPr>
                        <a:t>Behaviour with O_NONBLOCK</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859680">
                <a:tc>
                  <a:txBody>
                    <a:bodyPr lIns="90000" rIns="90000" anchor="t">
                      <a:noAutofit/>
                    </a:bodyPr>
                    <a:p>
                      <a:pPr>
                        <a:lnSpc>
                          <a:spcPct val="100000"/>
                        </a:lnSpc>
                        <a:buNone/>
                      </a:pPr>
                      <a:r>
                        <a:rPr b="0" lang="en-GB" sz="1800" spc="-1" strike="noStrike">
                          <a:latin typeface="Arial"/>
                        </a:rPr>
                        <a:t>open FIFO read-only when no other process has it open to write </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wait till a process opens the FIFO for writing</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immediate return with no error</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859680">
                <a:tc>
                  <a:txBody>
                    <a:bodyPr lIns="90000" rIns="90000" anchor="t">
                      <a:noAutofit/>
                    </a:bodyPr>
                    <a:p>
                      <a:pPr>
                        <a:lnSpc>
                          <a:spcPct val="100000"/>
                        </a:lnSpc>
                        <a:buNone/>
                      </a:pPr>
                      <a:r>
                        <a:rPr b="0" lang="en-GB" sz="1800" spc="-1" strike="noStrike">
                          <a:latin typeface="Arial"/>
                        </a:rPr>
                        <a:t>open FIFO read-only when no other process has it open to read</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wait till a process opens the FIFO for reading</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immediate return with error, errno equal to ENXIO</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859680">
                <a:tc>
                  <a:txBody>
                    <a:bodyPr lIns="90000" rIns="90000" anchor="t">
                      <a:noAutofit/>
                    </a:bodyPr>
                    <a:p>
                      <a:pPr>
                        <a:lnSpc>
                          <a:spcPct val="100000"/>
                        </a:lnSpc>
                        <a:buNone/>
                      </a:pPr>
                      <a:r>
                        <a:rPr b="0" lang="en-GB" sz="1800" spc="-1" strike="noStrike">
                          <a:latin typeface="Arial"/>
                        </a:rPr>
                        <a:t>read from empty pipe or FIFO</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wait till there is no data left in the FIFO or no process has the FIFO open for writing</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immediate return, return value equal to 0</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03720">
                <a:tc>
                  <a:txBody>
                    <a:bodyPr lIns="90000" rIns="90000" anchor="t">
                      <a:noAutofit/>
                    </a:bodyPr>
                    <a:p>
                      <a:pPr>
                        <a:lnSpc>
                          <a:spcPct val="100000"/>
                        </a:lnSpc>
                        <a:buNone/>
                      </a:pPr>
                      <a:r>
                        <a:rPr b="0" lang="en-GB" sz="1800" spc="-1" strike="noStrike">
                          <a:latin typeface="Arial"/>
                        </a:rPr>
                        <a:t>write to full pipe or FIFO</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wait for space available to write, then write</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immediate return, return value equal to 0</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3"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V</a:t>
            </a:r>
            <a:endParaRPr b="0" lang="en-GB" sz="2400" spc="-1" strike="noStrike">
              <a:latin typeface="Arial"/>
            </a:endParaRPr>
          </a:p>
        </p:txBody>
      </p:sp>
      <p:sp>
        <p:nvSpPr>
          <p:cNvPr id="174" name="PlaceHolder 2"/>
          <p:cNvSpPr>
            <a:spLocks noGrp="1"/>
          </p:cNvSpPr>
          <p:nvPr>
            <p:ph/>
          </p:nvPr>
        </p:nvSpPr>
        <p:spPr>
          <a:xfrm>
            <a:off x="356040" y="1260000"/>
            <a:ext cx="9978120" cy="401472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Arial"/>
              </a:rPr>
              <a:t>Use of FIFOs</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Used by shell commands to pass data from one shell pipeline to another, without creating intermediate files</a:t>
            </a: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3333cc"/>
                </a:solidFill>
                <a:latin typeface="Arial"/>
              </a:rPr>
              <a:t>Example:</a:t>
            </a:r>
            <a:endParaRPr b="0" lang="en-GB" sz="2400" spc="-1" strike="noStrike">
              <a:latin typeface="Arial"/>
            </a:endParaRPr>
          </a:p>
          <a:p>
            <a:pPr marL="380880" indent="-380880">
              <a:lnSpc>
                <a:spcPct val="56000"/>
              </a:lnSpc>
              <a:spcBef>
                <a:spcPts val="1925"/>
              </a:spcBef>
              <a:buNone/>
              <a:tabLst>
                <a:tab algn="l" pos="0"/>
              </a:tabLst>
            </a:pPr>
            <a:r>
              <a:rPr b="1" lang="en" sz="2400" spc="-1" strike="noStrike">
                <a:solidFill>
                  <a:srgbClr val="000000"/>
                </a:solidFill>
                <a:latin typeface="Courier New"/>
              </a:rPr>
              <a:t>mkfifo fifo1</a:t>
            </a:r>
            <a:endParaRPr b="0" lang="en-GB" sz="2400" spc="-1" strike="noStrike">
              <a:latin typeface="Arial"/>
            </a:endParaRPr>
          </a:p>
          <a:p>
            <a:pPr marL="380880" indent="-380880">
              <a:lnSpc>
                <a:spcPct val="56000"/>
              </a:lnSpc>
              <a:spcBef>
                <a:spcPts val="1925"/>
              </a:spcBef>
              <a:buNone/>
              <a:tabLst>
                <a:tab algn="l" pos="0"/>
              </a:tabLst>
            </a:pPr>
            <a:r>
              <a:rPr b="1" lang="en" sz="2400" spc="-1" strike="noStrike">
                <a:solidFill>
                  <a:srgbClr val="000000"/>
                </a:solidFill>
                <a:latin typeface="Courier New"/>
              </a:rPr>
              <a:t>prog3 &lt; fifo1 &amp;</a:t>
            </a:r>
            <a:endParaRPr b="0" lang="en-GB" sz="2400" spc="-1" strike="noStrike">
              <a:latin typeface="Arial"/>
            </a:endParaRPr>
          </a:p>
          <a:p>
            <a:pPr marL="380880" indent="-380880">
              <a:lnSpc>
                <a:spcPct val="56000"/>
              </a:lnSpc>
              <a:spcBef>
                <a:spcPts val="1925"/>
              </a:spcBef>
              <a:buNone/>
              <a:tabLst>
                <a:tab algn="l" pos="0"/>
              </a:tabLst>
            </a:pPr>
            <a:r>
              <a:rPr b="1" lang="en" sz="2400" spc="-1" strike="noStrike">
                <a:solidFill>
                  <a:srgbClr val="000000"/>
                </a:solidFill>
                <a:latin typeface="Courier New"/>
              </a:rPr>
              <a:t>prog1 | tee fifo1 | prog2</a:t>
            </a:r>
            <a:endParaRPr b="0" lang="en-GB" sz="2400" spc="-1" strike="noStrike">
              <a:latin typeface="Arial"/>
            </a:endParaRPr>
          </a:p>
        </p:txBody>
      </p:sp>
      <p:grpSp>
        <p:nvGrpSpPr>
          <p:cNvPr id="175" name=""/>
          <p:cNvGrpSpPr/>
          <p:nvPr/>
        </p:nvGrpSpPr>
        <p:grpSpPr>
          <a:xfrm>
            <a:off x="960840" y="5376240"/>
            <a:ext cx="1602720" cy="586440"/>
            <a:chOff x="960840" y="5376240"/>
            <a:chExt cx="1602720" cy="586440"/>
          </a:xfrm>
        </p:grpSpPr>
        <p:sp>
          <p:nvSpPr>
            <p:cNvPr id="176" name=""/>
            <p:cNvSpPr/>
            <p:nvPr/>
          </p:nvSpPr>
          <p:spPr>
            <a:xfrm>
              <a:off x="960840" y="5376240"/>
              <a:ext cx="1602720" cy="586440"/>
            </a:xfrm>
            <a:prstGeom prst="rect">
              <a:avLst/>
            </a:prstGeom>
            <a:noFill/>
            <a:ln w="25560">
              <a:solidFill>
                <a:srgbClr val="000000"/>
              </a:solidFill>
              <a:round/>
            </a:ln>
          </p:spPr>
          <p:style>
            <a:lnRef idx="0"/>
            <a:fillRef idx="0"/>
            <a:effectRef idx="0"/>
            <a:fontRef idx="minor"/>
          </p:style>
        </p:sp>
        <p:sp>
          <p:nvSpPr>
            <p:cNvPr id="177" name=""/>
            <p:cNvSpPr/>
            <p:nvPr/>
          </p:nvSpPr>
          <p:spPr>
            <a:xfrm>
              <a:off x="960840" y="5376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prog1</a:t>
              </a:r>
              <a:endParaRPr b="0" lang="en-GB" sz="2000" spc="-1" strike="noStrike">
                <a:latin typeface="Arial"/>
              </a:endParaRPr>
            </a:p>
          </p:txBody>
        </p:sp>
      </p:grpSp>
      <p:grpSp>
        <p:nvGrpSpPr>
          <p:cNvPr id="178" name=""/>
          <p:cNvGrpSpPr/>
          <p:nvPr/>
        </p:nvGrpSpPr>
        <p:grpSpPr>
          <a:xfrm>
            <a:off x="3366720" y="5376240"/>
            <a:ext cx="1602720" cy="586440"/>
            <a:chOff x="3366720" y="5376240"/>
            <a:chExt cx="1602720" cy="586440"/>
          </a:xfrm>
        </p:grpSpPr>
        <p:sp>
          <p:nvSpPr>
            <p:cNvPr id="179" name=""/>
            <p:cNvSpPr/>
            <p:nvPr/>
          </p:nvSpPr>
          <p:spPr>
            <a:xfrm>
              <a:off x="3366720" y="5376240"/>
              <a:ext cx="1602720" cy="586440"/>
            </a:xfrm>
            <a:prstGeom prst="rect">
              <a:avLst/>
            </a:prstGeom>
            <a:noFill/>
            <a:ln w="25560">
              <a:solidFill>
                <a:srgbClr val="000000"/>
              </a:solidFill>
              <a:round/>
            </a:ln>
          </p:spPr>
          <p:style>
            <a:lnRef idx="0"/>
            <a:fillRef idx="0"/>
            <a:effectRef idx="0"/>
            <a:fontRef idx="minor"/>
          </p:style>
        </p:sp>
        <p:sp>
          <p:nvSpPr>
            <p:cNvPr id="180" name=""/>
            <p:cNvSpPr/>
            <p:nvPr/>
          </p:nvSpPr>
          <p:spPr>
            <a:xfrm>
              <a:off x="3366720" y="5376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tee</a:t>
              </a:r>
              <a:endParaRPr b="0" lang="en-GB" sz="2000" spc="-1" strike="noStrike">
                <a:latin typeface="Arial"/>
              </a:endParaRPr>
            </a:p>
          </p:txBody>
        </p:sp>
      </p:grpSp>
      <p:grpSp>
        <p:nvGrpSpPr>
          <p:cNvPr id="181" name=""/>
          <p:cNvGrpSpPr/>
          <p:nvPr/>
        </p:nvGrpSpPr>
        <p:grpSpPr>
          <a:xfrm>
            <a:off x="5772240" y="4620240"/>
            <a:ext cx="1602720" cy="586440"/>
            <a:chOff x="5772240" y="4620240"/>
            <a:chExt cx="1602720" cy="586440"/>
          </a:xfrm>
        </p:grpSpPr>
        <p:sp>
          <p:nvSpPr>
            <p:cNvPr id="182" name=""/>
            <p:cNvSpPr/>
            <p:nvPr/>
          </p:nvSpPr>
          <p:spPr>
            <a:xfrm>
              <a:off x="5772240" y="4620240"/>
              <a:ext cx="1602720" cy="586440"/>
            </a:xfrm>
            <a:prstGeom prst="rect">
              <a:avLst/>
            </a:prstGeom>
            <a:noFill/>
            <a:ln w="25560">
              <a:solidFill>
                <a:srgbClr val="000000"/>
              </a:solidFill>
              <a:round/>
            </a:ln>
          </p:spPr>
          <p:style>
            <a:lnRef idx="0"/>
            <a:fillRef idx="0"/>
            <a:effectRef idx="0"/>
            <a:fontRef idx="minor"/>
          </p:style>
        </p:sp>
        <p:sp>
          <p:nvSpPr>
            <p:cNvPr id="183" name=""/>
            <p:cNvSpPr/>
            <p:nvPr/>
          </p:nvSpPr>
          <p:spPr>
            <a:xfrm>
              <a:off x="5772240" y="4620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FIFO</a:t>
              </a:r>
              <a:endParaRPr b="0" lang="en-GB" sz="2000" spc="-1" strike="noStrike">
                <a:latin typeface="Arial"/>
              </a:endParaRPr>
            </a:p>
          </p:txBody>
        </p:sp>
      </p:grpSp>
      <p:grpSp>
        <p:nvGrpSpPr>
          <p:cNvPr id="184" name=""/>
          <p:cNvGrpSpPr/>
          <p:nvPr/>
        </p:nvGrpSpPr>
        <p:grpSpPr>
          <a:xfrm>
            <a:off x="5772240" y="6215760"/>
            <a:ext cx="1602720" cy="586800"/>
            <a:chOff x="5772240" y="6215760"/>
            <a:chExt cx="1602720" cy="586800"/>
          </a:xfrm>
        </p:grpSpPr>
        <p:sp>
          <p:nvSpPr>
            <p:cNvPr id="185" name=""/>
            <p:cNvSpPr/>
            <p:nvPr/>
          </p:nvSpPr>
          <p:spPr>
            <a:xfrm>
              <a:off x="5772240" y="6215760"/>
              <a:ext cx="1602720" cy="586800"/>
            </a:xfrm>
            <a:prstGeom prst="rect">
              <a:avLst/>
            </a:prstGeom>
            <a:noFill/>
            <a:ln w="25560">
              <a:solidFill>
                <a:srgbClr val="000000"/>
              </a:solidFill>
              <a:round/>
            </a:ln>
          </p:spPr>
          <p:style>
            <a:lnRef idx="0"/>
            <a:fillRef idx="0"/>
            <a:effectRef idx="0"/>
            <a:fontRef idx="minor"/>
          </p:style>
        </p:sp>
        <p:sp>
          <p:nvSpPr>
            <p:cNvPr id="186" name=""/>
            <p:cNvSpPr/>
            <p:nvPr/>
          </p:nvSpPr>
          <p:spPr>
            <a:xfrm>
              <a:off x="5772240" y="6215760"/>
              <a:ext cx="1602720" cy="58680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prog2</a:t>
              </a:r>
              <a:endParaRPr b="0" lang="en-GB" sz="2000" spc="-1" strike="noStrike">
                <a:latin typeface="Arial"/>
              </a:endParaRPr>
            </a:p>
          </p:txBody>
        </p:sp>
      </p:grpSp>
      <p:grpSp>
        <p:nvGrpSpPr>
          <p:cNvPr id="187" name=""/>
          <p:cNvGrpSpPr/>
          <p:nvPr/>
        </p:nvGrpSpPr>
        <p:grpSpPr>
          <a:xfrm>
            <a:off x="8445240" y="4620240"/>
            <a:ext cx="1602720" cy="586440"/>
            <a:chOff x="8445240" y="4620240"/>
            <a:chExt cx="1602720" cy="586440"/>
          </a:xfrm>
        </p:grpSpPr>
        <p:sp>
          <p:nvSpPr>
            <p:cNvPr id="188" name=""/>
            <p:cNvSpPr/>
            <p:nvPr/>
          </p:nvSpPr>
          <p:spPr>
            <a:xfrm>
              <a:off x="8445240" y="4620240"/>
              <a:ext cx="1602720" cy="586440"/>
            </a:xfrm>
            <a:prstGeom prst="rect">
              <a:avLst/>
            </a:prstGeom>
            <a:noFill/>
            <a:ln w="25560">
              <a:solidFill>
                <a:srgbClr val="000000"/>
              </a:solidFill>
              <a:round/>
            </a:ln>
          </p:spPr>
          <p:style>
            <a:lnRef idx="0"/>
            <a:fillRef idx="0"/>
            <a:effectRef idx="0"/>
            <a:fontRef idx="minor"/>
          </p:style>
        </p:sp>
        <p:sp>
          <p:nvSpPr>
            <p:cNvPr id="189" name=""/>
            <p:cNvSpPr/>
            <p:nvPr/>
          </p:nvSpPr>
          <p:spPr>
            <a:xfrm>
              <a:off x="8445240" y="4620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prog3</a:t>
              </a:r>
              <a:endParaRPr b="0" lang="en-GB" sz="2000" spc="-1" strike="noStrike">
                <a:latin typeface="Arial"/>
              </a:endParaRPr>
            </a:p>
          </p:txBody>
        </p:sp>
      </p:grpSp>
      <p:sp>
        <p:nvSpPr>
          <p:cNvPr id="190" name=""/>
          <p:cNvSpPr/>
          <p:nvPr/>
        </p:nvSpPr>
        <p:spPr>
          <a:xfrm>
            <a:off x="2564640" y="5670000"/>
            <a:ext cx="801360" cy="36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191" name=""/>
          <p:cNvSpPr/>
          <p:nvPr/>
        </p:nvSpPr>
        <p:spPr>
          <a:xfrm flipV="1">
            <a:off x="4970520" y="4913280"/>
            <a:ext cx="801000" cy="75528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192" name=""/>
          <p:cNvSpPr/>
          <p:nvPr/>
        </p:nvSpPr>
        <p:spPr>
          <a:xfrm>
            <a:off x="4970520" y="5670000"/>
            <a:ext cx="801000" cy="83880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193" name=""/>
          <p:cNvSpPr/>
          <p:nvPr/>
        </p:nvSpPr>
        <p:spPr>
          <a:xfrm>
            <a:off x="7376040" y="4914000"/>
            <a:ext cx="1068480" cy="36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4"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VI</a:t>
            </a:r>
            <a:endParaRPr b="0" lang="en-GB" sz="2400" spc="-1" strike="noStrike">
              <a:latin typeface="Arial"/>
            </a:endParaRPr>
          </a:p>
        </p:txBody>
      </p:sp>
      <p:sp>
        <p:nvSpPr>
          <p:cNvPr id="195" name="PlaceHolder 2"/>
          <p:cNvSpPr>
            <a:spLocks noGrp="1"/>
          </p:cNvSpPr>
          <p:nvPr>
            <p:ph/>
          </p:nvPr>
        </p:nvSpPr>
        <p:spPr>
          <a:xfrm>
            <a:off x="356040" y="936000"/>
            <a:ext cx="9978120" cy="4357080"/>
          </a:xfrm>
          <a:prstGeom prst="rect">
            <a:avLst/>
          </a:prstGeom>
          <a:noFill/>
          <a:ln w="0">
            <a:noFill/>
          </a:ln>
        </p:spPr>
        <p:txBody>
          <a:bodyPr lIns="90000" rIns="90000" tIns="46800" bIns="46800" anchor="t">
            <a:noAutofit/>
          </a:bodyPr>
          <a:p>
            <a:pPr marL="379080" indent="-379080">
              <a:lnSpc>
                <a:spcPct val="107000"/>
              </a:lnSpc>
              <a:spcBef>
                <a:spcPts val="1925"/>
              </a:spcBef>
              <a:buNone/>
              <a:tabLst>
                <a:tab algn="l" pos="0"/>
              </a:tabLst>
            </a:pPr>
            <a:r>
              <a:rPr b="1" lang="en" sz="2400" spc="-1" strike="noStrike">
                <a:solidFill>
                  <a:srgbClr val="3333cc"/>
                </a:solidFill>
                <a:latin typeface="Arial"/>
              </a:rPr>
              <a:t>Use of FIFOs</a:t>
            </a:r>
            <a:endParaRPr b="0" lang="en-GB" sz="2400" spc="-1" strike="noStrike">
              <a:latin typeface="Arial"/>
            </a:endParaRPr>
          </a:p>
          <a:p>
            <a:pPr marL="952200" indent="-380880">
              <a:lnSpc>
                <a:spcPct val="107000"/>
              </a:lnSpc>
              <a:spcBef>
                <a:spcPts val="1100"/>
              </a:spcBef>
              <a:buNone/>
              <a:tabLst>
                <a:tab algn="l" pos="0"/>
              </a:tabLst>
            </a:pPr>
            <a:r>
              <a:rPr b="0" lang="en" sz="2400" spc="-1" strike="noStrike">
                <a:solidFill>
                  <a:srgbClr val="000000"/>
                </a:solidFill>
                <a:latin typeface="Arial"/>
              </a:rPr>
              <a:t>Used in client-server applications to communicate</a:t>
            </a:r>
            <a:endParaRPr b="0" lang="en-GB" sz="2400" spc="-1" strike="noStrike">
              <a:latin typeface="Arial"/>
            </a:endParaRPr>
          </a:p>
          <a:p>
            <a:pPr marL="379080" indent="-379080">
              <a:lnSpc>
                <a:spcPct val="107000"/>
              </a:lnSpc>
              <a:spcBef>
                <a:spcPts val="1925"/>
              </a:spcBef>
              <a:buNone/>
              <a:tabLst>
                <a:tab algn="l" pos="0"/>
              </a:tabLst>
            </a:pPr>
            <a:r>
              <a:rPr b="1" lang="en" sz="2400" spc="-1" strike="noStrike">
                <a:solidFill>
                  <a:srgbClr val="3333cc"/>
                </a:solidFill>
                <a:latin typeface="Arial"/>
              </a:rPr>
              <a:t>Example:</a:t>
            </a:r>
            <a:endParaRPr b="0" lang="en-GB" sz="2400" spc="-1" strike="noStrike">
              <a:latin typeface="Arial"/>
            </a:endParaRPr>
          </a:p>
          <a:p>
            <a:pPr marL="952200" indent="-380880">
              <a:lnSpc>
                <a:spcPct val="107000"/>
              </a:lnSpc>
              <a:spcBef>
                <a:spcPts val="1100"/>
              </a:spcBef>
              <a:buNone/>
              <a:tabLst>
                <a:tab algn="l" pos="0"/>
              </a:tabLst>
            </a:pPr>
            <a:r>
              <a:rPr b="0" lang="en" sz="2400" spc="-1" strike="noStrike">
                <a:solidFill>
                  <a:srgbClr val="000000"/>
                </a:solidFill>
                <a:latin typeface="Arial"/>
              </a:rPr>
              <a:t>server communications</a:t>
            </a:r>
            <a:endParaRPr b="0" lang="en-GB" sz="2400" spc="-1" strike="noStrike">
              <a:latin typeface="Arial"/>
            </a:endParaRPr>
          </a:p>
          <a:p>
            <a:pPr marL="1371600" indent="-228600">
              <a:lnSpc>
                <a:spcPct val="107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the server creates a FIFO</a:t>
            </a:r>
            <a:endParaRPr b="0" lang="en-GB" sz="2400" spc="-1" strike="noStrike">
              <a:latin typeface="Arial"/>
            </a:endParaRPr>
          </a:p>
          <a:p>
            <a:pPr marL="1371600" indent="-228600">
              <a:lnSpc>
                <a:spcPct val="107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the pathname of this FIFO must be "well-known" (i.e., known to all clients)</a:t>
            </a:r>
            <a:endParaRPr b="0" lang="en-GB" sz="2400" spc="-1" strike="noStrike">
              <a:latin typeface="Arial"/>
            </a:endParaRPr>
          </a:p>
          <a:p>
            <a:pPr marL="1371600" indent="-228600">
              <a:lnSpc>
                <a:spcPct val="107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clients write their requests to the FIFO</a:t>
            </a:r>
            <a:endParaRPr b="0" lang="en-GB" sz="2400" spc="-1" strike="noStrike">
              <a:latin typeface="Arial"/>
            </a:endParaRPr>
          </a:p>
          <a:p>
            <a:pPr marL="1371600" indent="-228600">
              <a:lnSpc>
                <a:spcPct val="107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the server read requests from the FIFO</a:t>
            </a:r>
            <a:endParaRPr b="0" lang="en-GB" sz="2400" spc="-1" strike="noStrike">
              <a:latin typeface="Arial"/>
            </a:endParaRPr>
          </a:p>
        </p:txBody>
      </p:sp>
      <p:grpSp>
        <p:nvGrpSpPr>
          <p:cNvPr id="196" name=""/>
          <p:cNvGrpSpPr/>
          <p:nvPr/>
        </p:nvGrpSpPr>
        <p:grpSpPr>
          <a:xfrm>
            <a:off x="1182240" y="5952240"/>
            <a:ext cx="1602720" cy="586440"/>
            <a:chOff x="1182240" y="5952240"/>
            <a:chExt cx="1602720" cy="586440"/>
          </a:xfrm>
        </p:grpSpPr>
        <p:sp>
          <p:nvSpPr>
            <p:cNvPr id="197" name=""/>
            <p:cNvSpPr/>
            <p:nvPr/>
          </p:nvSpPr>
          <p:spPr>
            <a:xfrm>
              <a:off x="1182240" y="5952240"/>
              <a:ext cx="1602720" cy="586440"/>
            </a:xfrm>
            <a:prstGeom prst="rect">
              <a:avLst/>
            </a:prstGeom>
            <a:noFill/>
            <a:ln w="25560">
              <a:solidFill>
                <a:srgbClr val="000000"/>
              </a:solidFill>
              <a:round/>
            </a:ln>
          </p:spPr>
          <p:style>
            <a:lnRef idx="0"/>
            <a:fillRef idx="0"/>
            <a:effectRef idx="0"/>
            <a:fontRef idx="minor"/>
          </p:style>
        </p:sp>
        <p:sp>
          <p:nvSpPr>
            <p:cNvPr id="198" name=""/>
            <p:cNvSpPr/>
            <p:nvPr/>
          </p:nvSpPr>
          <p:spPr>
            <a:xfrm>
              <a:off x="1182240" y="5952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server</a:t>
              </a:r>
              <a:endParaRPr b="0" lang="en-GB" sz="2000" spc="-1" strike="noStrike">
                <a:latin typeface="Arial"/>
              </a:endParaRPr>
            </a:p>
          </p:txBody>
        </p:sp>
      </p:grpSp>
      <p:grpSp>
        <p:nvGrpSpPr>
          <p:cNvPr id="199" name=""/>
          <p:cNvGrpSpPr/>
          <p:nvPr/>
        </p:nvGrpSpPr>
        <p:grpSpPr>
          <a:xfrm>
            <a:off x="4389840" y="5952240"/>
            <a:ext cx="1602720" cy="586440"/>
            <a:chOff x="4389840" y="5952240"/>
            <a:chExt cx="1602720" cy="586440"/>
          </a:xfrm>
        </p:grpSpPr>
        <p:sp>
          <p:nvSpPr>
            <p:cNvPr id="200" name=""/>
            <p:cNvSpPr/>
            <p:nvPr/>
          </p:nvSpPr>
          <p:spPr>
            <a:xfrm>
              <a:off x="4389840" y="5952240"/>
              <a:ext cx="1602720" cy="586440"/>
            </a:xfrm>
            <a:prstGeom prst="rect">
              <a:avLst/>
            </a:prstGeom>
            <a:noFill/>
            <a:ln w="25560">
              <a:solidFill>
                <a:srgbClr val="000000"/>
              </a:solidFill>
              <a:round/>
            </a:ln>
          </p:spPr>
          <p:style>
            <a:lnRef idx="0"/>
            <a:fillRef idx="0"/>
            <a:effectRef idx="0"/>
            <a:fontRef idx="minor"/>
          </p:style>
        </p:sp>
        <p:sp>
          <p:nvSpPr>
            <p:cNvPr id="201" name=""/>
            <p:cNvSpPr/>
            <p:nvPr/>
          </p:nvSpPr>
          <p:spPr>
            <a:xfrm>
              <a:off x="4389840" y="5952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FIFO</a:t>
              </a:r>
              <a:endParaRPr b="0" lang="en-GB" sz="2000" spc="-1" strike="noStrike">
                <a:latin typeface="Arial"/>
              </a:endParaRPr>
            </a:p>
          </p:txBody>
        </p:sp>
      </p:grpSp>
      <p:grpSp>
        <p:nvGrpSpPr>
          <p:cNvPr id="202" name=""/>
          <p:cNvGrpSpPr/>
          <p:nvPr/>
        </p:nvGrpSpPr>
        <p:grpSpPr>
          <a:xfrm>
            <a:off x="7954200" y="5448240"/>
            <a:ext cx="1602720" cy="586440"/>
            <a:chOff x="7954200" y="5448240"/>
            <a:chExt cx="1602720" cy="586440"/>
          </a:xfrm>
        </p:grpSpPr>
        <p:sp>
          <p:nvSpPr>
            <p:cNvPr id="203" name=""/>
            <p:cNvSpPr/>
            <p:nvPr/>
          </p:nvSpPr>
          <p:spPr>
            <a:xfrm>
              <a:off x="7954200" y="5448240"/>
              <a:ext cx="1602720" cy="586440"/>
            </a:xfrm>
            <a:prstGeom prst="rect">
              <a:avLst/>
            </a:prstGeom>
            <a:noFill/>
            <a:ln w="25560">
              <a:solidFill>
                <a:srgbClr val="000000"/>
              </a:solidFill>
              <a:round/>
            </a:ln>
          </p:spPr>
          <p:style>
            <a:lnRef idx="0"/>
            <a:fillRef idx="0"/>
            <a:effectRef idx="0"/>
            <a:fontRef idx="minor"/>
          </p:style>
        </p:sp>
        <p:sp>
          <p:nvSpPr>
            <p:cNvPr id="204" name=""/>
            <p:cNvSpPr/>
            <p:nvPr/>
          </p:nvSpPr>
          <p:spPr>
            <a:xfrm>
              <a:off x="7954200" y="5448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client1</a:t>
              </a:r>
              <a:endParaRPr b="0" lang="en-GB" sz="2000" spc="-1" strike="noStrike">
                <a:latin typeface="Arial"/>
              </a:endParaRPr>
            </a:p>
          </p:txBody>
        </p:sp>
      </p:grpSp>
      <p:grpSp>
        <p:nvGrpSpPr>
          <p:cNvPr id="205" name=""/>
          <p:cNvGrpSpPr/>
          <p:nvPr/>
        </p:nvGrpSpPr>
        <p:grpSpPr>
          <a:xfrm>
            <a:off x="7954200" y="6456240"/>
            <a:ext cx="1602720" cy="586440"/>
            <a:chOff x="7954200" y="6456240"/>
            <a:chExt cx="1602720" cy="586440"/>
          </a:xfrm>
        </p:grpSpPr>
        <p:sp>
          <p:nvSpPr>
            <p:cNvPr id="206" name=""/>
            <p:cNvSpPr/>
            <p:nvPr/>
          </p:nvSpPr>
          <p:spPr>
            <a:xfrm>
              <a:off x="7954200" y="6456240"/>
              <a:ext cx="1602720" cy="586440"/>
            </a:xfrm>
            <a:prstGeom prst="rect">
              <a:avLst/>
            </a:prstGeom>
            <a:noFill/>
            <a:ln w="25560">
              <a:solidFill>
                <a:srgbClr val="000000"/>
              </a:solidFill>
              <a:round/>
            </a:ln>
          </p:spPr>
          <p:style>
            <a:lnRef idx="0"/>
            <a:fillRef idx="0"/>
            <a:effectRef idx="0"/>
            <a:fontRef idx="minor"/>
          </p:style>
        </p:sp>
        <p:sp>
          <p:nvSpPr>
            <p:cNvPr id="207" name=""/>
            <p:cNvSpPr/>
            <p:nvPr/>
          </p:nvSpPr>
          <p:spPr>
            <a:xfrm>
              <a:off x="7954200" y="6456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000000"/>
                  </a:solidFill>
                  <a:latin typeface="Comic Sans MS"/>
                  <a:ea typeface="DejaVu Sans"/>
                </a:rPr>
                <a:t>client2</a:t>
              </a:r>
              <a:endParaRPr b="0" lang="en-GB" sz="2000" spc="-1" strike="noStrike">
                <a:latin typeface="Arial"/>
              </a:endParaRPr>
            </a:p>
          </p:txBody>
        </p:sp>
      </p:grpSp>
      <p:sp>
        <p:nvSpPr>
          <p:cNvPr id="208" name=""/>
          <p:cNvSpPr/>
          <p:nvPr/>
        </p:nvSpPr>
        <p:spPr>
          <a:xfrm>
            <a:off x="2786040" y="6246000"/>
            <a:ext cx="1603080" cy="360"/>
          </a:xfrm>
          <a:custGeom>
            <a:avLst/>
            <a:gdLst/>
            <a:ahLst/>
            <a:rect l="l" t="t" r="r" b="b"/>
            <a:pathLst>
              <a:path w="21600" h="21600">
                <a:moveTo>
                  <a:pt x="0" y="0"/>
                </a:moveTo>
                <a:lnTo>
                  <a:pt x="21600" y="21600"/>
                </a:lnTo>
              </a:path>
            </a:pathLst>
          </a:custGeom>
          <a:noFill/>
          <a:ln w="25560">
            <a:solidFill>
              <a:srgbClr val="000000"/>
            </a:solidFill>
            <a:round/>
            <a:headEnd len="med" type="triangle" w="med"/>
          </a:ln>
        </p:spPr>
        <p:style>
          <a:lnRef idx="0"/>
          <a:fillRef idx="0"/>
          <a:effectRef idx="0"/>
          <a:fontRef idx="minor"/>
        </p:style>
      </p:sp>
      <p:sp>
        <p:nvSpPr>
          <p:cNvPr id="209" name=""/>
          <p:cNvSpPr/>
          <p:nvPr/>
        </p:nvSpPr>
        <p:spPr>
          <a:xfrm flipV="1">
            <a:off x="5993640" y="5741280"/>
            <a:ext cx="1959840" cy="503280"/>
          </a:xfrm>
          <a:custGeom>
            <a:avLst/>
            <a:gdLst/>
            <a:ahLst/>
            <a:rect l="l" t="t" r="r" b="b"/>
            <a:pathLst>
              <a:path w="21600" h="21600">
                <a:moveTo>
                  <a:pt x="0" y="0"/>
                </a:moveTo>
                <a:lnTo>
                  <a:pt x="21600" y="21600"/>
                </a:lnTo>
              </a:path>
            </a:pathLst>
          </a:custGeom>
          <a:noFill/>
          <a:ln w="25560">
            <a:solidFill>
              <a:srgbClr val="000000"/>
            </a:solidFill>
            <a:round/>
            <a:headEnd len="med" type="triangle" w="med"/>
          </a:ln>
        </p:spPr>
        <p:style>
          <a:lnRef idx="0"/>
          <a:fillRef idx="0"/>
          <a:effectRef idx="0"/>
          <a:fontRef idx="minor"/>
        </p:style>
      </p:sp>
      <p:sp>
        <p:nvSpPr>
          <p:cNvPr id="210" name=""/>
          <p:cNvSpPr/>
          <p:nvPr/>
        </p:nvSpPr>
        <p:spPr>
          <a:xfrm>
            <a:off x="5993640" y="6246000"/>
            <a:ext cx="1959840" cy="503280"/>
          </a:xfrm>
          <a:custGeom>
            <a:avLst/>
            <a:gdLst/>
            <a:ahLst/>
            <a:rect l="l" t="t" r="r" b="b"/>
            <a:pathLst>
              <a:path w="21600" h="21600">
                <a:moveTo>
                  <a:pt x="0" y="0"/>
                </a:moveTo>
                <a:lnTo>
                  <a:pt x="21600" y="21600"/>
                </a:lnTo>
              </a:path>
            </a:pathLst>
          </a:custGeom>
          <a:noFill/>
          <a:ln w="25560">
            <a:solidFill>
              <a:srgbClr val="000000"/>
            </a:solidFill>
            <a:round/>
            <a:headEnd len="med" type="triangle" w="med"/>
          </a:ln>
        </p:spPr>
        <p:style>
          <a:lnRef idx="0"/>
          <a:fillRef idx="0"/>
          <a:effectRef idx="0"/>
          <a:fontRef idx="minor"/>
        </p:style>
      </p:sp>
      <p:sp>
        <p:nvSpPr>
          <p:cNvPr id="211" name=""/>
          <p:cNvSpPr/>
          <p:nvPr/>
        </p:nvSpPr>
        <p:spPr>
          <a:xfrm>
            <a:off x="6066360" y="5295240"/>
            <a:ext cx="1276200" cy="82728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write </a:t>
            </a:r>
            <a:br>
              <a:rPr sz="2000"/>
            </a:br>
            <a:r>
              <a:rPr b="0" lang="en" sz="2000" spc="-1" strike="noStrike">
                <a:solidFill>
                  <a:srgbClr val="cc3300"/>
                </a:solidFill>
                <a:latin typeface="Comic Sans MS"/>
                <a:ea typeface="DejaVu Sans"/>
              </a:rPr>
              <a:t>request</a:t>
            </a:r>
            <a:endParaRPr b="0" lang="en-GB" sz="2000" spc="-1" strike="noStrike">
              <a:latin typeface="Arial"/>
            </a:endParaRPr>
          </a:p>
        </p:txBody>
      </p:sp>
      <p:sp>
        <p:nvSpPr>
          <p:cNvPr id="212" name=""/>
          <p:cNvSpPr/>
          <p:nvPr/>
        </p:nvSpPr>
        <p:spPr>
          <a:xfrm>
            <a:off x="2934720" y="5430600"/>
            <a:ext cx="1276200" cy="82728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read </a:t>
            </a:r>
            <a:br>
              <a:rPr sz="2000"/>
            </a:br>
            <a:r>
              <a:rPr b="0" lang="en" sz="2000" spc="-1" strike="noStrike">
                <a:solidFill>
                  <a:srgbClr val="cc3300"/>
                </a:solidFill>
                <a:latin typeface="Comic Sans MS"/>
                <a:ea typeface="DejaVu Sans"/>
              </a:rPr>
              <a:t>request</a:t>
            </a:r>
            <a:endParaRPr b="0" lang="en-GB" sz="2000" spc="-1" strike="noStrike">
              <a:latin typeface="Arial"/>
            </a:endParaRPr>
          </a:p>
        </p:txBody>
      </p:sp>
      <p:sp>
        <p:nvSpPr>
          <p:cNvPr id="213" name=""/>
          <p:cNvSpPr/>
          <p:nvPr/>
        </p:nvSpPr>
        <p:spPr>
          <a:xfrm>
            <a:off x="6031800" y="6375600"/>
            <a:ext cx="1276200" cy="82728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write </a:t>
            </a:r>
            <a:br>
              <a:rPr sz="2000"/>
            </a:br>
            <a:r>
              <a:rPr b="0" lang="en" sz="2000" spc="-1" strike="noStrike">
                <a:solidFill>
                  <a:srgbClr val="cc3300"/>
                </a:solidFill>
                <a:latin typeface="Comic Sans MS"/>
                <a:ea typeface="DejaVu Sans"/>
              </a:rPr>
              <a:t>request</a:t>
            </a: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4"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VII</a:t>
            </a:r>
            <a:endParaRPr b="0" lang="en-GB" sz="2400" spc="-1" strike="noStrike">
              <a:latin typeface="Arial"/>
            </a:endParaRPr>
          </a:p>
        </p:txBody>
      </p:sp>
      <p:sp>
        <p:nvSpPr>
          <p:cNvPr id="215" name="PlaceHolder 2"/>
          <p:cNvSpPr>
            <a:spLocks noGrp="1"/>
          </p:cNvSpPr>
          <p:nvPr>
            <p:ph/>
          </p:nvPr>
        </p:nvSpPr>
        <p:spPr>
          <a:xfrm>
            <a:off x="90000" y="954000"/>
            <a:ext cx="10600560" cy="6234120"/>
          </a:xfrm>
          <a:prstGeom prst="rect">
            <a:avLst/>
          </a:prstGeom>
          <a:noFill/>
          <a:ln w="0">
            <a:noFill/>
          </a:ln>
        </p:spPr>
        <p:txBody>
          <a:bodyPr lIns="90000" rIns="90000" tIns="46800" bIns="46800" anchor="t">
            <a:noAutofit/>
          </a:bodyPr>
          <a:p>
            <a:pPr marL="379080" indent="-379080">
              <a:lnSpc>
                <a:spcPct val="100000"/>
              </a:lnSpc>
              <a:spcBef>
                <a:spcPts val="1925"/>
              </a:spcBef>
              <a:buNone/>
              <a:tabLst>
                <a:tab algn="l" pos="0"/>
              </a:tabLst>
            </a:pPr>
            <a:r>
              <a:rPr b="1" lang="en" sz="2400" spc="-1" strike="noStrike">
                <a:solidFill>
                  <a:srgbClr val="3333cc"/>
                </a:solidFill>
                <a:latin typeface="Arial"/>
              </a:rPr>
              <a:t>Problem: How can the server respond to clients?</a:t>
            </a:r>
            <a:endParaRPr b="0" lang="en-GB" sz="2400" spc="-1" strike="noStrike">
              <a:latin typeface="Arial"/>
            </a:endParaRPr>
          </a:p>
          <a:p>
            <a:pPr marL="952200" indent="-380880">
              <a:lnSpc>
                <a:spcPct val="93000"/>
              </a:lnSpc>
              <a:spcBef>
                <a:spcPts val="1100"/>
              </a:spcBef>
              <a:buNone/>
              <a:tabLst>
                <a:tab algn="l" pos="0"/>
              </a:tabLst>
            </a:pPr>
            <a:r>
              <a:rPr b="0" lang="en" sz="2200" spc="-1" strike="noStrike">
                <a:solidFill>
                  <a:srgbClr val="000000"/>
                </a:solidFill>
                <a:latin typeface="Arial"/>
              </a:rPr>
              <a:t>You </a:t>
            </a:r>
            <a:r>
              <a:rPr b="0" lang="en" sz="2200" spc="-1" strike="noStrike" u="sng">
                <a:solidFill>
                  <a:srgbClr val="000000"/>
                </a:solidFill>
                <a:uFillTx/>
                <a:latin typeface="Arial"/>
              </a:rPr>
              <a:t>cannot</a:t>
            </a:r>
            <a:r>
              <a:rPr b="0" lang="en" sz="2200" spc="-1" strike="noStrike">
                <a:solidFill>
                  <a:srgbClr val="000000"/>
                </a:solidFill>
                <a:latin typeface="Arial"/>
              </a:rPr>
              <a:t> use the "well-known" FIFO as clients wouldn't know when to read their own responses</a:t>
            </a:r>
            <a:endParaRPr b="0" lang="en-GB" sz="2200" spc="-1" strike="noStrike">
              <a:latin typeface="Arial"/>
            </a:endParaRPr>
          </a:p>
          <a:p>
            <a:pPr marL="952200" indent="-380880">
              <a:lnSpc>
                <a:spcPct val="93000"/>
              </a:lnSpc>
              <a:spcBef>
                <a:spcPts val="1100"/>
              </a:spcBef>
              <a:buNone/>
              <a:tabLst>
                <a:tab algn="l" pos="0"/>
              </a:tabLst>
            </a:pPr>
            <a:r>
              <a:rPr b="0" lang="en" sz="2200" spc="-1" strike="noStrike">
                <a:solidFill>
                  <a:srgbClr val="000000"/>
                </a:solidFill>
                <a:latin typeface="Arial"/>
              </a:rPr>
              <a:t>Solution:</a:t>
            </a:r>
            <a:endParaRPr b="0" lang="en-GB" sz="2200" spc="-1" strike="noStrike">
              <a:latin typeface="Arial"/>
            </a:endParaRPr>
          </a:p>
          <a:p>
            <a:pPr marL="1371600" indent="-228600">
              <a:lnSpc>
                <a:spcPct val="93000"/>
              </a:lnSpc>
              <a:spcBef>
                <a:spcPts val="499"/>
              </a:spcBef>
              <a:buClr>
                <a:srgbClr val="000000"/>
              </a:buClr>
              <a:buSzPct val="45000"/>
              <a:buFont typeface="Wingdings" charset="2"/>
              <a:buChar char=""/>
              <a:tabLst>
                <a:tab algn="l" pos="0"/>
              </a:tabLst>
            </a:pPr>
            <a:r>
              <a:rPr b="0" lang="en" sz="2200" spc="-1" strike="noStrike">
                <a:solidFill>
                  <a:srgbClr val="000000"/>
                </a:solidFill>
                <a:latin typeface="Arial"/>
              </a:rPr>
              <a:t>each client creates its own FIFO (</a:t>
            </a:r>
            <a:r>
              <a:rPr b="0" i="1" lang="en" sz="2200" spc="-1" strike="noStrike">
                <a:solidFill>
                  <a:srgbClr val="000000"/>
                </a:solidFill>
                <a:latin typeface="Arial"/>
              </a:rPr>
              <a:t>client FIFO</a:t>
            </a:r>
            <a:r>
              <a:rPr b="0" lang="en" sz="2200" spc="-1" strike="noStrike">
                <a:solidFill>
                  <a:srgbClr val="000000"/>
                </a:solidFill>
                <a:latin typeface="Arial"/>
              </a:rPr>
              <a:t>) for the response, whose name contains the process ID (so the server can reconstruct it), and opens it for reading</a:t>
            </a:r>
            <a:endParaRPr b="0" lang="en-GB" sz="2200" spc="-1" strike="noStrike">
              <a:latin typeface="Arial"/>
            </a:endParaRPr>
          </a:p>
          <a:p>
            <a:pPr marL="1371600" indent="-228600">
              <a:lnSpc>
                <a:spcPct val="93000"/>
              </a:lnSpc>
              <a:spcBef>
                <a:spcPts val="499"/>
              </a:spcBef>
              <a:buClr>
                <a:srgbClr val="000000"/>
              </a:buClr>
              <a:buSzPct val="45000"/>
              <a:buFont typeface="Wingdings" charset="2"/>
              <a:buChar char=""/>
              <a:tabLst>
                <a:tab algn="l" pos="0"/>
              </a:tabLst>
            </a:pPr>
            <a:r>
              <a:rPr b="0" lang="en" sz="2200" spc="-1" strike="noStrike">
                <a:solidFill>
                  <a:srgbClr val="000000"/>
                </a:solidFill>
                <a:latin typeface="Arial"/>
                <a:ea typeface="Noto Sans CJK SC"/>
              </a:rPr>
              <a:t>clients send their process id to the server</a:t>
            </a:r>
            <a:endParaRPr b="0" lang="en-GB" sz="2200" spc="-1" strike="noStrike">
              <a:latin typeface="Arial"/>
            </a:endParaRPr>
          </a:p>
          <a:p>
            <a:pPr marL="1371600" indent="-228600">
              <a:lnSpc>
                <a:spcPct val="93000"/>
              </a:lnSpc>
              <a:spcBef>
                <a:spcPts val="499"/>
              </a:spcBef>
              <a:buClr>
                <a:srgbClr val="000000"/>
              </a:buClr>
              <a:buSzPct val="45000"/>
              <a:buFont typeface="Wingdings" charset="2"/>
              <a:buChar char=""/>
              <a:tabLst>
                <a:tab algn="l" pos="0"/>
              </a:tabLst>
            </a:pPr>
            <a:r>
              <a:rPr b="0" lang="en" sz="2200" spc="-1" strike="noStrike">
                <a:solidFill>
                  <a:srgbClr val="000000"/>
                </a:solidFill>
                <a:latin typeface="Arial"/>
                <a:ea typeface="Noto Sans CJK SC"/>
              </a:rPr>
              <a:t>the server opens the </a:t>
            </a:r>
            <a:r>
              <a:rPr b="0" i="1" lang="en" sz="2200" spc="-1" strike="noStrike">
                <a:solidFill>
                  <a:srgbClr val="000000"/>
                </a:solidFill>
                <a:latin typeface="Arial"/>
                <a:ea typeface="Noto Sans CJK SC"/>
              </a:rPr>
              <a:t>client FIFO </a:t>
            </a:r>
            <a:r>
              <a:rPr b="0" lang="en" sz="2200" spc="-1" strike="noStrike">
                <a:solidFill>
                  <a:srgbClr val="000000"/>
                </a:solidFill>
                <a:latin typeface="Arial"/>
                <a:ea typeface="Noto Sans CJK SC"/>
              </a:rPr>
              <a:t>for writing</a:t>
            </a:r>
            <a:endParaRPr b="0" lang="en-GB" sz="2200" spc="-1" strike="noStrike">
              <a:latin typeface="Arial"/>
            </a:endParaRPr>
          </a:p>
          <a:p>
            <a:pPr marL="1371600" indent="-228600">
              <a:lnSpc>
                <a:spcPct val="93000"/>
              </a:lnSpc>
              <a:spcBef>
                <a:spcPts val="499"/>
              </a:spcBef>
              <a:buClr>
                <a:srgbClr val="000000"/>
              </a:buClr>
              <a:buSzPct val="45000"/>
              <a:buFont typeface="Wingdings" charset="2"/>
              <a:buChar char=""/>
              <a:tabLst>
                <a:tab algn="l" pos="0"/>
              </a:tabLst>
            </a:pPr>
            <a:r>
              <a:rPr b="0" lang="en" sz="2200" spc="-1" strike="noStrike">
                <a:solidFill>
                  <a:srgbClr val="000000"/>
                </a:solidFill>
                <a:latin typeface="Arial"/>
                <a:ea typeface="Noto Sans CJK SC"/>
              </a:rPr>
              <a:t>the server writes the response to the client request to the </a:t>
            </a:r>
            <a:r>
              <a:rPr b="0" i="1" lang="en" sz="2200" spc="-1" strike="noStrike">
                <a:solidFill>
                  <a:srgbClr val="000000"/>
                </a:solidFill>
                <a:latin typeface="Arial"/>
                <a:ea typeface="Noto Sans CJK SC"/>
              </a:rPr>
              <a:t>FIFO client</a:t>
            </a:r>
            <a:endParaRPr b="0" lang="en-GB" sz="2200" spc="-1" strike="noStrike">
              <a:latin typeface="Arial"/>
            </a:endParaRPr>
          </a:p>
          <a:p>
            <a:pPr marL="952200" indent="-380880">
              <a:lnSpc>
                <a:spcPct val="93000"/>
              </a:lnSpc>
              <a:spcBef>
                <a:spcPts val="1100"/>
              </a:spcBef>
              <a:buNone/>
              <a:tabLst>
                <a:tab algn="l" pos="0"/>
              </a:tabLst>
            </a:pPr>
            <a:r>
              <a:rPr b="0" lang="en" sz="2200" spc="-1" strike="noStrike">
                <a:solidFill>
                  <a:srgbClr val="000000"/>
                </a:solidFill>
                <a:latin typeface="Arial"/>
                <a:ea typeface="Noto Sans CJK SC"/>
              </a:rPr>
              <a:t>Suggestions:</a:t>
            </a:r>
            <a:endParaRPr b="0" lang="en-GB" sz="2200" spc="-1" strike="noStrike">
              <a:latin typeface="Arial"/>
            </a:endParaRPr>
          </a:p>
          <a:p>
            <a:pPr marL="1371600" indent="-228600">
              <a:lnSpc>
                <a:spcPct val="93000"/>
              </a:lnSpc>
              <a:spcBef>
                <a:spcPts val="499"/>
              </a:spcBef>
              <a:buClr>
                <a:srgbClr val="000000"/>
              </a:buClr>
              <a:buSzPct val="45000"/>
              <a:buFont typeface="Wingdings" charset="2"/>
              <a:buChar char=""/>
              <a:tabLst>
                <a:tab algn="l" pos="0"/>
              </a:tabLst>
            </a:pPr>
            <a:r>
              <a:rPr b="0" lang="en" sz="2200" spc="-1" strike="noStrike">
                <a:solidFill>
                  <a:srgbClr val="000000"/>
                </a:solidFill>
                <a:latin typeface="Arial"/>
                <a:ea typeface="Noto Sans CJK SC"/>
              </a:rPr>
              <a:t>The server should capture the SIGPIPE, as the client may terminate or close the FIFO before reading the response (otherwise the SIGPIPE would cause the server to terminate)</a:t>
            </a:r>
            <a:endParaRPr b="0" lang="en-GB" sz="2200" spc="-1" strike="noStrike">
              <a:latin typeface="Arial"/>
            </a:endParaRPr>
          </a:p>
          <a:p>
            <a:pPr marL="1371600" indent="-228600">
              <a:lnSpc>
                <a:spcPct val="93000"/>
              </a:lnSpc>
              <a:spcBef>
                <a:spcPts val="499"/>
              </a:spcBef>
              <a:buClr>
                <a:srgbClr val="000000"/>
              </a:buClr>
              <a:buSzPct val="45000"/>
              <a:buFont typeface="Wingdings" charset="2"/>
              <a:buChar char=""/>
              <a:tabLst>
                <a:tab algn="l" pos="0"/>
              </a:tabLst>
            </a:pPr>
            <a:r>
              <a:rPr b="0" lang="en" sz="2200" spc="-1" strike="noStrike">
                <a:solidFill>
                  <a:srgbClr val="000000"/>
                </a:solidFill>
                <a:latin typeface="Arial"/>
                <a:ea typeface="Noto Sans CJK SC"/>
              </a:rPr>
              <a:t>The server should open the "well-known" FIFO for reading and writing, otherwise, when the last client finishes, the server reads EOF, instead of stopping to read, waiting for a new client to connect on the w-k FIFO</a:t>
            </a:r>
            <a:endParaRPr b="0" lang="en-GB" sz="2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6" name="PlaceHolder 1"/>
          <p:cNvSpPr>
            <a:spLocks noGrp="1"/>
          </p:cNvSpPr>
          <p:nvPr>
            <p:ph type="title"/>
          </p:nvPr>
        </p:nvSpPr>
        <p:spPr>
          <a:xfrm>
            <a:off x="244440" y="443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FIFO - VIII</a:t>
            </a:r>
            <a:endParaRPr b="0" lang="en-GB" sz="2400" spc="-1" strike="noStrike">
              <a:latin typeface="Arial"/>
            </a:endParaRPr>
          </a:p>
        </p:txBody>
      </p:sp>
      <p:grpSp>
        <p:nvGrpSpPr>
          <p:cNvPr id="217" name=""/>
          <p:cNvGrpSpPr/>
          <p:nvPr/>
        </p:nvGrpSpPr>
        <p:grpSpPr>
          <a:xfrm>
            <a:off x="4543920" y="1848240"/>
            <a:ext cx="1602720" cy="586440"/>
            <a:chOff x="4543920" y="1848240"/>
            <a:chExt cx="1602720" cy="586440"/>
          </a:xfrm>
        </p:grpSpPr>
        <p:sp>
          <p:nvSpPr>
            <p:cNvPr id="218" name=""/>
            <p:cNvSpPr/>
            <p:nvPr/>
          </p:nvSpPr>
          <p:spPr>
            <a:xfrm>
              <a:off x="4543920" y="1848240"/>
              <a:ext cx="1602720" cy="586440"/>
            </a:xfrm>
            <a:prstGeom prst="rect">
              <a:avLst/>
            </a:prstGeom>
            <a:noFill/>
            <a:ln w="25560">
              <a:solidFill>
                <a:srgbClr val="000000"/>
              </a:solidFill>
              <a:round/>
            </a:ln>
          </p:spPr>
          <p:style>
            <a:lnRef idx="0"/>
            <a:fillRef idx="0"/>
            <a:effectRef idx="0"/>
            <a:fontRef idx="minor"/>
          </p:style>
        </p:sp>
        <p:sp>
          <p:nvSpPr>
            <p:cNvPr id="219" name=""/>
            <p:cNvSpPr/>
            <p:nvPr/>
          </p:nvSpPr>
          <p:spPr>
            <a:xfrm>
              <a:off x="4543920" y="1848240"/>
              <a:ext cx="1602720" cy="58644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1900" spc="-1" strike="noStrike">
                  <a:solidFill>
                    <a:srgbClr val="000000"/>
                  </a:solidFill>
                  <a:latin typeface="Comic Sans MS"/>
                  <a:ea typeface="DejaVu Sans"/>
                </a:rPr>
                <a:t>server</a:t>
              </a:r>
              <a:endParaRPr b="0" lang="en-GB" sz="1900" spc="-1" strike="noStrike">
                <a:latin typeface="Arial"/>
              </a:endParaRPr>
            </a:p>
          </p:txBody>
        </p:sp>
      </p:grpSp>
      <p:grpSp>
        <p:nvGrpSpPr>
          <p:cNvPr id="220" name=""/>
          <p:cNvGrpSpPr/>
          <p:nvPr/>
        </p:nvGrpSpPr>
        <p:grpSpPr>
          <a:xfrm>
            <a:off x="1158480" y="3426120"/>
            <a:ext cx="1602720" cy="790200"/>
            <a:chOff x="1158480" y="3426120"/>
            <a:chExt cx="1602720" cy="790200"/>
          </a:xfrm>
        </p:grpSpPr>
        <p:sp>
          <p:nvSpPr>
            <p:cNvPr id="221" name=""/>
            <p:cNvSpPr/>
            <p:nvPr/>
          </p:nvSpPr>
          <p:spPr>
            <a:xfrm>
              <a:off x="1158480" y="3527640"/>
              <a:ext cx="1602720" cy="587160"/>
            </a:xfrm>
            <a:prstGeom prst="rect">
              <a:avLst/>
            </a:prstGeom>
            <a:noFill/>
            <a:ln w="25560">
              <a:solidFill>
                <a:srgbClr val="000000"/>
              </a:solidFill>
              <a:round/>
            </a:ln>
          </p:spPr>
          <p:style>
            <a:lnRef idx="0"/>
            <a:fillRef idx="0"/>
            <a:effectRef idx="0"/>
            <a:fontRef idx="minor"/>
          </p:style>
        </p:sp>
        <p:sp>
          <p:nvSpPr>
            <p:cNvPr id="222" name=""/>
            <p:cNvSpPr/>
            <p:nvPr/>
          </p:nvSpPr>
          <p:spPr>
            <a:xfrm>
              <a:off x="1158480" y="3426120"/>
              <a:ext cx="1602720" cy="79020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1900" spc="-1" strike="noStrike">
                  <a:solidFill>
                    <a:srgbClr val="000000"/>
                  </a:solidFill>
                  <a:latin typeface="Comic Sans MS"/>
                  <a:ea typeface="DejaVu Sans"/>
                </a:rPr>
                <a:t>FIFO client</a:t>
              </a:r>
              <a:br>
                <a:rPr sz="1900"/>
              </a:br>
              <a:endParaRPr b="0" lang="en-GB" sz="1900" spc="-1" strike="noStrike">
                <a:latin typeface="Arial"/>
              </a:endParaRPr>
            </a:p>
          </p:txBody>
        </p:sp>
      </p:grpSp>
      <p:grpSp>
        <p:nvGrpSpPr>
          <p:cNvPr id="223" name=""/>
          <p:cNvGrpSpPr/>
          <p:nvPr/>
        </p:nvGrpSpPr>
        <p:grpSpPr>
          <a:xfrm>
            <a:off x="4537080" y="3426120"/>
            <a:ext cx="1616040" cy="790200"/>
            <a:chOff x="4537080" y="3426120"/>
            <a:chExt cx="1616040" cy="790200"/>
          </a:xfrm>
        </p:grpSpPr>
        <p:sp>
          <p:nvSpPr>
            <p:cNvPr id="224" name=""/>
            <p:cNvSpPr/>
            <p:nvPr/>
          </p:nvSpPr>
          <p:spPr>
            <a:xfrm>
              <a:off x="4543920" y="3527640"/>
              <a:ext cx="1602720" cy="587160"/>
            </a:xfrm>
            <a:prstGeom prst="rect">
              <a:avLst/>
            </a:prstGeom>
            <a:noFill/>
            <a:ln w="25560">
              <a:solidFill>
                <a:srgbClr val="000000"/>
              </a:solidFill>
              <a:round/>
            </a:ln>
          </p:spPr>
          <p:style>
            <a:lnRef idx="0"/>
            <a:fillRef idx="0"/>
            <a:effectRef idx="0"/>
            <a:fontRef idx="minor"/>
          </p:style>
        </p:sp>
        <p:sp>
          <p:nvSpPr>
            <p:cNvPr id="225" name=""/>
            <p:cNvSpPr/>
            <p:nvPr/>
          </p:nvSpPr>
          <p:spPr>
            <a:xfrm>
              <a:off x="4537080" y="3426120"/>
              <a:ext cx="1616040" cy="79020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1900" spc="-1" strike="noStrike">
                  <a:solidFill>
                    <a:srgbClr val="000000"/>
                  </a:solidFill>
                  <a:latin typeface="Comic Sans MS"/>
                  <a:ea typeface="DejaVu Sans"/>
                </a:rPr>
                <a:t>well-known </a:t>
              </a:r>
              <a:br>
                <a:rPr sz="1900"/>
              </a:br>
              <a:r>
                <a:rPr b="0" lang="en" sz="1900" spc="-1" strike="noStrike">
                  <a:solidFill>
                    <a:srgbClr val="000000"/>
                  </a:solidFill>
                  <a:latin typeface="Comic Sans MS"/>
                  <a:ea typeface="DejaVu Sans"/>
                </a:rPr>
                <a:t>FIFO</a:t>
              </a:r>
              <a:endParaRPr b="0" lang="en-GB" sz="1900" spc="-1" strike="noStrike">
                <a:latin typeface="Arial"/>
              </a:endParaRPr>
            </a:p>
          </p:txBody>
        </p:sp>
      </p:grpSp>
      <p:grpSp>
        <p:nvGrpSpPr>
          <p:cNvPr id="226" name=""/>
          <p:cNvGrpSpPr/>
          <p:nvPr/>
        </p:nvGrpSpPr>
        <p:grpSpPr>
          <a:xfrm>
            <a:off x="7929360" y="3426120"/>
            <a:ext cx="1602720" cy="790200"/>
            <a:chOff x="7929360" y="3426120"/>
            <a:chExt cx="1602720" cy="790200"/>
          </a:xfrm>
        </p:grpSpPr>
        <p:sp>
          <p:nvSpPr>
            <p:cNvPr id="227" name=""/>
            <p:cNvSpPr/>
            <p:nvPr/>
          </p:nvSpPr>
          <p:spPr>
            <a:xfrm>
              <a:off x="7929360" y="3527640"/>
              <a:ext cx="1602720" cy="587160"/>
            </a:xfrm>
            <a:prstGeom prst="rect">
              <a:avLst/>
            </a:prstGeom>
            <a:noFill/>
            <a:ln w="25560">
              <a:solidFill>
                <a:srgbClr val="000000"/>
              </a:solidFill>
              <a:round/>
            </a:ln>
          </p:spPr>
          <p:style>
            <a:lnRef idx="0"/>
            <a:fillRef idx="0"/>
            <a:effectRef idx="0"/>
            <a:fontRef idx="minor"/>
          </p:style>
        </p:sp>
        <p:sp>
          <p:nvSpPr>
            <p:cNvPr id="228" name=""/>
            <p:cNvSpPr/>
            <p:nvPr/>
          </p:nvSpPr>
          <p:spPr>
            <a:xfrm>
              <a:off x="7929360" y="3426120"/>
              <a:ext cx="1602720" cy="79020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1900" spc="-1" strike="noStrike">
                  <a:solidFill>
                    <a:srgbClr val="000000"/>
                  </a:solidFill>
                  <a:latin typeface="Comic Sans MS"/>
                  <a:ea typeface="DejaVu Sans"/>
                </a:rPr>
                <a:t>FIFO client</a:t>
              </a:r>
              <a:br>
                <a:rPr sz="1900"/>
              </a:br>
              <a:endParaRPr b="0" lang="en-GB" sz="1900" spc="-1" strike="noStrike">
                <a:latin typeface="Arial"/>
              </a:endParaRPr>
            </a:p>
          </p:txBody>
        </p:sp>
      </p:grpSp>
      <p:grpSp>
        <p:nvGrpSpPr>
          <p:cNvPr id="229" name=""/>
          <p:cNvGrpSpPr/>
          <p:nvPr/>
        </p:nvGrpSpPr>
        <p:grpSpPr>
          <a:xfrm>
            <a:off x="2850840" y="5544000"/>
            <a:ext cx="1602720" cy="586800"/>
            <a:chOff x="2850840" y="5544000"/>
            <a:chExt cx="1602720" cy="586800"/>
          </a:xfrm>
        </p:grpSpPr>
        <p:sp>
          <p:nvSpPr>
            <p:cNvPr id="230" name=""/>
            <p:cNvSpPr/>
            <p:nvPr/>
          </p:nvSpPr>
          <p:spPr>
            <a:xfrm>
              <a:off x="2850840" y="5544000"/>
              <a:ext cx="1602720" cy="586800"/>
            </a:xfrm>
            <a:prstGeom prst="rect">
              <a:avLst/>
            </a:prstGeom>
            <a:noFill/>
            <a:ln w="25560">
              <a:solidFill>
                <a:srgbClr val="000000"/>
              </a:solidFill>
              <a:round/>
            </a:ln>
          </p:spPr>
          <p:style>
            <a:lnRef idx="0"/>
            <a:fillRef idx="0"/>
            <a:effectRef idx="0"/>
            <a:fontRef idx="minor"/>
          </p:style>
        </p:sp>
        <p:sp>
          <p:nvSpPr>
            <p:cNvPr id="231" name=""/>
            <p:cNvSpPr/>
            <p:nvPr/>
          </p:nvSpPr>
          <p:spPr>
            <a:xfrm>
              <a:off x="2850840" y="5544000"/>
              <a:ext cx="1602720" cy="58680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1900" spc="-1" strike="noStrike">
                  <a:solidFill>
                    <a:srgbClr val="000000"/>
                  </a:solidFill>
                  <a:latin typeface="Comic Sans MS"/>
                  <a:ea typeface="DejaVu Sans"/>
                </a:rPr>
                <a:t>client</a:t>
              </a:r>
              <a:endParaRPr b="0" lang="en-GB" sz="1900" spc="-1" strike="noStrike">
                <a:latin typeface="Arial"/>
              </a:endParaRPr>
            </a:p>
          </p:txBody>
        </p:sp>
      </p:grpSp>
      <p:grpSp>
        <p:nvGrpSpPr>
          <p:cNvPr id="232" name=""/>
          <p:cNvGrpSpPr/>
          <p:nvPr/>
        </p:nvGrpSpPr>
        <p:grpSpPr>
          <a:xfrm>
            <a:off x="6325560" y="5544000"/>
            <a:ext cx="1602720" cy="586800"/>
            <a:chOff x="6325560" y="5544000"/>
            <a:chExt cx="1602720" cy="586800"/>
          </a:xfrm>
        </p:grpSpPr>
        <p:sp>
          <p:nvSpPr>
            <p:cNvPr id="233" name=""/>
            <p:cNvSpPr/>
            <p:nvPr/>
          </p:nvSpPr>
          <p:spPr>
            <a:xfrm>
              <a:off x="6325560" y="5544000"/>
              <a:ext cx="1602720" cy="586800"/>
            </a:xfrm>
            <a:prstGeom prst="rect">
              <a:avLst/>
            </a:prstGeom>
            <a:noFill/>
            <a:ln w="25560">
              <a:solidFill>
                <a:srgbClr val="000000"/>
              </a:solidFill>
              <a:round/>
            </a:ln>
          </p:spPr>
          <p:style>
            <a:lnRef idx="0"/>
            <a:fillRef idx="0"/>
            <a:effectRef idx="0"/>
            <a:fontRef idx="minor"/>
          </p:style>
        </p:sp>
        <p:sp>
          <p:nvSpPr>
            <p:cNvPr id="234" name=""/>
            <p:cNvSpPr/>
            <p:nvPr/>
          </p:nvSpPr>
          <p:spPr>
            <a:xfrm>
              <a:off x="6325560" y="5544000"/>
              <a:ext cx="1602720" cy="586800"/>
            </a:xfrm>
            <a:prstGeom prst="rect">
              <a:avLst/>
            </a:prstGeom>
            <a:noFill/>
            <a:ln w="0">
              <a:noFill/>
            </a:ln>
          </p:spPr>
          <p:style>
            <a:lnRef idx="0"/>
            <a:fillRef idx="0"/>
            <a:effectRef idx="0"/>
            <a:fontRef idx="minor"/>
          </p:style>
          <p:txBody>
            <a:bodyPr lIns="90000" rIns="90000" tIns="46800" bIns="46800" anchor="ctr">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1900" spc="-1" strike="noStrike">
                  <a:solidFill>
                    <a:srgbClr val="000000"/>
                  </a:solidFill>
                  <a:latin typeface="Comic Sans MS"/>
                  <a:ea typeface="DejaVu Sans"/>
                </a:rPr>
                <a:t>client</a:t>
              </a:r>
              <a:endParaRPr b="0" lang="en-GB" sz="1900" spc="-1" strike="noStrike">
                <a:latin typeface="Arial"/>
              </a:endParaRPr>
            </a:p>
          </p:txBody>
        </p:sp>
      </p:grpSp>
      <p:sp>
        <p:nvSpPr>
          <p:cNvPr id="235" name=""/>
          <p:cNvSpPr/>
          <p:nvPr/>
        </p:nvSpPr>
        <p:spPr>
          <a:xfrm flipV="1">
            <a:off x="3652560" y="4215960"/>
            <a:ext cx="1692360" cy="132588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236" name=""/>
          <p:cNvSpPr/>
          <p:nvPr/>
        </p:nvSpPr>
        <p:spPr>
          <a:xfrm flipH="1" flipV="1">
            <a:off x="5344200" y="4215960"/>
            <a:ext cx="1780920" cy="132588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237" name=""/>
          <p:cNvSpPr/>
          <p:nvPr/>
        </p:nvSpPr>
        <p:spPr>
          <a:xfrm flipV="1">
            <a:off x="5345640" y="2434320"/>
            <a:ext cx="360" cy="98964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238" name=""/>
          <p:cNvSpPr/>
          <p:nvPr/>
        </p:nvSpPr>
        <p:spPr>
          <a:xfrm flipH="1">
            <a:off x="1958760" y="2142000"/>
            <a:ext cx="2583000" cy="128340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239" name=""/>
          <p:cNvSpPr/>
          <p:nvPr/>
        </p:nvSpPr>
        <p:spPr>
          <a:xfrm>
            <a:off x="1960200" y="4217400"/>
            <a:ext cx="1691640" cy="132588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240" name=""/>
          <p:cNvSpPr/>
          <p:nvPr/>
        </p:nvSpPr>
        <p:spPr>
          <a:xfrm>
            <a:off x="6147720" y="2142000"/>
            <a:ext cx="2582640" cy="128340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241" name=""/>
          <p:cNvSpPr/>
          <p:nvPr/>
        </p:nvSpPr>
        <p:spPr>
          <a:xfrm flipH="1">
            <a:off x="7125840" y="4217400"/>
            <a:ext cx="1603080" cy="1325880"/>
          </a:xfrm>
          <a:custGeom>
            <a:avLst/>
            <a:gdLst/>
            <a:ahLst/>
            <a:rect l="l" t="t" r="r" b="b"/>
            <a:pathLst>
              <a:path w="21600" h="21600">
                <a:moveTo>
                  <a:pt x="0" y="0"/>
                </a:moveTo>
                <a:lnTo>
                  <a:pt x="21600" y="21600"/>
                </a:lnTo>
              </a:path>
            </a:pathLst>
          </a:custGeom>
          <a:noFill/>
          <a:ln w="25560">
            <a:solidFill>
              <a:srgbClr val="000000"/>
            </a:solidFill>
            <a:round/>
            <a:tailEnd len="med" type="triangle" w="med"/>
          </a:ln>
        </p:spPr>
        <p:style>
          <a:lnRef idx="0"/>
          <a:fillRef idx="0"/>
          <a:effectRef idx="0"/>
          <a:fontRef idx="minor"/>
        </p:style>
      </p:sp>
      <p:sp>
        <p:nvSpPr>
          <p:cNvPr id="242" name=""/>
          <p:cNvSpPr/>
          <p:nvPr/>
        </p:nvSpPr>
        <p:spPr>
          <a:xfrm>
            <a:off x="3252600" y="4978080"/>
            <a:ext cx="179208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1. write req</a:t>
            </a:r>
            <a:endParaRPr b="0" lang="en-GB" sz="2000" spc="-1" strike="noStrike">
              <a:latin typeface="Arial"/>
            </a:endParaRPr>
          </a:p>
        </p:txBody>
      </p:sp>
      <p:sp>
        <p:nvSpPr>
          <p:cNvPr id="243" name=""/>
          <p:cNvSpPr/>
          <p:nvPr/>
        </p:nvSpPr>
        <p:spPr>
          <a:xfrm>
            <a:off x="5542560" y="5002200"/>
            <a:ext cx="179172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1. write req</a:t>
            </a:r>
            <a:endParaRPr b="0" lang="en-GB" sz="2000" spc="-1" strike="noStrike">
              <a:latin typeface="Arial"/>
            </a:endParaRPr>
          </a:p>
        </p:txBody>
      </p:sp>
      <p:sp>
        <p:nvSpPr>
          <p:cNvPr id="244" name=""/>
          <p:cNvSpPr/>
          <p:nvPr/>
        </p:nvSpPr>
        <p:spPr>
          <a:xfrm>
            <a:off x="4211640" y="2772000"/>
            <a:ext cx="174168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2. read req</a:t>
            </a:r>
            <a:endParaRPr b="0" lang="en-GB" sz="2000" spc="-1" strike="noStrike">
              <a:latin typeface="Arial"/>
            </a:endParaRPr>
          </a:p>
        </p:txBody>
      </p:sp>
      <p:sp>
        <p:nvSpPr>
          <p:cNvPr id="245" name=""/>
          <p:cNvSpPr/>
          <p:nvPr/>
        </p:nvSpPr>
        <p:spPr>
          <a:xfrm>
            <a:off x="1661400" y="2183760"/>
            <a:ext cx="199044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3. write resp</a:t>
            </a:r>
            <a:endParaRPr b="0" lang="en-GB" sz="2000" spc="-1" strike="noStrike">
              <a:latin typeface="Arial"/>
            </a:endParaRPr>
          </a:p>
        </p:txBody>
      </p:sp>
      <p:sp>
        <p:nvSpPr>
          <p:cNvPr id="246" name=""/>
          <p:cNvSpPr/>
          <p:nvPr/>
        </p:nvSpPr>
        <p:spPr>
          <a:xfrm>
            <a:off x="7007400" y="2183760"/>
            <a:ext cx="199044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3. write resp</a:t>
            </a:r>
            <a:endParaRPr b="0" lang="en-GB" sz="2000" spc="-1" strike="noStrike">
              <a:latin typeface="Arial"/>
            </a:endParaRPr>
          </a:p>
        </p:txBody>
      </p:sp>
      <p:sp>
        <p:nvSpPr>
          <p:cNvPr id="247" name=""/>
          <p:cNvSpPr/>
          <p:nvPr/>
        </p:nvSpPr>
        <p:spPr>
          <a:xfrm>
            <a:off x="8126640" y="4703760"/>
            <a:ext cx="189216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4. read resp</a:t>
            </a:r>
            <a:endParaRPr b="0" lang="en-GB" sz="2000" spc="-1" strike="noStrike">
              <a:latin typeface="Arial"/>
            </a:endParaRPr>
          </a:p>
        </p:txBody>
      </p:sp>
      <p:sp>
        <p:nvSpPr>
          <p:cNvPr id="248" name=""/>
          <p:cNvSpPr/>
          <p:nvPr/>
        </p:nvSpPr>
        <p:spPr>
          <a:xfrm>
            <a:off x="779040" y="4703760"/>
            <a:ext cx="1892160" cy="492120"/>
          </a:xfrm>
          <a:prstGeom prst="rect">
            <a:avLst/>
          </a:prstGeom>
          <a:noFill/>
          <a:ln w="0">
            <a:noFill/>
          </a:ln>
        </p:spPr>
        <p:style>
          <a:lnRef idx="0"/>
          <a:fillRef idx="0"/>
          <a:effectRef idx="0"/>
          <a:fontRef idx="minor"/>
        </p:style>
        <p:txBody>
          <a:bodyPr lIns="90000" rIns="90000" tIns="46800" bIns="46800" anchor="t">
            <a:noAutofit/>
          </a:bodyPr>
          <a:p>
            <a:pPr algn="ctr">
              <a:lnSpc>
                <a:spcPct val="86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 sz="2000" spc="-1" strike="noStrike">
                <a:solidFill>
                  <a:srgbClr val="cc3300"/>
                </a:solidFill>
                <a:latin typeface="Comic Sans MS"/>
                <a:ea typeface="DejaVu Sans"/>
              </a:rPr>
              <a:t>4. read resp</a:t>
            </a: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9"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Exercises</a:t>
            </a:r>
            <a:endParaRPr b="0" lang="en-GB" sz="2400" spc="-1" strike="noStrike">
              <a:latin typeface="Arial"/>
            </a:endParaRPr>
          </a:p>
        </p:txBody>
      </p:sp>
      <p:sp>
        <p:nvSpPr>
          <p:cNvPr id="250" name="PlaceHolder 2"/>
          <p:cNvSpPr>
            <a:spLocks noGrp="1"/>
          </p:cNvSpPr>
          <p:nvPr>
            <p:ph/>
          </p:nvPr>
        </p:nvSpPr>
        <p:spPr>
          <a:xfrm>
            <a:off x="338400" y="908280"/>
            <a:ext cx="9978120" cy="616032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000000"/>
                </a:solidFill>
                <a:latin typeface="Arial"/>
              </a:rPr>
              <a:t>Exercise 1: </a:t>
            </a:r>
            <a:br>
              <a:rPr sz="2400"/>
            </a:br>
            <a:r>
              <a:rPr b="0" lang="en" sz="2400" spc="-1" strike="noStrike">
                <a:solidFill>
                  <a:srgbClr val="000000"/>
                </a:solidFill>
                <a:latin typeface="Arial"/>
              </a:rPr>
              <a:t>write a program </a:t>
            </a:r>
            <a:r>
              <a:rPr b="1" lang="en" sz="2400" spc="-1" strike="noStrike">
                <a:solidFill>
                  <a:srgbClr val="000000"/>
                </a:solidFill>
                <a:latin typeface="Courier 10 Pitch"/>
              </a:rPr>
              <a:t>test_fifo.c </a:t>
            </a:r>
            <a:r>
              <a:rPr b="0" lang="en" sz="2400" spc="-1" strike="noStrike">
                <a:solidFill>
                  <a:srgbClr val="000000"/>
                </a:solidFill>
                <a:latin typeface="Arial"/>
              </a:rPr>
              <a:t>to verify the four possible cases of configuration of a FIFO: read or write, with or without the O_NONBLOCK flag.</a:t>
            </a:r>
            <a:endParaRPr b="0" lang="en-GB" sz="2400" spc="-1" strike="noStrike">
              <a:latin typeface="Arial"/>
            </a:endParaRPr>
          </a:p>
          <a:p>
            <a:pPr marL="374760" indent="-356760">
              <a:lnSpc>
                <a:spcPts val="2625"/>
              </a:lnSpc>
              <a:spcBef>
                <a:spcPts val="1440"/>
              </a:spcBef>
              <a:buNone/>
              <a:tabLst>
                <a:tab algn="l" pos="0"/>
              </a:tabLst>
            </a:pPr>
            <a:r>
              <a:rPr b="1" lang="en" sz="2400" spc="-1" strike="noStrike">
                <a:solidFill>
                  <a:srgbClr val="000000"/>
                </a:solidFill>
                <a:latin typeface="Arial"/>
              </a:rPr>
              <a:t>Exercise 2: </a:t>
            </a:r>
            <a:br>
              <a:rPr sz="2400"/>
            </a:br>
            <a:r>
              <a:rPr b="0" lang="en" sz="2400" spc="-1" strike="noStrike">
                <a:solidFill>
                  <a:srgbClr val="000000"/>
                </a:solidFill>
                <a:latin typeface="Arial"/>
              </a:rPr>
              <a:t>write a program that exemplifies the &lt;Producer-Consumer&gt; interaction:</a:t>
            </a:r>
            <a:endParaRPr b="0" lang="en-GB" sz="2400" spc="-1" strike="noStrike">
              <a:latin typeface="Arial"/>
            </a:endParaRPr>
          </a:p>
          <a:p>
            <a:pPr marL="950760" indent="-379440">
              <a:lnSpc>
                <a:spcPct val="100000"/>
              </a:lnSpc>
              <a:buNone/>
              <a:tabLst>
                <a:tab algn="l" pos="0"/>
              </a:tabLst>
            </a:pPr>
            <a:r>
              <a:rPr b="0" lang="en" sz="2400" spc="-1" strike="noStrike">
                <a:solidFill>
                  <a:srgbClr val="000000"/>
                </a:solidFill>
                <a:latin typeface="Arial"/>
              </a:rPr>
              <a:t>Use the named pipe (FIFO) as a buffer</a:t>
            </a:r>
            <a:endParaRPr b="0" lang="en-GB" sz="2400" spc="-1" strike="noStrike">
              <a:latin typeface="Arial"/>
            </a:endParaRPr>
          </a:p>
          <a:p>
            <a:pPr marL="950760" indent="-379440">
              <a:lnSpc>
                <a:spcPct val="100000"/>
              </a:lnSpc>
              <a:buNone/>
              <a:tabLst>
                <a:tab algn="l" pos="0"/>
              </a:tabLst>
            </a:pPr>
            <a:r>
              <a:rPr b="0" lang="en" sz="2400" spc="-1" strike="noStrike">
                <a:solidFill>
                  <a:srgbClr val="000000"/>
                </a:solidFill>
                <a:latin typeface="Arial"/>
              </a:rPr>
              <a:t>The producer writes integers on the pipe and the consumer prints them</a:t>
            </a:r>
            <a:endParaRPr b="0" lang="en-GB" sz="2400" spc="-1" strike="noStrike">
              <a:latin typeface="Arial"/>
            </a:endParaRPr>
          </a:p>
          <a:p>
            <a:pPr marL="950760" indent="-379440">
              <a:lnSpc>
                <a:spcPct val="100000"/>
              </a:lnSpc>
              <a:buNone/>
              <a:tabLst>
                <a:tab algn="l" pos="0"/>
              </a:tabLst>
            </a:pPr>
            <a:r>
              <a:rPr b="0" lang="en" sz="2400" spc="-1" strike="noStrike">
                <a:solidFill>
                  <a:srgbClr val="000000"/>
                </a:solidFill>
                <a:latin typeface="Arial"/>
              </a:rPr>
              <a:t>Also use multiple manufacturers</a:t>
            </a: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000000"/>
                </a:solidFill>
                <a:latin typeface="Arial"/>
              </a:rPr>
              <a:t>Exercise 3: </a:t>
            </a:r>
            <a:br>
              <a:rPr sz="2400"/>
            </a:br>
            <a:r>
              <a:rPr b="0" lang="en" sz="2400" spc="-1" strike="noStrike">
                <a:solidFill>
                  <a:srgbClr val="000000"/>
                </a:solidFill>
                <a:latin typeface="Arial"/>
              </a:rPr>
              <a:t>write a program that extends the communication scheme of the previous page, creating a dedicated server (via </a:t>
            </a:r>
            <a:r>
              <a:rPr b="1" lang="en" sz="2400" spc="-1" strike="noStrike">
                <a:solidFill>
                  <a:srgbClr val="000000"/>
                </a:solidFill>
                <a:latin typeface="Courier 10 Pitch"/>
              </a:rPr>
              <a:t>fork </a:t>
            </a:r>
            <a:r>
              <a:rPr b="0" lang="en" sz="2400" spc="-1" strike="noStrike">
                <a:solidFill>
                  <a:srgbClr val="000000"/>
                </a:solidFill>
                <a:latin typeface="Arial"/>
              </a:rPr>
              <a:t>) for each client and a FIFO between client (in write) and dedicated server (in read). The client writes the line inserted by stdin to the FIFO and the dedicated server reads it from the FIFO and prints it to stdout.</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9"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Function </a:t>
            </a:r>
            <a:r>
              <a:rPr b="1" lang="en" sz="2400" spc="-1" strike="noStrike">
                <a:solidFill>
                  <a:srgbClr val="000000"/>
                </a:solidFill>
                <a:latin typeface="Courier 10 Pitch"/>
              </a:rPr>
              <a:t>pipe </a:t>
            </a:r>
            <a:r>
              <a:rPr b="1" lang="en" sz="2400" spc="-1" strike="noStrike">
                <a:solidFill>
                  <a:srgbClr val="000000"/>
                </a:solidFill>
                <a:latin typeface="Arial Black"/>
              </a:rPr>
              <a:t>and </a:t>
            </a:r>
            <a:r>
              <a:rPr b="1" lang="en" sz="2400" spc="-1" strike="noStrike">
                <a:solidFill>
                  <a:srgbClr val="000000"/>
                </a:solidFill>
                <a:latin typeface="Arial Black"/>
              </a:rPr>
              <a:t>file </a:t>
            </a:r>
            <a:r>
              <a:rPr b="1" lang="en" sz="2400" spc="-1" strike="noStrike">
                <a:solidFill>
                  <a:srgbClr val="000000"/>
                </a:solidFill>
                <a:latin typeface="Arial Black"/>
              </a:rPr>
              <a:t>descript</a:t>
            </a:r>
            <a:r>
              <a:rPr b="1" lang="en" sz="2400" spc="-1" strike="noStrike">
                <a:solidFill>
                  <a:srgbClr val="000000"/>
                </a:solidFill>
                <a:latin typeface="Arial Black"/>
              </a:rPr>
              <a:t>ors</a:t>
            </a:r>
            <a:endParaRPr b="0" lang="en-GB" sz="2400" spc="-1" strike="noStrike">
              <a:latin typeface="Arial"/>
            </a:endParaRPr>
          </a:p>
        </p:txBody>
      </p:sp>
      <p:sp>
        <p:nvSpPr>
          <p:cNvPr id="50" name="PlaceHolder 2"/>
          <p:cNvSpPr>
            <a:spLocks noGrp="1"/>
          </p:cNvSpPr>
          <p:nvPr>
            <p:ph/>
          </p:nvPr>
        </p:nvSpPr>
        <p:spPr>
          <a:xfrm>
            <a:off x="356040" y="1260000"/>
            <a:ext cx="9978120" cy="304236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Arial"/>
              </a:rPr>
              <a:t>Function: </a:t>
            </a:r>
            <a:r>
              <a:rPr b="1" lang="en" sz="2400" spc="-1" strike="noStrike">
                <a:solidFill>
                  <a:srgbClr val="3333cc"/>
                </a:solidFill>
                <a:latin typeface="Courier New"/>
              </a:rPr>
              <a:t>int pipe(int </a:t>
            </a:r>
            <a:r>
              <a:rPr b="1" i="1" lang="en" sz="2400" spc="-1" strike="noStrike">
                <a:solidFill>
                  <a:srgbClr val="3333cc"/>
                </a:solidFill>
                <a:latin typeface="Courier New"/>
              </a:rPr>
              <a:t>filedes </a:t>
            </a:r>
            <a:r>
              <a:rPr b="1" lang="en" sz="2400" spc="-1" strike="noStrike">
                <a:solidFill>
                  <a:srgbClr val="3333cc"/>
                </a:solidFill>
                <a:latin typeface="Courier New"/>
              </a:rPr>
              <a:t>[2]);</a:t>
            </a:r>
            <a:endParaRPr b="0" lang="en-GB" sz="2400" spc="-1" strike="noStrike">
              <a:latin typeface="Arial"/>
            </a:endParaRPr>
          </a:p>
          <a:p>
            <a:pPr marL="952200" indent="-380880">
              <a:lnSpc>
                <a:spcPct val="118000"/>
              </a:lnSpc>
              <a:spcBef>
                <a:spcPts val="998"/>
              </a:spcBef>
              <a:buNone/>
              <a:tabLst>
                <a:tab algn="l" pos="0"/>
              </a:tabLst>
            </a:pPr>
            <a:r>
              <a:rPr b="0" lang="en" sz="2400" spc="-1" strike="noStrike">
                <a:solidFill>
                  <a:srgbClr val="000000"/>
                </a:solidFill>
                <a:latin typeface="Arial"/>
              </a:rPr>
              <a:t>Returns two file descriptors via the </a:t>
            </a:r>
            <a:r>
              <a:rPr b="1" lang="en" sz="2400" spc="-1" strike="noStrike">
                <a:solidFill>
                  <a:srgbClr val="000000"/>
                </a:solidFill>
                <a:latin typeface="Courier New"/>
              </a:rPr>
              <a:t>filedes argument</a:t>
            </a:r>
            <a:endParaRPr b="0" lang="en-GB" sz="2400" spc="-1" strike="noStrike">
              <a:latin typeface="Arial"/>
            </a:endParaRPr>
          </a:p>
          <a:p>
            <a:pPr marL="1371600" indent="-228600">
              <a:lnSpc>
                <a:spcPct val="123000"/>
              </a:lnSpc>
              <a:spcBef>
                <a:spcPts val="499"/>
              </a:spcBef>
              <a:buNone/>
              <a:tabLst>
                <a:tab algn="l" pos="0"/>
              </a:tabLst>
            </a:pPr>
            <a:r>
              <a:rPr b="1" lang="en" sz="2400" spc="-1" strike="noStrike">
                <a:solidFill>
                  <a:srgbClr val="000000"/>
                </a:solidFill>
                <a:latin typeface="Courier New"/>
              </a:rPr>
              <a:t>filedes[0] </a:t>
            </a:r>
            <a:r>
              <a:rPr b="0" lang="en" sz="2400" spc="-1" strike="noStrike">
                <a:solidFill>
                  <a:srgbClr val="000000"/>
                </a:solidFill>
                <a:latin typeface="Arial"/>
              </a:rPr>
              <a:t>is open for reading</a:t>
            </a:r>
            <a:endParaRPr b="0" lang="en-GB" sz="2400" spc="-1" strike="noStrike">
              <a:latin typeface="Arial"/>
            </a:endParaRPr>
          </a:p>
          <a:p>
            <a:pPr marL="1371600" indent="-228600">
              <a:lnSpc>
                <a:spcPct val="123000"/>
              </a:lnSpc>
              <a:spcBef>
                <a:spcPts val="499"/>
              </a:spcBef>
              <a:buNone/>
              <a:tabLst>
                <a:tab algn="l" pos="0"/>
              </a:tabLst>
            </a:pPr>
            <a:r>
              <a:rPr b="1" lang="en" sz="2400" spc="-1" strike="noStrike">
                <a:solidFill>
                  <a:srgbClr val="000000"/>
                </a:solidFill>
                <a:latin typeface="Courier New"/>
              </a:rPr>
              <a:t>filedes[1] </a:t>
            </a:r>
            <a:r>
              <a:rPr b="0" lang="en" sz="2400" spc="-1" strike="noStrike">
                <a:solidFill>
                  <a:srgbClr val="000000"/>
                </a:solidFill>
                <a:latin typeface="Arial"/>
              </a:rPr>
              <a:t>is open for writing</a:t>
            </a:r>
            <a:endParaRPr b="0" lang="en-GB" sz="2400" spc="-1" strike="noStrike">
              <a:latin typeface="Arial"/>
            </a:endParaRPr>
          </a:p>
          <a:p>
            <a:pPr marL="952200" indent="-380880">
              <a:lnSpc>
                <a:spcPct val="118000"/>
              </a:lnSpc>
              <a:spcBef>
                <a:spcPts val="998"/>
              </a:spcBef>
              <a:buNone/>
              <a:tabLst>
                <a:tab algn="l" pos="0"/>
              </a:tabLst>
            </a:pPr>
            <a:r>
              <a:rPr b="0" lang="en" sz="2400" spc="-1" strike="noStrike">
                <a:solidFill>
                  <a:srgbClr val="000000"/>
                </a:solidFill>
                <a:latin typeface="Arial"/>
              </a:rPr>
              <a:t>The output of </a:t>
            </a:r>
            <a:r>
              <a:rPr b="1" lang="en" sz="2400" spc="-1" strike="noStrike">
                <a:solidFill>
                  <a:srgbClr val="000000"/>
                </a:solidFill>
                <a:latin typeface="Courier New"/>
              </a:rPr>
              <a:t>filedes[1] </a:t>
            </a:r>
            <a:r>
              <a:rPr b="0" lang="en" sz="2400" spc="-1" strike="noStrike">
                <a:solidFill>
                  <a:srgbClr val="000000"/>
                </a:solidFill>
                <a:latin typeface="Arial"/>
              </a:rPr>
              <a:t>(write end of the pipe) is the input of </a:t>
            </a:r>
            <a:r>
              <a:rPr b="1" lang="en" sz="2400" spc="-1" strike="noStrike">
                <a:solidFill>
                  <a:srgbClr val="000000"/>
                </a:solidFill>
                <a:latin typeface="Courier New"/>
              </a:rPr>
              <a:t>filedes[0] </a:t>
            </a:r>
            <a:r>
              <a:rPr b="0" lang="en" sz="2400" spc="-1" strike="noStrike">
                <a:solidFill>
                  <a:srgbClr val="000000"/>
                </a:solidFill>
                <a:latin typeface="Arial"/>
              </a:rPr>
              <a:t>(read end of the pipe)</a:t>
            </a:r>
            <a:endParaRPr b="0" lang="en-GB" sz="2400" spc="-1" strike="noStrike">
              <a:latin typeface="Arial"/>
            </a:endParaRPr>
          </a:p>
        </p:txBody>
      </p:sp>
      <p:sp>
        <p:nvSpPr>
          <p:cNvPr id="51" name=""/>
          <p:cNvSpPr/>
          <p:nvPr/>
        </p:nvSpPr>
        <p:spPr>
          <a:xfrm>
            <a:off x="3296880" y="4512240"/>
            <a:ext cx="3206520" cy="922680"/>
          </a:xfrm>
          <a:prstGeom prst="rect">
            <a:avLst/>
          </a:prstGeom>
          <a:noFill/>
          <a:ln w="25560">
            <a:solidFill>
              <a:srgbClr val="000000"/>
            </a:solidFill>
            <a:round/>
          </a:ln>
        </p:spPr>
        <p:style>
          <a:lnRef idx="0"/>
          <a:fillRef idx="0"/>
          <a:effectRef idx="0"/>
          <a:fontRef idx="minor"/>
        </p:style>
      </p:sp>
      <p:sp>
        <p:nvSpPr>
          <p:cNvPr id="52" name=""/>
          <p:cNvSpPr/>
          <p:nvPr/>
        </p:nvSpPr>
        <p:spPr>
          <a:xfrm>
            <a:off x="3357000" y="497412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fd[0]</a:t>
            </a:r>
            <a:endParaRPr b="0" lang="en-GB" sz="2000" spc="-1" strike="noStrike">
              <a:latin typeface="Arial"/>
            </a:endParaRPr>
          </a:p>
        </p:txBody>
      </p:sp>
      <p:sp>
        <p:nvSpPr>
          <p:cNvPr id="53" name=""/>
          <p:cNvSpPr/>
          <p:nvPr/>
        </p:nvSpPr>
        <p:spPr>
          <a:xfrm>
            <a:off x="5279760" y="497412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fd[1]</a:t>
            </a:r>
            <a:endParaRPr b="0" lang="en-GB" sz="2000" spc="-1" strike="noStrike">
              <a:latin typeface="Arial"/>
            </a:endParaRPr>
          </a:p>
        </p:txBody>
      </p:sp>
      <p:sp>
        <p:nvSpPr>
          <p:cNvPr id="54" name=""/>
          <p:cNvSpPr/>
          <p:nvPr/>
        </p:nvSpPr>
        <p:spPr>
          <a:xfrm>
            <a:off x="6819120" y="4638600"/>
            <a:ext cx="253872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user process</a:t>
            </a:r>
            <a:endParaRPr b="0" lang="en-GB" sz="2000" spc="-1" strike="noStrike">
              <a:latin typeface="Arial"/>
            </a:endParaRPr>
          </a:p>
        </p:txBody>
      </p:sp>
      <p:sp>
        <p:nvSpPr>
          <p:cNvPr id="55" name=""/>
          <p:cNvSpPr/>
          <p:nvPr/>
        </p:nvSpPr>
        <p:spPr>
          <a:xfrm>
            <a:off x="3296880" y="5916240"/>
            <a:ext cx="3206520" cy="922680"/>
          </a:xfrm>
          <a:prstGeom prst="rect">
            <a:avLst/>
          </a:prstGeom>
          <a:noFill/>
          <a:ln w="25560">
            <a:solidFill>
              <a:srgbClr val="000000"/>
            </a:solidFill>
            <a:round/>
          </a:ln>
        </p:spPr>
        <p:style>
          <a:lnRef idx="0"/>
          <a:fillRef idx="0"/>
          <a:effectRef idx="0"/>
          <a:fontRef idx="minor"/>
        </p:style>
      </p:sp>
      <p:sp>
        <p:nvSpPr>
          <p:cNvPr id="56" name=""/>
          <p:cNvSpPr/>
          <p:nvPr/>
        </p:nvSpPr>
        <p:spPr>
          <a:xfrm>
            <a:off x="7408800" y="615060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kernel</a:t>
            </a:r>
            <a:endParaRPr b="0" lang="en-GB" sz="2000" spc="-1" strike="noStrike">
              <a:latin typeface="Arial"/>
            </a:endParaRPr>
          </a:p>
        </p:txBody>
      </p:sp>
      <p:sp>
        <p:nvSpPr>
          <p:cNvPr id="57" name=""/>
          <p:cNvSpPr/>
          <p:nvPr/>
        </p:nvSpPr>
        <p:spPr>
          <a:xfrm>
            <a:off x="4098600" y="6251760"/>
            <a:ext cx="1691280" cy="334800"/>
          </a:xfrm>
          <a:prstGeom prst="rect">
            <a:avLst/>
          </a:prstGeom>
          <a:noFill/>
          <a:ln w="25560">
            <a:solidFill>
              <a:srgbClr val="000000"/>
            </a:solidFill>
            <a:round/>
          </a:ln>
        </p:spPr>
        <p:style>
          <a:lnRef idx="0"/>
          <a:fillRef idx="0"/>
          <a:effectRef idx="0"/>
          <a:fontRef idx="minor"/>
        </p:style>
      </p:sp>
      <p:sp>
        <p:nvSpPr>
          <p:cNvPr id="58" name=""/>
          <p:cNvSpPr/>
          <p:nvPr/>
        </p:nvSpPr>
        <p:spPr>
          <a:xfrm flipH="1">
            <a:off x="5789520" y="5224320"/>
            <a:ext cx="651960" cy="1194480"/>
          </a:xfrm>
          <a:prstGeom prst="curvedConnector3">
            <a:avLst>
              <a:gd name="adj1" fmla="val -77012"/>
            </a:avLst>
          </a:prstGeom>
          <a:noFill/>
          <a:ln w="25560">
            <a:solidFill>
              <a:srgbClr val="000000"/>
            </a:solidFill>
            <a:round/>
            <a:tailEnd len="med" type="triangle" w="med"/>
          </a:ln>
        </p:spPr>
        <p:style>
          <a:lnRef idx="0"/>
          <a:fillRef idx="0"/>
          <a:effectRef idx="0"/>
          <a:fontRef idx="minor"/>
        </p:style>
      </p:sp>
      <p:sp>
        <p:nvSpPr>
          <p:cNvPr id="59" name=""/>
          <p:cNvSpPr/>
          <p:nvPr/>
        </p:nvSpPr>
        <p:spPr>
          <a:xfrm flipH="1" flipV="1">
            <a:off x="3598920" y="5223600"/>
            <a:ext cx="497880" cy="1194480"/>
          </a:xfrm>
          <a:prstGeom prst="curvedConnector3">
            <a:avLst>
              <a:gd name="adj1" fmla="val 250577"/>
            </a:avLst>
          </a:prstGeom>
          <a:noFill/>
          <a:ln w="25560">
            <a:solidFill>
              <a:srgbClr val="000000"/>
            </a:solidFill>
            <a:round/>
            <a:tailEnd len="med" type="triangle" w="med"/>
          </a:ln>
        </p:spPr>
        <p:style>
          <a:lnRef idx="0"/>
          <a:fillRef idx="0"/>
          <a:effectRef idx="0"/>
          <a:fontRef idx="minor"/>
        </p:style>
      </p:sp>
      <p:sp>
        <p:nvSpPr>
          <p:cNvPr id="60" name=""/>
          <p:cNvSpPr/>
          <p:nvPr/>
        </p:nvSpPr>
        <p:spPr>
          <a:xfrm>
            <a:off x="4435560" y="6167880"/>
            <a:ext cx="96588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pipe</a:t>
            </a: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1" name="PlaceHolder 1"/>
          <p:cNvSpPr>
            <a:spLocks noGrp="1"/>
          </p:cNvSpPr>
          <p:nvPr>
            <p:ph type="title"/>
          </p:nvPr>
        </p:nvSpPr>
        <p:spPr>
          <a:xfrm>
            <a:off x="244440" y="515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Using </a:t>
            </a:r>
            <a:r>
              <a:rPr b="1" lang="en" sz="2400" spc="-1" strike="noStrike">
                <a:solidFill>
                  <a:srgbClr val="000000"/>
                </a:solidFill>
                <a:latin typeface="Arial Black"/>
              </a:rPr>
              <a:t>pipes - I</a:t>
            </a:r>
            <a:endParaRPr b="0" lang="en-GB" sz="2400" spc="-1" strike="noStrike">
              <a:latin typeface="Arial"/>
            </a:endParaRPr>
          </a:p>
        </p:txBody>
      </p:sp>
      <p:sp>
        <p:nvSpPr>
          <p:cNvPr id="62" name="PlaceHolder 2"/>
          <p:cNvSpPr>
            <a:spLocks noGrp="1"/>
          </p:cNvSpPr>
          <p:nvPr>
            <p:ph/>
          </p:nvPr>
        </p:nvSpPr>
        <p:spPr>
          <a:xfrm>
            <a:off x="337680" y="1091880"/>
            <a:ext cx="10176480" cy="336744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Arial"/>
              </a:rPr>
              <a:t>How to use pipes?</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Pipes in a single process are completely useless</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Normally:</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the process that calls </a:t>
            </a:r>
            <a:r>
              <a:rPr b="1" lang="en" sz="2400" spc="-1" strike="noStrike">
                <a:solidFill>
                  <a:srgbClr val="000000"/>
                </a:solidFill>
                <a:latin typeface="Courier 10 Pitch"/>
              </a:rPr>
              <a:t>pipe </a:t>
            </a:r>
            <a:r>
              <a:rPr b="0" lang="en" sz="2400" spc="-1" strike="noStrike">
                <a:solidFill>
                  <a:srgbClr val="000000"/>
                </a:solidFill>
                <a:latin typeface="Arial new"/>
              </a:rPr>
              <a:t>also </a:t>
            </a:r>
            <a:r>
              <a:rPr b="0" lang="en" sz="2400" spc="-1" strike="noStrike">
                <a:solidFill>
                  <a:srgbClr val="000000"/>
                </a:solidFill>
                <a:latin typeface="Arial"/>
              </a:rPr>
              <a:t>calls </a:t>
            </a:r>
            <a:r>
              <a:rPr b="1" lang="en" sz="2400" spc="-1" strike="noStrike">
                <a:solidFill>
                  <a:srgbClr val="000000"/>
                </a:solidFill>
                <a:latin typeface="Courier New"/>
              </a:rPr>
              <a:t>fork</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the descriptors are duplicated and create a communication channel, </a:t>
            </a:r>
            <a:r>
              <a:rPr b="1" lang="en" sz="2400" spc="-1" strike="noStrike">
                <a:solidFill>
                  <a:srgbClr val="000000"/>
                </a:solidFill>
                <a:latin typeface="Arial"/>
              </a:rPr>
              <a:t>allocated in the kernel </a:t>
            </a:r>
            <a:r>
              <a:rPr b="0" lang="en" sz="2400" spc="-1" strike="noStrike">
                <a:solidFill>
                  <a:srgbClr val="000000"/>
                </a:solidFill>
                <a:latin typeface="Arial"/>
              </a:rPr>
              <a:t>, between parent and child or vice versa</a:t>
            </a:r>
            <a:endParaRPr b="0" lang="en-GB" sz="2400" spc="-1" strike="noStrike">
              <a:latin typeface="Arial"/>
            </a:endParaRPr>
          </a:p>
        </p:txBody>
      </p:sp>
      <p:sp>
        <p:nvSpPr>
          <p:cNvPr id="63" name=""/>
          <p:cNvSpPr/>
          <p:nvPr/>
        </p:nvSpPr>
        <p:spPr>
          <a:xfrm>
            <a:off x="5523840" y="4728240"/>
            <a:ext cx="3206520" cy="922680"/>
          </a:xfrm>
          <a:prstGeom prst="rect">
            <a:avLst/>
          </a:prstGeom>
          <a:noFill/>
          <a:ln w="25560">
            <a:solidFill>
              <a:srgbClr val="000000"/>
            </a:solidFill>
            <a:round/>
          </a:ln>
        </p:spPr>
        <p:style>
          <a:lnRef idx="0"/>
          <a:fillRef idx="0"/>
          <a:effectRef idx="0"/>
          <a:fontRef idx="minor"/>
        </p:style>
      </p:sp>
      <p:sp>
        <p:nvSpPr>
          <p:cNvPr id="64" name=""/>
          <p:cNvSpPr/>
          <p:nvPr/>
        </p:nvSpPr>
        <p:spPr>
          <a:xfrm>
            <a:off x="5584320" y="519012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fd[0]</a:t>
            </a:r>
            <a:endParaRPr b="0" lang="en-GB" sz="2000" spc="-1" strike="noStrike">
              <a:latin typeface="Arial"/>
            </a:endParaRPr>
          </a:p>
        </p:txBody>
      </p:sp>
      <p:sp>
        <p:nvSpPr>
          <p:cNvPr id="65" name=""/>
          <p:cNvSpPr/>
          <p:nvPr/>
        </p:nvSpPr>
        <p:spPr>
          <a:xfrm>
            <a:off x="7507440" y="519012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fd[1]</a:t>
            </a:r>
            <a:endParaRPr b="0" lang="en-GB" sz="2000" spc="-1" strike="noStrike">
              <a:latin typeface="Arial"/>
            </a:endParaRPr>
          </a:p>
        </p:txBody>
      </p:sp>
      <p:sp>
        <p:nvSpPr>
          <p:cNvPr id="66" name=""/>
          <p:cNvSpPr/>
          <p:nvPr/>
        </p:nvSpPr>
        <p:spPr>
          <a:xfrm>
            <a:off x="9021960" y="485460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child</a:t>
            </a:r>
            <a:endParaRPr b="0" lang="en-GB" sz="2000" spc="-1" strike="noStrike">
              <a:latin typeface="Arial"/>
            </a:endParaRPr>
          </a:p>
        </p:txBody>
      </p:sp>
      <p:sp>
        <p:nvSpPr>
          <p:cNvPr id="67" name=""/>
          <p:cNvSpPr/>
          <p:nvPr/>
        </p:nvSpPr>
        <p:spPr>
          <a:xfrm>
            <a:off x="3741840" y="6132240"/>
            <a:ext cx="3206520" cy="922680"/>
          </a:xfrm>
          <a:prstGeom prst="rect">
            <a:avLst/>
          </a:prstGeom>
          <a:noFill/>
          <a:ln w="25560">
            <a:solidFill>
              <a:srgbClr val="000000"/>
            </a:solidFill>
            <a:round/>
          </a:ln>
        </p:spPr>
        <p:style>
          <a:lnRef idx="0"/>
          <a:fillRef idx="0"/>
          <a:effectRef idx="0"/>
          <a:fontRef idx="minor"/>
        </p:style>
      </p:sp>
      <p:sp>
        <p:nvSpPr>
          <p:cNvPr id="68" name=""/>
          <p:cNvSpPr/>
          <p:nvPr/>
        </p:nvSpPr>
        <p:spPr>
          <a:xfrm>
            <a:off x="7179120" y="661860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kernel</a:t>
            </a:r>
            <a:endParaRPr b="0" lang="en-GB" sz="2000" spc="-1" strike="noStrike">
              <a:latin typeface="Arial"/>
            </a:endParaRPr>
          </a:p>
        </p:txBody>
      </p:sp>
      <p:sp>
        <p:nvSpPr>
          <p:cNvPr id="69" name=""/>
          <p:cNvSpPr/>
          <p:nvPr/>
        </p:nvSpPr>
        <p:spPr>
          <a:xfrm>
            <a:off x="4543920" y="6467760"/>
            <a:ext cx="1691640" cy="334800"/>
          </a:xfrm>
          <a:prstGeom prst="rect">
            <a:avLst/>
          </a:prstGeom>
          <a:noFill/>
          <a:ln w="25560">
            <a:solidFill>
              <a:srgbClr val="000000"/>
            </a:solidFill>
            <a:round/>
          </a:ln>
        </p:spPr>
        <p:style>
          <a:lnRef idx="0"/>
          <a:fillRef idx="0"/>
          <a:effectRef idx="0"/>
          <a:fontRef idx="minor"/>
        </p:style>
      </p:sp>
      <p:sp>
        <p:nvSpPr>
          <p:cNvPr id="70" name=""/>
          <p:cNvSpPr/>
          <p:nvPr/>
        </p:nvSpPr>
        <p:spPr>
          <a:xfrm flipH="1">
            <a:off x="6235920" y="5690880"/>
            <a:ext cx="1851840" cy="943920"/>
          </a:xfrm>
          <a:prstGeom prst="curvedConnector3">
            <a:avLst>
              <a:gd name="adj1" fmla="val -835"/>
            </a:avLst>
          </a:prstGeom>
          <a:noFill/>
          <a:ln w="25560">
            <a:solidFill>
              <a:srgbClr val="000000"/>
            </a:solidFill>
            <a:round/>
            <a:tailEnd len="med" type="triangle" w="med"/>
          </a:ln>
        </p:spPr>
        <p:style>
          <a:lnRef idx="0"/>
          <a:fillRef idx="0"/>
          <a:effectRef idx="0"/>
          <a:fontRef idx="minor"/>
        </p:style>
      </p:sp>
      <p:sp>
        <p:nvSpPr>
          <p:cNvPr id="71" name=""/>
          <p:cNvSpPr/>
          <p:nvPr/>
        </p:nvSpPr>
        <p:spPr>
          <a:xfrm flipV="1">
            <a:off x="4543920" y="5690160"/>
            <a:ext cx="1621440" cy="943920"/>
          </a:xfrm>
          <a:prstGeom prst="curvedConnector3">
            <a:avLst>
              <a:gd name="adj1" fmla="val -32504"/>
            </a:avLst>
          </a:prstGeom>
          <a:noFill/>
          <a:ln w="25560">
            <a:solidFill>
              <a:srgbClr val="000000"/>
            </a:solidFill>
            <a:round/>
            <a:tailEnd len="med" type="triangle" w="med"/>
          </a:ln>
        </p:spPr>
        <p:style>
          <a:lnRef idx="0"/>
          <a:fillRef idx="0"/>
          <a:effectRef idx="0"/>
          <a:fontRef idx="minor"/>
        </p:style>
      </p:sp>
      <p:sp>
        <p:nvSpPr>
          <p:cNvPr id="72" name=""/>
          <p:cNvSpPr/>
          <p:nvPr/>
        </p:nvSpPr>
        <p:spPr>
          <a:xfrm>
            <a:off x="4881240" y="6383880"/>
            <a:ext cx="96588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pipes</a:t>
            </a:r>
            <a:endParaRPr b="0" lang="en-GB" sz="2000" spc="-1" strike="noStrike">
              <a:latin typeface="Arial"/>
            </a:endParaRPr>
          </a:p>
        </p:txBody>
      </p:sp>
      <p:sp>
        <p:nvSpPr>
          <p:cNvPr id="73" name=""/>
          <p:cNvSpPr/>
          <p:nvPr/>
        </p:nvSpPr>
        <p:spPr>
          <a:xfrm>
            <a:off x="1870920" y="4728240"/>
            <a:ext cx="3206520" cy="922680"/>
          </a:xfrm>
          <a:prstGeom prst="rect">
            <a:avLst/>
          </a:prstGeom>
          <a:noFill/>
          <a:ln w="25560">
            <a:solidFill>
              <a:srgbClr val="000000"/>
            </a:solidFill>
            <a:round/>
          </a:ln>
        </p:spPr>
        <p:style>
          <a:lnRef idx="0"/>
          <a:fillRef idx="0"/>
          <a:effectRef idx="0"/>
          <a:fontRef idx="minor"/>
        </p:style>
      </p:sp>
      <p:sp>
        <p:nvSpPr>
          <p:cNvPr id="74" name=""/>
          <p:cNvSpPr/>
          <p:nvPr/>
        </p:nvSpPr>
        <p:spPr>
          <a:xfrm>
            <a:off x="1931040" y="519012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fd[0]</a:t>
            </a:r>
            <a:endParaRPr b="0" lang="en-GB" sz="2000" spc="-1" strike="noStrike">
              <a:latin typeface="Arial"/>
            </a:endParaRPr>
          </a:p>
        </p:txBody>
      </p:sp>
      <p:sp>
        <p:nvSpPr>
          <p:cNvPr id="75" name=""/>
          <p:cNvSpPr/>
          <p:nvPr/>
        </p:nvSpPr>
        <p:spPr>
          <a:xfrm>
            <a:off x="3854160" y="519012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fd[1]</a:t>
            </a:r>
            <a:endParaRPr b="0" lang="en-GB" sz="2000" spc="-1" strike="noStrike">
              <a:latin typeface="Arial"/>
            </a:endParaRPr>
          </a:p>
        </p:txBody>
      </p:sp>
      <p:sp>
        <p:nvSpPr>
          <p:cNvPr id="76" name=""/>
          <p:cNvSpPr/>
          <p:nvPr/>
        </p:nvSpPr>
        <p:spPr>
          <a:xfrm>
            <a:off x="317880" y="487188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parent</a:t>
            </a:r>
            <a:endParaRPr b="0" lang="en-GB" sz="2000" spc="-1" strike="noStrike">
              <a:latin typeface="Arial"/>
            </a:endParaRPr>
          </a:p>
        </p:txBody>
      </p:sp>
      <p:sp>
        <p:nvSpPr>
          <p:cNvPr id="77" name=""/>
          <p:cNvSpPr/>
          <p:nvPr/>
        </p:nvSpPr>
        <p:spPr>
          <a:xfrm>
            <a:off x="5078160" y="5580000"/>
            <a:ext cx="1157760" cy="1054800"/>
          </a:xfrm>
          <a:prstGeom prst="curvedConnector3">
            <a:avLst>
              <a:gd name="adj1" fmla="val 179030"/>
            </a:avLst>
          </a:prstGeom>
          <a:noFill/>
          <a:ln w="25560">
            <a:solidFill>
              <a:srgbClr val="000000"/>
            </a:solidFill>
            <a:round/>
            <a:tailEnd len="med" type="triangle" w="med"/>
          </a:ln>
        </p:spPr>
        <p:style>
          <a:lnRef idx="0"/>
          <a:fillRef idx="0"/>
          <a:effectRef idx="0"/>
          <a:fontRef idx="minor"/>
        </p:style>
      </p:sp>
      <p:sp>
        <p:nvSpPr>
          <p:cNvPr id="78" name=""/>
          <p:cNvSpPr/>
          <p:nvPr/>
        </p:nvSpPr>
        <p:spPr>
          <a:xfrm flipH="1" flipV="1">
            <a:off x="2512080" y="5690160"/>
            <a:ext cx="2030400" cy="943920"/>
          </a:xfrm>
          <a:prstGeom prst="curvedConnector3">
            <a:avLst>
              <a:gd name="adj1" fmla="val 100726"/>
            </a:avLst>
          </a:prstGeom>
          <a:noFill/>
          <a:ln w="25560">
            <a:solidFill>
              <a:srgbClr val="000000"/>
            </a:solidFill>
            <a:round/>
            <a:tailEnd len="med" type="triangle" w="med"/>
          </a:ln>
        </p:spPr>
        <p:style>
          <a:lnRef idx="0"/>
          <a:fillRef idx="0"/>
          <a:effectRef idx="0"/>
          <a:fontRef idx="minor"/>
        </p:style>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9"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Using </a:t>
            </a:r>
            <a:r>
              <a:rPr b="1" lang="en" sz="2400" spc="-1" strike="noStrike">
                <a:solidFill>
                  <a:srgbClr val="000000"/>
                </a:solidFill>
                <a:latin typeface="Arial Black"/>
              </a:rPr>
              <a:t>pipes - </a:t>
            </a:r>
            <a:r>
              <a:rPr b="1" lang="en" sz="2400" spc="-1" strike="noStrike">
                <a:solidFill>
                  <a:srgbClr val="000000"/>
                </a:solidFill>
                <a:latin typeface="Arial Black"/>
              </a:rPr>
              <a:t>II</a:t>
            </a:r>
            <a:endParaRPr b="0" lang="en-GB" sz="2400" spc="-1" strike="noStrike">
              <a:latin typeface="Arial"/>
            </a:endParaRPr>
          </a:p>
        </p:txBody>
      </p:sp>
      <p:sp>
        <p:nvSpPr>
          <p:cNvPr id="80" name="PlaceHolder 2"/>
          <p:cNvSpPr>
            <a:spLocks noGrp="1"/>
          </p:cNvSpPr>
          <p:nvPr>
            <p:ph/>
          </p:nvPr>
        </p:nvSpPr>
        <p:spPr>
          <a:xfrm>
            <a:off x="356040" y="1260000"/>
            <a:ext cx="9978120" cy="3174840"/>
          </a:xfrm>
          <a:prstGeom prst="rect">
            <a:avLst/>
          </a:prstGeom>
          <a:noFill/>
          <a:ln w="0">
            <a:noFill/>
          </a:ln>
        </p:spPr>
        <p:txBody>
          <a:bodyPr lIns="90000" rIns="90000" tIns="46800" bIns="46800" anchor="t">
            <a:noAutofit/>
          </a:bodyPr>
          <a:p>
            <a:pPr marL="379080" indent="-379080">
              <a:lnSpc>
                <a:spcPct val="107000"/>
              </a:lnSpc>
              <a:spcBef>
                <a:spcPts val="1925"/>
              </a:spcBef>
              <a:buNone/>
              <a:tabLst>
                <a:tab algn="l" pos="0"/>
              </a:tabLst>
            </a:pPr>
            <a:r>
              <a:rPr b="1" lang="en" sz="2400" spc="-1" strike="noStrike">
                <a:solidFill>
                  <a:srgbClr val="3333cc"/>
                </a:solidFill>
                <a:latin typeface="Arial"/>
              </a:rPr>
              <a:t>How to use pipes?</a:t>
            </a:r>
            <a:endParaRPr b="0" lang="en-GB" sz="2400" spc="-1" strike="noStrike">
              <a:latin typeface="Arial"/>
            </a:endParaRPr>
          </a:p>
          <a:p>
            <a:pPr marL="952200" indent="-380880">
              <a:lnSpc>
                <a:spcPct val="107000"/>
              </a:lnSpc>
              <a:spcBef>
                <a:spcPts val="1100"/>
              </a:spcBef>
              <a:buNone/>
              <a:tabLst>
                <a:tab algn="l" pos="0"/>
              </a:tabLst>
            </a:pPr>
            <a:r>
              <a:rPr b="0" lang="en" sz="2400" spc="-1" strike="noStrike">
                <a:solidFill>
                  <a:srgbClr val="000000"/>
                </a:solidFill>
                <a:latin typeface="Arial"/>
              </a:rPr>
              <a:t>What happens after the </a:t>
            </a:r>
            <a:r>
              <a:rPr b="1" lang="en" sz="2400" spc="-1" strike="noStrike">
                <a:solidFill>
                  <a:srgbClr val="000000"/>
                </a:solidFill>
                <a:latin typeface="Courier New"/>
              </a:rPr>
              <a:t>fork </a:t>
            </a:r>
            <a:r>
              <a:rPr b="0" lang="en" sz="2400" spc="-1" strike="noStrike">
                <a:solidFill>
                  <a:srgbClr val="000000"/>
                </a:solidFill>
                <a:latin typeface="Arial"/>
              </a:rPr>
              <a:t>depends on the direction of the data</a:t>
            </a:r>
            <a:endParaRPr b="0" lang="en-GB" sz="2400" spc="-1" strike="noStrike">
              <a:latin typeface="Arial"/>
            </a:endParaRPr>
          </a:p>
          <a:p>
            <a:pPr marL="952200" indent="-380880">
              <a:lnSpc>
                <a:spcPct val="107000"/>
              </a:lnSpc>
              <a:spcBef>
                <a:spcPts val="1100"/>
              </a:spcBef>
              <a:buNone/>
              <a:tabLst>
                <a:tab algn="l" pos="0"/>
              </a:tabLst>
            </a:pPr>
            <a:r>
              <a:rPr b="0" lang="en" sz="2400" spc="-1" strike="noStrike">
                <a:solidFill>
                  <a:srgbClr val="000000"/>
                </a:solidFill>
                <a:latin typeface="Arial"/>
              </a:rPr>
              <a:t>Unused channels must be closed</a:t>
            </a:r>
            <a:endParaRPr b="0" lang="en-GB" sz="2400" spc="-1" strike="noStrike">
              <a:latin typeface="Arial"/>
            </a:endParaRPr>
          </a:p>
          <a:p>
            <a:pPr marL="379080" indent="-379080">
              <a:lnSpc>
                <a:spcPct val="107000"/>
              </a:lnSpc>
              <a:spcBef>
                <a:spcPts val="1925"/>
              </a:spcBef>
              <a:buNone/>
              <a:tabLst>
                <a:tab algn="l" pos="0"/>
              </a:tabLst>
            </a:pPr>
            <a:r>
              <a:rPr b="1" lang="en" sz="2400" spc="-1" strike="noStrike">
                <a:solidFill>
                  <a:srgbClr val="3333cc"/>
                </a:solidFill>
                <a:latin typeface="Arial"/>
              </a:rPr>
              <a:t>Example: parent -&gt;</a:t>
            </a:r>
            <a:r>
              <a:rPr b="1" lang="en" sz="2400" spc="-1" strike="noStrike">
                <a:solidFill>
                  <a:srgbClr val="3333cc"/>
                </a:solidFill>
                <a:latin typeface="Symbol"/>
              </a:rPr>
              <a:t> </a:t>
            </a:r>
            <a:r>
              <a:rPr b="1" lang="en" sz="2400" spc="-1" strike="noStrike">
                <a:solidFill>
                  <a:srgbClr val="3333cc"/>
                </a:solidFill>
                <a:latin typeface="Arial"/>
              </a:rPr>
              <a:t>child</a:t>
            </a:r>
            <a:endParaRPr b="0" lang="en-GB" sz="2400" spc="-1" strike="noStrike">
              <a:latin typeface="Arial"/>
            </a:endParaRPr>
          </a:p>
          <a:p>
            <a:pPr marL="952200" indent="-380880">
              <a:lnSpc>
                <a:spcPct val="107000"/>
              </a:lnSpc>
              <a:spcBef>
                <a:spcPts val="1100"/>
              </a:spcBef>
              <a:buNone/>
              <a:tabLst>
                <a:tab algn="l" pos="0"/>
              </a:tabLst>
            </a:pPr>
            <a:r>
              <a:rPr b="0" lang="en" sz="2400" spc="-1" strike="noStrike">
                <a:solidFill>
                  <a:srgbClr val="000000"/>
                </a:solidFill>
                <a:latin typeface="Arial"/>
              </a:rPr>
              <a:t>The parent closes the endpoint of read ( </a:t>
            </a:r>
            <a:r>
              <a:rPr b="1" lang="en" sz="2400" spc="-1" strike="noStrike">
                <a:solidFill>
                  <a:srgbClr val="000000"/>
                </a:solidFill>
                <a:latin typeface="Courier New"/>
              </a:rPr>
              <a:t>close(fd[0]); </a:t>
            </a:r>
            <a:r>
              <a:rPr b="0" lang="en" sz="2400" spc="-1" strike="noStrike">
                <a:solidFill>
                  <a:srgbClr val="000000"/>
                </a:solidFill>
                <a:latin typeface="Arial"/>
              </a:rPr>
              <a:t>)</a:t>
            </a:r>
            <a:endParaRPr b="0" lang="en-GB" sz="2400" spc="-1" strike="noStrike">
              <a:latin typeface="Arial"/>
            </a:endParaRPr>
          </a:p>
          <a:p>
            <a:pPr marL="952200" indent="-380880">
              <a:lnSpc>
                <a:spcPct val="107000"/>
              </a:lnSpc>
              <a:spcBef>
                <a:spcPts val="1100"/>
              </a:spcBef>
              <a:buNone/>
              <a:tabLst>
                <a:tab algn="l" pos="0"/>
              </a:tabLst>
            </a:pPr>
            <a:r>
              <a:rPr b="0" lang="en" sz="2400" spc="-1" strike="noStrike">
                <a:solidFill>
                  <a:srgbClr val="000000"/>
                </a:solidFill>
                <a:latin typeface="Arial"/>
              </a:rPr>
              <a:t>The child closes the end of write ( </a:t>
            </a:r>
            <a:r>
              <a:rPr b="1" lang="en" sz="2400" spc="-1" strike="noStrike">
                <a:solidFill>
                  <a:srgbClr val="000000"/>
                </a:solidFill>
                <a:latin typeface="Courier New"/>
              </a:rPr>
              <a:t>close(fd[1]); </a:t>
            </a:r>
            <a:r>
              <a:rPr b="0" lang="en" sz="2400" spc="-1" strike="noStrike">
                <a:solidFill>
                  <a:srgbClr val="000000"/>
                </a:solidFill>
                <a:latin typeface="Arial"/>
              </a:rPr>
              <a:t>)</a:t>
            </a:r>
            <a:endParaRPr b="0" lang="en-GB" sz="2400" spc="-1" strike="noStrike">
              <a:latin typeface="Arial"/>
            </a:endParaRPr>
          </a:p>
        </p:txBody>
      </p:sp>
      <p:sp>
        <p:nvSpPr>
          <p:cNvPr id="81" name=""/>
          <p:cNvSpPr/>
          <p:nvPr/>
        </p:nvSpPr>
        <p:spPr>
          <a:xfrm>
            <a:off x="5523840" y="4716000"/>
            <a:ext cx="3206520" cy="922680"/>
          </a:xfrm>
          <a:prstGeom prst="rect">
            <a:avLst/>
          </a:prstGeom>
          <a:noFill/>
          <a:ln w="25560">
            <a:solidFill>
              <a:srgbClr val="000000"/>
            </a:solidFill>
            <a:round/>
          </a:ln>
        </p:spPr>
        <p:style>
          <a:lnRef idx="0"/>
          <a:fillRef idx="0"/>
          <a:effectRef idx="0"/>
          <a:fontRef idx="minor"/>
        </p:style>
      </p:sp>
      <p:sp>
        <p:nvSpPr>
          <p:cNvPr id="82" name=""/>
          <p:cNvSpPr/>
          <p:nvPr/>
        </p:nvSpPr>
        <p:spPr>
          <a:xfrm>
            <a:off x="5584320" y="514260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fd[0]</a:t>
            </a:r>
            <a:endParaRPr b="0" lang="en-GB" sz="2000" spc="-1" strike="noStrike">
              <a:latin typeface="Arial"/>
            </a:endParaRPr>
          </a:p>
        </p:txBody>
      </p:sp>
      <p:sp>
        <p:nvSpPr>
          <p:cNvPr id="83" name=""/>
          <p:cNvSpPr/>
          <p:nvPr/>
        </p:nvSpPr>
        <p:spPr>
          <a:xfrm>
            <a:off x="7507440" y="514260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fd[1]</a:t>
            </a:r>
            <a:endParaRPr b="0" lang="en-GB" sz="2000" spc="-1" strike="noStrike">
              <a:latin typeface="Arial"/>
            </a:endParaRPr>
          </a:p>
        </p:txBody>
      </p:sp>
      <p:sp>
        <p:nvSpPr>
          <p:cNvPr id="84" name=""/>
          <p:cNvSpPr/>
          <p:nvPr/>
        </p:nvSpPr>
        <p:spPr>
          <a:xfrm>
            <a:off x="9021960" y="480636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child</a:t>
            </a:r>
            <a:endParaRPr b="0" lang="en-GB" sz="2000" spc="-1" strike="noStrike">
              <a:latin typeface="Arial"/>
            </a:endParaRPr>
          </a:p>
        </p:txBody>
      </p:sp>
      <p:sp>
        <p:nvSpPr>
          <p:cNvPr id="85" name=""/>
          <p:cNvSpPr/>
          <p:nvPr/>
        </p:nvSpPr>
        <p:spPr>
          <a:xfrm>
            <a:off x="3741840" y="6084000"/>
            <a:ext cx="3206520" cy="922680"/>
          </a:xfrm>
          <a:prstGeom prst="rect">
            <a:avLst/>
          </a:prstGeom>
          <a:noFill/>
          <a:ln w="25560">
            <a:solidFill>
              <a:srgbClr val="000000"/>
            </a:solidFill>
            <a:round/>
          </a:ln>
        </p:spPr>
        <p:style>
          <a:lnRef idx="0"/>
          <a:fillRef idx="0"/>
          <a:effectRef idx="0"/>
          <a:fontRef idx="minor"/>
        </p:style>
      </p:sp>
      <p:sp>
        <p:nvSpPr>
          <p:cNvPr id="86" name=""/>
          <p:cNvSpPr/>
          <p:nvPr/>
        </p:nvSpPr>
        <p:spPr>
          <a:xfrm>
            <a:off x="7179120" y="657036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kernel</a:t>
            </a:r>
            <a:endParaRPr b="0" lang="en-GB" sz="2000" spc="-1" strike="noStrike">
              <a:latin typeface="Arial"/>
            </a:endParaRPr>
          </a:p>
        </p:txBody>
      </p:sp>
      <p:sp>
        <p:nvSpPr>
          <p:cNvPr id="87" name=""/>
          <p:cNvSpPr/>
          <p:nvPr/>
        </p:nvSpPr>
        <p:spPr>
          <a:xfrm>
            <a:off x="4543920" y="6420240"/>
            <a:ext cx="1691640" cy="334440"/>
          </a:xfrm>
          <a:prstGeom prst="rect">
            <a:avLst/>
          </a:prstGeom>
          <a:noFill/>
          <a:ln w="25560">
            <a:solidFill>
              <a:srgbClr val="000000"/>
            </a:solidFill>
            <a:round/>
          </a:ln>
        </p:spPr>
        <p:style>
          <a:lnRef idx="0"/>
          <a:fillRef idx="0"/>
          <a:effectRef idx="0"/>
          <a:fontRef idx="minor"/>
        </p:style>
      </p:sp>
      <p:sp>
        <p:nvSpPr>
          <p:cNvPr id="88" name=""/>
          <p:cNvSpPr/>
          <p:nvPr/>
        </p:nvSpPr>
        <p:spPr>
          <a:xfrm flipH="1" flipV="1">
            <a:off x="6297840" y="5641920"/>
            <a:ext cx="360" cy="1016280"/>
          </a:xfrm>
          <a:prstGeom prst="curvedConnector3">
            <a:avLst>
              <a:gd name="adj1" fmla="val -62250000"/>
            </a:avLst>
          </a:prstGeom>
          <a:noFill/>
          <a:ln w="25560">
            <a:solidFill>
              <a:srgbClr val="000000"/>
            </a:solidFill>
            <a:round/>
            <a:tailEnd len="med" type="triangle" w="med"/>
          </a:ln>
        </p:spPr>
        <p:style>
          <a:lnRef idx="0"/>
          <a:fillRef idx="0"/>
          <a:effectRef idx="0"/>
          <a:fontRef idx="minor"/>
        </p:style>
      </p:sp>
      <p:sp>
        <p:nvSpPr>
          <p:cNvPr id="89" name=""/>
          <p:cNvSpPr/>
          <p:nvPr/>
        </p:nvSpPr>
        <p:spPr>
          <a:xfrm>
            <a:off x="4881240" y="6336000"/>
            <a:ext cx="96588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pipes</a:t>
            </a:r>
            <a:endParaRPr b="0" lang="en-GB" sz="2000" spc="-1" strike="noStrike">
              <a:latin typeface="Arial"/>
            </a:endParaRPr>
          </a:p>
        </p:txBody>
      </p:sp>
      <p:sp>
        <p:nvSpPr>
          <p:cNvPr id="90" name=""/>
          <p:cNvSpPr/>
          <p:nvPr/>
        </p:nvSpPr>
        <p:spPr>
          <a:xfrm flipH="1">
            <a:off x="4498200" y="5643000"/>
            <a:ext cx="360" cy="1016280"/>
          </a:xfrm>
          <a:prstGeom prst="curvedConnector3">
            <a:avLst>
              <a:gd name="adj1" fmla="val 43450000"/>
            </a:avLst>
          </a:prstGeom>
          <a:noFill/>
          <a:ln w="25560">
            <a:solidFill>
              <a:srgbClr val="000000"/>
            </a:solidFill>
            <a:round/>
            <a:tailEnd len="med" type="triangle" w="med"/>
          </a:ln>
        </p:spPr>
        <p:style>
          <a:lnRef idx="0"/>
          <a:fillRef idx="0"/>
          <a:effectRef idx="0"/>
          <a:fontRef idx="minor"/>
        </p:style>
      </p:sp>
      <p:sp>
        <p:nvSpPr>
          <p:cNvPr id="91" name=""/>
          <p:cNvSpPr/>
          <p:nvPr/>
        </p:nvSpPr>
        <p:spPr>
          <a:xfrm>
            <a:off x="1870920" y="4716000"/>
            <a:ext cx="3206520" cy="922680"/>
          </a:xfrm>
          <a:prstGeom prst="rect">
            <a:avLst/>
          </a:prstGeom>
          <a:noFill/>
          <a:ln w="25560">
            <a:solidFill>
              <a:srgbClr val="000000"/>
            </a:solidFill>
            <a:round/>
          </a:ln>
        </p:spPr>
        <p:style>
          <a:lnRef idx="0"/>
          <a:fillRef idx="0"/>
          <a:effectRef idx="0"/>
          <a:fontRef idx="minor"/>
        </p:style>
      </p:sp>
      <p:sp>
        <p:nvSpPr>
          <p:cNvPr id="92" name=""/>
          <p:cNvSpPr/>
          <p:nvPr/>
        </p:nvSpPr>
        <p:spPr>
          <a:xfrm>
            <a:off x="1931040" y="514260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fd[0]</a:t>
            </a:r>
            <a:endParaRPr b="0" lang="en-GB" sz="2000" spc="-1" strike="noStrike">
              <a:latin typeface="Arial"/>
            </a:endParaRPr>
          </a:p>
        </p:txBody>
      </p:sp>
      <p:sp>
        <p:nvSpPr>
          <p:cNvPr id="93" name=""/>
          <p:cNvSpPr/>
          <p:nvPr/>
        </p:nvSpPr>
        <p:spPr>
          <a:xfrm>
            <a:off x="3854160" y="5142600"/>
            <a:ext cx="116280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fd[1]</a:t>
            </a:r>
            <a:endParaRPr b="0" lang="en-GB" sz="2000" spc="-1" strike="noStrike">
              <a:latin typeface="Arial"/>
            </a:endParaRPr>
          </a:p>
        </p:txBody>
      </p:sp>
      <p:sp>
        <p:nvSpPr>
          <p:cNvPr id="94" name=""/>
          <p:cNvSpPr/>
          <p:nvPr/>
        </p:nvSpPr>
        <p:spPr>
          <a:xfrm>
            <a:off x="317880" y="4824000"/>
            <a:ext cx="1359360" cy="499680"/>
          </a:xfrm>
          <a:prstGeom prst="rect">
            <a:avLst/>
          </a:prstGeom>
          <a:noFill/>
          <a:ln w="0">
            <a:noFill/>
          </a:ln>
        </p:spPr>
        <p:style>
          <a:lnRef idx="0"/>
          <a:fillRef idx="0"/>
          <a:effectRef idx="0"/>
          <a:fontRef idx="minor"/>
        </p:style>
        <p:txBody>
          <a:bodyPr lIns="90000" rIns="90000" tIns="46800" bIns="46800" anchor="t">
            <a:noAutofit/>
          </a:bodyPr>
          <a:p>
            <a:pPr algn="ctr">
              <a:lnSpc>
                <a:spcPct val="112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000" spc="-1" strike="noStrike">
                <a:solidFill>
                  <a:srgbClr val="000000"/>
                </a:solidFill>
                <a:latin typeface="Courier New"/>
                <a:ea typeface="DejaVu Sans"/>
              </a:rPr>
              <a:t>parent</a:t>
            </a: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5"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Using </a:t>
            </a:r>
            <a:r>
              <a:rPr b="1" lang="en" sz="2400" spc="-1" strike="noStrike">
                <a:solidFill>
                  <a:srgbClr val="000000"/>
                </a:solidFill>
                <a:latin typeface="Arial Black"/>
              </a:rPr>
              <a:t>pipes - </a:t>
            </a:r>
            <a:r>
              <a:rPr b="1" lang="en" sz="2400" spc="-1" strike="noStrike">
                <a:solidFill>
                  <a:srgbClr val="000000"/>
                </a:solidFill>
                <a:latin typeface="Arial Black"/>
              </a:rPr>
              <a:t>III</a:t>
            </a:r>
            <a:endParaRPr b="0" lang="en-GB" sz="2400" spc="-1" strike="noStrike">
              <a:latin typeface="Arial"/>
            </a:endParaRPr>
          </a:p>
        </p:txBody>
      </p:sp>
      <p:sp>
        <p:nvSpPr>
          <p:cNvPr id="96" name="PlaceHolder 2"/>
          <p:cNvSpPr>
            <a:spLocks noGrp="1"/>
          </p:cNvSpPr>
          <p:nvPr>
            <p:ph/>
          </p:nvPr>
        </p:nvSpPr>
        <p:spPr>
          <a:xfrm>
            <a:off x="318600" y="1185120"/>
            <a:ext cx="9978120" cy="544428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Arial"/>
              </a:rPr>
              <a:t>How to use pipes?</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Once created, you can use normal </a:t>
            </a:r>
            <a:r>
              <a:rPr b="1" lang="en" sz="2400" spc="-1" strike="noStrike">
                <a:solidFill>
                  <a:srgbClr val="000000"/>
                </a:solidFill>
                <a:latin typeface="Courier New"/>
              </a:rPr>
              <a:t>read/write calls </a:t>
            </a:r>
            <a:r>
              <a:rPr b="0" lang="en" sz="2400" spc="-1" strike="noStrike">
                <a:solidFill>
                  <a:srgbClr val="000000"/>
                </a:solidFill>
                <a:latin typeface="Arial"/>
              </a:rPr>
              <a:t>on the edges</a:t>
            </a: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3333cc"/>
                </a:solidFill>
                <a:latin typeface="Arial"/>
                <a:ea typeface="Noto Sans CJK SC"/>
              </a:rPr>
              <a:t>The </a:t>
            </a:r>
            <a:r>
              <a:rPr b="1" lang="en" sz="2400" spc="-1" strike="noStrike">
                <a:solidFill>
                  <a:srgbClr val="3333cc"/>
                </a:solidFill>
                <a:latin typeface="Courier New"/>
                <a:ea typeface="Noto Sans CJK SC"/>
              </a:rPr>
              <a:t>read </a:t>
            </a:r>
            <a:r>
              <a:rPr b="1" lang="en" sz="2400" spc="-1" strike="noStrike">
                <a:solidFill>
                  <a:srgbClr val="3333cc"/>
                </a:solidFill>
                <a:latin typeface="Arial"/>
              </a:rPr>
              <a:t>call</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if the write endpoint is open</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returns the available data, returning the number of bytes</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subsequent calls are blocked until new data becomes available</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if the write endpoint has been closed</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returns the available data, returning the number of bytes</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subsequent calls return 0, to indicate the end of the file</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7"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Using </a:t>
            </a:r>
            <a:r>
              <a:rPr b="1" lang="en" sz="2400" spc="-1" strike="noStrike">
                <a:solidFill>
                  <a:srgbClr val="000000"/>
                </a:solidFill>
                <a:latin typeface="Arial Black"/>
              </a:rPr>
              <a:t>pipes - </a:t>
            </a:r>
            <a:r>
              <a:rPr b="1" lang="en" sz="2400" spc="-1" strike="noStrike">
                <a:solidFill>
                  <a:srgbClr val="000000"/>
                </a:solidFill>
                <a:latin typeface="Arial Black"/>
              </a:rPr>
              <a:t>IV</a:t>
            </a:r>
            <a:endParaRPr b="0" lang="en-GB" sz="2400" spc="-1" strike="noStrike">
              <a:latin typeface="Arial"/>
            </a:endParaRPr>
          </a:p>
        </p:txBody>
      </p:sp>
      <p:sp>
        <p:nvSpPr>
          <p:cNvPr id="98" name="PlaceHolder 2"/>
          <p:cNvSpPr>
            <a:spLocks noGrp="1"/>
          </p:cNvSpPr>
          <p:nvPr>
            <p:ph/>
          </p:nvPr>
        </p:nvSpPr>
        <p:spPr>
          <a:xfrm>
            <a:off x="284040" y="1044000"/>
            <a:ext cx="9978120" cy="598788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Courier New"/>
              </a:rPr>
              <a:t>write </a:t>
            </a:r>
            <a:r>
              <a:rPr b="1" lang="en" sz="2400" spc="-1" strike="noStrike">
                <a:solidFill>
                  <a:srgbClr val="3333cc"/>
                </a:solidFill>
                <a:latin typeface="Arial"/>
              </a:rPr>
              <a:t>call</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if the read endpoint is open</a:t>
            </a:r>
            <a:endParaRPr b="0" lang="en-GB" sz="2400" spc="-1" strike="noStrike">
              <a:latin typeface="Arial"/>
            </a:endParaRPr>
          </a:p>
          <a:p>
            <a:pPr marL="1371600" indent="-228600">
              <a:lnSpc>
                <a:spcPct val="118000"/>
              </a:lnSpc>
              <a:spcBef>
                <a:spcPts val="499"/>
              </a:spcBef>
              <a:buNone/>
              <a:tabLst>
                <a:tab algn="l" pos="0"/>
              </a:tabLst>
            </a:pPr>
            <a:r>
              <a:rPr b="0" lang="en" sz="2400" spc="-1" strike="noStrike">
                <a:solidFill>
                  <a:srgbClr val="000000"/>
                </a:solidFill>
                <a:latin typeface="Arial"/>
              </a:rPr>
              <a:t>writing data is buffered until it is read by the other process</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if the read endpoint has been closed</a:t>
            </a:r>
            <a:endParaRPr b="0" lang="en-GB" sz="2400" spc="-1" strike="noStrike">
              <a:latin typeface="Arial"/>
            </a:endParaRPr>
          </a:p>
          <a:p>
            <a:pPr marL="1371600" indent="-228600">
              <a:lnSpc>
                <a:spcPct val="118000"/>
              </a:lnSpc>
              <a:spcBef>
                <a:spcPts val="499"/>
              </a:spcBef>
              <a:buNone/>
              <a:tabLst>
                <a:tab algn="l" pos="0"/>
              </a:tabLst>
            </a:pPr>
            <a:r>
              <a:rPr b="1" lang="en" sz="2400" spc="-1" strike="noStrike">
                <a:solidFill>
                  <a:srgbClr val="000000"/>
                </a:solidFill>
                <a:latin typeface="Courier New"/>
              </a:rPr>
              <a:t>SIGPIPE </a:t>
            </a:r>
            <a:r>
              <a:rPr b="0" lang="en" sz="2400" spc="-1" strike="noStrike">
                <a:solidFill>
                  <a:srgbClr val="000000"/>
                </a:solidFill>
                <a:latin typeface="Arial"/>
              </a:rPr>
              <a:t>signal is generated</a:t>
            </a:r>
            <a:endParaRPr b="0" lang="en-GB" sz="2400" spc="-1" strike="noStrike">
              <a:latin typeface="Arial"/>
            </a:endParaRPr>
          </a:p>
          <a:p>
            <a:pPr marL="1790640" indent="-228600">
              <a:lnSpc>
                <a:spcPct val="118000"/>
              </a:lnSpc>
              <a:spcBef>
                <a:spcPts val="499"/>
              </a:spcBef>
              <a:buNone/>
              <a:tabLst>
                <a:tab algn="l" pos="0"/>
              </a:tabLst>
            </a:pPr>
            <a:r>
              <a:rPr b="0" lang="en" sz="2400" spc="-1" strike="noStrike">
                <a:solidFill>
                  <a:srgbClr val="000000"/>
                </a:solidFill>
                <a:latin typeface="Arial"/>
              </a:rPr>
              <a:t>ignored/caught: write returns </a:t>
            </a:r>
            <a:r>
              <a:rPr b="1" lang="en" sz="2400" spc="-1" strike="noStrike">
                <a:solidFill>
                  <a:srgbClr val="000000"/>
                </a:solidFill>
                <a:latin typeface="Courier New"/>
              </a:rPr>
              <a:t>–1 </a:t>
            </a:r>
            <a:r>
              <a:rPr b="0" lang="en" sz="2400" spc="-1" strike="noStrike">
                <a:solidFill>
                  <a:srgbClr val="000000"/>
                </a:solidFill>
                <a:latin typeface="Arial"/>
              </a:rPr>
              <a:t>and </a:t>
            </a:r>
            <a:r>
              <a:rPr b="1" lang="en" sz="2400" spc="-1" strike="noStrike">
                <a:solidFill>
                  <a:srgbClr val="000000"/>
                </a:solidFill>
                <a:latin typeface="Courier New"/>
              </a:rPr>
              <a:t>errno </a:t>
            </a:r>
            <a:r>
              <a:rPr b="0" lang="en" sz="2400" spc="-1" strike="noStrike">
                <a:solidFill>
                  <a:srgbClr val="000000"/>
                </a:solidFill>
                <a:latin typeface="Arial"/>
              </a:rPr>
              <a:t>= </a:t>
            </a:r>
            <a:r>
              <a:rPr b="1" lang="en" sz="2400" spc="-1" strike="noStrike">
                <a:solidFill>
                  <a:srgbClr val="000000"/>
                </a:solidFill>
                <a:latin typeface="Courier New"/>
              </a:rPr>
              <a:t>EPIPE</a:t>
            </a:r>
            <a:endParaRPr b="0" lang="en-GB" sz="2400" spc="-1" strike="noStrike">
              <a:latin typeface="Arial"/>
            </a:endParaRPr>
          </a:p>
          <a:p>
            <a:pPr marL="1790640" indent="-228600">
              <a:lnSpc>
                <a:spcPct val="118000"/>
              </a:lnSpc>
              <a:spcBef>
                <a:spcPts val="448"/>
              </a:spcBef>
              <a:buNone/>
              <a:tabLst>
                <a:tab algn="l" pos="0"/>
              </a:tabLst>
            </a:pPr>
            <a:r>
              <a:rPr b="0" lang="en" sz="2400" spc="-1" strike="noStrike">
                <a:solidFill>
                  <a:srgbClr val="000000"/>
                </a:solidFill>
                <a:latin typeface="Arial"/>
              </a:rPr>
              <a:t>default action: terminate</a:t>
            </a: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3333cc"/>
                </a:solidFill>
                <a:latin typeface="Arial"/>
              </a:rPr>
              <a:t>Exercise:</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Two processes: parent and child</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The parent process communicates a string to the child, and the child prints it</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9" name="PlaceHolder 1"/>
          <p:cNvSpPr>
            <a:spLocks noGrp="1"/>
          </p:cNvSpPr>
          <p:nvPr>
            <p:ph type="title"/>
          </p:nvPr>
        </p:nvSpPr>
        <p:spPr>
          <a:xfrm>
            <a:off x="244440" y="479520"/>
            <a:ext cx="10197000" cy="57636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Using </a:t>
            </a:r>
            <a:r>
              <a:rPr b="1" lang="en" sz="2400" spc="-1" strike="noStrike">
                <a:solidFill>
                  <a:srgbClr val="000000"/>
                </a:solidFill>
                <a:latin typeface="Arial Black"/>
              </a:rPr>
              <a:t>pipes - </a:t>
            </a:r>
            <a:r>
              <a:rPr b="1" lang="en" sz="2400" spc="-1" strike="noStrike">
                <a:solidFill>
                  <a:srgbClr val="000000"/>
                </a:solidFill>
                <a:latin typeface="Arial Black"/>
              </a:rPr>
              <a:t>V</a:t>
            </a:r>
            <a:endParaRPr b="0" lang="en-GB" sz="2400" spc="-1" strike="noStrike">
              <a:latin typeface="Arial"/>
            </a:endParaRPr>
          </a:p>
        </p:txBody>
      </p:sp>
      <p:sp>
        <p:nvSpPr>
          <p:cNvPr id="100" name="PlaceHolder 2"/>
          <p:cNvSpPr>
            <a:spLocks noGrp="1"/>
          </p:cNvSpPr>
          <p:nvPr>
            <p:ph/>
          </p:nvPr>
        </p:nvSpPr>
        <p:spPr>
          <a:xfrm>
            <a:off x="356040" y="1044000"/>
            <a:ext cx="9978120" cy="588420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3333cc"/>
                </a:solidFill>
                <a:latin typeface="Arial"/>
              </a:rPr>
              <a:t>Call </a:t>
            </a:r>
            <a:r>
              <a:rPr b="1" lang="en" sz="2400" spc="-1" strike="noStrike">
                <a:solidFill>
                  <a:srgbClr val="3333cc"/>
                </a:solidFill>
                <a:latin typeface="Courier New"/>
              </a:rPr>
              <a:t>fstat</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If we use </a:t>
            </a:r>
            <a:r>
              <a:rPr b="1" lang="en" sz="2400" spc="-1" strike="noStrike">
                <a:solidFill>
                  <a:srgbClr val="000000"/>
                </a:solidFill>
                <a:latin typeface="Courier New"/>
              </a:rPr>
              <a:t>fstat </a:t>
            </a:r>
            <a:r>
              <a:rPr b="0" lang="en" sz="2400" spc="-1" strike="noStrike">
                <a:solidFill>
                  <a:srgbClr val="000000"/>
                </a:solidFill>
                <a:latin typeface="Arial"/>
              </a:rPr>
              <a:t>on a descriptor opened on a pipe, the file type will be described as fifo (macro </a:t>
            </a:r>
            <a:r>
              <a:rPr b="1" lang="en" sz="2400" spc="-1" strike="noStrike">
                <a:solidFill>
                  <a:srgbClr val="000000"/>
                </a:solidFill>
                <a:latin typeface="Courier New"/>
              </a:rPr>
              <a:t>S_ISFIFO </a:t>
            </a:r>
            <a:r>
              <a:rPr b="0" lang="en" sz="2400" spc="-1" strike="noStrike">
                <a:solidFill>
                  <a:srgbClr val="000000"/>
                </a:solidFill>
                <a:latin typeface="Arial"/>
              </a:rPr>
              <a:t>)</a:t>
            </a: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3333cc"/>
                </a:solidFill>
                <a:latin typeface="Arial"/>
              </a:rPr>
              <a:t>Atomicity</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When writing to a pipe, the </a:t>
            </a:r>
            <a:r>
              <a:rPr b="1" lang="en" sz="2400" spc="-1" strike="noStrike">
                <a:solidFill>
                  <a:srgbClr val="000000"/>
                </a:solidFill>
                <a:latin typeface="Courier New"/>
              </a:rPr>
              <a:t>PIPE_BUF constant </a:t>
            </a:r>
            <a:r>
              <a:rPr b="0" lang="en" sz="2400" spc="-1" strike="noStrike">
                <a:solidFill>
                  <a:srgbClr val="000000"/>
                </a:solidFill>
                <a:latin typeface="Arial"/>
              </a:rPr>
              <a:t>specifies the size of the pipe's buffer</a:t>
            </a:r>
            <a:endParaRPr b="0" lang="en-GB" sz="2400" spc="-1" strike="noStrike">
              <a:latin typeface="Arial"/>
            </a:endParaRPr>
          </a:p>
          <a:p>
            <a:pPr marL="952200" indent="-380880">
              <a:lnSpc>
                <a:spcPct val="118000"/>
              </a:lnSpc>
              <a:spcBef>
                <a:spcPts val="1100"/>
              </a:spcBef>
              <a:buNone/>
              <a:tabLst>
                <a:tab algn="l" pos="0"/>
              </a:tabLst>
            </a:pPr>
            <a:r>
              <a:rPr b="1" lang="en" sz="2400" spc="-1" strike="noStrike">
                <a:solidFill>
                  <a:srgbClr val="000000"/>
                </a:solidFill>
                <a:latin typeface="Courier New"/>
              </a:rPr>
              <a:t>write </a:t>
            </a:r>
            <a:r>
              <a:rPr b="0" lang="en" sz="2400" spc="-1" strike="noStrike">
                <a:solidFill>
                  <a:srgbClr val="000000"/>
                </a:solidFill>
                <a:latin typeface="Arial"/>
              </a:rPr>
              <a:t>calls smaller than </a:t>
            </a:r>
            <a:r>
              <a:rPr b="1" lang="en" sz="2400" spc="-1" strike="noStrike">
                <a:solidFill>
                  <a:srgbClr val="000000"/>
                </a:solidFill>
                <a:latin typeface="Courier New"/>
              </a:rPr>
              <a:t>PIPE_BUF </a:t>
            </a:r>
            <a:r>
              <a:rPr b="0" lang="en" sz="2400" spc="-1" strike="noStrike">
                <a:solidFill>
                  <a:srgbClr val="000000"/>
                </a:solidFill>
                <a:latin typeface="Arial"/>
              </a:rPr>
              <a:t>are executed atomically</a:t>
            </a:r>
            <a:endParaRPr b="0" lang="en-GB" sz="2400" spc="-1" strike="noStrike">
              <a:latin typeface="Arial"/>
            </a:endParaRPr>
          </a:p>
          <a:p>
            <a:pPr marL="952200" indent="-380880">
              <a:lnSpc>
                <a:spcPct val="118000"/>
              </a:lnSpc>
              <a:spcBef>
                <a:spcPts val="1100"/>
              </a:spcBef>
              <a:buNone/>
              <a:tabLst>
                <a:tab algn="l" pos="0"/>
              </a:tabLst>
            </a:pPr>
            <a:r>
              <a:rPr b="1" lang="en" sz="2400" spc="-1" strike="noStrike">
                <a:solidFill>
                  <a:srgbClr val="000000"/>
                </a:solidFill>
                <a:latin typeface="Courier New"/>
              </a:rPr>
              <a:t>write </a:t>
            </a:r>
            <a:r>
              <a:rPr b="0" lang="en" sz="2400" spc="-1" strike="noStrike">
                <a:solidFill>
                  <a:srgbClr val="000000"/>
                </a:solidFill>
                <a:latin typeface="Arial"/>
              </a:rPr>
              <a:t>calls larger than </a:t>
            </a:r>
            <a:r>
              <a:rPr b="1" lang="en" sz="2400" spc="-1" strike="noStrike">
                <a:solidFill>
                  <a:srgbClr val="000000"/>
                </a:solidFill>
                <a:latin typeface="Courier New"/>
              </a:rPr>
              <a:t>PIPE_BUF </a:t>
            </a:r>
            <a:r>
              <a:rPr b="0" lang="en" sz="2400" spc="-1" strike="noStrike">
                <a:solidFill>
                  <a:srgbClr val="000000"/>
                </a:solidFill>
                <a:latin typeface="Arial"/>
              </a:rPr>
              <a:t>can be executed non-atomically</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The presence of multiple writers can cause interleaving between distinct </a:t>
            </a:r>
            <a:r>
              <a:rPr b="1" lang="en" sz="2400" spc="-1" strike="noStrike">
                <a:solidFill>
                  <a:srgbClr val="000000"/>
                </a:solidFill>
                <a:latin typeface="Courier New"/>
              </a:rPr>
              <a:t>write calls</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1" name="PlaceHolder 1"/>
          <p:cNvSpPr>
            <a:spLocks noGrp="1"/>
          </p:cNvSpPr>
          <p:nvPr>
            <p:ph/>
          </p:nvPr>
        </p:nvSpPr>
        <p:spPr>
          <a:xfrm>
            <a:off x="356040" y="1260000"/>
            <a:ext cx="9978120" cy="551016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0" lang="en" sz="2400" spc="-1" strike="noStrike">
                <a:solidFill>
                  <a:srgbClr val="000000"/>
                </a:solidFill>
                <a:latin typeface="Arial"/>
              </a:rPr>
              <a:t>An existing file descriptor is duplicated by one of the following functions:</a:t>
            </a:r>
            <a:endParaRPr b="0" lang="en-GB" sz="2400" spc="-1" strike="noStrike">
              <a:latin typeface="Arial"/>
            </a:endParaRPr>
          </a:p>
          <a:p>
            <a:pPr marL="761760" indent="-190440">
              <a:lnSpc>
                <a:spcPct val="123000"/>
              </a:lnSpc>
              <a:spcBef>
                <a:spcPts val="998"/>
              </a:spcBef>
              <a:buNone/>
              <a:tabLst>
                <a:tab algn="l" pos="0"/>
              </a:tabLst>
            </a:pPr>
            <a:r>
              <a:rPr b="1" lang="en" sz="2400" spc="-1" strike="noStrike">
                <a:solidFill>
                  <a:srgbClr val="000000"/>
                </a:solidFill>
                <a:latin typeface="Courier New"/>
              </a:rPr>
              <a:t>int dup(int filedes);</a:t>
            </a:r>
            <a:endParaRPr b="0" lang="en-GB" sz="2400" spc="-1" strike="noStrike">
              <a:latin typeface="Arial"/>
            </a:endParaRPr>
          </a:p>
          <a:p>
            <a:pPr marL="761760" indent="-190440">
              <a:lnSpc>
                <a:spcPct val="123000"/>
              </a:lnSpc>
              <a:spcBef>
                <a:spcPts val="998"/>
              </a:spcBef>
              <a:buNone/>
              <a:tabLst>
                <a:tab algn="l" pos="0"/>
              </a:tabLst>
            </a:pPr>
            <a:r>
              <a:rPr b="1" lang="en" sz="2400" spc="-1" strike="noStrike">
                <a:solidFill>
                  <a:srgbClr val="000000"/>
                </a:solidFill>
                <a:latin typeface="Courier New"/>
              </a:rPr>
              <a:t>int dup2(int filedes, </a:t>
            </a:r>
            <a:br>
              <a:rPr sz="2400"/>
            </a:br>
            <a:r>
              <a:rPr b="1" lang="en" sz="2400" spc="-1" strike="noStrike">
                <a:solidFill>
                  <a:srgbClr val="000000"/>
                </a:solidFill>
                <a:latin typeface="Courier New"/>
              </a:rPr>
              <a:t>int filedes2);</a:t>
            </a:r>
            <a:endParaRPr b="0" lang="en-GB" sz="2400" spc="-1" strike="noStrike">
              <a:latin typeface="Arial"/>
            </a:endParaRPr>
          </a:p>
          <a:p>
            <a:pPr marL="379080" indent="-379080">
              <a:lnSpc>
                <a:spcPts val="2625"/>
              </a:lnSpc>
              <a:spcBef>
                <a:spcPts val="1925"/>
              </a:spcBef>
              <a:buNone/>
              <a:tabLst>
                <a:tab algn="l" pos="0"/>
              </a:tabLst>
            </a:pPr>
            <a:r>
              <a:rPr b="0" lang="en" sz="2400" spc="-1" strike="noStrike">
                <a:solidFill>
                  <a:srgbClr val="000000"/>
                </a:solidFill>
                <a:latin typeface="Arial"/>
              </a:rPr>
              <a:t>Both functions "duplicate" a file </a:t>
            </a:r>
            <a:br>
              <a:rPr sz="2400"/>
            </a:br>
            <a:r>
              <a:rPr b="0" lang="en" sz="2400" spc="-1" strike="noStrike">
                <a:solidFill>
                  <a:srgbClr val="000000"/>
                </a:solidFill>
                <a:latin typeface="Arial"/>
              </a:rPr>
              <a:t>descriptor, that is, they create </a:t>
            </a:r>
            <a:br>
              <a:rPr sz="2400"/>
            </a:br>
            <a:r>
              <a:rPr b="0" lang="en" sz="2400" spc="-1" strike="noStrike">
                <a:solidFill>
                  <a:srgbClr val="000000"/>
                </a:solidFill>
                <a:latin typeface="Arial"/>
              </a:rPr>
              <a:t>a new file descriptor that </a:t>
            </a:r>
            <a:br>
              <a:rPr sz="2400"/>
            </a:br>
            <a:r>
              <a:rPr b="0" lang="en" sz="2400" spc="-1" strike="noStrike">
                <a:solidFill>
                  <a:srgbClr val="000000"/>
                </a:solidFill>
                <a:latin typeface="Arial"/>
              </a:rPr>
              <a:t>points to the same file table entry </a:t>
            </a:r>
            <a:br>
              <a:rPr sz="2400"/>
            </a:br>
            <a:r>
              <a:rPr b="0" lang="en" sz="2400" spc="-1" strike="noStrike">
                <a:solidFill>
                  <a:srgbClr val="000000"/>
                </a:solidFill>
                <a:latin typeface="Arial"/>
              </a:rPr>
              <a:t>as the original file descriptor</a:t>
            </a:r>
            <a:endParaRPr b="0" lang="en-GB" sz="2400" spc="-1" strike="noStrike">
              <a:latin typeface="Arial"/>
            </a:endParaRPr>
          </a:p>
          <a:p>
            <a:pPr marL="379080" indent="-379080">
              <a:lnSpc>
                <a:spcPts val="2625"/>
              </a:lnSpc>
              <a:spcBef>
                <a:spcPts val="1925"/>
              </a:spcBef>
              <a:buNone/>
              <a:tabLst>
                <a:tab algn="l" pos="0"/>
              </a:tabLst>
            </a:pPr>
            <a:r>
              <a:rPr b="0" lang="en" sz="2400" spc="-1" strike="noStrike">
                <a:solidFill>
                  <a:srgbClr val="000000"/>
                </a:solidFill>
                <a:latin typeface="Arial"/>
              </a:rPr>
              <a:t>In the file table entry there is a field </a:t>
            </a:r>
            <a:br>
              <a:rPr sz="2400"/>
            </a:br>
            <a:r>
              <a:rPr b="0" lang="en" sz="2400" spc="-1" strike="noStrike">
                <a:solidFill>
                  <a:srgbClr val="000000"/>
                </a:solidFill>
                <a:latin typeface="Arial"/>
              </a:rPr>
              <a:t>that records the number of file </a:t>
            </a:r>
            <a:br>
              <a:rPr sz="2400"/>
            </a:br>
            <a:r>
              <a:rPr b="0" lang="en" sz="2400" spc="-1" strike="noStrike">
                <a:solidFill>
                  <a:srgbClr val="000000"/>
                </a:solidFill>
                <a:latin typeface="Arial"/>
              </a:rPr>
              <a:t>descriptors that "point" to it</a:t>
            </a:r>
            <a:endParaRPr b="0" lang="en-GB" sz="2400" spc="-1" strike="noStrike">
              <a:latin typeface="Arial"/>
            </a:endParaRPr>
          </a:p>
        </p:txBody>
      </p:sp>
      <p:sp>
        <p:nvSpPr>
          <p:cNvPr id="102" name=""/>
          <p:cNvSpPr/>
          <p:nvPr/>
        </p:nvSpPr>
        <p:spPr>
          <a:xfrm>
            <a:off x="0" y="1847880"/>
            <a:ext cx="10690920" cy="360"/>
          </a:xfrm>
          <a:prstGeom prst="rect">
            <a:avLst/>
          </a:prstGeom>
          <a:noFill/>
          <a:ln w="0">
            <a:noFill/>
          </a:ln>
        </p:spPr>
        <p:style>
          <a:lnRef idx="0"/>
          <a:fillRef idx="0"/>
          <a:effectRef idx="0"/>
          <a:fontRef idx="minor"/>
        </p:style>
      </p:sp>
      <p:pic>
        <p:nvPicPr>
          <p:cNvPr id="103" name="" descr=""/>
          <p:cNvPicPr/>
          <p:nvPr/>
        </p:nvPicPr>
        <p:blipFill>
          <a:blip r:embed="rId1"/>
          <a:stretch/>
        </p:blipFill>
        <p:spPr>
          <a:xfrm>
            <a:off x="5664600" y="1735200"/>
            <a:ext cx="4392360" cy="5290920"/>
          </a:xfrm>
          <a:prstGeom prst="rect">
            <a:avLst/>
          </a:prstGeom>
          <a:ln w="0">
            <a:noFill/>
          </a:ln>
        </p:spPr>
      </p:pic>
      <p:sp>
        <p:nvSpPr>
          <p:cNvPr id="104" name="PlaceHolder 2"/>
          <p:cNvSpPr>
            <a:spLocks noGrp="1"/>
          </p:cNvSpPr>
          <p:nvPr>
            <p:ph type="title"/>
          </p:nvPr>
        </p:nvSpPr>
        <p:spPr>
          <a:xfrm>
            <a:off x="336600" y="498240"/>
            <a:ext cx="99226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Copying </a:t>
            </a:r>
            <a:r>
              <a:rPr b="1" lang="en" sz="2400" spc="-1" strike="noStrike">
                <a:solidFill>
                  <a:srgbClr val="000000"/>
                </a:solidFill>
                <a:latin typeface="Arial Black"/>
              </a:rPr>
              <a:t>the file </a:t>
            </a:r>
            <a:r>
              <a:rPr b="1" lang="en" sz="2400" spc="-1" strike="noStrike">
                <a:solidFill>
                  <a:srgbClr val="000000"/>
                </a:solidFill>
                <a:latin typeface="Arial Black"/>
              </a:rPr>
              <a:t>descript</a:t>
            </a:r>
            <a:r>
              <a:rPr b="1" lang="en" sz="2400" spc="-1" strike="noStrike">
                <a:solidFill>
                  <a:srgbClr val="000000"/>
                </a:solidFill>
                <a:latin typeface="Arial Black"/>
              </a:rPr>
              <a:t>or - I</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8135</TotalTime>
  <Application>LibreOffice/7.3.7.2$Linux_X86_64 LibreOffice_project/30$Build-2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2003-09-08T07:38:59Z</dcterms:created>
  <dc:creator>Alberto Montresor</dc:creator>
  <dc:description/>
  <dc:language>it-IT</dc:language>
  <cp:lastModifiedBy/>
  <cp:lastPrinted>2003-09-29T10:50:11Z</cp:lastPrinted>
  <dcterms:modified xsi:type="dcterms:W3CDTF">2023-11-18T16:01:46Z</dcterms:modified>
  <cp:revision>479</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