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media/image1.gif" ContentType="image/gif"/>
  <Override PartName="/ppt/media/image2.gif" ContentType="image/gif"/>
  <Override PartName="/ppt/media/image3.wmf" ContentType="image/x-wmf"/>
  <Override PartName="/ppt/media/image4.png" ContentType="image/png"/>
  <Override PartName="/ppt/media/image5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embeddings/oleObject1.xlsx" ContentType="application/vnd.openxmlformats-officedocument.spreadsheetml.sheet"/>
  <Override PartName="/ppt/presProps.xml" ContentType="application/vnd.openxmlformats-officedocument.presentationml.presProps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4.xml" ContentType="application/vnd.openxmlformats-officedocument.presentationml.slide+xml"/>
  <Override PartName="/ppt/slides/_rels/slide24.xml.rels" ContentType="application/vnd.openxmlformats-package.relationships+xml"/>
  <Override PartName="/ppt/slides/_rels/slide15.xml.rels" ContentType="application/vnd.openxmlformats-package.relationships+xml"/>
  <Override PartName="/ppt/slides/_rels/slide31.xml.rels" ContentType="application/vnd.openxmlformats-package.relationships+xml"/>
  <Override PartName="/ppt/slides/_rels/slide16.xml.rels" ContentType="application/vnd.openxmlformats-package.relationships+xml"/>
  <Override PartName="/ppt/slides/_rels/slide32.xml.rels" ContentType="application/vnd.openxmlformats-package.relationships+xml"/>
  <Override PartName="/ppt/slides/_rels/slide25.xml.rels" ContentType="application/vnd.openxmlformats-package.relationships+xml"/>
  <Override PartName="/ppt/slides/_rels/slide10.xml.rels" ContentType="application/vnd.openxmlformats-package.relationships+xml"/>
  <Override PartName="/ppt/slides/_rels/slide21.xml.rels" ContentType="application/vnd.openxmlformats-package.relationships+xml"/>
  <Override PartName="/ppt/slides/_rels/slide8.xml.rels" ContentType="application/vnd.openxmlformats-package.relationships+xml"/>
  <Override PartName="/ppt/slides/_rels/slide27.xml.rels" ContentType="application/vnd.openxmlformats-package.relationships+xml"/>
  <Override PartName="/ppt/slides/_rels/slide2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7.xml.rels" ContentType="application/vnd.openxmlformats-package.relationships+xml"/>
  <Override PartName="/ppt/slides/_rels/slide20.xml.rels" ContentType="application/vnd.openxmlformats-package.relationships+xml"/>
  <Override PartName="/ppt/slides/_rels/slide1.xml.rels" ContentType="application/vnd.openxmlformats-package.relationships+xml"/>
  <Override PartName="/ppt/slides/_rels/slide11.xml.rels" ContentType="application/vnd.openxmlformats-package.relationships+xml"/>
  <Override PartName="/ppt/slides/_rels/slide26.xml.rels" ContentType="application/vnd.openxmlformats-package.relationships+xml"/>
  <Override PartName="/ppt/slides/_rels/slide17.xml.rels" ContentType="application/vnd.openxmlformats-package.relationships+xml"/>
  <Override PartName="/ppt/slides/_rels/slide12.xml.rels" ContentType="application/vnd.openxmlformats-package.relationships+xml"/>
  <Override PartName="/ppt/slides/_rels/slide18.xml.rels" ContentType="application/vnd.openxmlformats-package.relationships+xml"/>
  <Override PartName="/ppt/slides/_rels/slide13.xml.rels" ContentType="application/vnd.openxmlformats-package.relationships+xml"/>
  <Override PartName="/ppt/slides/_rels/slide19.xml.rels" ContentType="application/vnd.openxmlformats-package.relationships+xml"/>
  <Override PartName="/ppt/slides/_rels/slide3.xml.rels" ContentType="application/vnd.openxmlformats-package.relationships+xml"/>
  <Override PartName="/ppt/slides/_rels/slide9.xml.rels" ContentType="application/vnd.openxmlformats-package.relationships+xml"/>
  <Override PartName="/ppt/slides/_rels/slide28.xml.rels" ContentType="application/vnd.openxmlformats-package.relationships+xml"/>
  <Override PartName="/ppt/slides/_rels/slide22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  <Override PartName="/ppt/slides/_rels/slide14.xml.rels" ContentType="application/vnd.openxmlformats-package.relationships+xml"/>
  <Override PartName="/ppt/slides/_rels/slide23.xml.rels" ContentType="application/vnd.openxmlformats-package.relationships+xml"/>
  <Override PartName="/ppt/slides/slide30.xml" ContentType="application/vnd.openxmlformats-officedocument.presentationml.slide+xml"/>
  <Override PartName="/ppt/slides/slide5.xml" ContentType="application/vnd.openxmlformats-officedocument.presentationml.slide+xml"/>
  <Override PartName="/ppt/slides/slide31.xml" ContentType="application/vnd.openxmlformats-officedocument.presentationml.slide+xml"/>
  <Override PartName="/ppt/slides/slide6.xml" ContentType="application/vnd.openxmlformats-officedocument.presentationml.slide+xml"/>
  <Override PartName="/ppt/slides/slide32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</p:sldIdLst>
  <p:sldSz cx="10691813" cy="7559675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96220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534240" y="4058640"/>
            <a:ext cx="96220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53424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546480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/>
          </p:nvPr>
        </p:nvSpPr>
        <p:spPr>
          <a:xfrm>
            <a:off x="3787560" y="176868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/>
          </p:nvPr>
        </p:nvSpPr>
        <p:spPr>
          <a:xfrm>
            <a:off x="7041240" y="176868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/>
          </p:nvPr>
        </p:nvSpPr>
        <p:spPr>
          <a:xfrm>
            <a:off x="534240" y="405864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/>
          </p:nvPr>
        </p:nvSpPr>
        <p:spPr>
          <a:xfrm>
            <a:off x="3787560" y="405864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/>
          </p:nvPr>
        </p:nvSpPr>
        <p:spPr>
          <a:xfrm>
            <a:off x="7041240" y="405864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534240" y="301320"/>
            <a:ext cx="9622080" cy="585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3424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546480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34240" y="4058640"/>
            <a:ext cx="96220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gif"/><Relationship Id="rId3" Type="http://schemas.openxmlformats.org/officeDocument/2006/relationships/image" Target="../media/image2.gif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"/>
          <p:cNvSpPr/>
          <p:nvPr/>
        </p:nvSpPr>
        <p:spPr>
          <a:xfrm>
            <a:off x="10165680" y="95040"/>
            <a:ext cx="876240" cy="320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>
              <a:lnSpc>
                <a:spcPct val="101000"/>
              </a:lnSpc>
              <a:spcBef>
                <a:spcPts val="1123"/>
              </a:spcBef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fld id="{788F3F25-B71D-45F3-BD2D-0040BA2C2B2F}" type="slidenum">
              <a:rPr b="0" lang="en-GB" sz="1200" spc="-1" strike="noStrike">
                <a:solidFill>
                  <a:srgbClr val="000000"/>
                </a:solidFill>
                <a:latin typeface="Arial"/>
                <a:ea typeface="DejaVu Sans"/>
              </a:rPr>
              <a:t>&lt;number&gt;</a:t>
            </a:fld>
            <a:endParaRPr b="0" lang="en-GB" sz="1200" spc="-1" strike="noStrike">
              <a:latin typeface="Arial"/>
            </a:endParaRPr>
          </a:p>
        </p:txBody>
      </p:sp>
      <p:sp>
        <p:nvSpPr>
          <p:cNvPr id="1" name=""/>
          <p:cNvSpPr/>
          <p:nvPr/>
        </p:nvSpPr>
        <p:spPr>
          <a:xfrm>
            <a:off x="8466840" y="7256880"/>
            <a:ext cx="2224080" cy="302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-GB" sz="1200" spc="-1" strike="noStrike">
                <a:solidFill>
                  <a:srgbClr val="dc2300"/>
                </a:solidFill>
                <a:latin typeface="Arial"/>
                <a:ea typeface="Times New Roman"/>
              </a:rPr>
              <a:t>© 2023-2024 F. Pedullà</a:t>
            </a:r>
            <a:endParaRPr b="0" lang="en-GB" sz="1200" spc="-1" strike="noStrike">
              <a:latin typeface="Arial"/>
            </a:endParaRPr>
          </a:p>
        </p:txBody>
      </p:sp>
      <p:sp>
        <p:nvSpPr>
          <p:cNvPr id="2" name=""/>
          <p:cNvSpPr/>
          <p:nvPr/>
        </p:nvSpPr>
        <p:spPr>
          <a:xfrm>
            <a:off x="-408960" y="7256880"/>
            <a:ext cx="2171160" cy="302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i="1" lang="en-GB" sz="1200" spc="-1" strike="noStrike">
                <a:solidFill>
                  <a:srgbClr val="dc2300"/>
                </a:solidFill>
                <a:latin typeface="Arial"/>
                <a:ea typeface="Times New Roman"/>
              </a:rPr>
              <a:t>AY 2023-2024</a:t>
            </a:r>
            <a:endParaRPr b="0" lang="en-GB" sz="1200" spc="-1" strike="noStrike">
              <a:latin typeface="Arial"/>
            </a:endParaRPr>
          </a:p>
        </p:txBody>
      </p:sp>
      <p:sp>
        <p:nvSpPr>
          <p:cNvPr id="3" name=""/>
          <p:cNvSpPr/>
          <p:nvPr/>
        </p:nvSpPr>
        <p:spPr>
          <a:xfrm>
            <a:off x="3798720" y="60120"/>
            <a:ext cx="2914200" cy="302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-GB" sz="1800" spc="-1" strike="noStrike">
                <a:solidFill>
                  <a:srgbClr val="dc2300"/>
                </a:solidFill>
                <a:latin typeface="Arial"/>
                <a:ea typeface="Times New Roman"/>
              </a:rPr>
              <a:t>Process Management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4" name=""/>
          <p:cNvSpPr/>
          <p:nvPr/>
        </p:nvSpPr>
        <p:spPr>
          <a:xfrm>
            <a:off x="56160" y="108000"/>
            <a:ext cx="696960" cy="302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-GB" sz="1400" spc="-1" strike="noStrike">
                <a:solidFill>
                  <a:srgbClr val="dc2300"/>
                </a:solidFill>
                <a:latin typeface="Arial"/>
                <a:ea typeface="Times New Roman"/>
              </a:rPr>
              <a:t>CS&amp;P</a:t>
            </a:r>
            <a:endParaRPr b="0" lang="en-GB" sz="1400" spc="-1" strike="noStrike">
              <a:latin typeface="Arial"/>
            </a:endParaRPr>
          </a:p>
        </p:txBody>
      </p:sp>
      <p:pic>
        <p:nvPicPr>
          <p:cNvPr id="5" name="" descr=""/>
          <p:cNvPicPr/>
          <p:nvPr/>
        </p:nvPicPr>
        <p:blipFill>
          <a:blip r:embed="rId2"/>
          <a:stretch/>
        </p:blipFill>
        <p:spPr>
          <a:xfrm>
            <a:off x="70920" y="428400"/>
            <a:ext cx="10487880" cy="77400"/>
          </a:xfrm>
          <a:prstGeom prst="rect">
            <a:avLst/>
          </a:prstGeom>
          <a:ln w="0">
            <a:noFill/>
          </a:ln>
        </p:spPr>
      </p:pic>
      <p:pic>
        <p:nvPicPr>
          <p:cNvPr id="6" name="" descr=""/>
          <p:cNvPicPr/>
          <p:nvPr/>
        </p:nvPicPr>
        <p:blipFill>
          <a:blip r:embed="rId3"/>
          <a:stretch/>
        </p:blipFill>
        <p:spPr>
          <a:xfrm>
            <a:off x="82800" y="7225560"/>
            <a:ext cx="10487880" cy="42120"/>
          </a:xfrm>
          <a:prstGeom prst="rect">
            <a:avLst/>
          </a:prstGeom>
          <a:ln w="0">
            <a:noFill/>
          </a:ln>
        </p:spPr>
      </p:pic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GB" sz="4400" spc="-1" strike="noStrike">
                <a:latin typeface="Arial"/>
              </a:rPr>
              <a:t>Click to </a:t>
            </a:r>
            <a:r>
              <a:rPr b="0" lang="en-GB" sz="4400" spc="-1" strike="noStrike">
                <a:latin typeface="Arial"/>
              </a:rPr>
              <a:t>edit the </a:t>
            </a:r>
            <a:r>
              <a:rPr b="0" lang="en-GB" sz="4400" spc="-1" strike="noStrike">
                <a:latin typeface="Arial"/>
              </a:rPr>
              <a:t>title text </a:t>
            </a:r>
            <a:r>
              <a:rPr b="0" lang="en-GB" sz="4400" spc="-1" strike="noStrike">
                <a:latin typeface="Arial"/>
              </a:rPr>
              <a:t>format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pc="-1" strike="noStrike">
                <a:latin typeface="Arial"/>
              </a:rPr>
              <a:t>Click to edit the outline text format</a:t>
            </a:r>
            <a:endParaRPr b="0" lang="en-GB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800" spc="-1" strike="noStrike">
                <a:latin typeface="Arial"/>
              </a:rPr>
              <a:t>Second Outline Level</a:t>
            </a:r>
            <a:endParaRPr b="0" lang="en-GB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400" spc="-1" strike="noStrike">
                <a:latin typeface="Arial"/>
              </a:rPr>
              <a:t>Third Outline Level</a:t>
            </a:r>
            <a:endParaRPr b="0" lang="en-GB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000" spc="-1" strike="noStrike">
                <a:latin typeface="Arial"/>
              </a:rPr>
              <a:t>Fourth Outline Level</a:t>
            </a:r>
            <a:endParaRPr b="0" lang="en-GB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Fifth Outline Level</a:t>
            </a:r>
            <a:endParaRPr b="0" lang="en-GB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Sixth Outline Level</a:t>
            </a:r>
            <a:endParaRPr b="0" lang="en-GB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Seventh Outline Level</a:t>
            </a:r>
            <a:endParaRPr b="0" lang="en-GB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hyperlink" Target="http://www.gnu.org/licenses/fdl.html#TOC1" TargetMode="External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package" Target="../embeddings/oleObject1.xlsx"/><Relationship Id="rId2" Type="http://schemas.openxmlformats.org/officeDocument/2006/relationships/image" Target="../media/image3.wmf"/><Relationship Id="rId3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"/>
          <p:cNvSpPr/>
          <p:nvPr/>
        </p:nvSpPr>
        <p:spPr>
          <a:xfrm>
            <a:off x="1058040" y="943920"/>
            <a:ext cx="8586360" cy="4420440"/>
          </a:xfrm>
          <a:prstGeom prst="rect">
            <a:avLst/>
          </a:prstGeom>
          <a:solidFill>
            <a:srgbClr val="ffffff"/>
          </a:solidFill>
          <a:ln w="0">
            <a:solidFill>
              <a:srgbClr val="000000"/>
            </a:solidFill>
          </a:ln>
          <a:effectLst>
            <a:outerShdw blurRad="0" dir="2700000" dist="152225" rotWithShape="0">
              <a:srgbClr val="808080"/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en-GB" sz="3200" spc="-1" strike="noStrike">
              <a:latin typeface="Arial"/>
            </a:endParaRPr>
          </a:p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3200" spc="-1" strike="noStrike">
                <a:solidFill>
                  <a:srgbClr val="000000"/>
                </a:solidFill>
                <a:latin typeface="Arial"/>
                <a:ea typeface="DejaVu Sans"/>
              </a:rPr>
              <a:t>Module 6 </a:t>
            </a:r>
            <a:br>
              <a:rPr sz="3200"/>
            </a:br>
            <a:r>
              <a:rPr b="1" lang="en" sz="3200" spc="-1" strike="noStrike">
                <a:solidFill>
                  <a:srgbClr val="000000"/>
                </a:solidFill>
                <a:latin typeface="Arial"/>
                <a:ea typeface="DejaVu Sans"/>
              </a:rPr>
              <a:t>System call for process control</a:t>
            </a:r>
            <a:endParaRPr b="0" lang="en-GB" sz="3200" spc="-1" strike="noStrike">
              <a:latin typeface="Arial"/>
            </a:endParaRPr>
          </a:p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3200" spc="-1" strike="noStrike">
                <a:solidFill>
                  <a:srgbClr val="000000"/>
                </a:solidFill>
                <a:latin typeface="Arial"/>
                <a:ea typeface="DejaVu Sans"/>
              </a:rPr>
              <a:t>(fork, exit, wait )</a:t>
            </a:r>
            <a:endParaRPr b="0" lang="en-GB" sz="3200" spc="-1" strike="noStrike">
              <a:latin typeface="Arial"/>
            </a:endParaRPr>
          </a:p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en-GB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800" spc="-1" strike="noStrike">
                <a:solidFill>
                  <a:srgbClr val="000000"/>
                </a:solidFill>
                <a:latin typeface="Arial"/>
                <a:ea typeface="HG Mincho Light J"/>
              </a:rPr>
              <a:t>Computer Systems &amp; Programming</a:t>
            </a:r>
            <a:endParaRPr b="0" lang="en-GB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800" spc="-1" strike="noStrike">
                <a:solidFill>
                  <a:srgbClr val="000000"/>
                </a:solidFill>
                <a:latin typeface="Arial"/>
                <a:ea typeface="HG Mincho Light J"/>
              </a:rPr>
              <a:t>Academic Year 2023-2024</a:t>
            </a:r>
            <a:endParaRPr b="0" lang="en-GB" sz="1800" spc="-1" strike="noStrike">
              <a:latin typeface="Arial"/>
            </a:endParaRPr>
          </a:p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en-GB" sz="1800" spc="-1" strike="noStrike">
              <a:latin typeface="Arial"/>
            </a:endParaRPr>
          </a:p>
          <a:p>
            <a:pPr algn="ctr">
              <a:lnSpc>
                <a:spcPct val="101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134360"/>
                <a:tab algn="l" pos="10332720"/>
                <a:tab algn="l" pos="10782000"/>
              </a:tabLst>
            </a:pPr>
            <a:endParaRPr b="0" lang="en-GB" sz="1800" spc="-1" strike="noStrike">
              <a:latin typeface="Arial"/>
            </a:endParaRPr>
          </a:p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en-GB" sz="1100" spc="-1" strike="noStrike">
              <a:latin typeface="Arial"/>
            </a:endParaRPr>
          </a:p>
        </p:txBody>
      </p:sp>
      <p:sp>
        <p:nvSpPr>
          <p:cNvPr id="46" name=""/>
          <p:cNvSpPr/>
          <p:nvPr/>
        </p:nvSpPr>
        <p:spPr>
          <a:xfrm>
            <a:off x="166320" y="5997960"/>
            <a:ext cx="10287360" cy="900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000" spc="-1" strike="noStrike">
                <a:solidFill>
                  <a:srgbClr val="000000"/>
                </a:solidFill>
                <a:latin typeface="Courier New"/>
                <a:ea typeface="Times New Roman"/>
              </a:rPr>
              <a:t>Copyright © 2023-2024 Francesco Pedullà</a:t>
            </a:r>
            <a:endParaRPr b="0" lang="en-GB" sz="10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000" spc="-1" strike="noStrike">
                <a:solidFill>
                  <a:srgbClr val="000000"/>
                </a:solidFill>
                <a:latin typeface="Courier New"/>
                <a:ea typeface="Times New Roman"/>
              </a:rPr>
              <a:t>Copyright © 2005-2007 Francesco Pedullà, Massimo Verola</a:t>
            </a:r>
            <a:endParaRPr b="0" lang="en-GB" sz="10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000" spc="-1" strike="noStrike">
                <a:solidFill>
                  <a:srgbClr val="000000"/>
                </a:solidFill>
                <a:latin typeface="Courier New"/>
                <a:ea typeface="Times New Roman"/>
              </a:rPr>
              <a:t>Copyright © 2001-2005 Renzo Davoli, Alberto Montresor (University of Bologna)</a:t>
            </a:r>
            <a:endParaRPr b="0" lang="en-GB" sz="10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000" spc="-1" strike="noStrike">
                <a:solidFill>
                  <a:srgbClr val="000000"/>
                </a:solidFill>
                <a:latin typeface="Courier New"/>
                <a:ea typeface="Times New Roman"/>
              </a:rPr>
              <a:t>Permission is granted to copy, distribute and/or modify this document under the terms of the GNU Free Documentation License, Version 1.2 or any later version published by the Free Software Foundation; </a:t>
            </a:r>
            <a:br>
              <a:rPr sz="1000"/>
            </a:br>
            <a:r>
              <a:rPr b="1" lang="en" sz="1000" spc="-1" strike="noStrike">
                <a:solidFill>
                  <a:srgbClr val="000000"/>
                </a:solidFill>
                <a:latin typeface="Courier New"/>
                <a:ea typeface="Times New Roman"/>
              </a:rPr>
              <a:t>with no Invariant Sections, no Front-Cover Texts, and no Back-Cover Texts. </a:t>
            </a:r>
            <a:br>
              <a:rPr sz="1000"/>
            </a:br>
            <a:r>
              <a:rPr b="1" lang="en" sz="1000" spc="-1" strike="noStrike">
                <a:solidFill>
                  <a:srgbClr val="000000"/>
                </a:solidFill>
                <a:latin typeface="Courier New"/>
                <a:ea typeface="Times New Roman"/>
              </a:rPr>
              <a:t>A copy of the license can be found at: </a:t>
            </a:r>
            <a:r>
              <a:rPr b="1" lang="en" sz="1000" spc="-1" strike="noStrike" u="sng">
                <a:solidFill>
                  <a:srgbClr val="0000ff"/>
                </a:solidFill>
                <a:uFillTx/>
                <a:latin typeface="Courier New"/>
                <a:ea typeface="Times New Roman"/>
                <a:hlinkClick r:id="rId1"/>
              </a:rPr>
              <a:t>http://www.gnu.org/licenses/fdl.html#TOC1</a:t>
            </a:r>
            <a:r>
              <a:rPr b="1" lang="en" sz="1000" spc="-1" strike="noStrike">
                <a:solidFill>
                  <a:srgbClr val="000000"/>
                </a:solidFill>
                <a:latin typeface="Courier New"/>
                <a:ea typeface="Times New Roman"/>
              </a:rPr>
              <a:t> </a:t>
            </a:r>
            <a:endParaRPr b="0" lang="en-GB" sz="1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/>
          </p:nvPr>
        </p:nvSpPr>
        <p:spPr>
          <a:xfrm>
            <a:off x="284040" y="1152000"/>
            <a:ext cx="9978120" cy="55360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ct val="107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pid_t fork(); </a:t>
            </a:r>
            <a:br>
              <a:rPr sz="2200"/>
            </a:br>
            <a:r>
              <a:rPr b="0" lang="en" sz="2200" spc="-1" strike="noStrike">
                <a:latin typeface="Courier New"/>
              </a:rPr>
              <a:t>C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reates a new child process, completely copying the memory image of the parent process: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data, heap, stack are copied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copy-on-write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is performed , i.e. the memory pages of the parent process are actually copied only when they are modified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153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Both the child process and the parent process continue to execute the instruction following the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fork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fork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is called </a:t>
            </a:r>
            <a:r>
              <a:rPr b="0" lang="en" sz="2200" spc="-1" strike="noStrike" u="sng">
                <a:solidFill>
                  <a:srgbClr val="000000"/>
                </a:solidFill>
                <a:uFillTx/>
                <a:latin typeface="Arial"/>
                <a:ea typeface="HG Mincho Light J"/>
              </a:rPr>
              <a:t>once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 by the parent process, but returns </a:t>
            </a:r>
            <a:r>
              <a:rPr b="0" lang="en" sz="2200" spc="-1" strike="noStrike" u="sng">
                <a:solidFill>
                  <a:srgbClr val="000000"/>
                </a:solidFill>
                <a:uFillTx/>
                <a:latin typeface="Arial"/>
                <a:ea typeface="HG Mincho Light J"/>
              </a:rPr>
              <a:t>twice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it returns to the child process with return code=0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it returns the PID of the child process to the parent process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in case of error it returns a negative value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title"/>
          </p:nvPr>
        </p:nvSpPr>
        <p:spPr>
          <a:xfrm>
            <a:off x="3386880" y="479520"/>
            <a:ext cx="3767040" cy="576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C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r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a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t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i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n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g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p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r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o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c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3386880" y="479520"/>
            <a:ext cx="3767040" cy="576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C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r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a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t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i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n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g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p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r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o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c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68" name=""/>
          <p:cNvSpPr/>
          <p:nvPr/>
        </p:nvSpPr>
        <p:spPr>
          <a:xfrm>
            <a:off x="502920" y="1442160"/>
            <a:ext cx="1308600" cy="594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DejaVu Sans"/>
              </a:rPr>
              <a:t>PID=3627</a:t>
            </a:r>
            <a:endParaRPr b="0" lang="en-GB" sz="2000" spc="-1" strike="noStrike">
              <a:latin typeface="Arial"/>
            </a:endParaRPr>
          </a:p>
          <a:p>
            <a:pPr algn="r"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DejaVu Sans"/>
              </a:rPr>
              <a:t>PPID=3282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69" name=""/>
          <p:cNvSpPr/>
          <p:nvPr/>
        </p:nvSpPr>
        <p:spPr>
          <a:xfrm>
            <a:off x="502920" y="4322160"/>
            <a:ext cx="1308600" cy="594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r"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DejaVu Sans"/>
              </a:rPr>
              <a:t>PID=3627</a:t>
            </a:r>
            <a:endParaRPr b="0" lang="en-GB" sz="2000" spc="-1" strike="noStrike">
              <a:latin typeface="Arial"/>
            </a:endParaRPr>
          </a:p>
          <a:p>
            <a:pPr algn="r"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DejaVu Sans"/>
              </a:rPr>
              <a:t>PPID=3282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70" name=""/>
          <p:cNvSpPr/>
          <p:nvPr/>
        </p:nvSpPr>
        <p:spPr>
          <a:xfrm>
            <a:off x="8170920" y="4322160"/>
            <a:ext cx="1308600" cy="594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DejaVu Sans"/>
              </a:rPr>
              <a:t>PID=3630</a:t>
            </a:r>
            <a:endParaRPr b="0" lang="en-GB" sz="20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DejaVu Sans"/>
              </a:rPr>
              <a:t>PPID=3627</a:t>
            </a:r>
            <a:endParaRPr b="0" lang="en-GB" sz="2000" spc="-1" strike="noStrike">
              <a:latin typeface="Arial"/>
            </a:endParaRPr>
          </a:p>
        </p:txBody>
      </p:sp>
      <p:pic>
        <p:nvPicPr>
          <p:cNvPr id="71" name="" descr=""/>
          <p:cNvPicPr/>
          <p:nvPr/>
        </p:nvPicPr>
        <p:blipFill>
          <a:blip r:embed="rId1"/>
          <a:stretch/>
        </p:blipFill>
        <p:spPr>
          <a:xfrm>
            <a:off x="2022840" y="1232280"/>
            <a:ext cx="5909040" cy="5419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/>
          </p:nvPr>
        </p:nvSpPr>
        <p:spPr>
          <a:xfrm>
            <a:off x="356040" y="864000"/>
            <a:ext cx="9978120" cy="6229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283"/>
              </a:spcBef>
              <a:spcAft>
                <a:spcPts val="283"/>
              </a:spcAft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rgbClr val="000000"/>
                </a:solidFill>
                <a:latin typeface="Courier New"/>
                <a:ea typeface="CMTT8"/>
              </a:rPr>
              <a:t>#include &lt;stdio.h&gt;</a:t>
            </a:r>
            <a:endParaRPr b="0" lang="en-GB" sz="18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83"/>
              </a:spcBef>
              <a:spcAft>
                <a:spcPts val="283"/>
              </a:spcAft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rgbClr val="000000"/>
                </a:solidFill>
                <a:latin typeface="Courier New"/>
                <a:ea typeface="CMTT8"/>
              </a:rPr>
              <a:t>#include &lt;unistd.h&gt;</a:t>
            </a:r>
            <a:endParaRPr b="0" lang="en-GB" sz="18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83"/>
              </a:spcBef>
              <a:spcAft>
                <a:spcPts val="283"/>
              </a:spcAft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rgbClr val="000000"/>
                </a:solidFill>
                <a:latin typeface="Courier New"/>
                <a:ea typeface="CMTT8"/>
              </a:rPr>
              <a:t>#include &lt;sys/types.h&gt;</a:t>
            </a:r>
            <a:endParaRPr b="0" lang="en-GB" sz="18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83"/>
              </a:spcBef>
              <a:spcAft>
                <a:spcPts val="283"/>
              </a:spcAft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rgbClr val="000000"/>
                </a:solidFill>
                <a:latin typeface="Courier New"/>
                <a:ea typeface="CMTT8"/>
              </a:rPr>
              <a:t>main()</a:t>
            </a:r>
            <a:endParaRPr b="0" lang="en-GB" sz="18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83"/>
              </a:spcBef>
              <a:spcAft>
                <a:spcPts val="283"/>
              </a:spcAft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rgbClr val="000000"/>
                </a:solidFill>
                <a:latin typeface="Courier New"/>
                <a:ea typeface="CMTT8"/>
              </a:rPr>
              <a:t>{</a:t>
            </a:r>
            <a:endParaRPr b="0" lang="en-GB" sz="18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283"/>
              </a:spcBef>
              <a:spcAft>
                <a:spcPts val="283"/>
              </a:spcAft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pid_t pid;</a:t>
            </a:r>
            <a:endParaRPr b="0" lang="en-GB" sz="18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283"/>
              </a:spcBef>
              <a:spcAft>
                <a:spcPts val="283"/>
              </a:spcAft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printf("A single process with PID %d.\n",(int)getpid());</a:t>
            </a:r>
            <a:endParaRPr b="0" lang="en-GB" sz="18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283"/>
              </a:spcBef>
              <a:spcAft>
                <a:spcPts val="283"/>
              </a:spcAft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printf("Call to fork...\n");</a:t>
            </a:r>
            <a:endParaRPr b="0" lang="en-GB" sz="18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283"/>
              </a:spcBef>
              <a:spcAft>
                <a:spcPts val="283"/>
              </a:spcAft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pid=fork();</a:t>
            </a:r>
            <a:endParaRPr b="0" lang="en-GB" sz="18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283"/>
              </a:spcBef>
              <a:spcAft>
                <a:spcPts val="283"/>
              </a:spcAft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if(pid == 0)</a:t>
            </a:r>
            <a:endParaRPr b="0" lang="en-GB" sz="18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283"/>
              </a:spcBef>
              <a:spcAft>
                <a:spcPts val="283"/>
              </a:spcAft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printf("I am the child process (PID: %d).\n",(int)getpid());</a:t>
            </a:r>
            <a:endParaRPr b="0" lang="en-GB" sz="18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283"/>
              </a:spcBef>
              <a:spcAft>
                <a:spcPts val="283"/>
              </a:spcAft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else if(pid&gt;0)</a:t>
            </a:r>
            <a:endParaRPr b="0" lang="en-GB" sz="18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283"/>
              </a:spcBef>
              <a:spcAft>
                <a:spcPts val="283"/>
              </a:spcAft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printf("I am the parent of the process with PID %d.\n",pid);</a:t>
            </a:r>
            <a:endParaRPr b="0" lang="en-GB" sz="18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283"/>
              </a:spcBef>
              <a:spcAft>
                <a:spcPts val="283"/>
              </a:spcAft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else</a:t>
            </a:r>
            <a:endParaRPr b="0" lang="en-GB" sz="18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283"/>
              </a:spcBef>
              <a:spcAft>
                <a:spcPts val="283"/>
              </a:spcAft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printf("An error occurred while calling fork.\n");</a:t>
            </a:r>
            <a:endParaRPr b="0" lang="en-GB" sz="18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83"/>
              </a:spcBef>
              <a:spcAft>
                <a:spcPts val="283"/>
              </a:spcAft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rgbClr val="000000"/>
                </a:solidFill>
                <a:latin typeface="Courier New"/>
                <a:ea typeface="CMTT8"/>
              </a:rPr>
              <a:t>}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title"/>
          </p:nvPr>
        </p:nvSpPr>
        <p:spPr>
          <a:xfrm>
            <a:off x="3039480" y="479520"/>
            <a:ext cx="4463640" cy="576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Example of using fork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/>
          </p:nvPr>
        </p:nvSpPr>
        <p:spPr>
          <a:xfrm>
            <a:off x="356040" y="1188000"/>
            <a:ext cx="9978120" cy="5804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432000" indent="-216000">
              <a:lnSpc>
                <a:spcPct val="107000"/>
              </a:lnSpc>
              <a:spcBef>
                <a:spcPts val="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real user ID, real group ID, effective user ID, effective group ID</a:t>
            </a:r>
            <a:endParaRPr b="0" lang="en-GB" sz="2200" spc="-1" strike="noStrike">
              <a:latin typeface="Arial"/>
            </a:endParaRPr>
          </a:p>
          <a:p>
            <a:pPr marL="432000" indent="-216000">
              <a:lnSpc>
                <a:spcPct val="107000"/>
              </a:lnSpc>
              <a:spcBef>
                <a:spcPts val="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additional group IDs</a:t>
            </a:r>
            <a:endParaRPr b="0" lang="en-GB" sz="2200" spc="-1" strike="noStrike">
              <a:latin typeface="Arial"/>
            </a:endParaRPr>
          </a:p>
          <a:p>
            <a:pPr marL="432000" indent="-216000">
              <a:lnSpc>
                <a:spcPts val="2625"/>
              </a:lnSpc>
              <a:spcBef>
                <a:spcPts val="68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process group ID</a:t>
            </a:r>
            <a:endParaRPr b="0" lang="en-GB" sz="2200" spc="-1" strike="noStrike">
              <a:latin typeface="Arial"/>
            </a:endParaRPr>
          </a:p>
          <a:p>
            <a:pPr marL="432000" indent="-216000">
              <a:lnSpc>
                <a:spcPts val="2625"/>
              </a:lnSpc>
              <a:spcBef>
                <a:spcPts val="68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sessionID</a:t>
            </a:r>
            <a:endParaRPr b="0" lang="en-GB" sz="2200" spc="-1" strike="noStrike">
              <a:latin typeface="Arial"/>
            </a:endParaRPr>
          </a:p>
          <a:p>
            <a:pPr marL="432000" indent="-216000">
              <a:lnSpc>
                <a:spcPts val="2625"/>
              </a:lnSpc>
              <a:spcBef>
                <a:spcPts val="68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control terminal</a:t>
            </a:r>
            <a:endParaRPr b="0" lang="en-GB" sz="2200" spc="-1" strike="noStrike">
              <a:latin typeface="Arial"/>
            </a:endParaRPr>
          </a:p>
          <a:p>
            <a:pPr marL="432000" indent="-216000">
              <a:lnSpc>
                <a:spcPts val="2625"/>
              </a:lnSpc>
              <a:spcBef>
                <a:spcPts val="68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set-user-ID flag and set-group-ID flag</a:t>
            </a:r>
            <a:endParaRPr b="0" lang="en-GB" sz="2200" spc="-1" strike="noStrike">
              <a:latin typeface="Arial"/>
            </a:endParaRPr>
          </a:p>
          <a:p>
            <a:pPr marL="432000" indent="-216000">
              <a:lnSpc>
                <a:spcPts val="2625"/>
              </a:lnSpc>
              <a:spcBef>
                <a:spcPts val="68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current directory</a:t>
            </a:r>
            <a:endParaRPr b="0" lang="en-GB" sz="2200" spc="-1" strike="noStrike">
              <a:latin typeface="Arial"/>
            </a:endParaRPr>
          </a:p>
          <a:p>
            <a:pPr marL="432000" indent="-216000">
              <a:lnSpc>
                <a:spcPts val="2625"/>
              </a:lnSpc>
              <a:spcBef>
                <a:spcPts val="68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root directory</a:t>
            </a:r>
            <a:endParaRPr b="0" lang="en-GB" sz="2200" spc="-1" strike="noStrike">
              <a:latin typeface="Arial"/>
            </a:endParaRPr>
          </a:p>
          <a:p>
            <a:pPr marL="432000" indent="-216000">
              <a:lnSpc>
                <a:spcPts val="2625"/>
              </a:lnSpc>
              <a:spcBef>
                <a:spcPts val="68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file creation mask (umask)</a:t>
            </a:r>
            <a:endParaRPr b="0" lang="en-GB" sz="2200" spc="-1" strike="noStrike">
              <a:latin typeface="Arial"/>
            </a:endParaRPr>
          </a:p>
          <a:p>
            <a:pPr marL="432000" indent="-216000">
              <a:lnSpc>
                <a:spcPts val="2625"/>
              </a:lnSpc>
              <a:spcBef>
                <a:spcPts val="68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signal mask</a:t>
            </a:r>
            <a:endParaRPr b="0" lang="en-GB" sz="2200" spc="-1" strike="noStrike">
              <a:latin typeface="Arial"/>
            </a:endParaRPr>
          </a:p>
          <a:p>
            <a:pPr marL="432000" indent="-216000">
              <a:lnSpc>
                <a:spcPts val="2625"/>
              </a:lnSpc>
              <a:spcBef>
                <a:spcPts val="68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close-on-exec flag for all open descriptors</a:t>
            </a:r>
            <a:endParaRPr b="0" lang="en-GB" sz="2200" spc="-1" strike="noStrike">
              <a:latin typeface="Arial"/>
            </a:endParaRPr>
          </a:p>
          <a:p>
            <a:pPr marL="432000" indent="-216000">
              <a:lnSpc>
                <a:spcPts val="2625"/>
              </a:lnSpc>
              <a:spcBef>
                <a:spcPts val="68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environment</a:t>
            </a:r>
            <a:endParaRPr b="0" lang="en-GB" sz="2200" spc="-1" strike="noStrike">
              <a:latin typeface="Arial"/>
            </a:endParaRPr>
          </a:p>
          <a:p>
            <a:pPr marL="432000" indent="-216000">
              <a:lnSpc>
                <a:spcPts val="2625"/>
              </a:lnSpc>
              <a:spcBef>
                <a:spcPts val="68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shared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memory segments</a:t>
            </a:r>
            <a:endParaRPr b="0" lang="en-GB" sz="2200" spc="-1" strike="noStrike">
              <a:latin typeface="Arial"/>
            </a:endParaRPr>
          </a:p>
          <a:p>
            <a:pPr marL="432000" indent="-216000">
              <a:lnSpc>
                <a:spcPts val="2625"/>
              </a:lnSpc>
              <a:spcBef>
                <a:spcPts val="68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limits on resources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title"/>
          </p:nvPr>
        </p:nvSpPr>
        <p:spPr>
          <a:xfrm>
            <a:off x="1080000" y="479520"/>
            <a:ext cx="7983360" cy="576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P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r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o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p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e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r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t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i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e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s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i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n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h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e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r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i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t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e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d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f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r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o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m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t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h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e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p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a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r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e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n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t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p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r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o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c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e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s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s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/>
          </p:nvPr>
        </p:nvSpPr>
        <p:spPr>
          <a:xfrm>
            <a:off x="356040" y="1260000"/>
            <a:ext cx="9888840" cy="4028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432000" indent="-216000">
              <a:lnSpc>
                <a:spcPts val="2625"/>
              </a:lnSpc>
              <a:spcBef>
                <a:spcPts val="164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fork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return value</a:t>
            </a:r>
            <a:endParaRPr b="0" lang="en-GB" sz="2200" spc="-1" strike="noStrike">
              <a:latin typeface="Arial"/>
            </a:endParaRPr>
          </a:p>
          <a:p>
            <a:pPr marL="432000" indent="-216000">
              <a:lnSpc>
                <a:spcPts val="2625"/>
              </a:lnSpc>
              <a:spcBef>
                <a:spcPts val="209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processID</a:t>
            </a:r>
            <a:endParaRPr b="0" lang="en-GB" sz="2200" spc="-1" strike="noStrike">
              <a:latin typeface="Arial"/>
            </a:endParaRPr>
          </a:p>
          <a:p>
            <a:pPr marL="432000" indent="-216000">
              <a:lnSpc>
                <a:spcPts val="2625"/>
              </a:lnSpc>
              <a:spcBef>
                <a:spcPts val="209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process ID of the parent process</a:t>
            </a:r>
            <a:endParaRPr b="0" lang="en-GB" sz="2200" spc="-1" strike="noStrike">
              <a:latin typeface="Arial"/>
            </a:endParaRPr>
          </a:p>
          <a:p>
            <a:pPr marL="432000" indent="-216000">
              <a:lnSpc>
                <a:spcPts val="2625"/>
              </a:lnSpc>
              <a:spcBef>
                <a:spcPts val="209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process timing values</a:t>
            </a:r>
            <a:endParaRPr b="0" lang="en-GB" sz="2200" spc="-1" strike="noStrike">
              <a:latin typeface="Arial"/>
            </a:endParaRPr>
          </a:p>
          <a:p>
            <a:pPr marL="432000" indent="-216000">
              <a:lnSpc>
                <a:spcPts val="2625"/>
              </a:lnSpc>
              <a:spcBef>
                <a:spcPts val="209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file locks</a:t>
            </a:r>
            <a:endParaRPr b="0" lang="en-GB" sz="2200" spc="-1" strike="noStrike">
              <a:latin typeface="Arial"/>
            </a:endParaRPr>
          </a:p>
          <a:p>
            <a:pPr marL="432000" indent="-216000">
              <a:lnSpc>
                <a:spcPts val="2625"/>
              </a:lnSpc>
              <a:spcBef>
                <a:spcPts val="209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pending alarms (cancelled in child)</a:t>
            </a:r>
            <a:endParaRPr b="0" lang="en-GB" sz="2200" spc="-1" strike="noStrike">
              <a:latin typeface="Arial"/>
            </a:endParaRPr>
          </a:p>
          <a:p>
            <a:pPr marL="432000" indent="-216000">
              <a:lnSpc>
                <a:spcPts val="2625"/>
              </a:lnSpc>
              <a:spcBef>
                <a:spcPts val="209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set of pending signals (emptied)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title"/>
          </p:nvPr>
        </p:nvSpPr>
        <p:spPr>
          <a:xfrm>
            <a:off x="720000" y="479520"/>
            <a:ext cx="8999280" cy="576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P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r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o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p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e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r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t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i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e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s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N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O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T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i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n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h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e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r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i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t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e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d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f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r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o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m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t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h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e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p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a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r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e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n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t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p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r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o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c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e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s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  <a:ea typeface="HG Mincho Light J"/>
              </a:rPr>
              <a:t>s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/>
          </p:nvPr>
        </p:nvSpPr>
        <p:spPr>
          <a:xfrm>
            <a:off x="356040" y="1116000"/>
            <a:ext cx="9978120" cy="5717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fork 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failure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the maximum number of processes in the system has been reached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the maximum number of processes per user id has been reached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Use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fork: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when a process wants to duplicate itself so that parent and child execute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different parts of the code, for example: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i="1" lang="en" sz="2200" spc="-1" strike="noStrike">
                <a:solidFill>
                  <a:srgbClr val="000000"/>
                </a:solidFill>
                <a:latin typeface="Arial"/>
              </a:rPr>
              <a:t>network servers (daemons)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: </a:t>
            </a:r>
            <a:br>
              <a:rPr sz="2200"/>
            </a:b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the parent is always waiting for requests from the network; </a:t>
            </a:r>
            <a:br>
              <a:rPr sz="2200"/>
            </a:b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when a request arrives, it is assigned to a child, </a:t>
            </a:r>
            <a:br>
              <a:rPr sz="2200"/>
            </a:b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while the parent can immediately return to waiting for a new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request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when a process wants to run a different program (using the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exec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call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)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title"/>
          </p:nvPr>
        </p:nvSpPr>
        <p:spPr>
          <a:xfrm>
            <a:off x="3060000" y="479520"/>
            <a:ext cx="4274640" cy="576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Fork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usa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ge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and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erro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rs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1620000" y="479520"/>
            <a:ext cx="7199280" cy="576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fork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and open files (I)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/>
          </p:nvPr>
        </p:nvSpPr>
        <p:spPr>
          <a:xfrm>
            <a:off x="356040" y="1235880"/>
            <a:ext cx="9978120" cy="13719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All descriptors that are open in the parent process are duplicated in the child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process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Before the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fork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: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82" name=""/>
          <p:cNvSpPr/>
          <p:nvPr/>
        </p:nvSpPr>
        <p:spPr>
          <a:xfrm>
            <a:off x="803880" y="3276000"/>
            <a:ext cx="1870200" cy="184680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83" name=""/>
          <p:cNvSpPr/>
          <p:nvPr/>
        </p:nvSpPr>
        <p:spPr>
          <a:xfrm>
            <a:off x="1248840" y="3695760"/>
            <a:ext cx="622440" cy="25092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84" name=""/>
          <p:cNvSpPr/>
          <p:nvPr/>
        </p:nvSpPr>
        <p:spPr>
          <a:xfrm>
            <a:off x="1873080" y="3695760"/>
            <a:ext cx="622080" cy="25092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85" name=""/>
          <p:cNvSpPr/>
          <p:nvPr/>
        </p:nvSpPr>
        <p:spPr>
          <a:xfrm>
            <a:off x="1248840" y="3947760"/>
            <a:ext cx="622440" cy="25092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86" name=""/>
          <p:cNvSpPr/>
          <p:nvPr/>
        </p:nvSpPr>
        <p:spPr>
          <a:xfrm>
            <a:off x="1873080" y="3947760"/>
            <a:ext cx="622080" cy="25092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87" name=""/>
          <p:cNvSpPr/>
          <p:nvPr/>
        </p:nvSpPr>
        <p:spPr>
          <a:xfrm>
            <a:off x="1248840" y="4199760"/>
            <a:ext cx="622440" cy="25092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88" name=""/>
          <p:cNvSpPr/>
          <p:nvPr/>
        </p:nvSpPr>
        <p:spPr>
          <a:xfrm>
            <a:off x="1873080" y="4199760"/>
            <a:ext cx="622080" cy="25092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89" name=""/>
          <p:cNvSpPr/>
          <p:nvPr/>
        </p:nvSpPr>
        <p:spPr>
          <a:xfrm>
            <a:off x="1248840" y="4451760"/>
            <a:ext cx="622440" cy="25092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90" name=""/>
          <p:cNvSpPr/>
          <p:nvPr/>
        </p:nvSpPr>
        <p:spPr>
          <a:xfrm>
            <a:off x="1873080" y="4451760"/>
            <a:ext cx="622080" cy="25092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91" name=""/>
          <p:cNvSpPr/>
          <p:nvPr/>
        </p:nvSpPr>
        <p:spPr>
          <a:xfrm>
            <a:off x="1248840" y="4703760"/>
            <a:ext cx="622440" cy="25092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92" name=""/>
          <p:cNvSpPr/>
          <p:nvPr/>
        </p:nvSpPr>
        <p:spPr>
          <a:xfrm>
            <a:off x="1873080" y="4703760"/>
            <a:ext cx="622080" cy="25092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93" name=""/>
          <p:cNvSpPr/>
          <p:nvPr/>
        </p:nvSpPr>
        <p:spPr>
          <a:xfrm>
            <a:off x="1360440" y="3324600"/>
            <a:ext cx="956520" cy="414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mic Sans MS"/>
                <a:ea typeface="DejaVu Sans"/>
              </a:rPr>
              <a:t>process</a:t>
            </a:r>
            <a:endParaRPr b="0" lang="en-GB" sz="1600" spc="-1" strike="noStrike">
              <a:latin typeface="Arial"/>
            </a:endParaRPr>
          </a:p>
        </p:txBody>
      </p:sp>
      <p:sp>
        <p:nvSpPr>
          <p:cNvPr id="94" name=""/>
          <p:cNvSpPr/>
          <p:nvPr/>
        </p:nvSpPr>
        <p:spPr>
          <a:xfrm>
            <a:off x="888840" y="3643200"/>
            <a:ext cx="358920" cy="414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mic Sans MS"/>
                <a:ea typeface="DejaVu Sans"/>
              </a:rPr>
              <a:t>0</a:t>
            </a:r>
            <a:endParaRPr b="0" lang="en-GB" sz="1600" spc="-1" strike="noStrike">
              <a:latin typeface="Arial"/>
            </a:endParaRPr>
          </a:p>
        </p:txBody>
      </p:sp>
      <p:sp>
        <p:nvSpPr>
          <p:cNvPr id="95" name=""/>
          <p:cNvSpPr/>
          <p:nvPr/>
        </p:nvSpPr>
        <p:spPr>
          <a:xfrm>
            <a:off x="892440" y="3897000"/>
            <a:ext cx="359280" cy="414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mic Sans MS"/>
                <a:ea typeface="DejaVu Sans"/>
              </a:rPr>
              <a:t>1</a:t>
            </a:r>
            <a:endParaRPr b="0" lang="en-GB" sz="1600" spc="-1" strike="noStrike">
              <a:latin typeface="Arial"/>
            </a:endParaRPr>
          </a:p>
        </p:txBody>
      </p:sp>
      <p:sp>
        <p:nvSpPr>
          <p:cNvPr id="96" name=""/>
          <p:cNvSpPr/>
          <p:nvPr/>
        </p:nvSpPr>
        <p:spPr>
          <a:xfrm>
            <a:off x="892440" y="4164840"/>
            <a:ext cx="359280" cy="414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mic Sans MS"/>
                <a:ea typeface="DejaVu Sans"/>
              </a:rPr>
              <a:t>2</a:t>
            </a:r>
            <a:endParaRPr b="0" lang="en-GB" sz="1600" spc="-1" strike="noStrike">
              <a:latin typeface="Arial"/>
            </a:endParaRPr>
          </a:p>
        </p:txBody>
      </p:sp>
      <p:grpSp>
        <p:nvGrpSpPr>
          <p:cNvPr id="97" name=""/>
          <p:cNvGrpSpPr/>
          <p:nvPr/>
        </p:nvGrpSpPr>
        <p:grpSpPr>
          <a:xfrm>
            <a:off x="4189320" y="3528000"/>
            <a:ext cx="1959120" cy="418680"/>
            <a:chOff x="4189320" y="3528000"/>
            <a:chExt cx="1959120" cy="418680"/>
          </a:xfrm>
        </p:grpSpPr>
        <p:sp>
          <p:nvSpPr>
            <p:cNvPr id="98" name=""/>
            <p:cNvSpPr/>
            <p:nvPr/>
          </p:nvSpPr>
          <p:spPr>
            <a:xfrm>
              <a:off x="4189320" y="3528000"/>
              <a:ext cx="1959120" cy="41868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9" name=""/>
            <p:cNvSpPr/>
            <p:nvPr/>
          </p:nvSpPr>
          <p:spPr>
            <a:xfrm>
              <a:off x="4189320" y="3528000"/>
              <a:ext cx="1959120" cy="418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status flag file</a:t>
              </a:r>
              <a:endParaRPr b="0" lang="en-GB" sz="1600" spc="-1" strike="noStrike">
                <a:latin typeface="Arial"/>
              </a:endParaRPr>
            </a:p>
          </p:txBody>
        </p:sp>
      </p:grpSp>
      <p:grpSp>
        <p:nvGrpSpPr>
          <p:cNvPr id="100" name=""/>
          <p:cNvGrpSpPr/>
          <p:nvPr/>
        </p:nvGrpSpPr>
        <p:grpSpPr>
          <a:xfrm>
            <a:off x="4189320" y="3947760"/>
            <a:ext cx="1959120" cy="419040"/>
            <a:chOff x="4189320" y="3947760"/>
            <a:chExt cx="1959120" cy="419040"/>
          </a:xfrm>
        </p:grpSpPr>
        <p:sp>
          <p:nvSpPr>
            <p:cNvPr id="101" name=""/>
            <p:cNvSpPr/>
            <p:nvPr/>
          </p:nvSpPr>
          <p:spPr>
            <a:xfrm>
              <a:off x="4189320" y="3947760"/>
              <a:ext cx="1959120" cy="41904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2" name=""/>
            <p:cNvSpPr/>
            <p:nvPr/>
          </p:nvSpPr>
          <p:spPr>
            <a:xfrm>
              <a:off x="4189320" y="3947760"/>
              <a:ext cx="1959120" cy="419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current offset</a:t>
              </a:r>
              <a:endParaRPr b="0" lang="en-GB" sz="1600" spc="-1" strike="noStrike">
                <a:latin typeface="Arial"/>
              </a:endParaRPr>
            </a:p>
          </p:txBody>
        </p:sp>
      </p:grpSp>
      <p:grpSp>
        <p:nvGrpSpPr>
          <p:cNvPr id="103" name=""/>
          <p:cNvGrpSpPr/>
          <p:nvPr/>
        </p:nvGrpSpPr>
        <p:grpSpPr>
          <a:xfrm>
            <a:off x="4189320" y="4368240"/>
            <a:ext cx="1959120" cy="418680"/>
            <a:chOff x="4189320" y="4368240"/>
            <a:chExt cx="1959120" cy="418680"/>
          </a:xfrm>
        </p:grpSpPr>
        <p:sp>
          <p:nvSpPr>
            <p:cNvPr id="104" name=""/>
            <p:cNvSpPr/>
            <p:nvPr/>
          </p:nvSpPr>
          <p:spPr>
            <a:xfrm>
              <a:off x="4189320" y="4368240"/>
              <a:ext cx="1959120" cy="41868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5" name=""/>
            <p:cNvSpPr/>
            <p:nvPr/>
          </p:nvSpPr>
          <p:spPr>
            <a:xfrm>
              <a:off x="4189320" y="4368240"/>
              <a:ext cx="1959120" cy="418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vnode ptr</a:t>
              </a:r>
              <a:endParaRPr b="0" lang="en-GB" sz="1600" spc="-1" strike="noStrike">
                <a:latin typeface="Arial"/>
              </a:endParaRPr>
            </a:p>
          </p:txBody>
        </p:sp>
      </p:grpSp>
      <p:grpSp>
        <p:nvGrpSpPr>
          <p:cNvPr id="106" name=""/>
          <p:cNvGrpSpPr/>
          <p:nvPr/>
        </p:nvGrpSpPr>
        <p:grpSpPr>
          <a:xfrm>
            <a:off x="4189320" y="5040000"/>
            <a:ext cx="1959120" cy="418680"/>
            <a:chOff x="4189320" y="5040000"/>
            <a:chExt cx="1959120" cy="418680"/>
          </a:xfrm>
        </p:grpSpPr>
        <p:sp>
          <p:nvSpPr>
            <p:cNvPr id="107" name=""/>
            <p:cNvSpPr/>
            <p:nvPr/>
          </p:nvSpPr>
          <p:spPr>
            <a:xfrm>
              <a:off x="4189320" y="5040000"/>
              <a:ext cx="1959120" cy="41868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8" name=""/>
            <p:cNvSpPr/>
            <p:nvPr/>
          </p:nvSpPr>
          <p:spPr>
            <a:xfrm>
              <a:off x="4189320" y="5040000"/>
              <a:ext cx="1959120" cy="418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status flag file</a:t>
              </a:r>
              <a:endParaRPr b="0" lang="en-GB" sz="1600" spc="-1" strike="noStrike">
                <a:latin typeface="Arial"/>
              </a:endParaRPr>
            </a:p>
          </p:txBody>
        </p:sp>
      </p:grpSp>
      <p:grpSp>
        <p:nvGrpSpPr>
          <p:cNvPr id="109" name=""/>
          <p:cNvGrpSpPr/>
          <p:nvPr/>
        </p:nvGrpSpPr>
        <p:grpSpPr>
          <a:xfrm>
            <a:off x="4189320" y="5459760"/>
            <a:ext cx="1959120" cy="419040"/>
            <a:chOff x="4189320" y="5459760"/>
            <a:chExt cx="1959120" cy="419040"/>
          </a:xfrm>
        </p:grpSpPr>
        <p:sp>
          <p:nvSpPr>
            <p:cNvPr id="110" name=""/>
            <p:cNvSpPr/>
            <p:nvPr/>
          </p:nvSpPr>
          <p:spPr>
            <a:xfrm>
              <a:off x="4189320" y="5459760"/>
              <a:ext cx="1959120" cy="41904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1" name=""/>
            <p:cNvSpPr/>
            <p:nvPr/>
          </p:nvSpPr>
          <p:spPr>
            <a:xfrm>
              <a:off x="4189320" y="5459760"/>
              <a:ext cx="1959120" cy="419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current offset</a:t>
              </a:r>
              <a:endParaRPr b="0" lang="en-GB" sz="1600" spc="-1" strike="noStrike">
                <a:latin typeface="Arial"/>
              </a:endParaRPr>
            </a:p>
          </p:txBody>
        </p:sp>
      </p:grpSp>
      <p:grpSp>
        <p:nvGrpSpPr>
          <p:cNvPr id="112" name=""/>
          <p:cNvGrpSpPr/>
          <p:nvPr/>
        </p:nvGrpSpPr>
        <p:grpSpPr>
          <a:xfrm>
            <a:off x="4189320" y="5880240"/>
            <a:ext cx="1959120" cy="418680"/>
            <a:chOff x="4189320" y="5880240"/>
            <a:chExt cx="1959120" cy="418680"/>
          </a:xfrm>
        </p:grpSpPr>
        <p:sp>
          <p:nvSpPr>
            <p:cNvPr id="113" name=""/>
            <p:cNvSpPr/>
            <p:nvPr/>
          </p:nvSpPr>
          <p:spPr>
            <a:xfrm>
              <a:off x="4189320" y="5880240"/>
              <a:ext cx="1959120" cy="41868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4" name=""/>
            <p:cNvSpPr/>
            <p:nvPr/>
          </p:nvSpPr>
          <p:spPr>
            <a:xfrm>
              <a:off x="4189320" y="5880240"/>
              <a:ext cx="1959120" cy="418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vnode ptr</a:t>
              </a:r>
              <a:endParaRPr b="0" lang="en-GB" sz="1600" spc="-1" strike="noStrike">
                <a:latin typeface="Arial"/>
              </a:endParaRPr>
            </a:p>
          </p:txBody>
        </p:sp>
      </p:grpSp>
      <p:sp>
        <p:nvSpPr>
          <p:cNvPr id="115" name=""/>
          <p:cNvSpPr/>
          <p:nvPr/>
        </p:nvSpPr>
        <p:spPr>
          <a:xfrm flipV="1">
            <a:off x="2496240" y="3736440"/>
            <a:ext cx="1692360" cy="83160"/>
          </a:xfrm>
          <a:prstGeom prst="curvedConnector3">
            <a:avLst>
              <a:gd name="adj1" fmla="val 50000"/>
            </a:avLst>
          </a:prstGeom>
          <a:noFill/>
          <a:ln w="2556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grpSp>
        <p:nvGrpSpPr>
          <p:cNvPr id="116" name=""/>
          <p:cNvGrpSpPr/>
          <p:nvPr/>
        </p:nvGrpSpPr>
        <p:grpSpPr>
          <a:xfrm>
            <a:off x="8020800" y="3528000"/>
            <a:ext cx="1958760" cy="418680"/>
            <a:chOff x="8020800" y="3528000"/>
            <a:chExt cx="1958760" cy="418680"/>
          </a:xfrm>
        </p:grpSpPr>
        <p:sp>
          <p:nvSpPr>
            <p:cNvPr id="117" name=""/>
            <p:cNvSpPr/>
            <p:nvPr/>
          </p:nvSpPr>
          <p:spPr>
            <a:xfrm>
              <a:off x="8020800" y="3528000"/>
              <a:ext cx="1958760" cy="41868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8" name=""/>
            <p:cNvSpPr/>
            <p:nvPr/>
          </p:nvSpPr>
          <p:spPr>
            <a:xfrm>
              <a:off x="8020800" y="3528000"/>
              <a:ext cx="1958760" cy="418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v-node info</a:t>
              </a:r>
              <a:endParaRPr b="0" lang="en-GB" sz="1600" spc="-1" strike="noStrike">
                <a:latin typeface="Arial"/>
              </a:endParaRPr>
            </a:p>
          </p:txBody>
        </p:sp>
      </p:grpSp>
      <p:grpSp>
        <p:nvGrpSpPr>
          <p:cNvPr id="119" name=""/>
          <p:cNvGrpSpPr/>
          <p:nvPr/>
        </p:nvGrpSpPr>
        <p:grpSpPr>
          <a:xfrm>
            <a:off x="8020800" y="3933720"/>
            <a:ext cx="1958760" cy="951480"/>
            <a:chOff x="8020800" y="3933720"/>
            <a:chExt cx="1958760" cy="951480"/>
          </a:xfrm>
        </p:grpSpPr>
        <p:sp>
          <p:nvSpPr>
            <p:cNvPr id="120" name=""/>
            <p:cNvSpPr/>
            <p:nvPr/>
          </p:nvSpPr>
          <p:spPr>
            <a:xfrm>
              <a:off x="8020800" y="3947760"/>
              <a:ext cx="1958760" cy="92304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1" name=""/>
            <p:cNvSpPr/>
            <p:nvPr/>
          </p:nvSpPr>
          <p:spPr>
            <a:xfrm>
              <a:off x="8020800" y="3933720"/>
              <a:ext cx="1958760" cy="9514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i-node info</a:t>
              </a:r>
              <a:endParaRPr b="0" lang="en-GB" sz="1600" spc="-1" strike="noStrike">
                <a:latin typeface="Arial"/>
              </a:endParaRPr>
            </a:p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endParaRPr b="0" lang="en-GB" sz="1600" spc="-1" strike="noStrike">
                <a:latin typeface="Arial"/>
              </a:endParaRPr>
            </a:p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file size</a:t>
              </a:r>
              <a:endParaRPr b="0" lang="en-GB" sz="1600" spc="-1" strike="noStrike">
                <a:latin typeface="Arial"/>
              </a:endParaRPr>
            </a:p>
          </p:txBody>
        </p:sp>
      </p:grpSp>
      <p:sp>
        <p:nvSpPr>
          <p:cNvPr id="122" name=""/>
          <p:cNvSpPr/>
          <p:nvPr/>
        </p:nvSpPr>
        <p:spPr>
          <a:xfrm flipV="1">
            <a:off x="6149520" y="3737160"/>
            <a:ext cx="1870560" cy="839520"/>
          </a:xfrm>
          <a:prstGeom prst="curvedConnector3">
            <a:avLst>
              <a:gd name="adj1" fmla="val 50000"/>
            </a:avLst>
          </a:prstGeom>
          <a:noFill/>
          <a:ln w="2556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23" name=""/>
          <p:cNvSpPr/>
          <p:nvPr/>
        </p:nvSpPr>
        <p:spPr>
          <a:xfrm flipV="1">
            <a:off x="6149520" y="5333400"/>
            <a:ext cx="1870560" cy="755280"/>
          </a:xfrm>
          <a:prstGeom prst="curvedConnector3">
            <a:avLst>
              <a:gd name="adj1" fmla="val 50000"/>
            </a:avLst>
          </a:prstGeom>
          <a:noFill/>
          <a:ln w="2556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24" name=""/>
          <p:cNvSpPr/>
          <p:nvPr/>
        </p:nvSpPr>
        <p:spPr>
          <a:xfrm>
            <a:off x="738000" y="2707200"/>
            <a:ext cx="2135880" cy="493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000" spc="-1" strike="noStrike">
                <a:solidFill>
                  <a:srgbClr val="cc3300"/>
                </a:solidFill>
                <a:latin typeface="Comic Sans MS"/>
                <a:ea typeface="DejaVu Sans"/>
              </a:rPr>
              <a:t>process table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125" name=""/>
          <p:cNvSpPr/>
          <p:nvPr/>
        </p:nvSpPr>
        <p:spPr>
          <a:xfrm>
            <a:off x="3930840" y="2687760"/>
            <a:ext cx="2316960" cy="493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000" spc="-1" strike="noStrike">
                <a:solidFill>
                  <a:srgbClr val="cc3300"/>
                </a:solidFill>
                <a:latin typeface="Comic Sans MS"/>
                <a:ea typeface="DejaVu Sans"/>
              </a:rPr>
              <a:t>open file table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126" name=""/>
          <p:cNvSpPr/>
          <p:nvPr/>
        </p:nvSpPr>
        <p:spPr>
          <a:xfrm>
            <a:off x="7931520" y="2687760"/>
            <a:ext cx="2048040" cy="493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000" spc="-1" strike="noStrike">
                <a:solidFill>
                  <a:srgbClr val="cc3300"/>
                </a:solidFill>
                <a:latin typeface="Comic Sans MS"/>
                <a:ea typeface="DejaVu Sans"/>
              </a:rPr>
              <a:t>v-node table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127" name=""/>
          <p:cNvSpPr/>
          <p:nvPr/>
        </p:nvSpPr>
        <p:spPr>
          <a:xfrm>
            <a:off x="8020440" y="4535640"/>
            <a:ext cx="1960200" cy="360"/>
          </a:xfrm>
          <a:prstGeom prst="line">
            <a:avLst/>
          </a:prstGeom>
          <a:ln w="25560">
            <a:solidFill>
              <a:srgbClr val="000000"/>
            </a:solidFill>
            <a:custDash>
              <a:ds d="157000" sp="126000"/>
            </a:custDash>
            <a:round/>
          </a:ln>
        </p:spPr>
        <p:style>
          <a:lnRef idx="0"/>
          <a:fillRef idx="0"/>
          <a:effectRef idx="0"/>
          <a:fontRef idx="minor"/>
        </p:style>
      </p:sp>
      <p:grpSp>
        <p:nvGrpSpPr>
          <p:cNvPr id="128" name=""/>
          <p:cNvGrpSpPr/>
          <p:nvPr/>
        </p:nvGrpSpPr>
        <p:grpSpPr>
          <a:xfrm>
            <a:off x="8020800" y="5124240"/>
            <a:ext cx="1958760" cy="418680"/>
            <a:chOff x="8020800" y="5124240"/>
            <a:chExt cx="1958760" cy="418680"/>
          </a:xfrm>
        </p:grpSpPr>
        <p:sp>
          <p:nvSpPr>
            <p:cNvPr id="129" name=""/>
            <p:cNvSpPr/>
            <p:nvPr/>
          </p:nvSpPr>
          <p:spPr>
            <a:xfrm>
              <a:off x="8020800" y="5124240"/>
              <a:ext cx="1958760" cy="41868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0" name=""/>
            <p:cNvSpPr/>
            <p:nvPr/>
          </p:nvSpPr>
          <p:spPr>
            <a:xfrm>
              <a:off x="8020800" y="5124240"/>
              <a:ext cx="1958760" cy="418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v-node info</a:t>
              </a:r>
              <a:endParaRPr b="0" lang="en-GB" sz="1600" spc="-1" strike="noStrike">
                <a:latin typeface="Arial"/>
              </a:endParaRPr>
            </a:p>
          </p:txBody>
        </p:sp>
      </p:grpSp>
      <p:grpSp>
        <p:nvGrpSpPr>
          <p:cNvPr id="131" name=""/>
          <p:cNvGrpSpPr/>
          <p:nvPr/>
        </p:nvGrpSpPr>
        <p:grpSpPr>
          <a:xfrm>
            <a:off x="8020800" y="5529600"/>
            <a:ext cx="1958760" cy="951480"/>
            <a:chOff x="8020800" y="5529600"/>
            <a:chExt cx="1958760" cy="951480"/>
          </a:xfrm>
        </p:grpSpPr>
        <p:sp>
          <p:nvSpPr>
            <p:cNvPr id="132" name=""/>
            <p:cNvSpPr/>
            <p:nvPr/>
          </p:nvSpPr>
          <p:spPr>
            <a:xfrm>
              <a:off x="8020800" y="5544000"/>
              <a:ext cx="1958760" cy="92268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3" name=""/>
            <p:cNvSpPr/>
            <p:nvPr/>
          </p:nvSpPr>
          <p:spPr>
            <a:xfrm>
              <a:off x="8020800" y="5529600"/>
              <a:ext cx="1958760" cy="9514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i-node info</a:t>
              </a:r>
              <a:endParaRPr b="0" lang="en-GB" sz="1600" spc="-1" strike="noStrike">
                <a:latin typeface="Arial"/>
              </a:endParaRPr>
            </a:p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endParaRPr b="0" lang="en-GB" sz="1600" spc="-1" strike="noStrike">
                <a:latin typeface="Arial"/>
              </a:endParaRPr>
            </a:p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file size</a:t>
              </a:r>
              <a:endParaRPr b="0" lang="en-GB" sz="1600" spc="-1" strike="noStrike">
                <a:latin typeface="Arial"/>
              </a:endParaRPr>
            </a:p>
          </p:txBody>
        </p:sp>
      </p:grpSp>
      <p:sp>
        <p:nvSpPr>
          <p:cNvPr id="134" name=""/>
          <p:cNvSpPr/>
          <p:nvPr/>
        </p:nvSpPr>
        <p:spPr>
          <a:xfrm>
            <a:off x="8020440" y="6131880"/>
            <a:ext cx="1960200" cy="360"/>
          </a:xfrm>
          <a:prstGeom prst="line">
            <a:avLst/>
          </a:prstGeom>
          <a:ln w="25560">
            <a:solidFill>
              <a:srgbClr val="000000"/>
            </a:solidFill>
            <a:custDash>
              <a:ds d="157000" sp="126000"/>
            </a:custDash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35" name=""/>
          <p:cNvSpPr/>
          <p:nvPr/>
        </p:nvSpPr>
        <p:spPr>
          <a:xfrm>
            <a:off x="2496240" y="4073760"/>
            <a:ext cx="1692360" cy="1175400"/>
          </a:xfrm>
          <a:prstGeom prst="curvedConnector3">
            <a:avLst>
              <a:gd name="adj1" fmla="val 50000"/>
            </a:avLst>
          </a:prstGeom>
          <a:noFill/>
          <a:ln w="2556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2439720" y="479520"/>
            <a:ext cx="5807880" cy="576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forks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and open files (II)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356040" y="1235880"/>
            <a:ext cx="9978120" cy="934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After the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fork: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138" name=""/>
          <p:cNvSpPr/>
          <p:nvPr/>
        </p:nvSpPr>
        <p:spPr>
          <a:xfrm>
            <a:off x="803880" y="2772000"/>
            <a:ext cx="1870200" cy="184680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39" name=""/>
          <p:cNvSpPr/>
          <p:nvPr/>
        </p:nvSpPr>
        <p:spPr>
          <a:xfrm>
            <a:off x="1248840" y="3191760"/>
            <a:ext cx="622440" cy="25092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40" name=""/>
          <p:cNvSpPr/>
          <p:nvPr/>
        </p:nvSpPr>
        <p:spPr>
          <a:xfrm>
            <a:off x="1873080" y="3191760"/>
            <a:ext cx="622080" cy="25092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41" name=""/>
          <p:cNvSpPr/>
          <p:nvPr/>
        </p:nvSpPr>
        <p:spPr>
          <a:xfrm>
            <a:off x="1248840" y="3443760"/>
            <a:ext cx="622440" cy="25092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42" name=""/>
          <p:cNvSpPr/>
          <p:nvPr/>
        </p:nvSpPr>
        <p:spPr>
          <a:xfrm>
            <a:off x="1873080" y="3443760"/>
            <a:ext cx="622080" cy="25092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43" name=""/>
          <p:cNvSpPr/>
          <p:nvPr/>
        </p:nvSpPr>
        <p:spPr>
          <a:xfrm>
            <a:off x="1248840" y="3695760"/>
            <a:ext cx="622440" cy="25092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44" name=""/>
          <p:cNvSpPr/>
          <p:nvPr/>
        </p:nvSpPr>
        <p:spPr>
          <a:xfrm>
            <a:off x="1873080" y="3695760"/>
            <a:ext cx="622080" cy="25092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45" name=""/>
          <p:cNvSpPr/>
          <p:nvPr/>
        </p:nvSpPr>
        <p:spPr>
          <a:xfrm>
            <a:off x="1248840" y="3947760"/>
            <a:ext cx="622440" cy="25092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46" name=""/>
          <p:cNvSpPr/>
          <p:nvPr/>
        </p:nvSpPr>
        <p:spPr>
          <a:xfrm>
            <a:off x="1873080" y="3947760"/>
            <a:ext cx="622080" cy="25092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47" name=""/>
          <p:cNvSpPr/>
          <p:nvPr/>
        </p:nvSpPr>
        <p:spPr>
          <a:xfrm>
            <a:off x="1248840" y="4199760"/>
            <a:ext cx="622440" cy="25092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48" name=""/>
          <p:cNvSpPr/>
          <p:nvPr/>
        </p:nvSpPr>
        <p:spPr>
          <a:xfrm>
            <a:off x="1873080" y="4199760"/>
            <a:ext cx="622080" cy="25092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49" name=""/>
          <p:cNvSpPr/>
          <p:nvPr/>
        </p:nvSpPr>
        <p:spPr>
          <a:xfrm>
            <a:off x="1360440" y="2820600"/>
            <a:ext cx="956520" cy="414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mic Sans MS"/>
                <a:ea typeface="DejaVu Sans"/>
              </a:rPr>
              <a:t>parent</a:t>
            </a:r>
            <a:endParaRPr b="0" lang="en-GB" sz="1600" spc="-1" strike="noStrike">
              <a:latin typeface="Arial"/>
            </a:endParaRPr>
          </a:p>
        </p:txBody>
      </p:sp>
      <p:sp>
        <p:nvSpPr>
          <p:cNvPr id="150" name=""/>
          <p:cNvSpPr/>
          <p:nvPr/>
        </p:nvSpPr>
        <p:spPr>
          <a:xfrm>
            <a:off x="888840" y="3139200"/>
            <a:ext cx="358920" cy="414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mic Sans MS"/>
                <a:ea typeface="DejaVu Sans"/>
              </a:rPr>
              <a:t>0</a:t>
            </a:r>
            <a:endParaRPr b="0" lang="en-GB" sz="1600" spc="-1" strike="noStrike">
              <a:latin typeface="Arial"/>
            </a:endParaRPr>
          </a:p>
        </p:txBody>
      </p:sp>
      <p:sp>
        <p:nvSpPr>
          <p:cNvPr id="151" name=""/>
          <p:cNvSpPr/>
          <p:nvPr/>
        </p:nvSpPr>
        <p:spPr>
          <a:xfrm>
            <a:off x="892440" y="3393000"/>
            <a:ext cx="359280" cy="414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mic Sans MS"/>
                <a:ea typeface="DejaVu Sans"/>
              </a:rPr>
              <a:t>1</a:t>
            </a:r>
            <a:endParaRPr b="0" lang="en-GB" sz="1600" spc="-1" strike="noStrike">
              <a:latin typeface="Arial"/>
            </a:endParaRPr>
          </a:p>
        </p:txBody>
      </p:sp>
      <p:sp>
        <p:nvSpPr>
          <p:cNvPr id="152" name=""/>
          <p:cNvSpPr/>
          <p:nvPr/>
        </p:nvSpPr>
        <p:spPr>
          <a:xfrm>
            <a:off x="892440" y="3660840"/>
            <a:ext cx="359280" cy="414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mic Sans MS"/>
                <a:ea typeface="DejaVu Sans"/>
              </a:rPr>
              <a:t>2</a:t>
            </a:r>
            <a:endParaRPr b="0" lang="en-GB" sz="1600" spc="-1" strike="noStrike">
              <a:latin typeface="Arial"/>
            </a:endParaRPr>
          </a:p>
        </p:txBody>
      </p:sp>
      <p:grpSp>
        <p:nvGrpSpPr>
          <p:cNvPr id="153" name=""/>
          <p:cNvGrpSpPr/>
          <p:nvPr/>
        </p:nvGrpSpPr>
        <p:grpSpPr>
          <a:xfrm>
            <a:off x="4189320" y="3024000"/>
            <a:ext cx="1959120" cy="418680"/>
            <a:chOff x="4189320" y="3024000"/>
            <a:chExt cx="1959120" cy="418680"/>
          </a:xfrm>
        </p:grpSpPr>
        <p:sp>
          <p:nvSpPr>
            <p:cNvPr id="154" name=""/>
            <p:cNvSpPr/>
            <p:nvPr/>
          </p:nvSpPr>
          <p:spPr>
            <a:xfrm>
              <a:off x="4189320" y="3024000"/>
              <a:ext cx="1959120" cy="41868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5" name=""/>
            <p:cNvSpPr/>
            <p:nvPr/>
          </p:nvSpPr>
          <p:spPr>
            <a:xfrm>
              <a:off x="4189320" y="3024000"/>
              <a:ext cx="1959120" cy="418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status flag file</a:t>
              </a:r>
              <a:endParaRPr b="0" lang="en-GB" sz="1600" spc="-1" strike="noStrike">
                <a:latin typeface="Arial"/>
              </a:endParaRPr>
            </a:p>
          </p:txBody>
        </p:sp>
      </p:grpSp>
      <p:grpSp>
        <p:nvGrpSpPr>
          <p:cNvPr id="156" name=""/>
          <p:cNvGrpSpPr/>
          <p:nvPr/>
        </p:nvGrpSpPr>
        <p:grpSpPr>
          <a:xfrm>
            <a:off x="4189320" y="3443760"/>
            <a:ext cx="1959120" cy="419040"/>
            <a:chOff x="4189320" y="3443760"/>
            <a:chExt cx="1959120" cy="419040"/>
          </a:xfrm>
        </p:grpSpPr>
        <p:sp>
          <p:nvSpPr>
            <p:cNvPr id="157" name=""/>
            <p:cNvSpPr/>
            <p:nvPr/>
          </p:nvSpPr>
          <p:spPr>
            <a:xfrm>
              <a:off x="4189320" y="3443760"/>
              <a:ext cx="1959120" cy="41904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8" name=""/>
            <p:cNvSpPr/>
            <p:nvPr/>
          </p:nvSpPr>
          <p:spPr>
            <a:xfrm>
              <a:off x="4189320" y="3443760"/>
              <a:ext cx="1959120" cy="419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current offset</a:t>
              </a:r>
              <a:endParaRPr b="0" lang="en-GB" sz="1600" spc="-1" strike="noStrike">
                <a:latin typeface="Arial"/>
              </a:endParaRPr>
            </a:p>
          </p:txBody>
        </p:sp>
      </p:grpSp>
      <p:grpSp>
        <p:nvGrpSpPr>
          <p:cNvPr id="159" name=""/>
          <p:cNvGrpSpPr/>
          <p:nvPr/>
        </p:nvGrpSpPr>
        <p:grpSpPr>
          <a:xfrm>
            <a:off x="4189320" y="3864240"/>
            <a:ext cx="1959120" cy="418680"/>
            <a:chOff x="4189320" y="3864240"/>
            <a:chExt cx="1959120" cy="418680"/>
          </a:xfrm>
        </p:grpSpPr>
        <p:sp>
          <p:nvSpPr>
            <p:cNvPr id="160" name=""/>
            <p:cNvSpPr/>
            <p:nvPr/>
          </p:nvSpPr>
          <p:spPr>
            <a:xfrm>
              <a:off x="4189320" y="3864240"/>
              <a:ext cx="1959120" cy="41868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1" name=""/>
            <p:cNvSpPr/>
            <p:nvPr/>
          </p:nvSpPr>
          <p:spPr>
            <a:xfrm>
              <a:off x="4189320" y="3864240"/>
              <a:ext cx="1959120" cy="418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vnode ptr</a:t>
              </a:r>
              <a:endParaRPr b="0" lang="en-GB" sz="1600" spc="-1" strike="noStrike">
                <a:latin typeface="Arial"/>
              </a:endParaRPr>
            </a:p>
          </p:txBody>
        </p:sp>
      </p:grpSp>
      <p:grpSp>
        <p:nvGrpSpPr>
          <p:cNvPr id="162" name=""/>
          <p:cNvGrpSpPr/>
          <p:nvPr/>
        </p:nvGrpSpPr>
        <p:grpSpPr>
          <a:xfrm>
            <a:off x="4189320" y="4536000"/>
            <a:ext cx="1959120" cy="418680"/>
            <a:chOff x="4189320" y="4536000"/>
            <a:chExt cx="1959120" cy="418680"/>
          </a:xfrm>
        </p:grpSpPr>
        <p:sp>
          <p:nvSpPr>
            <p:cNvPr id="163" name=""/>
            <p:cNvSpPr/>
            <p:nvPr/>
          </p:nvSpPr>
          <p:spPr>
            <a:xfrm>
              <a:off x="4189320" y="4536000"/>
              <a:ext cx="1959120" cy="41868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4" name=""/>
            <p:cNvSpPr/>
            <p:nvPr/>
          </p:nvSpPr>
          <p:spPr>
            <a:xfrm>
              <a:off x="4189320" y="4536000"/>
              <a:ext cx="1959120" cy="418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status flag file</a:t>
              </a:r>
              <a:endParaRPr b="0" lang="en-GB" sz="1600" spc="-1" strike="noStrike">
                <a:latin typeface="Arial"/>
              </a:endParaRPr>
            </a:p>
          </p:txBody>
        </p:sp>
      </p:grpSp>
      <p:grpSp>
        <p:nvGrpSpPr>
          <p:cNvPr id="165" name=""/>
          <p:cNvGrpSpPr/>
          <p:nvPr/>
        </p:nvGrpSpPr>
        <p:grpSpPr>
          <a:xfrm>
            <a:off x="4189320" y="4955760"/>
            <a:ext cx="1959120" cy="419040"/>
            <a:chOff x="4189320" y="4955760"/>
            <a:chExt cx="1959120" cy="419040"/>
          </a:xfrm>
        </p:grpSpPr>
        <p:sp>
          <p:nvSpPr>
            <p:cNvPr id="166" name=""/>
            <p:cNvSpPr/>
            <p:nvPr/>
          </p:nvSpPr>
          <p:spPr>
            <a:xfrm>
              <a:off x="4189320" y="4955760"/>
              <a:ext cx="1959120" cy="41904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7" name=""/>
            <p:cNvSpPr/>
            <p:nvPr/>
          </p:nvSpPr>
          <p:spPr>
            <a:xfrm>
              <a:off x="4189320" y="4955760"/>
              <a:ext cx="1959120" cy="419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current offset</a:t>
              </a:r>
              <a:endParaRPr b="0" lang="en-GB" sz="1600" spc="-1" strike="noStrike">
                <a:latin typeface="Arial"/>
              </a:endParaRPr>
            </a:p>
          </p:txBody>
        </p:sp>
      </p:grpSp>
      <p:grpSp>
        <p:nvGrpSpPr>
          <p:cNvPr id="168" name=""/>
          <p:cNvGrpSpPr/>
          <p:nvPr/>
        </p:nvGrpSpPr>
        <p:grpSpPr>
          <a:xfrm>
            <a:off x="4189320" y="5376240"/>
            <a:ext cx="1959120" cy="418680"/>
            <a:chOff x="4189320" y="5376240"/>
            <a:chExt cx="1959120" cy="418680"/>
          </a:xfrm>
        </p:grpSpPr>
        <p:sp>
          <p:nvSpPr>
            <p:cNvPr id="169" name=""/>
            <p:cNvSpPr/>
            <p:nvPr/>
          </p:nvSpPr>
          <p:spPr>
            <a:xfrm>
              <a:off x="4189320" y="5376240"/>
              <a:ext cx="1959120" cy="41868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0" name=""/>
            <p:cNvSpPr/>
            <p:nvPr/>
          </p:nvSpPr>
          <p:spPr>
            <a:xfrm>
              <a:off x="4189320" y="5376240"/>
              <a:ext cx="1959120" cy="418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vnode ptr</a:t>
              </a:r>
              <a:endParaRPr b="0" lang="en-GB" sz="1600" spc="-1" strike="noStrike">
                <a:latin typeface="Arial"/>
              </a:endParaRPr>
            </a:p>
          </p:txBody>
        </p:sp>
      </p:grpSp>
      <p:sp>
        <p:nvSpPr>
          <p:cNvPr id="171" name=""/>
          <p:cNvSpPr/>
          <p:nvPr/>
        </p:nvSpPr>
        <p:spPr>
          <a:xfrm flipV="1">
            <a:off x="2496240" y="3232440"/>
            <a:ext cx="1692360" cy="83160"/>
          </a:xfrm>
          <a:prstGeom prst="curvedConnector3">
            <a:avLst>
              <a:gd name="adj1" fmla="val 50000"/>
            </a:avLst>
          </a:prstGeom>
          <a:noFill/>
          <a:ln w="2556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72" name=""/>
          <p:cNvSpPr/>
          <p:nvPr/>
        </p:nvSpPr>
        <p:spPr>
          <a:xfrm flipV="1">
            <a:off x="2496240" y="4744440"/>
            <a:ext cx="1692360" cy="755640"/>
          </a:xfrm>
          <a:prstGeom prst="curvedConnector3">
            <a:avLst>
              <a:gd name="adj1" fmla="val 50000"/>
            </a:avLst>
          </a:prstGeom>
          <a:noFill/>
          <a:ln w="2556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grpSp>
        <p:nvGrpSpPr>
          <p:cNvPr id="173" name=""/>
          <p:cNvGrpSpPr/>
          <p:nvPr/>
        </p:nvGrpSpPr>
        <p:grpSpPr>
          <a:xfrm>
            <a:off x="8020800" y="3024000"/>
            <a:ext cx="1958760" cy="418680"/>
            <a:chOff x="8020800" y="3024000"/>
            <a:chExt cx="1958760" cy="418680"/>
          </a:xfrm>
        </p:grpSpPr>
        <p:sp>
          <p:nvSpPr>
            <p:cNvPr id="174" name=""/>
            <p:cNvSpPr/>
            <p:nvPr/>
          </p:nvSpPr>
          <p:spPr>
            <a:xfrm>
              <a:off x="8020800" y="3024000"/>
              <a:ext cx="1958760" cy="41868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5" name=""/>
            <p:cNvSpPr/>
            <p:nvPr/>
          </p:nvSpPr>
          <p:spPr>
            <a:xfrm>
              <a:off x="8020800" y="3024000"/>
              <a:ext cx="1958760" cy="418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v-node info</a:t>
              </a:r>
              <a:endParaRPr b="0" lang="en-GB" sz="1600" spc="-1" strike="noStrike">
                <a:latin typeface="Arial"/>
              </a:endParaRPr>
            </a:p>
          </p:txBody>
        </p:sp>
      </p:grpSp>
      <p:grpSp>
        <p:nvGrpSpPr>
          <p:cNvPr id="176" name=""/>
          <p:cNvGrpSpPr/>
          <p:nvPr/>
        </p:nvGrpSpPr>
        <p:grpSpPr>
          <a:xfrm>
            <a:off x="8020800" y="3429720"/>
            <a:ext cx="1958760" cy="951480"/>
            <a:chOff x="8020800" y="3429720"/>
            <a:chExt cx="1958760" cy="951480"/>
          </a:xfrm>
        </p:grpSpPr>
        <p:sp>
          <p:nvSpPr>
            <p:cNvPr id="177" name=""/>
            <p:cNvSpPr/>
            <p:nvPr/>
          </p:nvSpPr>
          <p:spPr>
            <a:xfrm>
              <a:off x="8020800" y="3443760"/>
              <a:ext cx="1958760" cy="92304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8" name=""/>
            <p:cNvSpPr/>
            <p:nvPr/>
          </p:nvSpPr>
          <p:spPr>
            <a:xfrm>
              <a:off x="8020800" y="3429720"/>
              <a:ext cx="1958760" cy="9514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i-node info</a:t>
              </a:r>
              <a:endParaRPr b="0" lang="en-GB" sz="1600" spc="-1" strike="noStrike">
                <a:latin typeface="Arial"/>
              </a:endParaRPr>
            </a:p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endParaRPr b="0" lang="en-GB" sz="1600" spc="-1" strike="noStrike">
                <a:latin typeface="Arial"/>
              </a:endParaRPr>
            </a:p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file size</a:t>
              </a:r>
              <a:endParaRPr b="0" lang="en-GB" sz="1600" spc="-1" strike="noStrike">
                <a:latin typeface="Arial"/>
              </a:endParaRPr>
            </a:p>
          </p:txBody>
        </p:sp>
      </p:grpSp>
      <p:sp>
        <p:nvSpPr>
          <p:cNvPr id="179" name=""/>
          <p:cNvSpPr/>
          <p:nvPr/>
        </p:nvSpPr>
        <p:spPr>
          <a:xfrm flipV="1">
            <a:off x="6149520" y="3233160"/>
            <a:ext cx="1870560" cy="839520"/>
          </a:xfrm>
          <a:prstGeom prst="curvedConnector3">
            <a:avLst>
              <a:gd name="adj1" fmla="val 50000"/>
            </a:avLst>
          </a:prstGeom>
          <a:noFill/>
          <a:ln w="2556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80" name=""/>
          <p:cNvSpPr/>
          <p:nvPr/>
        </p:nvSpPr>
        <p:spPr>
          <a:xfrm flipV="1">
            <a:off x="6149520" y="4829400"/>
            <a:ext cx="1870560" cy="755280"/>
          </a:xfrm>
          <a:prstGeom prst="curvedConnector3">
            <a:avLst>
              <a:gd name="adj1" fmla="val 50000"/>
            </a:avLst>
          </a:prstGeom>
          <a:noFill/>
          <a:ln w="2556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81" name=""/>
          <p:cNvSpPr/>
          <p:nvPr/>
        </p:nvSpPr>
        <p:spPr>
          <a:xfrm>
            <a:off x="738000" y="2203200"/>
            <a:ext cx="2135880" cy="493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000" spc="-1" strike="noStrike">
                <a:solidFill>
                  <a:srgbClr val="cc3300"/>
                </a:solidFill>
                <a:latin typeface="Comic Sans MS"/>
                <a:ea typeface="DejaVu Sans"/>
              </a:rPr>
              <a:t>process table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182" name=""/>
          <p:cNvSpPr/>
          <p:nvPr/>
        </p:nvSpPr>
        <p:spPr>
          <a:xfrm>
            <a:off x="3930840" y="2183760"/>
            <a:ext cx="2316960" cy="493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000" spc="-1" strike="noStrike">
                <a:solidFill>
                  <a:srgbClr val="cc3300"/>
                </a:solidFill>
                <a:latin typeface="Comic Sans MS"/>
                <a:ea typeface="DejaVu Sans"/>
              </a:rPr>
              <a:t>open file table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183" name=""/>
          <p:cNvSpPr/>
          <p:nvPr/>
        </p:nvSpPr>
        <p:spPr>
          <a:xfrm>
            <a:off x="7931520" y="2183760"/>
            <a:ext cx="2048040" cy="493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000" spc="-1" strike="noStrike">
                <a:solidFill>
                  <a:srgbClr val="cc3300"/>
                </a:solidFill>
                <a:latin typeface="Comic Sans MS"/>
                <a:ea typeface="DejaVu Sans"/>
              </a:rPr>
              <a:t>v-node table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184" name=""/>
          <p:cNvSpPr/>
          <p:nvPr/>
        </p:nvSpPr>
        <p:spPr>
          <a:xfrm>
            <a:off x="803880" y="4703760"/>
            <a:ext cx="1870200" cy="184680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85" name=""/>
          <p:cNvSpPr/>
          <p:nvPr/>
        </p:nvSpPr>
        <p:spPr>
          <a:xfrm>
            <a:off x="1248840" y="5124240"/>
            <a:ext cx="622440" cy="25092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86" name=""/>
          <p:cNvSpPr/>
          <p:nvPr/>
        </p:nvSpPr>
        <p:spPr>
          <a:xfrm>
            <a:off x="1873080" y="5124240"/>
            <a:ext cx="622080" cy="25092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87" name=""/>
          <p:cNvSpPr/>
          <p:nvPr/>
        </p:nvSpPr>
        <p:spPr>
          <a:xfrm>
            <a:off x="1248840" y="5376240"/>
            <a:ext cx="622440" cy="25092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88" name=""/>
          <p:cNvSpPr/>
          <p:nvPr/>
        </p:nvSpPr>
        <p:spPr>
          <a:xfrm>
            <a:off x="1873080" y="5376240"/>
            <a:ext cx="622080" cy="25092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89" name=""/>
          <p:cNvSpPr/>
          <p:nvPr/>
        </p:nvSpPr>
        <p:spPr>
          <a:xfrm>
            <a:off x="1248840" y="5628240"/>
            <a:ext cx="622440" cy="25092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0" name=""/>
          <p:cNvSpPr/>
          <p:nvPr/>
        </p:nvSpPr>
        <p:spPr>
          <a:xfrm>
            <a:off x="1873080" y="5628240"/>
            <a:ext cx="622080" cy="25092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1" name=""/>
          <p:cNvSpPr/>
          <p:nvPr/>
        </p:nvSpPr>
        <p:spPr>
          <a:xfrm>
            <a:off x="1248840" y="5880240"/>
            <a:ext cx="622440" cy="25092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2" name=""/>
          <p:cNvSpPr/>
          <p:nvPr/>
        </p:nvSpPr>
        <p:spPr>
          <a:xfrm>
            <a:off x="1873080" y="5880240"/>
            <a:ext cx="622080" cy="25092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3" name=""/>
          <p:cNvSpPr/>
          <p:nvPr/>
        </p:nvSpPr>
        <p:spPr>
          <a:xfrm>
            <a:off x="1248840" y="6132240"/>
            <a:ext cx="622440" cy="25092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4" name=""/>
          <p:cNvSpPr/>
          <p:nvPr/>
        </p:nvSpPr>
        <p:spPr>
          <a:xfrm>
            <a:off x="1873080" y="6132240"/>
            <a:ext cx="622080" cy="250920"/>
          </a:xfrm>
          <a:prstGeom prst="rect">
            <a:avLst/>
          </a:prstGeom>
          <a:noFill/>
          <a:ln w="255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5" name=""/>
          <p:cNvSpPr/>
          <p:nvPr/>
        </p:nvSpPr>
        <p:spPr>
          <a:xfrm>
            <a:off x="1427040" y="4752720"/>
            <a:ext cx="745200" cy="414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mic Sans MS"/>
                <a:ea typeface="DejaVu Sans"/>
              </a:rPr>
              <a:t>child</a:t>
            </a:r>
            <a:endParaRPr b="0" lang="en-GB" sz="1600" spc="-1" strike="noStrike">
              <a:latin typeface="Arial"/>
            </a:endParaRPr>
          </a:p>
        </p:txBody>
      </p:sp>
      <p:sp>
        <p:nvSpPr>
          <p:cNvPr id="196" name=""/>
          <p:cNvSpPr/>
          <p:nvPr/>
        </p:nvSpPr>
        <p:spPr>
          <a:xfrm>
            <a:off x="888840" y="5071320"/>
            <a:ext cx="358920" cy="414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mic Sans MS"/>
                <a:ea typeface="DejaVu Sans"/>
              </a:rPr>
              <a:t>0</a:t>
            </a:r>
            <a:endParaRPr b="0" lang="en-GB" sz="1600" spc="-1" strike="noStrike">
              <a:latin typeface="Arial"/>
            </a:endParaRPr>
          </a:p>
        </p:txBody>
      </p:sp>
      <p:sp>
        <p:nvSpPr>
          <p:cNvPr id="197" name=""/>
          <p:cNvSpPr/>
          <p:nvPr/>
        </p:nvSpPr>
        <p:spPr>
          <a:xfrm>
            <a:off x="892440" y="5325120"/>
            <a:ext cx="359280" cy="414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mic Sans MS"/>
                <a:ea typeface="DejaVu Sans"/>
              </a:rPr>
              <a:t>1</a:t>
            </a:r>
            <a:endParaRPr b="0" lang="en-GB" sz="1600" spc="-1" strike="noStrike">
              <a:latin typeface="Arial"/>
            </a:endParaRPr>
          </a:p>
        </p:txBody>
      </p:sp>
      <p:sp>
        <p:nvSpPr>
          <p:cNvPr id="198" name=""/>
          <p:cNvSpPr/>
          <p:nvPr/>
        </p:nvSpPr>
        <p:spPr>
          <a:xfrm>
            <a:off x="892440" y="5592600"/>
            <a:ext cx="359280" cy="414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86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600" spc="-1" strike="noStrike">
                <a:solidFill>
                  <a:srgbClr val="000000"/>
                </a:solidFill>
                <a:latin typeface="Comic Sans MS"/>
                <a:ea typeface="DejaVu Sans"/>
              </a:rPr>
              <a:t>2</a:t>
            </a:r>
            <a:endParaRPr b="0" lang="en-GB" sz="1600" spc="-1" strike="noStrike">
              <a:latin typeface="Arial"/>
            </a:endParaRPr>
          </a:p>
        </p:txBody>
      </p:sp>
      <p:sp>
        <p:nvSpPr>
          <p:cNvPr id="199" name=""/>
          <p:cNvSpPr/>
          <p:nvPr/>
        </p:nvSpPr>
        <p:spPr>
          <a:xfrm>
            <a:off x="8020440" y="4031640"/>
            <a:ext cx="1960200" cy="360"/>
          </a:xfrm>
          <a:prstGeom prst="line">
            <a:avLst/>
          </a:prstGeom>
          <a:ln w="25560">
            <a:solidFill>
              <a:srgbClr val="000000"/>
            </a:solidFill>
            <a:custDash>
              <a:ds d="157000" sp="126000"/>
            </a:custDash>
            <a:round/>
          </a:ln>
        </p:spPr>
        <p:style>
          <a:lnRef idx="0"/>
          <a:fillRef idx="0"/>
          <a:effectRef idx="0"/>
          <a:fontRef idx="minor"/>
        </p:style>
      </p:sp>
      <p:grpSp>
        <p:nvGrpSpPr>
          <p:cNvPr id="200" name=""/>
          <p:cNvGrpSpPr/>
          <p:nvPr/>
        </p:nvGrpSpPr>
        <p:grpSpPr>
          <a:xfrm>
            <a:off x="8020800" y="4620240"/>
            <a:ext cx="1958760" cy="418680"/>
            <a:chOff x="8020800" y="4620240"/>
            <a:chExt cx="1958760" cy="418680"/>
          </a:xfrm>
        </p:grpSpPr>
        <p:sp>
          <p:nvSpPr>
            <p:cNvPr id="201" name=""/>
            <p:cNvSpPr/>
            <p:nvPr/>
          </p:nvSpPr>
          <p:spPr>
            <a:xfrm>
              <a:off x="8020800" y="4620240"/>
              <a:ext cx="1958760" cy="41868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2" name=""/>
            <p:cNvSpPr/>
            <p:nvPr/>
          </p:nvSpPr>
          <p:spPr>
            <a:xfrm>
              <a:off x="8020800" y="4620240"/>
              <a:ext cx="1958760" cy="418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v-node info</a:t>
              </a:r>
              <a:endParaRPr b="0" lang="en-GB" sz="1600" spc="-1" strike="noStrike">
                <a:latin typeface="Arial"/>
              </a:endParaRPr>
            </a:p>
          </p:txBody>
        </p:sp>
      </p:grpSp>
      <p:grpSp>
        <p:nvGrpSpPr>
          <p:cNvPr id="203" name=""/>
          <p:cNvGrpSpPr/>
          <p:nvPr/>
        </p:nvGrpSpPr>
        <p:grpSpPr>
          <a:xfrm>
            <a:off x="8020800" y="5025600"/>
            <a:ext cx="1958760" cy="951480"/>
            <a:chOff x="8020800" y="5025600"/>
            <a:chExt cx="1958760" cy="951480"/>
          </a:xfrm>
        </p:grpSpPr>
        <p:sp>
          <p:nvSpPr>
            <p:cNvPr id="204" name=""/>
            <p:cNvSpPr/>
            <p:nvPr/>
          </p:nvSpPr>
          <p:spPr>
            <a:xfrm>
              <a:off x="8020800" y="5040000"/>
              <a:ext cx="1958760" cy="922680"/>
            </a:xfrm>
            <a:prstGeom prst="rect">
              <a:avLst/>
            </a:prstGeom>
            <a:noFill/>
            <a:ln w="2556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5" name=""/>
            <p:cNvSpPr/>
            <p:nvPr/>
          </p:nvSpPr>
          <p:spPr>
            <a:xfrm>
              <a:off x="8020800" y="5025600"/>
              <a:ext cx="1958760" cy="9514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i-node info</a:t>
              </a:r>
              <a:endParaRPr b="0" lang="en-GB" sz="1600" spc="-1" strike="noStrike">
                <a:latin typeface="Arial"/>
              </a:endParaRPr>
            </a:p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endParaRPr b="0" lang="en-GB" sz="1600" spc="-1" strike="noStrike">
                <a:latin typeface="Arial"/>
              </a:endParaRPr>
            </a:p>
            <a:p>
              <a:pPr algn="ctr">
                <a:lnSpc>
                  <a:spcPct val="86000"/>
                </a:lnSpc>
                <a:buNone/>
                <a:tabLst>
                  <a:tab algn="l" pos="0"/>
                  <a:tab algn="l" pos="448920"/>
                  <a:tab algn="l" pos="898200"/>
                  <a:tab algn="l" pos="1347480"/>
                  <a:tab algn="l" pos="1796760"/>
                  <a:tab algn="l" pos="2246040"/>
                  <a:tab algn="l" pos="2695320"/>
                  <a:tab algn="l" pos="3144600"/>
                  <a:tab algn="l" pos="3593880"/>
                  <a:tab algn="l" pos="4043160"/>
                  <a:tab algn="l" pos="4492440"/>
                  <a:tab algn="l" pos="4941720"/>
                  <a:tab algn="l" pos="5391000"/>
                  <a:tab algn="l" pos="5840280"/>
                  <a:tab algn="l" pos="6289560"/>
                  <a:tab algn="l" pos="6738840"/>
                  <a:tab algn="l" pos="7188120"/>
                  <a:tab algn="l" pos="7637400"/>
                  <a:tab algn="l" pos="8086680"/>
                  <a:tab algn="l" pos="8535960"/>
                  <a:tab algn="l" pos="8985240"/>
                </a:tabLst>
              </a:pPr>
              <a:r>
                <a:rPr b="1" lang="en" sz="1600" spc="-1" strike="noStrike">
                  <a:solidFill>
                    <a:srgbClr val="000000"/>
                  </a:solidFill>
                  <a:latin typeface="Comic Sans MS"/>
                  <a:ea typeface="DejaVu Sans"/>
                </a:rPr>
                <a:t>file size</a:t>
              </a:r>
              <a:endParaRPr b="0" lang="en-GB" sz="1600" spc="-1" strike="noStrike">
                <a:latin typeface="Arial"/>
              </a:endParaRPr>
            </a:p>
          </p:txBody>
        </p:sp>
      </p:grpSp>
      <p:sp>
        <p:nvSpPr>
          <p:cNvPr id="206" name=""/>
          <p:cNvSpPr/>
          <p:nvPr/>
        </p:nvSpPr>
        <p:spPr>
          <a:xfrm>
            <a:off x="8020440" y="5627880"/>
            <a:ext cx="1960200" cy="360"/>
          </a:xfrm>
          <a:prstGeom prst="line">
            <a:avLst/>
          </a:prstGeom>
          <a:ln w="25560">
            <a:solidFill>
              <a:srgbClr val="000000"/>
            </a:solidFill>
            <a:custDash>
              <a:ds d="157000" sp="126000"/>
            </a:custDash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07" name=""/>
          <p:cNvSpPr/>
          <p:nvPr/>
        </p:nvSpPr>
        <p:spPr>
          <a:xfrm flipV="1">
            <a:off x="2496240" y="3232440"/>
            <a:ext cx="1692360" cy="2015640"/>
          </a:xfrm>
          <a:prstGeom prst="curvedConnector3">
            <a:avLst>
              <a:gd name="adj1" fmla="val 50000"/>
            </a:avLst>
          </a:prstGeom>
          <a:noFill/>
          <a:ln w="2556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08" name=""/>
          <p:cNvSpPr/>
          <p:nvPr/>
        </p:nvSpPr>
        <p:spPr>
          <a:xfrm>
            <a:off x="2496240" y="3569760"/>
            <a:ext cx="1692360" cy="1175400"/>
          </a:xfrm>
          <a:prstGeom prst="curvedConnector3">
            <a:avLst>
              <a:gd name="adj1" fmla="val 50000"/>
            </a:avLst>
          </a:prstGeom>
          <a:noFill/>
          <a:ln w="2556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PlaceHolder 1"/>
          <p:cNvSpPr>
            <a:spLocks noGrp="1"/>
          </p:cNvSpPr>
          <p:nvPr>
            <p:ph/>
          </p:nvPr>
        </p:nvSpPr>
        <p:spPr>
          <a:xfrm>
            <a:off x="249120" y="1328040"/>
            <a:ext cx="9978120" cy="5136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It is important to note that parent and child </a:t>
            </a:r>
            <a:r>
              <a:rPr b="0" lang="en" sz="2200" spc="-1" strike="noStrike" u="sng">
                <a:solidFill>
                  <a:srgbClr val="000000"/>
                </a:solidFill>
                <a:uFillTx/>
                <a:latin typeface="Arial"/>
              </a:rPr>
              <a:t>share the file offset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Let's consider the following case: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1148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a process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forks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and then waits for the child process to terminate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(system call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wait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)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1148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suppose that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stdout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is redirected to a file, and that both processes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write to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stdout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1148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if parent and child didn't share the same offset, we would have a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problem: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55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the child writes to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stdout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and updates its current offset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55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the parent overrides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stdout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and updates its current offset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210" name="PlaceHolder 2"/>
          <p:cNvSpPr>
            <a:spLocks noGrp="1"/>
          </p:cNvSpPr>
          <p:nvPr>
            <p:ph type="title"/>
          </p:nvPr>
        </p:nvSpPr>
        <p:spPr>
          <a:xfrm>
            <a:off x="2308320" y="479520"/>
            <a:ext cx="5926680" cy="576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fork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and open files (III)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PlaceHolder 1"/>
          <p:cNvSpPr>
            <a:spLocks noGrp="1"/>
          </p:cNvSpPr>
          <p:nvPr>
            <p:ph/>
          </p:nvPr>
        </p:nvSpPr>
        <p:spPr>
          <a:xfrm>
            <a:off x="356040" y="1404000"/>
            <a:ext cx="9978120" cy="39099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Case 1: The parent process waits for the child process to finish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in this case, the file descriptors are left unchanged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any file changes made by the child process will be reflected in the file table entry and v-node entry of the child process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Case 2: Parent and child processes are independent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in this case, everyone will close unnecessary descriptors and continue appropriately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212" name="PlaceHolder 2"/>
          <p:cNvSpPr>
            <a:spLocks noGrp="1"/>
          </p:cNvSpPr>
          <p:nvPr>
            <p:ph type="title"/>
          </p:nvPr>
        </p:nvSpPr>
        <p:spPr>
          <a:xfrm>
            <a:off x="2340000" y="479520"/>
            <a:ext cx="5673240" cy="576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How to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manage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file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descriptor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/>
          </p:nvPr>
        </p:nvSpPr>
        <p:spPr>
          <a:xfrm>
            <a:off x="356040" y="1368000"/>
            <a:ext cx="9978120" cy="4977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CMTT8"/>
              </a:rPr>
              <a:t>getpid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LCMSS8"/>
              </a:rPr>
              <a:t>,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CMTT8"/>
              </a:rPr>
              <a:t>getppid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LCMSS8"/>
              </a:rPr>
              <a:t>,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CMTT8"/>
              </a:rPr>
              <a:t>getgid,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CMTT8"/>
              </a:rPr>
              <a:t>....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. : Provide process attributes (PID,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CMTT8"/>
              </a:rPr>
              <a:t>PPID,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CMTT8"/>
              </a:rPr>
              <a:t>group, etc.).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CMTT8"/>
              </a:rPr>
              <a:t>fork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: Creates a child process by duplicating the calling process.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CMTT8"/>
              </a:rPr>
              <a:t>exec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: Transforms a process by replacing a new program in the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CMTT8"/>
              </a:rPr>
              <a:t>caller's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CMTT8"/>
              </a:rPr>
              <a:t>memory space.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CMTT8"/>
              </a:rPr>
              <a:t>wait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: allows synchronization between processes.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CMTT8"/>
              </a:rPr>
              <a:t>exit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: End a process.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title"/>
          </p:nvPr>
        </p:nvSpPr>
        <p:spPr>
          <a:xfrm>
            <a:off x="1338840" y="479520"/>
            <a:ext cx="8084520" cy="576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Summary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of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process-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related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library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calls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PlaceHolder 1"/>
          <p:cNvSpPr>
            <a:spLocks noGrp="1"/>
          </p:cNvSpPr>
          <p:nvPr>
            <p:ph/>
          </p:nvPr>
        </p:nvSpPr>
        <p:spPr>
          <a:xfrm>
            <a:off x="356040" y="1800000"/>
            <a:ext cx="9978120" cy="2244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Write a C program that open()s a file, fork()s, and write()s different messages to the file depending on whether it is parent or child. How do you alternate messages in the file?</a:t>
            </a:r>
            <a:endParaRPr b="0" lang="en" sz="2200" spc="-1" strike="noStrike">
              <a:solidFill>
                <a:srgbClr val="000000"/>
              </a:solidFill>
              <a:latin typeface="Arial"/>
              <a:ea typeface="Noto Sans CJK SC"/>
            </a:endParaRPr>
          </a:p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In the program described above, move the open() after the fork() and check whether the contents of the file have changed compared to the previous program and explain why.</a:t>
            </a:r>
            <a:endParaRPr b="0" lang="en" sz="2200" spc="-1" strike="noStrike">
              <a:solidFill>
                <a:srgbClr val="000000"/>
              </a:solidFill>
              <a:latin typeface="Arial"/>
              <a:ea typeface="Noto Sans CJK SC"/>
            </a:endParaRPr>
          </a:p>
        </p:txBody>
      </p:sp>
      <p:sp>
        <p:nvSpPr>
          <p:cNvPr id="214" name="PlaceHolder 2"/>
          <p:cNvSpPr>
            <a:spLocks noGrp="1"/>
          </p:cNvSpPr>
          <p:nvPr>
            <p:ph type="title"/>
          </p:nvPr>
        </p:nvSpPr>
        <p:spPr>
          <a:xfrm>
            <a:off x="2531520" y="479520"/>
            <a:ext cx="5481720" cy="576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Exercises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laceHolder 1"/>
          <p:cNvSpPr>
            <a:spLocks noGrp="1"/>
          </p:cNvSpPr>
          <p:nvPr>
            <p:ph/>
          </p:nvPr>
        </p:nvSpPr>
        <p:spPr>
          <a:xfrm>
            <a:off x="356040" y="1260000"/>
            <a:ext cx="9978120" cy="55029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There are three ways to end NORMALLY: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execute a return from main (this is equivalent to calling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exit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)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call the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exit function: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550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void exit(int status);</a:t>
            </a:r>
            <a:endParaRPr b="0" lang="en-GB" sz="2200" spc="-1" strike="noStrike">
              <a:latin typeface="Arial"/>
            </a:endParaRPr>
          </a:p>
          <a:p>
            <a:pPr marL="1790640" indent="-228600">
              <a:lnSpc>
                <a:spcPct val="118000"/>
              </a:lnSpc>
              <a:spcBef>
                <a:spcPts val="4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invokes all exit handlers that have been registered</a:t>
            </a:r>
            <a:endParaRPr b="0" lang="en-GB" sz="2200" spc="-1" strike="noStrike">
              <a:latin typeface="Arial"/>
            </a:endParaRPr>
          </a:p>
          <a:p>
            <a:pPr marL="1790640" indent="-228600">
              <a:lnSpc>
                <a:spcPct val="118000"/>
              </a:lnSpc>
              <a:spcBef>
                <a:spcPts val="4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closes all standard I/O streams</a:t>
            </a:r>
            <a:endParaRPr b="0" lang="en-GB" sz="2200" spc="-1" strike="noStrike">
              <a:latin typeface="Arial"/>
            </a:endParaRPr>
          </a:p>
          <a:p>
            <a:pPr marL="1790640" indent="-228600">
              <a:lnSpc>
                <a:spcPct val="118000"/>
              </a:lnSpc>
              <a:spcBef>
                <a:spcPts val="4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is specified in ANSI C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call the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_exit system call: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550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void _exit(int status);</a:t>
            </a:r>
            <a:endParaRPr b="0" lang="en-GB" sz="2200" spc="-1" strike="noStrike">
              <a:latin typeface="Arial"/>
            </a:endParaRPr>
          </a:p>
          <a:p>
            <a:pPr marL="1790640" indent="-228600">
              <a:lnSpc>
                <a:spcPct val="118000"/>
              </a:lnSpc>
              <a:spcBef>
                <a:spcPts val="4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returns to the kernel immediately</a:t>
            </a:r>
            <a:endParaRPr b="0" lang="en-GB" sz="2200" spc="-1" strike="noStrike">
              <a:latin typeface="Arial"/>
            </a:endParaRPr>
          </a:p>
          <a:p>
            <a:pPr marL="1790640" indent="-228600">
              <a:lnSpc>
                <a:spcPct val="118000"/>
              </a:lnSpc>
              <a:spcBef>
                <a:spcPts val="4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it is called as the last operation by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exit</a:t>
            </a:r>
            <a:endParaRPr b="0" lang="en-GB" sz="2200" spc="-1" strike="noStrike">
              <a:latin typeface="Arial"/>
            </a:endParaRPr>
          </a:p>
          <a:p>
            <a:pPr marL="1790640" indent="-228600">
              <a:lnSpc>
                <a:spcPct val="118000"/>
              </a:lnSpc>
              <a:spcBef>
                <a:spcPts val="4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is specified in the POSIX.1 standard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216" name="PlaceHolder 2"/>
          <p:cNvSpPr>
            <a:spLocks noGrp="1"/>
          </p:cNvSpPr>
          <p:nvPr>
            <p:ph type="title"/>
          </p:nvPr>
        </p:nvSpPr>
        <p:spPr>
          <a:xfrm>
            <a:off x="2520000" y="479520"/>
            <a:ext cx="5160600" cy="576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Termination of processes (I)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PlaceHolder 1"/>
          <p:cNvSpPr>
            <a:spLocks noGrp="1"/>
          </p:cNvSpPr>
          <p:nvPr>
            <p:ph type="title"/>
          </p:nvPr>
        </p:nvSpPr>
        <p:spPr>
          <a:xfrm>
            <a:off x="2520000" y="515520"/>
            <a:ext cx="5220000" cy="576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Termination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of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processes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(II)</a:t>
            </a:r>
            <a:endParaRPr b="0" lang="en-GB" sz="2400" spc="-1" strike="noStrike">
              <a:latin typeface="Arial"/>
            </a:endParaRPr>
          </a:p>
        </p:txBody>
      </p:sp>
      <p:pic>
        <p:nvPicPr>
          <p:cNvPr id="218" name="" descr=""/>
          <p:cNvPicPr/>
          <p:nvPr/>
        </p:nvPicPr>
        <p:blipFill>
          <a:blip r:embed="rId1"/>
          <a:stretch/>
        </p:blipFill>
        <p:spPr>
          <a:xfrm>
            <a:off x="945360" y="1175760"/>
            <a:ext cx="8673480" cy="57880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laceHolder 1"/>
          <p:cNvSpPr>
            <a:spLocks noGrp="1"/>
          </p:cNvSpPr>
          <p:nvPr>
            <p:ph/>
          </p:nvPr>
        </p:nvSpPr>
        <p:spPr>
          <a:xfrm>
            <a:off x="356040" y="1332000"/>
            <a:ext cx="9978120" cy="5181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925"/>
              </a:spcBef>
              <a:spcAft>
                <a:spcPts val="567"/>
              </a:spcAft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There are two ways to terminate ABNORMALLY: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1100"/>
              </a:spcBef>
              <a:spcAft>
                <a:spcPts val="567"/>
              </a:spcAft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When a process receives certain signals</a:t>
            </a:r>
            <a:endParaRPr b="0" lang="en-GB" sz="2200" spc="-1" strike="noStrike">
              <a:latin typeface="Arial"/>
            </a:endParaRPr>
          </a:p>
          <a:p>
            <a:pPr marL="1790640" indent="-228600">
              <a:lnSpc>
                <a:spcPct val="118000"/>
              </a:lnSpc>
              <a:spcBef>
                <a:spcPts val="567"/>
              </a:spcBef>
              <a:spcAft>
                <a:spcPts val="567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generated by the process itself</a:t>
            </a:r>
            <a:endParaRPr b="0" lang="en-GB" sz="2200" spc="-1" strike="noStrike">
              <a:latin typeface="Arial"/>
            </a:endParaRPr>
          </a:p>
          <a:p>
            <a:pPr marL="1790640" indent="-228600">
              <a:lnSpc>
                <a:spcPct val="118000"/>
              </a:lnSpc>
              <a:spcBef>
                <a:spcPts val="567"/>
              </a:spcBef>
              <a:spcAft>
                <a:spcPts val="567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generated by other processes</a:t>
            </a:r>
            <a:endParaRPr b="0" lang="en-GB" sz="2200" spc="-1" strike="noStrike">
              <a:latin typeface="Arial"/>
            </a:endParaRPr>
          </a:p>
          <a:p>
            <a:pPr marL="1790640" indent="-228600">
              <a:lnSpc>
                <a:spcPct val="118000"/>
              </a:lnSpc>
              <a:spcBef>
                <a:spcPts val="567"/>
              </a:spcBef>
              <a:spcAft>
                <a:spcPts val="567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generated by the kernel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1100"/>
              </a:spcBef>
              <a:spcAft>
                <a:spcPts val="567"/>
              </a:spcAft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Calling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abort: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55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void abort();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567"/>
              </a:spcBef>
              <a:spcAft>
                <a:spcPts val="567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The call to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abort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constitutes a special case of the first case of the three listed above, as it generates the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SIGABRT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signal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567"/>
              </a:spcBef>
              <a:spcAft>
                <a:spcPts val="567"/>
              </a:spcAft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NOTE: For signal information use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man 7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signal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220" name="PlaceHolder 2"/>
          <p:cNvSpPr>
            <a:spLocks noGrp="1"/>
          </p:cNvSpPr>
          <p:nvPr>
            <p:ph type="title"/>
          </p:nvPr>
        </p:nvSpPr>
        <p:spPr>
          <a:xfrm>
            <a:off x="2412000" y="479520"/>
            <a:ext cx="5459760" cy="576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 u="sng">
                <a:solidFill>
                  <a:srgbClr val="000000"/>
                </a:solidFill>
                <a:uFillTx/>
                <a:latin typeface="Arial Black"/>
              </a:rPr>
              <a:t>Terminatio</a:t>
            </a:r>
            <a:r>
              <a:rPr b="1" lang="en" sz="2400" spc="-1" strike="noStrike" u="sng">
                <a:solidFill>
                  <a:srgbClr val="000000"/>
                </a:solidFill>
                <a:uFillTx/>
                <a:latin typeface="Arial Black"/>
              </a:rPr>
              <a:t>n of </a:t>
            </a:r>
            <a:r>
              <a:rPr b="1" lang="en" sz="2400" spc="-1" strike="noStrike" u="sng">
                <a:solidFill>
                  <a:srgbClr val="000000"/>
                </a:solidFill>
                <a:uFillTx/>
                <a:latin typeface="Arial Black"/>
              </a:rPr>
              <a:t>processes </a:t>
            </a:r>
            <a:r>
              <a:rPr b="1" lang="en" sz="2400" spc="-1" strike="noStrike" u="sng">
                <a:solidFill>
                  <a:srgbClr val="000000"/>
                </a:solidFill>
                <a:uFillTx/>
                <a:latin typeface="Arial Black"/>
              </a:rPr>
              <a:t>(III)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PlaceHolder 1"/>
          <p:cNvSpPr>
            <a:spLocks noGrp="1"/>
          </p:cNvSpPr>
          <p:nvPr>
            <p:ph/>
          </p:nvPr>
        </p:nvSpPr>
        <p:spPr>
          <a:xfrm>
            <a:off x="356040" y="1440000"/>
            <a:ext cx="9978120" cy="360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2208"/>
              </a:spcBef>
              <a:spcAft>
                <a:spcPts val="567"/>
              </a:spcAft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Both in the case of normal and abnormal termination the actions implemented by the kernel are the same: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782"/>
              </a:spcBef>
              <a:spcAft>
                <a:spcPts val="567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removing memory used by the process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782"/>
              </a:spcBef>
              <a:spcAft>
                <a:spcPts val="567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closing of open descriptors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222" name="PlaceHolder 2"/>
          <p:cNvSpPr>
            <a:spLocks noGrp="1"/>
          </p:cNvSpPr>
          <p:nvPr>
            <p:ph type="title"/>
          </p:nvPr>
        </p:nvSpPr>
        <p:spPr>
          <a:xfrm>
            <a:off x="1190880" y="479520"/>
            <a:ext cx="8168400" cy="576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Kernel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actions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upon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process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terminati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on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PlaceHolder 1"/>
          <p:cNvSpPr>
            <a:spLocks noGrp="1"/>
          </p:cNvSpPr>
          <p:nvPr>
            <p:ph/>
          </p:nvPr>
        </p:nvSpPr>
        <p:spPr>
          <a:xfrm>
            <a:off x="356040" y="1296000"/>
            <a:ext cx="9978120" cy="5716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Exit status: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Value that is passed to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exit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(and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_exit)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and that notifies the parent process about how the process ended (successful, with error)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Termination status: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Value that is generated by the kernel in the case of a normal/abnormal termination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In case of abnormal termination, the reason for this abnormal termination is specified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The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</a:rPr>
              <a:t>exit status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is converted by the kernel to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</a:rPr>
              <a:t>termination status when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_exit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is finally called 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How to obtain these values?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wait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and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waitpid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functions (described later)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224" name="PlaceHolder 2"/>
          <p:cNvSpPr>
            <a:spLocks noGrp="1"/>
          </p:cNvSpPr>
          <p:nvPr>
            <p:ph type="title"/>
          </p:nvPr>
        </p:nvSpPr>
        <p:spPr>
          <a:xfrm>
            <a:off x="1274040" y="479520"/>
            <a:ext cx="8000640" cy="576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Return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values at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process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terminatio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n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PlaceHolder 1"/>
          <p:cNvSpPr>
            <a:spLocks noGrp="1"/>
          </p:cNvSpPr>
          <p:nvPr>
            <p:ph/>
          </p:nvPr>
        </p:nvSpPr>
        <p:spPr>
          <a:xfrm>
            <a:off x="356040" y="1152000"/>
            <a:ext cx="9978120" cy="5784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35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What happens if the parent process finishes before the child process?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53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when a process terminates, the kernel examines the process table to see if it had children; in this case, the PPID of each child is set equal to 1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53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init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process (PID=1), as the kernel wants to prevent a process from becoming "orphan" (i.e. without a PPID)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35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What happens if the child process finishes before the parent process?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53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generally the parent waits using the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wait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function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for the child to finish and obtains various information on the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exit status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53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if the child ends without the parent "waiting" for him, the parent would no longer have any way to obtain information on the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exit status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of the child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533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for this reason, some information about the child is kept in memory and the process becomes a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zombie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226" name="PlaceHolder 2"/>
          <p:cNvSpPr>
            <a:spLocks noGrp="1"/>
          </p:cNvSpPr>
          <p:nvPr>
            <p:ph type="title"/>
          </p:nvPr>
        </p:nvSpPr>
        <p:spPr>
          <a:xfrm>
            <a:off x="3092760" y="479520"/>
            <a:ext cx="4358520" cy="576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i="1" lang="en" sz="2400" spc="-1" strike="noStrike">
                <a:solidFill>
                  <a:srgbClr val="000000"/>
                </a:solidFill>
                <a:latin typeface="Arial Black"/>
              </a:rPr>
              <a:t>Zombie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processes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"/>
          <p:cNvSpPr>
            <a:spLocks noGrp="1"/>
          </p:cNvSpPr>
          <p:nvPr>
            <p:ph/>
          </p:nvPr>
        </p:nvSpPr>
        <p:spPr>
          <a:xfrm>
            <a:off x="356040" y="1116000"/>
            <a:ext cx="9978120" cy="6075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ct val="107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When a process enters the zombie state, the kernel maintains information that may be requested by the parent process via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wait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and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waitpid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07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processID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07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termination status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07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accounting information (time taken by the process)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The process will remain a zombie until the parent executes one of the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wait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or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waitpid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system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calls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ct val="107000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As for the children of the process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init 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: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07000"/>
              </a:lnSpc>
              <a:spcBef>
                <a:spcPts val="110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they cannot become zombies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07000"/>
              </a:lnSpc>
              <a:spcBef>
                <a:spcPts val="110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whenever a child of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init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terminates,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init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executes a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wait call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and collects any information: this is how zombies are eliminated from the system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228" name="PlaceHolder 2"/>
          <p:cNvSpPr>
            <a:spLocks noGrp="1"/>
          </p:cNvSpPr>
          <p:nvPr>
            <p:ph type="title"/>
          </p:nvPr>
        </p:nvSpPr>
        <p:spPr>
          <a:xfrm>
            <a:off x="3092760" y="479520"/>
            <a:ext cx="4358520" cy="576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i="1" lang="en" sz="2400" spc="-1" strike="noStrike">
                <a:solidFill>
                  <a:srgbClr val="000000"/>
                </a:solidFill>
                <a:latin typeface="Arial Black"/>
              </a:rPr>
              <a:t>zombie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state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/>
          </p:nvPr>
        </p:nvSpPr>
        <p:spPr>
          <a:xfrm>
            <a:off x="356040" y="1224000"/>
            <a:ext cx="9978120" cy="56584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950760" indent="-379440">
              <a:lnSpc>
                <a:spcPct val="118000"/>
              </a:lnSpc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pid_t wait(int *status);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pid_t waitpid(pid_t pid, int *status, int options);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None/>
              <a:tabLst>
                <a:tab algn="l" pos="0"/>
              </a:tabLst>
            </a:pP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964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wait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and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waitpid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are used to obtain information about the termination of child processes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ct val="107000"/>
              </a:lnSpc>
              <a:spcBef>
                <a:spcPts val="791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When a process calls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wait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or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waitpid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: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07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it may stop, if all its children are still running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07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can return immediately with a child's termination status, if a child has terminated and its termination status is waiting to be collected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07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may return immediately with an error, if the process has no children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ct val="107000"/>
              </a:lnSpc>
              <a:spcBef>
                <a:spcPts val="791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Note: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07000"/>
              </a:lnSpc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if we call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wait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when we have already received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SIGCHLD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, it returns immediately, otherwise it blocks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230" name="PlaceHolder 2"/>
          <p:cNvSpPr>
            <a:spLocks noGrp="1"/>
          </p:cNvSpPr>
          <p:nvPr>
            <p:ph type="title"/>
          </p:nvPr>
        </p:nvSpPr>
        <p:spPr>
          <a:xfrm>
            <a:off x="2556000" y="479520"/>
            <a:ext cx="5364000" cy="576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Library calls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wait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and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waitpid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PlaceHolder 1"/>
          <p:cNvSpPr>
            <a:spLocks noGrp="1"/>
          </p:cNvSpPr>
          <p:nvPr>
            <p:ph/>
          </p:nvPr>
        </p:nvSpPr>
        <p:spPr>
          <a:xfrm>
            <a:off x="356040" y="1188000"/>
            <a:ext cx="9978120" cy="5472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Meaning of the arguments: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23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status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is a pointer to an integer; if different from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NULL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, the termination status is placed in this location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The return value is the process id of the terminating child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Difference between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wait 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and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waitpid </a:t>
            </a: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: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23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wait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blocks the caller until any child has finished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23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waitpid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has options to avoid crashing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23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waitpid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can wait for a specific process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</a:rPr>
              <a:t>The content of the termination status depends on the implementation: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1100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bits for normal termination, bits for exit status, etc.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232" name="PlaceHolder 2"/>
          <p:cNvSpPr>
            <a:spLocks noGrp="1"/>
          </p:cNvSpPr>
          <p:nvPr>
            <p:ph type="title"/>
          </p:nvPr>
        </p:nvSpPr>
        <p:spPr>
          <a:xfrm>
            <a:off x="2448000" y="479520"/>
            <a:ext cx="5413320" cy="576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System call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wait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and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waitpid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/>
          </p:nvPr>
        </p:nvSpPr>
        <p:spPr>
          <a:xfrm>
            <a:off x="342360" y="1082880"/>
            <a:ext cx="9978120" cy="5568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074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Process identifier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249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Each process has a unique identifier (non-negative integer) called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Process Identifier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or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PID for short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249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Generally the PID is a 16-bit number (of type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pid_t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) assigned sequentially by the kernel each time a new process is created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249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Each process also has an associated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Parent Process Identifier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(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PPID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), i.e. the pid of the process from which it was generated (we will shortly see the mechanism for creating a new process)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074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Standard identifiers: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249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PID 0: Unassigned or assigned to a kernel process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249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PID 1: Process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init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(/sbin/init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)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it is created by the kernel at the end of the bootstrap procedure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carries out a whole series of actions to bring the system to a certain state (e.g. multiuser)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title"/>
          </p:nvPr>
        </p:nvSpPr>
        <p:spPr>
          <a:xfrm>
            <a:off x="3031920" y="479520"/>
            <a:ext cx="4477320" cy="576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Process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identifier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PlaceHolder 1"/>
          <p:cNvSpPr>
            <a:spLocks noGrp="1"/>
          </p:cNvSpPr>
          <p:nvPr>
            <p:ph/>
          </p:nvPr>
        </p:nvSpPr>
        <p:spPr>
          <a:xfrm>
            <a:off x="356040" y="1260000"/>
            <a:ext cx="9671400" cy="5153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pid_t waitpid(pid_t pid, int *status, int options);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01000"/>
              </a:lnSpc>
              <a:spcBef>
                <a:spcPts val="499"/>
              </a:spcBef>
              <a:buNone/>
              <a:tabLst>
                <a:tab algn="l" pos="0"/>
              </a:tabLst>
            </a:pP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pid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argument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 :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01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pid == -1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behaves like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wait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01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pid &gt; 0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waits for the child with proces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id equal to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pid to terminate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01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pid == 0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awaits termination of any child with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process group ID the same as the caller's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01000"/>
              </a:lnSpc>
              <a:spcBef>
                <a:spcPts val="499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pid &lt; -1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awaits termination of any child with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process group ID equal to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–pid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Options (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options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argument):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550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WNOHANG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does not block if the child has not finished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234" name="PlaceHolder 2"/>
          <p:cNvSpPr>
            <a:spLocks noGrp="1"/>
          </p:cNvSpPr>
          <p:nvPr>
            <p:ph type="title"/>
          </p:nvPr>
        </p:nvSpPr>
        <p:spPr>
          <a:xfrm>
            <a:off x="2598840" y="479520"/>
            <a:ext cx="5350680" cy="576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Notes on </a:t>
            </a:r>
            <a:r>
              <a:rPr b="1" lang="en" sz="2400" spc="-1" strike="noStrike">
                <a:solidFill>
                  <a:srgbClr val="000000"/>
                </a:solidFill>
                <a:latin typeface="Courier New"/>
              </a:rPr>
              <a:t>waitpid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PlaceHolder 1"/>
          <p:cNvSpPr>
            <a:spLocks noGrp="1"/>
          </p:cNvSpPr>
          <p:nvPr>
            <p:ph/>
          </p:nvPr>
        </p:nvSpPr>
        <p:spPr>
          <a:xfrm>
            <a:off x="356040" y="1404000"/>
            <a:ext cx="9978120" cy="4166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When a process terminates (normally or not), the parent is informed by receiving a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SIGCHLD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signal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The notification is asynchronous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The father has the possibility to: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ignore signal (default)</a:t>
            </a:r>
            <a:endParaRPr b="0" lang="en-GB" sz="22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set up a special function, called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</a:rPr>
              <a:t>signal handler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, which is automatically invoked when the signal is received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236" name="PlaceHolder 2"/>
          <p:cNvSpPr>
            <a:spLocks noGrp="1"/>
          </p:cNvSpPr>
          <p:nvPr>
            <p:ph type="title"/>
          </p:nvPr>
        </p:nvSpPr>
        <p:spPr>
          <a:xfrm>
            <a:off x="2009160" y="479520"/>
            <a:ext cx="6530040" cy="576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Notification of a child's termination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laceHolder 1"/>
          <p:cNvSpPr>
            <a:spLocks noGrp="1"/>
          </p:cNvSpPr>
          <p:nvPr>
            <p:ph/>
          </p:nvPr>
        </p:nvSpPr>
        <p:spPr>
          <a:xfrm>
            <a:off x="356040" y="1404000"/>
            <a:ext cx="9978120" cy="4166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 algn="just">
              <a:lnSpc>
                <a:spcPts val="2625"/>
              </a:lnSpc>
              <a:spcBef>
                <a:spcPts val="1925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Write a program that forks,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</a:rPr>
              <a:t>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waits for its child to successfully print a message to the screen, and prints another message before exiting.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</a:rPr>
              <a:t>Modify the previous program so that a given number of children are generated on the command line. What happens to the other children?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238" name="PlaceHolder 2"/>
          <p:cNvSpPr>
            <a:spLocks noGrp="1"/>
          </p:cNvSpPr>
          <p:nvPr>
            <p:ph type="title"/>
          </p:nvPr>
        </p:nvSpPr>
        <p:spPr>
          <a:xfrm>
            <a:off x="2009160" y="479520"/>
            <a:ext cx="6530040" cy="576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Exercises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/>
          </p:nvPr>
        </p:nvSpPr>
        <p:spPr>
          <a:xfrm>
            <a:off x="356040" y="1224000"/>
            <a:ext cx="9978120" cy="4978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950760" indent="-870840">
              <a:lnSpc>
                <a:spcPct val="118000"/>
              </a:lnSpc>
              <a:spcBef>
                <a:spcPts val="865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pid_t getpid(); // Process ID of calling process</a:t>
            </a:r>
            <a:endParaRPr b="0" lang="en-GB" sz="2000" spc="-1" strike="noStrike">
              <a:latin typeface="Arial"/>
            </a:endParaRPr>
          </a:p>
          <a:p>
            <a:pPr marL="950760" indent="-870840">
              <a:lnSpc>
                <a:spcPct val="118000"/>
              </a:lnSpc>
              <a:spcBef>
                <a:spcPts val="865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pid_t getppid(); // Process ID of parent process</a:t>
            </a:r>
            <a:endParaRPr b="0" lang="en-GB" sz="2000" spc="-1" strike="noStrike">
              <a:latin typeface="Arial"/>
            </a:endParaRPr>
          </a:p>
          <a:p>
            <a:pPr marL="432000" indent="-216000">
              <a:lnSpc>
                <a:spcPts val="2625"/>
              </a:lnSpc>
              <a:spcBef>
                <a:spcPts val="964"/>
              </a:spcBef>
              <a:buNone/>
              <a:tabLst>
                <a:tab algn="l" pos="0"/>
              </a:tabLst>
            </a:pPr>
            <a:endParaRPr b="0" lang="en-GB" sz="2200" spc="-1" strike="noStrike">
              <a:latin typeface="Arial"/>
            </a:endParaRPr>
          </a:p>
          <a:p>
            <a:pPr marL="950760" indent="-870840">
              <a:lnSpc>
                <a:spcPct val="118000"/>
              </a:lnSpc>
              <a:spcBef>
                <a:spcPts val="865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#include &lt;stdio.h&gt;</a:t>
            </a:r>
            <a:endParaRPr b="0" lang="en-GB" sz="2000" spc="-1" strike="noStrike">
              <a:latin typeface="Arial"/>
            </a:endParaRPr>
          </a:p>
          <a:p>
            <a:pPr marL="950760" indent="-870840">
              <a:lnSpc>
                <a:spcPct val="118000"/>
              </a:lnSpc>
              <a:spcBef>
                <a:spcPts val="865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#include &lt;unistd.h&gt;</a:t>
            </a:r>
            <a:endParaRPr b="0" lang="en-GB" sz="2000" spc="-1" strike="noStrike">
              <a:latin typeface="Arial"/>
            </a:endParaRPr>
          </a:p>
          <a:p>
            <a:pPr marL="950760" indent="-870840">
              <a:lnSpc>
                <a:spcPct val="118000"/>
              </a:lnSpc>
              <a:spcBef>
                <a:spcPts val="865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int main()</a:t>
            </a:r>
            <a:endParaRPr b="0" lang="en-GB" sz="2000" spc="-1" strike="noStrike">
              <a:latin typeface="Arial"/>
            </a:endParaRPr>
          </a:p>
          <a:p>
            <a:pPr marL="950760" indent="-884520">
              <a:lnSpc>
                <a:spcPct val="118000"/>
              </a:lnSpc>
              <a:spcBef>
                <a:spcPts val="865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{</a:t>
            </a:r>
            <a:endParaRPr b="0" lang="en-GB" sz="2000" spc="-1" strike="noStrike">
              <a:latin typeface="Arial"/>
            </a:endParaRPr>
          </a:p>
          <a:p>
            <a:pPr marL="1371600" indent="-694080">
              <a:lnSpc>
                <a:spcPct val="118000"/>
              </a:lnSpc>
              <a:spcBef>
                <a:spcPts val="266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printf("The process PID is %d.\n",(int)getpid());</a:t>
            </a:r>
            <a:endParaRPr b="0" lang="en-GB" sz="2000" spc="-1" strike="noStrike">
              <a:latin typeface="Arial"/>
            </a:endParaRPr>
          </a:p>
          <a:p>
            <a:pPr marL="1371600" indent="-694080">
              <a:lnSpc>
                <a:spcPct val="118000"/>
              </a:lnSpc>
              <a:spcBef>
                <a:spcPts val="266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printf("The PID of the parent process is %d.\n",(int)getppid());</a:t>
            </a:r>
            <a:endParaRPr b="0" lang="en-GB" sz="2000" spc="-1" strike="noStrike">
              <a:latin typeface="Arial"/>
            </a:endParaRPr>
          </a:p>
          <a:p>
            <a:pPr marL="1371600" indent="-707400">
              <a:lnSpc>
                <a:spcPct val="118000"/>
              </a:lnSpc>
              <a:spcBef>
                <a:spcPts val="266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return(0);</a:t>
            </a:r>
            <a:endParaRPr b="0" lang="en-GB" sz="2000" spc="-1" strike="noStrike">
              <a:latin typeface="Arial"/>
            </a:endParaRPr>
          </a:p>
          <a:p>
            <a:pPr marL="950760" indent="-843480">
              <a:lnSpc>
                <a:spcPct val="118000"/>
              </a:lnSpc>
              <a:spcBef>
                <a:spcPts val="865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}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title"/>
          </p:nvPr>
        </p:nvSpPr>
        <p:spPr>
          <a:xfrm>
            <a:off x="1012680" y="479520"/>
            <a:ext cx="8523720" cy="576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Process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identifier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functions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/>
          </p:nvPr>
        </p:nvSpPr>
        <p:spPr>
          <a:xfrm>
            <a:off x="369720" y="976680"/>
            <a:ext cx="9854280" cy="5792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81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Each process is also associated with user identifiers (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user-IDs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) and group identifiers (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group-IDs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) which determine its privileges, i.e. which system calls it has the right to invoke and on which resources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247"/>
              </a:spcBef>
              <a:spcAft>
                <a:spcPts val="850"/>
              </a:spcAft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There are six identifiers (or more, considering the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supplementary group IDs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):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85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real user ID, real group ID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: user who launched the process and group associated with the user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85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effective user ID, effective group ID, supplementary group IDs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: user and group that the kernel considers to determine file access privileges; they may not coincide with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real user ID, real group ID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in case the executable file has the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set-use-id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or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set-group-id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bit active </a:t>
            </a:r>
            <a:br>
              <a:rPr sz="2200"/>
            </a:b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(read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LCMSS8"/>
              </a:rPr>
              <a:t>info coreutils 'File permissions' 'Mode Structure')</a:t>
            </a:r>
            <a:endParaRPr b="0" lang="en-GB" sz="2200" spc="-1" strike="noStrike">
              <a:latin typeface="Arial"/>
            </a:endParaRPr>
          </a:p>
          <a:p>
            <a:pPr marL="950760" indent="-379440">
              <a:lnSpc>
                <a:spcPct val="100000"/>
              </a:lnSpc>
              <a:spcBef>
                <a:spcPts val="85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saved set-user-ID, saved set-group-ID : saved by the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LCMSS8"/>
              </a:rPr>
              <a:t>exec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system call, are the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effective user ID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and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effective group ID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values immediately after an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LCMSS8"/>
              </a:rPr>
              <a:t>exec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of an executable file whose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set-user-id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or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set-group -id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are active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title"/>
          </p:nvPr>
        </p:nvSpPr>
        <p:spPr>
          <a:xfrm>
            <a:off x="1093320" y="479520"/>
            <a:ext cx="8362080" cy="576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User-ID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and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group-ID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/>
          </p:nvPr>
        </p:nvSpPr>
        <p:spPr>
          <a:xfrm>
            <a:off x="356040" y="1008000"/>
            <a:ext cx="9978120" cy="60969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1814"/>
              </a:spcBef>
              <a:buNone/>
              <a:tabLst>
                <a:tab algn="l" pos="0"/>
              </a:tabLst>
            </a:pP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LCMSSB8"/>
              </a:rPr>
              <a:t>real user-id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and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LCMSSB8"/>
              </a:rPr>
              <a:t>real group-id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B8"/>
              </a:rPr>
              <a:t>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values do not change throughout the login session (only superuser has the power to change them)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81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In most cases the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effective user ID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and the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effective group ID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coincide respectively with the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real user-id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and the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real group-id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.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81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Each file (and therefore each program file) has an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owner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and a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group owner: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if the program file has the permissions bit known as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set-user-id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(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set-group-id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) active, then, when it is invoked with an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CMTT8"/>
              </a:rPr>
              <a:t>exec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call , the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effective user-id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(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effective group-id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) will become that of the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owner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of the file and not that of the user who launched it.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81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For example, if a program file belongs to the superuser and has the </a:t>
            </a:r>
            <a:r>
              <a:rPr b="0" i="1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set-user-ID bit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enabled, the user who launches the program gains superuser privileges during program execution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1814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A typical case is the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LCMSS8"/>
              </a:rPr>
              <a:t>passwd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executable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LCMSS8"/>
              </a:rPr>
              <a:t>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to change your password: </a:t>
            </a:r>
            <a:br>
              <a:rPr sz="2200"/>
            </a:br>
            <a:r>
              <a:rPr b="0" lang="en" sz="2200" spc="-1" strike="noStrike">
                <a:solidFill>
                  <a:srgbClr val="000000"/>
                </a:solidFill>
                <a:latin typeface="Arial"/>
                <a:ea typeface="LCMSS8"/>
              </a:rPr>
              <a:t>$ </a:t>
            </a: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LCMSS8"/>
              </a:rPr>
              <a:t>ls -l /usr/bin/passwd </a:t>
            </a:r>
            <a:br>
              <a:rPr sz="2000"/>
            </a:br>
            <a:r>
              <a:rPr b="1" lang="en" sz="2000" spc="-1" strike="noStrike">
                <a:solidFill>
                  <a:srgbClr val="000000"/>
                </a:solidFill>
                <a:latin typeface="Courier New"/>
                <a:ea typeface="LCMSS8"/>
              </a:rPr>
              <a:t>-rs--x--x 1 root root 19336 Sep 7 2004 /usr/bin/passwd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title"/>
          </p:nvPr>
        </p:nvSpPr>
        <p:spPr>
          <a:xfrm>
            <a:off x="1093320" y="479520"/>
            <a:ext cx="8362080" cy="576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User-ID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and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group-ID</a:t>
            </a:r>
            <a:endParaRPr b="0" lang="en-GB" sz="2400" spc="-1" strike="noStrike">
              <a:latin typeface="Arial"/>
            </a:endParaRPr>
          </a:p>
        </p:txBody>
      </p:sp>
      <p:graphicFrame>
        <p:nvGraphicFramePr>
          <p:cNvPr id="57" name=""/>
          <p:cNvGraphicFramePr/>
          <p:nvPr/>
        </p:nvGraphicFramePr>
        <p:xfrm>
          <a:off x="3721680" y="3376440"/>
          <a:ext cx="3250440" cy="811800"/>
        </p:xfrm>
        <a:graphic>
          <a:graphicData uri="http://schemas.openxmlformats.org/presentationml/2006/ole">
            <p:oleObj progId="Excel.Sheet.12" r:id="rId1" spid="">
              <p:embed/>
              <p:pic>
                <p:nvPicPr>
                  <p:cNvPr id="58" name="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3721680" y="3376440"/>
                    <a:ext cx="3250440" cy="811800"/>
                  </a:xfrm>
                  <a:prstGeom prst="rect">
                    <a:avLst/>
                  </a:prstGeom>
                  <a:ln w="0">
                    <a:noFill/>
                  </a:ln>
                </p:spPr>
              </p:pic>
            </p:oleObj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/>
          </p:nvPr>
        </p:nvSpPr>
        <p:spPr>
          <a:xfrm>
            <a:off x="356040" y="1235160"/>
            <a:ext cx="9978120" cy="53949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spcBef>
                <a:spcPts val="791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int setuid(uid_t uid);</a:t>
            </a:r>
            <a:endParaRPr b="0" lang="en-GB" sz="22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791"/>
              </a:spcBef>
              <a:buNone/>
              <a:tabLst>
                <a:tab algn="l" pos="0"/>
              </a:tabLst>
            </a:pP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int setgid(gid_t gid);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Real user/group ID and effective user/group ID change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There are rules to allow the program to change these IDs: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if the process has superuser privileges, the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setuid function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changes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real uid / effective uid / saved-set-uid to uid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if the process does not have superuser privileges and uid is equal to real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uid or saved-set-uid, the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setuid function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changes effective uid</a:t>
            </a:r>
            <a:endParaRPr b="0" lang="en-GB" sz="2200" spc="-1" strike="noStrike">
              <a:latin typeface="Arial"/>
            </a:endParaRPr>
          </a:p>
          <a:p>
            <a:pPr marL="952200" indent="-380880">
              <a:lnSpc>
                <a:spcPct val="118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if none of these conditions are true, an error is returned and </a:t>
            </a:r>
            <a:r>
              <a:rPr b="1" lang="en" sz="22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errno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is set </a:t>
            </a: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equal to EPERM</a:t>
            </a:r>
            <a:endParaRPr b="0" lang="en-GB" sz="2200" spc="-1" strike="noStrike">
              <a:latin typeface="Arial"/>
            </a:endParaRPr>
          </a:p>
          <a:p>
            <a:pPr marL="380880" indent="-3808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200" spc="-1" strike="noStrike">
                <a:solidFill>
                  <a:srgbClr val="000000"/>
                </a:solidFill>
                <a:latin typeface="Arial"/>
                <a:ea typeface="HG Mincho Light J"/>
              </a:rPr>
              <a:t>As for group ID, the rules are the same.</a:t>
            </a:r>
            <a:endParaRPr b="0" lang="en-GB" sz="2200" spc="-1" strike="noStrike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title"/>
          </p:nvPr>
        </p:nvSpPr>
        <p:spPr>
          <a:xfrm>
            <a:off x="1967760" y="479520"/>
            <a:ext cx="6613920" cy="576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User-ID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and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group-ID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set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functions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/>
          </p:nvPr>
        </p:nvSpPr>
        <p:spPr>
          <a:xfrm>
            <a:off x="356040" y="1116000"/>
            <a:ext cx="9978120" cy="59349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432000" indent="-216000">
              <a:lnSpc>
                <a:spcPts val="2625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uid_t getuid(); // get real user id</a:t>
            </a:r>
            <a:endParaRPr b="0" lang="en-GB" sz="2000" spc="-1" strike="noStrike">
              <a:latin typeface="Arial"/>
            </a:endParaRPr>
          </a:p>
          <a:p>
            <a:pPr marL="432000" indent="-216000">
              <a:lnSpc>
                <a:spcPts val="2625"/>
              </a:lnSpc>
              <a:spcBef>
                <a:spcPts val="113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gid_t getgid(); // get real group id</a:t>
            </a:r>
            <a:endParaRPr b="0" lang="en-GB" sz="2000" spc="-1" strike="noStrike">
              <a:latin typeface="Arial"/>
            </a:endParaRPr>
          </a:p>
          <a:p>
            <a:pPr marL="432000" indent="-216000">
              <a:lnSpc>
                <a:spcPts val="2625"/>
              </a:lnSpc>
              <a:spcBef>
                <a:spcPts val="113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uid_t geteuid(); // get effective user id</a:t>
            </a:r>
            <a:endParaRPr b="0" lang="en-GB" sz="2000" spc="-1" strike="noStrike">
              <a:latin typeface="Arial"/>
            </a:endParaRPr>
          </a:p>
          <a:p>
            <a:pPr marL="432000" indent="-216000">
              <a:lnSpc>
                <a:spcPts val="2625"/>
              </a:lnSpc>
              <a:spcBef>
                <a:spcPts val="113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gid_t getegid(); // get effective group id</a:t>
            </a:r>
            <a:endParaRPr b="0" lang="en-GB" sz="2000" spc="-1" strike="noStrike">
              <a:latin typeface="Arial"/>
            </a:endParaRPr>
          </a:p>
          <a:p>
            <a:pPr marL="432000" indent="-216000">
              <a:lnSpc>
                <a:spcPts val="2625"/>
              </a:lnSpc>
              <a:spcBef>
                <a:spcPts val="113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int getresuid(uid_t *ruid, uid_t *euid, uid_t *suid); </a:t>
            </a:r>
            <a:br>
              <a:rPr sz="2000"/>
            </a:b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// get real, effective and saved user id</a:t>
            </a:r>
            <a:endParaRPr b="0" lang="en-GB" sz="2000" spc="-1" strike="noStrike">
              <a:latin typeface="Arial"/>
            </a:endParaRPr>
          </a:p>
          <a:p>
            <a:pPr marL="432000" indent="-216000">
              <a:lnSpc>
                <a:spcPts val="2625"/>
              </a:lnSpc>
              <a:spcBef>
                <a:spcPts val="113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int getresgid(gid_t *rgid, gid_t *egid, gid_t *sgid); </a:t>
            </a:r>
            <a:br>
              <a:rPr sz="2000"/>
            </a:b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// get real, effective and saved group id</a:t>
            </a:r>
            <a:endParaRPr b="0" lang="en-GB" sz="2000" spc="-1" strike="noStrike">
              <a:latin typeface="Arial"/>
            </a:endParaRPr>
          </a:p>
          <a:p>
            <a:pPr marL="432000" indent="-216000">
              <a:lnSpc>
                <a:spcPts val="2625"/>
              </a:lnSpc>
              <a:spcBef>
                <a:spcPts val="113"/>
              </a:spcBef>
              <a:buNone/>
              <a:tabLst>
                <a:tab algn="l" pos="0"/>
              </a:tabLst>
            </a:pPr>
            <a:endParaRPr b="0" lang="en-GB" sz="2000" spc="-1" strike="noStrike">
              <a:latin typeface="Arial"/>
            </a:endParaRPr>
          </a:p>
          <a:p>
            <a:pPr marL="432000" indent="-216000">
              <a:lnSpc>
                <a:spcPts val="2625"/>
              </a:lnSpc>
              <a:spcBef>
                <a:spcPts val="113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int setuid(uid_t uid); // set real user id</a:t>
            </a:r>
            <a:endParaRPr b="0" lang="en-GB" sz="2000" spc="-1" strike="noStrike">
              <a:latin typeface="Arial"/>
            </a:endParaRPr>
          </a:p>
          <a:p>
            <a:pPr marL="432000" indent="-216000">
              <a:lnSpc>
                <a:spcPts val="2625"/>
              </a:lnSpc>
              <a:spcBef>
                <a:spcPts val="113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int setgid(gid_t gid); // set real group id</a:t>
            </a:r>
            <a:endParaRPr b="0" lang="en-GB" sz="2000" spc="-1" strike="noStrike">
              <a:latin typeface="Arial"/>
            </a:endParaRPr>
          </a:p>
          <a:p>
            <a:pPr marL="432000" indent="-216000">
              <a:lnSpc>
                <a:spcPts val="2625"/>
              </a:lnSpc>
              <a:spcBef>
                <a:spcPts val="113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int seteuid(uid_t euid); // set effective user id</a:t>
            </a:r>
            <a:endParaRPr b="0" lang="en-GB" sz="2000" spc="-1" strike="noStrike">
              <a:latin typeface="Arial"/>
            </a:endParaRPr>
          </a:p>
          <a:p>
            <a:pPr marL="432000" indent="-216000">
              <a:lnSpc>
                <a:spcPts val="2625"/>
              </a:lnSpc>
              <a:spcBef>
                <a:spcPts val="113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int setegid(gid_t egid); // set effective group id</a:t>
            </a:r>
            <a:endParaRPr b="0" lang="en-GB" sz="2000" spc="-1" strike="noStrike">
              <a:latin typeface="Arial"/>
            </a:endParaRPr>
          </a:p>
          <a:p>
            <a:pPr marL="432000" indent="-216000">
              <a:lnSpc>
                <a:spcPts val="2625"/>
              </a:lnSpc>
              <a:spcBef>
                <a:spcPts val="113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int setresuid(uid_t ruid, uid_t euid, uid_t suid); </a:t>
            </a:r>
            <a:br>
              <a:rPr sz="2000"/>
            </a:b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// set real, effective and saved user id</a:t>
            </a:r>
            <a:endParaRPr b="0" lang="en-GB" sz="2000" spc="-1" strike="noStrike">
              <a:latin typeface="Arial"/>
            </a:endParaRPr>
          </a:p>
          <a:p>
            <a:pPr marL="432000" indent="-216000">
              <a:lnSpc>
                <a:spcPts val="2625"/>
              </a:lnSpc>
              <a:spcBef>
                <a:spcPts val="113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int setresgid(gid_t rgid, gid_t egid, gid_t sgid); </a:t>
            </a:r>
            <a:br>
              <a:rPr sz="2000"/>
            </a:br>
            <a:r>
              <a:rPr b="0" lang="en" sz="20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// set real, effective and saved group id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title"/>
          </p:nvPr>
        </p:nvSpPr>
        <p:spPr>
          <a:xfrm>
            <a:off x="1012320" y="479520"/>
            <a:ext cx="8523720" cy="576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Process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attribute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functions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/>
          </p:nvPr>
        </p:nvSpPr>
        <p:spPr>
          <a:xfrm>
            <a:off x="500040" y="1019160"/>
            <a:ext cx="9978120" cy="58449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marL="379080" indent="-379080">
              <a:lnSpc>
                <a:spcPts val="2625"/>
              </a:lnSpc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#include &lt;unistd.h&gt;</a:t>
            </a:r>
            <a:endParaRPr b="0" lang="en-GB" sz="18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main()</a:t>
            </a:r>
            <a:endParaRPr b="0" lang="en-GB" sz="18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{</a:t>
            </a:r>
            <a:endParaRPr b="0" lang="en-GB" sz="18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uid_t uid, euid, newuid;</a:t>
            </a:r>
            <a:endParaRPr b="0" lang="en-GB" sz="18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gid_t gid, egid, newgid;</a:t>
            </a:r>
            <a:endParaRPr b="0" lang="en-GB" sz="18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int status;</a:t>
            </a:r>
            <a:endParaRPr b="0" lang="en-GB" sz="18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None/>
              <a:tabLst>
                <a:tab algn="l" pos="0"/>
              </a:tabLst>
            </a:pPr>
            <a:endParaRPr b="0" lang="en-GB" sz="18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uid = getuid();</a:t>
            </a:r>
            <a:endParaRPr b="0" lang="en-GB" sz="18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euid = geteuid();</a:t>
            </a:r>
            <a:endParaRPr b="0" lang="en-GB" sz="18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gid = getgid();</a:t>
            </a:r>
            <a:endParaRPr b="0" lang="en-GB" sz="18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egid = getegid();</a:t>
            </a:r>
            <a:endParaRPr b="0" lang="en-GB" sz="18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printf(“real uid: %d, effective uid: %d\n”,(int)uid,(int)euid);</a:t>
            </a:r>
            <a:endParaRPr b="0" lang="en-GB" sz="18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printf(“real gid: %d, effective gid: %d\n”,(int)gid,(int)egid);</a:t>
            </a:r>
            <a:endParaRPr b="0" lang="en-GB" sz="18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if ((status = setuid(newuid))==0) /* change effective uid */</a:t>
            </a:r>
            <a:endParaRPr b="0" lang="en-GB" sz="18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550"/>
              </a:spcBef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printf(“new effective uid: %d\n”, (int)newuid);</a:t>
            </a:r>
            <a:endParaRPr b="0" lang="en-GB" sz="18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if ((status = setgid(newgid))==0) /* change effective gid */</a:t>
            </a:r>
            <a:endParaRPr b="0" lang="en-GB" sz="18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550"/>
              </a:spcBef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printf(“new effective gid: %d\n”, (int)newgid);</a:t>
            </a:r>
            <a:endParaRPr b="0" lang="en-GB" sz="18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buNone/>
              <a:tabLst>
                <a:tab algn="l" pos="0"/>
              </a:tabLst>
            </a:pPr>
            <a:r>
              <a:rPr b="0" lang="en" sz="1800" spc="-1" strike="noStrike">
                <a:solidFill>
                  <a:srgbClr val="000000"/>
                </a:solidFill>
                <a:latin typeface="Courier New"/>
                <a:ea typeface="HG Mincho Light J"/>
              </a:rPr>
              <a:t>}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title"/>
          </p:nvPr>
        </p:nvSpPr>
        <p:spPr>
          <a:xfrm>
            <a:off x="1967760" y="479520"/>
            <a:ext cx="6613920" cy="576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 anchorCtr="1">
            <a:noAutofit/>
          </a:bodyPr>
          <a:p>
            <a:pPr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x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a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m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p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l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3742</TotalTime>
  <Application>LibreOffice/7.3.7.2$Linux_X86_64 LibreOffice_project/30$Build-2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2003-09-08T07:38:59Z</dcterms:created>
  <dc:creator>Alberto Montresor</dc:creator>
  <dc:description/>
  <dc:language>it-IT</dc:language>
  <cp:lastModifiedBy/>
  <cp:lastPrinted>2003-09-29T10:50:11Z</cp:lastPrinted>
  <dcterms:modified xsi:type="dcterms:W3CDTF">2023-11-06T07:09:57Z</dcterms:modified>
  <cp:revision>329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