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_rels/presentation.xml.rels" ContentType="application/vnd.openxmlformats-package.relationships+xml"/>
  <Override PartName="/ppt/media/image1.gif" ContentType="image/gif"/>
  <Override PartName="/ppt/media/image5.png" ContentType="image/png"/>
  <Override PartName="/ppt/media/image2.gif" ContentType="image/gif"/>
  <Override PartName="/ppt/media/image3.gif" ContentType="image/gif"/>
  <Override PartName="/ppt/media/image4.gif" ContentType="image/gif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presProps.xml" ContentType="application/vnd.openxmlformats-officedocument.presentationml.presProps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40.xml.rels" ContentType="application/vnd.openxmlformats-package.relationships+xml"/>
  <Override PartName="/ppt/slides/_rels/slide33.xml.rels" ContentType="application/vnd.openxmlformats-package.relationships+xml"/>
  <Override PartName="/ppt/slides/_rels/slide6.xml.rels" ContentType="application/vnd.openxmlformats-package.relationships+xml"/>
  <Override PartName="/ppt/slides/_rels/slide41.xml.rels" ContentType="application/vnd.openxmlformats-package.relationships+xml"/>
  <Override PartName="/ppt/slides/_rels/slide34.xml.rels" ContentType="application/vnd.openxmlformats-package.relationships+xml"/>
  <Override PartName="/ppt/slides/_rels/slide7.xml.rels" ContentType="application/vnd.openxmlformats-package.relationships+xml"/>
  <Override PartName="/ppt/slides/_rels/slide42.xml.rels" ContentType="application/vnd.openxmlformats-package.relationships+xml"/>
  <Override PartName="/ppt/slides/_rels/slide35.xml.rels" ContentType="application/vnd.openxmlformats-package.relationships+xml"/>
  <Override PartName="/ppt/slides/_rels/slide1.xml.rels" ContentType="application/vnd.openxmlformats-package.relationships+xml"/>
  <Override PartName="/ppt/slides/_rels/slide20.xml.rels" ContentType="application/vnd.openxmlformats-package.relationships+xml"/>
  <Override PartName="/ppt/slides/_rels/slide29.xml.rels" ContentType="application/vnd.openxmlformats-package.relationships+xml"/>
  <Override PartName="/ppt/slides/_rels/slide14.xml.rels" ContentType="application/vnd.openxmlformats-package.relationships+xml"/>
  <Override PartName="/ppt/slides/_rels/slide30.xml.rels" ContentType="application/vnd.openxmlformats-package.relationships+xml"/>
  <Override PartName="/ppt/slides/_rels/slide23.xml.rels" ContentType="application/vnd.openxmlformats-package.relationships+xml"/>
  <Override PartName="/ppt/slides/_rels/slide38.xml.rels" ContentType="application/vnd.openxmlformats-package.relationships+xml"/>
  <Override PartName="/ppt/slides/_rels/slide18.xml.rels" ContentType="application/vnd.openxmlformats-package.relationships+xml"/>
  <Override PartName="/ppt/slides/_rels/slide12.xml.rels" ContentType="application/vnd.openxmlformats-package.relationships+xml"/>
  <Override PartName="/ppt/slides/_rels/slide37.xml.rels" ContentType="application/vnd.openxmlformats-package.relationships+xml"/>
  <Override PartName="/ppt/slides/_rels/slide22.xml.rels" ContentType="application/vnd.openxmlformats-package.relationships+xml"/>
  <Override PartName="/ppt/slides/_rels/slide3.xml.rels" ContentType="application/vnd.openxmlformats-package.relationships+xml"/>
  <Override PartName="/ppt/slides/_rels/slide9.xml.rels" ContentType="application/vnd.openxmlformats-package.relationships+xml"/>
  <Override PartName="/ppt/slides/_rels/slide28.xml.rels" ContentType="application/vnd.openxmlformats-package.relationships+xml"/>
  <Override PartName="/ppt/slides/_rels/slide19.xml.rels" ContentType="application/vnd.openxmlformats-package.relationships+xml"/>
  <Override PartName="/ppt/slides/_rels/slide13.xml.rels" ContentType="application/vnd.openxmlformats-package.relationships+xml"/>
  <Override PartName="/ppt/slides/_rels/slide24.xml.rels" ContentType="application/vnd.openxmlformats-package.relationships+xml"/>
  <Override PartName="/ppt/slides/_rels/slide39.xml.rels" ContentType="application/vnd.openxmlformats-package.relationships+xml"/>
  <Override PartName="/ppt/slides/_rels/slide31.xml.rels" ContentType="application/vnd.openxmlformats-package.relationships+xml"/>
  <Override PartName="/ppt/slides/_rels/slide15.xml.rels" ContentType="application/vnd.openxmlformats-package.relationships+xml"/>
  <Override PartName="/ppt/slides/_rels/slide26.xml.rels" ContentType="application/vnd.openxmlformats-package.relationships+xml"/>
  <Override PartName="/ppt/slides/_rels/slide11.xml.rels" ContentType="application/vnd.openxmlformats-package.relationships+xml"/>
  <Override PartName="/ppt/slides/_rels/slide17.xml.rels" ContentType="application/vnd.openxmlformats-package.relationships+xml"/>
  <Override PartName="/ppt/slides/_rels/slide21.xml.rels" ContentType="application/vnd.openxmlformats-package.relationships+xml"/>
  <Override PartName="/ppt/slides/_rels/slide36.xml.rels" ContentType="application/vnd.openxmlformats-package.relationships+xml"/>
  <Override PartName="/ppt/slides/_rels/slide27.xml.rels" ContentType="application/vnd.openxmlformats-package.relationships+xml"/>
  <Override PartName="/ppt/slides/_rels/slide43.xml.rels" ContentType="application/vnd.openxmlformats-package.relationships+xml"/>
  <Override PartName="/ppt/slides/_rels/slide2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32.xml.rels" ContentType="application/vnd.openxmlformats-package.relationships+xml"/>
  <Override PartName="/ppt/slides/_rels/slide25.xml.rels" ContentType="application/vnd.openxmlformats-package.relationships+xml"/>
  <Override PartName="/ppt/slides/_rels/slide16.xml.rels" ContentType="application/vnd.openxmlformats-package.relationships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13.xml" ContentType="application/vnd.openxmlformats-officedocument.presentationml.slide+xml"/>
  <Override PartName="/ppt/slides/slide37.xml" ContentType="application/vnd.openxmlformats-officedocument.presentationml.slide+xml"/>
  <Override PartName="/ppt/slides/slide1.xml" ContentType="application/vnd.openxmlformats-officedocument.presentationml.slide+xml"/>
  <Override PartName="/ppt/slides/slide38.xml" ContentType="application/vnd.openxmlformats-officedocument.presentationml.slide+xml"/>
  <Override PartName="/ppt/slides/slide2.xml" ContentType="application/vnd.openxmlformats-officedocument.presentationml.slide+xml"/>
  <Override PartName="/ppt/slides/slide39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43.xml" ContentType="application/vnd.openxmlformats-officedocument.presentationml.slide+xml"/>
  <Override PartName="/ppt/slides/slide40.xml" ContentType="application/vnd.openxmlformats-officedocument.presentationml.slide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42.xml" ContentType="application/vnd.openxmlformats-officedocument.presentationml.slide+xml"/>
  <Override PartName="/ppt/slides/slide4.xml" ContentType="application/vnd.openxmlformats-officedocument.presentationml.slide+xml"/>
  <Override PartName="/ppt/slides/slide41.xml" ContentType="application/vnd.openxmlformats-officedocument.presentationml.slide+xml"/>
  <Override PartName="/ppt/slides/slide6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</p:sldIdLst>
  <p:sldSz cx="10691813" cy="7559675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slide" Target="slides/slide34.xml"/><Relationship Id="rId38" Type="http://schemas.openxmlformats.org/officeDocument/2006/relationships/slide" Target="slides/slide35.xml"/><Relationship Id="rId39" Type="http://schemas.openxmlformats.org/officeDocument/2006/relationships/slide" Target="slides/slide36.xml"/><Relationship Id="rId40" Type="http://schemas.openxmlformats.org/officeDocument/2006/relationships/slide" Target="slides/slide37.xml"/><Relationship Id="rId41" Type="http://schemas.openxmlformats.org/officeDocument/2006/relationships/slide" Target="slides/slide38.xml"/><Relationship Id="rId42" Type="http://schemas.openxmlformats.org/officeDocument/2006/relationships/slide" Target="slides/slide39.xml"/><Relationship Id="rId43" Type="http://schemas.openxmlformats.org/officeDocument/2006/relationships/slide" Target="slides/slide40.xml"/><Relationship Id="rId44" Type="http://schemas.openxmlformats.org/officeDocument/2006/relationships/slide" Target="slides/slide41.xml"/><Relationship Id="rId45" Type="http://schemas.openxmlformats.org/officeDocument/2006/relationships/slide" Target="slides/slide42.xml"/><Relationship Id="rId46" Type="http://schemas.openxmlformats.org/officeDocument/2006/relationships/slide" Target="slides/slide43.xml"/><Relationship Id="rId47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D06CE40-CC53-4D00-8E71-D0D101B1136E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96220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534240" y="4058640"/>
            <a:ext cx="96220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51ACBE0-5244-4E8E-B29B-67C14AD4D13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/>
          </p:nvPr>
        </p:nvSpPr>
        <p:spPr>
          <a:xfrm>
            <a:off x="53424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/>
          </p:nvPr>
        </p:nvSpPr>
        <p:spPr>
          <a:xfrm>
            <a:off x="546480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2B3D777-4B35-4246-BF45-2BD2A8B6F9D2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/>
          </p:nvPr>
        </p:nvSpPr>
        <p:spPr>
          <a:xfrm>
            <a:off x="3787560" y="176868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/>
          </p:nvPr>
        </p:nvSpPr>
        <p:spPr>
          <a:xfrm>
            <a:off x="7041240" y="176868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/>
          </p:nvPr>
        </p:nvSpPr>
        <p:spPr>
          <a:xfrm>
            <a:off x="534240" y="405864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/>
          </p:nvPr>
        </p:nvSpPr>
        <p:spPr>
          <a:xfrm>
            <a:off x="3787560" y="405864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7" name="PlaceHolder 7"/>
          <p:cNvSpPr>
            <a:spLocks noGrp="1"/>
          </p:cNvSpPr>
          <p:nvPr>
            <p:ph/>
          </p:nvPr>
        </p:nvSpPr>
        <p:spPr>
          <a:xfrm>
            <a:off x="7041240" y="405864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F2292C1-7969-4934-930D-CE9A053178DA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D048C90F-62AA-4AE7-A433-D25F02A6643B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subTitle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06A537E2-1804-43C9-BEBB-78AA242B867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8FDD25BC-647B-4185-B7E3-86440888272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32A22874-50FE-4D5B-B361-DDC67C51746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FD50DE76-D29D-4AF0-8FFE-FABB3A856A4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subTitle"/>
          </p:nvPr>
        </p:nvSpPr>
        <p:spPr>
          <a:xfrm>
            <a:off x="534240" y="301320"/>
            <a:ext cx="9622080" cy="585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F5904E7A-954E-432F-A142-5AC1DDAD0B1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53424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E3112F3A-8DDC-442D-90DA-4C699648802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subTitle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4DD7657-3D9D-4A87-A14A-3D3B18BC70C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/>
          </p:nvPr>
        </p:nvSpPr>
        <p:spPr>
          <a:xfrm>
            <a:off x="546480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C7FE5EDC-DD0F-4C82-881B-F578476697F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/>
          </p:nvPr>
        </p:nvSpPr>
        <p:spPr>
          <a:xfrm>
            <a:off x="534240" y="4058640"/>
            <a:ext cx="96220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0895EEAA-F266-4338-9ED7-6EE8695AA9B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96220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/>
          </p:nvPr>
        </p:nvSpPr>
        <p:spPr>
          <a:xfrm>
            <a:off x="534240" y="4058640"/>
            <a:ext cx="96220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91D403FE-2B71-4F3C-8F78-DFB66F5066E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/>
          </p:nvPr>
        </p:nvSpPr>
        <p:spPr>
          <a:xfrm>
            <a:off x="53424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89" name="PlaceHolder 5"/>
          <p:cNvSpPr>
            <a:spLocks noGrp="1"/>
          </p:cNvSpPr>
          <p:nvPr>
            <p:ph/>
          </p:nvPr>
        </p:nvSpPr>
        <p:spPr>
          <a:xfrm>
            <a:off x="546480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29DC8492-10B3-436A-9A7F-0ABF9E4F6BDD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/>
          </p:nvPr>
        </p:nvSpPr>
        <p:spPr>
          <a:xfrm>
            <a:off x="3787560" y="176868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/>
          </p:nvPr>
        </p:nvSpPr>
        <p:spPr>
          <a:xfrm>
            <a:off x="7041240" y="176868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94" name="PlaceHolder 5"/>
          <p:cNvSpPr>
            <a:spLocks noGrp="1"/>
          </p:cNvSpPr>
          <p:nvPr>
            <p:ph/>
          </p:nvPr>
        </p:nvSpPr>
        <p:spPr>
          <a:xfrm>
            <a:off x="534240" y="405864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95" name="PlaceHolder 6"/>
          <p:cNvSpPr>
            <a:spLocks noGrp="1"/>
          </p:cNvSpPr>
          <p:nvPr>
            <p:ph/>
          </p:nvPr>
        </p:nvSpPr>
        <p:spPr>
          <a:xfrm>
            <a:off x="3787560" y="405864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96" name="PlaceHolder 7"/>
          <p:cNvSpPr>
            <a:spLocks noGrp="1"/>
          </p:cNvSpPr>
          <p:nvPr>
            <p:ph/>
          </p:nvPr>
        </p:nvSpPr>
        <p:spPr>
          <a:xfrm>
            <a:off x="7041240" y="405864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5DAB7A76-0C05-436A-B7EF-399B090F13FD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99D6043-5769-4613-BD8C-270678DDDD7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12FC75E-27F2-4EB6-AB8D-BE97BD40C3D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8BCBD30-0AC5-461F-B28B-190A90EDAFB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subTitle"/>
          </p:nvPr>
        </p:nvSpPr>
        <p:spPr>
          <a:xfrm>
            <a:off x="534240" y="301320"/>
            <a:ext cx="9622080" cy="585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913D94F-324B-44FA-8221-638521FAC2D3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/>
          </p:nvPr>
        </p:nvSpPr>
        <p:spPr>
          <a:xfrm>
            <a:off x="53424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068CD25-BE33-47D8-AB74-2320CE153E4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/>
          </p:nvPr>
        </p:nvSpPr>
        <p:spPr>
          <a:xfrm>
            <a:off x="546480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D4D359A-1408-40E5-9C7E-D7A3996EBD6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534240" y="4058640"/>
            <a:ext cx="96220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832CAD5-E36E-4418-9CA6-BFF7B9DBB58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gif"/><Relationship Id="rId3" Type="http://schemas.openxmlformats.org/officeDocument/2006/relationships/image" Target="../media/image2.gif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3.gif"/><Relationship Id="rId3" Type="http://schemas.openxmlformats.org/officeDocument/2006/relationships/image" Target="../media/image4.gif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"/>
          <p:cNvSpPr/>
          <p:nvPr/>
        </p:nvSpPr>
        <p:spPr>
          <a:xfrm>
            <a:off x="10165680" y="59040"/>
            <a:ext cx="975960" cy="319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>
              <a:lnSpc>
                <a:spcPct val="101000"/>
              </a:lnSpc>
              <a:spcBef>
                <a:spcPts val="1123"/>
              </a:spcBef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fld id="{4D3E143A-8E6B-437E-B15E-F1DE7AEB11A6}" type="slidenum">
              <a:rPr b="0" lang="en-GB" sz="1200" spc="-1" strike="noStrike">
                <a:solidFill>
                  <a:srgbClr val="000000"/>
                </a:solidFill>
                <a:latin typeface="Arial"/>
                <a:ea typeface="DejaVu Sans"/>
              </a:rPr>
              <a:t>&lt;number&gt;</a:t>
            </a:fld>
            <a:endParaRPr b="0" lang="en-GB" sz="1200" spc="-1" strike="noStrike">
              <a:latin typeface="Arial"/>
            </a:endParaRPr>
          </a:p>
        </p:txBody>
      </p:sp>
      <p:sp>
        <p:nvSpPr>
          <p:cNvPr id="1" name=""/>
          <p:cNvSpPr/>
          <p:nvPr/>
        </p:nvSpPr>
        <p:spPr>
          <a:xfrm>
            <a:off x="8646840" y="7256880"/>
            <a:ext cx="2044080" cy="301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-GB" sz="1200" spc="-1" strike="noStrike">
                <a:solidFill>
                  <a:srgbClr val="dc2300"/>
                </a:solidFill>
                <a:latin typeface="Arial"/>
                <a:ea typeface="Times New Roman"/>
              </a:rPr>
              <a:t>© 2023-2024 F. Pedullà</a:t>
            </a:r>
            <a:endParaRPr b="0" lang="en-GB" sz="1200" spc="-1" strike="noStrike">
              <a:latin typeface="Arial"/>
            </a:endParaRPr>
          </a:p>
        </p:txBody>
      </p:sp>
      <p:sp>
        <p:nvSpPr>
          <p:cNvPr id="2" name=""/>
          <p:cNvSpPr/>
          <p:nvPr/>
        </p:nvSpPr>
        <p:spPr>
          <a:xfrm>
            <a:off x="-408960" y="7256880"/>
            <a:ext cx="2170800" cy="301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i="1" lang="en-GB" sz="1200" spc="-1" strike="noStrike">
                <a:solidFill>
                  <a:srgbClr val="dc2300"/>
                </a:solidFill>
                <a:latin typeface="Arial"/>
                <a:ea typeface="Times New Roman"/>
              </a:rPr>
              <a:t>AA 2023-2024</a:t>
            </a:r>
            <a:endParaRPr b="0" lang="en-GB" sz="1200" spc="-1" strike="noStrike">
              <a:latin typeface="Arial"/>
            </a:endParaRPr>
          </a:p>
        </p:txBody>
      </p:sp>
      <p:sp>
        <p:nvSpPr>
          <p:cNvPr id="3" name=""/>
          <p:cNvSpPr/>
          <p:nvPr/>
        </p:nvSpPr>
        <p:spPr>
          <a:xfrm>
            <a:off x="3618720" y="60120"/>
            <a:ext cx="3491640" cy="301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-GB" sz="1800" spc="-1" strike="noStrike">
                <a:solidFill>
                  <a:srgbClr val="dc2300"/>
                </a:solidFill>
                <a:latin typeface="Arial"/>
                <a:ea typeface="Times New Roman"/>
              </a:rPr>
              <a:t>Signals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4" name=""/>
          <p:cNvSpPr/>
          <p:nvPr/>
        </p:nvSpPr>
        <p:spPr>
          <a:xfrm>
            <a:off x="56160" y="108000"/>
            <a:ext cx="696600" cy="301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-GB" sz="1400" spc="-1" strike="noStrike">
                <a:solidFill>
                  <a:srgbClr val="dc2300"/>
                </a:solidFill>
                <a:latin typeface="Arial"/>
                <a:ea typeface="Times New Roman"/>
              </a:rPr>
              <a:t>CS&amp;P</a:t>
            </a:r>
            <a:endParaRPr b="0" lang="en-GB" sz="1400" spc="-1" strike="noStrike">
              <a:latin typeface="Arial"/>
            </a:endParaRPr>
          </a:p>
        </p:txBody>
      </p:sp>
      <p:pic>
        <p:nvPicPr>
          <p:cNvPr id="5" name="" descr=""/>
          <p:cNvPicPr/>
          <p:nvPr/>
        </p:nvPicPr>
        <p:blipFill>
          <a:blip r:embed="rId2"/>
          <a:stretch/>
        </p:blipFill>
        <p:spPr>
          <a:xfrm>
            <a:off x="70920" y="428400"/>
            <a:ext cx="10487520" cy="77040"/>
          </a:xfrm>
          <a:prstGeom prst="rect">
            <a:avLst/>
          </a:prstGeom>
          <a:ln w="0">
            <a:noFill/>
          </a:ln>
        </p:spPr>
      </p:pic>
      <p:pic>
        <p:nvPicPr>
          <p:cNvPr id="6" name="" descr=""/>
          <p:cNvPicPr/>
          <p:nvPr/>
        </p:nvPicPr>
        <p:blipFill>
          <a:blip r:embed="rId3"/>
          <a:stretch/>
        </p:blipFill>
        <p:spPr>
          <a:xfrm>
            <a:off x="82800" y="7225560"/>
            <a:ext cx="10487520" cy="41760"/>
          </a:xfrm>
          <a:prstGeom prst="rect">
            <a:avLst/>
          </a:prstGeom>
          <a:ln w="0">
            <a:noFill/>
          </a:ln>
        </p:spPr>
      </p:pic>
      <p:sp>
        <p:nvSpPr>
          <p:cNvPr id="7" name="PlaceHolder 1"/>
          <p:cNvSpPr>
            <a:spLocks noGrp="1"/>
          </p:cNvSpPr>
          <p:nvPr>
            <p:ph type="ftr" idx="1"/>
          </p:nvPr>
        </p:nvSpPr>
        <p:spPr>
          <a:xfrm>
            <a:off x="6324480" y="7043040"/>
            <a:ext cx="3022200" cy="3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ctr">
              <a:lnSpc>
                <a:spcPct val="100000"/>
              </a:lnSpc>
              <a:buNone/>
              <a:defRPr b="0" lang="it-IT" sz="1400" spc="-1" strike="noStrike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b="0" lang="it-IT" sz="1400" spc="-1" strike="noStrike">
                <a:latin typeface="Times New Roman"/>
              </a:rPr>
              <a:t>&lt;footer&gt;</a:t>
            </a:r>
            <a:endParaRPr b="0" lang="en-GB" sz="1400" spc="-1" strike="noStrike">
              <a:latin typeface="Times New Roman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ldNum" idx="2"/>
          </p:nvPr>
        </p:nvSpPr>
        <p:spPr>
          <a:xfrm>
            <a:off x="3835080" y="7043040"/>
            <a:ext cx="2417760" cy="3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r">
              <a:lnSpc>
                <a:spcPct val="100000"/>
              </a:lnSpc>
              <a:buNone/>
              <a:defRPr b="0" lang="it-IT" sz="1400" spc="-1" strike="noStrike">
                <a:latin typeface="Times New Roman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C2897C55-D164-4DED-B8DF-8B3E8E62E13C}" type="slidenum">
              <a:rPr b="0" lang="it-IT" sz="1400" spc="-1" strike="noStrike">
                <a:latin typeface="Times New Roman"/>
              </a:rPr>
              <a:t>&lt;number&gt;</a:t>
            </a:fld>
            <a:endParaRPr b="0" lang="en-GB" sz="1400" spc="-1" strike="noStrike">
              <a:latin typeface="Times New Roman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dt" idx="3"/>
          </p:nvPr>
        </p:nvSpPr>
        <p:spPr>
          <a:xfrm>
            <a:off x="740520" y="7043040"/>
            <a:ext cx="3022200" cy="3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>
              <a:defRPr b="0" lang="en-GB" sz="1400" spc="-1" strike="noStrike">
                <a:latin typeface="Times New Roman"/>
              </a:defRPr>
            </a:lvl1pPr>
          </a:lstStyle>
          <a:p>
            <a:r>
              <a:rPr b="0" lang="en-GB" sz="1400" spc="-1" strike="noStrike">
                <a:latin typeface="Times New Roman"/>
              </a:rPr>
              <a:t>&lt;date/time&gt;</a:t>
            </a:r>
            <a:endParaRPr b="0" lang="en-GB" sz="1400" spc="-1" strike="noStrike">
              <a:latin typeface="Times New Roman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GB" sz="4400" spc="-1" strike="noStrike">
                <a:latin typeface="Arial"/>
              </a:rPr>
              <a:t>Click to edit the title text format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11" name="PlaceHolder 5"/>
          <p:cNvSpPr>
            <a:spLocks noGrp="1"/>
          </p:cNvSpPr>
          <p:nvPr>
            <p:ph type="body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3200" spc="-1" strike="noStrike">
                <a:latin typeface="Arial"/>
              </a:rPr>
              <a:t>Click to edit the outline text format</a:t>
            </a:r>
            <a:endParaRPr b="0" lang="en-GB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800" spc="-1" strike="noStrike">
                <a:latin typeface="Arial"/>
              </a:rPr>
              <a:t>Second Outline Level</a:t>
            </a:r>
            <a:endParaRPr b="0" lang="en-GB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400" spc="-1" strike="noStrike">
                <a:latin typeface="Arial"/>
              </a:rPr>
              <a:t>Third Outline Level</a:t>
            </a:r>
            <a:endParaRPr b="0" lang="en-GB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000" spc="-1" strike="noStrike">
                <a:latin typeface="Arial"/>
              </a:rPr>
              <a:t>Fourth Outline Level</a:t>
            </a:r>
            <a:endParaRPr b="0" lang="en-GB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Fifth Outline Level</a:t>
            </a:r>
            <a:endParaRPr b="0" lang="en-GB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Sixth Outline Level</a:t>
            </a:r>
            <a:endParaRPr b="0" lang="en-GB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Seventh Outline Level</a:t>
            </a:r>
            <a:endParaRPr b="0" lang="en-GB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"/>
          <p:cNvSpPr/>
          <p:nvPr/>
        </p:nvSpPr>
        <p:spPr>
          <a:xfrm>
            <a:off x="10165680" y="59040"/>
            <a:ext cx="975960" cy="319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>
              <a:lnSpc>
                <a:spcPct val="101000"/>
              </a:lnSpc>
              <a:spcBef>
                <a:spcPts val="1123"/>
              </a:spcBef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fld id="{D0FB1FD9-BEFE-465C-BD2C-23CF1AA8E8A8}" type="slidenum">
              <a:rPr b="0" lang="en-GB" sz="1200" spc="-1" strike="noStrike">
                <a:solidFill>
                  <a:srgbClr val="000000"/>
                </a:solidFill>
                <a:latin typeface="Arial"/>
                <a:ea typeface="DejaVu Sans"/>
              </a:rPr>
              <a:t>&lt;number&gt;</a:t>
            </a:fld>
            <a:endParaRPr b="0" lang="en-GB" sz="1200" spc="-1" strike="noStrike">
              <a:latin typeface="Arial"/>
            </a:endParaRPr>
          </a:p>
        </p:txBody>
      </p:sp>
      <p:sp>
        <p:nvSpPr>
          <p:cNvPr id="49" name=""/>
          <p:cNvSpPr/>
          <p:nvPr/>
        </p:nvSpPr>
        <p:spPr>
          <a:xfrm>
            <a:off x="8646840" y="7256880"/>
            <a:ext cx="2044080" cy="301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-GB" sz="1200" spc="-1" strike="noStrike">
                <a:solidFill>
                  <a:srgbClr val="dc2300"/>
                </a:solidFill>
                <a:latin typeface="Arial"/>
                <a:ea typeface="Times New Roman"/>
              </a:rPr>
              <a:t>© 2023-2024 F. Pedullà</a:t>
            </a:r>
            <a:endParaRPr b="0" lang="en-GB" sz="1200" spc="-1" strike="noStrike">
              <a:latin typeface="Arial"/>
            </a:endParaRPr>
          </a:p>
        </p:txBody>
      </p:sp>
      <p:sp>
        <p:nvSpPr>
          <p:cNvPr id="50" name=""/>
          <p:cNvSpPr/>
          <p:nvPr/>
        </p:nvSpPr>
        <p:spPr>
          <a:xfrm>
            <a:off x="-408960" y="7256880"/>
            <a:ext cx="2170800" cy="301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i="1" lang="en-GB" sz="1200" spc="-1" strike="noStrike">
                <a:solidFill>
                  <a:srgbClr val="dc2300"/>
                </a:solidFill>
                <a:latin typeface="Arial"/>
                <a:ea typeface="Times New Roman"/>
              </a:rPr>
              <a:t>AA 2023-2024</a:t>
            </a:r>
            <a:endParaRPr b="0" lang="en-GB" sz="1200" spc="-1" strike="noStrike">
              <a:latin typeface="Arial"/>
            </a:endParaRPr>
          </a:p>
        </p:txBody>
      </p:sp>
      <p:sp>
        <p:nvSpPr>
          <p:cNvPr id="51" name=""/>
          <p:cNvSpPr/>
          <p:nvPr/>
        </p:nvSpPr>
        <p:spPr>
          <a:xfrm>
            <a:off x="3618720" y="60120"/>
            <a:ext cx="3491640" cy="301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-GB" sz="1800" spc="-1" strike="noStrike">
                <a:solidFill>
                  <a:srgbClr val="dc2300"/>
                </a:solidFill>
                <a:latin typeface="Arial"/>
                <a:ea typeface="Times New Roman"/>
              </a:rPr>
              <a:t>Signals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52" name=""/>
          <p:cNvSpPr/>
          <p:nvPr/>
        </p:nvSpPr>
        <p:spPr>
          <a:xfrm>
            <a:off x="56160" y="108000"/>
            <a:ext cx="696600" cy="301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-GB" sz="1400" spc="-1" strike="noStrike">
                <a:solidFill>
                  <a:srgbClr val="dc2300"/>
                </a:solidFill>
                <a:latin typeface="Arial"/>
                <a:ea typeface="Times New Roman"/>
              </a:rPr>
              <a:t>CS&amp;P</a:t>
            </a:r>
            <a:endParaRPr b="0" lang="en-GB" sz="1400" spc="-1" strike="noStrike">
              <a:latin typeface="Arial"/>
            </a:endParaRPr>
          </a:p>
        </p:txBody>
      </p:sp>
      <p:pic>
        <p:nvPicPr>
          <p:cNvPr id="53" name="" descr=""/>
          <p:cNvPicPr/>
          <p:nvPr/>
        </p:nvPicPr>
        <p:blipFill>
          <a:blip r:embed="rId2"/>
          <a:stretch/>
        </p:blipFill>
        <p:spPr>
          <a:xfrm>
            <a:off x="70920" y="428400"/>
            <a:ext cx="10487520" cy="77040"/>
          </a:xfrm>
          <a:prstGeom prst="rect">
            <a:avLst/>
          </a:prstGeom>
          <a:ln w="0">
            <a:noFill/>
          </a:ln>
        </p:spPr>
      </p:pic>
      <p:pic>
        <p:nvPicPr>
          <p:cNvPr id="54" name="" descr=""/>
          <p:cNvPicPr/>
          <p:nvPr/>
        </p:nvPicPr>
        <p:blipFill>
          <a:blip r:embed="rId3"/>
          <a:stretch/>
        </p:blipFill>
        <p:spPr>
          <a:xfrm>
            <a:off x="82800" y="7225560"/>
            <a:ext cx="10487520" cy="41760"/>
          </a:xfrm>
          <a:prstGeom prst="rect">
            <a:avLst/>
          </a:prstGeom>
          <a:ln w="0">
            <a:noFill/>
          </a:ln>
        </p:spPr>
      </p:pic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1720" cy="1261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n-GB" sz="1800" spc="-1" strike="noStrike">
                <a:latin typeface="Arial"/>
              </a:rPr>
              <a:t>Click to edit the title text format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695120" cy="438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Click to edit the outline text format</a:t>
            </a:r>
            <a:endParaRPr b="0" lang="en-GB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1800" spc="-1" strike="noStrike">
                <a:latin typeface="Arial"/>
              </a:rPr>
              <a:t>Second Outline Level</a:t>
            </a:r>
            <a:endParaRPr b="0" lang="en-GB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Third Outline Level</a:t>
            </a:r>
            <a:endParaRPr b="0" lang="en-GB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1800" spc="-1" strike="noStrike">
                <a:latin typeface="Arial"/>
              </a:rPr>
              <a:t>Fourth Outline Level</a:t>
            </a:r>
            <a:endParaRPr b="0" lang="en-GB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Fifth Outline Level</a:t>
            </a:r>
            <a:endParaRPr b="0" lang="en-GB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Sixth Outline Level</a:t>
            </a:r>
            <a:endParaRPr b="0" lang="en-GB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Seventh Outline Level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464800" y="1768680"/>
            <a:ext cx="4695120" cy="438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Click to edit the outline text format</a:t>
            </a:r>
            <a:endParaRPr b="0" lang="en-GB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1800" spc="-1" strike="noStrike">
                <a:latin typeface="Arial"/>
              </a:rPr>
              <a:t>Second Outline Level</a:t>
            </a:r>
            <a:endParaRPr b="0" lang="en-GB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Third Outline Level</a:t>
            </a:r>
            <a:endParaRPr b="0" lang="en-GB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1800" spc="-1" strike="noStrike">
                <a:latin typeface="Arial"/>
              </a:rPr>
              <a:t>Fourth Outline Level</a:t>
            </a:r>
            <a:endParaRPr b="0" lang="en-GB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Fifth Outline Level</a:t>
            </a:r>
            <a:endParaRPr b="0" lang="en-GB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Sixth Outline Level</a:t>
            </a:r>
            <a:endParaRPr b="0" lang="en-GB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Seventh Outline Level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ftr" idx="4"/>
          </p:nvPr>
        </p:nvSpPr>
        <p:spPr>
          <a:xfrm>
            <a:off x="6324480" y="7043040"/>
            <a:ext cx="3022200" cy="3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ctr">
              <a:lnSpc>
                <a:spcPct val="100000"/>
              </a:lnSpc>
              <a:buNone/>
              <a:defRPr b="0" lang="it-IT" sz="1400" spc="-1" strike="noStrike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b="0" lang="it-IT" sz="1400" spc="-1" strike="noStrike">
                <a:latin typeface="Times New Roman"/>
              </a:rPr>
              <a:t>&lt;footer&gt;</a:t>
            </a:r>
            <a:endParaRPr b="0" lang="en-GB" sz="1400" spc="-1" strike="noStrike">
              <a:latin typeface="Times New Roman"/>
            </a:endParaRPr>
          </a:p>
        </p:txBody>
      </p:sp>
      <p:sp>
        <p:nvSpPr>
          <p:cNvPr id="59" name="PlaceHolder 5"/>
          <p:cNvSpPr>
            <a:spLocks noGrp="1"/>
          </p:cNvSpPr>
          <p:nvPr>
            <p:ph type="sldNum" idx="5"/>
          </p:nvPr>
        </p:nvSpPr>
        <p:spPr>
          <a:xfrm>
            <a:off x="3835080" y="7043040"/>
            <a:ext cx="2417760" cy="3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r">
              <a:lnSpc>
                <a:spcPct val="100000"/>
              </a:lnSpc>
              <a:buNone/>
              <a:defRPr b="0" lang="it-IT" sz="1400" spc="-1" strike="noStrike">
                <a:latin typeface="Times New Roman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95812BC4-8F0C-4367-9153-7731FEF064FB}" type="slidenum">
              <a:rPr b="0" lang="it-IT" sz="1400" spc="-1" strike="noStrike">
                <a:latin typeface="Times New Roman"/>
              </a:rPr>
              <a:t>&lt;number&gt;</a:t>
            </a:fld>
            <a:endParaRPr b="0" lang="en-GB" sz="1400" spc="-1" strike="noStrike">
              <a:latin typeface="Times New Roman"/>
            </a:endParaRPr>
          </a:p>
        </p:txBody>
      </p:sp>
      <p:sp>
        <p:nvSpPr>
          <p:cNvPr id="60" name="PlaceHolder 6"/>
          <p:cNvSpPr>
            <a:spLocks noGrp="1"/>
          </p:cNvSpPr>
          <p:nvPr>
            <p:ph type="dt" idx="6"/>
          </p:nvPr>
        </p:nvSpPr>
        <p:spPr>
          <a:xfrm>
            <a:off x="740520" y="7043040"/>
            <a:ext cx="3022200" cy="3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>
              <a:defRPr b="0" lang="en-GB" sz="1400" spc="-1" strike="noStrike">
                <a:latin typeface="Times New Roman"/>
              </a:defRPr>
            </a:lvl1pPr>
          </a:lstStyle>
          <a:p>
            <a:r>
              <a:rPr b="0" lang="en-GB" sz="1400" spc="-1" strike="noStrike">
                <a:latin typeface="Times New Roman"/>
              </a:rPr>
              <a:t>&lt;date/time&gt;</a:t>
            </a:r>
            <a:endParaRPr b="0" lang="en-GB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hyperlink" Target="http://www.gnu.org/licenses/fdl.html#TOC1" TargetMode="External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 Frame1"/>
          <p:cNvSpPr/>
          <p:nvPr/>
        </p:nvSpPr>
        <p:spPr>
          <a:xfrm>
            <a:off x="1072440" y="821880"/>
            <a:ext cx="8586000" cy="4762800"/>
          </a:xfrm>
          <a:prstGeom prst="rect">
            <a:avLst/>
          </a:prstGeom>
          <a:solidFill>
            <a:srgbClr val="ffffff"/>
          </a:solidFill>
          <a:ln w="0">
            <a:solidFill>
              <a:srgbClr val="000000"/>
            </a:solidFill>
          </a:ln>
          <a:effectLst>
            <a:outerShdw blurRad="0" dir="2700000" dist="152225" rotWithShape="0">
              <a:srgbClr val="808080"/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en-GB" sz="1800" spc="-1" strike="noStrike">
              <a:latin typeface="Arial"/>
            </a:endParaRPr>
          </a:p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en-GB" sz="3200" spc="-1" strike="noStrike">
              <a:latin typeface="Arial"/>
            </a:endParaRPr>
          </a:p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3200" spc="-1" strike="noStrike">
                <a:solidFill>
                  <a:srgbClr val="000000"/>
                </a:solidFill>
                <a:latin typeface="Arial"/>
                <a:ea typeface="DejaVu Sans"/>
              </a:rPr>
              <a:t>Module 5 </a:t>
            </a:r>
            <a:br>
              <a:rPr sz="3200"/>
            </a:br>
            <a:r>
              <a:rPr b="1" lang="en" sz="3200" spc="-1" strike="noStrike">
                <a:solidFill>
                  <a:srgbClr val="000000"/>
                </a:solidFill>
                <a:latin typeface="Arial"/>
                <a:ea typeface="DejaVu Sans"/>
              </a:rPr>
              <a:t>Signal Management</a:t>
            </a:r>
            <a:endParaRPr b="0" lang="en-GB" sz="3200" spc="-1" strike="noStrike">
              <a:latin typeface="Arial"/>
            </a:endParaRPr>
          </a:p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en-GB" sz="1800" spc="-1" strike="noStrike">
              <a:latin typeface="Arial"/>
            </a:endParaRPr>
          </a:p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en-GB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800" spc="-1" strike="noStrike">
                <a:solidFill>
                  <a:srgbClr val="000000"/>
                </a:solidFill>
                <a:latin typeface="Arial"/>
                <a:ea typeface="HG Mincho Light J"/>
              </a:rPr>
              <a:t>Computer Systems &amp; Programming</a:t>
            </a:r>
            <a:endParaRPr b="0" lang="en-GB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800" spc="-1" strike="noStrike">
                <a:solidFill>
                  <a:srgbClr val="000000"/>
                </a:solidFill>
                <a:latin typeface="Arial"/>
                <a:ea typeface="HG Mincho Light J"/>
              </a:rPr>
              <a:t>Academic Year 2023-2024</a:t>
            </a:r>
            <a:endParaRPr b="0" lang="en-GB" sz="1800" spc="-1" strike="noStrike">
              <a:latin typeface="Arial"/>
            </a:endParaRPr>
          </a:p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en-GB" sz="1800" spc="-1" strike="noStrike">
              <a:latin typeface="Arial"/>
            </a:endParaRPr>
          </a:p>
          <a:p>
            <a:pPr algn="ctr">
              <a:lnSpc>
                <a:spcPct val="101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134360"/>
                <a:tab algn="l" pos="10332720"/>
                <a:tab algn="l" pos="10782000"/>
              </a:tabLst>
            </a:pPr>
            <a:endParaRPr b="0" lang="en-GB" sz="1800" spc="-1" strike="noStrike">
              <a:latin typeface="Arial"/>
            </a:endParaRPr>
          </a:p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en-GB" sz="1800" spc="-1" strike="noStrike">
              <a:latin typeface="Arial"/>
            </a:endParaRPr>
          </a:p>
        </p:txBody>
      </p:sp>
      <p:sp>
        <p:nvSpPr>
          <p:cNvPr id="98" name="Text Frame2"/>
          <p:cNvSpPr/>
          <p:nvPr/>
        </p:nvSpPr>
        <p:spPr>
          <a:xfrm>
            <a:off x="202320" y="5997960"/>
            <a:ext cx="10287000" cy="927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000" spc="-1" strike="noStrike">
                <a:solidFill>
                  <a:srgbClr val="000000"/>
                </a:solidFill>
                <a:latin typeface="Courier New"/>
                <a:ea typeface="Times New Roman"/>
              </a:rPr>
              <a:t>Copyright © 2023-2024 Francesco Pedullà</a:t>
            </a:r>
            <a:endParaRPr b="0" lang="en-GB" sz="10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000" spc="-1" strike="noStrike">
                <a:solidFill>
                  <a:srgbClr val="000000"/>
                </a:solidFill>
                <a:latin typeface="Courier New"/>
                <a:ea typeface="Times New Roman"/>
              </a:rPr>
              <a:t>Copyright © 2005-2007 Francesco Pedullà, Massimo Verola</a:t>
            </a:r>
            <a:endParaRPr b="0" lang="en-GB" sz="10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000" spc="-1" strike="noStrike">
                <a:solidFill>
                  <a:srgbClr val="000000"/>
                </a:solidFill>
                <a:latin typeface="Courier New"/>
                <a:ea typeface="Times New Roman"/>
              </a:rPr>
              <a:t>Copyright © 2001-2005 Renzo Davoli (University of Bologna), Alberto Montresor (University of Bologna)</a:t>
            </a:r>
            <a:endParaRPr b="0" lang="en-GB" sz="10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000" spc="-1" strike="noStrike">
                <a:solidFill>
                  <a:srgbClr val="000000"/>
                </a:solidFill>
                <a:latin typeface="Courier New"/>
                <a:ea typeface="Times New Roman"/>
              </a:rPr>
              <a:t>Permission is granted to copy, distribute and/or modify this document under the terms of the GNU Free Documentation License, Version 1.2 or any later version published by the Free Software Foundation; </a:t>
            </a:r>
            <a:br>
              <a:rPr sz="1000"/>
            </a:br>
            <a:r>
              <a:rPr b="1" lang="en" sz="1000" spc="-1" strike="noStrike">
                <a:solidFill>
                  <a:srgbClr val="000000"/>
                </a:solidFill>
                <a:latin typeface="Courier New"/>
                <a:ea typeface="Times New Roman"/>
              </a:rPr>
              <a:t>with no Invariant Sections, no Front-Cover Texts, and no Back-Cover Texts. </a:t>
            </a:r>
            <a:br>
              <a:rPr sz="1000"/>
            </a:br>
            <a:r>
              <a:rPr b="1" lang="en" sz="1000" spc="-1" strike="noStrike">
                <a:solidFill>
                  <a:srgbClr val="000000"/>
                </a:solidFill>
                <a:latin typeface="Courier New"/>
                <a:ea typeface="Times New Roman"/>
              </a:rPr>
              <a:t>A copy of the license can be found at: </a:t>
            </a:r>
            <a:r>
              <a:rPr b="1" lang="en" sz="1000" spc="-1" strike="noStrike" u="sng">
                <a:solidFill>
                  <a:srgbClr val="0000ff"/>
                </a:solidFill>
                <a:uFillTx/>
                <a:latin typeface="Courier New"/>
                <a:ea typeface="Times New Roman"/>
                <a:hlinkClick r:id="rId1"/>
              </a:rPr>
              <a:t>http://www.gnu.org/licenses/fdl.html#TOC1</a:t>
            </a:r>
            <a:r>
              <a:rPr b="1" lang="en" sz="1000" spc="-1" strike="noStrike">
                <a:solidFill>
                  <a:srgbClr val="000000"/>
                </a:solidFill>
                <a:latin typeface="Courier New"/>
                <a:ea typeface="Times New Roman"/>
              </a:rPr>
              <a:t> </a:t>
            </a:r>
            <a:endParaRPr b="0" lang="en-GB" sz="1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244440" y="195480"/>
            <a:ext cx="10196640" cy="1072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Some of the most important signals - II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>
          <a:xfrm>
            <a:off x="356040" y="1188000"/>
            <a:ext cx="4867920" cy="59079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4760" indent="-356760">
              <a:lnSpc>
                <a:spcPct val="100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Courier New"/>
              </a:rPr>
              <a:t>SIGILL </a:t>
            </a: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(Termination, core)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Raised when a process performed an illegal action</a:t>
            </a:r>
            <a:endParaRPr b="0" lang="en-GB" sz="24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Courier New"/>
              </a:rPr>
              <a:t>SIGINT </a:t>
            </a: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(Termination)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Fired when a process receives a break character (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ctrl-c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) from the terminal</a:t>
            </a:r>
            <a:endParaRPr b="0" lang="en-GB" sz="24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Courier New"/>
              </a:rPr>
              <a:t>SIGIO </a:t>
            </a: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(Non-POSIX; default: termination, ignore)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Asynchronous I/O event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/>
          </p:nvPr>
        </p:nvSpPr>
        <p:spPr>
          <a:xfrm>
            <a:off x="5469120" y="1224000"/>
            <a:ext cx="4867920" cy="567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4760" indent="-356760">
              <a:lnSpc>
                <a:spcPct val="100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Courier New"/>
              </a:rPr>
              <a:t>SIGKILL </a:t>
            </a: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(Termination)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Safe way to kill a process</a:t>
            </a:r>
            <a:endParaRPr b="0" lang="en-GB" sz="24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1749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Courier New"/>
              </a:rPr>
              <a:t>SIGPIPE</a:t>
            </a:r>
            <a:r>
              <a:rPr b="1" lang="en" sz="2000" spc="-1" strike="noStrike">
                <a:solidFill>
                  <a:srgbClr val="3333cc"/>
                </a:solidFill>
                <a:latin typeface="Arial"/>
              </a:rPr>
              <a:t> </a:t>
            </a: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(Termination)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9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Writing to pipe/socket where reader has finished/closed</a:t>
            </a:r>
            <a:endParaRPr b="0" lang="en-GB" sz="24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1225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Courier New"/>
              </a:rPr>
              <a:t>SIGSEGV</a:t>
            </a:r>
            <a:r>
              <a:rPr b="1" lang="en" sz="2000" spc="-1" strike="noStrike">
                <a:solidFill>
                  <a:srgbClr val="3333cc"/>
                </a:solidFill>
                <a:latin typeface="Arial"/>
              </a:rPr>
              <a:t> </a:t>
            </a: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(Termination, core)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9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Raised when a process executes an invalid memory reference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244440" y="195480"/>
            <a:ext cx="10196640" cy="1072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Some of the most important signals - III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/>
          </p:nvPr>
        </p:nvSpPr>
        <p:spPr>
          <a:xfrm>
            <a:off x="5144040" y="1335600"/>
            <a:ext cx="5439240" cy="59014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4760" indent="-356760">
              <a:lnSpc>
                <a:spcPct val="100000"/>
              </a:lnSpc>
              <a:spcBef>
                <a:spcPts val="1749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Courier New"/>
              </a:rPr>
              <a:t>SIGSYS </a:t>
            </a: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(Termination, core)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9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Invalid system call invocation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9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Example: incorrect parameter</a:t>
            </a:r>
            <a:endParaRPr b="0" lang="en-GB" sz="24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1749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Courier New"/>
              </a:rPr>
              <a:t>SIGTERM</a:t>
            </a:r>
            <a:r>
              <a:rPr b="1" lang="en" sz="2000" spc="-1" strike="noStrike">
                <a:solidFill>
                  <a:srgbClr val="3333cc"/>
                </a:solidFill>
                <a:latin typeface="Arial"/>
              </a:rPr>
              <a:t> </a:t>
            </a: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(Termination)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9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Termination signal normally generated by the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  <a:ea typeface="Courier New"/>
              </a:rPr>
              <a:t>kill command</a:t>
            </a:r>
            <a:endParaRPr b="0" lang="en-GB" sz="24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1749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Courier New"/>
                <a:ea typeface="Courier New"/>
              </a:rPr>
              <a:t>SIGURG</a:t>
            </a:r>
            <a:r>
              <a:rPr b="1" lang="en" sz="2000" spc="-1" strike="noStrike">
                <a:solidFill>
                  <a:srgbClr val="3333cc"/>
                </a:solidFill>
                <a:latin typeface="Arial"/>
                <a:ea typeface="Courier New"/>
              </a:rPr>
              <a:t> </a:t>
            </a:r>
            <a:r>
              <a:rPr b="1" lang="en" sz="2400" spc="-1" strike="noStrike">
                <a:solidFill>
                  <a:srgbClr val="3333cc"/>
                </a:solidFill>
                <a:latin typeface="Arial"/>
                <a:ea typeface="Courier New"/>
              </a:rPr>
              <a:t>(Non-POSIX; ignore)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9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  <a:ea typeface="Courier New"/>
              </a:rPr>
              <a:t>Signals the process that an urgent condition has occurred (out-of-bound data received from a network connection)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/>
          </p:nvPr>
        </p:nvSpPr>
        <p:spPr>
          <a:xfrm>
            <a:off x="213120" y="1440000"/>
            <a:ext cx="4867920" cy="4635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4760" indent="-356760">
              <a:lnSpc>
                <a:spcPct val="123000"/>
              </a:lnSpc>
              <a:spcBef>
                <a:spcPts val="1749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Courier New"/>
              </a:rPr>
              <a:t>SIGUSR1 </a:t>
            </a:r>
            <a:r>
              <a:rPr b="1" lang="en" sz="2000" spc="-1" strike="noStrike">
                <a:solidFill>
                  <a:srgbClr val="3333cc"/>
                </a:solidFill>
                <a:latin typeface="Arial"/>
              </a:rPr>
              <a:t>, </a:t>
            </a:r>
            <a:r>
              <a:rPr b="1" lang="en" sz="2400" spc="-1" strike="noStrike">
                <a:solidFill>
                  <a:srgbClr val="3333cc"/>
                </a:solidFill>
                <a:latin typeface="Courier New"/>
              </a:rPr>
              <a:t>SIGUSR2</a:t>
            </a:r>
            <a:r>
              <a:rPr b="1" lang="en" sz="2000" spc="-1" strike="noStrike">
                <a:solidFill>
                  <a:srgbClr val="3333cc"/>
                </a:solidFill>
                <a:latin typeface="Arial"/>
              </a:rPr>
              <a:t> </a:t>
            </a: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(Termination)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9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Undefined signals usable at user level</a:t>
            </a:r>
            <a:endParaRPr b="0" lang="en-GB" sz="2400" spc="-1" strike="noStrike">
              <a:latin typeface="Arial"/>
            </a:endParaRPr>
          </a:p>
          <a:p>
            <a:pPr marL="374760" indent="-356760">
              <a:lnSpc>
                <a:spcPct val="123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Courier New"/>
              </a:rPr>
              <a:t>SIGSTP </a:t>
            </a: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(Default: stop process)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Fired when a process receives a suspend character (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ctrl-z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) from the terminal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244440" y="443520"/>
            <a:ext cx="10196640" cy="575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Library calls for signal - I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/>
          </p:nvPr>
        </p:nvSpPr>
        <p:spPr>
          <a:xfrm>
            <a:off x="356040" y="1116000"/>
            <a:ext cx="9977760" cy="62704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4760" indent="-356760">
              <a:lnSpc>
                <a:spcPct val="100000"/>
              </a:lnSpc>
              <a:spcBef>
                <a:spcPts val="1749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Courier New"/>
              </a:rPr>
              <a:t>void (*signal(int signo, void (*func)(int)))(int);</a:t>
            </a:r>
            <a:endParaRPr b="0" lang="en-GB" sz="24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Description: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signo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: the identifier of the signal you want to capture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func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: the action we want to be performed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00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SIG_IGN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: ignore the signal (not applicable to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SIGKILL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and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SIGSTOP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)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00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SIG_DFL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: default action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00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 address of the signal handler: when you want to capture the signal (not applicable to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SIGKILL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and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SIGSTOP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)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return value: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00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 value of the previous signal handler if ok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00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SIG_ERR in case of error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244440" y="443520"/>
            <a:ext cx="10196640" cy="575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Library calls for signals - II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/>
          </p:nvPr>
        </p:nvSpPr>
        <p:spPr>
          <a:xfrm>
            <a:off x="356040" y="1116000"/>
            <a:ext cx="9977760" cy="5768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4760" indent="-356760">
              <a:lnSpc>
                <a:spcPct val="100000"/>
              </a:lnSpc>
              <a:spcBef>
                <a:spcPts val="1573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Alternative (clearer) definition:</a:t>
            </a:r>
            <a:endParaRPr b="0" lang="en-GB" sz="2400" spc="-1" strike="noStrike">
              <a:latin typeface="Arial"/>
            </a:endParaRPr>
          </a:p>
          <a:p>
            <a:pPr marL="380880" indent="-380880">
              <a:lnSpc>
                <a:spcPct val="100000"/>
              </a:lnSpc>
              <a:spcBef>
                <a:spcPts val="1573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typedef void sighandler_t(int);</a:t>
            </a:r>
            <a:endParaRPr b="0" lang="en-GB" sz="2400" spc="-1" strike="noStrike">
              <a:latin typeface="Arial"/>
            </a:endParaRPr>
          </a:p>
          <a:p>
            <a:pPr marL="380880" indent="-380880">
              <a:lnSpc>
                <a:spcPct val="100000"/>
              </a:lnSpc>
              <a:spcBef>
                <a:spcPts val="1573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sighandler_t *signal(int, sighandler_t*);</a:t>
            </a:r>
            <a:endParaRPr b="0" lang="en-GB" sz="24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1749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Definition of constants (typical) in </a:t>
            </a:r>
            <a:r>
              <a:rPr b="1" lang="en" sz="2400" spc="-1" strike="noStrike">
                <a:solidFill>
                  <a:srgbClr val="3333cc"/>
                </a:solidFill>
                <a:latin typeface="Courier New"/>
              </a:rPr>
              <a:t>signal.h </a:t>
            </a: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: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9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These constants can be used as "pointers to functions that take an integer and return nothing"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9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 values must be such that they cannot be assigned to signal handlers</a:t>
            </a:r>
            <a:endParaRPr b="0" lang="en-GB" sz="2400" spc="-1" strike="noStrike">
              <a:latin typeface="Arial"/>
            </a:endParaRPr>
          </a:p>
          <a:p>
            <a:pPr marL="380880" indent="-380880">
              <a:lnSpc>
                <a:spcPct val="100000"/>
              </a:lnSpc>
              <a:spcBef>
                <a:spcPts val="1573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#define SIG_ERR (void (*)())-1</a:t>
            </a:r>
            <a:endParaRPr b="0" lang="en-GB" sz="2400" spc="-1" strike="noStrike">
              <a:latin typeface="Arial"/>
            </a:endParaRPr>
          </a:p>
          <a:p>
            <a:pPr marL="380880" indent="-380880">
              <a:lnSpc>
                <a:spcPct val="100000"/>
              </a:lnSpc>
              <a:spcBef>
                <a:spcPts val="1573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#define SIG_DFL (void (*)())0</a:t>
            </a:r>
            <a:endParaRPr b="0" lang="en-GB" sz="2400" spc="-1" strike="noStrike">
              <a:latin typeface="Arial"/>
            </a:endParaRPr>
          </a:p>
          <a:p>
            <a:pPr marL="380880" indent="-380880">
              <a:lnSpc>
                <a:spcPct val="100000"/>
              </a:lnSpc>
              <a:spcBef>
                <a:spcPts val="1573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#define SIG_IGN (void (*)())1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244440" y="479520"/>
            <a:ext cx="10196640" cy="575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Exercise 1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/>
          </p:nvPr>
        </p:nvSpPr>
        <p:spPr>
          <a:xfrm>
            <a:off x="356040" y="1080000"/>
            <a:ext cx="9977760" cy="57207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4760" indent="-356760">
              <a:lnSpc>
                <a:spcPct val="100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2300dc"/>
                </a:solidFill>
                <a:latin typeface="Arial"/>
              </a:rPr>
              <a:t>Write a program that </a:t>
            </a:r>
            <a:r>
              <a:rPr b="1" lang="en" sz="2400" spc="-1" strike="noStrike">
                <a:solidFill>
                  <a:srgbClr val="006699"/>
                </a:solidFill>
                <a:latin typeface="Arial"/>
              </a:rPr>
              <a:t>: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Captures user-defined signals (SIGUSR1, SIGUSR2) and prints a reception message</a:t>
            </a:r>
            <a:endParaRPr b="0" lang="en-GB" sz="24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Output example:</a:t>
            </a:r>
            <a:endParaRPr b="0" lang="en-GB" sz="2400" spc="-1" strike="noStrike">
              <a:latin typeface="Arial"/>
            </a:endParaRPr>
          </a:p>
          <a:p>
            <a:pPr marL="380880" indent="-380880">
              <a:lnSpc>
                <a:spcPct val="100000"/>
              </a:lnSpc>
              <a:spcBef>
                <a:spcPts val="1749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$ a.out &amp;</a:t>
            </a:r>
            <a:endParaRPr b="0" lang="en-GB" sz="2400" spc="-1" strike="noStrike">
              <a:latin typeface="Arial"/>
            </a:endParaRPr>
          </a:p>
          <a:p>
            <a:pPr marL="380880" indent="-380880">
              <a:lnSpc>
                <a:spcPct val="100000"/>
              </a:lnSpc>
              <a:spcBef>
                <a:spcPts val="1749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[1] 235</a:t>
            </a:r>
            <a:endParaRPr b="0" lang="en-GB" sz="2400" spc="-1" strike="noStrike">
              <a:latin typeface="Arial"/>
            </a:endParaRPr>
          </a:p>
          <a:p>
            <a:pPr marL="380880" indent="-380880">
              <a:lnSpc>
                <a:spcPct val="100000"/>
              </a:lnSpc>
              <a:spcBef>
                <a:spcPts val="1749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$ kill –USR1 235 </a:t>
            </a:r>
            <a:r>
              <a:rPr b="0" i="1" lang="en" sz="2400" spc="-1" strike="noStrike">
                <a:solidFill>
                  <a:srgbClr val="000000"/>
                </a:solidFill>
                <a:latin typeface="Arial"/>
              </a:rPr>
              <a:t># send SIGUSR1 signal to PID 235</a:t>
            </a:r>
            <a:endParaRPr b="0" lang="en-GB" sz="2400" spc="-1" strike="noStrike">
              <a:latin typeface="Arial"/>
            </a:endParaRPr>
          </a:p>
          <a:p>
            <a:pPr marL="380880" indent="-380880">
              <a:lnSpc>
                <a:spcPct val="100000"/>
              </a:lnSpc>
              <a:spcBef>
                <a:spcPts val="1749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received SIGUSR1 </a:t>
            </a:r>
            <a:r>
              <a:rPr b="0" i="1" lang="en" sz="2400" spc="-1" strike="noStrike">
                <a:solidFill>
                  <a:srgbClr val="000000"/>
                </a:solidFill>
                <a:latin typeface="Arial"/>
              </a:rPr>
              <a:t># captured</a:t>
            </a:r>
            <a:endParaRPr b="0" lang="en-GB" sz="2400" spc="-1" strike="noStrike">
              <a:latin typeface="Arial"/>
            </a:endParaRPr>
          </a:p>
          <a:p>
            <a:pPr marL="380880" indent="-380880">
              <a:lnSpc>
                <a:spcPct val="100000"/>
              </a:lnSpc>
              <a:spcBef>
                <a:spcPts val="1749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$ kill 235 </a:t>
            </a:r>
            <a:r>
              <a:rPr b="0" i="1" lang="en" sz="2400" spc="-1" strike="noStrike">
                <a:solidFill>
                  <a:srgbClr val="000000"/>
                </a:solidFill>
                <a:latin typeface="Arial"/>
              </a:rPr>
              <a:t># send SIGTERM signal</a:t>
            </a:r>
            <a:endParaRPr b="0" lang="en-GB" sz="2400" spc="-1" strike="noStrike">
              <a:latin typeface="Arial"/>
            </a:endParaRPr>
          </a:p>
          <a:p>
            <a:pPr marL="380880" indent="-380880">
              <a:lnSpc>
                <a:spcPct val="100000"/>
              </a:lnSpc>
              <a:spcBef>
                <a:spcPts val="1749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[1] + Terminated a.out &amp;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244440" y="443520"/>
            <a:ext cx="10196640" cy="575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Signal generation - I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/>
          </p:nvPr>
        </p:nvSpPr>
        <p:spPr>
          <a:xfrm>
            <a:off x="356040" y="1224000"/>
            <a:ext cx="10129680" cy="6144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4760" indent="-356760">
              <a:lnSpc>
                <a:spcPct val="100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System call: </a:t>
            </a:r>
            <a:r>
              <a:rPr b="1" lang="en" sz="2400" spc="-1" strike="noStrike">
                <a:solidFill>
                  <a:srgbClr val="3333cc"/>
                </a:solidFill>
                <a:latin typeface="Courier New"/>
              </a:rPr>
              <a:t>int kill(pid_t pid, int signo);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kill system call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sends a signal to a process or group of processes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pid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: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00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pid &gt; 0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sent to the process identified by pid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00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pid == 0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sent to all processes belonging to the same group as the process invoking kill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00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pid &lt; -1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sent to the group of processes identified by –pid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00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pid == -1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undefined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Sign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: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00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Signal number sent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244440" y="443520"/>
            <a:ext cx="10196640" cy="575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Signal generation - II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/>
          </p:nvPr>
        </p:nvSpPr>
        <p:spPr>
          <a:xfrm>
            <a:off x="216000" y="1116000"/>
            <a:ext cx="10324440" cy="6402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4760" indent="-356760">
              <a:lnSpc>
                <a:spcPct val="100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System call: </a:t>
            </a:r>
            <a:r>
              <a:rPr b="1" lang="en" sz="2400" spc="-1" strike="noStrike">
                <a:solidFill>
                  <a:srgbClr val="3333cc"/>
                </a:solidFill>
                <a:latin typeface="Courier New"/>
              </a:rPr>
              <a:t>int kill(pid_t pid, int signo);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Permissions: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00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 superuser can send signals to anyone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00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Otherwise, the real uid or effective uid of the source must be the same as the real uid or effective uid of the destination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POSIX.1 defines signal 0 as the </a:t>
            </a:r>
            <a:r>
              <a:rPr b="0" i="1" lang="en" sz="2400" spc="-1" strike="noStrike">
                <a:solidFill>
                  <a:srgbClr val="000000"/>
                </a:solidFill>
                <a:latin typeface="Arial"/>
              </a:rPr>
              <a:t>null signal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If the signal sent is null,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kill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performs the normal error checking mechanisms without sending signals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00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Example: verifying the existence of a process; sending the null signal to the process (NB: process ids are reused!)</a:t>
            </a:r>
            <a:endParaRPr b="0" lang="en-GB" sz="24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System call: </a:t>
            </a:r>
            <a:r>
              <a:rPr b="1" lang="en" sz="2400" spc="-1" strike="noStrike">
                <a:solidFill>
                  <a:srgbClr val="3333cc"/>
                </a:solidFill>
                <a:latin typeface="Courier New"/>
              </a:rPr>
              <a:t>int raise(int signo);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Sends the signal to the calling process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244440" y="443520"/>
            <a:ext cx="10196640" cy="575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Signal generation - III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/>
          </p:nvPr>
        </p:nvSpPr>
        <p:spPr>
          <a:xfrm>
            <a:off x="80640" y="1224000"/>
            <a:ext cx="10505160" cy="5812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4760" indent="-356760">
              <a:lnSpc>
                <a:spcPct val="100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System call: </a:t>
            </a:r>
            <a:r>
              <a:rPr b="1" lang="en" sz="2400" spc="-1" strike="noStrike">
                <a:solidFill>
                  <a:srgbClr val="3333cc"/>
                </a:solidFill>
                <a:latin typeface="Courier New"/>
              </a:rPr>
              <a:t>unsigned int alarm(unsigned int sec);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This system call allows you to create an alarm that will be generated after the specified number of seconds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When the time expires, the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SIGALRM signal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is generated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Warning: </a:t>
            </a:r>
            <a:r>
              <a:rPr b="0" i="1" lang="en" sz="2400" spc="-1" strike="noStrike">
                <a:solidFill>
                  <a:srgbClr val="000000"/>
                </a:solidFill>
                <a:latin typeface="Arial"/>
              </a:rPr>
              <a:t>the system is not real-time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 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00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It guarantees that the pause will be at least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sec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seconds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00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 scheduling mechanism can delay the execution of a process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There is only one alarm per process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If an alarm is already set, the number of seconds left before it expires is returned by </a:t>
            </a:r>
            <a:r>
              <a:rPr b="0" lang="en" sz="2400" spc="-1" strike="noStrike">
                <a:solidFill>
                  <a:srgbClr val="000000"/>
                </a:solidFill>
                <a:latin typeface="Courier New"/>
              </a:rPr>
              <a:t>alarm()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00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If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sec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is equal to zero, the pre-existing alarm is generated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244440" y="479520"/>
            <a:ext cx="10196640" cy="575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Signal generation - IV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/>
          </p:nvPr>
        </p:nvSpPr>
        <p:spPr>
          <a:xfrm>
            <a:off x="356040" y="936000"/>
            <a:ext cx="10334520" cy="5686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>
              <a:lnSpc>
                <a:spcPct val="100000"/>
              </a:lnSpc>
              <a:buNone/>
            </a:pP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System call: </a:t>
            </a:r>
            <a:r>
              <a:rPr b="1" lang="en" sz="2400" spc="-1" strike="noStrike">
                <a:solidFill>
                  <a:srgbClr val="3333cc"/>
                </a:solidFill>
                <a:latin typeface="Courier New"/>
              </a:rPr>
              <a:t>unsigned int alarm(unsigned int sec);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 default action for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SIGALRM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is to terminate the process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But normally a signal handler is defined for the signal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buNone/>
              <a:tabLst>
                <a:tab algn="l" pos="0"/>
              </a:tabLst>
            </a:pP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System calls: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int getitimer(int which, struct itimerval *value);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int setitimer(int which, const struct itimerval *value, struct itimerval *ovalue);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They allow for more complete control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System call: </a:t>
            </a:r>
            <a:r>
              <a:rPr b="1" lang="en" sz="2400" spc="-1" strike="noStrike">
                <a:solidFill>
                  <a:srgbClr val="3333cc"/>
                </a:solidFill>
                <a:latin typeface="Courier New"/>
              </a:rPr>
              <a:t>int pause();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It suspends the process till a signal is caught (returns –1 and sets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errno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to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EINTR</a:t>
            </a:r>
            <a:r>
              <a:rPr b="0" lang="en" sz="2400" spc="-1" strike="noStrike">
                <a:solidFill>
                  <a:srgbClr val="000000"/>
                </a:solidFill>
                <a:latin typeface="Courier New"/>
              </a:rPr>
              <a:t>)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244440" y="479520"/>
            <a:ext cx="10196640" cy="575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Exercise 2 - I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356040" y="1116000"/>
            <a:ext cx="9977760" cy="57207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4760" indent="-356760">
              <a:lnSpc>
                <a:spcPct val="100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2300dc"/>
                </a:solidFill>
                <a:latin typeface="Arial"/>
              </a:rPr>
              <a:t>Write a program that </a:t>
            </a:r>
            <a:r>
              <a:rPr b="1" lang="en" sz="2400" spc="-1" strike="noStrike">
                <a:solidFill>
                  <a:srgbClr val="006699"/>
                </a:solidFill>
                <a:latin typeface="Arial"/>
              </a:rPr>
              <a:t>: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Generates NUMCHLD child processes, each of which must terminate with a different </a:t>
            </a:r>
            <a:r>
              <a:rPr b="0" i="1" lang="en" sz="2400" spc="-1" strike="noStrike">
                <a:solidFill>
                  <a:srgbClr val="000000"/>
                </a:solidFill>
                <a:latin typeface="Arial"/>
              </a:rPr>
              <a:t>exit status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Intercepts SIGCHLD for each child process that terminates and prints a warning message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Upon termination of all children, it prints a warning message followed by the list of their </a:t>
            </a:r>
            <a:r>
              <a:rPr b="0" i="1" lang="en" sz="2400" spc="-1" strike="noStrike">
                <a:solidFill>
                  <a:srgbClr val="000000"/>
                </a:solidFill>
                <a:latin typeface="Arial"/>
              </a:rPr>
              <a:t>PIDs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and </a:t>
            </a:r>
            <a:r>
              <a:rPr b="0" i="1" lang="en" sz="2400" spc="-1" strike="noStrike">
                <a:solidFill>
                  <a:srgbClr val="000000"/>
                </a:solidFill>
                <a:latin typeface="Arial"/>
              </a:rPr>
              <a:t>exit statuses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and finally exits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buNone/>
              <a:tabLst>
                <a:tab algn="l" pos="0"/>
              </a:tabLst>
            </a:pP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Pay attention to which function (main, signal handler or other) must perform each of the operations defined above!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2980440" y="231480"/>
            <a:ext cx="4614480" cy="1072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Introduction to signals - I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/>
          </p:nvPr>
        </p:nvSpPr>
        <p:spPr>
          <a:xfrm>
            <a:off x="356040" y="1332000"/>
            <a:ext cx="9977760" cy="5699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>
              <a:lnSpc>
                <a:spcPct val="100000"/>
              </a:lnSpc>
              <a:buNone/>
            </a:pP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Signals are software interrupts at the process level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They allow the management of asynchronous events that interrupt the normal functioning of a process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Management takes place via </a:t>
            </a:r>
            <a:r>
              <a:rPr b="0" i="1" lang="en" sz="2400" spc="-1" strike="noStrike">
                <a:solidFill>
                  <a:srgbClr val="000000"/>
                </a:solidFill>
                <a:latin typeface="Arial"/>
              </a:rPr>
              <a:t>signal handler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POSIX.1 standardizes signal handling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244440" y="479520"/>
            <a:ext cx="10196640" cy="575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Exercise 2 - II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/>
          </p:nvPr>
        </p:nvSpPr>
        <p:spPr>
          <a:xfrm>
            <a:off x="356040" y="1080000"/>
            <a:ext cx="9977760" cy="5776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4760" indent="-356760">
              <a:lnSpc>
                <a:spcPct val="100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Output example:</a:t>
            </a:r>
            <a:endParaRPr b="0" lang="en-GB" sz="24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urier New"/>
              </a:rPr>
              <a:t>[francesco@fpedulla signalExamples]$ ./a.out</a:t>
            </a:r>
            <a:endParaRPr b="0" lang="en-GB" sz="16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urier New"/>
              </a:rPr>
              <a:t>Child [2349] successfully generated...</a:t>
            </a:r>
            <a:endParaRPr b="0" lang="en-GB" sz="16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urier New"/>
              </a:rPr>
              <a:t>SIGCHLD signal received!</a:t>
            </a:r>
            <a:endParaRPr b="0" lang="en-GB" sz="16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urier New"/>
              </a:rPr>
              <a:t>Child [2350] successfully generated...</a:t>
            </a:r>
            <a:endParaRPr b="0" lang="en-GB" sz="16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urier New"/>
              </a:rPr>
              <a:t>SIGCHLD signal received!</a:t>
            </a:r>
            <a:endParaRPr b="0" lang="en-GB" sz="16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urier New"/>
              </a:rPr>
              <a:t>Child [2351] successfully generated...</a:t>
            </a:r>
            <a:endParaRPr b="0" lang="en-GB" sz="16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urier New"/>
              </a:rPr>
              <a:t>SIGCHLD signal received!</a:t>
            </a:r>
            <a:endParaRPr b="0" lang="en-GB" sz="16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urier New"/>
              </a:rPr>
              <a:t>All SIGCHLD signals received!</a:t>
            </a:r>
            <a:endParaRPr b="0" lang="en-GB" sz="16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urier New"/>
              </a:rPr>
              <a:t>Child [2349] terminated with status 0.</a:t>
            </a:r>
            <a:endParaRPr b="0" lang="en-GB" sz="16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urier New"/>
              </a:rPr>
              <a:t>Child [2350] ended with status 256.</a:t>
            </a:r>
            <a:endParaRPr b="0" lang="en-GB" sz="16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urier New"/>
              </a:rPr>
              <a:t>Child [2351] ended with status 512.</a:t>
            </a:r>
            <a:endParaRPr b="0" lang="en-GB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244440" y="443520"/>
            <a:ext cx="10196640" cy="575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Sleep function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/>
          </p:nvPr>
        </p:nvSpPr>
        <p:spPr>
          <a:xfrm>
            <a:off x="356040" y="1188000"/>
            <a:ext cx="9977760" cy="5996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4760" indent="-356760">
              <a:lnSpc>
                <a:spcPct val="100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Courier New"/>
              </a:rPr>
              <a:t>unsigned int sleep(unsigned int seconds);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this system call causes the process to suspend until: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 specified amount of time passes</a:t>
            </a:r>
            <a:endParaRPr b="0" lang="en-GB" sz="2400" spc="-1" strike="noStrike">
              <a:latin typeface="Arial"/>
            </a:endParaRPr>
          </a:p>
          <a:p>
            <a:pPr marL="1788840" indent="-228600">
              <a:lnSpc>
                <a:spcPct val="100000"/>
              </a:lnSpc>
              <a:spcBef>
                <a:spcPts val="4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return value: 0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a signal is captured and the signal handler returns</a:t>
            </a:r>
            <a:endParaRPr b="0" lang="en-GB" sz="2400" spc="-1" strike="noStrike">
              <a:latin typeface="Arial"/>
            </a:endParaRPr>
          </a:p>
          <a:p>
            <a:pPr marL="1788840" indent="-228600">
              <a:lnSpc>
                <a:spcPct val="100000"/>
              </a:lnSpc>
              <a:spcBef>
                <a:spcPts val="4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return value: time left before sleep completes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Note: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00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sleep can end after the required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time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00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sleep can be implemented using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alarm()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, but this is often not done to avoid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conflicts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244440" y="443520"/>
            <a:ext cx="10196640" cy="575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Abortion function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/>
          </p:nvPr>
        </p:nvSpPr>
        <p:spPr>
          <a:xfrm>
            <a:off x="356040" y="1152000"/>
            <a:ext cx="9977760" cy="50187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>
              <a:lnSpc>
                <a:spcPct val="100000"/>
              </a:lnSpc>
              <a:buNone/>
            </a:pPr>
            <a:r>
              <a:rPr b="1" lang="en" sz="2400" spc="-1" strike="noStrike">
                <a:solidFill>
                  <a:srgbClr val="3333cc"/>
                </a:solidFill>
                <a:latin typeface="Courier New"/>
              </a:rPr>
              <a:t>void abort();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this function sends the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SIGABRT signal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to the process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behavior in case of: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23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SIG_DFL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: process termination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23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SIG_IGN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: not allowed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signal handler installed: the signal is captured and, before the process is terminated,</a:t>
            </a:r>
            <a:endParaRPr b="0" lang="en-GB" sz="2400" spc="-1" strike="noStrike">
              <a:latin typeface="Arial"/>
            </a:endParaRPr>
          </a:p>
          <a:p>
            <a:pPr marL="1788840" indent="-228600">
              <a:lnSpc>
                <a:spcPct val="118000"/>
              </a:lnSpc>
              <a:spcBef>
                <a:spcPts val="4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 signal handler can execute return</a:t>
            </a:r>
            <a:endParaRPr b="0" lang="en-GB" sz="2400" spc="-1" strike="noStrike">
              <a:latin typeface="Arial"/>
            </a:endParaRPr>
          </a:p>
          <a:p>
            <a:pPr marL="1788840" indent="-228600">
              <a:lnSpc>
                <a:spcPct val="118000"/>
              </a:lnSpc>
              <a:spcBef>
                <a:spcPts val="4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 signal handler can invoke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exit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or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_exit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motivations for catching: cleanup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244440" y="443520"/>
            <a:ext cx="10196640" cy="575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Startup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/>
          </p:nvPr>
        </p:nvSpPr>
        <p:spPr>
          <a:xfrm>
            <a:off x="194760" y="1080000"/>
            <a:ext cx="10375560" cy="623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>
              <a:lnSpc>
                <a:spcPct val="100000"/>
              </a:lnSpc>
              <a:buNone/>
            </a:pP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When a program executes a </a:t>
            </a:r>
            <a:r>
              <a:rPr b="1" lang="en" sz="2400" spc="-1" strike="noStrike">
                <a:solidFill>
                  <a:srgbClr val="3333cc"/>
                </a:solidFill>
                <a:latin typeface="Courier New"/>
              </a:rPr>
              <a:t>fork() </a:t>
            </a: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system</a:t>
            </a:r>
            <a:r>
              <a:rPr b="1" lang="en" sz="2400" spc="-1" strike="noStrike">
                <a:solidFill>
                  <a:srgbClr val="3333cc"/>
                </a:solidFill>
                <a:latin typeface="Courier New"/>
              </a:rPr>
              <a:t> </a:t>
            </a: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call: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Signal handlers defined in the parent are copied to the child</a:t>
            </a:r>
            <a:endParaRPr b="0" lang="en-GB" sz="24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When a program is executed via </a:t>
            </a:r>
            <a:r>
              <a:rPr b="1" lang="en" sz="2400" spc="-1" strike="noStrike">
                <a:solidFill>
                  <a:srgbClr val="3333cc"/>
                </a:solidFill>
                <a:latin typeface="Courier New"/>
              </a:rPr>
              <a:t>exec()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If the signal handler for a certain signal is </a:t>
            </a:r>
            <a:r>
              <a:rPr b="0" i="1" lang="en" sz="2400" spc="-1" strike="noStrike">
                <a:solidFill>
                  <a:srgbClr val="000000"/>
                </a:solidFill>
                <a:latin typeface="Arial"/>
              </a:rPr>
              <a:t>default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 or </a:t>
            </a:r>
            <a:r>
              <a:rPr b="0" i="1" lang="en" sz="2400" spc="-1" strike="noStrike">
                <a:solidFill>
                  <a:srgbClr val="000000"/>
                </a:solidFill>
                <a:latin typeface="Arial"/>
              </a:rPr>
              <a:t>ignore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, it is left unchanged in the child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If the signal handler is set to a particular function, it is changed to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  <a:ea typeface="Courier New"/>
              </a:rPr>
              <a:t>default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  <a:ea typeface="Courier New"/>
              </a:rPr>
              <a:t>in the child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00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  <a:ea typeface="Courier New"/>
              </a:rPr>
              <a:t>Reason: The feature may not exist in the child</a:t>
            </a:r>
            <a:endParaRPr b="0" lang="en-GB" sz="24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Arial"/>
                <a:ea typeface="Courier New"/>
              </a:rPr>
              <a:t>Special cases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  <a:ea typeface="Courier New"/>
              </a:rPr>
              <a:t>When a process runs in the background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00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New"/>
                <a:ea typeface="Courier New"/>
              </a:rPr>
              <a:t>SIGINT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  <a:ea typeface="Courier New"/>
              </a:rPr>
              <a:t>and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  <a:ea typeface="Courier New"/>
              </a:rPr>
              <a:t>SIGQUIT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  <a:ea typeface="Courier New"/>
              </a:rPr>
              <a:t>signals are set to </a:t>
            </a:r>
            <a:r>
              <a:rPr b="0" i="1" lang="en" sz="2400" spc="-1" strike="noStrike">
                <a:solidFill>
                  <a:srgbClr val="000000"/>
                </a:solidFill>
                <a:latin typeface="Arial"/>
                <a:ea typeface="Courier New"/>
              </a:rPr>
              <a:t>ignore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00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  <a:ea typeface="Courier New"/>
              </a:rPr>
              <a:t>When/by whom is this operation carried out?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244440" y="443520"/>
            <a:ext cx="10196640" cy="575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i="1" lang="en" sz="2400" spc="-1" strike="noStrike">
                <a:solidFill>
                  <a:srgbClr val="000000"/>
                </a:solidFill>
                <a:latin typeface="Arial Black"/>
              </a:rPr>
              <a:t>Reentrant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signals and functions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/>
          </p:nvPr>
        </p:nvSpPr>
        <p:spPr>
          <a:xfrm>
            <a:off x="212040" y="1188000"/>
            <a:ext cx="10194120" cy="6103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4760" indent="-358560">
              <a:lnSpc>
                <a:spcPct val="85000"/>
              </a:lnSpc>
              <a:spcBef>
                <a:spcPts val="1225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 use of signals poses a new problem relating to the correct execution of a program code, since: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85000"/>
              </a:lnSpc>
              <a:spcBef>
                <a:spcPts val="110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 normal sequence of instructions </a:t>
            </a:r>
            <a:r>
              <a:rPr b="1" lang="en" sz="2400" spc="-1" strike="noStrike">
                <a:solidFill>
                  <a:srgbClr val="000000"/>
                </a:solidFill>
                <a:latin typeface="Arial"/>
              </a:rPr>
              <a:t>is interrupted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, to skip to the execution of the </a:t>
            </a:r>
            <a:r>
              <a:rPr b="0" i="1" lang="en" sz="2400" spc="-1" strike="noStrike">
                <a:solidFill>
                  <a:srgbClr val="000000"/>
                </a:solidFill>
                <a:latin typeface="Arial"/>
              </a:rPr>
              <a:t>signal handler instructions,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and the coherence of the data structures could be put at risk ( </a:t>
            </a:r>
            <a:r>
              <a:rPr b="0" i="1" lang="en" sz="2400" spc="-1" strike="noStrike">
                <a:solidFill>
                  <a:srgbClr val="000000"/>
                </a:solidFill>
                <a:latin typeface="Arial"/>
              </a:rPr>
              <a:t>data corruption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)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85000"/>
              </a:lnSpc>
              <a:spcBef>
                <a:spcPts val="110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when the </a:t>
            </a:r>
            <a:r>
              <a:rPr b="0" i="1" lang="en" sz="2400" spc="-1" strike="noStrike">
                <a:solidFill>
                  <a:srgbClr val="000000"/>
                </a:solidFill>
                <a:latin typeface="Arial"/>
              </a:rPr>
              <a:t>signal handler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returns, the normal sequence of instructions is resumed and, if the data structures were left in an inconsistent state, a </a:t>
            </a:r>
            <a:r>
              <a:rPr b="0" i="1" lang="en" sz="2400" spc="-1" strike="noStrike">
                <a:solidFill>
                  <a:srgbClr val="000000"/>
                </a:solidFill>
                <a:latin typeface="Arial"/>
              </a:rPr>
              <a:t>software bug could occur</a:t>
            </a:r>
            <a:endParaRPr b="0" lang="en-GB" sz="2400" spc="-1" strike="noStrike">
              <a:latin typeface="Arial"/>
            </a:endParaRPr>
          </a:p>
          <a:p>
            <a:pPr marL="374760" indent="-358560">
              <a:lnSpc>
                <a:spcPct val="85000"/>
              </a:lnSpc>
              <a:spcBef>
                <a:spcPts val="1225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Potential problems: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85000"/>
              </a:lnSpc>
              <a:spcBef>
                <a:spcPts val="110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What happens if a signal is caught during the execution of a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malloc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(which manages the heap), and the signal handler invokes a call to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malloc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?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85000"/>
              </a:lnSpc>
              <a:spcBef>
                <a:spcPts val="110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In general, anything can happen, because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malloc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uses a linked list of all its allocated areas and the outage could happen in the middle of updating the list...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Normally, what happens is a </a:t>
            </a:r>
            <a:r>
              <a:rPr b="1" lang="en" sz="2400" spc="-1" strike="noStrike">
                <a:solidFill>
                  <a:srgbClr val="000000"/>
                </a:solidFill>
                <a:latin typeface="Arial"/>
              </a:rPr>
              <a:t>segmentation fault.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244440" y="443520"/>
            <a:ext cx="10196640" cy="575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i="1" lang="en" sz="2400" spc="-1" strike="noStrike">
                <a:solidFill>
                  <a:srgbClr val="000000"/>
                </a:solidFill>
                <a:latin typeface="Arial Black"/>
              </a:rPr>
              <a:t>Reentrant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functions - I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/>
          </p:nvPr>
        </p:nvSpPr>
        <p:spPr>
          <a:xfrm>
            <a:off x="320040" y="1224000"/>
            <a:ext cx="9977760" cy="5074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4760" indent="-358560">
              <a:lnSpc>
                <a:spcPct val="85000"/>
              </a:lnSpc>
              <a:spcBef>
                <a:spcPts val="1225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What is a reentrant function?</a:t>
            </a:r>
            <a:endParaRPr b="0" lang="en-GB" sz="2400" spc="-1" strike="noStrike">
              <a:latin typeface="Arial"/>
            </a:endParaRPr>
          </a:p>
          <a:p>
            <a:pPr marL="374760" indent="-3585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A reentrant function is a function that can be called by more than one task concurrently without the risk of causing data </a:t>
            </a:r>
            <a:r>
              <a:rPr b="0" i="1" lang="en" sz="2400" spc="-1" strike="noStrike">
                <a:solidFill>
                  <a:srgbClr val="000000"/>
                </a:solidFill>
                <a:latin typeface="Arial"/>
              </a:rPr>
              <a:t>corruption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.</a:t>
            </a:r>
            <a:endParaRPr b="0" lang="en-GB" sz="2400" spc="-1" strike="noStrike">
              <a:latin typeface="Arial"/>
            </a:endParaRPr>
          </a:p>
          <a:p>
            <a:pPr marL="374760" indent="-3585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Conversely, a non-reentrant function is a function that cannot be shared by more than one task, unless mutual exclusion is ensured via semaphores or interrupt disabling during critical sections of the code.</a:t>
            </a:r>
            <a:endParaRPr b="0" lang="en-GB" sz="2400" spc="-1" strike="noStrike">
              <a:latin typeface="Arial"/>
            </a:endParaRPr>
          </a:p>
          <a:p>
            <a:pPr marL="374760" indent="-358560">
              <a:lnSpc>
                <a:spcPct val="100000"/>
              </a:lnSpc>
              <a:buNone/>
              <a:tabLst>
                <a:tab algn="l" pos="0"/>
              </a:tabLst>
            </a:pPr>
            <a:endParaRPr b="0" lang="en-GB" sz="2400" spc="-1" strike="noStrike">
              <a:latin typeface="Arial"/>
            </a:endParaRPr>
          </a:p>
          <a:p>
            <a:pPr marL="374760" indent="-35856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A reentrant function: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43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Does not keep static data for subsequent calls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43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Does not return a pointer to static data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43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Uses local data or protect global data by using local copies of it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43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Does not make calls to any other non-reentrant functions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244440" y="443520"/>
            <a:ext cx="10196640" cy="575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i="1" lang="en" sz="2400" spc="-1" strike="noStrike">
                <a:solidFill>
                  <a:srgbClr val="000000"/>
                </a:solidFill>
                <a:latin typeface="Arial Black"/>
              </a:rPr>
              <a:t>Reentrant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functions - II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/>
          </p:nvPr>
        </p:nvSpPr>
        <p:spPr>
          <a:xfrm>
            <a:off x="356040" y="1188000"/>
            <a:ext cx="9977760" cy="5211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>
              <a:lnSpc>
                <a:spcPct val="100000"/>
              </a:lnSpc>
              <a:buNone/>
            </a:pP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POSIX.1 guarantees that a certain number of library functions are reentrant: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23000"/>
              </a:lnSpc>
              <a:spcBef>
                <a:spcPts val="998"/>
              </a:spcBef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rgbClr val="000000"/>
                </a:solidFill>
                <a:latin typeface="Courier New"/>
              </a:rPr>
              <a:t>_exit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</a:rPr>
              <a:t>access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</a:rPr>
              <a:t>alarm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</a:rPr>
              <a:t>chdir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</a:rPr>
              <a:t>chmod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</a:rPr>
              <a:t>chown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</a:rPr>
              <a:t>close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</a:rPr>
              <a:t>creat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</a:rPr>
              <a:t>dup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</a:rPr>
              <a:t>dup2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</a:rPr>
              <a:t>execle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</a:rPr>
              <a:t>execve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</a:rPr>
              <a:t>exit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</a:rPr>
              <a:t>fcntl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</a:rPr>
              <a:t>fork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</a:rPr>
              <a:t>fstat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</a:rPr>
              <a:t>get*id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</a:rPr>
              <a:t>kill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</a:rPr>
              <a:t>link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</a:rPr>
              <a:t>lseek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</a:rPr>
              <a:t>mkdir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</a:rPr>
              <a:t>mkfifo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</a:rPr>
              <a:t>open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</a:rPr>
              <a:t>pathconf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</a:rPr>
              <a:t>pause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</a:rPr>
              <a:t>pipe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</a:rPr>
              <a:t>read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</a:rPr>
              <a:t>rename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</a:rPr>
              <a:t>rmdir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</a:rPr>
              <a:t>set*id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</a:rPr>
              <a:t>sig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</a:rPr>
              <a:t>*,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</a:rPr>
              <a:t>sleep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</a:rPr>
              <a:t>stat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</a:rPr>
              <a:t>sysconf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</a:rPr>
              <a:t>time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</a:rPr>
              <a:t>times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</a:rPr>
              <a:t>umask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</a:rPr>
              <a:t>uname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</a:rPr>
              <a:t>unlink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</a:rPr>
              <a:t>utime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</a:rPr>
              <a:t>wait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</a:rPr>
              <a:t>waitpid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</a:rPr>
              <a:t>write</a:t>
            </a:r>
            <a:br>
              <a:rPr sz="2000"/>
            </a:b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If a function is missing from the list, it may be due to:</a:t>
            </a:r>
            <a:endParaRPr b="0" lang="en-GB" sz="2400" spc="-1" strike="noStrike">
              <a:latin typeface="Arial"/>
            </a:endParaRPr>
          </a:p>
          <a:p>
            <a:pPr marL="930240" indent="-380880">
              <a:lnSpc>
                <a:spcPct val="118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uses static data structures</a:t>
            </a:r>
            <a:endParaRPr b="0" lang="en-GB" sz="2400" spc="-1" strike="noStrike">
              <a:latin typeface="Arial"/>
            </a:endParaRPr>
          </a:p>
          <a:p>
            <a:pPr marL="930240" indent="-380880">
              <a:lnSpc>
                <a:spcPct val="118000"/>
              </a:lnSpc>
              <a:spcBef>
                <a:spcPts val="99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calls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malloc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and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free</a:t>
            </a:r>
            <a:endParaRPr b="0" lang="en-GB" sz="2400" spc="-1" strike="noStrike">
              <a:latin typeface="Arial"/>
            </a:endParaRPr>
          </a:p>
          <a:p>
            <a:pPr marL="930240" indent="-380880">
              <a:lnSpc>
                <a:spcPct val="118000"/>
              </a:lnSpc>
              <a:spcBef>
                <a:spcPts val="110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belongs to the standard I/O library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244440" y="443520"/>
            <a:ext cx="10196640" cy="575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i="1" lang="en" sz="2400" spc="-1" strike="noStrike">
                <a:solidFill>
                  <a:srgbClr val="000000"/>
                </a:solidFill>
                <a:latin typeface="Arial Black"/>
              </a:rPr>
              <a:t>Reentrant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functions - III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/>
          </p:nvPr>
        </p:nvSpPr>
        <p:spPr>
          <a:xfrm>
            <a:off x="356040" y="1260000"/>
            <a:ext cx="9977760" cy="4284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>
              <a:lnSpc>
                <a:spcPct val="100000"/>
              </a:lnSpc>
              <a:buNone/>
            </a:pP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In any case: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9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 reentrant functions listed above can modify the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errno variable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A signal handler calling one of those functions should save the value of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errno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before the function and restore it after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Avoid using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printf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(or other non-reentrant functions) in the signal handler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244440" y="443520"/>
            <a:ext cx="10196640" cy="575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POSIX Standards - I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55" name="PlaceHolder 2"/>
          <p:cNvSpPr>
            <a:spLocks noGrp="1"/>
          </p:cNvSpPr>
          <p:nvPr>
            <p:ph/>
          </p:nvPr>
        </p:nvSpPr>
        <p:spPr>
          <a:xfrm>
            <a:off x="246600" y="1116000"/>
            <a:ext cx="9905400" cy="6084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>
              <a:lnSpc>
                <a:spcPct val="100000"/>
              </a:lnSpc>
              <a:buNone/>
            </a:pP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In early versions of UNIX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Signals were </a:t>
            </a:r>
            <a:r>
              <a:rPr b="1" lang="en" sz="2400" spc="-1" strike="noStrike" u="sng">
                <a:solidFill>
                  <a:srgbClr val="000000"/>
                </a:solidFill>
                <a:uFillTx/>
                <a:latin typeface="Arial"/>
              </a:rPr>
              <a:t>not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reliable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They could be lost (a signal is sent without a process being aware of it)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Problem arising in part from the fact that, once captured, </a:t>
            </a:r>
            <a:r>
              <a:rPr b="0" lang="en" sz="2400" spc="-1" strike="noStrike" u="sng">
                <a:solidFill>
                  <a:srgbClr val="000000"/>
                </a:solidFill>
                <a:uFillTx/>
                <a:latin typeface="Arial"/>
              </a:rPr>
              <a:t>the signal catcher had to be re-established</a:t>
            </a:r>
            <a:br>
              <a:rPr sz="2400"/>
            </a:br>
            <a:r>
              <a:rPr b="0" lang="en" sz="2400" spc="-1" strike="noStrike">
                <a:solidFill>
                  <a:srgbClr val="000000"/>
                </a:solidFill>
                <a:latin typeface="Courier New"/>
              </a:rPr>
              <a:t>signal(SIGINT, sig_int);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12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New"/>
              </a:rPr>
              <a:t>  </a:t>
            </a:r>
            <a:r>
              <a:rPr b="0" lang="en" sz="2400" spc="-1" strike="noStrike">
                <a:solidFill>
                  <a:srgbClr val="000000"/>
                </a:solidFill>
                <a:latin typeface="Courier New"/>
              </a:rPr>
              <a:t>void sig_int() {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12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New"/>
              </a:rPr>
              <a:t>  </a:t>
            </a:r>
            <a:r>
              <a:rPr b="0" lang="en" sz="2400" spc="-1" strike="noStrike">
                <a:solidFill>
                  <a:srgbClr val="000000"/>
                </a:solidFill>
                <a:latin typeface="Courier New"/>
              </a:rPr>
              <a:t>signal(SIGINT, sig_int); 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12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New"/>
              </a:rPr>
              <a:t>  </a:t>
            </a:r>
            <a:r>
              <a:rPr b="0" lang="en" sz="2400" spc="-1" strike="noStrike">
                <a:solidFill>
                  <a:srgbClr val="000000"/>
                </a:solidFill>
                <a:latin typeface="Courier New"/>
              </a:rPr>
              <a:t>/* process the signal */ }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Race condition between the arrival of the signal and the invocation of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signal()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in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sig_int()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244440" y="443520"/>
            <a:ext cx="10196640" cy="575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POSIX Standards - II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/>
          </p:nvPr>
        </p:nvSpPr>
        <p:spPr>
          <a:xfrm>
            <a:off x="356040" y="1260000"/>
            <a:ext cx="9977760" cy="3706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>
              <a:lnSpc>
                <a:spcPct val="100000"/>
              </a:lnSpc>
              <a:buNone/>
            </a:pP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What happens if a process receives a signal during a system call?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normally, any associated action is performed only after the system call is terminated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in some "slow" system calls, early versions of Unix could abort the system call, which returned –1 as an error and the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errno variable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was set to </a:t>
            </a:r>
            <a:r>
              <a:rPr b="1" lang="en" sz="2400" spc="-1" strike="noStrike">
                <a:solidFill>
                  <a:srgbClr val="000000"/>
                </a:solidFill>
                <a:latin typeface="Arial"/>
              </a:rPr>
              <a:t>EINTR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(which provides a practical definition of slow system call!)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244440" y="443520"/>
            <a:ext cx="10196640" cy="575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Introduction to signals - II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/>
          </p:nvPr>
        </p:nvSpPr>
        <p:spPr>
          <a:xfrm>
            <a:off x="356040" y="1260000"/>
            <a:ext cx="9977760" cy="6196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4760" indent="-356760">
              <a:lnSpc>
                <a:spcPct val="100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Characteristics of the signals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Each signal has an identifier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00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Signal identifiers begin with the three characters SIG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00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E.g.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SIGABRT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is the abortion signal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Number of signals: 15-40, depending on the UNIX version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00000"/>
              </a:lnSpc>
              <a:spcBef>
                <a:spcPts val="55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POSIX: 20 (POSIX.1-1990)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00000"/>
              </a:lnSpc>
              <a:spcBef>
                <a:spcPts val="55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Linux: 38 (plus 33 real-time)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Symbolic names correspond to a positive integer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00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Constant definitions in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bits/signum.h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00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 number 0 is used for a special case (just check if the process is running)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244440" y="443520"/>
            <a:ext cx="10196640" cy="575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POSIX Standards - III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/>
          </p:nvPr>
        </p:nvSpPr>
        <p:spPr>
          <a:xfrm>
            <a:off x="356040" y="1260000"/>
            <a:ext cx="9977760" cy="3827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>
              <a:lnSpc>
                <a:spcPct val="100000"/>
              </a:lnSpc>
              <a:buNone/>
            </a:pP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Reasons: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in the absence of signal interruptions: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55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a terminal reading remains blocked for long periods of time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55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an interruption signal would never be delivered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when the process captures a signal, there is a good chance that something significant has happened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244440" y="443520"/>
            <a:ext cx="10196640" cy="575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POSIX Standards - IV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/>
          </p:nvPr>
        </p:nvSpPr>
        <p:spPr>
          <a:xfrm>
            <a:off x="356040" y="1116000"/>
            <a:ext cx="9977760" cy="6217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4760" indent="-356760">
              <a:lnSpc>
                <a:spcPct val="100000"/>
              </a:lnSpc>
              <a:spcBef>
                <a:spcPts val="1375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System call "slow":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312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read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operations on files that can block the caller indefinitely (terminals, pipes, network connections)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312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write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operation on files that can block the caller indefinitely before accepting data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312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pause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wait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waitpid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312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certain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ioctl operations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312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some system calls for communication between processes</a:t>
            </a:r>
            <a:endParaRPr b="0" lang="en-GB" sz="24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Problems: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you need to explicitly handle the error caused by interruptions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title"/>
          </p:nvPr>
        </p:nvSpPr>
        <p:spPr>
          <a:xfrm>
            <a:off x="244440" y="443520"/>
            <a:ext cx="10196640" cy="575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POSIX Standards - V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63" name="PlaceHolder 2"/>
          <p:cNvSpPr>
            <a:spLocks noGrp="1"/>
          </p:cNvSpPr>
          <p:nvPr>
            <p:ph/>
          </p:nvPr>
        </p:nvSpPr>
        <p:spPr>
          <a:xfrm>
            <a:off x="174600" y="1241280"/>
            <a:ext cx="10021320" cy="6529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>
              <a:lnSpc>
                <a:spcPct val="100000"/>
              </a:lnSpc>
              <a:buNone/>
            </a:pP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Management example:</a:t>
            </a:r>
            <a:endParaRPr b="0" lang="en-GB" sz="24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New"/>
              </a:rPr>
              <a:t>while ( (n= read(fd, buff, BUFFSIZE)) &lt; 0 )</a:t>
            </a:r>
            <a:endParaRPr b="0" lang="en-GB" sz="2400" spc="-1" strike="noStrike">
              <a:latin typeface="Arial"/>
            </a:endParaRPr>
          </a:p>
          <a:p>
            <a:pPr marL="380880" indent="-380880">
              <a:lnSpc>
                <a:spcPct val="123000"/>
              </a:lnSpc>
              <a:spcBef>
                <a:spcPts val="249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New"/>
              </a:rPr>
              <a:t>      </a:t>
            </a:r>
            <a:r>
              <a:rPr b="0" lang="en" sz="2400" spc="-1" strike="noStrike">
                <a:solidFill>
                  <a:srgbClr val="000000"/>
                </a:solidFill>
                <a:latin typeface="Courier New"/>
              </a:rPr>
              <a:t>{ if (errno != EINTR) break; }</a:t>
            </a:r>
            <a:endParaRPr b="0" lang="en-GB" sz="2400" spc="-1" strike="noStrike">
              <a:latin typeface="Arial"/>
            </a:endParaRPr>
          </a:p>
          <a:p>
            <a:pPr marL="380880" indent="-380880">
              <a:lnSpc>
                <a:spcPct val="100000"/>
              </a:lnSpc>
              <a:buNone/>
              <a:tabLst>
                <a:tab algn="l" pos="0"/>
              </a:tabLst>
            </a:pPr>
            <a:endParaRPr b="0" lang="en-GB" sz="2400" spc="-1" strike="noStrike">
              <a:latin typeface="Arial"/>
            </a:endParaRPr>
          </a:p>
          <a:p>
            <a:pPr marL="380880" indent="-38088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Automatic restart of some system calls (can set EINTR):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431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Some system calls can restart automatically: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00000"/>
              </a:lnSpc>
              <a:spcBef>
                <a:spcPts val="43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to avoid the need to handle the error due to an interruption (as in the example above)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00000"/>
              </a:lnSpc>
              <a:spcBef>
                <a:spcPts val="43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because in some cases it is not known whether the file being operated on can block indefinitely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431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System call with restart (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ioctl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read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write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) - only when operating on fd which can block indefinitely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431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System call without restart (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wait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waitpid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) - always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title"/>
          </p:nvPr>
        </p:nvSpPr>
        <p:spPr>
          <a:xfrm>
            <a:off x="244440" y="443520"/>
            <a:ext cx="10196640" cy="575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POSIX Standards - VI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65" name="PlaceHolder 2"/>
          <p:cNvSpPr>
            <a:spLocks noGrp="1"/>
          </p:cNvSpPr>
          <p:nvPr>
            <p:ph/>
          </p:nvPr>
        </p:nvSpPr>
        <p:spPr>
          <a:xfrm>
            <a:off x="356040" y="1116000"/>
            <a:ext cx="9977760" cy="5363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>
              <a:lnSpc>
                <a:spcPct val="100000"/>
              </a:lnSpc>
              <a:buNone/>
            </a:pP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POSIX and modern OS: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Ability to interrupt system calls: standard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Signal handlers remain installed: standard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Automatic restart of system calls: not specified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In fact, in many modern OSes you can specify whether you want automatic restart or not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00000"/>
              </a:lnSpc>
              <a:buNone/>
              <a:tabLst>
                <a:tab algn="l" pos="0"/>
              </a:tabLst>
            </a:pPr>
            <a:endParaRPr b="0" lang="en-GB" sz="2400" spc="-1" strike="noStrike">
              <a:latin typeface="Arial"/>
            </a:endParaRPr>
          </a:p>
          <a:p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POSIX</a:t>
            </a: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 specifies a mechanism for reliable signals: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It is possible to manage every single detail of the signal mechanism (which to block, which to manage, how to avoid losing them, etc.)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title"/>
          </p:nvPr>
        </p:nvSpPr>
        <p:spPr>
          <a:xfrm>
            <a:off x="244440" y="443520"/>
            <a:ext cx="10196640" cy="575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Reliable signals - I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67" name="PlaceHolder 2"/>
          <p:cNvSpPr>
            <a:spLocks noGrp="1"/>
          </p:cNvSpPr>
          <p:nvPr>
            <p:ph/>
          </p:nvPr>
        </p:nvSpPr>
        <p:spPr>
          <a:xfrm>
            <a:off x="356040" y="1260000"/>
            <a:ext cx="9977760" cy="53974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>
              <a:lnSpc>
                <a:spcPct val="100000"/>
              </a:lnSpc>
              <a:buNone/>
            </a:pP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Some definitions: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We say that a signal is </a:t>
            </a:r>
            <a:r>
              <a:rPr b="0" i="1" lang="en" sz="2400" spc="-1" strike="noStrike">
                <a:solidFill>
                  <a:srgbClr val="cc3300"/>
                </a:solidFill>
                <a:latin typeface="Arial"/>
              </a:rPr>
              <a:t>generated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for a process when the event associated with the signal occurs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Example: Invalid memory reference -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SIGSEGV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When the signal is generated, a flag is set in the process control block of the process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We say that a signal is </a:t>
            </a:r>
            <a:r>
              <a:rPr b="0" i="1" lang="en" sz="2400" spc="-1" strike="noStrike">
                <a:solidFill>
                  <a:srgbClr val="cc3300"/>
                </a:solidFill>
                <a:latin typeface="Arial"/>
              </a:rPr>
              <a:t>delivered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to a process when the action associated with the signal is taken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We say that a signal is </a:t>
            </a:r>
            <a:r>
              <a:rPr b="0" i="1" lang="en" sz="2400" spc="-1" strike="noStrike">
                <a:solidFill>
                  <a:srgbClr val="cc3300"/>
                </a:solidFill>
                <a:latin typeface="Arial"/>
              </a:rPr>
              <a:t>pending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in the time interval between signal generation and delivery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title"/>
          </p:nvPr>
        </p:nvSpPr>
        <p:spPr>
          <a:xfrm>
            <a:off x="244440" y="443520"/>
            <a:ext cx="10196640" cy="575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Reliable signals - II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69" name="PlaceHolder 2"/>
          <p:cNvSpPr>
            <a:spLocks noGrp="1"/>
          </p:cNvSpPr>
          <p:nvPr>
            <p:ph/>
          </p:nvPr>
        </p:nvSpPr>
        <p:spPr>
          <a:xfrm>
            <a:off x="97560" y="936000"/>
            <a:ext cx="10500480" cy="6223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4760" indent="-356760">
              <a:lnSpc>
                <a:spcPct val="107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Block signals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7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A process has the option to block the delivery of a signal for which the default action is not configured to </a:t>
            </a:r>
            <a:r>
              <a:rPr b="0" i="1" lang="en" sz="2400" spc="-1" strike="noStrike">
                <a:solidFill>
                  <a:srgbClr val="000000"/>
                </a:solidFill>
                <a:latin typeface="Arial"/>
              </a:rPr>
              <a:t>ignore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7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 signal remains pending until: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07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 process unlocks the signal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07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 process changes the action associated with the signal to the </a:t>
            </a:r>
            <a:r>
              <a:rPr b="0" i="1" lang="en" sz="2400" spc="-1" strike="noStrike">
                <a:solidFill>
                  <a:srgbClr val="000000"/>
                </a:solidFill>
                <a:latin typeface="Arial"/>
              </a:rPr>
              <a:t>ignore value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7000"/>
              </a:lnSpc>
              <a:spcBef>
                <a:spcPts val="9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 list of pending signals is returned by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sigpending()</a:t>
            </a:r>
            <a:endParaRPr b="0" lang="en-GB" sz="2400" spc="-1" strike="noStrike">
              <a:latin typeface="Arial"/>
            </a:endParaRPr>
          </a:p>
          <a:p>
            <a:pPr marL="374760" indent="-356760">
              <a:lnSpc>
                <a:spcPct val="107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What happens if a blocked signal is generated multiple times before the process unblocks the signal?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7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POSIX does not specify whether signals should be queued or delivered only once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244440" y="443520"/>
            <a:ext cx="10196640" cy="575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Reliable signals - III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71" name="PlaceHolder 2"/>
          <p:cNvSpPr>
            <a:spLocks noGrp="1"/>
          </p:cNvSpPr>
          <p:nvPr>
            <p:ph/>
          </p:nvPr>
        </p:nvSpPr>
        <p:spPr>
          <a:xfrm>
            <a:off x="320040" y="1080000"/>
            <a:ext cx="9977760" cy="62427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4760" indent="-356760">
              <a:lnSpc>
                <a:spcPct val="107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What happens if different signals are ready to be delivered to a process?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7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POSIX does not specify the order in which they must be delivered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7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POSIX suggests that important signals (such as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SIGSEGV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) be delivered before others</a:t>
            </a:r>
            <a:endParaRPr b="0" lang="en-GB" sz="2400" spc="-1" strike="noStrike">
              <a:latin typeface="Arial"/>
            </a:endParaRPr>
          </a:p>
          <a:p>
            <a:pPr marL="374760" indent="-356760">
              <a:lnSpc>
                <a:spcPct val="107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Signal mask: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7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Each process has a signal mask that specifies which signals are currently blocked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7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You can think of this mask as a numeric value with one bit for each of the possible signals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7000"/>
              </a:lnSpc>
              <a:spcBef>
                <a:spcPts val="9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You can examine your mask using the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sigprocmask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system call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244440" y="195480"/>
            <a:ext cx="10196640" cy="1072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Signal management - I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73" name="PlaceHolder 2"/>
          <p:cNvSpPr>
            <a:spLocks noGrp="1"/>
          </p:cNvSpPr>
          <p:nvPr>
            <p:ph/>
          </p:nvPr>
        </p:nvSpPr>
        <p:spPr>
          <a:xfrm>
            <a:off x="356040" y="1080000"/>
            <a:ext cx="9977760" cy="6312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4760" indent="-356760">
              <a:lnSpc>
                <a:spcPct val="100000"/>
              </a:lnSpc>
              <a:spcBef>
                <a:spcPts val="1225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System call: </a:t>
            </a:r>
            <a:r>
              <a:rPr b="1" lang="en" sz="2400" spc="-1" strike="noStrike">
                <a:solidFill>
                  <a:srgbClr val="3333cc"/>
                </a:solidFill>
                <a:latin typeface="Courier New"/>
              </a:rPr>
              <a:t>int sigpending(sigset_t *set);</a:t>
            </a:r>
            <a:endParaRPr b="0" lang="en-GB" sz="24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1225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Description: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Returns the set of signals that are currently pending for the current process</a:t>
            </a:r>
            <a:endParaRPr b="0" lang="en-GB" sz="24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1225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Example:</a:t>
            </a:r>
            <a:endParaRPr b="0" lang="en-GB" sz="2400" spc="-1" strike="noStrike">
              <a:latin typeface="Arial"/>
            </a:endParaRPr>
          </a:p>
          <a:p>
            <a:pPr marL="380880" indent="-380880">
              <a:lnSpc>
                <a:spcPct val="45000"/>
              </a:lnSpc>
              <a:spcBef>
                <a:spcPts val="1661"/>
              </a:spcBef>
              <a:buNone/>
              <a:tabLst>
                <a:tab algn="l" pos="0"/>
              </a:tabLst>
            </a:pPr>
            <a:r>
              <a:rPr b="0" lang="en" sz="1900" spc="-1" strike="noStrike">
                <a:solidFill>
                  <a:srgbClr val="000000"/>
                </a:solidFill>
                <a:latin typeface="Courier New"/>
              </a:rPr>
              <a:t>void pr_mask() {</a:t>
            </a:r>
            <a:endParaRPr b="0" lang="en-GB" sz="1900" spc="-1" strike="noStrike">
              <a:latin typeface="Arial"/>
            </a:endParaRPr>
          </a:p>
          <a:p>
            <a:pPr marL="380880" indent="-380880">
              <a:lnSpc>
                <a:spcPct val="45000"/>
              </a:lnSpc>
              <a:spcBef>
                <a:spcPts val="1661"/>
              </a:spcBef>
              <a:buNone/>
              <a:tabLst>
                <a:tab algn="l" pos="0"/>
              </a:tabLst>
            </a:pPr>
            <a:r>
              <a:rPr b="0" lang="en" sz="1900" spc="-1" strike="noStrike">
                <a:solidFill>
                  <a:srgbClr val="000000"/>
                </a:solidFill>
                <a:latin typeface="Courier New"/>
              </a:rPr>
              <a:t>  </a:t>
            </a:r>
            <a:r>
              <a:rPr b="0" lang="en" sz="1900" spc="-1" strike="noStrike">
                <a:solidFill>
                  <a:srgbClr val="000000"/>
                </a:solidFill>
                <a:latin typeface="Courier New"/>
              </a:rPr>
              <a:t>sigset_t sigset;</a:t>
            </a:r>
            <a:endParaRPr b="0" lang="en-GB" sz="1900" spc="-1" strike="noStrike">
              <a:latin typeface="Arial"/>
            </a:endParaRPr>
          </a:p>
          <a:p>
            <a:pPr marL="380880" indent="-380880">
              <a:lnSpc>
                <a:spcPct val="45000"/>
              </a:lnSpc>
              <a:spcBef>
                <a:spcPts val="1661"/>
              </a:spcBef>
              <a:buNone/>
              <a:tabLst>
                <a:tab algn="l" pos="0"/>
              </a:tabLst>
            </a:pPr>
            <a:r>
              <a:rPr b="0" lang="en" sz="1900" spc="-1" strike="noStrike">
                <a:solidFill>
                  <a:srgbClr val="000000"/>
                </a:solidFill>
                <a:latin typeface="Courier New"/>
              </a:rPr>
              <a:t>  </a:t>
            </a:r>
            <a:r>
              <a:rPr b="0" lang="en" sz="1900" spc="-1" strike="noStrike">
                <a:solidFill>
                  <a:srgbClr val="000000"/>
                </a:solidFill>
                <a:latin typeface="Courier New"/>
              </a:rPr>
              <a:t>int errno_save = errno;</a:t>
            </a:r>
            <a:endParaRPr b="0" lang="en-GB" sz="1900" spc="-1" strike="noStrike">
              <a:latin typeface="Arial"/>
            </a:endParaRPr>
          </a:p>
          <a:p>
            <a:pPr marL="380880" indent="-380880">
              <a:lnSpc>
                <a:spcPct val="45000"/>
              </a:lnSpc>
              <a:spcBef>
                <a:spcPts val="1661"/>
              </a:spcBef>
              <a:buNone/>
              <a:tabLst>
                <a:tab algn="l" pos="0"/>
              </a:tabLst>
            </a:pPr>
            <a:r>
              <a:rPr b="0" lang="en" sz="1900" spc="-1" strike="noStrike">
                <a:solidFill>
                  <a:srgbClr val="000000"/>
                </a:solidFill>
                <a:latin typeface="Courier New"/>
              </a:rPr>
              <a:t>  </a:t>
            </a:r>
            <a:r>
              <a:rPr b="0" lang="en" sz="1900" spc="-1" strike="noStrike">
                <a:solidFill>
                  <a:srgbClr val="000000"/>
                </a:solidFill>
                <a:latin typeface="Courier New"/>
              </a:rPr>
              <a:t>if (sigpending(&amp;sigset) &lt; 0) perror("sigpending error");</a:t>
            </a:r>
            <a:endParaRPr b="0" lang="en-GB" sz="1900" spc="-1" strike="noStrike">
              <a:latin typeface="Arial"/>
            </a:endParaRPr>
          </a:p>
          <a:p>
            <a:pPr marL="380880" indent="-380880">
              <a:lnSpc>
                <a:spcPct val="45000"/>
              </a:lnSpc>
              <a:spcBef>
                <a:spcPts val="1661"/>
              </a:spcBef>
              <a:buNone/>
              <a:tabLst>
                <a:tab algn="l" pos="0"/>
              </a:tabLst>
            </a:pPr>
            <a:r>
              <a:rPr b="0" lang="en" sz="1900" spc="-1" strike="noStrike">
                <a:solidFill>
                  <a:srgbClr val="000000"/>
                </a:solidFill>
                <a:latin typeface="Courier New"/>
              </a:rPr>
              <a:t>  </a:t>
            </a:r>
            <a:r>
              <a:rPr b="0" lang="en" sz="1900" spc="-1" strike="noStrike">
                <a:solidFill>
                  <a:srgbClr val="000000"/>
                </a:solidFill>
                <a:latin typeface="Courier New"/>
              </a:rPr>
              <a:t>if (sigismember(&amp;sigset, SIGINT)) printf("SIGINT ");</a:t>
            </a:r>
            <a:endParaRPr b="0" lang="en-GB" sz="1900" spc="-1" strike="noStrike">
              <a:latin typeface="Arial"/>
            </a:endParaRPr>
          </a:p>
          <a:p>
            <a:pPr marL="380880" indent="-380880">
              <a:lnSpc>
                <a:spcPct val="45000"/>
              </a:lnSpc>
              <a:spcBef>
                <a:spcPts val="1661"/>
              </a:spcBef>
              <a:buNone/>
              <a:tabLst>
                <a:tab algn="l" pos="0"/>
              </a:tabLst>
            </a:pPr>
            <a:r>
              <a:rPr b="0" lang="en" sz="1900" spc="-1" strike="noStrike">
                <a:solidFill>
                  <a:srgbClr val="000000"/>
                </a:solidFill>
                <a:latin typeface="Courier New"/>
              </a:rPr>
              <a:t>  </a:t>
            </a:r>
            <a:r>
              <a:rPr b="0" lang="en" sz="1900" spc="-1" strike="noStrike">
                <a:solidFill>
                  <a:srgbClr val="000000"/>
                </a:solidFill>
                <a:latin typeface="Courier New"/>
              </a:rPr>
              <a:t>if (sigismember(&amp;sigset, SIGQUIT)) printf("SIGQUIT ");</a:t>
            </a:r>
            <a:endParaRPr b="0" lang="en-GB" sz="1900" spc="-1" strike="noStrike">
              <a:latin typeface="Arial"/>
            </a:endParaRPr>
          </a:p>
          <a:p>
            <a:pPr marL="380880" indent="-380880">
              <a:lnSpc>
                <a:spcPct val="45000"/>
              </a:lnSpc>
              <a:spcBef>
                <a:spcPts val="1661"/>
              </a:spcBef>
              <a:buNone/>
              <a:tabLst>
                <a:tab algn="l" pos="0"/>
              </a:tabLst>
            </a:pPr>
            <a:r>
              <a:rPr b="0" lang="en" sz="1900" spc="-1" strike="noStrike">
                <a:solidFill>
                  <a:srgbClr val="000000"/>
                </a:solidFill>
                <a:latin typeface="Courier New"/>
              </a:rPr>
              <a:t>  </a:t>
            </a:r>
            <a:r>
              <a:rPr b="0" lang="en" sz="1900" spc="-1" strike="noStrike">
                <a:solidFill>
                  <a:srgbClr val="000000"/>
                </a:solidFill>
                <a:latin typeface="Courier New"/>
              </a:rPr>
              <a:t>/* remaining signals can go here */</a:t>
            </a:r>
            <a:endParaRPr b="0" lang="en-GB" sz="1900" spc="-1" strike="noStrike">
              <a:latin typeface="Arial"/>
            </a:endParaRPr>
          </a:p>
          <a:p>
            <a:pPr marL="380880" indent="-380880">
              <a:lnSpc>
                <a:spcPct val="45000"/>
              </a:lnSpc>
              <a:spcBef>
                <a:spcPts val="1661"/>
              </a:spcBef>
              <a:buNone/>
              <a:tabLst>
                <a:tab algn="l" pos="0"/>
              </a:tabLst>
            </a:pPr>
            <a:r>
              <a:rPr b="0" lang="en" sz="1900" spc="-1" strike="noStrike">
                <a:solidFill>
                  <a:srgbClr val="000000"/>
                </a:solidFill>
                <a:latin typeface="Courier New"/>
              </a:rPr>
              <a:t>  </a:t>
            </a:r>
            <a:r>
              <a:rPr b="0" lang="en" sz="1900" spc="-1" strike="noStrike">
                <a:solidFill>
                  <a:srgbClr val="000000"/>
                </a:solidFill>
                <a:latin typeface="Courier New"/>
              </a:rPr>
              <a:t>printf("\n");</a:t>
            </a:r>
            <a:endParaRPr b="0" lang="en-GB" sz="1900" spc="-1" strike="noStrike">
              <a:latin typeface="Arial"/>
            </a:endParaRPr>
          </a:p>
          <a:p>
            <a:pPr marL="380880" indent="-380880">
              <a:lnSpc>
                <a:spcPct val="45000"/>
              </a:lnSpc>
              <a:spcBef>
                <a:spcPts val="1661"/>
              </a:spcBef>
              <a:buNone/>
              <a:tabLst>
                <a:tab algn="l" pos="0"/>
              </a:tabLst>
            </a:pPr>
            <a:r>
              <a:rPr b="0" lang="en" sz="1900" spc="-1" strike="noStrike">
                <a:solidFill>
                  <a:srgbClr val="000000"/>
                </a:solidFill>
                <a:latin typeface="Courier New"/>
              </a:rPr>
              <a:t>  </a:t>
            </a:r>
            <a:r>
              <a:rPr b="0" lang="en" sz="1900" spc="-1" strike="noStrike">
                <a:solidFill>
                  <a:srgbClr val="000000"/>
                </a:solidFill>
                <a:latin typeface="Courier New"/>
              </a:rPr>
              <a:t>errno = errno_save;</a:t>
            </a:r>
            <a:endParaRPr b="0" lang="en-GB" sz="1900" spc="-1" strike="noStrike">
              <a:latin typeface="Arial"/>
            </a:endParaRPr>
          </a:p>
          <a:p>
            <a:pPr marL="380880" indent="-380880">
              <a:lnSpc>
                <a:spcPct val="45000"/>
              </a:lnSpc>
              <a:spcBef>
                <a:spcPts val="1661"/>
              </a:spcBef>
              <a:buNone/>
              <a:tabLst>
                <a:tab algn="l" pos="0"/>
              </a:tabLst>
            </a:pPr>
            <a:r>
              <a:rPr b="0" lang="en" sz="1900" spc="-1" strike="noStrike">
                <a:solidFill>
                  <a:srgbClr val="000000"/>
                </a:solidFill>
                <a:latin typeface="Courier New"/>
              </a:rPr>
              <a:t>}</a:t>
            </a:r>
            <a:endParaRPr b="0" lang="en-GB" sz="1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244440" y="443520"/>
            <a:ext cx="10196640" cy="575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Signal management - II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75" name="PlaceHolder 2"/>
          <p:cNvSpPr>
            <a:spLocks noGrp="1"/>
          </p:cNvSpPr>
          <p:nvPr>
            <p:ph/>
          </p:nvPr>
        </p:nvSpPr>
        <p:spPr>
          <a:xfrm>
            <a:off x="187920" y="1188000"/>
            <a:ext cx="10502640" cy="5650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>
              <a:lnSpc>
                <a:spcPct val="100000"/>
              </a:lnSpc>
              <a:buNone/>
            </a:pPr>
            <a:r>
              <a:rPr b="1" lang="en" sz="2400" spc="-1" strike="noStrike">
                <a:solidFill>
                  <a:srgbClr val="3333cc"/>
                </a:solidFill>
                <a:latin typeface="Courier New"/>
              </a:rPr>
              <a:t>int sigaction(int signo, struct sigaction *newact,    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1" lang="en" sz="2400" spc="-1" strike="noStrike">
                <a:solidFill>
                  <a:srgbClr val="3333cc"/>
                </a:solidFill>
                <a:latin typeface="Courier New"/>
              </a:rPr>
              <a:t>              </a:t>
            </a:r>
            <a:r>
              <a:rPr b="1" lang="en" sz="2400" spc="-1" strike="noStrike">
                <a:solidFill>
                  <a:srgbClr val="3333cc"/>
                </a:solidFill>
                <a:latin typeface="Courier New"/>
              </a:rPr>
              <a:t>struct sigaction *oldact);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Allows you to examine and/or modify the action associated with a signal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9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In modern systems,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signal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is implemented using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sigaction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Arguments: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23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signo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considered signal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23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newact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if different from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NULL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, data structure containing </a:t>
            </a:r>
            <a:br>
              <a:rPr sz="2400"/>
            </a:b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information about the new action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23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oldact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if not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NULL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, data structure containing </a:t>
            </a:r>
            <a:br>
              <a:rPr sz="2400"/>
            </a:b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information about the old action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244440" y="231480"/>
            <a:ext cx="10196640" cy="1072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Signal management - III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77" name="PlaceHolder 2"/>
          <p:cNvSpPr>
            <a:spLocks noGrp="1"/>
          </p:cNvSpPr>
          <p:nvPr>
            <p:ph/>
          </p:nvPr>
        </p:nvSpPr>
        <p:spPr>
          <a:xfrm>
            <a:off x="356040" y="1080000"/>
            <a:ext cx="9977760" cy="6190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>
              <a:lnSpc>
                <a:spcPct val="100000"/>
              </a:lnSpc>
              <a:buNone/>
            </a:pPr>
            <a:r>
              <a:rPr b="1" lang="en" sz="2400" spc="-1" strike="noStrike">
                <a:solidFill>
                  <a:srgbClr val="3333cc"/>
                </a:solidFill>
                <a:latin typeface="Courier New"/>
              </a:rPr>
              <a:t>Sigaction </a:t>
            </a: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structure :</a:t>
            </a:r>
            <a:endParaRPr b="0" lang="en-GB" sz="2400" spc="-1" strike="noStrike">
              <a:latin typeface="Arial"/>
            </a:endParaRPr>
          </a:p>
          <a:p>
            <a:pPr marL="380880" indent="-380880">
              <a:lnSpc>
                <a:spcPct val="157000"/>
              </a:lnSpc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New"/>
              </a:rPr>
              <a:t>struct sigaction {</a:t>
            </a:r>
            <a:endParaRPr b="0" lang="en-GB" sz="2400" spc="-1" strike="noStrike">
              <a:latin typeface="Arial"/>
            </a:endParaRPr>
          </a:p>
          <a:p>
            <a:pPr marL="380880" indent="-380880">
              <a:lnSpc>
                <a:spcPct val="123000"/>
              </a:lnSpc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New"/>
              </a:rPr>
              <a:t>  </a:t>
            </a:r>
            <a:r>
              <a:rPr b="0" lang="en" sz="2400" spc="-1" strike="noStrike">
                <a:solidFill>
                  <a:srgbClr val="000000"/>
                </a:solidFill>
                <a:latin typeface="Courier New"/>
              </a:rPr>
              <a:t>void (*sa_handler)(); /* signal handler */</a:t>
            </a:r>
            <a:endParaRPr b="0" lang="en-GB" sz="2400" spc="-1" strike="noStrike">
              <a:latin typeface="Arial"/>
            </a:endParaRPr>
          </a:p>
          <a:p>
            <a:pPr marL="380880" indent="-380880">
              <a:lnSpc>
                <a:spcPct val="123000"/>
              </a:lnSpc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New"/>
              </a:rPr>
              <a:t>  </a:t>
            </a:r>
            <a:r>
              <a:rPr b="0" lang="en" sz="2400" spc="-1" strike="noStrike">
                <a:solidFill>
                  <a:srgbClr val="000000"/>
                </a:solidFill>
                <a:latin typeface="Courier New"/>
              </a:rPr>
              <a:t>sigset_t sa_mask;     /* add.block mask */</a:t>
            </a:r>
            <a:endParaRPr b="0" lang="en-GB" sz="2400" spc="-1" strike="noStrike">
              <a:latin typeface="Arial"/>
            </a:endParaRPr>
          </a:p>
          <a:p>
            <a:pPr marL="380880" indent="-380880">
              <a:lnSpc>
                <a:spcPct val="123000"/>
              </a:lnSpc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New"/>
              </a:rPr>
              <a:t>  </a:t>
            </a:r>
            <a:r>
              <a:rPr b="0" lang="en" sz="2400" spc="-1" strike="noStrike">
                <a:solidFill>
                  <a:srgbClr val="000000"/>
                </a:solidFill>
                <a:latin typeface="Courier New"/>
              </a:rPr>
              <a:t>int sa_flags;         /* options */</a:t>
            </a:r>
            <a:endParaRPr b="0" lang="en-GB" sz="2400" spc="-1" strike="noStrike">
              <a:latin typeface="Arial"/>
            </a:endParaRPr>
          </a:p>
          <a:p>
            <a:pPr marL="380880" indent="-380880">
              <a:lnSpc>
                <a:spcPct val="123000"/>
              </a:lnSpc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New"/>
              </a:rPr>
              <a:t>}</a:t>
            </a:r>
            <a:endParaRPr b="0" lang="en-GB" sz="2400" spc="-1" strike="noStrike">
              <a:latin typeface="Arial"/>
            </a:endParaRPr>
          </a:p>
          <a:p>
            <a:pPr marL="380880" indent="-380880">
              <a:lnSpc>
                <a:spcPct val="123000"/>
              </a:lnSpc>
              <a:buNone/>
              <a:tabLst>
                <a:tab algn="l" pos="0"/>
              </a:tabLst>
            </a:pPr>
            <a:endParaRPr b="0" lang="en-GB" sz="2400" spc="-1" strike="noStrike">
              <a:latin typeface="Arial"/>
            </a:endParaRPr>
          </a:p>
          <a:p>
            <a:pPr marL="380880" indent="-38088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Description: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sa_handler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is the action pointer for the signal </a:t>
            </a:r>
            <a:br>
              <a:rPr sz="2400"/>
            </a:b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(a signal handler,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SIG_IGN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or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SIG_DFL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)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sa_mask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</a:rPr>
              <a:t>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is an additional set of signals to block when a signal is captured by a signal handler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sa_flags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describes additional flags to constrain system behavior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244440" y="443520"/>
            <a:ext cx="10196640" cy="575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Conditions that can generate signals - I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/>
          </p:nvPr>
        </p:nvSpPr>
        <p:spPr>
          <a:xfrm>
            <a:off x="212040" y="1188000"/>
            <a:ext cx="10201320" cy="5776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4760" indent="-356760">
              <a:lnSpc>
                <a:spcPct val="100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Pressing special keys on the terminal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Ex: Pressing the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ctrl-c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key generates the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 SIGINT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signal</a:t>
            </a:r>
            <a:endParaRPr b="0" lang="en-GB" sz="24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1225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Hardware exceptions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Division by 0 (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SIGFPE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)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Invalid reference by memory (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SIGSEGV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)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 interrupt is generated by the hardware, and captured by the kernel; this sends the signal to the running process</a:t>
            </a:r>
            <a:endParaRPr b="0" lang="en-GB" sz="24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1225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System call </a:t>
            </a:r>
            <a:r>
              <a:rPr b="1" lang="en" sz="2400" spc="-1" strike="noStrike">
                <a:solidFill>
                  <a:srgbClr val="3333cc"/>
                </a:solidFill>
                <a:latin typeface="Courier New"/>
              </a:rPr>
              <a:t>kill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Allows you to send a signal to another process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Limitation: uid of the process executing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kill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must be the same as the process to which the signal is sent, or 0 (root)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244440" y="195480"/>
            <a:ext cx="10196640" cy="1072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Signal management - IV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79" name="PlaceHolder 2"/>
          <p:cNvSpPr>
            <a:spLocks noGrp="1"/>
          </p:cNvSpPr>
          <p:nvPr>
            <p:ph/>
          </p:nvPr>
        </p:nvSpPr>
        <p:spPr>
          <a:xfrm>
            <a:off x="356040" y="1044000"/>
            <a:ext cx="9977760" cy="6118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4760" indent="-356760">
              <a:lnSpc>
                <a:spcPct val="100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Using </a:t>
            </a:r>
            <a:r>
              <a:rPr b="1" lang="en" sz="2400" spc="-1" strike="noStrike">
                <a:solidFill>
                  <a:srgbClr val="3333cc"/>
                </a:solidFill>
                <a:latin typeface="Courier New"/>
              </a:rPr>
              <a:t>sa_mask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At the beginning of the execution of a signal handler: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00000"/>
              </a:lnSpc>
              <a:spcBef>
                <a:spcPts val="99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 current value of the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procmask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is saved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00000"/>
              </a:lnSpc>
              <a:spcBef>
                <a:spcPts val="99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are added to the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procmask</a:t>
            </a:r>
            <a:r>
              <a:rPr b="0" lang="en" sz="2400" spc="-1" strike="noStrike">
                <a:solidFill>
                  <a:srgbClr val="000000"/>
                </a:solidFill>
                <a:latin typeface="Courier New"/>
              </a:rPr>
              <a:t>:</a:t>
            </a:r>
            <a:endParaRPr b="0" lang="en-GB" sz="2400" spc="-1" strike="noStrike">
              <a:latin typeface="Arial"/>
            </a:endParaRPr>
          </a:p>
          <a:p>
            <a:pPr marL="1788840" indent="-228600">
              <a:lnSpc>
                <a:spcPct val="100000"/>
              </a:lnSpc>
              <a:spcBef>
                <a:spcPts val="998"/>
              </a:spcBef>
              <a:buClr>
                <a:srgbClr val="000000"/>
              </a:buClr>
              <a:buFont typeface="StarSymbol"/>
              <a:buAutoNum type="arabicParenR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 signals specified in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sa_mask</a:t>
            </a:r>
            <a:endParaRPr b="0" lang="en-GB" sz="2400" spc="-1" strike="noStrike">
              <a:latin typeface="Arial"/>
            </a:endParaRPr>
          </a:p>
          <a:p>
            <a:pPr marL="1788840" indent="-228600">
              <a:lnSpc>
                <a:spcPct val="100000"/>
              </a:lnSpc>
              <a:spcBef>
                <a:spcPts val="998"/>
              </a:spcBef>
              <a:buClr>
                <a:srgbClr val="000000"/>
              </a:buClr>
              <a:buFont typeface="StarSymbol"/>
              <a:buAutoNum type="arabicParenR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 signal specified by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signo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After executing a signal handler: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00000"/>
              </a:lnSpc>
              <a:spcBef>
                <a:spcPts val="9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procmask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is restored to the saved value</a:t>
            </a:r>
            <a:endParaRPr b="0" lang="en-GB" sz="24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Some values for </a:t>
            </a:r>
            <a:r>
              <a:rPr b="1" lang="en" sz="2400" spc="-1" strike="noStrike">
                <a:solidFill>
                  <a:srgbClr val="3333cc"/>
                </a:solidFill>
                <a:latin typeface="Courier New"/>
              </a:rPr>
              <a:t>sa_flag </a:t>
            </a: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(non-POSIX standard):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SA_RESTART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forces automatic restart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SA_INTERRUPT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eliminates automatic restart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title"/>
          </p:nvPr>
        </p:nvSpPr>
        <p:spPr>
          <a:xfrm>
            <a:off x="244440" y="195480"/>
            <a:ext cx="10196640" cy="1072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Signal management - V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81" name="PlaceHolder 2"/>
          <p:cNvSpPr>
            <a:spLocks noGrp="1"/>
          </p:cNvSpPr>
          <p:nvPr>
            <p:ph/>
          </p:nvPr>
        </p:nvSpPr>
        <p:spPr>
          <a:xfrm>
            <a:off x="356040" y="1260000"/>
            <a:ext cx="9977760" cy="4280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>
              <a:lnSpc>
                <a:spcPct val="100000"/>
              </a:lnSpc>
              <a:buNone/>
            </a:pP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System calls: </a:t>
            </a:r>
            <a:r>
              <a:rPr b="1" lang="en" sz="2400" spc="-1" strike="noStrike">
                <a:solidFill>
                  <a:srgbClr val="3333cc"/>
                </a:solidFill>
                <a:latin typeface="Courier New"/>
              </a:rPr>
              <a:t>int sigsuspend(sigset_t *sigmask);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 procmask is set equal to the value pointed to by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sigmask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 process is suspended until: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a signal is captured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a signal causes the termination of a process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Always returns –1 with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errno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equal to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EINTR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title"/>
          </p:nvPr>
        </p:nvSpPr>
        <p:spPr>
          <a:xfrm>
            <a:off x="244440" y="195480"/>
            <a:ext cx="10196640" cy="1072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Exercise 3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83" name="PlaceHolder 2"/>
          <p:cNvSpPr>
            <a:spLocks noGrp="1"/>
          </p:cNvSpPr>
          <p:nvPr>
            <p:ph/>
          </p:nvPr>
        </p:nvSpPr>
        <p:spPr>
          <a:xfrm>
            <a:off x="356040" y="1296000"/>
            <a:ext cx="9977760" cy="4280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>
              <a:lnSpc>
                <a:spcPct val="100000"/>
              </a:lnSpc>
              <a:buNone/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Re-implement exercise 2 using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sigaction()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instead of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signal()</a:t>
            </a:r>
            <a:endParaRPr b="0" lang="en-GB" sz="2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en-GB" sz="2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Hints:</a:t>
            </a:r>
            <a:endParaRPr b="0" lang="en-GB" sz="2200" spc="-1" strike="noStrike">
              <a:latin typeface="Arial"/>
            </a:endParaRPr>
          </a:p>
          <a:p>
            <a:pPr marL="648000" indent="-216000">
              <a:lnSpc>
                <a:spcPct val="118000"/>
              </a:lnSpc>
              <a:spcBef>
                <a:spcPts val="55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Initialize the structure with 0</a:t>
            </a:r>
            <a:endParaRPr b="0" lang="en-GB" sz="2200" spc="-1" strike="noStrike">
              <a:latin typeface="Arial"/>
            </a:endParaRPr>
          </a:p>
          <a:p>
            <a:pPr marL="648000" indent="-216000">
              <a:lnSpc>
                <a:spcPct val="118000"/>
              </a:lnSpc>
              <a:spcBef>
                <a:spcPts val="55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Assign only the essential values (eg, the interrupt handler)</a:t>
            </a:r>
            <a:endParaRPr b="0" lang="en-GB" sz="2200" spc="-1" strike="noStrike">
              <a:latin typeface="Arial"/>
            </a:endParaRPr>
          </a:p>
          <a:p>
            <a:pPr marL="648000" indent="-216000">
              <a:lnSpc>
                <a:spcPct val="118000"/>
              </a:lnSpc>
              <a:spcBef>
                <a:spcPts val="55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Check the return code of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sigaction()</a:t>
            </a:r>
            <a:endParaRPr b="0" lang="en-GB" sz="2200" spc="-1" strike="noStrike">
              <a:latin typeface="Arial"/>
            </a:endParaRPr>
          </a:p>
          <a:p>
            <a:pPr marL="648000" indent="-216000">
              <a:lnSpc>
                <a:spcPct val="100000"/>
              </a:lnSpc>
              <a:buNone/>
              <a:tabLst>
                <a:tab algn="l" pos="0"/>
              </a:tabLst>
            </a:pP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title"/>
          </p:nvPr>
        </p:nvSpPr>
        <p:spPr>
          <a:xfrm>
            <a:off x="244440" y="195480"/>
            <a:ext cx="10196640" cy="1072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Exercise 4 (homework)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85" name="PlaceHolder 2"/>
          <p:cNvSpPr>
            <a:spLocks noGrp="1"/>
          </p:cNvSpPr>
          <p:nvPr>
            <p:ph/>
          </p:nvPr>
        </p:nvSpPr>
        <p:spPr>
          <a:xfrm>
            <a:off x="356040" y="1260000"/>
            <a:ext cx="9977760" cy="4280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>
              <a:lnSpc>
                <a:spcPct val="100000"/>
              </a:lnSpc>
              <a:buNone/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At the end of module on </a:t>
            </a:r>
            <a:r>
              <a:rPr b="0" lang="en" sz="2200" spc="-1" strike="noStrike">
                <a:solidFill>
                  <a:srgbClr val="000000"/>
                </a:solidFill>
                <a:latin typeface="Courier new"/>
              </a:rPr>
              <a:t>exec()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, exercise 3.B, we propose the following exercise:</a:t>
            </a:r>
            <a:endParaRPr b="0" lang="en-GB" sz="2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en-GB" sz="2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i="1" lang="en" sz="2200" spc="-1" strike="noStrike">
                <a:solidFill>
                  <a:srgbClr val="000000"/>
                </a:solidFill>
                <a:latin typeface="Arial"/>
              </a:rPr>
              <a:t>Develop your own implementation of the </a:t>
            </a:r>
            <a:r>
              <a:rPr b="1" i="1" lang="en" sz="2200" spc="-1" strike="noStrike">
                <a:solidFill>
                  <a:srgbClr val="000000"/>
                </a:solidFill>
                <a:latin typeface="Courier New"/>
              </a:rPr>
              <a:t>system() function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</a:rPr>
              <a:t>(see </a:t>
            </a:r>
            <a:r>
              <a:rPr b="1" i="1" lang="en" sz="2200" spc="-1" strike="noStrike">
                <a:solidFill>
                  <a:srgbClr val="000000"/>
                </a:solidFill>
                <a:latin typeface="Courier New"/>
              </a:rPr>
              <a:t>man 3 system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</a:rPr>
              <a:t>), respecting its prototype and functionality; the signal handling defined for </a:t>
            </a:r>
            <a:r>
              <a:rPr b="1" i="1" lang="en" sz="2200" spc="-1" strike="noStrike">
                <a:solidFill>
                  <a:srgbClr val="000000"/>
                </a:solidFill>
                <a:latin typeface="Courier New"/>
              </a:rPr>
              <a:t>system()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</a:rPr>
              <a:t>can be ignored.</a:t>
            </a:r>
            <a:endParaRPr b="0" lang="en-GB" sz="2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en-GB" sz="2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Add correct signal management to the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system() implementation, considering that the system() specifications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require that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SIGINT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and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SIGQUIT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be ignored and that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SIGCHLD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be blocked.</a:t>
            </a:r>
            <a:endParaRPr b="0" lang="en-GB" sz="2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en-GB" sz="2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244440" y="443520"/>
            <a:ext cx="10196640" cy="575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Conditions that can generate signals - II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/>
          </p:nvPr>
        </p:nvSpPr>
        <p:spPr>
          <a:xfrm>
            <a:off x="356040" y="1260000"/>
            <a:ext cx="9977760" cy="5159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>
              <a:lnSpc>
                <a:spcPct val="100000"/>
              </a:lnSpc>
              <a:buNone/>
            </a:pPr>
            <a:r>
              <a:rPr b="1" lang="en" sz="2400" spc="-1" strike="noStrike">
                <a:solidFill>
                  <a:srgbClr val="0000ff"/>
                </a:solidFill>
                <a:latin typeface="Courier New"/>
              </a:rPr>
              <a:t>kill </a:t>
            </a: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command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Shell interface to system call </a:t>
            </a:r>
            <a:r>
              <a:rPr b="1" lang="en" sz="2400" spc="-1" strike="noStrike">
                <a:solidFill>
                  <a:srgbClr val="0000ff"/>
                </a:solidFill>
                <a:latin typeface="Courier New"/>
              </a:rPr>
              <a:t>kill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Software conditions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Asynchronous events generated by the operating system software, not the machine's hardware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Examples: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55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termination of a child (</a:t>
            </a:r>
            <a:r>
              <a:rPr b="1" lang="en" sz="2400" spc="-1" strike="noStrike">
                <a:solidFill>
                  <a:srgbClr val="0000ff"/>
                </a:solidFill>
                <a:latin typeface="Courier New"/>
              </a:rPr>
              <a:t>SIGCHLD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)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55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generation of an alarm (</a:t>
            </a:r>
            <a:r>
              <a:rPr b="1" lang="en" sz="2400" spc="-1" strike="noStrike">
                <a:solidFill>
                  <a:srgbClr val="0000ff"/>
                </a:solidFill>
                <a:latin typeface="Courier New"/>
              </a:rPr>
              <a:t>SIGALRM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)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244440" y="443520"/>
            <a:ext cx="10196640" cy="575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Actions associated with signals - I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126360" y="1152000"/>
            <a:ext cx="10466280" cy="6082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4760" indent="-356760">
              <a:lnSpc>
                <a:spcPct val="100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Ignore the signal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Signals that cannot be ignored: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SIGKILL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and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SIGSTOP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00000"/>
              </a:lnSpc>
              <a:spcBef>
                <a:spcPts val="55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Reason: Allow superuser to kill processes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00000"/>
              </a:lnSpc>
              <a:spcBef>
                <a:spcPts val="55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Hardware signals: Undefined behavior in POSIX if ignored</a:t>
            </a:r>
            <a:endParaRPr b="0" lang="en-GB" sz="24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1225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Execution of the default action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For many "critical" signals, the default action is to terminate the process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A core file can be generated (except when set-user-id and set-group-id bits set and uid/gid are different from owner/group or lack write permissions for the directory the core file is too large)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244440" y="443520"/>
            <a:ext cx="10196640" cy="575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Actions associated with signals - II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/>
          </p:nvPr>
        </p:nvSpPr>
        <p:spPr>
          <a:xfrm>
            <a:off x="356040" y="1332000"/>
            <a:ext cx="9977760" cy="50259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>
              <a:lnSpc>
                <a:spcPct val="100000"/>
              </a:lnSpc>
              <a:buNone/>
            </a:pP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Catching the signal: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 kernel informs the process by calling a function specified by the process itself (</a:t>
            </a:r>
            <a:r>
              <a:rPr b="0" i="1" lang="en" sz="2400" spc="-1" strike="noStrike">
                <a:solidFill>
                  <a:srgbClr val="000000"/>
                </a:solidFill>
                <a:latin typeface="Arial"/>
              </a:rPr>
              <a:t>signal handler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)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 signal handler handles the problem in the most appropriate way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buNone/>
              <a:tabLst>
                <a:tab algn="l" pos="0"/>
              </a:tabLst>
            </a:pP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Example: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in case of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SIGCHLD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signal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(termination of a child) </a:t>
            </a:r>
            <a:br>
              <a:rPr sz="2400"/>
            </a:br>
            <a:r>
              <a:rPr b="0" lang="en" sz="2400" spc="-1" strike="noStrike">
                <a:solidFill>
                  <a:srgbClr val="000000"/>
                </a:solidFill>
                <a:latin typeface="Arial"/>
                <a:ea typeface="Arial"/>
              </a:rPr>
              <a:t>→ possible action: run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  <a:ea typeface="Arial"/>
              </a:rPr>
              <a:t>waitpid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New"/>
                <a:ea typeface="Arial"/>
              </a:rPr>
              <a:t>SIGTERM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  <a:ea typeface="Arial"/>
              </a:rPr>
              <a:t>signal (standard termination) </a:t>
            </a:r>
            <a:br>
              <a:rPr sz="2400"/>
            </a:br>
            <a:r>
              <a:rPr b="0" lang="en" sz="2400" spc="-1" strike="noStrike">
                <a:solidFill>
                  <a:srgbClr val="000000"/>
                </a:solidFill>
                <a:latin typeface="Arial"/>
                <a:ea typeface="Arial"/>
              </a:rPr>
              <a:t>→ possible actions: remove temporary files, save files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244440" y="443520"/>
            <a:ext cx="10196640" cy="575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Actions associated with signals - III</a:t>
            </a:r>
            <a:endParaRPr b="0" lang="en-GB" sz="2400" spc="-1" strike="noStrike">
              <a:latin typeface="Arial"/>
            </a:endParaRPr>
          </a:p>
        </p:txBody>
      </p:sp>
      <p:pic>
        <p:nvPicPr>
          <p:cNvPr id="112" name="" descr=""/>
          <p:cNvPicPr/>
          <p:nvPr/>
        </p:nvPicPr>
        <p:blipFill>
          <a:blip r:embed="rId1"/>
          <a:stretch/>
        </p:blipFill>
        <p:spPr>
          <a:xfrm>
            <a:off x="1393200" y="1563120"/>
            <a:ext cx="7990920" cy="4475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244440" y="195480"/>
            <a:ext cx="10196640" cy="1072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Some of the most important signals - I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/>
          </p:nvPr>
        </p:nvSpPr>
        <p:spPr>
          <a:xfrm>
            <a:off x="145800" y="1404000"/>
            <a:ext cx="5308560" cy="4995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4760" indent="-356760">
              <a:lnSpc>
                <a:spcPct val="100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Courier New"/>
              </a:rPr>
              <a:t>SIGABRT </a:t>
            </a: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(Termination, core)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Generated by syscall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</a:rPr>
              <a:t>abort()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; abnormal termination</a:t>
            </a:r>
            <a:endParaRPr b="0" lang="en-GB" sz="24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Courier New"/>
              </a:rPr>
              <a:t>SIGALRM </a:t>
            </a: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(Termination)</a:t>
            </a:r>
            <a:endParaRPr b="0" lang="en-GB" sz="24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Generated by a timer set with the syscall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</a:rPr>
              <a:t>alarm()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or the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</a:rPr>
              <a:t>setitimer()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function</a:t>
            </a:r>
            <a:endParaRPr b="0" lang="en-GB" sz="24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1225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Courier New"/>
              </a:rPr>
              <a:t>SIGBUS </a:t>
            </a: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(Non-POSIX; termination, core)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Indicates a hardware fault (defined by the OS)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/>
          </p:nvPr>
        </p:nvSpPr>
        <p:spPr>
          <a:xfrm>
            <a:off x="5493600" y="1371600"/>
            <a:ext cx="5165280" cy="5844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4760" indent="-356760">
              <a:lnSpc>
                <a:spcPct val="100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Courier New"/>
              </a:rPr>
              <a:t>SIGCHLD </a:t>
            </a: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(Default: ignore)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When a process terminates,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</a:rPr>
              <a:t>SIGCHLD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is sent to the parent process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9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 parent process must define a signal handler that calls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</a:rPr>
              <a:t>wait()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or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</a:rPr>
              <a:t>waitpid()</a:t>
            </a:r>
            <a:endParaRPr b="0" lang="en-GB" sz="20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Courier New"/>
              </a:rPr>
              <a:t>SIGFPE </a:t>
            </a: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(Termination, core)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Arithmetic exception, such as divisions by 0</a:t>
            </a:r>
            <a:endParaRPr b="0" lang="en-GB" sz="24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3333cc"/>
                </a:solidFill>
                <a:latin typeface="Courier New"/>
              </a:rPr>
              <a:t>SIGHUP </a:t>
            </a:r>
            <a:r>
              <a:rPr b="1" lang="en" sz="2400" spc="-1" strike="noStrike">
                <a:solidFill>
                  <a:srgbClr val="3333cc"/>
                </a:solidFill>
                <a:latin typeface="Arial"/>
              </a:rPr>
              <a:t>(Termination)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Sent to a process if the terminal is disconnected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7444</TotalTime>
  <Application>LibreOffice/7.3.7.2$Linux_X86_64 LibreOffice_project/30$Build-2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2003-09-08T07:38:59Z</dcterms:created>
  <dc:creator>Alberto Montresor</dc:creator>
  <dc:description/>
  <dc:language>it-IT</dc:language>
  <cp:lastModifiedBy/>
  <cp:lastPrinted>2003-09-29T10:50:11Z</cp:lastPrinted>
  <dcterms:modified xsi:type="dcterms:W3CDTF">2023-11-05T18:55:09Z</dcterms:modified>
  <cp:revision>275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