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_rels/notesSlide35.xml.rels" ContentType="application/vnd.openxmlformats-package.relationships+xml"/>
  <Override PartName="/ppt/notesSlides/_rels/notesSlide30.xml.rels" ContentType="application/vnd.openxmlformats-package.relationships+xml"/>
  <Override PartName="/ppt/notesSlides/notesSlide30.xml" ContentType="application/vnd.openxmlformats-officedocument.presentationml.notesSlide+xml"/>
  <Override PartName="/ppt/notesSlides/notesSlide35.xml" ContentType="application/vnd.openxmlformats-officedocument.presentationml.notesSlide+xml"/>
  <Override PartName="/ppt/_rels/presentation.xml.rels" ContentType="application/vnd.openxmlformats-package.relationships+xml"/>
  <Override PartName="/ppt/media/image1.gif" ContentType="image/gif"/>
  <Override PartName="/ppt/media/image2.gif" ContentType="image/gif"/>
  <Override PartName="/ppt/media/image3.jpeg" ContentType="image/jpeg"/>
  <Override PartName="/ppt/media/image4.jpeg" ContentType="image/jpeg"/>
  <Override PartName="/ppt/media/image5.jpeg" ContentType="image/jpeg"/>
  <Override PartName="/ppt/media/image6.wmf" ContentType="image/x-wmf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xlsx" ContentType="application/vnd.openxmlformats-officedocument.spreadsheetml.sheet"/>
  <Override PartName="/ppt/presProps.xml" ContentType="application/vnd.openxmlformats-officedocument.presentationml.presPro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_rels/slide23.xml.rels" ContentType="application/vnd.openxmlformats-package.relationships+xml"/>
  <Override PartName="/ppt/slides/_rels/slide14.xml.rels" ContentType="application/vnd.openxmlformats-package.relationships+xml"/>
  <Override PartName="/ppt/slides/_rels/slide30.xml.rels" ContentType="application/vnd.openxmlformats-package.relationships+xml"/>
  <Override PartName="/ppt/slides/_rels/slide29.xml.rels" ContentType="application/vnd.openxmlformats-package.relationships+xml"/>
  <Override PartName="/ppt/slides/_rels/slide6.xml.rels" ContentType="application/vnd.openxmlformats-package.relationships+xml"/>
  <Override PartName="/ppt/slides/_rels/slide34.xml.rels" ContentType="application/vnd.openxmlformats-package.relationships+xml"/>
  <Override PartName="/ppt/slides/_rels/slide20.xml.rels" ContentType="application/vnd.openxmlformats-package.relationships+xml"/>
  <Override PartName="/ppt/slides/_rels/slide35.xml.rels" ContentType="application/vnd.openxmlformats-package.relationships+xml"/>
  <Override PartName="/ppt/slides/_rels/slide1.xml.rels" ContentType="application/vnd.openxmlformats-package.relationships+xml"/>
  <Override PartName="/ppt/slides/_rels/slide7.xml.rels" ContentType="application/vnd.openxmlformats-package.relationships+xml"/>
  <Override PartName="/ppt/slides/_rels/slide16.xml.rels" ContentType="application/vnd.openxmlformats-package.relationships+xml"/>
  <Override PartName="/ppt/slides/_rels/slide32.xml.rels" ContentType="application/vnd.openxmlformats-package.relationships+xml"/>
  <Override PartName="/ppt/slides/_rels/slide10.xml.rels" ContentType="application/vnd.openxmlformats-package.relationships+xml"/>
  <Override PartName="/ppt/slides/_rels/slide25.xml.rels" ContentType="application/vnd.openxmlformats-package.relationships+xml"/>
  <Override PartName="/ppt/slides/_rels/slide15.xml.rels" ContentType="application/vnd.openxmlformats-package.relationships+xml"/>
  <Override PartName="/ppt/slides/_rels/slide31.xml.rels" ContentType="application/vnd.openxmlformats-package.relationships+xml"/>
  <Override PartName="/ppt/slides/_rels/slide24.xml.rels" ContentType="application/vnd.openxmlformats-package.relationships+xml"/>
  <Override PartName="/ppt/slides/_rels/slide33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27.xml.rels" ContentType="application/vnd.openxmlformats-package.relationships+xml"/>
  <Override PartName="/ppt/slides/_rels/slide8.xml.rels" ContentType="application/vnd.openxmlformats-package.relationships+xml"/>
  <Override PartName="/ppt/slides/_rels/slide21.xml.rels" ContentType="application/vnd.openxmlformats-package.relationships+xml"/>
  <Override PartName="/ppt/slides/_rels/slide26.xml.rels" ContentType="application/vnd.openxmlformats-package.relationships+xml"/>
  <Override PartName="/ppt/slides/_rels/slide11.xml.rels" ContentType="application/vnd.openxmlformats-package.relationships+xml"/>
  <Override PartName="/ppt/slides/_rels/slide17.xml.rels" ContentType="application/vnd.openxmlformats-package.relationships+xml"/>
  <Override PartName="/ppt/slides/_rels/slide12.xml.rels" ContentType="application/vnd.openxmlformats-package.relationships+xml"/>
  <Override PartName="/ppt/slides/_rels/slide18.xml.rels" ContentType="application/vnd.openxmlformats-package.relationships+xml"/>
  <Override PartName="/ppt/slides/_rels/slide13.xml.rels" ContentType="application/vnd.openxmlformats-package.relationships+xml"/>
  <Override PartName="/ppt/slides/_rels/slide19.xml.rels" ContentType="application/vnd.openxmlformats-package.relationships+xml"/>
  <Override PartName="/ppt/slides/_rels/slide22.xml.rels" ContentType="application/vnd.openxmlformats-package.relationships+xml"/>
  <Override PartName="/ppt/slides/_rels/slide3.xml.rels" ContentType="application/vnd.openxmlformats-package.relationships+xml"/>
  <Override PartName="/ppt/slides/_rels/slide9.xml.rels" ContentType="application/vnd.openxmlformats-package.relationships+xml"/>
  <Override PartName="/ppt/slides/_rels/slide28.xml.rels" ContentType="application/vnd.openxmlformats-package.relationships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</p:sldIdLst>
  <p:sldSz cx="10691813" cy="7559675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GB" sz="4400" spc="-1" strike="noStrike">
                <a:latin typeface="Arial"/>
              </a:rPr>
              <a:t>Click to move the slide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GB" sz="2000" spc="-1" strike="noStrike">
                <a:latin typeface="Arial"/>
              </a:rPr>
              <a:t>Click to edit the notes format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GB" sz="1400" spc="-1" strike="noStrike">
                <a:latin typeface="Times New Roman"/>
              </a:rPr>
              <a:t>&lt;header&gt;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buNone/>
              <a:defRPr b="0" lang="en-GB" sz="1400" spc="-1" strike="noStrike">
                <a:latin typeface="Times New Roman"/>
              </a:defRPr>
            </a:lvl1pPr>
          </a:lstStyle>
          <a:p>
            <a:pPr algn="r">
              <a:buNone/>
            </a:pPr>
            <a:r>
              <a:rPr b="0" lang="en-GB" sz="1400" spc="-1" strike="noStrike">
                <a:latin typeface="Times New Roman"/>
              </a:rPr>
              <a:t>&lt;date/time&gt;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ft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>
              <a:defRPr b="0" lang="en-GB" sz="1400" spc="-1" strike="noStrike">
                <a:latin typeface="Times New Roman"/>
              </a:defRPr>
            </a:lvl1pPr>
          </a:lstStyle>
          <a:p>
            <a:r>
              <a:rPr b="0" lang="en-GB" sz="1400" spc="-1" strike="noStrike">
                <a:latin typeface="Times New Roman"/>
              </a:rPr>
              <a:t>&lt;footer&gt;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sldNum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buNone/>
              <a:defRPr b="0" lang="en-GB" sz="1400" spc="-1" strike="noStrike">
                <a:latin typeface="Times New Roman"/>
              </a:defRPr>
            </a:lvl1pPr>
          </a:lstStyle>
          <a:p>
            <a:pPr algn="r">
              <a:buNone/>
            </a:pPr>
            <a:fld id="{A154376C-25F3-4885-9294-F9E5E0B1DF55}" type="slidenum">
              <a:rPr b="0" lang="en-GB" sz="1400" spc="-1" strike="noStrike">
                <a:latin typeface="Times New Roman"/>
              </a:rPr>
              <a:t>&lt;number&gt;</a:t>
            </a:fld>
            <a:endParaRPr b="0" lang="en-GB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30.xml.rels><?xml version="1.0" encoding="UTF-8"?>
<Relationships xmlns="http://schemas.openxmlformats.org/package/2006/relationships"><Relationship Id="rId1" Type="http://schemas.openxmlformats.org/officeDocument/2006/relationships/slide" Target="../slides/slide30.xml"/><Relationship Id="rId2" Type="http://schemas.openxmlformats.org/officeDocument/2006/relationships/notesMaster" Target="../notesMasters/notesMaster1.xml"/>
</Relationships>
</file>

<file path=ppt/notesSlides/_rels/notesSlide35.xml.rels><?xml version="1.0" encoding="UTF-8"?>
<Relationships xmlns="http://schemas.openxmlformats.org/package/2006/relationships"><Relationship Id="rId1" Type="http://schemas.openxmlformats.org/officeDocument/2006/relationships/slide" Target="../slides/slide35.xml"/><Relationship Id="rId2" Type="http://schemas.openxmlformats.org/officeDocument/2006/relationships/notesMaster" Target="../notesMasters/notesMaster1.xml"/>
</Relationships>
</file>

<file path=ppt/notesSlides/notesSlide3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sldImg"/>
          </p:nvPr>
        </p:nvSpPr>
        <p:spPr>
          <a:xfrm>
            <a:off x="987480" y="766800"/>
            <a:ext cx="5109840" cy="3831840"/>
          </a:xfrm>
          <a:prstGeom prst="rect">
            <a:avLst/>
          </a:prstGeom>
          <a:ln w="0">
            <a:noFill/>
          </a:ln>
        </p:spPr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944640" y="4854600"/>
            <a:ext cx="5195520" cy="4600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lnSpc>
                <a:spcPct val="108000"/>
              </a:lnSpc>
              <a:spcBef>
                <a:spcPts val="448"/>
              </a:spcBef>
              <a:buNone/>
              <a:tabLst>
                <a:tab algn="l" pos="0"/>
              </a:tabLst>
            </a:pPr>
            <a:r>
              <a:rPr b="0" lang="en" sz="1200" spc="-1" strike="noStrike">
                <a:solidFill>
                  <a:srgbClr val="000000"/>
                </a:solidFill>
                <a:latin typeface="Times New Roman"/>
              </a:rPr>
              <a:t>To be replaced on slide 27</a:t>
            </a:r>
            <a:endParaRPr b="0" lang="en-GB" sz="1200" spc="-1" strike="noStrike">
              <a:latin typeface="Arial"/>
            </a:endParaRPr>
          </a:p>
        </p:txBody>
      </p:sp>
    </p:spTree>
  </p:cSld>
</p:notes>
</file>

<file path=ppt/notesSlides/notesSlide3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sldImg"/>
          </p:nvPr>
        </p:nvSpPr>
        <p:spPr>
          <a:xfrm>
            <a:off x="987480" y="766800"/>
            <a:ext cx="5109840" cy="3831840"/>
          </a:xfrm>
          <a:prstGeom prst="rect">
            <a:avLst/>
          </a:prstGeom>
          <a:ln w="0">
            <a:noFill/>
          </a:ln>
        </p:spPr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944640" y="4854600"/>
            <a:ext cx="5195520" cy="4600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lnSpc>
                <a:spcPct val="108000"/>
              </a:lnSpc>
              <a:spcBef>
                <a:spcPts val="448"/>
              </a:spcBef>
              <a:buNone/>
              <a:tabLst>
                <a:tab algn="l" pos="0"/>
              </a:tabLst>
            </a:pPr>
            <a:r>
              <a:rPr b="0" lang="en" sz="1200" spc="-1" strike="noStrike">
                <a:solidFill>
                  <a:srgbClr val="000000"/>
                </a:solidFill>
                <a:latin typeface="Times New Roman"/>
              </a:rPr>
              <a:t>To be added after slide 31</a:t>
            </a:r>
            <a:endParaRPr b="0" lang="en-GB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gif"/><Relationship Id="rId3" Type="http://schemas.openxmlformats.org/officeDocument/2006/relationships/image" Target="../media/image2.gif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"/>
          <p:cNvSpPr/>
          <p:nvPr/>
        </p:nvSpPr>
        <p:spPr>
          <a:xfrm>
            <a:off x="10165680" y="95040"/>
            <a:ext cx="875520" cy="319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>
              <a:lnSpc>
                <a:spcPct val="101000"/>
              </a:lnSpc>
              <a:spcBef>
                <a:spcPts val="1123"/>
              </a:spcBef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fld id="{9EAF3B55-D1FC-44FA-8300-D5DC255E50CE}" type="slidenum">
              <a:rPr b="0" lang="en-GB" sz="1200" spc="-1" strike="noStrike">
                <a:solidFill>
                  <a:srgbClr val="000000"/>
                </a:solidFill>
                <a:latin typeface="Arial"/>
                <a:ea typeface="DejaVu Sans"/>
              </a:rPr>
              <a:t>35</a:t>
            </a:fld>
            <a:endParaRPr b="0" lang="en-GB" sz="1200" spc="-1" strike="noStrike">
              <a:latin typeface="Arial"/>
            </a:endParaRPr>
          </a:p>
        </p:txBody>
      </p:sp>
      <p:sp>
        <p:nvSpPr>
          <p:cNvPr id="1" name=""/>
          <p:cNvSpPr/>
          <p:nvPr/>
        </p:nvSpPr>
        <p:spPr>
          <a:xfrm>
            <a:off x="8790840" y="7256880"/>
            <a:ext cx="1791720" cy="301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-GB" sz="1200" spc="-1" strike="noStrike">
                <a:solidFill>
                  <a:srgbClr val="dc2300"/>
                </a:solidFill>
                <a:latin typeface="Arial"/>
                <a:ea typeface="Times New Roman"/>
              </a:rPr>
              <a:t>© 2023-2024 F. Pedullà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2" name=""/>
          <p:cNvSpPr/>
          <p:nvPr/>
        </p:nvSpPr>
        <p:spPr>
          <a:xfrm>
            <a:off x="-408960" y="7256880"/>
            <a:ext cx="2170440" cy="301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i="1" lang="en-GB" sz="1200" spc="-1" strike="noStrike">
                <a:solidFill>
                  <a:srgbClr val="dc2300"/>
                </a:solidFill>
                <a:latin typeface="Arial"/>
                <a:ea typeface="Times New Roman"/>
              </a:rPr>
              <a:t>AY 2023-2024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3" name=""/>
          <p:cNvSpPr/>
          <p:nvPr/>
        </p:nvSpPr>
        <p:spPr>
          <a:xfrm>
            <a:off x="3762720" y="60120"/>
            <a:ext cx="2913480" cy="301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-GB" sz="1800" spc="-1" strike="noStrike">
                <a:solidFill>
                  <a:srgbClr val="dc2300"/>
                </a:solidFill>
                <a:latin typeface="Arial"/>
                <a:ea typeface="Times New Roman"/>
              </a:rPr>
              <a:t>Advanced I/O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4" name=""/>
          <p:cNvSpPr/>
          <p:nvPr/>
        </p:nvSpPr>
        <p:spPr>
          <a:xfrm>
            <a:off x="56160" y="108000"/>
            <a:ext cx="696240" cy="301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-GB" sz="1400" spc="-1" strike="noStrike">
                <a:solidFill>
                  <a:srgbClr val="dc2300"/>
                </a:solidFill>
                <a:latin typeface="Arial"/>
                <a:ea typeface="Times New Roman"/>
              </a:rPr>
              <a:t>CS&amp;P</a:t>
            </a:r>
            <a:endParaRPr b="0" lang="en-GB" sz="1400" spc="-1" strike="noStrike">
              <a:latin typeface="Arial"/>
            </a:endParaRPr>
          </a:p>
        </p:txBody>
      </p:sp>
      <p:pic>
        <p:nvPicPr>
          <p:cNvPr id="5" name="" descr=""/>
          <p:cNvPicPr/>
          <p:nvPr/>
        </p:nvPicPr>
        <p:blipFill>
          <a:blip r:embed="rId2"/>
          <a:stretch/>
        </p:blipFill>
        <p:spPr>
          <a:xfrm>
            <a:off x="70920" y="428400"/>
            <a:ext cx="10487160" cy="76680"/>
          </a:xfrm>
          <a:prstGeom prst="rect">
            <a:avLst/>
          </a:prstGeom>
          <a:ln w="0">
            <a:noFill/>
          </a:ln>
        </p:spPr>
      </p:pic>
      <p:pic>
        <p:nvPicPr>
          <p:cNvPr id="6" name="" descr=""/>
          <p:cNvPicPr/>
          <p:nvPr/>
        </p:nvPicPr>
        <p:blipFill>
          <a:blip r:embed="rId3"/>
          <a:stretch/>
        </p:blipFill>
        <p:spPr>
          <a:xfrm>
            <a:off x="82800" y="7225560"/>
            <a:ext cx="10487160" cy="41400"/>
          </a:xfrm>
          <a:prstGeom prst="rect">
            <a:avLst/>
          </a:prstGeom>
          <a:ln w="0"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GB" sz="4400" spc="-1" strike="noStrike">
                <a:latin typeface="Arial"/>
              </a:rPr>
              <a:t>Click to edit the title text format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Click to edit the outline text format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Second Outline Level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Third Outline Level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Fourth Outline Level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Fifth Outline Level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Sixth Outline Level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Seventh Outline Level</a:t>
            </a:r>
            <a:endParaRPr b="0" lang="en-GB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gnu.org/licenses/fdl.html#TOC1" TargetMode="External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package" Target="../embeddings/oleObject1.xlsx"/><Relationship Id="rId2" Type="http://schemas.openxmlformats.org/officeDocument/2006/relationships/image" Target="../media/image6.wmf"/><Relationship Id="rId3" Type="http://schemas.openxmlformats.org/officeDocument/2006/relationships/slideLayout" Target="../slideLayouts/slideLayout1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"/>
          <p:cNvSpPr/>
          <p:nvPr/>
        </p:nvSpPr>
        <p:spPr>
          <a:xfrm>
            <a:off x="1036440" y="1397880"/>
            <a:ext cx="8585640" cy="417348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  <a:effectLst>
            <a:outerShdw blurRad="0" dir="2700000" dist="152225" rotWithShape="0">
              <a:srgbClr val="808080"/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en-GB" sz="1800" spc="-1" strike="noStrike">
              <a:latin typeface="Arial"/>
            </a:endParaRPr>
          </a:p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en-GB" sz="1800" spc="-1" strike="noStrike">
              <a:latin typeface="Arial"/>
            </a:endParaRPr>
          </a:p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3200" spc="-1" strike="noStrike">
                <a:solidFill>
                  <a:srgbClr val="000000"/>
                </a:solidFill>
                <a:latin typeface="Arial"/>
                <a:ea typeface="DejaVu Sans"/>
              </a:rPr>
              <a:t>Module 3b </a:t>
            </a:r>
            <a:br>
              <a:rPr sz="3200"/>
            </a:br>
            <a:r>
              <a:rPr b="1" lang="en" sz="3200" spc="-1" strike="noStrike">
                <a:solidFill>
                  <a:srgbClr val="000000"/>
                </a:solidFill>
                <a:latin typeface="Arial"/>
                <a:ea typeface="DejaVu Sans"/>
              </a:rPr>
              <a:t>Advanced I/O</a:t>
            </a:r>
            <a:endParaRPr b="0" lang="en-GB" sz="3200" spc="-1" strike="noStrike">
              <a:latin typeface="Arial"/>
            </a:endParaRPr>
          </a:p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en-GB" sz="1800" spc="-1" strike="noStrike">
              <a:latin typeface="Arial"/>
            </a:endParaRPr>
          </a:p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en-GB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800" spc="-1" strike="noStrike">
                <a:solidFill>
                  <a:srgbClr val="000000"/>
                </a:solidFill>
                <a:latin typeface="Arial"/>
                <a:ea typeface="HG Mincho Light J"/>
              </a:rPr>
              <a:t>Computer Systems &amp; Programming</a:t>
            </a:r>
            <a:endParaRPr b="0" lang="en-GB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800" spc="-1" strike="noStrike">
                <a:solidFill>
                  <a:srgbClr val="000000"/>
                </a:solidFill>
                <a:latin typeface="Arial"/>
                <a:ea typeface="HG Mincho Light J"/>
              </a:rPr>
              <a:t>Academic Year 2023-2024</a:t>
            </a:r>
            <a:endParaRPr b="0" lang="en-GB" sz="1800" spc="-1" strike="noStrike">
              <a:latin typeface="Arial"/>
            </a:endParaRPr>
          </a:p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en-GB" sz="1800" spc="-1" strike="noStrike">
              <a:latin typeface="Arial"/>
            </a:endParaRPr>
          </a:p>
          <a:p>
            <a:pPr algn="ctr">
              <a:lnSpc>
                <a:spcPct val="101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134360"/>
                <a:tab algn="l" pos="10332720"/>
                <a:tab algn="l" pos="10782000"/>
              </a:tabLst>
            </a:pPr>
            <a:endParaRPr b="0" lang="en-GB" sz="1800" spc="-1" strike="noStrike">
              <a:latin typeface="Arial"/>
            </a:endParaRPr>
          </a:p>
        </p:txBody>
      </p:sp>
      <p:sp>
        <p:nvSpPr>
          <p:cNvPr id="52" name=""/>
          <p:cNvSpPr/>
          <p:nvPr/>
        </p:nvSpPr>
        <p:spPr>
          <a:xfrm>
            <a:off x="166320" y="6033960"/>
            <a:ext cx="10286640" cy="89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000" spc="-1" strike="noStrike">
                <a:solidFill>
                  <a:srgbClr val="000000"/>
                </a:solidFill>
                <a:latin typeface="Courier New"/>
                <a:ea typeface="Times New Roman"/>
              </a:rPr>
              <a:t>Copyright © 2012-2024 Francesco Pedullà</a:t>
            </a:r>
            <a:endParaRPr b="0" lang="en-GB" sz="10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000" spc="-1" strike="noStrike">
                <a:solidFill>
                  <a:srgbClr val="000000"/>
                </a:solidFill>
                <a:latin typeface="Courier New"/>
                <a:ea typeface="Times New Roman"/>
              </a:rPr>
              <a:t>Copyright © 2005-2007 Francesco Pedullà, Massimo Verola, Samuele Ruco</a:t>
            </a:r>
            <a:endParaRPr b="0" lang="en-GB" sz="10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000" spc="-1" strike="noStrike">
                <a:solidFill>
                  <a:srgbClr val="000000"/>
                </a:solidFill>
                <a:latin typeface="Courier New"/>
                <a:ea typeface="Times New Roman"/>
              </a:rPr>
              <a:t>Copyright © 2001-2005 Renzo Davoli, Alberto Montresor (University of Bologna)</a:t>
            </a:r>
            <a:endParaRPr b="0" lang="en-GB" sz="10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000" spc="-1" strike="noStrike">
                <a:solidFill>
                  <a:srgbClr val="000000"/>
                </a:solidFill>
                <a:latin typeface="Courier New"/>
                <a:ea typeface="Times New Roman"/>
              </a:rPr>
              <a:t>Permission is granted to copy, distribute and/or modify this document under the terms of the GNU Free Documentation License, Version 1.2 or any later version published by the Free Software Foundation; </a:t>
            </a:r>
            <a:br>
              <a:rPr sz="1000"/>
            </a:br>
            <a:r>
              <a:rPr b="1" lang="en" sz="1000" spc="-1" strike="noStrike">
                <a:solidFill>
                  <a:srgbClr val="000000"/>
                </a:solidFill>
                <a:latin typeface="Courier New"/>
                <a:ea typeface="Times New Roman"/>
              </a:rPr>
              <a:t>with no Invariant Sections, no Front-Cover Texts, and no Back-Cover Texts. </a:t>
            </a:r>
            <a:br>
              <a:rPr sz="1000"/>
            </a:br>
            <a:r>
              <a:rPr b="1" lang="en" sz="1000" spc="-1" strike="noStrike">
                <a:solidFill>
                  <a:srgbClr val="000000"/>
                </a:solidFill>
                <a:latin typeface="Courier New"/>
                <a:ea typeface="Times New Roman"/>
              </a:rPr>
              <a:t>A copy of the license can be found at: </a:t>
            </a:r>
            <a:r>
              <a:rPr b="1" lang="en" sz="1000" spc="-1" strike="noStrike" u="sng">
                <a:solidFill>
                  <a:srgbClr val="0000ff"/>
                </a:solidFill>
                <a:uFillTx/>
                <a:latin typeface="Courier New"/>
                <a:ea typeface="Times New Roman"/>
                <a:hlinkClick r:id="rId1"/>
              </a:rPr>
              <a:t>http://www.gnu.org/licenses/fdl.html#TOC1</a:t>
            </a:r>
            <a:r>
              <a:rPr b="1" lang="en" sz="1000" spc="-1" strike="noStrike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endParaRPr b="0" lang="en-GB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244440" y="478440"/>
            <a:ext cx="10194840" cy="57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select()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- III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355680" y="1258920"/>
            <a:ext cx="9975600" cy="549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ff"/>
                </a:solidFill>
                <a:latin typeface="Arial"/>
              </a:rPr>
              <a:t>Return value of the system call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n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&gt; 0 : 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n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descriptors are ready for I/O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0 : Timeout expired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-1 : An error occurred. The 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errno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variable can take on the following values: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EBADF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: There is an invalid descriptor among the arguments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EINTR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: The call was interrupted by a signal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EINVAL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: The number of descriptors to monitor is negative or the timeout is invalid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ENOMEM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: The system cannot allocate memory for internal structures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244440" y="478440"/>
            <a:ext cx="10194840" cy="57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Prototype of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select()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338400" y="1245600"/>
            <a:ext cx="9975600" cy="5573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950760" indent="-379440">
              <a:lnSpc>
                <a:spcPct val="99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10 Pitch"/>
              </a:rPr>
              <a:t>#include &lt;sys/select.h&gt;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99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10 Pitch"/>
              </a:rPr>
              <a:t>int select(int nfds, fd_set *readfds,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99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10 Pitch"/>
              </a:rPr>
              <a:t>fd_set *writefds, fd_set *exceptfds,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99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10 Pitch"/>
              </a:rPr>
              <a:t>struct timeval *timeout);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99000"/>
              </a:lnSpc>
              <a:spcBef>
                <a:spcPts val="1148"/>
              </a:spcBef>
              <a:buNone/>
              <a:tabLst>
                <a:tab algn="l" pos="0"/>
              </a:tabLst>
            </a:pP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99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10 Pitch"/>
                <a:ea typeface="HG Mincho Light J"/>
              </a:rPr>
              <a:t>struct timeval {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99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10 Pitch"/>
                <a:ea typeface="HG Mincho Light J"/>
              </a:rPr>
              <a:t>time_t tv_sec; /* seconds */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99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10 Pitch"/>
                <a:ea typeface="HG Mincho Light J"/>
              </a:rPr>
              <a:t>suseconds_t tv_usec; /* microseconds */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99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10 Pitch"/>
                <a:ea typeface="HG Mincho Light J"/>
              </a:rPr>
              <a:t>};</a:t>
            </a:r>
            <a:endParaRPr b="0" lang="en-GB" sz="20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10 Pitch"/>
                <a:ea typeface="HG Mincho Light J"/>
              </a:rPr>
              <a:t>nfds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  <a:ea typeface="HG Mincho Light J"/>
              </a:rPr>
              <a:t>: it is the value of the maximum descriptor plus 1. It must be calculated considering the maximum value of the file descriptor in which we are interested by adding 1.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244440" y="478440"/>
            <a:ext cx="10194840" cy="57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Setting the waiting time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355680" y="1366920"/>
            <a:ext cx="9975600" cy="5175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ff"/>
                </a:solidFill>
                <a:latin typeface="Courier 10 Pitch"/>
              </a:rPr>
              <a:t>timeout == NULL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96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Infinite waiting time (blocking call)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96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function returns if at least one descriptor is ready for I/O or if an error occurred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ff"/>
                </a:solidFill>
                <a:latin typeface="Courier 10 Pitch"/>
              </a:rPr>
              <a:t>timeout-&gt;tv_sec == 0 &amp;&amp; timeout-&gt;tv_usec == 0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96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Polling (non-blocking call)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96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All descriptors are checked and the function returns immediately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ff"/>
                </a:solidFill>
                <a:latin typeface="Courier 10 Pitch"/>
              </a:rPr>
              <a:t>timeout-&gt;tv_sec != 0 || timeout-&gt;tv_usec != 0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96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Limited waiting time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96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function returns if at least one descriptor is ready for I/O, if the timeout has elapsed, or if an error has occurred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244440" y="478440"/>
            <a:ext cx="10194840" cy="57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Descriptor sets (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fd_set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)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355680" y="1258920"/>
            <a:ext cx="9975600" cy="538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ct val="92000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ff"/>
                </a:solidFill>
                <a:latin typeface="Arial"/>
              </a:rPr>
              <a:t>The set of read, write and exception file descriptors is described using the arguments: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92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readfds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92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writefds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92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exceptfds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92000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ff"/>
                </a:solidFill>
                <a:latin typeface="Arial"/>
              </a:rPr>
              <a:t>The type of these arguments is </a:t>
            </a:r>
            <a:r>
              <a:rPr b="1" lang="en" sz="2400" spc="-1" strike="noStrike">
                <a:solidFill>
                  <a:srgbClr val="0000ff"/>
                </a:solidFill>
                <a:latin typeface="Courier 10 Pitch"/>
              </a:rPr>
              <a:t>fd_set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92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Typically one bit is needed for each file descriptor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92000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ff"/>
                </a:solidFill>
                <a:latin typeface="Arial"/>
              </a:rPr>
              <a:t>Procedure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92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Allocation of a variable of type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fd_set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92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fd_set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type variable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244440" y="478440"/>
            <a:ext cx="10194840" cy="57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Operations on descriptor sets ( </a:t>
            </a:r>
            <a:r>
              <a:rPr b="1" i="1" lang="en" sz="2400" spc="-1" strike="noStrike">
                <a:solidFill>
                  <a:srgbClr val="000000"/>
                </a:solidFill>
                <a:latin typeface="Arial Black"/>
              </a:rPr>
              <a:t>fd_set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)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355680" y="1258920"/>
            <a:ext cx="9975600" cy="5645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i="1" lang="en" sz="2400" spc="-1" strike="noStrike">
                <a:solidFill>
                  <a:srgbClr val="0000ff"/>
                </a:solidFill>
                <a:latin typeface="Arial"/>
              </a:rPr>
              <a:t>fdset </a:t>
            </a:r>
            <a:r>
              <a:rPr b="1" lang="en" sz="2400" spc="-1" strike="noStrike">
                <a:solidFill>
                  <a:srgbClr val="0000ff"/>
                </a:solidFill>
                <a:latin typeface="Arial"/>
              </a:rPr>
              <a:t>descriptors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void FD_ZERO(fd_set *fdset)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i="1" lang="en" sz="2400" spc="-1" strike="noStrike">
                <a:solidFill>
                  <a:srgbClr val="0000ff"/>
                </a:solidFill>
                <a:latin typeface="Arial"/>
              </a:rPr>
              <a:t>fd </a:t>
            </a:r>
            <a:r>
              <a:rPr b="1" lang="en" sz="2400" spc="-1" strike="noStrike">
                <a:solidFill>
                  <a:srgbClr val="0000ff"/>
                </a:solidFill>
                <a:latin typeface="Arial"/>
              </a:rPr>
              <a:t>descriptor to the </a:t>
            </a:r>
            <a:r>
              <a:rPr b="1" i="1" lang="en" sz="2400" spc="-1" strike="noStrike">
                <a:solidFill>
                  <a:srgbClr val="0000ff"/>
                </a:solidFill>
                <a:latin typeface="Arial"/>
              </a:rPr>
              <a:t>fdset </a:t>
            </a:r>
            <a:r>
              <a:rPr b="1" lang="en" sz="2400" spc="-1" strike="noStrike">
                <a:solidFill>
                  <a:srgbClr val="0000ff"/>
                </a:solidFill>
                <a:latin typeface="Arial"/>
              </a:rPr>
              <a:t>collection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void FD_SET(int fd, fd_set *fdset)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ff"/>
                </a:solidFill>
                <a:latin typeface="Arial"/>
              </a:rPr>
              <a:t>Removes the </a:t>
            </a:r>
            <a:r>
              <a:rPr b="1" i="1" lang="en" sz="2400" spc="-1" strike="noStrike">
                <a:solidFill>
                  <a:srgbClr val="0000ff"/>
                </a:solidFill>
                <a:latin typeface="Arial"/>
              </a:rPr>
              <a:t>fd descriptor from the fdset </a:t>
            </a:r>
            <a:r>
              <a:rPr b="1" lang="en" sz="2400" spc="-1" strike="noStrike">
                <a:solidFill>
                  <a:srgbClr val="0000ff"/>
                </a:solidFill>
                <a:latin typeface="Arial"/>
              </a:rPr>
              <a:t>collection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void FD_CLR(int fd, fd_set *fdset)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ff"/>
                </a:solidFill>
                <a:latin typeface="Arial"/>
              </a:rPr>
              <a:t>Tests whether the descriptor </a:t>
            </a:r>
            <a:r>
              <a:rPr b="1" i="1" lang="en" sz="2400" spc="-1" strike="noStrike">
                <a:solidFill>
                  <a:srgbClr val="0000ff"/>
                </a:solidFill>
                <a:latin typeface="Arial"/>
              </a:rPr>
              <a:t>fd </a:t>
            </a:r>
            <a:r>
              <a:rPr b="1" lang="en" sz="2400" spc="-1" strike="noStrike">
                <a:solidFill>
                  <a:srgbClr val="0000ff"/>
                </a:solidFill>
                <a:latin typeface="Arial"/>
              </a:rPr>
              <a:t>belongs to the set </a:t>
            </a:r>
            <a:r>
              <a:rPr b="1" i="1" lang="en" sz="2400" spc="-1" strike="noStrike">
                <a:solidFill>
                  <a:srgbClr val="0000ff"/>
                </a:solidFill>
                <a:latin typeface="Arial"/>
              </a:rPr>
              <a:t>fdset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int FD_ISSET(int fd, fd_set *fdset)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MACRO returns non-zero if the descriptor belongs to the set, zero otherwise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244440" y="478440"/>
            <a:ext cx="10194840" cy="57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Example 1 - 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335520" y="1258920"/>
            <a:ext cx="9975600" cy="57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fd_set readset, writeset;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/* Clear the sets */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FD_ZERO(&amp;readset);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FD_ZERO(&amp;writeset);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/* Add the given fds */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FD_SET( 0, &amp;readset);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FD_SET( 3, &amp;readset);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FD_SET( 1, &amp;writeset);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FD_SET( 2, &amp;writeset);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/* Call the system call */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n = select(3+1, &amp;readset, &amp;writeset, NULL, NULL);</a:t>
            </a:r>
            <a:endParaRPr b="0" lang="en-GB" sz="2400" spc="-1" strike="noStrike">
              <a:latin typeface="Arial"/>
            </a:endParaRPr>
          </a:p>
        </p:txBody>
      </p:sp>
      <p:pic>
        <p:nvPicPr>
          <p:cNvPr id="83" name="" descr=""/>
          <p:cNvPicPr/>
          <p:nvPr/>
        </p:nvPicPr>
        <p:blipFill>
          <a:blip r:embed="rId1"/>
          <a:stretch/>
        </p:blipFill>
        <p:spPr>
          <a:xfrm>
            <a:off x="4956120" y="2326680"/>
            <a:ext cx="5209560" cy="2084400"/>
          </a:xfrm>
          <a:prstGeom prst="rect">
            <a:avLst/>
          </a:prstGeom>
          <a:ln w="0">
            <a:noFill/>
          </a:ln>
        </p:spPr>
      </p:pic>
      <p:sp>
        <p:nvSpPr>
          <p:cNvPr id="84" name=""/>
          <p:cNvSpPr/>
          <p:nvPr/>
        </p:nvSpPr>
        <p:spPr>
          <a:xfrm>
            <a:off x="1843200" y="6545160"/>
            <a:ext cx="2656800" cy="295920"/>
          </a:xfrm>
          <a:prstGeom prst="rect">
            <a:avLst/>
          </a:prstGeom>
          <a:solidFill>
            <a:srgbClr val="ffff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DejaVu Sans"/>
              </a:rPr>
              <a:t>max file descriptor + 1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85" name=""/>
          <p:cNvSpPr/>
          <p:nvPr/>
        </p:nvSpPr>
        <p:spPr>
          <a:xfrm>
            <a:off x="1728360" y="6300000"/>
            <a:ext cx="575640" cy="335880"/>
          </a:xfrm>
          <a:custGeom>
            <a:avLst/>
            <a:gdLst/>
            <a:ahLst/>
            <a:rect l="l" t="t" r="r" b="b"/>
            <a:pathLst>
              <a:path fill="none" w="696" h="4930">
                <a:moveTo>
                  <a:pt x="251" y="0"/>
                </a:moveTo>
                <a:cubicBezTo>
                  <a:pt x="251" y="1034"/>
                  <a:pt x="0" y="3760"/>
                  <a:pt x="0" y="3760"/>
                </a:cubicBezTo>
                <a:lnTo>
                  <a:pt x="696" y="4930"/>
                </a:lnTo>
              </a:path>
            </a:pathLst>
          </a:custGeom>
          <a:noFill/>
          <a:ln w="36720">
            <a:solidFill>
              <a:srgbClr val="8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244440" y="478440"/>
            <a:ext cx="10194840" cy="57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Example 1 - II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298080" y="1202040"/>
            <a:ext cx="9975600" cy="629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ct val="90000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To identify which descriptors are ready after the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select() call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, a bit test must be performed on the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fd_set type variable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used, which is updated by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select()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90000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This operation must be performed only if the value returned by </a:t>
            </a: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select()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is positive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buNone/>
              <a:tabLst>
                <a:tab algn="l" pos="0"/>
              </a:tabLst>
            </a:pP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85000"/>
              </a:lnSpc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n = select(3+1, &amp;readset, &amp;writeset, NULL, NULL);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85000"/>
              </a:lnSpc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if (n &gt; 0) {</a:t>
            </a:r>
            <a:endParaRPr b="0" lang="en-GB" sz="2400" spc="-1" strike="noStrike">
              <a:latin typeface="Arial"/>
            </a:endParaRPr>
          </a:p>
          <a:p>
            <a:pPr marL="950760" indent="-635040">
              <a:lnSpc>
                <a:spcPct val="85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if (FD_ISSET(0, &amp;readset)) { /* non-blocking read on fd 0 */ }</a:t>
            </a:r>
            <a:endParaRPr b="0" lang="en-GB" sz="2400" spc="-1" strike="noStrike">
              <a:latin typeface="Arial"/>
            </a:endParaRPr>
          </a:p>
          <a:p>
            <a:pPr marL="950760" indent="-635040">
              <a:lnSpc>
                <a:spcPct val="85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if (FD_ISSET(3, &amp;readset)) { /* non-blocking read on fd 3 */ }</a:t>
            </a:r>
            <a:endParaRPr b="0" lang="en-GB" sz="2400" spc="-1" strike="noStrike">
              <a:latin typeface="Arial"/>
            </a:endParaRPr>
          </a:p>
          <a:p>
            <a:pPr marL="950760" indent="-635040">
              <a:lnSpc>
                <a:spcPct val="85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if (FD_ISSET(1, &amp;writeset)) { /* non-blocking write on fd 1 */ }</a:t>
            </a:r>
            <a:endParaRPr b="0" lang="en-GB" sz="2400" spc="-1" strike="noStrike">
              <a:latin typeface="Arial"/>
            </a:endParaRPr>
          </a:p>
          <a:p>
            <a:pPr marL="950760" indent="-635040">
              <a:lnSpc>
                <a:spcPct val="85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if (FD_ISSET(2, &amp;writeset)) { /* non-blocking write on fd 2 */ }</a:t>
            </a:r>
            <a:endParaRPr b="0" lang="en-GB" sz="2400" spc="-1" strike="noStrike">
              <a:latin typeface="Arial"/>
            </a:endParaRPr>
          </a:p>
          <a:p>
            <a:pPr marL="950760" indent="-635040">
              <a:lnSpc>
                <a:spcPct val="85000"/>
              </a:lnSpc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}</a:t>
            </a:r>
            <a:endParaRPr b="0" lang="en-GB" sz="2400" spc="-1" strike="noStrike">
              <a:latin typeface="Arial"/>
            </a:endParaRPr>
          </a:p>
          <a:p>
            <a:pPr marL="950760" indent="-635040">
              <a:lnSpc>
                <a:spcPct val="85000"/>
              </a:lnSpc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else {</a:t>
            </a:r>
            <a:endParaRPr b="0" lang="en-GB" sz="2400" spc="-1" strike="noStrike">
              <a:latin typeface="Arial"/>
            </a:endParaRPr>
          </a:p>
          <a:p>
            <a:pPr marL="950760" indent="-635040">
              <a:lnSpc>
                <a:spcPct val="85000"/>
              </a:lnSpc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/* error */</a:t>
            </a:r>
            <a:endParaRPr b="0" lang="en-GB" sz="2400" spc="-1" strike="noStrike">
              <a:latin typeface="Arial"/>
            </a:endParaRPr>
          </a:p>
          <a:p>
            <a:pPr marL="950760" indent="-635040">
              <a:lnSpc>
                <a:spcPct val="85000"/>
              </a:lnSpc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}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244440" y="478440"/>
            <a:ext cx="10194840" cy="57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Example 2: Polling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295560" y="1188360"/>
            <a:ext cx="9975600" cy="544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fd_set rset; int n;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struct timeval timeout;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FD_ZERO(&amp;rset);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/* Read set: {0,3} */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FD_SET(0, &amp;rset); FD_SET(3, &amp;rset);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/* Set timeout to zero */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memset(&amp;timeout, 0, sizeof(struct timeout));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switch (select(3+1, &amp;rset, NULL, NULL, &amp;timeout)) {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  </a:t>
            </a: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case -1: /* an error has occurred */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    </a:t>
            </a: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break;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  </a:t>
            </a: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case 0: /* no data available */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    </a:t>
            </a: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break;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  </a:t>
            </a: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default: /* data available */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    </a:t>
            </a: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if (FD_ISSET(0, &amp;rset)) { /* non-blocking read on fd 0 */ }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    </a:t>
            </a: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if (FD_ISSET(3, &amp;rset)) { /* non-blocking read on fd 3 */ }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}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244440" y="478440"/>
            <a:ext cx="10194840" cy="57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Example 3: Timeout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295560" y="1058760"/>
            <a:ext cx="9975600" cy="544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fd_set rset; int n;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struct timeval timeout;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FD_ZERO(&amp;rset);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/* Read set: {0,3} */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FD_SET(0, &amp;rset); FD_SET(3, &amp;rset);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/* Set timeout to five seconds */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timeout.tv_sec = 5; timeout.tv_usec = 0;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switch (select(3+1, &amp;rset, NULL, NULL, &amp;timeout)) {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  </a:t>
            </a: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case -1: /* an error has occurred */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    </a:t>
            </a: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break;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  </a:t>
            </a: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case 0: /* no data within five seconds */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    </a:t>
            </a: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break;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  </a:t>
            </a: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default: /* data available */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    </a:t>
            </a: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if (FD_ISSET(0, &amp;rset)) { /* non-blocking read on fd 0 */ }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    </a:t>
            </a: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if (FD_ISSET(3, &amp;rset)) { /* non-blocking read on fd 3 */ }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}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244440" y="478440"/>
            <a:ext cx="10194840" cy="57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Record/File Lock: Introduction - 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345600" y="1158840"/>
            <a:ext cx="9975600" cy="5656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ff"/>
                </a:solidFill>
                <a:latin typeface="Arial"/>
              </a:rPr>
              <a:t>Problem: What happens if one process writes a file while others read it?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Processes that read can read partially or incompletely written information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ff"/>
                </a:solidFill>
                <a:latin typeface="Arial"/>
              </a:rPr>
              <a:t>Problem: What happens if multiple processes write to the same file at the same time?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output to the file is mixed unpredictably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 process can overwrite the output of another process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ff"/>
                </a:solidFill>
                <a:latin typeface="Arial"/>
              </a:rPr>
              <a:t>Solution: Record/File Lock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It allows you to block the access of other processes to a file (or parts of it), so as to avoid overlaps and guarantee the atomicity of the writing operation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244440" y="550440"/>
            <a:ext cx="10194840" cy="57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Non blocking I/O and I/O Multiplexing: Introduction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303480" y="1398240"/>
            <a:ext cx="9884160" cy="60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ct val="96000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Unix/Linux system calls involving I/O operations may be of the type “ </a:t>
            </a:r>
            <a:r>
              <a:rPr b="1" lang="en" sz="2400" spc="-1" strike="noStrike">
                <a:solidFill>
                  <a:srgbClr val="0000ff"/>
                </a:solidFill>
                <a:latin typeface="Arial"/>
              </a:rPr>
              <a:t>slow system calls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” if the calling process can be blocked on such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calls.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96000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Examples: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96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read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: the calling process can block on a read operation if the data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is not present (pipe, terminal device, network device);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96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write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: the calling process can block on a write operation if the data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cannot be accepted (pipe, terminal device, network device);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96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open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: the process may block during the opening phase if certain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conditions are not met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96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Calling open on read-only FIFO (without </a:t>
            </a:r>
            <a:r>
              <a:rPr b="1" lang="en" sz="2400" spc="-1" strike="noStrike">
                <a:solidFill>
                  <a:srgbClr val="0000ff"/>
                </a:solidFill>
                <a:latin typeface="Courier 10 Pitch"/>
              </a:rPr>
              <a:t>O_NONBLOCK flag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)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when no other process has opened the FIFO for writing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244440" y="478440"/>
            <a:ext cx="10194840" cy="57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Record/File Lock: Introduction - II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355680" y="1080720"/>
            <a:ext cx="9975600" cy="582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ct val="97000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ff"/>
                </a:solidFill>
                <a:latin typeface="Arial"/>
              </a:rPr>
              <a:t>Types of File Locking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Read Lock / Shared Lock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Shared lock: allows reading access (to the file) to one or more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processes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Write Lock / Exclusive Lock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Exclusive lock: allows write access (to the file) to a single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process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ff"/>
                </a:solidFill>
                <a:latin typeface="Arial"/>
              </a:rPr>
              <a:t>File Locking Mode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Advisory Locking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Access control by individual processes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Mandatory Locking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Kernel access control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244440" y="478440"/>
            <a:ext cx="10194840" cy="57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Advisory Locking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355680" y="1258920"/>
            <a:ext cx="9975600" cy="3700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It is the first 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file locking mode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implemented in unix-like systems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Individual processes are responsible for asserting and verifying whether conditions exist that prevent access to the file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read()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or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write()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functions are executed anyway and are not affected by the presence of a possible 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lock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Processes must explicitly check the state of files before accessing them using their functions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244440" y="478440"/>
            <a:ext cx="10194840" cy="57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Mandatory Locking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355680" y="1258920"/>
            <a:ext cx="9975600" cy="4805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Introduced in SVR4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system prevents a process from accessing the file (or parts of it) if another process holds the lock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Problems: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Not even 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root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can access a locked file, so a process that locks a crucial file (making it completely inaccessible) can render the system unusable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By default 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Mandatory Locking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is disabled, to enable it the filesystem must be mounted with the </a:t>
            </a: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mand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option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mount -t &lt;vfstype&gt; &lt;device&gt; &lt;dir&gt; -o send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244440" y="478440"/>
            <a:ext cx="10194840" cy="57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Record Lock: Operations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355680" y="1258920"/>
            <a:ext cx="9975600" cy="544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ff"/>
                </a:solidFill>
                <a:latin typeface="Arial"/>
              </a:rPr>
              <a:t>Request for a Lock on a region of a file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ff"/>
                </a:solidFill>
                <a:latin typeface="Arial"/>
              </a:rPr>
              <a:t>Operations performed by a process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Lock request (blocking)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If the process receives the lock: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File operations (read or write)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Release of the acquired lock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endParaRPr b="0" lang="en-GB" sz="2400" spc="-1" strike="noStrike">
              <a:latin typeface="Arial"/>
            </a:endParaRPr>
          </a:p>
        </p:txBody>
      </p:sp>
      <p:graphicFrame>
        <p:nvGraphicFramePr>
          <p:cNvPr id="102" name=""/>
          <p:cNvGraphicFramePr/>
          <p:nvPr/>
        </p:nvGraphicFramePr>
        <p:xfrm>
          <a:off x="1518840" y="1929240"/>
          <a:ext cx="7364520" cy="1505160"/>
        </p:xfrm>
        <a:graphic>
          <a:graphicData uri="http://schemas.openxmlformats.org/presentationml/2006/ole">
            <p:oleObj progId="Excel.Sheet.12" r:id="rId1" spid="">
              <p:embed/>
              <p:pic>
                <p:nvPicPr>
                  <p:cNvPr id="103" name="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1518840" y="1929240"/>
                    <a:ext cx="7364520" cy="150516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244440" y="478440"/>
            <a:ext cx="10194840" cy="57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Unix/Linux Record Lock: fcntl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425160" y="1202400"/>
            <a:ext cx="9975600" cy="5871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#include &lt;unistd.h&gt;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#include &lt;fcntl.h&gt;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/* fcntl returns 0 on success, -1 on error */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int fcntl(int fd, int cmd, struct flock *lock);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struct flock {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  </a:t>
            </a: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short l_type; /* F_RDLCK, F_WRLCK, F_UNLCK */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  </a:t>
            </a: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short l_whence; /* How to interpret l_start: SEEK_SET,      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    </a:t>
            </a: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SEEK_CUR, SEEK_END */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  </a:t>
            </a: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off_t l_start; /* Starting offset for lock */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  </a:t>
            </a: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off_t l_len; /* Number of bytes to lock */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  </a:t>
            </a: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pid_t l_pid; /* PID of process blocking our lock (returned by  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    </a:t>
            </a: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F_GETLK only) */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}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244440" y="478440"/>
            <a:ext cx="10194840" cy="57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fcntl()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function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335880" y="1252800"/>
            <a:ext cx="9975600" cy="566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ct val="89000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fcntl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call is used for various file descriptor operations.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89000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most important operations are: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89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Duplicate an existing descriptor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89000"/>
              </a:lnSpc>
              <a:spcBef>
                <a:spcPts val="55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cmd: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F_DUPFD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89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Set or get flags associated with the file descriptor (e.g. the close-on-exec flag)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89000"/>
              </a:lnSpc>
              <a:spcBef>
                <a:spcPts val="55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cmd: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F_GETFD, F_SETFD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89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Set or get file status flags (e.g.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O_RDONLY, O_WRONLY, O_APPEND, O_ASYNC, ...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)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89000"/>
              </a:lnSpc>
              <a:spcBef>
                <a:spcPts val="55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cmd: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F_GETFL, F_SETFL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89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Record lock management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89000"/>
              </a:lnSpc>
              <a:spcBef>
                <a:spcPts val="55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cmd: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F_GETLK, F_SETLK, F_SETLKW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244440" y="478440"/>
            <a:ext cx="10194840" cy="57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flock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structure - 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355680" y="1280160"/>
            <a:ext cx="9975600" cy="558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ff"/>
                </a:solidFill>
                <a:latin typeface="Arial"/>
              </a:rPr>
              <a:t>Lock type ( </a:t>
            </a:r>
            <a:r>
              <a:rPr b="1" lang="en" sz="2400" spc="-1" strike="noStrike">
                <a:solidFill>
                  <a:srgbClr val="0000ff"/>
                </a:solidFill>
                <a:latin typeface="Courier 10 Pitch"/>
              </a:rPr>
              <a:t>l_type </a:t>
            </a:r>
            <a:r>
              <a:rPr b="1" lang="en" sz="2400" spc="-1" strike="noStrike">
                <a:solidFill>
                  <a:srgbClr val="0000ff"/>
                </a:solidFill>
                <a:latin typeface="Arial"/>
              </a:rPr>
              <a:t>)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F_RDLCK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: read lock (shared lock)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file must be open for reading or reading/writing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F_WRLCK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: write lock (exclusive lock)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file must be opened for writing or reading/writing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F_UNLCK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: release the lock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lock is released automatically when:</a:t>
            </a:r>
            <a:endParaRPr b="0" lang="en-GB" sz="2400" spc="-1" strike="noStrike">
              <a:latin typeface="Arial"/>
            </a:endParaRPr>
          </a:p>
          <a:p>
            <a:pPr marL="1788840" indent="-228600">
              <a:lnSpc>
                <a:spcPct val="118000"/>
              </a:lnSpc>
              <a:spcBef>
                <a:spcPts val="4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process ends</a:t>
            </a:r>
            <a:endParaRPr b="0" lang="en-GB" sz="2400" spc="-1" strike="noStrike">
              <a:latin typeface="Arial"/>
            </a:endParaRPr>
          </a:p>
          <a:p>
            <a:pPr marL="1788840" indent="-228600">
              <a:lnSpc>
                <a:spcPct val="118000"/>
              </a:lnSpc>
              <a:spcBef>
                <a:spcPts val="4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process closes the file descriptor on which the lock refers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Note: it is good practice to manually release all locks obtained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244440" y="478440"/>
            <a:ext cx="10194840" cy="57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Flock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structure - II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315720" y="1264680"/>
            <a:ext cx="9975600" cy="5362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ct val="94000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ff"/>
                </a:solidFill>
                <a:latin typeface="Arial"/>
              </a:rPr>
              <a:t>Offset from which the lock request starts ( </a:t>
            </a:r>
            <a:r>
              <a:rPr b="1" lang="en" sz="2400" spc="-1" strike="noStrike">
                <a:solidFill>
                  <a:srgbClr val="0000ff"/>
                </a:solidFill>
                <a:latin typeface="Courier 10 Pitch"/>
              </a:rPr>
              <a:t>l_start </a:t>
            </a:r>
            <a:r>
              <a:rPr b="1" lang="en" sz="2400" spc="-1" strike="noStrike">
                <a:solidFill>
                  <a:srgbClr val="0000ff"/>
                </a:solidFill>
                <a:latin typeface="Arial"/>
              </a:rPr>
              <a:t>): the offset is a number of bytes added to a given file position specified in the </a:t>
            </a:r>
            <a:r>
              <a:rPr b="1" lang="en" sz="2400" spc="-1" strike="noStrike">
                <a:solidFill>
                  <a:srgbClr val="0000ff"/>
                </a:solidFill>
                <a:latin typeface="Courier 10 Pitch"/>
              </a:rPr>
              <a:t>l_whence field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94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SEEK_SET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: start of file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94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SEEK_CUR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: current position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94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SEEK_END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: end of file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94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offset can be negative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94000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ff"/>
                </a:solidFill>
                <a:latin typeface="Arial"/>
              </a:rPr>
              <a:t>Number of bytes on which to request the lock ( </a:t>
            </a:r>
            <a:r>
              <a:rPr b="1" lang="en" sz="2400" spc="-1" strike="noStrike">
                <a:solidFill>
                  <a:srgbClr val="0000ff"/>
                </a:solidFill>
                <a:latin typeface="Courier 10 Pitch"/>
              </a:rPr>
              <a:t>l_len </a:t>
            </a:r>
            <a:r>
              <a:rPr b="1" lang="en" sz="2400" spc="-1" strike="noStrike">
                <a:solidFill>
                  <a:srgbClr val="0000ff"/>
                </a:solidFill>
                <a:latin typeface="Arial"/>
              </a:rPr>
              <a:t>)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94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Non-negative value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94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l_len == 0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: special value to request the lock from the location specified in the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l_whence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and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l_start fields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until the end of the file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244440" y="478440"/>
            <a:ext cx="10194840" cy="57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fcntl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: lock management commands - 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355680" y="1258920"/>
            <a:ext cx="9975600" cy="474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ff"/>
                </a:solidFill>
                <a:latin typeface="Courier 10 Pitch"/>
              </a:rPr>
              <a:t>F_SETLK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Request lock when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l_type</a:t>
            </a:r>
            <a:r>
              <a:rPr b="1" i="1" lang="en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is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F_RDLCK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or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F_WRLCK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Release lock when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l_type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is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F_UNLCK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lock/unlock operation affects a certain number of bytes specified in the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l_whence </a:t>
            </a: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,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l_start fields</a:t>
            </a:r>
            <a:r>
              <a:rPr b="1" lang="en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and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l_len</a:t>
            </a:r>
            <a:r>
              <a:rPr b="1" lang="en" sz="2400" spc="-1" strike="noStrike">
                <a:solidFill>
                  <a:srgbClr val="000000"/>
                </a:solidFill>
                <a:latin typeface="Arial"/>
              </a:rPr>
              <a:t> of the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struct flock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structure .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If the lock request cannot be satisfied (it conflicts with the lock acquired by another process) the function returns -1 and the variable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errno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takes on the value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EACCES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or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EAGAIN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244440" y="478440"/>
            <a:ext cx="10194840" cy="57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fcntl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: lock management commands - II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355680" y="1258920"/>
            <a:ext cx="9975600" cy="4028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ff"/>
                </a:solidFill>
                <a:latin typeface="Courier 10 Pitch"/>
              </a:rPr>
              <a:t>F_SETLKW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Similar to the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F_SETLK command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Difference: If the lock cannot be granted, the process is blocked until it acquires the requested lock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function becomes blocking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If the process captures a signal, the call is interrupted and after handling the signal the system call returns -1 and the variable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errno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takes on the value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EINTR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244440" y="478440"/>
            <a:ext cx="10194840" cy="57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Slow system calls and signals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275400" y="1204200"/>
            <a:ext cx="9975600" cy="565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ct val="90000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 process stuck on a </a:t>
            </a:r>
            <a:r>
              <a:rPr b="1" lang="en" sz="2400" spc="-1" strike="noStrike">
                <a:solidFill>
                  <a:srgbClr val="000000"/>
                </a:solidFill>
                <a:latin typeface="Arial"/>
              </a:rPr>
              <a:t>slow system call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can be interrupted by the delivery of a signal to the process itself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90000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system call ends with an error and the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errno variable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takes on the value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EINTR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90000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In these situations, the management of the slow system call must be done in such a way as to repeat it.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90000"/>
              </a:lnSpc>
              <a:buNone/>
              <a:tabLst>
                <a:tab algn="l" pos="0"/>
              </a:tabLst>
            </a:pP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</a:rPr>
              <a:t>do {</a:t>
            </a:r>
            <a:endParaRPr b="0" lang="en-GB" sz="20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" sz="2000" spc="-1" strike="noStrike">
                <a:solidFill>
                  <a:srgbClr val="000000"/>
                </a:solidFill>
                <a:latin typeface="Courier New"/>
              </a:rPr>
              <a:t>again = 0;</a:t>
            </a:r>
            <a:endParaRPr b="0" lang="en-GB" sz="20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" sz="2000" spc="-1" strike="noStrike">
                <a:solidFill>
                  <a:srgbClr val="000000"/>
                </a:solidFill>
                <a:latin typeface="Courier New"/>
              </a:rPr>
              <a:t>if ((n = read(fd, buf, SIZE)) &lt; 0) {</a:t>
            </a:r>
            <a:endParaRPr b="0" lang="en-GB" sz="20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" sz="2000" spc="-1" strike="noStrike">
                <a:solidFill>
                  <a:srgbClr val="000000"/>
                </a:solidFill>
                <a:latin typeface="Courier New"/>
              </a:rPr>
              <a:t>if (errno == EINTR) { again = 1; }</a:t>
            </a:r>
            <a:endParaRPr b="0" lang="en-GB" sz="20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" sz="2000" spc="-1" strike="noStrike">
                <a:solidFill>
                  <a:srgbClr val="000000"/>
                </a:solidFill>
                <a:latin typeface="Courier New"/>
              </a:rPr>
              <a:t>else { ... }</a:t>
            </a:r>
            <a:endParaRPr b="0" lang="en-GB" sz="20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" sz="20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GB" sz="20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" sz="2000" spc="-1" strike="noStrike">
                <a:solidFill>
                  <a:srgbClr val="000000"/>
                </a:solidFill>
                <a:latin typeface="Courier New"/>
              </a:rPr>
              <a:t>else { /* no error */ }</a:t>
            </a:r>
            <a:endParaRPr b="0" lang="en-GB" sz="20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" sz="2000" spc="-1" strike="noStrike">
                <a:solidFill>
                  <a:srgbClr val="000000"/>
                </a:solidFill>
                <a:latin typeface="Courier New"/>
              </a:rPr>
              <a:t>} while (again);</a:t>
            </a:r>
            <a:endParaRPr b="0" lang="en-GB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244440" y="478440"/>
            <a:ext cx="10194840" cy="57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fcntl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: lock management commands - III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355680" y="1258920"/>
            <a:ext cx="9975600" cy="445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ff"/>
                </a:solidFill>
                <a:latin typeface="Courier 10 Pitch"/>
              </a:rPr>
              <a:t>F_GETLK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Check whether the lock can be granted or not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l_type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field takes on the value </a:t>
            </a: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F_UNLCK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while the other fields of the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struct flock structure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are not modified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Please note: the process does not acquire the lock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If the lock cannot be granted, the function returns the 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Process ID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, in the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l_pid field of the struct flock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structure , of the process holding the incompatible lock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244440" y="478440"/>
            <a:ext cx="10194840" cy="57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Example - 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/>
          </p:nvPr>
        </p:nvSpPr>
        <p:spPr>
          <a:xfrm>
            <a:off x="345600" y="1098720"/>
            <a:ext cx="10346040" cy="5916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ff"/>
                </a:solidFill>
                <a:latin typeface="Arial"/>
              </a:rPr>
              <a:t>Lock on reading the entire file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spcBef>
                <a:spcPts val="198"/>
              </a:spcBef>
              <a:buNone/>
              <a:tabLst>
                <a:tab algn="l" pos="0"/>
              </a:tabLst>
            </a:pP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spcBef>
                <a:spcPts val="1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struct flock lock;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spcBef>
                <a:spcPts val="1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lock.l_type = F_RDLCK; /* Read Lock */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spcBef>
                <a:spcPts val="1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lock.l_whence = SEEK_SET; /* Start of the file */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spcBef>
                <a:spcPts val="1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lock.l_start = 0; /* Offset at start of the file */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spcBef>
                <a:spcPts val="1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lock.l_len = 0; /* Special value: lock all bytes starting at the location specified by l_whence and l_start through the EOF */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spcBef>
                <a:spcPts val="1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/* Lock file descriptor fd (blocking mode) */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spcBef>
                <a:spcPts val="1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if (!fcntl(fd, F_SETLKW, &amp;lock)) {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spcBef>
                <a:spcPts val="1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  </a:t>
            </a: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/* Read operations on file descriptor fd ... */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spcBef>
                <a:spcPts val="1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  </a:t>
            </a: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/* Release the lock */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spcBef>
                <a:spcPts val="1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  </a:t>
            </a: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lock.l_type = F_UNLCK; /* Unlock */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spcBef>
                <a:spcPts val="1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  </a:t>
            </a: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if (fcntl(fd, F_SETLK, &amp;lock) == -1) { /* error */ }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spcBef>
                <a:spcPts val="1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}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244440" y="478440"/>
            <a:ext cx="10194840" cy="57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Example - II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/>
          </p:nvPr>
        </p:nvSpPr>
        <p:spPr>
          <a:xfrm>
            <a:off x="355680" y="1258920"/>
            <a:ext cx="9975600" cy="5551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ff"/>
                </a:solidFill>
                <a:latin typeface="Arial"/>
              </a:rPr>
              <a:t>Lock writing on the last 10 bytes of the file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spcBef>
                <a:spcPts val="198"/>
              </a:spcBef>
              <a:buNone/>
              <a:tabLst>
                <a:tab algn="l" pos="0"/>
              </a:tabLst>
            </a:pP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spcBef>
                <a:spcPts val="1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struct flock lock;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spcBef>
                <a:spcPts val="1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lock.l_type = F_WRLCK; /* Write Lock */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spcBef>
                <a:spcPts val="1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lock.l_whence = SEEK_END; /* End of the file */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spcBef>
                <a:spcPts val="1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lock.l_start = -10; /* Offset starting 10 bytes before the EOF */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spcBef>
                <a:spcPts val="1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lock.l_len = 0; /* Special value */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spcBef>
                <a:spcPts val="1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/* Lock file descriptor fd (blocking mode) */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spcBef>
                <a:spcPts val="1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if (!fcntl(fd, F_SETLKW, &amp;lock)) {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spcBef>
                <a:spcPts val="1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  </a:t>
            </a: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/* Write operations on the locked region ... */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spcBef>
                <a:spcPts val="1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  </a:t>
            </a: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/* Release the lock */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spcBef>
                <a:spcPts val="1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  </a:t>
            </a: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lock.l_type = F_UNLCK; /* Unlock */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spcBef>
                <a:spcPts val="1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  </a:t>
            </a: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if (fcntl(fd, F_SETLK, &amp;lock) == -1) { /* error */ }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spcBef>
                <a:spcPts val="1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}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244440" y="478440"/>
            <a:ext cx="10194840" cy="57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Example - III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325800" y="1152360"/>
            <a:ext cx="9975600" cy="5533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ff"/>
                </a:solidFill>
                <a:latin typeface="Arial"/>
              </a:rPr>
              <a:t>Lock writing on 10 bytes from the current file position (in non-blocking mode)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spcBef>
                <a:spcPts val="198"/>
              </a:spcBef>
              <a:buNone/>
              <a:tabLst>
                <a:tab algn="l" pos="0"/>
              </a:tabLst>
            </a:pP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spcBef>
                <a:spcPts val="1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struct flock lock;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spcBef>
                <a:spcPts val="1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lock.l_type      = F_WRLCK;   /* Write Lock */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spcBef>
                <a:spcPts val="1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lock.l_whence = SEEK_CUR; /* Current file offset */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spcBef>
                <a:spcPts val="1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lock.l_start      = 0;               /* Current file offset */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spcBef>
                <a:spcPts val="1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lock.l_len        = 10;             /* Lock 10 bytes */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spcBef>
                <a:spcPts val="1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/* Lock file descriptor fd (non-blocking mode) */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spcBef>
                <a:spcPts val="1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if (!fcntl(fd, F_SETLK, &amp;lock)) {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spcBef>
                <a:spcPts val="1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  </a:t>
            </a: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/* Write operations on the locked region ... */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spcBef>
                <a:spcPts val="1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  </a:t>
            </a: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/* Release the lock */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spcBef>
                <a:spcPts val="1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  </a:t>
            </a: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lock.l_type = F_UNLCK;       /* Unlock */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spcBef>
                <a:spcPts val="1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  </a:t>
            </a: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if (fcntl(fd, F_SETLK, &amp;lock) == -1) { /* error */ }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100000"/>
              </a:lnSpc>
              <a:spcBef>
                <a:spcPts val="1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}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244440" y="478440"/>
            <a:ext cx="10194840" cy="57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Record/File Lock: Additional information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/>
          </p:nvPr>
        </p:nvSpPr>
        <p:spPr>
          <a:xfrm>
            <a:off x="321120" y="1397520"/>
            <a:ext cx="9975600" cy="5117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ct val="95000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Locks are </a:t>
            </a:r>
            <a:r>
              <a:rPr b="0" lang="en" sz="2400" spc="-1" strike="noStrike" u="sng">
                <a:solidFill>
                  <a:srgbClr val="000000"/>
                </a:solidFill>
                <a:uFillTx/>
                <a:latin typeface="Arial"/>
              </a:rPr>
              <a:t>not inherited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 by the child process created with the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fork()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call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95000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Locks are preserved after an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execve call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95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If the 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close-on-exec flag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is true, locks are released and files are closed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95000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Avoid calling </a:t>
            </a:r>
            <a:r>
              <a:rPr b="1" lang="en" sz="2400" spc="-1" strike="noStrike">
                <a:solidFill>
                  <a:srgbClr val="000000"/>
                </a:solidFill>
                <a:latin typeface="Arial"/>
              </a:rPr>
              <a:t>stdio (3)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library functions to access the locked region of files, as these functions use a user space buffer. Alternatively, you may: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95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force writing with the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fflush() function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95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remove the buffer from the affected stream with the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setbuf() function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95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use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read()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and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write()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calls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244440" y="478440"/>
            <a:ext cx="10194840" cy="57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Record Lock: Additional functions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345600" y="1008000"/>
            <a:ext cx="9975600" cy="541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ct val="94000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ff"/>
                </a:solidFill>
                <a:latin typeface="Courier 10 Pitch"/>
              </a:rPr>
              <a:t>lockf()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94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POSIX.1-2001 standards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94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Allows management of the lock on a region of the file (only from the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current position)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94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It is an interface to the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fcntl() system call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94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man 3 lockf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94000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ff"/>
                </a:solidFill>
                <a:latin typeface="Courier 10 Pitch"/>
              </a:rPr>
              <a:t>flock()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94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Allows lock management only on the entire file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94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man 2 flock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94000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ff"/>
                </a:solidFill>
                <a:latin typeface="Arial"/>
              </a:rPr>
              <a:t>These functions are simpler than </a:t>
            </a:r>
            <a:r>
              <a:rPr b="1" lang="en" sz="2400" spc="-1" strike="noStrike">
                <a:solidFill>
                  <a:srgbClr val="0000ff"/>
                </a:solidFill>
                <a:latin typeface="Courier 10 Pitch"/>
              </a:rPr>
              <a:t>fcntl() </a:t>
            </a:r>
            <a:r>
              <a:rPr b="0" lang="en" sz="2400" spc="-1" strike="noStrike">
                <a:solidFill>
                  <a:srgbClr val="0000ff"/>
                </a:solidFill>
                <a:latin typeface="Arial"/>
              </a:rPr>
              <a:t>but less versatile and complete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244440" y="478440"/>
            <a:ext cx="10194840" cy="57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Non blocking I/O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355680" y="1326240"/>
            <a:ext cx="9975600" cy="529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ct val="94000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It is possible to set the I/O modes for a file descriptor to be non-blocking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94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open()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call you can set the </a:t>
            </a:r>
            <a:r>
              <a:rPr b="1" lang="en" sz="2400" spc="-1" strike="noStrike">
                <a:solidFill>
                  <a:srgbClr val="0000ff"/>
                </a:solidFill>
                <a:latin typeface="Courier 10 Pitch"/>
              </a:rPr>
              <a:t>O_NONBLOCK flag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94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open(fifoname, O_RDONLY | O_NONBLOCK);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94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fcntl()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function can be used to set the </a:t>
            </a:r>
            <a:r>
              <a:rPr b="1" lang="en" sz="2400" spc="-1" strike="noStrike">
                <a:solidFill>
                  <a:srgbClr val="0000ff"/>
                </a:solidFill>
                <a:latin typeface="Courier 10 Pitch"/>
              </a:rPr>
              <a:t>O_NONBLOCK flag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94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10 Pitch"/>
              </a:rPr>
              <a:t>fcntl(fd, F_SETFL, O_NONBLOCK)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94000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With file descriptor in non-blocking mode: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94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If the I/O is ready the data is read or written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94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If the I/O is not ready the call does not block the process but returns immediately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94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return status </a:t>
            </a:r>
            <a:r>
              <a:rPr b="1" lang="en" sz="2400" spc="-1" strike="noStrike">
                <a:solidFill>
                  <a:srgbClr val="000000"/>
                </a:solidFill>
                <a:latin typeface="Arial"/>
              </a:rPr>
              <a:t>-1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and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errno == EAGAIN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244440" y="478440"/>
            <a:ext cx="10194840" cy="57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I/O Multiplexing - 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355680" y="1402920"/>
            <a:ext cx="9975600" cy="566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Suppose that a process must read from 2 file descriptors, in this case the use of reading blocking operations would risk, for example, blocking the process on fd1 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because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there is no data available and thus preventing reading from 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fd2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on which there may be available data.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Example: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process reads from 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fd1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and writes to 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fd2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process reads from 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fd2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and writes to 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fd1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Process may get stuck on first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read()</a:t>
            </a:r>
            <a:r>
              <a:rPr b="1" lang="en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( 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fd1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)</a:t>
            </a:r>
            <a:r>
              <a:rPr b="1" lang="en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preventing reading from 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fd2</a:t>
            </a:r>
            <a:endParaRPr b="0" lang="en-GB" sz="2400" spc="-1" strike="noStrike">
              <a:latin typeface="Arial"/>
            </a:endParaRPr>
          </a:p>
        </p:txBody>
      </p:sp>
      <p:pic>
        <p:nvPicPr>
          <p:cNvPr id="61" name="" descr=""/>
          <p:cNvPicPr/>
          <p:nvPr/>
        </p:nvPicPr>
        <p:blipFill>
          <a:blip r:embed="rId1"/>
          <a:stretch/>
        </p:blipFill>
        <p:spPr>
          <a:xfrm>
            <a:off x="482040" y="1266120"/>
            <a:ext cx="9672480" cy="1313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244440" y="478440"/>
            <a:ext cx="10194840" cy="57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I/O Multiplexing - II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355680" y="1120320"/>
            <a:ext cx="9975600" cy="589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ct val="95000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One possible solution is to use two processes (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fork()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)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95000"/>
              </a:lnSpc>
              <a:spcBef>
                <a:spcPts val="2098"/>
              </a:spcBef>
              <a:buNone/>
              <a:tabLst>
                <a:tab algn="l" pos="0"/>
              </a:tabLst>
            </a:pP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95000"/>
              </a:lnSpc>
              <a:spcBef>
                <a:spcPts val="2098"/>
              </a:spcBef>
              <a:buNone/>
              <a:tabLst>
                <a:tab algn="l" pos="0"/>
              </a:tabLst>
            </a:pP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95000"/>
              </a:lnSpc>
              <a:spcBef>
                <a:spcPts val="2098"/>
              </a:spcBef>
              <a:buNone/>
              <a:tabLst>
                <a:tab algn="l" pos="0"/>
              </a:tabLst>
            </a:pP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91000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Each of the two processes manages communication in one direction only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91000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If the child terminates because the remote process disconnects the line, the parent process knows about it because it receives a </a:t>
            </a:r>
            <a:r>
              <a:rPr b="1" lang="en" sz="2400" spc="-1" strike="noStrike">
                <a:solidFill>
                  <a:srgbClr val="0000ff"/>
                </a:solidFill>
                <a:latin typeface="Courier 10 Pitch"/>
              </a:rPr>
              <a:t>SIGCHLD signal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91000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If the parent terminates because the user disconnects the terminal, the parent must communicate this to the child (e.g. send </a:t>
            </a:r>
            <a:r>
              <a:rPr b="1" lang="en" sz="2400" spc="-1" strike="noStrike">
                <a:solidFill>
                  <a:srgbClr val="0000ff"/>
                </a:solidFill>
                <a:latin typeface="Courier 10 Pitch"/>
              </a:rPr>
              <a:t>SIGUSR1 signal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)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91000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program structure becomes more complicated</a:t>
            </a:r>
            <a:endParaRPr b="0" lang="en-GB" sz="2400" spc="-1" strike="noStrike">
              <a:latin typeface="Arial"/>
            </a:endParaRPr>
          </a:p>
        </p:txBody>
      </p:sp>
      <p:pic>
        <p:nvPicPr>
          <p:cNvPr id="64" name="" descr=""/>
          <p:cNvPicPr/>
          <p:nvPr/>
        </p:nvPicPr>
        <p:blipFill>
          <a:blip r:embed="rId1"/>
          <a:stretch/>
        </p:blipFill>
        <p:spPr>
          <a:xfrm>
            <a:off x="1211400" y="1721160"/>
            <a:ext cx="8186400" cy="1711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244440" y="478440"/>
            <a:ext cx="10194840" cy="57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I/O Multiplexing - III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315360" y="1250280"/>
            <a:ext cx="9975600" cy="590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ff"/>
                </a:solidFill>
                <a:latin typeface="Arial"/>
              </a:rPr>
              <a:t>Single process workaround: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 set the file descriptors to non-blocking mode;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 do a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read(fd1,...)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. If there is data I read it and write it to the 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fd2 descriptor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. If there is no data the call returns immediately.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 do a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read(fd2,...)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. If there is data I read it and write it to the 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fd1 descriptor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. If there is no data the call returns immediately.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 wait some time and start again from point (2)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ff"/>
                </a:solidFill>
                <a:latin typeface="Arial"/>
              </a:rPr>
              <a:t>This technique is known as </a:t>
            </a:r>
            <a:r>
              <a:rPr b="1" lang="en" sz="2400" spc="-1" strike="noStrike">
                <a:solidFill>
                  <a:srgbClr val="0000ff"/>
                </a:solidFill>
                <a:latin typeface="Arial"/>
              </a:rPr>
              <a:t>polling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Waste of CPU time 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to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detriment of total system efficiency (suboptimal use of CPU resources).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244440" y="478440"/>
            <a:ext cx="10194840" cy="57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select()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- 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387360" y="1284480"/>
            <a:ext cx="9975600" cy="5737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ct val="89000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In many cases the best solution for I/O multiplexing is provided by the function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select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, which allows simultaneous monitoring of a set of file descriptors, waiting until one or more of them become ready for the I/O operation Or expected.</a:t>
            </a:r>
            <a:endParaRPr b="0" lang="en-GB" sz="2400" spc="-1" strike="noStrike">
              <a:latin typeface="Arial"/>
            </a:endParaRPr>
          </a:p>
          <a:p>
            <a:pPr marL="379080" indent="-379080">
              <a:lnSpc>
                <a:spcPct val="86000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ff"/>
                </a:solidFill>
                <a:latin typeface="Arial"/>
              </a:rPr>
              <a:t>Arguments of the </a:t>
            </a:r>
            <a:r>
              <a:rPr b="1" lang="en" sz="2400" spc="-1" strike="noStrike">
                <a:solidFill>
                  <a:srgbClr val="0000ff"/>
                </a:solidFill>
                <a:latin typeface="Courier 10 Pitch"/>
              </a:rPr>
              <a:t>select() system call </a:t>
            </a:r>
            <a:r>
              <a:rPr b="1" lang="en" sz="2400" spc="-1" strike="noStrike">
                <a:solidFill>
                  <a:srgbClr val="0000ff"/>
                </a:solidFill>
                <a:latin typeface="Arial"/>
              </a:rPr>
              <a:t>: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86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Which file descriptors are we interested in?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86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What conditions must be met for each descriptor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86000"/>
              </a:lnSpc>
              <a:spcBef>
                <a:spcPts val="55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We want to read from the file descriptor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86000"/>
              </a:lnSpc>
              <a:spcBef>
                <a:spcPts val="55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We want to write to the file descriptor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86000"/>
              </a:lnSpc>
              <a:spcBef>
                <a:spcPts val="55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We are interested in an exception condition of a file descriptor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86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How long do we want to wait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86000"/>
              </a:lnSpc>
              <a:spcBef>
                <a:spcPts val="55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Infinite (blocking call)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86000"/>
              </a:lnSpc>
              <a:spcBef>
                <a:spcPts val="55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For a certain time (timeout)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86000"/>
              </a:lnSpc>
              <a:spcBef>
                <a:spcPts val="55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Polling (non-blocking call)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244440" y="478440"/>
            <a:ext cx="10194840" cy="57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select()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- II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355680" y="1258920"/>
            <a:ext cx="9975600" cy="529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ff"/>
                </a:solidFill>
                <a:latin typeface="Courier 10 Pitch"/>
              </a:rPr>
              <a:t>select() </a:t>
            </a:r>
            <a:r>
              <a:rPr b="1" lang="en" sz="2400" spc="-1" strike="noStrike">
                <a:solidFill>
                  <a:srgbClr val="0000ff"/>
                </a:solidFill>
                <a:latin typeface="Arial"/>
              </a:rPr>
              <a:t>returns: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total number of descriptors that are ready for I/O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Which descriptors are ready for each of the three conditions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read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: Calling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read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on the ready descriptor will not block the process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write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: Calling </a:t>
            </a:r>
            <a:r>
              <a:rPr b="1" lang="en" sz="2400" spc="-1" strike="noStrike">
                <a:solidFill>
                  <a:srgbClr val="000000"/>
                </a:solidFill>
                <a:latin typeface="Courier 10 Pitch"/>
              </a:rPr>
              <a:t>write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on the ready descriptor will no longer block the process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exception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condition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: an exception condition occurred on the descriptor (e.g. out-of-band)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This information allows us to perform appropriate I/O functions without blocking the process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9111</TotalTime>
  <Application>LibreOffice/7.3.7.2$Linux_X86_64 LibreOffice_project/30$Build-2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2003-09-08T07:38:59Z</dcterms:created>
  <dc:creator>Alberto Montresor</dc:creator>
  <dc:description/>
  <dc:language>it-IT</dc:language>
  <cp:lastModifiedBy/>
  <cp:lastPrinted>2005-09-19T09:11:21Z</cp:lastPrinted>
  <dcterms:modified xsi:type="dcterms:W3CDTF">2023-10-22T15:51:01Z</dcterms:modified>
  <cp:revision>709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