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35.xml.rels" ContentType="application/vnd.openxmlformats-package.relationships+xml"/>
  <Override PartName="/ppt/notesSlides/_rels/notesSlide30.xml.rels" ContentType="application/vnd.openxmlformats-package.relationships+xml"/>
  <Override PartName="/ppt/notesSlides/notesSlide30.xml" ContentType="application/vnd.openxmlformats-officedocument.presentationml.notesSlide+xml"/>
  <Override PartName="/ppt/notesSlides/notesSlide35.xml" ContentType="application/vnd.openxmlformats-officedocument.presentationml.notesSlide+xml"/>
  <Override PartName="/ppt/_rels/presentation.xml.rels" ContentType="application/vnd.openxmlformats-package.relationships+xml"/>
  <Override PartName="/ppt/media/image1.gif" ContentType="image/gif"/>
  <Override PartName="/ppt/media/image2.gif" ContentType="image/gif"/>
  <Override PartName="/ppt/media/image3.jpeg" ContentType="image/jpeg"/>
  <Override PartName="/ppt/media/image4.jpeg" ContentType="image/jpeg"/>
  <Override PartName="/ppt/media/image5.jpeg" ContentType="image/jpeg"/>
  <Override PartName="/ppt/media/image6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xlsx" ContentType="application/vnd.openxmlformats-officedocument.spreadsheetml.sheet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_rels/slide23.xml.rels" ContentType="application/vnd.openxmlformats-package.relationships+xml"/>
  <Override PartName="/ppt/slides/_rels/slide14.xml.rels" ContentType="application/vnd.openxmlformats-package.relationships+xml"/>
  <Override PartName="/ppt/slides/_rels/slide30.xml.rels" ContentType="application/vnd.openxmlformats-package.relationships+xml"/>
  <Override PartName="/ppt/slides/_rels/slide29.xml.rels" ContentType="application/vnd.openxmlformats-package.relationships+xml"/>
  <Override PartName="/ppt/slides/_rels/slide6.xml.rels" ContentType="application/vnd.openxmlformats-package.relationships+xml"/>
  <Override PartName="/ppt/slides/_rels/slide34.xml.rels" ContentType="application/vnd.openxmlformats-package.relationships+xml"/>
  <Override PartName="/ppt/slides/_rels/slide20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16.xml.rels" ContentType="application/vnd.openxmlformats-package.relationships+xml"/>
  <Override PartName="/ppt/slides/_rels/slide32.xml.rels" ContentType="application/vnd.openxmlformats-package.relationships+xml"/>
  <Override PartName="/ppt/slides/_rels/slide10.xml.rels" ContentType="application/vnd.openxmlformats-package.relationships+xml"/>
  <Override PartName="/ppt/slides/_rels/slide25.xml.rels" ContentType="application/vnd.openxmlformats-package.relationships+xml"/>
  <Override PartName="/ppt/slides/_rels/slide15.xml.rels" ContentType="application/vnd.openxmlformats-package.relationships+xml"/>
  <Override PartName="/ppt/slides/_rels/slide31.xml.rels" ContentType="application/vnd.openxmlformats-package.relationships+xml"/>
  <Override PartName="/ppt/slides/_rels/slide24.xml.rels" ContentType="application/vnd.openxmlformats-package.relationships+xml"/>
  <Override PartName="/ppt/slides/_rels/slide33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27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17.xml.rels" ContentType="application/vnd.openxmlformats-package.relationships+xml"/>
  <Override PartName="/ppt/slides/_rels/slide12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9.xml.rels" ContentType="application/vnd.openxmlformats-package.relationships+xml"/>
  <Override PartName="/ppt/slides/_rels/slide22.xml.rels" ContentType="application/vnd.openxmlformats-package.relationships+xml"/>
  <Override PartName="/ppt/slides/_rels/slide3.xml.rels" ContentType="application/vnd.openxmlformats-package.relationships+xml"/>
  <Override PartName="/ppt/slides/_rels/slide9.xml.rels" ContentType="application/vnd.openxmlformats-package.relationships+xml"/>
  <Override PartName="/ppt/slides/_rels/slide28.xml.rels" ContentType="application/vnd.openxmlformats-package.relationships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10691813" cy="7559675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move the slide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GB" sz="2000" spc="-1" strike="noStrike">
                <a:latin typeface="Arial"/>
              </a:rPr>
              <a:t>Click to edit the notes format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GB" sz="1400" spc="-1" strike="noStrike">
                <a:latin typeface="Times New Roman"/>
              </a:rPr>
              <a:t>&lt;header&gt;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GB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GB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A154376C-25F3-4885-9294-F9E5E0B1DF55}" type="slidenum">
              <a:rPr b="0" lang="en-GB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987480" y="766800"/>
            <a:ext cx="5109840" cy="3831840"/>
          </a:xfrm>
          <a:prstGeom prst="rect">
            <a:avLst/>
          </a:prstGeom>
          <a:ln w="0">
            <a:noFill/>
          </a:ln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944640" y="4854600"/>
            <a:ext cx="5195520" cy="460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8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Times New Roman"/>
              </a:rPr>
              <a:t>To be replaced on slide 27</a:t>
            </a:r>
            <a:endParaRPr b="0" lang="en-GB" sz="1200" spc="-1" strike="noStrike">
              <a:latin typeface="Arial"/>
            </a:endParaRPr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ldImg"/>
          </p:nvPr>
        </p:nvSpPr>
        <p:spPr>
          <a:xfrm>
            <a:off x="987480" y="766800"/>
            <a:ext cx="5109840" cy="3831840"/>
          </a:xfrm>
          <a:prstGeom prst="rect">
            <a:avLst/>
          </a:prstGeom>
          <a:ln w="0">
            <a:noFill/>
          </a:ln>
        </p:spPr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944640" y="4854600"/>
            <a:ext cx="5195520" cy="4600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lnSpc>
                <a:spcPct val="108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1200" spc="-1" strike="noStrike">
                <a:solidFill>
                  <a:srgbClr val="000000"/>
                </a:solidFill>
                <a:latin typeface="Times New Roman"/>
              </a:rPr>
              <a:t>To be added after slide 31</a:t>
            </a:r>
            <a:endParaRPr b="0" lang="en-GB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78756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7041240" y="176868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534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378756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7041240" y="4058640"/>
            <a:ext cx="309816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464800" y="405864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3424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464800" y="1768680"/>
            <a:ext cx="46954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34240" y="4058640"/>
            <a:ext cx="962208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gif"/><Relationship Id="rId3" Type="http://schemas.openxmlformats.org/officeDocument/2006/relationships/image" Target="../media/image2.gi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0165680" y="95040"/>
            <a:ext cx="875520" cy="31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lnSpc>
                <a:spcPct val="101000"/>
              </a:lnSpc>
              <a:spcBef>
                <a:spcPts val="1123"/>
              </a:spcBef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9EAF3B55-D1FC-44FA-8300-D5DC255E50CE}" type="slidenum">
              <a:rPr b="0" lang="en-GB" sz="1200" spc="-1" strike="noStrike">
                <a:solidFill>
                  <a:srgbClr val="000000"/>
                </a:solidFill>
                <a:latin typeface="Arial"/>
                <a:ea typeface="DejaVu Sans"/>
              </a:rPr>
              <a:t>35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" name=""/>
          <p:cNvSpPr/>
          <p:nvPr/>
        </p:nvSpPr>
        <p:spPr>
          <a:xfrm>
            <a:off x="8790840" y="7256880"/>
            <a:ext cx="1791720" cy="30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© 2023-2024 F. Pedullà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-408960" y="7256880"/>
            <a:ext cx="2170440" cy="30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i="1" lang="en-GB" sz="1200" spc="-1" strike="noStrike">
                <a:solidFill>
                  <a:srgbClr val="dc2300"/>
                </a:solidFill>
                <a:latin typeface="Arial"/>
                <a:ea typeface="Times New Roman"/>
              </a:rPr>
              <a:t>AY 2023-2024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3" name=""/>
          <p:cNvSpPr/>
          <p:nvPr/>
        </p:nvSpPr>
        <p:spPr>
          <a:xfrm>
            <a:off x="3762720" y="60120"/>
            <a:ext cx="2913480" cy="30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1800" spc="-1" strike="noStrike">
                <a:solidFill>
                  <a:srgbClr val="dc2300"/>
                </a:solidFill>
                <a:latin typeface="Arial"/>
                <a:ea typeface="Times New Roman"/>
              </a:rPr>
              <a:t>Advanced I/O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" name=""/>
          <p:cNvSpPr/>
          <p:nvPr/>
        </p:nvSpPr>
        <p:spPr>
          <a:xfrm>
            <a:off x="56160" y="108000"/>
            <a:ext cx="696240" cy="30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GB" sz="1400" spc="-1" strike="noStrike">
                <a:solidFill>
                  <a:srgbClr val="dc2300"/>
                </a:solidFill>
                <a:latin typeface="Arial"/>
                <a:ea typeface="Times New Roman"/>
              </a:rPr>
              <a:t>CS&amp;P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5" name="" descr=""/>
          <p:cNvPicPr/>
          <p:nvPr/>
        </p:nvPicPr>
        <p:blipFill>
          <a:blip r:embed="rId2"/>
          <a:stretch/>
        </p:blipFill>
        <p:spPr>
          <a:xfrm>
            <a:off x="70920" y="428400"/>
            <a:ext cx="10487160" cy="76680"/>
          </a:xfrm>
          <a:prstGeom prst="rect">
            <a:avLst/>
          </a:prstGeom>
          <a:ln w="0">
            <a:noFill/>
          </a:ln>
        </p:spPr>
      </p:pic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82800" y="7225560"/>
            <a:ext cx="10487160" cy="4140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edit the title text format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62208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gnu.org/licenses/fdl.html#TOC1" TargetMode="External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package" Target="../embeddings/oleObject1.xlsx"/><Relationship Id="rId2" Type="http://schemas.openxmlformats.org/officeDocument/2006/relationships/image" Target="../media/image6.wmf"/><Relationship Id="rId3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"/>
          <p:cNvSpPr/>
          <p:nvPr/>
        </p:nvSpPr>
        <p:spPr>
          <a:xfrm>
            <a:off x="1036440" y="1397880"/>
            <a:ext cx="8585640" cy="4173480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</a:ln>
          <a:effectLst>
            <a:outerShdw blurRad="0" dir="2700000" dist="152225" rotWithShape="0">
              <a:srgbClr val="808080"/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Module 3b </a:t>
            </a:r>
            <a:br>
              <a:rPr sz="3200"/>
            </a:br>
            <a:r>
              <a:rPr b="1" lang="en" sz="3200" spc="-1" strike="noStrike">
                <a:solidFill>
                  <a:srgbClr val="000000"/>
                </a:solidFill>
                <a:latin typeface="Arial"/>
                <a:ea typeface="DejaVu Sans"/>
              </a:rPr>
              <a:t>Advanced I/O</a:t>
            </a:r>
            <a:endParaRPr b="0" lang="en-GB" sz="32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Computer Systems &amp; Programming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800" spc="-1" strike="noStrike">
                <a:solidFill>
                  <a:srgbClr val="000000"/>
                </a:solidFill>
                <a:latin typeface="Arial"/>
                <a:ea typeface="HG Mincho Light J"/>
              </a:rPr>
              <a:t>Academic Year 2023-2024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en-GB" sz="1800" spc="-1" strike="noStrike">
              <a:latin typeface="Arial"/>
            </a:endParaRPr>
          </a:p>
          <a:p>
            <a:pPr algn="ctr">
              <a:lnSpc>
                <a:spcPct val="101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134360"/>
                <a:tab algn="l" pos="10332720"/>
                <a:tab algn="l" pos="10782000"/>
              </a:tabLst>
            </a:pPr>
            <a:endParaRPr b="0" lang="en-GB" sz="1800" spc="-1" strike="noStrike"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166320" y="6033960"/>
            <a:ext cx="10286640" cy="89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2012-2024 Francesco Pedullà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2005-2007 Francesco Pedullà, Massimo Verola, Samuele Ruco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Copyright © 2001-2005 Renzo Davoli, Alberto Montresor (University of Bologna)</a:t>
            </a:r>
            <a:endParaRPr b="0" lang="en-GB" sz="1000" spc="-1" strike="noStrike">
              <a:latin typeface="Arial"/>
            </a:endParaRPr>
          </a:p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Permission is granted to copy, distribute and/or modify this document under the terms of the GNU Free Documentation License, Version 1.2 or any later version published by the Free Software Foundation;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with no Invariant Sections, no Front-Cover Texts, and no Back-Cover Texts. </a:t>
            </a:r>
            <a:br>
              <a:rPr sz="1000"/>
            </a:b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A copy of the license can be found at: </a:t>
            </a:r>
            <a:r>
              <a:rPr b="1" lang="en" sz="1000" spc="-1" strike="noStrike" u="sng">
                <a:solidFill>
                  <a:srgbClr val="0000ff"/>
                </a:solidFill>
                <a:uFillTx/>
                <a:latin typeface="Courier New"/>
                <a:ea typeface="Times New Roman"/>
                <a:hlinkClick r:id="rId1"/>
              </a:rPr>
              <a:t>http://www.gnu.org/licenses/fdl.html#TOC1</a:t>
            </a:r>
            <a:r>
              <a:rPr b="1" lang="en" sz="1000" spc="-1" strike="noStrike">
                <a:solidFill>
                  <a:srgbClr val="000000"/>
                </a:solidFill>
                <a:latin typeface="Courier New"/>
                <a:ea typeface="Times New Roman"/>
              </a:rPr>
              <a:t> </a:t>
            </a:r>
            <a:endParaRPr b="0" lang="en-GB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select()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549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Return value of the system call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&gt; 0 :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descriptors are ready for I/O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0 : Timeout expired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-1 : An error occurred.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errno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variable can take on the following values: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EBADF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There is an invalid descriptor among the arguments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EINTR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call was interrupted by a signal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EINVAL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number of descriptors to monitor is negative or the timeout is invalid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ENOMEM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system cannot allocate memory for internal structures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Prototype of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select()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338400" y="1245600"/>
            <a:ext cx="9975600" cy="5573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</a:rPr>
              <a:t>#include &lt;sys/select.h&gt;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</a:rPr>
              <a:t>int select(int nfds, fd_set *readfds,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</a:rPr>
              <a:t>fd_set *writefds, fd_set *exceptfds,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</a:rPr>
              <a:t>struct timeval *timeout);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  <a:ea typeface="HG Mincho Light J"/>
              </a:rPr>
              <a:t>struct timeval {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  <a:ea typeface="HG Mincho Light J"/>
              </a:rPr>
              <a:t>time_t tv_sec; /* seconds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  <a:ea typeface="HG Mincho Light J"/>
              </a:rPr>
              <a:t>suseconds_t tv_usec; /* microseconds */</a:t>
            </a:r>
            <a:endParaRPr b="0" lang="en-GB" sz="2000" spc="-1" strike="noStrike">
              <a:latin typeface="Arial"/>
            </a:endParaRPr>
          </a:p>
          <a:p>
            <a:pPr marL="950760" indent="-379440">
              <a:lnSpc>
                <a:spcPct val="99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10 Pitch"/>
                <a:ea typeface="HG Mincho Light J"/>
              </a:rPr>
              <a:t>};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  <a:ea typeface="HG Mincho Light J"/>
              </a:rPr>
              <a:t>nfds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  <a:ea typeface="HG Mincho Light J"/>
              </a:rPr>
              <a:t>: it is the value of the maximum descriptor plus 1. It must be calculated considering the maximum value of the file descriptor in which we are interested by adding 1.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Setting the waiting time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355680" y="1366920"/>
            <a:ext cx="9975600" cy="5175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timeout == NULL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Infinite waiting time (blocking call)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function returns if at least one descriptor is ready for I/O or if an error occurred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timeout-&gt;tv_sec == 0 &amp;&amp; timeout-&gt;tv_usec == 0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Polling (non-blocking call)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All descriptors are checked and the function returns immediately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timeout-&gt;tv_sec != 0 || timeout-&gt;tv_usec != 0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Limited waiting time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function returns if at least one descriptor is ready for I/O, if the timeout has elapsed, or if an error has occurred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Descriptor sets (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fd_set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5388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2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The set of read, write and exception file descriptors is described using the arguments: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2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readfds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2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writefds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2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exceptfds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2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The type of these arguments is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fd_set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2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Typically one bit is needed for each file descriptor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2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Procedure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2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Allocation of a variable of type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fd_set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2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fd_set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type variable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Operations on descriptor sets ( </a:t>
            </a:r>
            <a:r>
              <a:rPr b="1" i="1" lang="en" sz="2400" spc="-1" strike="noStrike">
                <a:solidFill>
                  <a:srgbClr val="000000"/>
                </a:solidFill>
                <a:latin typeface="Arial Black"/>
              </a:rPr>
              <a:t>fd_set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)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5645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i="1" lang="en" sz="2400" spc="-1" strike="noStrike">
                <a:solidFill>
                  <a:srgbClr val="0000ff"/>
                </a:solidFill>
                <a:latin typeface="Arial"/>
              </a:rPr>
              <a:t>fdset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descriptors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void FD_ZERO(fd_set *fdset)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i="1" lang="en" sz="2400" spc="-1" strike="noStrike">
                <a:solidFill>
                  <a:srgbClr val="0000ff"/>
                </a:solidFill>
                <a:latin typeface="Arial"/>
              </a:rPr>
              <a:t>fd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descriptor to the </a:t>
            </a:r>
            <a:r>
              <a:rPr b="1" i="1" lang="en" sz="2400" spc="-1" strike="noStrike">
                <a:solidFill>
                  <a:srgbClr val="0000ff"/>
                </a:solidFill>
                <a:latin typeface="Arial"/>
              </a:rPr>
              <a:t>fdset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collection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void FD_SET(int fd, fd_set *fdset)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Removes the </a:t>
            </a:r>
            <a:r>
              <a:rPr b="1" i="1" lang="en" sz="2400" spc="-1" strike="noStrike">
                <a:solidFill>
                  <a:srgbClr val="0000ff"/>
                </a:solidFill>
                <a:latin typeface="Arial"/>
              </a:rPr>
              <a:t>fd descriptor from the fdset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collection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void FD_CLR(int fd, fd_set *fdset)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Tests whether the descriptor </a:t>
            </a:r>
            <a:r>
              <a:rPr b="1" i="1" lang="en" sz="2400" spc="-1" strike="noStrike">
                <a:solidFill>
                  <a:srgbClr val="0000ff"/>
                </a:solidFill>
                <a:latin typeface="Arial"/>
              </a:rPr>
              <a:t>fd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belongs to the set </a:t>
            </a:r>
            <a:r>
              <a:rPr b="1" i="1" lang="en" sz="2400" spc="-1" strike="noStrike">
                <a:solidFill>
                  <a:srgbClr val="0000ff"/>
                </a:solidFill>
                <a:latin typeface="Arial"/>
              </a:rPr>
              <a:t>fdset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int FD_ISSET(int fd, fd_set *fdset)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MACRO returns non-zero if the descriptor belongs to the set, zero otherwise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1 -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335520" y="1258920"/>
            <a:ext cx="9975600" cy="571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 readset, writeset;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Clear the sets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FD_ZERO(&amp;readset);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FD_ZERO(&amp;writeset);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Add the given fds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FD_SET( 0, &amp;readset);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FD_SET( 3, &amp;readset);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FD_SET( 1, &amp;writeset);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FD_SET( 2, &amp;writeset);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Call the system call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n = select(3+1, &amp;readset, &amp;writeset, NULL, NULL);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83" name="" descr=""/>
          <p:cNvPicPr/>
          <p:nvPr/>
        </p:nvPicPr>
        <p:blipFill>
          <a:blip r:embed="rId1"/>
          <a:stretch/>
        </p:blipFill>
        <p:spPr>
          <a:xfrm>
            <a:off x="4956120" y="2326680"/>
            <a:ext cx="5209560" cy="2084400"/>
          </a:xfrm>
          <a:prstGeom prst="rect">
            <a:avLst/>
          </a:prstGeom>
          <a:ln w="0">
            <a:noFill/>
          </a:ln>
        </p:spPr>
      </p:pic>
      <p:sp>
        <p:nvSpPr>
          <p:cNvPr id="84" name=""/>
          <p:cNvSpPr/>
          <p:nvPr/>
        </p:nvSpPr>
        <p:spPr>
          <a:xfrm>
            <a:off x="1843200" y="6545160"/>
            <a:ext cx="2656800" cy="295920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Arial"/>
                <a:ea typeface="DejaVu Sans"/>
              </a:rPr>
              <a:t>max file descriptor + 1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1728360" y="6300000"/>
            <a:ext cx="575640" cy="335880"/>
          </a:xfrm>
          <a:custGeom>
            <a:avLst/>
            <a:gdLst/>
            <a:ahLst/>
            <a:rect l="l" t="t" r="r" b="b"/>
            <a:pathLst>
              <a:path fill="none" w="696" h="4930">
                <a:moveTo>
                  <a:pt x="251" y="0"/>
                </a:moveTo>
                <a:cubicBezTo>
                  <a:pt x="251" y="1034"/>
                  <a:pt x="0" y="3760"/>
                  <a:pt x="0" y="3760"/>
                </a:cubicBezTo>
                <a:lnTo>
                  <a:pt x="696" y="4930"/>
                </a:lnTo>
              </a:path>
            </a:pathLst>
          </a:custGeom>
          <a:noFill/>
          <a:ln w="36720">
            <a:solidFill>
              <a:srgbClr val="8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1 -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298080" y="1202040"/>
            <a:ext cx="9975600" cy="6298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0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To identify which descriptors are ready after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select() call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a bit test must be performed on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fd_set type variable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used, which is updated by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select()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0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This operation must be performed only if the value returned by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select()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positive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n = select(3+1, &amp;readset, &amp;writeset, NULL, NULL);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(n &gt; 0) {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(FD_ISSET(0, &amp;readset)) { /* non-blocking read on fd 0 */ }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(FD_ISSET(3, &amp;readset)) { /* non-blocking read on fd 3 */ }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(FD_ISSET(1, &amp;writeset)) { /* non-blocking write on fd 1 */ }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(FD_ISSET(2, &amp;writeset)) { /* non-blocking write on fd 2 */ }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else {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error */</a:t>
            </a:r>
            <a:endParaRPr b="0" lang="en-GB" sz="2400" spc="-1" strike="noStrike">
              <a:latin typeface="Arial"/>
            </a:endParaRPr>
          </a:p>
          <a:p>
            <a:pPr marL="950760" indent="-63504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2: Polling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295560" y="1188360"/>
            <a:ext cx="9975600" cy="5441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 rset; int n;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struct timeval timeout;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FD_ZERO(&amp;rset);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Read set: {0,3}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FD_SET(0, &amp;rset); FD_SET(3, &amp;rset);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Set timeout to zero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memset(&amp;timeout, 0, sizeof(struct timeout));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switch (select(3+1, &amp;rset, NULL, NULL, &amp;timeout)) {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case -1: /* an error has occurred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break;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case 0: /* no data available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break;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default: /* data available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(FD_ISSET(0, &amp;rset)) { /* non-blocking read on fd 0 */ }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(FD_ISSET(3, &amp;rset)) { /* non-blocking read on fd 3 */ }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3: Timeout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295560" y="1058760"/>
            <a:ext cx="9975600" cy="5441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 rset; int n;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struct timeval timeout;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FD_ZERO(&amp;rset);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Read set: {0,3}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FD_SET(0, &amp;rset); FD_SET(3, &amp;rset);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Set timeout to five seconds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timeout.tv_sec = 5; timeout.tv_usec = 0;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switch (select(3+1, &amp;rset, NULL, NULL, &amp;timeout)) {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case -1: /* an error has occurred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break;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case 0: /* no data within five seconds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break;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default: /* data available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(FD_ISSET(0, &amp;rset)) { /* non-blocking read on fd 0 */ }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(FD_ISSET(3, &amp;rset)) { /* non-blocking read on fd 3 */ }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69840"/>
                <a:tab algn="l" pos="518760"/>
                <a:tab algn="l" pos="968040"/>
                <a:tab algn="l" pos="1417320"/>
                <a:tab algn="l" pos="1866600"/>
                <a:tab algn="l" pos="2315880"/>
                <a:tab algn="l" pos="2765160"/>
                <a:tab algn="l" pos="3214440"/>
                <a:tab algn="l" pos="3663720"/>
                <a:tab algn="l" pos="4113000"/>
                <a:tab algn="l" pos="4562280"/>
                <a:tab algn="l" pos="5011560"/>
                <a:tab algn="l" pos="5460840"/>
                <a:tab algn="l" pos="5910120"/>
                <a:tab algn="l" pos="6359400"/>
                <a:tab algn="l" pos="6808680"/>
                <a:tab algn="l" pos="7257960"/>
                <a:tab algn="l" pos="7707240"/>
                <a:tab algn="l" pos="8156520"/>
                <a:tab algn="l" pos="860580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Record/File Lock: Introduction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345600" y="1158840"/>
            <a:ext cx="9975600" cy="5656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Problem: What happens if one process writes a file while others read it?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Processes that read can read partially or incompletely written information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Problem: What happens if multiple processes write to the same file at the same time?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output to the file is mixed unpredictably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process can overwrite the output of another process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Solution: Record/File Lock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allows you to block the access of other processes to a file (or parts of it), so as to avoid overlaps and guarantee the atomicity of the writing operation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44440" y="550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Non blocking I/O and I/O Multiplexing: Introduction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303480" y="1398240"/>
            <a:ext cx="9884160" cy="603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Unix/Linux system calls involving I/O operations may be of the type “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slow system calls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” if the calling process can be blocked on such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calls.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Examples: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calling process can block on a read operation if the data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not present (pipe, terminal device, network device);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write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calling process can block on a write operation if the data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cannot be accepted (pipe, terminal device, network device);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open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the process may block during the opening phase if certain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conditions are not met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6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Calling open on read-only FIFO (without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O_NONBLOCK flag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when no other process has opened the FIFO for writing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Record/File Lock: Introduction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355680" y="1080720"/>
            <a:ext cx="9975600" cy="5829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7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Types of File Locking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Read Lock / Shared Lock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Shared lock: allows reading access (to the file) to one or more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processes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Write Lock / Exclusive Lock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Exclusive lock: allows write access (to the file) to a single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process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File Locking Mode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Advisory Locking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Access control by individual processes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Mandatory Locking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Kernel access control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Advisory Locking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3700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is the first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file locking mode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implemented in unix-like systems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Individual processes are responsible for asserting and verifying whether conditions exist that prevent access to the file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write()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functions are executed anyway and are not affected by the presence of a possible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lock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Processes must explicitly check the state of files before accessing them using their functions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Mandatory Locking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480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Introduced in SVR4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system prevents a process from accessing the file (or parts of it) if another process holds the lock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Problems: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Not even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root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can access a locked file, so a process that locks a crucial file (making it completely inaccessible) can render the system unusable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By default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Mandatory Locking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disabled, to enable it the filesystem must be mounted with the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mand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option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mount -t &lt;vfstype&gt; &lt;device&gt; &lt;dir&gt; -o send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Record Lock: Operations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544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Request for a Lock on a region of a file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Operations performed by a process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Lock request (blocking)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process receives the lock: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File operations (read or write)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Release of the acquired lock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</p:txBody>
      </p:sp>
      <p:graphicFrame>
        <p:nvGraphicFramePr>
          <p:cNvPr id="102" name=""/>
          <p:cNvGraphicFramePr/>
          <p:nvPr/>
        </p:nvGraphicFramePr>
        <p:xfrm>
          <a:off x="1518840" y="1929240"/>
          <a:ext cx="7364520" cy="1505160"/>
        </p:xfrm>
        <a:graphic>
          <a:graphicData uri="http://schemas.openxmlformats.org/presentationml/2006/ole">
            <p:oleObj progId="Excel.Sheet.12" r:id="rId1" spid="">
              <p:embed/>
              <p:pic>
                <p:nvPicPr>
                  <p:cNvPr id="103" name="" descr=""/>
                  <p:cNvPicPr/>
                  <p:nvPr/>
                </p:nvPicPr>
                <p:blipFill>
                  <a:blip r:embed="rId2"/>
                  <a:stretch/>
                </p:blipFill>
                <p:spPr>
                  <a:xfrm>
                    <a:off x="1518840" y="1929240"/>
                    <a:ext cx="7364520" cy="1505160"/>
                  </a:xfrm>
                  <a:prstGeom prst="rect">
                    <a:avLst/>
                  </a:prstGeom>
                  <a:ln w="0">
                    <a:noFill/>
                  </a:ln>
                </p:spPr>
              </p:pic>
            </p:oleObj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Unix/Linux Record Lock: fcntl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25160" y="1202400"/>
            <a:ext cx="9975600" cy="5871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#include &lt;unistd.h&gt;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#include &lt;fcntl.h&gt;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fcntl returns 0 on success, -1 on error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int fcntl(int fd, int cmd, struct flock *lock);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struct flock {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short l_type; /* F_RDLCK, F_WRLCK, F_UNLCK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short l_whence; /* How to interpret l_start: SEEK_SET,      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SEEK_CUR, SEEK_END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off_t l_start; /* Starting offset for lock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off_t l_len; /* Number of bytes to lock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pid_t l_pid; /* PID of process blocking our lock (returned by  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F_GETLK only) */</a:t>
            </a:r>
            <a:endParaRPr b="0" lang="en-GB" sz="2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fcntl()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function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335880" y="1252800"/>
            <a:ext cx="9975600" cy="5665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89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 is used for various file descriptor operations.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89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most important operations are: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9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Duplicate an existing descriptor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9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cmd: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F_DUPFD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9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Set or get flags associated with the file descriptor (e.g. the close-on-exec flag)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9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cmd: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F_GETFD, F_SETFD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9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Set or get file status flags (e.g.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O_RDONLY, O_WRONLY, O_APPEND, O_ASYNC, ...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9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cmd: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F_GETFL, F_SETFL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9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Record lock management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9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cmd: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F_GETLK, F_SETLK, F_SETLKW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flock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structure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355680" y="1280160"/>
            <a:ext cx="9975600" cy="558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Lock type (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l_type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F_RDLCK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read lock (shared lock)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file must be open for reading or reading/writing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F_WRLCK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write lock (exclusive lock)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file must be opened for writing or reading/writing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F_UNLCK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release the lock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lock is released automatically when: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ends</a:t>
            </a:r>
            <a:endParaRPr b="0" lang="en-GB" sz="2400" spc="-1" strike="noStrike">
              <a:latin typeface="Arial"/>
            </a:endParaRPr>
          </a:p>
          <a:p>
            <a:pPr marL="1788840" indent="-228600">
              <a:lnSpc>
                <a:spcPct val="118000"/>
              </a:lnSpc>
              <a:spcBef>
                <a:spcPts val="4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closes the file descriptor on which the lock refers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Note: it is good practice to manually release all locks obtained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Flock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structure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315720" y="1264680"/>
            <a:ext cx="9975600" cy="5362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Offset from which the lock request starts (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l_start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): the offset is a number of bytes added to a given file position specified in the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l_whence field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SEEK_SET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start of file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SEEK_CUR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current position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SEEK_END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end of file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offset can be negative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Number of bytes on which to request the lock (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l_len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Non-negative value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l_len == 0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special value to request the lock from the location specified in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l_whence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l_start fields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until the end of the file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: lock management commands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4748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F_SETLK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Request lock when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l_type</a:t>
            </a:r>
            <a:r>
              <a:rPr b="1" i="1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F_RDLCK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F_WRLCK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Release lock when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l_type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F_UNLCK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lock/unlock operation affects a certain number of bytes specified in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l_whence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,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l_start fields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l_len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 of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struct flock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structure .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lock request cannot be satisfied (it conflicts with the lock acquired by another process) the function returns -1 and the variable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errno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takes on the value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EACCES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or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EAGAIN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: lock management commands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4028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F_SETLKW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Similar to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F_SETLK command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Difference: If the lock cannot be granted, the process is blocked until it acquires the requested lock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function becomes blocking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process captures a signal, the call is interrupted and after handling the signal the system call returns -1 and the variable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errno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takes on the value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EINTR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Slow system calls and signals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275400" y="1204200"/>
            <a:ext cx="9975600" cy="5659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0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 process stuck on a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slow system call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can be interrupted by the delivery of a signal to the process itself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0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system call ends with an error and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errno variable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takes on the value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EINTR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0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these situations, the management of the slow system call must be done in such a way as to repeat it.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0000"/>
              </a:lnSpc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do {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again = 0;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if ((n = read(fd, buf, SIZE)) &lt; 0) {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if (errno == EINTR) { again = 1; }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else { ... }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}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else { /* no error */ }</a:t>
            </a:r>
            <a:endParaRPr b="0" lang="en-GB" sz="20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0" lang="en" sz="2000" spc="-1" strike="noStrike">
                <a:solidFill>
                  <a:srgbClr val="000000"/>
                </a:solidFill>
                <a:latin typeface="Courier New"/>
              </a:rPr>
              <a:t>} while (again);</a:t>
            </a:r>
            <a:endParaRPr b="0" lang="en-GB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: lock management commands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4459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F_GETLK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Check whether the lock can be granted or not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l_type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field takes on the value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F_UNLCK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while the other fields of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struct flock structure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are not modified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Please note: the process does not acquire the lock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lock cannot be granted, the function returns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Process ID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in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l_pid field of the struct flock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structure , of the process holding the incompatible lock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345600" y="1098720"/>
            <a:ext cx="10346040" cy="5916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Lock on reading the entire file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struct flock lock;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lock.l_type = F_RDLCK; /* Read 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lock.l_whence = SEEK_SET; /* Start of the file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lock.l_start = 0; /* Offset at start of the file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lock.l_len = 0; /* Special value: lock all bytes starting at the location specified by l_whence and l_start through the EOF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Lock file descriptor fd (blocking mode)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(!fcntl(fd, F_SETLKW, &amp;lock)) {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Read operations on file descriptor fd ...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Release the 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lock.l_type = F_UNLCK; /* Unlock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(fcntl(fd, F_SETLK, &amp;lock) == -1) { /* error */ }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5551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Lock writing on the last 10 bytes of the file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struct flock lock;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lock.l_type = F_WRLCK; /* Write 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lock.l_whence = SEEK_END; /* End of the file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lock.l_start = -10; /* Offset starting 10 bytes before the EOF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lock.l_len = 0; /* Special value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Lock file descriptor fd (blocking mode)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(!fcntl(fd, F_SETLKW, &amp;lock)) {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Write operations on the locked region ...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Release the 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lock.l_type = F_UNLCK; /* Unlock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(fcntl(fd, F_SETLK, &amp;lock) == -1) { /* error */ }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Example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325800" y="1152360"/>
            <a:ext cx="9975600" cy="5533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Lock writing on 10 bytes from the current file position (in non-blocking mode)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struct flock lock;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lock.l_type      = F_WRLCK;   /* Write 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lock.l_whence = SEEK_CUR; /* Current file offset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lock.l_start      = 0;               /* Current file offset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lock.l_len        = 10;             /* Lock 10 bytes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Lock file descriptor fd (non-blocking mode)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(!fcntl(fd, F_SETLK, &amp;lock)) {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Write operations on the locked region ...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/* Release the 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lock.l_type = F_UNLCK;       /* Unlock */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  </a:t>
            </a: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if (fcntl(fd, F_SETLK, &amp;lock) == -1) { /* error */ }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100000"/>
              </a:lnSpc>
              <a:spcBef>
                <a:spcPts val="1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}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Record/File Lock: Additional information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/>
          </p:nvPr>
        </p:nvSpPr>
        <p:spPr>
          <a:xfrm>
            <a:off x="321120" y="1397520"/>
            <a:ext cx="9975600" cy="5117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Locks are </a:t>
            </a:r>
            <a:r>
              <a:rPr b="0" lang="en" sz="2400" spc="-1" strike="noStrike" u="sng">
                <a:solidFill>
                  <a:srgbClr val="000000"/>
                </a:solidFill>
                <a:uFillTx/>
                <a:latin typeface="Arial"/>
              </a:rPr>
              <a:t>not inherited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by the child process created with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fork()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Locks are preserved after an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execve call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5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close-on-exec flag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is true, locks are released and files are closed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Avoid calling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stdio (3)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library functions to access the locked region of files, as these functions use a user space buffer. Alternatively, you may: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5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force writing with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fflush() function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5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remove the buffer from the affected stream with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setbuf() function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5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use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write()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Record Lock: Additional functions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345600" y="1008000"/>
            <a:ext cx="9975600" cy="54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lockf()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POSIX.1-2001 standards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Allows management of the lock on a region of the file (only from the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current position)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is an interface to the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fcntl() system call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man 3 lockf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flock()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Allows lock management only on the entire file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man 2 flock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ff"/>
                </a:solidFill>
                <a:latin typeface="Arial"/>
              </a:rPr>
              <a:t>These functions are simpler than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fcntl() </a:t>
            </a:r>
            <a:r>
              <a:rPr b="0" lang="en" sz="2400" spc="-1" strike="noStrike">
                <a:solidFill>
                  <a:srgbClr val="0000ff"/>
                </a:solidFill>
                <a:latin typeface="Arial"/>
              </a:rPr>
              <a:t>but less versatile and complete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Non blocking I/O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355680" y="1326240"/>
            <a:ext cx="9975600" cy="529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It is possible to set the I/O modes for a file descriptor to be non-blocking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open()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call you can set the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O_NONBLOCK flag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4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open(fifoname, O_RDONLY | O_NONBLOCK);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fcntl()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function can be used to set the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O_NONBLOCK flag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4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Courier 10 Pitch"/>
              </a:rPr>
              <a:t>fcntl(fd, F_SETFL, O_NONBLOCK)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4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With file descriptor in non-blocking mode: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I/O is ready the data is read or written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94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I/O is not ready the call does not block the process but returns immediately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94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return status 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-1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errno == EAGAIN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I/O Multiplexing 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55680" y="1402920"/>
            <a:ext cx="9975600" cy="566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Suppose that a process must read from 2 file descriptors, in this case the use of reading blocking operations would risk, for example, blocking the process on fd1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because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there is no data available and thus preventing reading from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fd2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on which there may be available data.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Example: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reads from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fd1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writes to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fd2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process reads from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fd2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and writes to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fd1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Process may get stuck on first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read()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(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fd1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1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preventing reading from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fd2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61" name="" descr=""/>
          <p:cNvPicPr/>
          <p:nvPr/>
        </p:nvPicPr>
        <p:blipFill>
          <a:blip r:embed="rId1"/>
          <a:stretch/>
        </p:blipFill>
        <p:spPr>
          <a:xfrm>
            <a:off x="482040" y="1266120"/>
            <a:ext cx="9672480" cy="1313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I/O Multiplexing 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355680" y="1120320"/>
            <a:ext cx="9975600" cy="589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One possible solution is to use two processes (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fork()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5000"/>
              </a:lnSpc>
              <a:spcBef>
                <a:spcPts val="2098"/>
              </a:spcBef>
              <a:buNone/>
              <a:tabLst>
                <a:tab algn="l" pos="0"/>
              </a:tabLst>
            </a:pP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1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Each of the two processes manages communication in one direction only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1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child terminates because the remote process disconnects the line, the parent process knows about it because it receives a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SIGCHLD signal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1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If the parent terminates because the user disconnects the terminal, the parent must communicate this to the child (e.g. send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SIGUSR1 signal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91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program structure becomes more complicated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64" name="" descr=""/>
          <p:cNvPicPr/>
          <p:nvPr/>
        </p:nvPicPr>
        <p:blipFill>
          <a:blip r:embed="rId1"/>
          <a:stretch/>
        </p:blipFill>
        <p:spPr>
          <a:xfrm>
            <a:off x="1211400" y="1721160"/>
            <a:ext cx="8186400" cy="1711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I/O Multiplexing - III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315360" y="1250280"/>
            <a:ext cx="9975600" cy="590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ff"/>
                </a:solidFill>
                <a:latin typeface="Arial"/>
              </a:rPr>
              <a:t>Single process workaround: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 set the file descriptors to non-blocking mode;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 do a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read(fd1,...)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. If there is data I read it and write it to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fd2 descriptor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. If there is no data the call returns immediately.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 do a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read(fd2,...)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. If there is data I read it and write it to the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fd1 descriptor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. If there is no data the call returns immediately.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 wait some time and start again from point (2)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ff"/>
                </a:solidFill>
                <a:latin typeface="Arial"/>
              </a:rPr>
              <a:t>This technique is known as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polling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Waste of CPU time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detriment of total system efficiency (suboptimal use of CPU resources).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select()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- 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387360" y="1284480"/>
            <a:ext cx="9975600" cy="5737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ct val="89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 many cases the best solution for I/O multiplexing is provided by the function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, which allows simultaneous monitoring of a set of file descriptors, waiting until one or more of them become ready for the I/O operation Or expected.</a:t>
            </a:r>
            <a:endParaRPr b="0" lang="en-GB" sz="2400" spc="-1" strike="noStrike">
              <a:latin typeface="Arial"/>
            </a:endParaRPr>
          </a:p>
          <a:p>
            <a:pPr marL="379080" indent="-379080">
              <a:lnSpc>
                <a:spcPct val="86000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Arguments of the </a:t>
            </a: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select() system call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Which file descriptors are we interested in?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What conditions must be met for each descriptor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6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We want to read from the file descriptor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6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We want to write to the file descriptor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6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We are interested in an exception condition of a file descriptor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86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How long do we want to wait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6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Infinite (blocking call)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6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For a certain time (timeout)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86000"/>
              </a:lnSpc>
              <a:spcBef>
                <a:spcPts val="550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Polling (non-blocking call)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244440" y="478440"/>
            <a:ext cx="10194840" cy="574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lnSpc>
                <a:spcPct val="85000"/>
              </a:lnSpc>
              <a:buNone/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select() </a:t>
            </a:r>
            <a:r>
              <a:rPr b="1" lang="en" sz="2400" spc="-1" strike="noStrike">
                <a:solidFill>
                  <a:srgbClr val="000000"/>
                </a:solidFill>
                <a:latin typeface="Arial Black"/>
              </a:rPr>
              <a:t>- II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355680" y="1258920"/>
            <a:ext cx="9975600" cy="529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79080" indent="-379080">
              <a:lnSpc>
                <a:spcPts val="2625"/>
              </a:lnSpc>
              <a:spcBef>
                <a:spcPts val="2098"/>
              </a:spcBef>
              <a:buNone/>
              <a:tabLst>
                <a:tab algn="l" pos="0"/>
              </a:tabLst>
            </a:pPr>
            <a:r>
              <a:rPr b="1" lang="en" sz="2400" spc="-1" strike="noStrike">
                <a:solidFill>
                  <a:srgbClr val="0000ff"/>
                </a:solidFill>
                <a:latin typeface="Courier 10 Pitch"/>
              </a:rPr>
              <a:t>select() </a:t>
            </a:r>
            <a:r>
              <a:rPr b="1" lang="en" sz="2400" spc="-1" strike="noStrike">
                <a:solidFill>
                  <a:srgbClr val="0000ff"/>
                </a:solidFill>
                <a:latin typeface="Arial"/>
              </a:rPr>
              <a:t>returns: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The total number of descriptors that are ready for I/O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Which descriptors are ready for each of the three conditions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read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Calling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read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on the ready descriptor will not block the process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write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Calling </a:t>
            </a:r>
            <a:r>
              <a:rPr b="1" lang="en" sz="2400" spc="-1" strike="noStrike">
                <a:solidFill>
                  <a:srgbClr val="000000"/>
                </a:solidFill>
                <a:latin typeface="Courier 10 Pitch"/>
              </a:rPr>
              <a:t>write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on the ready descriptor will no longer block the process</a:t>
            </a:r>
            <a:endParaRPr b="0" lang="en-GB" sz="2400" spc="-1" strike="noStrike">
              <a:latin typeface="Arial"/>
            </a:endParaRPr>
          </a:p>
          <a:p>
            <a:pPr marL="1371600" indent="-228600">
              <a:lnSpc>
                <a:spcPct val="118000"/>
              </a:lnSpc>
              <a:spcBef>
                <a:spcPts val="550"/>
              </a:spcBef>
              <a:buNone/>
              <a:tabLst>
                <a:tab algn="l" pos="0"/>
              </a:tabLst>
            </a:pP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exception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i="1" lang="en" sz="2400" spc="-1" strike="noStrike">
                <a:solidFill>
                  <a:srgbClr val="000000"/>
                </a:solidFill>
                <a:latin typeface="Arial"/>
              </a:rPr>
              <a:t>condition </a:t>
            </a: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: an exception condition occurred on the descriptor (e.g. out-of-band)</a:t>
            </a:r>
            <a:endParaRPr b="0" lang="en-GB" sz="2400" spc="-1" strike="noStrike">
              <a:latin typeface="Arial"/>
            </a:endParaRPr>
          </a:p>
          <a:p>
            <a:pPr marL="950760" indent="-379440">
              <a:lnSpc>
                <a:spcPct val="118000"/>
              </a:lnSpc>
              <a:spcBef>
                <a:spcPts val="1148"/>
              </a:spcBef>
              <a:buNone/>
              <a:tabLst>
                <a:tab algn="l" pos="0"/>
              </a:tabLst>
            </a:pPr>
            <a:r>
              <a:rPr b="0" lang="en" sz="2400" spc="-1" strike="noStrike">
                <a:solidFill>
                  <a:srgbClr val="000000"/>
                </a:solidFill>
                <a:latin typeface="Arial"/>
              </a:rPr>
              <a:t>This information allows us to perform appropriate I/O functions without blocking the process</a:t>
            </a:r>
            <a:endParaRPr b="0" lang="en-GB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9111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2003-09-08T07:38:59Z</dcterms:created>
  <dc:creator>Alberto Montresor</dc:creator>
  <dc:description/>
  <dc:language>it-IT</dc:language>
  <cp:lastModifiedBy/>
  <cp:lastPrinted>2005-09-19T09:11:21Z</cp:lastPrinted>
  <dcterms:modified xsi:type="dcterms:W3CDTF">2023-10-22T15:51:01Z</dcterms:modified>
  <cp:revision>709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