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media/image1.gif" ContentType="image/gif"/>
  <Override PartName="/ppt/media/image2.gif" ContentType="image/gif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presProps.xml" ContentType="application/vnd.openxmlformats-officedocument.presentationml.presProps+xml"/>
  <Override PartName="/ppt/slides/slide56.xml" ContentType="application/vnd.openxmlformats-officedocument.presentationml.slide+xml"/>
  <Override PartName="/ppt/slides/slide55.xml" ContentType="application/vnd.openxmlformats-officedocument.presentationml.slide+xml"/>
  <Override PartName="/ppt/slides/slide54.xml" ContentType="application/vnd.openxmlformats-officedocument.presentationml.slide+xml"/>
  <Override PartName="/ppt/slides/slide53.xml" ContentType="application/vnd.openxmlformats-officedocument.presentationml.slide+xml"/>
  <Override PartName="/ppt/slides/slide52.xml" ContentType="application/vnd.openxmlformats-officedocument.presentationml.slide+xml"/>
  <Override PartName="/ppt/slides/slide51.xml" ContentType="application/vnd.openxmlformats-officedocument.presentationml.slide+xml"/>
  <Override PartName="/ppt/slides/slide50.xml" ContentType="application/vnd.openxmlformats-officedocument.presentationml.slide+xml"/>
  <Override PartName="/ppt/slides/slide46.xml" ContentType="application/vnd.openxmlformats-officedocument.presentationml.slide+xml"/>
  <Override PartName="/ppt/slides/slide45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1.xml" ContentType="application/vnd.openxmlformats-officedocument.presentationml.slide+xml"/>
  <Override PartName="/ppt/slides/slide58.xml" ContentType="application/vnd.openxmlformats-officedocument.presentationml.slide+xml"/>
  <Override PartName="/ppt/slides/slide22.xml" ContentType="application/vnd.openxmlformats-officedocument.presentationml.slide+xml"/>
  <Override PartName="/ppt/slides/slide59.xml" ContentType="application/vnd.openxmlformats-officedocument.presentationml.slide+xml"/>
  <Override PartName="/ppt/slides/slide23.xml" ContentType="application/vnd.openxmlformats-officedocument.presentationml.slide+xml"/>
  <Override PartName="/ppt/slides/slide60.xml" ContentType="application/vnd.openxmlformats-officedocument.presentationml.slide+xml"/>
  <Override PartName="/ppt/slides/slide18.xml" ContentType="application/vnd.openxmlformats-officedocument.presentationml.slide+xml"/>
  <Override PartName="/ppt/slides/slide24.xml" ContentType="application/vnd.openxmlformats-officedocument.presentationml.slide+xml"/>
  <Override PartName="/ppt/slides/slide61.xml" ContentType="application/vnd.openxmlformats-officedocument.presentationml.slide+xml"/>
  <Override PartName="/ppt/slides/slide19.xml" ContentType="application/vnd.openxmlformats-officedocument.presentationml.slide+xml"/>
  <Override PartName="/ppt/slides/slide25.xml" ContentType="application/vnd.openxmlformats-officedocument.presentationml.slide+xml"/>
  <Override PartName="/ppt/slides/slide62.xml" ContentType="application/vnd.openxmlformats-officedocument.presentationml.slide+xml"/>
  <Override PartName="/ppt/slides/slide26.xml" ContentType="application/vnd.openxmlformats-officedocument.presentationml.slide+xml"/>
  <Override PartName="/ppt/slides/slide63.xml" ContentType="application/vnd.openxmlformats-officedocument.presentationml.slide+xml"/>
  <Override PartName="/ppt/slides/slide27.xml" ContentType="application/vnd.openxmlformats-officedocument.presentationml.slide+xml"/>
  <Override PartName="/ppt/slides/slide64.xml" ContentType="application/vnd.openxmlformats-officedocument.presentationml.slide+xml"/>
  <Override PartName="/ppt/slides/slide28.xml" ContentType="application/vnd.openxmlformats-officedocument.presentationml.slide+xml"/>
  <Override PartName="/ppt/slides/slide70.xml" ContentType="application/vnd.openxmlformats-officedocument.presentationml.slide+xml"/>
  <Override PartName="/ppt/slides/slide65.xml" ContentType="application/vnd.openxmlformats-officedocument.presentationml.slide+xml"/>
  <Override PartName="/ppt/slides/slide78.xml" ContentType="application/vnd.openxmlformats-officedocument.presentationml.slide+xml"/>
  <Override PartName="/ppt/slides/slide41.xml" ContentType="application/vnd.openxmlformats-officedocument.presentationml.slide+xml"/>
  <Override PartName="/ppt/slides/slide29.xml" ContentType="application/vnd.openxmlformats-officedocument.presentationml.slide+xml"/>
  <Override PartName="/ppt/slides/slide71.xml" ContentType="application/vnd.openxmlformats-officedocument.presentationml.slide+xml"/>
  <Override PartName="/ppt/slides/slide66.xml" ContentType="application/vnd.openxmlformats-officedocument.presentationml.slide+xml"/>
  <Override PartName="/ppt/slides/slide77.xml" ContentType="application/vnd.openxmlformats-officedocument.presentationml.slide+xml"/>
  <Override PartName="/ppt/slides/slide40.xml" ContentType="application/vnd.openxmlformats-officedocument.presentationml.slide+xml"/>
  <Override PartName="/ppt/slides/slide76.xml" ContentType="application/vnd.openxmlformats-officedocument.presentationml.slide+xml"/>
  <Override PartName="/ppt/slides/slide75.xml" ContentType="application/vnd.openxmlformats-officedocument.presentationml.slide+xml"/>
  <Override PartName="/ppt/slides/slide74.xml" ContentType="application/vnd.openxmlformats-officedocument.presentationml.slide+xml"/>
  <Override PartName="/ppt/slides/slide2.xml" ContentType="application/vnd.openxmlformats-officedocument.presentationml.slide+xml"/>
  <Override PartName="/ppt/slides/slide73.xml" ContentType="application/vnd.openxmlformats-officedocument.presentationml.slide+xml"/>
  <Override PartName="/ppt/slides/slide1.xml" ContentType="application/vnd.openxmlformats-officedocument.presentationml.slide+xml"/>
  <Override PartName="/ppt/slides/slide72.xml" ContentType="application/vnd.openxmlformats-officedocument.presentationml.slide+xml"/>
  <Override PartName="/ppt/slides/slide69.xml" ContentType="application/vnd.openxmlformats-officedocument.presentationml.slide+xml"/>
  <Override PartName="/ppt/slides/slide68.xml" ContentType="application/vnd.openxmlformats-officedocument.presentationml.slide+xml"/>
  <Override PartName="/ppt/slides/slide67.xml" ContentType="application/vnd.openxmlformats-officedocument.presentationml.slide+xml"/>
  <Override PartName="/ppt/slides/slide20.xml" ContentType="application/vnd.openxmlformats-officedocument.presentationml.slide+xml"/>
  <Override PartName="/ppt/slides/slide57.xml" ContentType="application/vnd.openxmlformats-officedocument.presentationml.slide+xml"/>
  <Override PartName="/ppt/slides/slide17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42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47.xml" ContentType="application/vnd.openxmlformats-officedocument.presentationml.slide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43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48.xml" ContentType="application/vnd.openxmlformats-officedocument.presentationml.slide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44.xml" ContentType="application/vnd.openxmlformats-officedocument.presentationml.slide+xml"/>
  <Override PartName="/ppt/slides/slide5.xml" ContentType="application/vnd.openxmlformats-officedocument.presentationml.slide+xml"/>
  <Override PartName="/ppt/slides/slide12.xml" ContentType="application/vnd.openxmlformats-officedocument.presentationml.slide+xml"/>
  <Override PartName="/ppt/slides/slide49.xml" ContentType="application/vnd.openxmlformats-officedocument.presentationml.slide+xml"/>
  <Override PartName="/ppt/slides/_rels/slide6.xml.rels" ContentType="application/vnd.openxmlformats-package.relationships+xml"/>
  <Override PartName="/ppt/slides/_rels/slide41.xml.rels" ContentType="application/vnd.openxmlformats-package.relationships+xml"/>
  <Override PartName="/ppt/slides/_rels/slide49.xml.rels" ContentType="application/vnd.openxmlformats-package.relationships+xml"/>
  <Override PartName="/ppt/slides/_rels/slide12.xml.rels" ContentType="application/vnd.openxmlformats-package.relationships+xml"/>
  <Override PartName="/ppt/slides/_rels/slide18.xml.rels" ContentType="application/vnd.openxmlformats-package.relationships+xml"/>
  <Override PartName="/ppt/slides/_rels/slide22.xml.rels" ContentType="application/vnd.openxmlformats-package.relationships+xml"/>
  <Override PartName="/ppt/slides/_rels/slide42.xml.rels" ContentType="application/vnd.openxmlformats-package.relationships+xml"/>
  <Override PartName="/ppt/slides/_rels/slide7.xml.rels" ContentType="application/vnd.openxmlformats-package.relationships+xml"/>
  <Override PartName="/ppt/slides/_rels/slide1.xml.rels" ContentType="application/vnd.openxmlformats-package.relationships+xml"/>
  <Override PartName="/ppt/slides/_rels/slide32.xml.rels" ContentType="application/vnd.openxmlformats-package.relationships+xml"/>
  <Override PartName="/ppt/slides/_rels/slide57.xml.rels" ContentType="application/vnd.openxmlformats-package.relationships+xml"/>
  <Override PartName="/ppt/slides/_rels/slide61.xml.rels" ContentType="application/vnd.openxmlformats-package.relationships+xml"/>
  <Override PartName="/ppt/slides/_rels/slide20.xml.rels" ContentType="application/vnd.openxmlformats-package.relationships+xml"/>
  <Override PartName="/ppt/slides/_rels/slide16.xml.rels" ContentType="application/vnd.openxmlformats-package.relationships+xml"/>
  <Override PartName="/ppt/slides/_rels/slide13.xml.rels" ContentType="application/vnd.openxmlformats-package.relationships+xml"/>
  <Override PartName="/ppt/slides/_rels/slide19.xml.rels" ContentType="application/vnd.openxmlformats-package.relationships+xml"/>
  <Override PartName="/ppt/slides/_rels/slide23.xml.rels" ContentType="application/vnd.openxmlformats-package.relationships+xml"/>
  <Override PartName="/ppt/slides/_rels/slide73.xml.rels" ContentType="application/vnd.openxmlformats-package.relationships+xml"/>
  <Override PartName="/ppt/slides/_rels/slide69.xml.rels" ContentType="application/vnd.openxmlformats-package.relationships+xml"/>
  <Override PartName="/ppt/slides/_rels/slide26.xml.rels" ContentType="application/vnd.openxmlformats-package.relationships+xml"/>
  <Override PartName="/ppt/slides/_rels/slide11.xml.rels" ContentType="application/vnd.openxmlformats-package.relationships+xml"/>
  <Override PartName="/ppt/slides/_rels/slide55.xml.rels" ContentType="application/vnd.openxmlformats-package.relationships+xml"/>
  <Override PartName="/ppt/slides/_rels/slide64.xml.rels" ContentType="application/vnd.openxmlformats-package.relationships+xml"/>
  <Override PartName="/ppt/slides/_rels/slide48.xml.rels" ContentType="application/vnd.openxmlformats-package.relationships+xml"/>
  <Override PartName="/ppt/slides/_rels/slide40.xml.rels" ContentType="application/vnd.openxmlformats-package.relationships+xml"/>
  <Override PartName="/ppt/slides/_rels/slide5.xml.rels" ContentType="application/vnd.openxmlformats-package.relationships+xml"/>
  <Override PartName="/ppt/slides/_rels/slide28.xml.rels" ContentType="application/vnd.openxmlformats-package.relationships+xml"/>
  <Override PartName="/ppt/slides/_rels/slide44.xml.rels" ContentType="application/vnd.openxmlformats-package.relationships+xml"/>
  <Override PartName="/ppt/slides/_rels/slide9.xml.rels" ContentType="application/vnd.openxmlformats-package.relationships+xml"/>
  <Override PartName="/ppt/slides/_rels/slide37.xml.rels" ContentType="application/vnd.openxmlformats-package.relationships+xml"/>
  <Override PartName="/ppt/slides/_rels/slide3.xml.rels" ContentType="application/vnd.openxmlformats-package.relationships+xml"/>
  <Override PartName="/ppt/slides/_rels/slide8.xml.rels" ContentType="application/vnd.openxmlformats-package.relationships+xml"/>
  <Override PartName="/ppt/slides/_rels/slide43.xml.rels" ContentType="application/vnd.openxmlformats-package.relationships+xml"/>
  <Override PartName="/ppt/slides/_rels/slide27.xml.rels" ContentType="application/vnd.openxmlformats-package.relationships+xml"/>
  <Override PartName="/ppt/slides/_rels/slide2.xml.rels" ContentType="application/vnd.openxmlformats-package.relationships+xml"/>
  <Override PartName="/ppt/slides/_rels/slide17.xml.rels" ContentType="application/vnd.openxmlformats-package.relationships+xml"/>
  <Override PartName="/ppt/slides/_rels/slide21.xml.rels" ContentType="application/vnd.openxmlformats-package.relationships+xml"/>
  <Override PartName="/ppt/slides/_rels/slide36.xml.rels" ContentType="application/vnd.openxmlformats-package.relationships+xml"/>
  <Override PartName="/ppt/slides/_rels/slide31.xml.rels" ContentType="application/vnd.openxmlformats-package.relationships+xml"/>
  <Override PartName="/ppt/slides/_rels/slide39.xml.rels" ContentType="application/vnd.openxmlformats-package.relationships+xml"/>
  <Override PartName="/ppt/slides/_rels/slide24.xml.rels" ContentType="application/vnd.openxmlformats-package.relationships+xml"/>
  <Override PartName="/ppt/slides/_rels/slide15.xml.rels" ContentType="application/vnd.openxmlformats-package.relationships+xml"/>
  <Override PartName="/ppt/slides/_rels/slide54.xml.rels" ContentType="application/vnd.openxmlformats-package.relationships+xml"/>
  <Override PartName="/ppt/slides/_rels/slide63.xml.rels" ContentType="application/vnd.openxmlformats-package.relationships+xml"/>
  <Override PartName="/ppt/slides/_rels/slide70.xml.rels" ContentType="application/vnd.openxmlformats-package.relationships+xml"/>
  <Override PartName="/ppt/slides/_rels/slide47.xml.rels" ContentType="application/vnd.openxmlformats-package.relationships+xml"/>
  <Override PartName="/ppt/slides/_rels/slide4.xml.rels" ContentType="application/vnd.openxmlformats-package.relationships+xml"/>
  <Override PartName="/ppt/slides/_rels/slide35.xml.rels" ContentType="application/vnd.openxmlformats-package.relationships+xml"/>
  <Override PartName="/ppt/slides/_rels/slide51.xml.rels" ContentType="application/vnd.openxmlformats-package.relationships+xml"/>
  <Override PartName="/ppt/slides/_rels/slide53.xml.rels" ContentType="application/vnd.openxmlformats-package.relationships+xml"/>
  <Override PartName="/ppt/slides/_rels/slide46.xml.rels" ContentType="application/vnd.openxmlformats-package.relationships+xml"/>
  <Override PartName="/ppt/slides/_rels/slide62.xml.rels" ContentType="application/vnd.openxmlformats-package.relationships+xml"/>
  <Override PartName="/ppt/slides/_rels/slide34.xml.rels" ContentType="application/vnd.openxmlformats-package.relationships+xml"/>
  <Override PartName="/ppt/slides/_rels/slide50.xml.rels" ContentType="application/vnd.openxmlformats-package.relationships+xml"/>
  <Override PartName="/ppt/slides/_rels/slide52.xml.rels" ContentType="application/vnd.openxmlformats-package.relationships+xml"/>
  <Override PartName="/ppt/slides/_rels/slide76.xml.rels" ContentType="application/vnd.openxmlformats-package.relationships+xml"/>
  <Override PartName="/ppt/slides/_rels/slide14.xml.rels" ContentType="application/vnd.openxmlformats-package.relationships+xml"/>
  <Override PartName="/ppt/slides/_rels/slide33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45.xml.rels" ContentType="application/vnd.openxmlformats-package.relationships+xml"/>
  <Override PartName="/ppt/slides/_rels/slide38.xml.rels" ContentType="application/vnd.openxmlformats-package.relationships+xml"/>
  <Override PartName="/ppt/slides/_rels/slide65.xml.rels" ContentType="application/vnd.openxmlformats-package.relationships+xml"/>
  <Override PartName="/ppt/slides/_rels/slide74.xml.rels" ContentType="application/vnd.openxmlformats-package.relationships+xml"/>
  <Override PartName="/ppt/slides/_rels/slide58.xml.rels" ContentType="application/vnd.openxmlformats-package.relationships+xml"/>
  <Override PartName="/ppt/slides/_rels/slide25.xml.rels" ContentType="application/vnd.openxmlformats-package.relationships+xml"/>
  <Override PartName="/ppt/slides/_rels/slide78.xml.rels" ContentType="application/vnd.openxmlformats-package.relationships+xml"/>
  <Override PartName="/ppt/slides/_rels/slide68.xml.rels" ContentType="application/vnd.openxmlformats-package.relationships+xml"/>
  <Override PartName="/ppt/slides/_rels/slide72.xml.rels" ContentType="application/vnd.openxmlformats-package.relationships+xml"/>
  <Override PartName="/ppt/slides/_rels/slide10.xml.rels" ContentType="application/vnd.openxmlformats-package.relationships+xml"/>
  <Override PartName="/ppt/slides/_rels/slide59.xml.rels" ContentType="application/vnd.openxmlformats-package.relationships+xml"/>
  <Override PartName="/ppt/slides/_rels/slide56.xml.rels" ContentType="application/vnd.openxmlformats-package.relationships+xml"/>
  <Override PartName="/ppt/slides/_rels/slide60.xml.rels" ContentType="application/vnd.openxmlformats-package.relationships+xml"/>
  <Override PartName="/ppt/slides/_rels/slide75.xml.rels" ContentType="application/vnd.openxmlformats-package.relationships+xml"/>
  <Override PartName="/ppt/slides/_rels/slide66.xml.rels" ContentType="application/vnd.openxmlformats-package.relationships+xml"/>
  <Override PartName="/ppt/slides/_rels/slide77.xml.rels" ContentType="application/vnd.openxmlformats-package.relationships+xml"/>
  <Override PartName="/ppt/slides/_rels/slide67.xml.rels" ContentType="application/vnd.openxmlformats-package.relationships+xml"/>
  <Override PartName="/ppt/slides/_rels/slide71.xml.rels" ContentType="application/vnd.openxmlformats-package.relationships+xml"/>
  <Override PartName="/ppt/slides/slide6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  <p:sldId id="323" r:id="rId70"/>
    <p:sldId id="324" r:id="rId71"/>
    <p:sldId id="325" r:id="rId72"/>
    <p:sldId id="326" r:id="rId73"/>
    <p:sldId id="327" r:id="rId74"/>
    <p:sldId id="328" r:id="rId75"/>
    <p:sldId id="329" r:id="rId76"/>
    <p:sldId id="330" r:id="rId77"/>
    <p:sldId id="331" r:id="rId78"/>
    <p:sldId id="332" r:id="rId79"/>
    <p:sldId id="333" r:id="rId80"/>
  </p:sldIdLst>
  <p:sldSz cx="10691813" cy="7559675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slide" Target="slides/slide42.xml"/><Relationship Id="rId45" Type="http://schemas.openxmlformats.org/officeDocument/2006/relationships/slide" Target="slides/slide43.xml"/><Relationship Id="rId46" Type="http://schemas.openxmlformats.org/officeDocument/2006/relationships/slide" Target="slides/slide44.xml"/><Relationship Id="rId47" Type="http://schemas.openxmlformats.org/officeDocument/2006/relationships/slide" Target="slides/slide45.xml"/><Relationship Id="rId48" Type="http://schemas.openxmlformats.org/officeDocument/2006/relationships/slide" Target="slides/slide46.xml"/><Relationship Id="rId49" Type="http://schemas.openxmlformats.org/officeDocument/2006/relationships/slide" Target="slides/slide47.xml"/><Relationship Id="rId50" Type="http://schemas.openxmlformats.org/officeDocument/2006/relationships/slide" Target="slides/slide48.xml"/><Relationship Id="rId51" Type="http://schemas.openxmlformats.org/officeDocument/2006/relationships/slide" Target="slides/slide49.xml"/><Relationship Id="rId52" Type="http://schemas.openxmlformats.org/officeDocument/2006/relationships/slide" Target="slides/slide50.xml"/><Relationship Id="rId53" Type="http://schemas.openxmlformats.org/officeDocument/2006/relationships/slide" Target="slides/slide51.xml"/><Relationship Id="rId54" Type="http://schemas.openxmlformats.org/officeDocument/2006/relationships/slide" Target="slides/slide52.xml"/><Relationship Id="rId55" Type="http://schemas.openxmlformats.org/officeDocument/2006/relationships/slide" Target="slides/slide53.xml"/><Relationship Id="rId56" Type="http://schemas.openxmlformats.org/officeDocument/2006/relationships/slide" Target="slides/slide54.xml"/><Relationship Id="rId57" Type="http://schemas.openxmlformats.org/officeDocument/2006/relationships/slide" Target="slides/slide55.xml"/><Relationship Id="rId58" Type="http://schemas.openxmlformats.org/officeDocument/2006/relationships/slide" Target="slides/slide56.xml"/><Relationship Id="rId59" Type="http://schemas.openxmlformats.org/officeDocument/2006/relationships/slide" Target="slides/slide57.xml"/><Relationship Id="rId60" Type="http://schemas.openxmlformats.org/officeDocument/2006/relationships/slide" Target="slides/slide58.xml"/><Relationship Id="rId61" Type="http://schemas.openxmlformats.org/officeDocument/2006/relationships/slide" Target="slides/slide59.xml"/><Relationship Id="rId62" Type="http://schemas.openxmlformats.org/officeDocument/2006/relationships/slide" Target="slides/slide60.xml"/><Relationship Id="rId63" Type="http://schemas.openxmlformats.org/officeDocument/2006/relationships/slide" Target="slides/slide61.xml"/><Relationship Id="rId64" Type="http://schemas.openxmlformats.org/officeDocument/2006/relationships/slide" Target="slides/slide62.xml"/><Relationship Id="rId65" Type="http://schemas.openxmlformats.org/officeDocument/2006/relationships/slide" Target="slides/slide63.xml"/><Relationship Id="rId66" Type="http://schemas.openxmlformats.org/officeDocument/2006/relationships/slide" Target="slides/slide64.xml"/><Relationship Id="rId67" Type="http://schemas.openxmlformats.org/officeDocument/2006/relationships/slide" Target="slides/slide65.xml"/><Relationship Id="rId68" Type="http://schemas.openxmlformats.org/officeDocument/2006/relationships/slide" Target="slides/slide66.xml"/><Relationship Id="rId69" Type="http://schemas.openxmlformats.org/officeDocument/2006/relationships/slide" Target="slides/slide67.xml"/><Relationship Id="rId70" Type="http://schemas.openxmlformats.org/officeDocument/2006/relationships/slide" Target="slides/slide68.xml"/><Relationship Id="rId71" Type="http://schemas.openxmlformats.org/officeDocument/2006/relationships/slide" Target="slides/slide69.xml"/><Relationship Id="rId72" Type="http://schemas.openxmlformats.org/officeDocument/2006/relationships/slide" Target="slides/slide70.xml"/><Relationship Id="rId73" Type="http://schemas.openxmlformats.org/officeDocument/2006/relationships/slide" Target="slides/slide71.xml"/><Relationship Id="rId74" Type="http://schemas.openxmlformats.org/officeDocument/2006/relationships/slide" Target="slides/slide72.xml"/><Relationship Id="rId75" Type="http://schemas.openxmlformats.org/officeDocument/2006/relationships/slide" Target="slides/slide73.xml"/><Relationship Id="rId76" Type="http://schemas.openxmlformats.org/officeDocument/2006/relationships/slide" Target="slides/slide74.xml"/><Relationship Id="rId77" Type="http://schemas.openxmlformats.org/officeDocument/2006/relationships/slide" Target="slides/slide75.xml"/><Relationship Id="rId78" Type="http://schemas.openxmlformats.org/officeDocument/2006/relationships/slide" Target="slides/slide76.xml"/><Relationship Id="rId79" Type="http://schemas.openxmlformats.org/officeDocument/2006/relationships/slide" Target="slides/slide77.xml"/><Relationship Id="rId80" Type="http://schemas.openxmlformats.org/officeDocument/2006/relationships/slide" Target="slides/slide78.xml"/><Relationship Id="rId81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/>
          </p:nvPr>
        </p:nvSpPr>
        <p:spPr>
          <a:xfrm>
            <a:off x="3787560" y="17686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/>
          </p:nvPr>
        </p:nvSpPr>
        <p:spPr>
          <a:xfrm>
            <a:off x="7041240" y="17686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/>
          </p:nvPr>
        </p:nvSpPr>
        <p:spPr>
          <a:xfrm>
            <a:off x="534240" y="405864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/>
          </p:nvPr>
        </p:nvSpPr>
        <p:spPr>
          <a:xfrm>
            <a:off x="3787560" y="405864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/>
          </p:nvPr>
        </p:nvSpPr>
        <p:spPr>
          <a:xfrm>
            <a:off x="7041240" y="405864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534240" y="301320"/>
            <a:ext cx="9622080" cy="585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gif"/><Relationship Id="rId3" Type="http://schemas.openxmlformats.org/officeDocument/2006/relationships/image" Target="../media/image2.gif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"/>
          <p:cNvSpPr/>
          <p:nvPr/>
        </p:nvSpPr>
        <p:spPr>
          <a:xfrm>
            <a:off x="10165680" y="95040"/>
            <a:ext cx="875160" cy="318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>
              <a:lnSpc>
                <a:spcPct val="101000"/>
              </a:lnSpc>
              <a:spcBef>
                <a:spcPts val="1123"/>
              </a:spcBef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fld id="{567A9F9F-4888-4CA3-8392-F9EDB48B4C00}" type="slidenum">
              <a:rPr b="0" lang="en-GB" sz="12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en-GB" sz="1200" spc="-1" strike="noStrike">
              <a:latin typeface="Arial"/>
            </a:endParaRPr>
          </a:p>
        </p:txBody>
      </p:sp>
      <p:sp>
        <p:nvSpPr>
          <p:cNvPr id="1" name=""/>
          <p:cNvSpPr/>
          <p:nvPr/>
        </p:nvSpPr>
        <p:spPr>
          <a:xfrm>
            <a:off x="8466840" y="7256880"/>
            <a:ext cx="2223360" cy="300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-GB" sz="1200" spc="-1" strike="noStrike">
                <a:solidFill>
                  <a:srgbClr val="dc2300"/>
                </a:solidFill>
                <a:latin typeface="Arial"/>
                <a:ea typeface="Times New Roman"/>
              </a:rPr>
              <a:t>© 2023-2024 F. Pedullà</a:t>
            </a:r>
            <a:endParaRPr b="0" lang="en-GB" sz="1200" spc="-1" strike="noStrike">
              <a:latin typeface="Arial"/>
            </a:endParaRPr>
          </a:p>
        </p:txBody>
      </p:sp>
      <p:sp>
        <p:nvSpPr>
          <p:cNvPr id="2" name=""/>
          <p:cNvSpPr/>
          <p:nvPr/>
        </p:nvSpPr>
        <p:spPr>
          <a:xfrm>
            <a:off x="-408960" y="7256880"/>
            <a:ext cx="2170080" cy="300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i="1" lang="en-GB" sz="1200" spc="-1" strike="noStrike">
                <a:solidFill>
                  <a:srgbClr val="dc2300"/>
                </a:solidFill>
                <a:latin typeface="Arial"/>
                <a:ea typeface="Times New Roman"/>
              </a:rPr>
              <a:t>AA 2023-2024</a:t>
            </a:r>
            <a:endParaRPr b="0" lang="en-GB" sz="1200" spc="-1" strike="noStrike">
              <a:latin typeface="Arial"/>
            </a:endParaRPr>
          </a:p>
        </p:txBody>
      </p:sp>
      <p:sp>
        <p:nvSpPr>
          <p:cNvPr id="3" name=""/>
          <p:cNvSpPr/>
          <p:nvPr/>
        </p:nvSpPr>
        <p:spPr>
          <a:xfrm>
            <a:off x="3798720" y="60120"/>
            <a:ext cx="2913120" cy="300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-GB" sz="1800" spc="-1" strike="noStrike">
                <a:solidFill>
                  <a:srgbClr val="dc2300"/>
                </a:solidFill>
                <a:latin typeface="Arial"/>
                <a:ea typeface="Times New Roman"/>
              </a:rPr>
              <a:t>File Management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4" name=""/>
          <p:cNvSpPr/>
          <p:nvPr/>
        </p:nvSpPr>
        <p:spPr>
          <a:xfrm>
            <a:off x="56160" y="108000"/>
            <a:ext cx="695880" cy="300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-GB" sz="1400" spc="-1" strike="noStrike">
                <a:solidFill>
                  <a:srgbClr val="dc2300"/>
                </a:solidFill>
                <a:latin typeface="Arial"/>
                <a:ea typeface="Times New Roman"/>
              </a:rPr>
              <a:t>CS&amp;P</a:t>
            </a:r>
            <a:endParaRPr b="0" lang="en-GB" sz="1400" spc="-1" strike="noStrike">
              <a:latin typeface="Arial"/>
            </a:endParaRPr>
          </a:p>
        </p:txBody>
      </p:sp>
      <p:pic>
        <p:nvPicPr>
          <p:cNvPr id="5" name="" descr=""/>
          <p:cNvPicPr/>
          <p:nvPr/>
        </p:nvPicPr>
        <p:blipFill>
          <a:blip r:embed="rId2"/>
          <a:stretch/>
        </p:blipFill>
        <p:spPr>
          <a:xfrm>
            <a:off x="70920" y="428400"/>
            <a:ext cx="10486800" cy="76320"/>
          </a:xfrm>
          <a:prstGeom prst="rect">
            <a:avLst/>
          </a:prstGeom>
          <a:ln w="0">
            <a:noFill/>
          </a:ln>
        </p:spPr>
      </p:pic>
      <p:pic>
        <p:nvPicPr>
          <p:cNvPr id="6" name="" descr=""/>
          <p:cNvPicPr/>
          <p:nvPr/>
        </p:nvPicPr>
        <p:blipFill>
          <a:blip r:embed="rId3"/>
          <a:stretch/>
        </p:blipFill>
        <p:spPr>
          <a:xfrm>
            <a:off x="82800" y="7225560"/>
            <a:ext cx="10486800" cy="41040"/>
          </a:xfrm>
          <a:prstGeom prst="rect">
            <a:avLst/>
          </a:prstGeom>
          <a:ln w="0"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GB" sz="4400" spc="-1" strike="noStrike">
                <a:latin typeface="Arial"/>
              </a:rPr>
              <a:t>Click to </a:t>
            </a:r>
            <a:r>
              <a:rPr b="0" lang="en-GB" sz="4400" spc="-1" strike="noStrike">
                <a:latin typeface="Arial"/>
              </a:rPr>
              <a:t>edit the </a:t>
            </a:r>
            <a:r>
              <a:rPr b="0" lang="en-GB" sz="4400" spc="-1" strike="noStrike">
                <a:latin typeface="Arial"/>
              </a:rPr>
              <a:t>title text </a:t>
            </a:r>
            <a:r>
              <a:rPr b="0" lang="en-GB" sz="4400" spc="-1" strike="noStrike">
                <a:latin typeface="Arial"/>
              </a:rPr>
              <a:t>format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latin typeface="Arial"/>
              </a:rPr>
              <a:t>Click to edit the outline text format</a:t>
            </a:r>
            <a:endParaRPr b="0" lang="en-GB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800" spc="-1" strike="noStrike">
                <a:latin typeface="Arial"/>
              </a:rPr>
              <a:t>Second Outline Level</a:t>
            </a:r>
            <a:endParaRPr b="0" lang="en-GB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pc="-1" strike="noStrike">
                <a:latin typeface="Arial"/>
              </a:rPr>
              <a:t>Third Outline Level</a:t>
            </a:r>
            <a:endParaRPr b="0" lang="en-GB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000" spc="-1" strike="noStrike">
                <a:latin typeface="Arial"/>
              </a:rPr>
              <a:t>Fourth Outline Level</a:t>
            </a:r>
            <a:endParaRPr b="0" lang="en-GB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Fifth Outline Level</a:t>
            </a:r>
            <a:endParaRPr b="0" lang="en-GB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Sixth Outline Level</a:t>
            </a:r>
            <a:endParaRPr b="0" lang="en-GB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Seventh Outline Level</a:t>
            </a:r>
            <a:endParaRPr b="0" lang="en-GB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hyperlink" Target="http://www.gnu.org/licenses/fdl.html#TOC1" TargetMode="External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"/>
          <p:cNvSpPr/>
          <p:nvPr/>
        </p:nvSpPr>
        <p:spPr>
          <a:xfrm>
            <a:off x="1036440" y="1037880"/>
            <a:ext cx="8585280" cy="4419360"/>
          </a:xfrm>
          <a:prstGeom prst="rect">
            <a:avLst/>
          </a:prstGeom>
          <a:solidFill>
            <a:srgbClr val="ffffff"/>
          </a:solidFill>
          <a:ln w="0">
            <a:solidFill>
              <a:srgbClr val="000000"/>
            </a:solidFill>
          </a:ln>
          <a:effectLst>
            <a:outerShdw blurRad="0" dir="2700000" dist="152225" rotWithShape="0">
              <a:srgbClr val="808080"/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en-GB" sz="1800" spc="-1" strike="noStrike">
              <a:latin typeface="Arial"/>
            </a:endParaRPr>
          </a:p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en-GB" sz="3200" spc="-1" strike="noStrike">
              <a:latin typeface="Arial"/>
            </a:endParaRPr>
          </a:p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3200" spc="-1" strike="noStrike">
                <a:solidFill>
                  <a:srgbClr val="000000"/>
                </a:solidFill>
                <a:latin typeface="Arial"/>
                <a:ea typeface="DejaVu Sans"/>
              </a:rPr>
              <a:t>Module 3a </a:t>
            </a:r>
            <a:br>
              <a:rPr sz="3200"/>
            </a:br>
            <a:r>
              <a:rPr b="1" lang="en" sz="3200" spc="-1" strike="noStrike">
                <a:solidFill>
                  <a:srgbClr val="000000"/>
                </a:solidFill>
                <a:latin typeface="Arial"/>
                <a:ea typeface="DejaVu Sans"/>
              </a:rPr>
              <a:t>Calls for file management </a:t>
            </a:r>
            <a:endParaRPr b="0" lang="en-GB" sz="3200" spc="-1" strike="noStrike">
              <a:latin typeface="Arial"/>
            </a:endParaRPr>
          </a:p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en-GB" sz="1800" spc="-1" strike="noStrike">
              <a:latin typeface="Arial"/>
            </a:endParaRPr>
          </a:p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en-GB" sz="1800" spc="-1" strike="noStrike">
              <a:latin typeface="Arial"/>
            </a:endParaRPr>
          </a:p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en-GB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800" spc="-1" strike="noStrike">
                <a:solidFill>
                  <a:srgbClr val="000000"/>
                </a:solidFill>
                <a:latin typeface="Arial"/>
                <a:ea typeface="HG Mincho Light J"/>
              </a:rPr>
              <a:t>Computer Systems &amp; Programming</a:t>
            </a:r>
            <a:endParaRPr b="0" lang="en-GB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800" spc="-1" strike="noStrike">
                <a:solidFill>
                  <a:srgbClr val="000000"/>
                </a:solidFill>
                <a:latin typeface="Arial"/>
                <a:ea typeface="HG Mincho Light J"/>
              </a:rPr>
              <a:t>Academic Year 2023-2024</a:t>
            </a:r>
            <a:endParaRPr b="0" lang="en-GB" sz="1800" spc="-1" strike="noStrike">
              <a:latin typeface="Arial"/>
            </a:endParaRPr>
          </a:p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en-GB" sz="1800" spc="-1" strike="noStrike">
              <a:latin typeface="Arial"/>
            </a:endParaRPr>
          </a:p>
          <a:p>
            <a:pPr algn="ctr">
              <a:lnSpc>
                <a:spcPct val="101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134360"/>
                <a:tab algn="l" pos="10332720"/>
                <a:tab algn="l" pos="10782000"/>
              </a:tabLst>
            </a:pPr>
            <a:endParaRPr b="0" lang="en-GB" sz="1800" spc="-1" strike="noStrike">
              <a:latin typeface="Arial"/>
            </a:endParaRPr>
          </a:p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en-GB" sz="1100" spc="-1" strike="noStrike">
              <a:latin typeface="Arial"/>
            </a:endParaRPr>
          </a:p>
        </p:txBody>
      </p:sp>
      <p:sp>
        <p:nvSpPr>
          <p:cNvPr id="46" name=""/>
          <p:cNvSpPr/>
          <p:nvPr/>
        </p:nvSpPr>
        <p:spPr>
          <a:xfrm>
            <a:off x="166320" y="6069960"/>
            <a:ext cx="10286280" cy="898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000" spc="-1" strike="noStrike">
                <a:solidFill>
                  <a:srgbClr val="000000"/>
                </a:solidFill>
                <a:latin typeface="Courier New"/>
                <a:ea typeface="Times New Roman"/>
              </a:rPr>
              <a:t>Copyright © 2023-2024 Francesco Pedullà</a:t>
            </a:r>
            <a:endParaRPr b="0" lang="en-GB" sz="10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000" spc="-1" strike="noStrike">
                <a:solidFill>
                  <a:srgbClr val="000000"/>
                </a:solidFill>
                <a:latin typeface="Courier New"/>
                <a:ea typeface="Times New Roman"/>
              </a:rPr>
              <a:t>Copyright © 2005-2007 Francesco Pedullà, Massimo Verola</a:t>
            </a:r>
            <a:endParaRPr b="0" lang="en-GB" sz="10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000" spc="-1" strike="noStrike">
                <a:solidFill>
                  <a:srgbClr val="000000"/>
                </a:solidFill>
                <a:latin typeface="Courier New"/>
                <a:ea typeface="Times New Roman"/>
              </a:rPr>
              <a:t>Copyright © 2001-2005 Renzo Davoli, Alberto Montresor (University of Bologna)</a:t>
            </a:r>
            <a:endParaRPr b="0" lang="en-GB" sz="10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000" spc="-1" strike="noStrike">
                <a:solidFill>
                  <a:srgbClr val="000000"/>
                </a:solidFill>
                <a:latin typeface="Courier New"/>
                <a:ea typeface="Times New Roman"/>
              </a:rPr>
              <a:t>Permission is granted to copy, distribute and/or modify this document under the terms of the GNU Free Documentation License, Version 1.2 or any later version published by the Free Software Foundation; </a:t>
            </a:r>
            <a:br>
              <a:rPr sz="1000"/>
            </a:br>
            <a:r>
              <a:rPr b="1" lang="en" sz="1000" spc="-1" strike="noStrike">
                <a:solidFill>
                  <a:srgbClr val="000000"/>
                </a:solidFill>
                <a:latin typeface="Courier New"/>
                <a:ea typeface="Times New Roman"/>
              </a:rPr>
              <a:t>with no Invariant Sections, no Front-Cover Texts, and no Back-Cover Texts. </a:t>
            </a:r>
            <a:br>
              <a:rPr sz="1000"/>
            </a:br>
            <a:r>
              <a:rPr b="1" lang="en" sz="1000" spc="-1" strike="noStrike">
                <a:solidFill>
                  <a:srgbClr val="000000"/>
                </a:solidFill>
                <a:latin typeface="Courier New"/>
                <a:ea typeface="Times New Roman"/>
              </a:rPr>
              <a:t>A copy of the license can be found at: </a:t>
            </a:r>
            <a:r>
              <a:rPr b="1" lang="en" sz="1000" spc="-1" strike="noStrike" u="sng">
                <a:solidFill>
                  <a:srgbClr val="0000ff"/>
                </a:solidFill>
                <a:uFillTx/>
                <a:latin typeface="Courier New"/>
                <a:ea typeface="Times New Roman"/>
                <a:hlinkClick r:id="rId1"/>
              </a:rPr>
              <a:t>http://www.gnu.org/licenses/fdl.html#TOC1</a:t>
            </a:r>
            <a:r>
              <a:rPr b="1" lang="en" sz="1000" spc="-1" strike="noStrike">
                <a:solidFill>
                  <a:srgbClr val="000000"/>
                </a:solidFill>
                <a:latin typeface="Courier New"/>
                <a:ea typeface="Times New Roman"/>
              </a:rPr>
              <a:t> </a:t>
            </a:r>
            <a:endParaRPr b="0" lang="en-GB" sz="1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/>
          </p:nvPr>
        </p:nvSpPr>
        <p:spPr>
          <a:xfrm>
            <a:off x="546480" y="1328040"/>
            <a:ext cx="9977040" cy="72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Example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: the three tables with a process that opens two separate files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65" name=""/>
          <p:cNvSpPr/>
          <p:nvPr/>
        </p:nvSpPr>
        <p:spPr>
          <a:xfrm>
            <a:off x="659880" y="3528000"/>
            <a:ext cx="1869120" cy="218160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6" name=""/>
          <p:cNvSpPr/>
          <p:nvPr/>
        </p:nvSpPr>
        <p:spPr>
          <a:xfrm>
            <a:off x="1104840" y="4284000"/>
            <a:ext cx="62136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7" name=""/>
          <p:cNvSpPr/>
          <p:nvPr/>
        </p:nvSpPr>
        <p:spPr>
          <a:xfrm>
            <a:off x="1729080" y="4284000"/>
            <a:ext cx="62100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8" name=""/>
          <p:cNvSpPr/>
          <p:nvPr/>
        </p:nvSpPr>
        <p:spPr>
          <a:xfrm>
            <a:off x="1104840" y="4536000"/>
            <a:ext cx="62136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9" name=""/>
          <p:cNvSpPr/>
          <p:nvPr/>
        </p:nvSpPr>
        <p:spPr>
          <a:xfrm>
            <a:off x="1729080" y="4536000"/>
            <a:ext cx="62100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0" name=""/>
          <p:cNvSpPr/>
          <p:nvPr/>
        </p:nvSpPr>
        <p:spPr>
          <a:xfrm>
            <a:off x="1104840" y="4788000"/>
            <a:ext cx="62136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1" name=""/>
          <p:cNvSpPr/>
          <p:nvPr/>
        </p:nvSpPr>
        <p:spPr>
          <a:xfrm>
            <a:off x="1729080" y="4788000"/>
            <a:ext cx="62100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2" name=""/>
          <p:cNvSpPr/>
          <p:nvPr/>
        </p:nvSpPr>
        <p:spPr>
          <a:xfrm>
            <a:off x="1104840" y="5040000"/>
            <a:ext cx="62136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3" name=""/>
          <p:cNvSpPr/>
          <p:nvPr/>
        </p:nvSpPr>
        <p:spPr>
          <a:xfrm>
            <a:off x="1729080" y="5040000"/>
            <a:ext cx="62100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4" name=""/>
          <p:cNvSpPr/>
          <p:nvPr/>
        </p:nvSpPr>
        <p:spPr>
          <a:xfrm>
            <a:off x="1104840" y="5292000"/>
            <a:ext cx="62136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5" name=""/>
          <p:cNvSpPr/>
          <p:nvPr/>
        </p:nvSpPr>
        <p:spPr>
          <a:xfrm>
            <a:off x="1729080" y="5292000"/>
            <a:ext cx="62100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6" name=""/>
          <p:cNvSpPr/>
          <p:nvPr/>
        </p:nvSpPr>
        <p:spPr>
          <a:xfrm>
            <a:off x="1069560" y="3912840"/>
            <a:ext cx="657000" cy="41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flags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77" name=""/>
          <p:cNvSpPr/>
          <p:nvPr/>
        </p:nvSpPr>
        <p:spPr>
          <a:xfrm>
            <a:off x="1737720" y="3912840"/>
            <a:ext cx="565560" cy="41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ptr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78" name=""/>
          <p:cNvSpPr/>
          <p:nvPr/>
        </p:nvSpPr>
        <p:spPr>
          <a:xfrm>
            <a:off x="744840" y="4231440"/>
            <a:ext cx="357840" cy="41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0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79" name=""/>
          <p:cNvSpPr/>
          <p:nvPr/>
        </p:nvSpPr>
        <p:spPr>
          <a:xfrm>
            <a:off x="748440" y="4484880"/>
            <a:ext cx="358200" cy="41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1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80" name=""/>
          <p:cNvSpPr/>
          <p:nvPr/>
        </p:nvSpPr>
        <p:spPr>
          <a:xfrm>
            <a:off x="748440" y="4752720"/>
            <a:ext cx="358200" cy="41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2</a:t>
            </a:r>
            <a:endParaRPr b="0" lang="en-GB" sz="1600" spc="-1" strike="noStrike">
              <a:latin typeface="Arial"/>
            </a:endParaRPr>
          </a:p>
        </p:txBody>
      </p:sp>
      <p:grpSp>
        <p:nvGrpSpPr>
          <p:cNvPr id="81" name=""/>
          <p:cNvGrpSpPr/>
          <p:nvPr/>
        </p:nvGrpSpPr>
        <p:grpSpPr>
          <a:xfrm>
            <a:off x="4045320" y="3528000"/>
            <a:ext cx="1958040" cy="417600"/>
            <a:chOff x="4045320" y="3528000"/>
            <a:chExt cx="1958040" cy="417600"/>
          </a:xfrm>
        </p:grpSpPr>
        <p:sp>
          <p:nvSpPr>
            <p:cNvPr id="82" name=""/>
            <p:cNvSpPr/>
            <p:nvPr/>
          </p:nvSpPr>
          <p:spPr>
            <a:xfrm>
              <a:off x="4045320" y="3528000"/>
              <a:ext cx="1958040" cy="41760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3" name=""/>
            <p:cNvSpPr/>
            <p:nvPr/>
          </p:nvSpPr>
          <p:spPr>
            <a:xfrm>
              <a:off x="4045320" y="3528000"/>
              <a:ext cx="1958040" cy="4176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status flag file</a:t>
              </a:r>
              <a:endParaRPr b="0" lang="en-GB" sz="1600" spc="-1" strike="noStrike">
                <a:latin typeface="Arial"/>
              </a:endParaRPr>
            </a:p>
          </p:txBody>
        </p:sp>
      </p:grpSp>
      <p:grpSp>
        <p:nvGrpSpPr>
          <p:cNvPr id="84" name=""/>
          <p:cNvGrpSpPr/>
          <p:nvPr/>
        </p:nvGrpSpPr>
        <p:grpSpPr>
          <a:xfrm>
            <a:off x="4045320" y="3947760"/>
            <a:ext cx="1958040" cy="417960"/>
            <a:chOff x="4045320" y="3947760"/>
            <a:chExt cx="1958040" cy="417960"/>
          </a:xfrm>
        </p:grpSpPr>
        <p:sp>
          <p:nvSpPr>
            <p:cNvPr id="85" name=""/>
            <p:cNvSpPr/>
            <p:nvPr/>
          </p:nvSpPr>
          <p:spPr>
            <a:xfrm>
              <a:off x="4045320" y="3947760"/>
              <a:ext cx="1958040" cy="41796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6" name=""/>
            <p:cNvSpPr/>
            <p:nvPr/>
          </p:nvSpPr>
          <p:spPr>
            <a:xfrm>
              <a:off x="4045320" y="3947760"/>
              <a:ext cx="1958040" cy="4179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current offset</a:t>
              </a:r>
              <a:endParaRPr b="0" lang="en-GB" sz="1600" spc="-1" strike="noStrike">
                <a:latin typeface="Arial"/>
              </a:endParaRPr>
            </a:p>
          </p:txBody>
        </p:sp>
      </p:grpSp>
      <p:grpSp>
        <p:nvGrpSpPr>
          <p:cNvPr id="87" name=""/>
          <p:cNvGrpSpPr/>
          <p:nvPr/>
        </p:nvGrpSpPr>
        <p:grpSpPr>
          <a:xfrm>
            <a:off x="4045320" y="4368240"/>
            <a:ext cx="1958040" cy="417600"/>
            <a:chOff x="4045320" y="4368240"/>
            <a:chExt cx="1958040" cy="417600"/>
          </a:xfrm>
        </p:grpSpPr>
        <p:sp>
          <p:nvSpPr>
            <p:cNvPr id="88" name=""/>
            <p:cNvSpPr/>
            <p:nvPr/>
          </p:nvSpPr>
          <p:spPr>
            <a:xfrm>
              <a:off x="4045320" y="4368240"/>
              <a:ext cx="1958040" cy="41760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9" name=""/>
            <p:cNvSpPr/>
            <p:nvPr/>
          </p:nvSpPr>
          <p:spPr>
            <a:xfrm>
              <a:off x="4045320" y="4368240"/>
              <a:ext cx="1958040" cy="4176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vnode ptr</a:t>
              </a:r>
              <a:endParaRPr b="0" lang="en-GB" sz="1600" spc="-1" strike="noStrike">
                <a:latin typeface="Arial"/>
              </a:endParaRPr>
            </a:p>
          </p:txBody>
        </p:sp>
      </p:grpSp>
      <p:grpSp>
        <p:nvGrpSpPr>
          <p:cNvPr id="90" name=""/>
          <p:cNvGrpSpPr/>
          <p:nvPr/>
        </p:nvGrpSpPr>
        <p:grpSpPr>
          <a:xfrm>
            <a:off x="4045320" y="5040000"/>
            <a:ext cx="1958040" cy="417600"/>
            <a:chOff x="4045320" y="5040000"/>
            <a:chExt cx="1958040" cy="417600"/>
          </a:xfrm>
        </p:grpSpPr>
        <p:sp>
          <p:nvSpPr>
            <p:cNvPr id="91" name=""/>
            <p:cNvSpPr/>
            <p:nvPr/>
          </p:nvSpPr>
          <p:spPr>
            <a:xfrm>
              <a:off x="4045320" y="5040000"/>
              <a:ext cx="1958040" cy="41760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2" name=""/>
            <p:cNvSpPr/>
            <p:nvPr/>
          </p:nvSpPr>
          <p:spPr>
            <a:xfrm>
              <a:off x="4045320" y="5040000"/>
              <a:ext cx="1958040" cy="4176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status flag file</a:t>
              </a:r>
              <a:endParaRPr b="0" lang="en-GB" sz="1600" spc="-1" strike="noStrike">
                <a:latin typeface="Arial"/>
              </a:endParaRPr>
            </a:p>
          </p:txBody>
        </p:sp>
      </p:grpSp>
      <p:grpSp>
        <p:nvGrpSpPr>
          <p:cNvPr id="93" name=""/>
          <p:cNvGrpSpPr/>
          <p:nvPr/>
        </p:nvGrpSpPr>
        <p:grpSpPr>
          <a:xfrm>
            <a:off x="4045320" y="5459760"/>
            <a:ext cx="1958040" cy="417960"/>
            <a:chOff x="4045320" y="5459760"/>
            <a:chExt cx="1958040" cy="417960"/>
          </a:xfrm>
        </p:grpSpPr>
        <p:sp>
          <p:nvSpPr>
            <p:cNvPr id="94" name=""/>
            <p:cNvSpPr/>
            <p:nvPr/>
          </p:nvSpPr>
          <p:spPr>
            <a:xfrm>
              <a:off x="4045320" y="5459760"/>
              <a:ext cx="1958040" cy="41796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5" name=""/>
            <p:cNvSpPr/>
            <p:nvPr/>
          </p:nvSpPr>
          <p:spPr>
            <a:xfrm>
              <a:off x="4045320" y="5459760"/>
              <a:ext cx="1958040" cy="4179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current offset</a:t>
              </a:r>
              <a:endParaRPr b="0" lang="en-GB" sz="1600" spc="-1" strike="noStrike">
                <a:latin typeface="Arial"/>
              </a:endParaRPr>
            </a:p>
          </p:txBody>
        </p:sp>
      </p:grpSp>
      <p:grpSp>
        <p:nvGrpSpPr>
          <p:cNvPr id="96" name=""/>
          <p:cNvGrpSpPr/>
          <p:nvPr/>
        </p:nvGrpSpPr>
        <p:grpSpPr>
          <a:xfrm>
            <a:off x="4045320" y="5880240"/>
            <a:ext cx="1958040" cy="417600"/>
            <a:chOff x="4045320" y="5880240"/>
            <a:chExt cx="1958040" cy="417600"/>
          </a:xfrm>
        </p:grpSpPr>
        <p:sp>
          <p:nvSpPr>
            <p:cNvPr id="97" name=""/>
            <p:cNvSpPr/>
            <p:nvPr/>
          </p:nvSpPr>
          <p:spPr>
            <a:xfrm>
              <a:off x="4045320" y="5880240"/>
              <a:ext cx="1958040" cy="41760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8" name=""/>
            <p:cNvSpPr/>
            <p:nvPr/>
          </p:nvSpPr>
          <p:spPr>
            <a:xfrm>
              <a:off x="4045320" y="5880240"/>
              <a:ext cx="1958040" cy="4176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vnode ptr</a:t>
              </a:r>
              <a:endParaRPr b="0" lang="en-GB" sz="1600" spc="-1" strike="noStrike">
                <a:latin typeface="Arial"/>
              </a:endParaRPr>
            </a:p>
          </p:txBody>
        </p:sp>
      </p:grpSp>
      <p:sp>
        <p:nvSpPr>
          <p:cNvPr id="99" name=""/>
          <p:cNvSpPr/>
          <p:nvPr/>
        </p:nvSpPr>
        <p:spPr>
          <a:xfrm flipV="1">
            <a:off x="2352240" y="3735720"/>
            <a:ext cx="1691280" cy="1426320"/>
          </a:xfrm>
          <a:prstGeom prst="curvedConnector3">
            <a:avLst>
              <a:gd name="adj1" fmla="val 50000"/>
            </a:avLst>
          </a:prstGeom>
          <a:noFill/>
          <a:ln w="2556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00" name=""/>
          <p:cNvSpPr/>
          <p:nvPr/>
        </p:nvSpPr>
        <p:spPr>
          <a:xfrm flipV="1">
            <a:off x="2352240" y="5247720"/>
            <a:ext cx="1691280" cy="166320"/>
          </a:xfrm>
          <a:prstGeom prst="curvedConnector3">
            <a:avLst>
              <a:gd name="adj1" fmla="val 50000"/>
            </a:avLst>
          </a:prstGeom>
          <a:noFill/>
          <a:ln w="2556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01" name=""/>
          <p:cNvSpPr/>
          <p:nvPr/>
        </p:nvSpPr>
        <p:spPr>
          <a:xfrm flipV="1">
            <a:off x="6005520" y="3735720"/>
            <a:ext cx="1869480" cy="838440"/>
          </a:xfrm>
          <a:prstGeom prst="curvedConnector3">
            <a:avLst>
              <a:gd name="adj1" fmla="val 50000"/>
            </a:avLst>
          </a:prstGeom>
          <a:noFill/>
          <a:ln w="2556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02" name=""/>
          <p:cNvSpPr/>
          <p:nvPr/>
        </p:nvSpPr>
        <p:spPr>
          <a:xfrm flipV="1">
            <a:off x="6005520" y="5331960"/>
            <a:ext cx="1869480" cy="754200"/>
          </a:xfrm>
          <a:prstGeom prst="curvedConnector3">
            <a:avLst>
              <a:gd name="adj1" fmla="val 50000"/>
            </a:avLst>
          </a:prstGeom>
          <a:noFill/>
          <a:ln w="2556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03" name=""/>
          <p:cNvSpPr/>
          <p:nvPr/>
        </p:nvSpPr>
        <p:spPr>
          <a:xfrm>
            <a:off x="594000" y="2707200"/>
            <a:ext cx="2134800" cy="492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000" spc="-1" strike="noStrike">
                <a:solidFill>
                  <a:srgbClr val="cc3300"/>
                </a:solidFill>
                <a:latin typeface="Comic Sans MS"/>
                <a:ea typeface="DejaVu Sans"/>
              </a:rPr>
              <a:t>process table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104" name=""/>
          <p:cNvSpPr/>
          <p:nvPr/>
        </p:nvSpPr>
        <p:spPr>
          <a:xfrm>
            <a:off x="3786840" y="2687760"/>
            <a:ext cx="2315880" cy="492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000" spc="-1" strike="noStrike">
                <a:solidFill>
                  <a:srgbClr val="cc3300"/>
                </a:solidFill>
                <a:latin typeface="Comic Sans MS"/>
                <a:ea typeface="DejaVu Sans"/>
              </a:rPr>
              <a:t>table.file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105" name=""/>
          <p:cNvSpPr/>
          <p:nvPr/>
        </p:nvSpPr>
        <p:spPr>
          <a:xfrm>
            <a:off x="7787520" y="2687760"/>
            <a:ext cx="2046960" cy="492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000" spc="-1" strike="noStrike">
                <a:solidFill>
                  <a:srgbClr val="cc3300"/>
                </a:solidFill>
                <a:latin typeface="Comic Sans MS"/>
                <a:ea typeface="DejaVu Sans"/>
              </a:rPr>
              <a:t>v-node table</a:t>
            </a:r>
            <a:endParaRPr b="0" lang="en-GB" sz="2000" spc="-1" strike="noStrike">
              <a:latin typeface="Arial"/>
            </a:endParaRPr>
          </a:p>
        </p:txBody>
      </p:sp>
      <p:grpSp>
        <p:nvGrpSpPr>
          <p:cNvPr id="106" name=""/>
          <p:cNvGrpSpPr/>
          <p:nvPr/>
        </p:nvGrpSpPr>
        <p:grpSpPr>
          <a:xfrm>
            <a:off x="7876800" y="3528000"/>
            <a:ext cx="1957680" cy="417600"/>
            <a:chOff x="7876800" y="3528000"/>
            <a:chExt cx="1957680" cy="417600"/>
          </a:xfrm>
        </p:grpSpPr>
        <p:sp>
          <p:nvSpPr>
            <p:cNvPr id="107" name=""/>
            <p:cNvSpPr/>
            <p:nvPr/>
          </p:nvSpPr>
          <p:spPr>
            <a:xfrm>
              <a:off x="7876800" y="3528000"/>
              <a:ext cx="1957680" cy="41760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8" name=""/>
            <p:cNvSpPr/>
            <p:nvPr/>
          </p:nvSpPr>
          <p:spPr>
            <a:xfrm>
              <a:off x="7876800" y="3528000"/>
              <a:ext cx="1957680" cy="4176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v-node info</a:t>
              </a:r>
              <a:endParaRPr b="0" lang="en-GB" sz="1600" spc="-1" strike="noStrike">
                <a:latin typeface="Arial"/>
              </a:endParaRPr>
            </a:p>
          </p:txBody>
        </p:sp>
      </p:grpSp>
      <p:grpSp>
        <p:nvGrpSpPr>
          <p:cNvPr id="109" name=""/>
          <p:cNvGrpSpPr/>
          <p:nvPr/>
        </p:nvGrpSpPr>
        <p:grpSpPr>
          <a:xfrm>
            <a:off x="7876800" y="3933720"/>
            <a:ext cx="1957680" cy="950400"/>
            <a:chOff x="7876800" y="3933720"/>
            <a:chExt cx="1957680" cy="950400"/>
          </a:xfrm>
        </p:grpSpPr>
        <p:sp>
          <p:nvSpPr>
            <p:cNvPr id="110" name=""/>
            <p:cNvSpPr/>
            <p:nvPr/>
          </p:nvSpPr>
          <p:spPr>
            <a:xfrm>
              <a:off x="7876800" y="3947760"/>
              <a:ext cx="1957680" cy="92196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1" name=""/>
            <p:cNvSpPr/>
            <p:nvPr/>
          </p:nvSpPr>
          <p:spPr>
            <a:xfrm>
              <a:off x="7876800" y="3933720"/>
              <a:ext cx="1957680" cy="9504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i-node info</a:t>
              </a:r>
              <a:endParaRPr b="0" lang="en-GB" sz="1600" spc="-1" strike="noStrike">
                <a:latin typeface="Arial"/>
              </a:endParaRPr>
            </a:p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endParaRPr b="0" lang="en-GB" sz="1600" spc="-1" strike="noStrike">
                <a:latin typeface="Arial"/>
              </a:endParaRPr>
            </a:p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file size</a:t>
              </a:r>
              <a:endParaRPr b="0" lang="en-GB" sz="1600" spc="-1" strike="noStrike">
                <a:latin typeface="Arial"/>
              </a:endParaRPr>
            </a:p>
          </p:txBody>
        </p:sp>
      </p:grpSp>
      <p:sp>
        <p:nvSpPr>
          <p:cNvPr id="112" name=""/>
          <p:cNvSpPr/>
          <p:nvPr/>
        </p:nvSpPr>
        <p:spPr>
          <a:xfrm>
            <a:off x="7876440" y="4535640"/>
            <a:ext cx="1960200" cy="360"/>
          </a:xfrm>
          <a:prstGeom prst="line">
            <a:avLst/>
          </a:prstGeom>
          <a:ln w="25560">
            <a:solidFill>
              <a:srgbClr val="000000"/>
            </a:solidFill>
            <a:custDash>
              <a:ds d="157000" sp="126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grpSp>
        <p:nvGrpSpPr>
          <p:cNvPr id="113" name=""/>
          <p:cNvGrpSpPr/>
          <p:nvPr/>
        </p:nvGrpSpPr>
        <p:grpSpPr>
          <a:xfrm>
            <a:off x="7876800" y="5124240"/>
            <a:ext cx="1957680" cy="417600"/>
            <a:chOff x="7876800" y="5124240"/>
            <a:chExt cx="1957680" cy="417600"/>
          </a:xfrm>
        </p:grpSpPr>
        <p:sp>
          <p:nvSpPr>
            <p:cNvPr id="114" name=""/>
            <p:cNvSpPr/>
            <p:nvPr/>
          </p:nvSpPr>
          <p:spPr>
            <a:xfrm>
              <a:off x="7876800" y="5124240"/>
              <a:ext cx="1957680" cy="41760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5" name=""/>
            <p:cNvSpPr/>
            <p:nvPr/>
          </p:nvSpPr>
          <p:spPr>
            <a:xfrm>
              <a:off x="7876800" y="5124240"/>
              <a:ext cx="1957680" cy="4176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v-node info</a:t>
              </a:r>
              <a:endParaRPr b="0" lang="en-GB" sz="1600" spc="-1" strike="noStrike">
                <a:latin typeface="Arial"/>
              </a:endParaRPr>
            </a:p>
          </p:txBody>
        </p:sp>
      </p:grpSp>
      <p:grpSp>
        <p:nvGrpSpPr>
          <p:cNvPr id="116" name=""/>
          <p:cNvGrpSpPr/>
          <p:nvPr/>
        </p:nvGrpSpPr>
        <p:grpSpPr>
          <a:xfrm>
            <a:off x="7876800" y="5529600"/>
            <a:ext cx="1957680" cy="950400"/>
            <a:chOff x="7876800" y="5529600"/>
            <a:chExt cx="1957680" cy="950400"/>
          </a:xfrm>
        </p:grpSpPr>
        <p:sp>
          <p:nvSpPr>
            <p:cNvPr id="117" name=""/>
            <p:cNvSpPr/>
            <p:nvPr/>
          </p:nvSpPr>
          <p:spPr>
            <a:xfrm>
              <a:off x="7876800" y="5544000"/>
              <a:ext cx="1957680" cy="92160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8" name=""/>
            <p:cNvSpPr/>
            <p:nvPr/>
          </p:nvSpPr>
          <p:spPr>
            <a:xfrm>
              <a:off x="7876800" y="5529600"/>
              <a:ext cx="1957680" cy="9504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i-node info</a:t>
              </a:r>
              <a:endParaRPr b="0" lang="en-GB" sz="1600" spc="-1" strike="noStrike">
                <a:latin typeface="Arial"/>
              </a:endParaRPr>
            </a:p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endParaRPr b="0" lang="en-GB" sz="1600" spc="-1" strike="noStrike">
                <a:latin typeface="Arial"/>
              </a:endParaRPr>
            </a:p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file size</a:t>
              </a:r>
              <a:endParaRPr b="0" lang="en-GB" sz="1600" spc="-1" strike="noStrike">
                <a:latin typeface="Arial"/>
              </a:endParaRPr>
            </a:p>
          </p:txBody>
        </p:sp>
      </p:grpSp>
      <p:sp>
        <p:nvSpPr>
          <p:cNvPr id="119" name=""/>
          <p:cNvSpPr/>
          <p:nvPr/>
        </p:nvSpPr>
        <p:spPr>
          <a:xfrm>
            <a:off x="7876440" y="6131880"/>
            <a:ext cx="1960200" cy="360"/>
          </a:xfrm>
          <a:prstGeom prst="line">
            <a:avLst/>
          </a:prstGeom>
          <a:ln w="25560">
            <a:solidFill>
              <a:srgbClr val="000000"/>
            </a:solidFill>
            <a:custDash>
              <a:ds d="157000" sp="126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20" name="PlaceHolder 2"/>
          <p:cNvSpPr>
            <a:spLocks noGrp="1"/>
          </p:cNvSpPr>
          <p:nvPr>
            <p:ph type="title"/>
          </p:nvPr>
        </p:nvSpPr>
        <p:spPr>
          <a:xfrm>
            <a:off x="3136680" y="479520"/>
            <a:ext cx="427644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File Sharing (VI)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21" name=""/>
          <p:cNvSpPr/>
          <p:nvPr/>
        </p:nvSpPr>
        <p:spPr>
          <a:xfrm>
            <a:off x="765000" y="4972680"/>
            <a:ext cx="358200" cy="432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3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122" name=""/>
          <p:cNvSpPr/>
          <p:nvPr/>
        </p:nvSpPr>
        <p:spPr>
          <a:xfrm>
            <a:off x="765000" y="5225040"/>
            <a:ext cx="358200" cy="41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4</a:t>
            </a:r>
            <a:endParaRPr b="0" lang="en-GB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"/>
          <p:cNvSpPr/>
          <p:nvPr/>
        </p:nvSpPr>
        <p:spPr>
          <a:xfrm>
            <a:off x="711720" y="2823480"/>
            <a:ext cx="1869120" cy="383652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24" name=""/>
          <p:cNvSpPr/>
          <p:nvPr/>
        </p:nvSpPr>
        <p:spPr>
          <a:xfrm>
            <a:off x="1156680" y="3243240"/>
            <a:ext cx="62136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25" name=""/>
          <p:cNvSpPr/>
          <p:nvPr/>
        </p:nvSpPr>
        <p:spPr>
          <a:xfrm>
            <a:off x="1780920" y="3243240"/>
            <a:ext cx="62100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26" name=""/>
          <p:cNvSpPr/>
          <p:nvPr/>
        </p:nvSpPr>
        <p:spPr>
          <a:xfrm>
            <a:off x="1156680" y="3495240"/>
            <a:ext cx="62136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27" name=""/>
          <p:cNvSpPr/>
          <p:nvPr/>
        </p:nvSpPr>
        <p:spPr>
          <a:xfrm>
            <a:off x="1780920" y="3495240"/>
            <a:ext cx="62100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28" name=""/>
          <p:cNvSpPr/>
          <p:nvPr/>
        </p:nvSpPr>
        <p:spPr>
          <a:xfrm>
            <a:off x="1156680" y="3747240"/>
            <a:ext cx="62136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29" name=""/>
          <p:cNvSpPr/>
          <p:nvPr/>
        </p:nvSpPr>
        <p:spPr>
          <a:xfrm>
            <a:off x="1780920" y="3747240"/>
            <a:ext cx="62100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30" name=""/>
          <p:cNvSpPr/>
          <p:nvPr/>
        </p:nvSpPr>
        <p:spPr>
          <a:xfrm>
            <a:off x="1156680" y="3999240"/>
            <a:ext cx="62136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31" name=""/>
          <p:cNvSpPr/>
          <p:nvPr/>
        </p:nvSpPr>
        <p:spPr>
          <a:xfrm>
            <a:off x="1780920" y="3999240"/>
            <a:ext cx="62100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32" name=""/>
          <p:cNvSpPr/>
          <p:nvPr/>
        </p:nvSpPr>
        <p:spPr>
          <a:xfrm>
            <a:off x="1156680" y="4251240"/>
            <a:ext cx="62136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33" name=""/>
          <p:cNvSpPr/>
          <p:nvPr/>
        </p:nvSpPr>
        <p:spPr>
          <a:xfrm>
            <a:off x="1780920" y="4251240"/>
            <a:ext cx="62100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34" name=""/>
          <p:cNvSpPr/>
          <p:nvPr/>
        </p:nvSpPr>
        <p:spPr>
          <a:xfrm>
            <a:off x="1121400" y="2872080"/>
            <a:ext cx="657000" cy="41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flags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135" name=""/>
          <p:cNvSpPr/>
          <p:nvPr/>
        </p:nvSpPr>
        <p:spPr>
          <a:xfrm>
            <a:off x="1789560" y="2872080"/>
            <a:ext cx="565560" cy="41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ptr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136" name=""/>
          <p:cNvSpPr/>
          <p:nvPr/>
        </p:nvSpPr>
        <p:spPr>
          <a:xfrm>
            <a:off x="796680" y="3190680"/>
            <a:ext cx="357840" cy="41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0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137" name=""/>
          <p:cNvSpPr/>
          <p:nvPr/>
        </p:nvSpPr>
        <p:spPr>
          <a:xfrm>
            <a:off x="800280" y="3444480"/>
            <a:ext cx="358200" cy="41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1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138" name=""/>
          <p:cNvSpPr/>
          <p:nvPr/>
        </p:nvSpPr>
        <p:spPr>
          <a:xfrm>
            <a:off x="800280" y="3712320"/>
            <a:ext cx="358200" cy="41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2</a:t>
            </a:r>
            <a:endParaRPr b="0" lang="en-GB" sz="1600" spc="-1" strike="noStrike">
              <a:latin typeface="Arial"/>
            </a:endParaRPr>
          </a:p>
        </p:txBody>
      </p:sp>
      <p:grpSp>
        <p:nvGrpSpPr>
          <p:cNvPr id="139" name=""/>
          <p:cNvGrpSpPr/>
          <p:nvPr/>
        </p:nvGrpSpPr>
        <p:grpSpPr>
          <a:xfrm>
            <a:off x="4097160" y="3075480"/>
            <a:ext cx="1958040" cy="417600"/>
            <a:chOff x="4097160" y="3075480"/>
            <a:chExt cx="1958040" cy="417600"/>
          </a:xfrm>
        </p:grpSpPr>
        <p:sp>
          <p:nvSpPr>
            <p:cNvPr id="140" name=""/>
            <p:cNvSpPr/>
            <p:nvPr/>
          </p:nvSpPr>
          <p:spPr>
            <a:xfrm>
              <a:off x="4097160" y="3075480"/>
              <a:ext cx="1958040" cy="41760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1" name=""/>
            <p:cNvSpPr/>
            <p:nvPr/>
          </p:nvSpPr>
          <p:spPr>
            <a:xfrm>
              <a:off x="4097160" y="3075480"/>
              <a:ext cx="1958040" cy="4176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status flag file</a:t>
              </a:r>
              <a:endParaRPr b="0" lang="en-GB" sz="1600" spc="-1" strike="noStrike">
                <a:latin typeface="Arial"/>
              </a:endParaRPr>
            </a:p>
          </p:txBody>
        </p:sp>
      </p:grpSp>
      <p:grpSp>
        <p:nvGrpSpPr>
          <p:cNvPr id="142" name=""/>
          <p:cNvGrpSpPr/>
          <p:nvPr/>
        </p:nvGrpSpPr>
        <p:grpSpPr>
          <a:xfrm>
            <a:off x="4097160" y="3495240"/>
            <a:ext cx="1958040" cy="417960"/>
            <a:chOff x="4097160" y="3495240"/>
            <a:chExt cx="1958040" cy="417960"/>
          </a:xfrm>
        </p:grpSpPr>
        <p:sp>
          <p:nvSpPr>
            <p:cNvPr id="143" name=""/>
            <p:cNvSpPr/>
            <p:nvPr/>
          </p:nvSpPr>
          <p:spPr>
            <a:xfrm>
              <a:off x="4097160" y="3495240"/>
              <a:ext cx="1958040" cy="41796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4" name=""/>
            <p:cNvSpPr/>
            <p:nvPr/>
          </p:nvSpPr>
          <p:spPr>
            <a:xfrm>
              <a:off x="4097160" y="3495240"/>
              <a:ext cx="1958040" cy="4179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current offset</a:t>
              </a:r>
              <a:endParaRPr b="0" lang="en-GB" sz="1600" spc="-1" strike="noStrike">
                <a:latin typeface="Arial"/>
              </a:endParaRPr>
            </a:p>
          </p:txBody>
        </p:sp>
      </p:grpSp>
      <p:grpSp>
        <p:nvGrpSpPr>
          <p:cNvPr id="145" name=""/>
          <p:cNvGrpSpPr/>
          <p:nvPr/>
        </p:nvGrpSpPr>
        <p:grpSpPr>
          <a:xfrm>
            <a:off x="4097160" y="3915720"/>
            <a:ext cx="1958040" cy="417600"/>
            <a:chOff x="4097160" y="3915720"/>
            <a:chExt cx="1958040" cy="417600"/>
          </a:xfrm>
        </p:grpSpPr>
        <p:sp>
          <p:nvSpPr>
            <p:cNvPr id="146" name=""/>
            <p:cNvSpPr/>
            <p:nvPr/>
          </p:nvSpPr>
          <p:spPr>
            <a:xfrm>
              <a:off x="4097160" y="3915720"/>
              <a:ext cx="1958040" cy="41760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7" name=""/>
            <p:cNvSpPr/>
            <p:nvPr/>
          </p:nvSpPr>
          <p:spPr>
            <a:xfrm>
              <a:off x="4097160" y="3915720"/>
              <a:ext cx="1958040" cy="4176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vnode ptr</a:t>
              </a:r>
              <a:endParaRPr b="0" lang="en-GB" sz="1600" spc="-1" strike="noStrike">
                <a:latin typeface="Arial"/>
              </a:endParaRPr>
            </a:p>
          </p:txBody>
        </p:sp>
      </p:grpSp>
      <p:grpSp>
        <p:nvGrpSpPr>
          <p:cNvPr id="148" name=""/>
          <p:cNvGrpSpPr/>
          <p:nvPr/>
        </p:nvGrpSpPr>
        <p:grpSpPr>
          <a:xfrm>
            <a:off x="4097160" y="4587480"/>
            <a:ext cx="1958040" cy="417600"/>
            <a:chOff x="4097160" y="4587480"/>
            <a:chExt cx="1958040" cy="417600"/>
          </a:xfrm>
        </p:grpSpPr>
        <p:sp>
          <p:nvSpPr>
            <p:cNvPr id="149" name=""/>
            <p:cNvSpPr/>
            <p:nvPr/>
          </p:nvSpPr>
          <p:spPr>
            <a:xfrm>
              <a:off x="4097160" y="4587480"/>
              <a:ext cx="1958040" cy="41760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0" name=""/>
            <p:cNvSpPr/>
            <p:nvPr/>
          </p:nvSpPr>
          <p:spPr>
            <a:xfrm>
              <a:off x="4097160" y="4587480"/>
              <a:ext cx="1958040" cy="4176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status flag file</a:t>
              </a:r>
              <a:endParaRPr b="0" lang="en-GB" sz="1600" spc="-1" strike="noStrike">
                <a:latin typeface="Arial"/>
              </a:endParaRPr>
            </a:p>
          </p:txBody>
        </p:sp>
      </p:grpSp>
      <p:grpSp>
        <p:nvGrpSpPr>
          <p:cNvPr id="151" name=""/>
          <p:cNvGrpSpPr/>
          <p:nvPr/>
        </p:nvGrpSpPr>
        <p:grpSpPr>
          <a:xfrm>
            <a:off x="4097160" y="5007240"/>
            <a:ext cx="1958040" cy="417960"/>
            <a:chOff x="4097160" y="5007240"/>
            <a:chExt cx="1958040" cy="417960"/>
          </a:xfrm>
        </p:grpSpPr>
        <p:sp>
          <p:nvSpPr>
            <p:cNvPr id="152" name=""/>
            <p:cNvSpPr/>
            <p:nvPr/>
          </p:nvSpPr>
          <p:spPr>
            <a:xfrm>
              <a:off x="4097160" y="5007240"/>
              <a:ext cx="1958040" cy="41796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3" name=""/>
            <p:cNvSpPr/>
            <p:nvPr/>
          </p:nvSpPr>
          <p:spPr>
            <a:xfrm>
              <a:off x="4097160" y="5007240"/>
              <a:ext cx="1958040" cy="4179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current offset</a:t>
              </a:r>
              <a:endParaRPr b="0" lang="en-GB" sz="1600" spc="-1" strike="noStrike">
                <a:latin typeface="Arial"/>
              </a:endParaRPr>
            </a:p>
          </p:txBody>
        </p:sp>
      </p:grpSp>
      <p:grpSp>
        <p:nvGrpSpPr>
          <p:cNvPr id="154" name=""/>
          <p:cNvGrpSpPr/>
          <p:nvPr/>
        </p:nvGrpSpPr>
        <p:grpSpPr>
          <a:xfrm>
            <a:off x="4097160" y="5427720"/>
            <a:ext cx="1958040" cy="417600"/>
            <a:chOff x="4097160" y="5427720"/>
            <a:chExt cx="1958040" cy="417600"/>
          </a:xfrm>
        </p:grpSpPr>
        <p:sp>
          <p:nvSpPr>
            <p:cNvPr id="155" name=""/>
            <p:cNvSpPr/>
            <p:nvPr/>
          </p:nvSpPr>
          <p:spPr>
            <a:xfrm>
              <a:off x="4097160" y="5427720"/>
              <a:ext cx="1958040" cy="41760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6" name=""/>
            <p:cNvSpPr/>
            <p:nvPr/>
          </p:nvSpPr>
          <p:spPr>
            <a:xfrm>
              <a:off x="4097160" y="5427720"/>
              <a:ext cx="1958040" cy="4176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vnode ptr</a:t>
              </a:r>
              <a:endParaRPr b="0" lang="en-GB" sz="1600" spc="-1" strike="noStrike">
                <a:latin typeface="Arial"/>
              </a:endParaRPr>
            </a:p>
          </p:txBody>
        </p:sp>
      </p:grpSp>
      <p:sp>
        <p:nvSpPr>
          <p:cNvPr id="157" name=""/>
          <p:cNvSpPr/>
          <p:nvPr/>
        </p:nvSpPr>
        <p:spPr>
          <a:xfrm flipV="1">
            <a:off x="2404080" y="3283200"/>
            <a:ext cx="1691280" cy="838080"/>
          </a:xfrm>
          <a:prstGeom prst="curvedConnector3">
            <a:avLst>
              <a:gd name="adj1" fmla="val 50000"/>
            </a:avLst>
          </a:prstGeom>
          <a:noFill/>
          <a:ln w="2556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58" name=""/>
          <p:cNvSpPr/>
          <p:nvPr/>
        </p:nvSpPr>
        <p:spPr>
          <a:xfrm flipV="1">
            <a:off x="2404080" y="4795200"/>
            <a:ext cx="1691280" cy="1510560"/>
          </a:xfrm>
          <a:prstGeom prst="curvedConnector3">
            <a:avLst>
              <a:gd name="adj1" fmla="val 50000"/>
            </a:avLst>
          </a:prstGeom>
          <a:noFill/>
          <a:ln w="2556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grpSp>
        <p:nvGrpSpPr>
          <p:cNvPr id="159" name=""/>
          <p:cNvGrpSpPr/>
          <p:nvPr/>
        </p:nvGrpSpPr>
        <p:grpSpPr>
          <a:xfrm>
            <a:off x="7928640" y="3075480"/>
            <a:ext cx="1957680" cy="417600"/>
            <a:chOff x="7928640" y="3075480"/>
            <a:chExt cx="1957680" cy="417600"/>
          </a:xfrm>
        </p:grpSpPr>
        <p:sp>
          <p:nvSpPr>
            <p:cNvPr id="160" name=""/>
            <p:cNvSpPr/>
            <p:nvPr/>
          </p:nvSpPr>
          <p:spPr>
            <a:xfrm>
              <a:off x="7928640" y="3075480"/>
              <a:ext cx="1957680" cy="41760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1" name=""/>
            <p:cNvSpPr/>
            <p:nvPr/>
          </p:nvSpPr>
          <p:spPr>
            <a:xfrm>
              <a:off x="7928640" y="3075480"/>
              <a:ext cx="1957680" cy="4176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v-node info</a:t>
              </a:r>
              <a:endParaRPr b="0" lang="en-GB" sz="1600" spc="-1" strike="noStrike">
                <a:latin typeface="Arial"/>
              </a:endParaRPr>
            </a:p>
          </p:txBody>
        </p:sp>
      </p:grpSp>
      <p:grpSp>
        <p:nvGrpSpPr>
          <p:cNvPr id="162" name=""/>
          <p:cNvGrpSpPr/>
          <p:nvPr/>
        </p:nvGrpSpPr>
        <p:grpSpPr>
          <a:xfrm>
            <a:off x="7928640" y="3481200"/>
            <a:ext cx="1957680" cy="950400"/>
            <a:chOff x="7928640" y="3481200"/>
            <a:chExt cx="1957680" cy="950400"/>
          </a:xfrm>
        </p:grpSpPr>
        <p:sp>
          <p:nvSpPr>
            <p:cNvPr id="163" name=""/>
            <p:cNvSpPr/>
            <p:nvPr/>
          </p:nvSpPr>
          <p:spPr>
            <a:xfrm>
              <a:off x="7928640" y="3495240"/>
              <a:ext cx="1957680" cy="92196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4" name=""/>
            <p:cNvSpPr/>
            <p:nvPr/>
          </p:nvSpPr>
          <p:spPr>
            <a:xfrm>
              <a:off x="7928640" y="3481200"/>
              <a:ext cx="1957680" cy="9504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i-node info</a:t>
              </a:r>
              <a:endParaRPr b="0" lang="en-GB" sz="1600" spc="-1" strike="noStrike">
                <a:latin typeface="Arial"/>
              </a:endParaRPr>
            </a:p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endParaRPr b="0" lang="en-GB" sz="1600" spc="-1" strike="noStrike">
                <a:latin typeface="Arial"/>
              </a:endParaRPr>
            </a:p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file size</a:t>
              </a:r>
              <a:endParaRPr b="0" lang="en-GB" sz="1600" spc="-1" strike="noStrike">
                <a:latin typeface="Arial"/>
              </a:endParaRPr>
            </a:p>
          </p:txBody>
        </p:sp>
      </p:grpSp>
      <p:sp>
        <p:nvSpPr>
          <p:cNvPr id="165" name=""/>
          <p:cNvSpPr/>
          <p:nvPr/>
        </p:nvSpPr>
        <p:spPr>
          <a:xfrm flipV="1">
            <a:off x="6057360" y="3283200"/>
            <a:ext cx="1869480" cy="838440"/>
          </a:xfrm>
          <a:prstGeom prst="curvedConnector3">
            <a:avLst>
              <a:gd name="adj1" fmla="val 50000"/>
            </a:avLst>
          </a:prstGeom>
          <a:noFill/>
          <a:ln w="2556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66" name=""/>
          <p:cNvSpPr/>
          <p:nvPr/>
        </p:nvSpPr>
        <p:spPr>
          <a:xfrm flipV="1">
            <a:off x="6057360" y="3283200"/>
            <a:ext cx="1869480" cy="2350440"/>
          </a:xfrm>
          <a:prstGeom prst="curvedConnector3">
            <a:avLst>
              <a:gd name="adj1" fmla="val 50000"/>
            </a:avLst>
          </a:prstGeom>
          <a:noFill/>
          <a:ln w="2556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67" name=""/>
          <p:cNvSpPr/>
          <p:nvPr/>
        </p:nvSpPr>
        <p:spPr>
          <a:xfrm>
            <a:off x="645840" y="2254680"/>
            <a:ext cx="2134800" cy="492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000" spc="-1" strike="noStrike">
                <a:solidFill>
                  <a:srgbClr val="cc3300"/>
                </a:solidFill>
                <a:latin typeface="Comic Sans MS"/>
                <a:ea typeface="DejaVu Sans"/>
              </a:rPr>
              <a:t>process table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168" name=""/>
          <p:cNvSpPr/>
          <p:nvPr/>
        </p:nvSpPr>
        <p:spPr>
          <a:xfrm>
            <a:off x="3838680" y="2235240"/>
            <a:ext cx="2315880" cy="492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000" spc="-1" strike="noStrike">
                <a:solidFill>
                  <a:srgbClr val="cc3300"/>
                </a:solidFill>
                <a:latin typeface="Comic Sans MS"/>
                <a:ea typeface="DejaVu Sans"/>
              </a:rPr>
              <a:t>table.file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169" name=""/>
          <p:cNvSpPr/>
          <p:nvPr/>
        </p:nvSpPr>
        <p:spPr>
          <a:xfrm>
            <a:off x="7839360" y="2235240"/>
            <a:ext cx="2046960" cy="492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000" spc="-1" strike="noStrike">
                <a:solidFill>
                  <a:srgbClr val="cc3300"/>
                </a:solidFill>
                <a:latin typeface="Comic Sans MS"/>
                <a:ea typeface="DejaVu Sans"/>
              </a:rPr>
              <a:t>v-node table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170" name=""/>
          <p:cNvSpPr/>
          <p:nvPr/>
        </p:nvSpPr>
        <p:spPr>
          <a:xfrm>
            <a:off x="1156680" y="5175720"/>
            <a:ext cx="62136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1" name=""/>
          <p:cNvSpPr/>
          <p:nvPr/>
        </p:nvSpPr>
        <p:spPr>
          <a:xfrm>
            <a:off x="1780920" y="5175720"/>
            <a:ext cx="62100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2" name=""/>
          <p:cNvSpPr/>
          <p:nvPr/>
        </p:nvSpPr>
        <p:spPr>
          <a:xfrm>
            <a:off x="1156680" y="5427720"/>
            <a:ext cx="62136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3" name=""/>
          <p:cNvSpPr/>
          <p:nvPr/>
        </p:nvSpPr>
        <p:spPr>
          <a:xfrm>
            <a:off x="1780920" y="5427720"/>
            <a:ext cx="62100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4" name=""/>
          <p:cNvSpPr/>
          <p:nvPr/>
        </p:nvSpPr>
        <p:spPr>
          <a:xfrm>
            <a:off x="1156680" y="5679720"/>
            <a:ext cx="62136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5" name=""/>
          <p:cNvSpPr/>
          <p:nvPr/>
        </p:nvSpPr>
        <p:spPr>
          <a:xfrm>
            <a:off x="1780920" y="5679720"/>
            <a:ext cx="62100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6" name=""/>
          <p:cNvSpPr/>
          <p:nvPr/>
        </p:nvSpPr>
        <p:spPr>
          <a:xfrm>
            <a:off x="1156680" y="5931720"/>
            <a:ext cx="62136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7" name=""/>
          <p:cNvSpPr/>
          <p:nvPr/>
        </p:nvSpPr>
        <p:spPr>
          <a:xfrm>
            <a:off x="1780920" y="5931720"/>
            <a:ext cx="62100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8" name=""/>
          <p:cNvSpPr/>
          <p:nvPr/>
        </p:nvSpPr>
        <p:spPr>
          <a:xfrm>
            <a:off x="1156680" y="6183720"/>
            <a:ext cx="62136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9" name=""/>
          <p:cNvSpPr/>
          <p:nvPr/>
        </p:nvSpPr>
        <p:spPr>
          <a:xfrm>
            <a:off x="1780920" y="6183720"/>
            <a:ext cx="62100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80" name=""/>
          <p:cNvSpPr/>
          <p:nvPr/>
        </p:nvSpPr>
        <p:spPr>
          <a:xfrm>
            <a:off x="1121400" y="4804200"/>
            <a:ext cx="657000" cy="41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flags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181" name=""/>
          <p:cNvSpPr/>
          <p:nvPr/>
        </p:nvSpPr>
        <p:spPr>
          <a:xfrm>
            <a:off x="1789560" y="4804200"/>
            <a:ext cx="565560" cy="41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ptr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182" name=""/>
          <p:cNvSpPr/>
          <p:nvPr/>
        </p:nvSpPr>
        <p:spPr>
          <a:xfrm>
            <a:off x="796680" y="5122800"/>
            <a:ext cx="357840" cy="41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0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183" name=""/>
          <p:cNvSpPr/>
          <p:nvPr/>
        </p:nvSpPr>
        <p:spPr>
          <a:xfrm>
            <a:off x="800280" y="5376600"/>
            <a:ext cx="358200" cy="41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1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184" name=""/>
          <p:cNvSpPr/>
          <p:nvPr/>
        </p:nvSpPr>
        <p:spPr>
          <a:xfrm>
            <a:off x="800280" y="5644080"/>
            <a:ext cx="358200" cy="41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2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185" name=""/>
          <p:cNvSpPr/>
          <p:nvPr/>
        </p:nvSpPr>
        <p:spPr>
          <a:xfrm>
            <a:off x="7928280" y="4083120"/>
            <a:ext cx="1960200" cy="360"/>
          </a:xfrm>
          <a:prstGeom prst="line">
            <a:avLst/>
          </a:prstGeom>
          <a:ln w="25560">
            <a:solidFill>
              <a:srgbClr val="000000"/>
            </a:solidFill>
            <a:custDash>
              <a:ds d="157000" sp="126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3136680" y="479520"/>
            <a:ext cx="427644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F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i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l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h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a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r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i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n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g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(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V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I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I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)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/>
          </p:nvPr>
        </p:nvSpPr>
        <p:spPr>
          <a:xfrm>
            <a:off x="546480" y="1328400"/>
            <a:ext cx="9977040" cy="72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Example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: the three tables with two processes opening the same file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188" name=""/>
          <p:cNvSpPr/>
          <p:nvPr/>
        </p:nvSpPr>
        <p:spPr>
          <a:xfrm>
            <a:off x="800640" y="3928680"/>
            <a:ext cx="358200" cy="432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3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189" name=""/>
          <p:cNvSpPr/>
          <p:nvPr/>
        </p:nvSpPr>
        <p:spPr>
          <a:xfrm>
            <a:off x="800640" y="4180680"/>
            <a:ext cx="358200" cy="41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4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190" name=""/>
          <p:cNvSpPr/>
          <p:nvPr/>
        </p:nvSpPr>
        <p:spPr>
          <a:xfrm>
            <a:off x="801000" y="5872680"/>
            <a:ext cx="358200" cy="432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3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191" name=""/>
          <p:cNvSpPr/>
          <p:nvPr/>
        </p:nvSpPr>
        <p:spPr>
          <a:xfrm>
            <a:off x="801000" y="6125040"/>
            <a:ext cx="358200" cy="41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4</a:t>
            </a:r>
            <a:endParaRPr b="0" lang="en-GB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"/>
          <p:cNvSpPr/>
          <p:nvPr/>
        </p:nvSpPr>
        <p:spPr>
          <a:xfrm>
            <a:off x="711720" y="2823480"/>
            <a:ext cx="1869120" cy="383652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3" name=""/>
          <p:cNvSpPr/>
          <p:nvPr/>
        </p:nvSpPr>
        <p:spPr>
          <a:xfrm>
            <a:off x="1156680" y="3243240"/>
            <a:ext cx="62136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4" name=""/>
          <p:cNvSpPr/>
          <p:nvPr/>
        </p:nvSpPr>
        <p:spPr>
          <a:xfrm>
            <a:off x="1780920" y="3243240"/>
            <a:ext cx="62100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5" name=""/>
          <p:cNvSpPr/>
          <p:nvPr/>
        </p:nvSpPr>
        <p:spPr>
          <a:xfrm>
            <a:off x="1156680" y="3495240"/>
            <a:ext cx="62136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6" name=""/>
          <p:cNvSpPr/>
          <p:nvPr/>
        </p:nvSpPr>
        <p:spPr>
          <a:xfrm>
            <a:off x="1780920" y="3495240"/>
            <a:ext cx="62100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7" name=""/>
          <p:cNvSpPr/>
          <p:nvPr/>
        </p:nvSpPr>
        <p:spPr>
          <a:xfrm>
            <a:off x="1156680" y="3747240"/>
            <a:ext cx="62136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8" name=""/>
          <p:cNvSpPr/>
          <p:nvPr/>
        </p:nvSpPr>
        <p:spPr>
          <a:xfrm>
            <a:off x="1780920" y="3747240"/>
            <a:ext cx="62100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9" name=""/>
          <p:cNvSpPr/>
          <p:nvPr/>
        </p:nvSpPr>
        <p:spPr>
          <a:xfrm>
            <a:off x="1156680" y="3999240"/>
            <a:ext cx="62136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00" name=""/>
          <p:cNvSpPr/>
          <p:nvPr/>
        </p:nvSpPr>
        <p:spPr>
          <a:xfrm>
            <a:off x="1780920" y="3999240"/>
            <a:ext cx="62100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01" name=""/>
          <p:cNvSpPr/>
          <p:nvPr/>
        </p:nvSpPr>
        <p:spPr>
          <a:xfrm>
            <a:off x="1156680" y="4251240"/>
            <a:ext cx="62136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02" name=""/>
          <p:cNvSpPr/>
          <p:nvPr/>
        </p:nvSpPr>
        <p:spPr>
          <a:xfrm>
            <a:off x="1780920" y="4251240"/>
            <a:ext cx="62100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03" name=""/>
          <p:cNvSpPr/>
          <p:nvPr/>
        </p:nvSpPr>
        <p:spPr>
          <a:xfrm>
            <a:off x="1121400" y="2872080"/>
            <a:ext cx="657000" cy="41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flags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204" name=""/>
          <p:cNvSpPr/>
          <p:nvPr/>
        </p:nvSpPr>
        <p:spPr>
          <a:xfrm>
            <a:off x="1789560" y="2872080"/>
            <a:ext cx="565560" cy="41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ptr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205" name=""/>
          <p:cNvSpPr/>
          <p:nvPr/>
        </p:nvSpPr>
        <p:spPr>
          <a:xfrm>
            <a:off x="796680" y="3190680"/>
            <a:ext cx="357840" cy="41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0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206" name=""/>
          <p:cNvSpPr/>
          <p:nvPr/>
        </p:nvSpPr>
        <p:spPr>
          <a:xfrm>
            <a:off x="800280" y="3444480"/>
            <a:ext cx="358200" cy="41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1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207" name=""/>
          <p:cNvSpPr/>
          <p:nvPr/>
        </p:nvSpPr>
        <p:spPr>
          <a:xfrm>
            <a:off x="800280" y="3712320"/>
            <a:ext cx="358200" cy="41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2</a:t>
            </a:r>
            <a:endParaRPr b="0" lang="en-GB" sz="1600" spc="-1" strike="noStrike">
              <a:latin typeface="Arial"/>
            </a:endParaRPr>
          </a:p>
        </p:txBody>
      </p:sp>
      <p:grpSp>
        <p:nvGrpSpPr>
          <p:cNvPr id="208" name=""/>
          <p:cNvGrpSpPr/>
          <p:nvPr/>
        </p:nvGrpSpPr>
        <p:grpSpPr>
          <a:xfrm>
            <a:off x="4097160" y="3075480"/>
            <a:ext cx="1958040" cy="417600"/>
            <a:chOff x="4097160" y="3075480"/>
            <a:chExt cx="1958040" cy="417600"/>
          </a:xfrm>
        </p:grpSpPr>
        <p:sp>
          <p:nvSpPr>
            <p:cNvPr id="209" name=""/>
            <p:cNvSpPr/>
            <p:nvPr/>
          </p:nvSpPr>
          <p:spPr>
            <a:xfrm>
              <a:off x="4097160" y="3075480"/>
              <a:ext cx="1958040" cy="41760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10" name=""/>
            <p:cNvSpPr/>
            <p:nvPr/>
          </p:nvSpPr>
          <p:spPr>
            <a:xfrm>
              <a:off x="4097160" y="3075480"/>
              <a:ext cx="1958040" cy="4176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status flag file</a:t>
              </a:r>
              <a:endParaRPr b="0" lang="en-GB" sz="1600" spc="-1" strike="noStrike">
                <a:latin typeface="Arial"/>
              </a:endParaRPr>
            </a:p>
          </p:txBody>
        </p:sp>
      </p:grpSp>
      <p:grpSp>
        <p:nvGrpSpPr>
          <p:cNvPr id="211" name=""/>
          <p:cNvGrpSpPr/>
          <p:nvPr/>
        </p:nvGrpSpPr>
        <p:grpSpPr>
          <a:xfrm>
            <a:off x="4097160" y="3495240"/>
            <a:ext cx="1958040" cy="417960"/>
            <a:chOff x="4097160" y="3495240"/>
            <a:chExt cx="1958040" cy="417960"/>
          </a:xfrm>
        </p:grpSpPr>
        <p:sp>
          <p:nvSpPr>
            <p:cNvPr id="212" name=""/>
            <p:cNvSpPr/>
            <p:nvPr/>
          </p:nvSpPr>
          <p:spPr>
            <a:xfrm>
              <a:off x="4097160" y="3495240"/>
              <a:ext cx="1958040" cy="41796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13" name=""/>
            <p:cNvSpPr/>
            <p:nvPr/>
          </p:nvSpPr>
          <p:spPr>
            <a:xfrm>
              <a:off x="4097160" y="3495240"/>
              <a:ext cx="1958040" cy="4179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current offset</a:t>
              </a:r>
              <a:endParaRPr b="0" lang="en-GB" sz="1600" spc="-1" strike="noStrike">
                <a:latin typeface="Arial"/>
              </a:endParaRPr>
            </a:p>
          </p:txBody>
        </p:sp>
      </p:grpSp>
      <p:grpSp>
        <p:nvGrpSpPr>
          <p:cNvPr id="214" name=""/>
          <p:cNvGrpSpPr/>
          <p:nvPr/>
        </p:nvGrpSpPr>
        <p:grpSpPr>
          <a:xfrm>
            <a:off x="4097160" y="3915720"/>
            <a:ext cx="1958040" cy="417600"/>
            <a:chOff x="4097160" y="3915720"/>
            <a:chExt cx="1958040" cy="417600"/>
          </a:xfrm>
        </p:grpSpPr>
        <p:sp>
          <p:nvSpPr>
            <p:cNvPr id="215" name=""/>
            <p:cNvSpPr/>
            <p:nvPr/>
          </p:nvSpPr>
          <p:spPr>
            <a:xfrm>
              <a:off x="4097160" y="3915720"/>
              <a:ext cx="1958040" cy="41760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16" name=""/>
            <p:cNvSpPr/>
            <p:nvPr/>
          </p:nvSpPr>
          <p:spPr>
            <a:xfrm>
              <a:off x="4097160" y="3915720"/>
              <a:ext cx="1958040" cy="4176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vnode ptr</a:t>
              </a:r>
              <a:endParaRPr b="0" lang="en-GB" sz="1600" spc="-1" strike="noStrike">
                <a:latin typeface="Arial"/>
              </a:endParaRPr>
            </a:p>
          </p:txBody>
        </p:sp>
      </p:grpSp>
      <p:sp>
        <p:nvSpPr>
          <p:cNvPr id="217" name=""/>
          <p:cNvSpPr/>
          <p:nvPr/>
        </p:nvSpPr>
        <p:spPr>
          <a:xfrm flipV="1">
            <a:off x="2404080" y="3283200"/>
            <a:ext cx="1691280" cy="838080"/>
          </a:xfrm>
          <a:prstGeom prst="curvedConnector3">
            <a:avLst>
              <a:gd name="adj1" fmla="val 50000"/>
            </a:avLst>
          </a:prstGeom>
          <a:noFill/>
          <a:ln w="2556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18" name=""/>
          <p:cNvSpPr/>
          <p:nvPr/>
        </p:nvSpPr>
        <p:spPr>
          <a:xfrm flipV="1">
            <a:off x="2404080" y="3283200"/>
            <a:ext cx="1691280" cy="2836800"/>
          </a:xfrm>
          <a:prstGeom prst="curvedConnector3">
            <a:avLst>
              <a:gd name="adj1" fmla="val 50000"/>
            </a:avLst>
          </a:prstGeom>
          <a:noFill/>
          <a:ln w="2556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grpSp>
        <p:nvGrpSpPr>
          <p:cNvPr id="219" name=""/>
          <p:cNvGrpSpPr/>
          <p:nvPr/>
        </p:nvGrpSpPr>
        <p:grpSpPr>
          <a:xfrm>
            <a:off x="7928640" y="3075480"/>
            <a:ext cx="1957680" cy="417600"/>
            <a:chOff x="7928640" y="3075480"/>
            <a:chExt cx="1957680" cy="417600"/>
          </a:xfrm>
        </p:grpSpPr>
        <p:sp>
          <p:nvSpPr>
            <p:cNvPr id="220" name=""/>
            <p:cNvSpPr/>
            <p:nvPr/>
          </p:nvSpPr>
          <p:spPr>
            <a:xfrm>
              <a:off x="7928640" y="3075480"/>
              <a:ext cx="1957680" cy="41760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1" name=""/>
            <p:cNvSpPr/>
            <p:nvPr/>
          </p:nvSpPr>
          <p:spPr>
            <a:xfrm>
              <a:off x="7928640" y="3075480"/>
              <a:ext cx="1957680" cy="4176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v-node info</a:t>
              </a:r>
              <a:endParaRPr b="0" lang="en-GB" sz="1600" spc="-1" strike="noStrike">
                <a:latin typeface="Arial"/>
              </a:endParaRPr>
            </a:p>
          </p:txBody>
        </p:sp>
      </p:grpSp>
      <p:grpSp>
        <p:nvGrpSpPr>
          <p:cNvPr id="222" name=""/>
          <p:cNvGrpSpPr/>
          <p:nvPr/>
        </p:nvGrpSpPr>
        <p:grpSpPr>
          <a:xfrm>
            <a:off x="7928640" y="3481200"/>
            <a:ext cx="1957680" cy="950400"/>
            <a:chOff x="7928640" y="3481200"/>
            <a:chExt cx="1957680" cy="950400"/>
          </a:xfrm>
        </p:grpSpPr>
        <p:sp>
          <p:nvSpPr>
            <p:cNvPr id="223" name=""/>
            <p:cNvSpPr/>
            <p:nvPr/>
          </p:nvSpPr>
          <p:spPr>
            <a:xfrm>
              <a:off x="7928640" y="3495240"/>
              <a:ext cx="1957680" cy="92196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4" name=""/>
            <p:cNvSpPr/>
            <p:nvPr/>
          </p:nvSpPr>
          <p:spPr>
            <a:xfrm>
              <a:off x="7928640" y="3481200"/>
              <a:ext cx="1957680" cy="9504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i-node info</a:t>
              </a:r>
              <a:endParaRPr b="0" lang="en-GB" sz="1600" spc="-1" strike="noStrike">
                <a:latin typeface="Arial"/>
              </a:endParaRPr>
            </a:p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endParaRPr b="0" lang="en-GB" sz="1600" spc="-1" strike="noStrike">
                <a:latin typeface="Arial"/>
              </a:endParaRPr>
            </a:p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file size</a:t>
              </a:r>
              <a:endParaRPr b="0" lang="en-GB" sz="1600" spc="-1" strike="noStrike">
                <a:latin typeface="Arial"/>
              </a:endParaRPr>
            </a:p>
          </p:txBody>
        </p:sp>
      </p:grpSp>
      <p:sp>
        <p:nvSpPr>
          <p:cNvPr id="225" name=""/>
          <p:cNvSpPr/>
          <p:nvPr/>
        </p:nvSpPr>
        <p:spPr>
          <a:xfrm flipV="1">
            <a:off x="6057360" y="3283200"/>
            <a:ext cx="1869480" cy="838440"/>
          </a:xfrm>
          <a:prstGeom prst="curvedConnector3">
            <a:avLst>
              <a:gd name="adj1" fmla="val 50000"/>
            </a:avLst>
          </a:prstGeom>
          <a:noFill/>
          <a:ln w="2556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26" name=""/>
          <p:cNvSpPr/>
          <p:nvPr/>
        </p:nvSpPr>
        <p:spPr>
          <a:xfrm>
            <a:off x="645840" y="2254680"/>
            <a:ext cx="2134800" cy="492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000" spc="-1" strike="noStrike">
                <a:solidFill>
                  <a:srgbClr val="cc3300"/>
                </a:solidFill>
                <a:latin typeface="Comic Sans MS"/>
                <a:ea typeface="DejaVu Sans"/>
              </a:rPr>
              <a:t>process table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227" name=""/>
          <p:cNvSpPr/>
          <p:nvPr/>
        </p:nvSpPr>
        <p:spPr>
          <a:xfrm>
            <a:off x="3838680" y="2235240"/>
            <a:ext cx="2315880" cy="492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000" spc="-1" strike="noStrike">
                <a:solidFill>
                  <a:srgbClr val="cc3300"/>
                </a:solidFill>
                <a:latin typeface="Comic Sans MS"/>
                <a:ea typeface="DejaVu Sans"/>
              </a:rPr>
              <a:t>table.file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228" name=""/>
          <p:cNvSpPr/>
          <p:nvPr/>
        </p:nvSpPr>
        <p:spPr>
          <a:xfrm>
            <a:off x="7839360" y="2235240"/>
            <a:ext cx="2046960" cy="492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000" spc="-1" strike="noStrike">
                <a:solidFill>
                  <a:srgbClr val="cc3300"/>
                </a:solidFill>
                <a:latin typeface="Comic Sans MS"/>
                <a:ea typeface="DejaVu Sans"/>
              </a:rPr>
              <a:t>v-node table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229" name=""/>
          <p:cNvSpPr/>
          <p:nvPr/>
        </p:nvSpPr>
        <p:spPr>
          <a:xfrm>
            <a:off x="1156680" y="5175720"/>
            <a:ext cx="62136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30" name=""/>
          <p:cNvSpPr/>
          <p:nvPr/>
        </p:nvSpPr>
        <p:spPr>
          <a:xfrm>
            <a:off x="1780920" y="5175720"/>
            <a:ext cx="62100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31" name=""/>
          <p:cNvSpPr/>
          <p:nvPr/>
        </p:nvSpPr>
        <p:spPr>
          <a:xfrm>
            <a:off x="1156680" y="5427720"/>
            <a:ext cx="62136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32" name=""/>
          <p:cNvSpPr/>
          <p:nvPr/>
        </p:nvSpPr>
        <p:spPr>
          <a:xfrm>
            <a:off x="1780920" y="5427720"/>
            <a:ext cx="62100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33" name=""/>
          <p:cNvSpPr/>
          <p:nvPr/>
        </p:nvSpPr>
        <p:spPr>
          <a:xfrm>
            <a:off x="1156680" y="5679720"/>
            <a:ext cx="62136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34" name=""/>
          <p:cNvSpPr/>
          <p:nvPr/>
        </p:nvSpPr>
        <p:spPr>
          <a:xfrm>
            <a:off x="1780920" y="5679720"/>
            <a:ext cx="62100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35" name=""/>
          <p:cNvSpPr/>
          <p:nvPr/>
        </p:nvSpPr>
        <p:spPr>
          <a:xfrm>
            <a:off x="1156680" y="5931720"/>
            <a:ext cx="62136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36" name=""/>
          <p:cNvSpPr/>
          <p:nvPr/>
        </p:nvSpPr>
        <p:spPr>
          <a:xfrm>
            <a:off x="1780920" y="5931720"/>
            <a:ext cx="62100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37" name=""/>
          <p:cNvSpPr/>
          <p:nvPr/>
        </p:nvSpPr>
        <p:spPr>
          <a:xfrm>
            <a:off x="1156680" y="6183720"/>
            <a:ext cx="62136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38" name=""/>
          <p:cNvSpPr/>
          <p:nvPr/>
        </p:nvSpPr>
        <p:spPr>
          <a:xfrm>
            <a:off x="1780920" y="6183720"/>
            <a:ext cx="621000" cy="249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39" name=""/>
          <p:cNvSpPr/>
          <p:nvPr/>
        </p:nvSpPr>
        <p:spPr>
          <a:xfrm>
            <a:off x="1121400" y="4804200"/>
            <a:ext cx="657000" cy="41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flags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240" name=""/>
          <p:cNvSpPr/>
          <p:nvPr/>
        </p:nvSpPr>
        <p:spPr>
          <a:xfrm>
            <a:off x="1789560" y="4804200"/>
            <a:ext cx="565560" cy="41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ptr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241" name=""/>
          <p:cNvSpPr/>
          <p:nvPr/>
        </p:nvSpPr>
        <p:spPr>
          <a:xfrm>
            <a:off x="796680" y="5122800"/>
            <a:ext cx="357840" cy="41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0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242" name=""/>
          <p:cNvSpPr/>
          <p:nvPr/>
        </p:nvSpPr>
        <p:spPr>
          <a:xfrm>
            <a:off x="800280" y="5376600"/>
            <a:ext cx="358200" cy="41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1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243" name=""/>
          <p:cNvSpPr/>
          <p:nvPr/>
        </p:nvSpPr>
        <p:spPr>
          <a:xfrm>
            <a:off x="800280" y="5644080"/>
            <a:ext cx="358200" cy="41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2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244" name=""/>
          <p:cNvSpPr/>
          <p:nvPr/>
        </p:nvSpPr>
        <p:spPr>
          <a:xfrm>
            <a:off x="7928280" y="4083120"/>
            <a:ext cx="1960200" cy="360"/>
          </a:xfrm>
          <a:prstGeom prst="line">
            <a:avLst/>
          </a:prstGeom>
          <a:ln w="25560">
            <a:solidFill>
              <a:srgbClr val="000000"/>
            </a:solidFill>
            <a:custDash>
              <a:ds d="157000" sp="126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45" name="PlaceHolder 1"/>
          <p:cNvSpPr>
            <a:spLocks noGrp="1"/>
          </p:cNvSpPr>
          <p:nvPr>
            <p:ph type="title"/>
          </p:nvPr>
        </p:nvSpPr>
        <p:spPr>
          <a:xfrm>
            <a:off x="3136680" y="479520"/>
            <a:ext cx="427644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File Sharing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(VIII)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246" name="PlaceHolder 2"/>
          <p:cNvSpPr>
            <a:spLocks noGrp="1"/>
          </p:cNvSpPr>
          <p:nvPr>
            <p:ph/>
          </p:nvPr>
        </p:nvSpPr>
        <p:spPr>
          <a:xfrm>
            <a:off x="546480" y="1328400"/>
            <a:ext cx="9977040" cy="72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Example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: the three tables with parent-child processes using the same file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247" name=""/>
          <p:cNvSpPr/>
          <p:nvPr/>
        </p:nvSpPr>
        <p:spPr>
          <a:xfrm>
            <a:off x="800640" y="3928680"/>
            <a:ext cx="358200" cy="432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3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248" name=""/>
          <p:cNvSpPr/>
          <p:nvPr/>
        </p:nvSpPr>
        <p:spPr>
          <a:xfrm>
            <a:off x="800640" y="4180680"/>
            <a:ext cx="358200" cy="41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4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249" name=""/>
          <p:cNvSpPr/>
          <p:nvPr/>
        </p:nvSpPr>
        <p:spPr>
          <a:xfrm>
            <a:off x="801000" y="5872680"/>
            <a:ext cx="358200" cy="432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3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250" name=""/>
          <p:cNvSpPr/>
          <p:nvPr/>
        </p:nvSpPr>
        <p:spPr>
          <a:xfrm>
            <a:off x="801000" y="6125040"/>
            <a:ext cx="358200" cy="41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4</a:t>
            </a:r>
            <a:endParaRPr b="0" lang="en-GB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PlaceHolder 1"/>
          <p:cNvSpPr>
            <a:spLocks noGrp="1"/>
          </p:cNvSpPr>
          <p:nvPr>
            <p:ph/>
          </p:nvPr>
        </p:nvSpPr>
        <p:spPr>
          <a:xfrm>
            <a:off x="180000" y="1055880"/>
            <a:ext cx="10258200" cy="6281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641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NOTE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: Two processes that open the same file get two distinct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files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table entry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, so each process has its own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current offset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for the file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64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Given this organization, we can be more specific about the operations seen previously: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at the conclusion of each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write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55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the current offset in the file table entry is incremented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55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if the current offset is greater than the size of the file in the v-node table entry, it is incremented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if the file is opened with the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O_APPEND flag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55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a corresponding flag is set in the file table entry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55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at each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write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, the current offset is first set equal to the size of the file in the v-node table entry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lseek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only modifies the current offset in the corresponding file table entry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252" name="PlaceHolder 2"/>
          <p:cNvSpPr>
            <a:spLocks noGrp="1"/>
          </p:cNvSpPr>
          <p:nvPr>
            <p:ph type="title"/>
          </p:nvPr>
        </p:nvSpPr>
        <p:spPr>
          <a:xfrm>
            <a:off x="3135240" y="479520"/>
            <a:ext cx="427968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File Sharing (IX)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PlaceHolder 1"/>
          <p:cNvSpPr>
            <a:spLocks noGrp="1"/>
          </p:cNvSpPr>
          <p:nvPr>
            <p:ph/>
          </p:nvPr>
        </p:nvSpPr>
        <p:spPr>
          <a:xfrm>
            <a:off x="356040" y="1123560"/>
            <a:ext cx="9977040" cy="5983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It is possible for multiple </a:t>
            </a:r>
            <a:r>
              <a:rPr b="1" i="1" lang="en" sz="2200" spc="-1" strike="noStrike">
                <a:solidFill>
                  <a:srgbClr val="000000"/>
                </a:solidFill>
                <a:latin typeface="Arial"/>
              </a:rPr>
              <a:t>file descriptors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to be associated with a single </a:t>
            </a:r>
            <a:r>
              <a:rPr b="1" i="1" lang="en" sz="2200" spc="-1" strike="noStrike">
                <a:solidFill>
                  <a:srgbClr val="000000"/>
                </a:solidFill>
                <a:latin typeface="Arial"/>
              </a:rPr>
              <a:t>file table entry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via the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dup function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, within the same process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via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fork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, between two different processes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It is interesting to note that there are two types of flags: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some are associated with the </a:t>
            </a:r>
            <a:r>
              <a:rPr b="1" i="1" lang="en" sz="2200" spc="-1" strike="noStrike">
                <a:solidFill>
                  <a:srgbClr val="000000"/>
                </a:solidFill>
                <a:latin typeface="Arial"/>
              </a:rPr>
              <a:t>file descriptor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, and therefore are particular to the process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others are associated with the </a:t>
            </a:r>
            <a:r>
              <a:rPr b="1" i="1" lang="en" sz="2200" spc="-1" strike="noStrike">
                <a:solidFill>
                  <a:srgbClr val="000000"/>
                </a:solidFill>
                <a:latin typeface="Arial"/>
              </a:rPr>
              <a:t>file table entry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, and therefore can be shared between multiple processes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there is the possibility to modify these flags (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fcntl function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)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It is important to note that this system of shared data structures can lead to concurrency issues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254" name="PlaceHolder 2"/>
          <p:cNvSpPr>
            <a:spLocks noGrp="1"/>
          </p:cNvSpPr>
          <p:nvPr>
            <p:ph type="title"/>
          </p:nvPr>
        </p:nvSpPr>
        <p:spPr>
          <a:xfrm>
            <a:off x="3136680" y="479520"/>
            <a:ext cx="427644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File Sharing (X)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PlaceHolder 1"/>
          <p:cNvSpPr>
            <a:spLocks noGrp="1"/>
          </p:cNvSpPr>
          <p:nvPr>
            <p:ph/>
          </p:nvPr>
        </p:nvSpPr>
        <p:spPr>
          <a:xfrm>
            <a:off x="356040" y="1224000"/>
            <a:ext cx="9977040" cy="5510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ct val="123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int open(const char *pathname, int flags);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Opens the file specified by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pathname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(absolute or relative), according to the access mode specified in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flags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Returns the file descriptor with which the file will be referred to later (or -1 in case of error)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Flags 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values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23000"/>
              </a:lnSpc>
              <a:spcBef>
                <a:spcPts val="249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O_RDONLY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	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read-only (0)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23000"/>
              </a:lnSpc>
              <a:spcBef>
                <a:spcPts val="249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O_WRONLY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	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write-only (1)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23000"/>
              </a:lnSpc>
              <a:spcBef>
                <a:spcPts val="249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O_RDWR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	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	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read and write (2)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249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Only one of these constants can be used in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flags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249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Other constants (which must be added in OR to one of these three) allow you to define some particular behaviors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256" name="PlaceHolder 2"/>
          <p:cNvSpPr>
            <a:spLocks noGrp="1"/>
          </p:cNvSpPr>
          <p:nvPr>
            <p:ph type="title"/>
          </p:nvPr>
        </p:nvSpPr>
        <p:spPr>
          <a:xfrm>
            <a:off x="3136680" y="479520"/>
            <a:ext cx="427644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Opening Files (I)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PlaceHolder 1"/>
          <p:cNvSpPr>
            <a:spLocks noGrp="1"/>
          </p:cNvSpPr>
          <p:nvPr>
            <p:ph/>
          </p:nvPr>
        </p:nvSpPr>
        <p:spPr>
          <a:xfrm>
            <a:off x="355680" y="1258920"/>
            <a:ext cx="9975240" cy="5424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flags 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values :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23000"/>
              </a:lnSpc>
              <a:spcBef>
                <a:spcPts val="249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O_CREAT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creation of a new file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23000"/>
              </a:lnSpc>
              <a:spcBef>
                <a:spcPts val="249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O_APPEND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write to the end of the file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23000"/>
              </a:lnSpc>
              <a:spcBef>
                <a:spcPts val="249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O_EXCL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if the file exists and is ORed with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O_CREAT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, an error is returned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23000"/>
              </a:lnSpc>
              <a:spcBef>
                <a:spcPts val="249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O_TRUNC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if the file exists, it is emptied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23000"/>
              </a:lnSpc>
              <a:spcBef>
                <a:spcPts val="249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O_NONBLOCK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sets non-blocking operations for special files, such as pipes and FIFOs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23000"/>
              </a:lnSpc>
              <a:spcBef>
                <a:spcPts val="249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O_SYNC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synchronous write, i.e. each write returns only when the data has actually been written to the hardware device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If you specify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O_CREAT 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you must specify a third argument: </a:t>
            </a:r>
            <a:br>
              <a:rPr sz="2200"/>
            </a:b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int open(const char *pathname, int flags, mode_t mode);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For the meaning and values of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mode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see the next slide relating to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creat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 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258" name="PlaceHolder 2"/>
          <p:cNvSpPr>
            <a:spLocks noGrp="1"/>
          </p:cNvSpPr>
          <p:nvPr>
            <p:ph type="title"/>
          </p:nvPr>
        </p:nvSpPr>
        <p:spPr>
          <a:xfrm>
            <a:off x="3136320" y="479520"/>
            <a:ext cx="427644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Ope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nin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g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File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(II)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PlaceHolder 1"/>
          <p:cNvSpPr>
            <a:spLocks noGrp="1"/>
          </p:cNvSpPr>
          <p:nvPr>
            <p:ph/>
          </p:nvPr>
        </p:nvSpPr>
        <p:spPr>
          <a:xfrm>
            <a:off x="356040" y="1080000"/>
            <a:ext cx="9977040" cy="5617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ct val="123000"/>
              </a:lnSpc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int create(const char *pathname, mode_t mode);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ct val="123000"/>
              </a:lnSpc>
              <a:buNone/>
              <a:tabLst>
                <a:tab algn="l" pos="0"/>
              </a:tabLst>
            </a:pPr>
            <a:endParaRPr b="0" lang="en-GB" sz="2200" spc="-1" strike="noStrike">
              <a:latin typeface="Arial"/>
            </a:endParaRPr>
          </a:p>
          <a:p>
            <a:pPr marL="374760" indent="-356760">
              <a:lnSpc>
                <a:spcPts val="2625"/>
              </a:lnSpc>
              <a:spcBef>
                <a:spcPts val="865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creates a new regular file with specified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pathname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, and opens it for writing</a:t>
            </a:r>
            <a:endParaRPr b="0" lang="en-GB" sz="2200" spc="-1" strike="noStrike">
              <a:latin typeface="Arial"/>
            </a:endParaRPr>
          </a:p>
          <a:p>
            <a:pPr marL="374760" indent="-356760">
              <a:lnSpc>
                <a:spcPts val="2625"/>
              </a:lnSpc>
              <a:spcBef>
                <a:spcPts val="865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if the file already exists, it empties it (owner and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mode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remain unchanged)</a:t>
            </a:r>
            <a:endParaRPr b="0" lang="en-GB" sz="2200" spc="-1" strike="noStrike">
              <a:latin typeface="Arial"/>
            </a:endParaRPr>
          </a:p>
          <a:p>
            <a:pPr marL="374760" indent="-356760">
              <a:lnSpc>
                <a:spcPts val="2625"/>
              </a:lnSpc>
              <a:spcBef>
                <a:spcPts val="86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mode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specifies initial permissions; the owner of the file coincides with the effective user-id of the process</a:t>
            </a:r>
            <a:endParaRPr b="0" lang="en-GB" sz="2200" spc="-1" strike="noStrike">
              <a:latin typeface="Arial"/>
            </a:endParaRPr>
          </a:p>
          <a:p>
            <a:pPr marL="374760" indent="-356760">
              <a:lnSpc>
                <a:spcPts val="2625"/>
              </a:lnSpc>
              <a:spcBef>
                <a:spcPts val="86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mode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encodes file access permissions using an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B8"/>
              </a:rPr>
              <a:t>octal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number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(for example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0644 = rw-r--r--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CMTT8"/>
              </a:rPr>
              <a:t>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).</a:t>
            </a:r>
            <a:endParaRPr b="0" lang="en-GB" sz="2200" spc="-1" strike="noStrike">
              <a:latin typeface="Arial"/>
            </a:endParaRPr>
          </a:p>
          <a:p>
            <a:pPr marL="374760" indent="-356760">
              <a:lnSpc>
                <a:spcPts val="2625"/>
              </a:lnSpc>
              <a:spcBef>
                <a:spcPts val="865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the two system calls return the file descriptor, or -1 in case of error</a:t>
            </a:r>
            <a:endParaRPr b="0" lang="en-GB" sz="2200" spc="-1" strike="noStrike">
              <a:latin typeface="Arial"/>
            </a:endParaRPr>
          </a:p>
          <a:p>
            <a:pPr marL="374760" indent="-356760">
              <a:lnSpc>
                <a:spcPts val="2625"/>
              </a:lnSpc>
              <a:spcBef>
                <a:spcPts val="865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Equivalences: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23000"/>
              </a:lnSpc>
              <a:spcBef>
                <a:spcPts val="86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create(pathname, mode);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23000"/>
              </a:lnSpc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has the same effect as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23000"/>
              </a:lnSpc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open(pathname, O_WRONLY | O_CREAT | O_TRUNC, mode);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260" name="PlaceHolder 2"/>
          <p:cNvSpPr>
            <a:spLocks noGrp="1"/>
          </p:cNvSpPr>
          <p:nvPr>
            <p:ph type="title"/>
          </p:nvPr>
        </p:nvSpPr>
        <p:spPr>
          <a:xfrm>
            <a:off x="3136320" y="479520"/>
            <a:ext cx="427644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Creating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files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PlaceHolder 1"/>
          <p:cNvSpPr>
            <a:spLocks noGrp="1"/>
          </p:cNvSpPr>
          <p:nvPr>
            <p:ph/>
          </p:nvPr>
        </p:nvSpPr>
        <p:spPr>
          <a:xfrm>
            <a:off x="356040" y="1260000"/>
            <a:ext cx="9977040" cy="3877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ct val="123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int close(int filedes);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closes the file associated with the file descriptor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filedes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returns the result of the operation (0 or -1)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Note: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When a process terminates, all its remaining open files are still automatically closed by the kernel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Despite this, it is ALWAYS good practice to explicitly close open files before terminating the process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262" name="PlaceHolder 2"/>
          <p:cNvSpPr>
            <a:spLocks noGrp="1"/>
          </p:cNvSpPr>
          <p:nvPr>
            <p:ph type="title"/>
          </p:nvPr>
        </p:nvSpPr>
        <p:spPr>
          <a:xfrm>
            <a:off x="3136320" y="479520"/>
            <a:ext cx="427644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Clo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sin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g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file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PlaceHolder 1"/>
          <p:cNvSpPr>
            <a:spLocks noGrp="1"/>
          </p:cNvSpPr>
          <p:nvPr>
            <p:ph/>
          </p:nvPr>
        </p:nvSpPr>
        <p:spPr>
          <a:xfrm>
            <a:off x="356040" y="1152000"/>
            <a:ext cx="9977040" cy="5896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int fd;</a:t>
            </a:r>
            <a:endParaRPr b="0" lang="en-GB" sz="20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...</a:t>
            </a:r>
            <a:endParaRPr b="0" lang="en-GB" sz="20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fd=open(pathname, ...);</a:t>
            </a:r>
            <a:endParaRPr b="0" lang="en-GB" sz="20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if (fd==-1)</a:t>
            </a:r>
            <a:endParaRPr b="0" lang="en-GB" sz="20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{ </a:t>
            </a:r>
            <a:br>
              <a:rPr sz="2000"/>
            </a:b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/*error handling*/</a:t>
            </a:r>
            <a:endParaRPr b="0" lang="en-GB" sz="20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}</a:t>
            </a:r>
            <a:endParaRPr b="0" lang="en-GB" sz="20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/* The file is opened correctly */</a:t>
            </a:r>
            <a:endParaRPr b="0" lang="en-GB" sz="20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read(fd, ...);</a:t>
            </a:r>
            <a:endParaRPr b="0" lang="en-GB" sz="20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write(fd,...);</a:t>
            </a:r>
            <a:endParaRPr b="0" lang="en-GB" sz="20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close(fd);</a:t>
            </a:r>
            <a:endParaRPr b="0" lang="en-GB" sz="20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/* The file is closed */</a:t>
            </a:r>
            <a:endParaRPr b="0" lang="en-GB" sz="2000" spc="-1" strike="noStrike">
              <a:latin typeface="Arial"/>
            </a:endParaRPr>
          </a:p>
          <a:p>
            <a:pPr marL="379080" indent="-379080">
              <a:lnSpc>
                <a:spcPct val="107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Note: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 A file can be opened multiple times at the same time, and therefore have multiple file descriptors associated with it.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264" name="PlaceHolder 2"/>
          <p:cNvSpPr>
            <a:spLocks noGrp="1"/>
          </p:cNvSpPr>
          <p:nvPr>
            <p:ph type="title"/>
          </p:nvPr>
        </p:nvSpPr>
        <p:spPr>
          <a:xfrm>
            <a:off x="3136320" y="479520"/>
            <a:ext cx="427644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Exa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mpl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/>
          </p:nvPr>
        </p:nvSpPr>
        <p:spPr>
          <a:xfrm>
            <a:off x="356040" y="1274400"/>
            <a:ext cx="9977040" cy="55954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950760" indent="-379440">
              <a:lnSpc>
                <a:spcPct val="110000"/>
              </a:lnSpc>
              <a:spcBef>
                <a:spcPts val="289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Name 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Meaning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0000"/>
              </a:lnSpc>
              <a:spcBef>
                <a:spcPts val="289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open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CMTT8"/>
              </a:rPr>
              <a:t> 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CMTT8"/>
              </a:rPr>
              <a:t>	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opens a file for reading and/or writing or creates a new file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0000"/>
              </a:lnSpc>
              <a:spcBef>
                <a:spcPts val="289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creat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CMTT8"/>
              </a:rPr>
              <a:t>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CMTT8"/>
              </a:rPr>
              <a:t>	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create a new file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0000"/>
              </a:lnSpc>
              <a:spcBef>
                <a:spcPts val="289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close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CMTT8"/>
              </a:rPr>
              <a:t>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CMTT8"/>
              </a:rPr>
              <a:t>	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closes a previously opened file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0000"/>
              </a:lnSpc>
              <a:spcBef>
                <a:spcPts val="289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read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CMTT8"/>
              </a:rPr>
              <a:t>  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CMTT8"/>
              </a:rPr>
              <a:t>	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reads from a file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0000"/>
              </a:lnSpc>
              <a:spcBef>
                <a:spcPts val="289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write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CMTT8"/>
              </a:rPr>
              <a:t> 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CMTT8"/>
              </a:rPr>
              <a:t>	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writes to a file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0000"/>
              </a:lnSpc>
              <a:spcBef>
                <a:spcPts val="289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lseek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CMTT8"/>
              </a:rPr>
              <a:t> 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CMTT8"/>
              </a:rPr>
              <a:t>	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moves the read/write pointer to a specified byte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0000"/>
              </a:lnSpc>
              <a:spcBef>
                <a:spcPts val="289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unlink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CMTT8"/>
              </a:rPr>
              <a:t> 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CMTT8"/>
              </a:rPr>
              <a:t>	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removes a file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0000"/>
              </a:lnSpc>
              <a:spcBef>
                <a:spcPts val="289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ioctl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	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CMTT8"/>
              </a:rPr>
              <a:t>allows the manipulation of device parameters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0000"/>
              </a:lnSpc>
              <a:spcBef>
                <a:spcPts val="289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dup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	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CMTT8"/>
              </a:rPr>
              <a:t>duplicates a file descriptor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0000"/>
              </a:lnSpc>
              <a:spcBef>
                <a:spcPts val="289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fcntl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CMTT8"/>
              </a:rPr>
              <a:t> 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CMTT8"/>
              </a:rPr>
              <a:t>	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controls the attributes associated with a file and allows file locking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0000"/>
              </a:lnSpc>
              <a:spcBef>
                <a:spcPts val="289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stat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CMTT8"/>
              </a:rPr>
              <a:t>  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CMTT8"/>
              </a:rPr>
              <a:t>	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returns information about a file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title"/>
          </p:nvPr>
        </p:nvSpPr>
        <p:spPr>
          <a:xfrm>
            <a:off x="1429560" y="479520"/>
            <a:ext cx="769500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Main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system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calls for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file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manage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ment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PlaceHolder 1"/>
          <p:cNvSpPr>
            <a:spLocks noGrp="1"/>
          </p:cNvSpPr>
          <p:nvPr>
            <p:ph/>
          </p:nvPr>
        </p:nvSpPr>
        <p:spPr>
          <a:xfrm>
            <a:off x="356040" y="1152000"/>
            <a:ext cx="9977040" cy="5637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ct val="123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ssize_t read(int filedes, void *buf, size_t nbyte);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Reads from the file identified by the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filedes descriptor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a sequence of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nbyte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bytes starting from the read/write pointer and saves it in the buffer starting from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buf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Updates the value of the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</a:rPr>
              <a:t>current file offset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Returns the number of bytes 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actually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read (which can be equal to or less than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nbytes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), or -1 if error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The number of bytes read may be less than the number of bytes requested in the following cases: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you have reached the end of a regular file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you are reading from a terminal, a pipe or a stream coming from the network and there are not enough bytes in input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266" name="PlaceHolder 2"/>
          <p:cNvSpPr>
            <a:spLocks noGrp="1"/>
          </p:cNvSpPr>
          <p:nvPr>
            <p:ph type="title"/>
          </p:nvPr>
        </p:nvSpPr>
        <p:spPr>
          <a:xfrm>
            <a:off x="3137040" y="479520"/>
            <a:ext cx="427644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Reading bytes from file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PlaceHolder 1"/>
          <p:cNvSpPr>
            <a:spLocks noGrp="1"/>
          </p:cNvSpPr>
          <p:nvPr>
            <p:ph/>
          </p:nvPr>
        </p:nvSpPr>
        <p:spPr>
          <a:xfrm>
            <a:off x="356040" y="1260000"/>
            <a:ext cx="9977040" cy="5449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ct val="123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ssize_t write(int filedes, const void *buf, size_t nbyte);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Writes a sequence of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nbyte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bytes starting from the read/write pointer into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the file identified by the file descriptor filedes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,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reading it from the buffer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starting from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buf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Updates the value of the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</a:rPr>
              <a:t>current file offset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Returns the number of bytes 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actually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written, or -1 if error (0 indicates that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no byte was written) 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A write completed without errors does not guarantee that the data was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actually written to the disk; to be safe, one needs to invoke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fsync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after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the various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write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calls have been made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endParaRPr b="0" lang="en-GB" sz="2400" spc="-1" strike="noStrike">
              <a:latin typeface="Arial"/>
            </a:endParaRPr>
          </a:p>
        </p:txBody>
      </p:sp>
      <p:sp>
        <p:nvSpPr>
          <p:cNvPr id="268" name="PlaceHolder 2"/>
          <p:cNvSpPr>
            <a:spLocks noGrp="1"/>
          </p:cNvSpPr>
          <p:nvPr>
            <p:ph type="title"/>
          </p:nvPr>
        </p:nvSpPr>
        <p:spPr>
          <a:xfrm>
            <a:off x="3136320" y="479520"/>
            <a:ext cx="427644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Wri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ting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byt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es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to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file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PlaceHolder 1"/>
          <p:cNvSpPr>
            <a:spLocks noGrp="1"/>
          </p:cNvSpPr>
          <p:nvPr>
            <p:ph/>
          </p:nvPr>
        </p:nvSpPr>
        <p:spPr>
          <a:xfrm>
            <a:off x="356040" y="1224000"/>
            <a:ext cx="9977040" cy="5374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Each open file is associated with a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</a:rPr>
              <a:t>current file offset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, which indicates the current position of the read/write pointer within the file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The offset is a non-negative value that measures the number of bytes from the beginning of the file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Read 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/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write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operations read/write from the current position and increment the current file offset forward by the number of bytes read/written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When a file is opened, the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</a:rPr>
              <a:t>current file offset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is placed at 0, unless the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O_APPEND option is specified,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in which case it is placed after the last byte of the file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270" name="PlaceHolder 2"/>
          <p:cNvSpPr>
            <a:spLocks noGrp="1"/>
          </p:cNvSpPr>
          <p:nvPr>
            <p:ph type="title"/>
          </p:nvPr>
        </p:nvSpPr>
        <p:spPr>
          <a:xfrm>
            <a:off x="3136320" y="479520"/>
            <a:ext cx="427644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Current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file offset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PlaceHolder 1"/>
          <p:cNvSpPr>
            <a:spLocks noGrp="1"/>
          </p:cNvSpPr>
          <p:nvPr>
            <p:ph/>
          </p:nvPr>
        </p:nvSpPr>
        <p:spPr>
          <a:xfrm>
            <a:off x="333720" y="1188000"/>
            <a:ext cx="9977040" cy="585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ct val="123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off_t lseek(int filedes, off_t offset, int whence);</a:t>
            </a:r>
            <a:endParaRPr b="0" lang="en-GB" sz="2200" spc="-1" strike="noStrike">
              <a:latin typeface="Arial"/>
            </a:endParaRPr>
          </a:p>
          <a:p>
            <a:pPr marL="380880" indent="-32508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Moves the position of the read/write pointer in the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filedes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file by byte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offset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starting from the position specified by the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whence parameter,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which can take the values:</a:t>
            </a:r>
            <a:endParaRPr b="0" lang="en-GB" sz="2200" spc="-1" strike="noStrike">
              <a:latin typeface="Arial"/>
            </a:endParaRPr>
          </a:p>
          <a:p>
            <a:pPr marL="605160" indent="-224280">
              <a:lnSpc>
                <a:spcPct val="118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SEEK_SET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from the beginning of the file</a:t>
            </a:r>
            <a:endParaRPr b="0" lang="en-GB" sz="2200" spc="-1" strike="noStrike">
              <a:latin typeface="Arial"/>
            </a:endParaRPr>
          </a:p>
          <a:p>
            <a:pPr marL="605160" indent="-224280">
              <a:lnSpc>
                <a:spcPct val="118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SEEK_CUR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from your current location</a:t>
            </a:r>
            <a:endParaRPr b="0" lang="en-GB" sz="2200" spc="-1" strike="noStrike">
              <a:latin typeface="Arial"/>
            </a:endParaRPr>
          </a:p>
          <a:p>
            <a:pPr marL="605160" indent="-224280">
              <a:lnSpc>
                <a:spcPct val="118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SEEK_END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from the end of the file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endParaRPr b="0" lang="en-GB" sz="2200" spc="-1" strike="noStrike">
              <a:latin typeface="Arial"/>
            </a:endParaRPr>
          </a:p>
          <a:p>
            <a:pPr marL="358560" indent="-35856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Returns the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current file offset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after running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lseek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, or -1 on error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Note: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lseek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does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not perform any I/O operations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272" name="PlaceHolder 2"/>
          <p:cNvSpPr>
            <a:spLocks noGrp="1"/>
          </p:cNvSpPr>
          <p:nvPr>
            <p:ph type="title"/>
          </p:nvPr>
        </p:nvSpPr>
        <p:spPr>
          <a:xfrm>
            <a:off x="2427120" y="479520"/>
            <a:ext cx="569700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Moving within a file</a:t>
            </a:r>
            <a:endParaRPr b="0" lang="en-GB" sz="2400" spc="-1" strike="noStrike">
              <a:latin typeface="Arial"/>
            </a:endParaRPr>
          </a:p>
        </p:txBody>
      </p:sp>
      <p:grpSp>
        <p:nvGrpSpPr>
          <p:cNvPr id="273" name=""/>
          <p:cNvGrpSpPr/>
          <p:nvPr/>
        </p:nvGrpSpPr>
        <p:grpSpPr>
          <a:xfrm>
            <a:off x="5549760" y="2776320"/>
            <a:ext cx="4277520" cy="2149920"/>
            <a:chOff x="5549760" y="2776320"/>
            <a:chExt cx="4277520" cy="2149920"/>
          </a:xfrm>
        </p:grpSpPr>
        <p:sp>
          <p:nvSpPr>
            <p:cNvPr id="274" name=""/>
            <p:cNvSpPr/>
            <p:nvPr/>
          </p:nvSpPr>
          <p:spPr>
            <a:xfrm>
              <a:off x="7870320" y="2867400"/>
              <a:ext cx="1766880" cy="1846440"/>
            </a:xfrm>
            <a:prstGeom prst="rect">
              <a:avLst/>
            </a:prstGeom>
            <a:solidFill>
              <a:srgbClr val="00b8ff"/>
            </a:solidFill>
            <a:ln w="0">
              <a:solidFill>
                <a:srgbClr val="000000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75" name=""/>
            <p:cNvSpPr/>
            <p:nvPr/>
          </p:nvSpPr>
          <p:spPr>
            <a:xfrm>
              <a:off x="7230960" y="2900880"/>
              <a:ext cx="582840" cy="360"/>
            </a:xfrm>
            <a:prstGeom prst="line">
              <a:avLst/>
            </a:prstGeom>
            <a:ln w="0">
              <a:solidFill>
                <a:srgbClr val="000000"/>
              </a:solidFill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76" name=""/>
            <p:cNvSpPr/>
            <p:nvPr/>
          </p:nvSpPr>
          <p:spPr>
            <a:xfrm>
              <a:off x="7231320" y="3485520"/>
              <a:ext cx="582840" cy="360"/>
            </a:xfrm>
            <a:prstGeom prst="line">
              <a:avLst/>
            </a:prstGeom>
            <a:ln w="0">
              <a:solidFill>
                <a:srgbClr val="000000"/>
              </a:solidFill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77" name=""/>
            <p:cNvSpPr/>
            <p:nvPr/>
          </p:nvSpPr>
          <p:spPr>
            <a:xfrm>
              <a:off x="7231320" y="4736880"/>
              <a:ext cx="582840" cy="360"/>
            </a:xfrm>
            <a:prstGeom prst="line">
              <a:avLst/>
            </a:prstGeom>
            <a:ln w="0">
              <a:solidFill>
                <a:srgbClr val="000000"/>
              </a:solidFill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78" name=""/>
            <p:cNvSpPr/>
            <p:nvPr/>
          </p:nvSpPr>
          <p:spPr>
            <a:xfrm>
              <a:off x="5549760" y="2776320"/>
              <a:ext cx="1633680" cy="313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noAutofit/>
            </a:bodyPr>
            <a:p>
              <a:pPr algn="r">
                <a:lnSpc>
                  <a:spcPct val="105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800" spc="-1" strike="noStrike">
                  <a:solidFill>
                    <a:srgbClr val="000000"/>
                  </a:solidFill>
                  <a:latin typeface="Courier New"/>
                  <a:ea typeface="DejaVu Sans"/>
                </a:rPr>
                <a:t>SEEK_SET</a:t>
              </a:r>
              <a:endParaRPr b="0" lang="en-GB" sz="1800" spc="-1" strike="noStrike">
                <a:latin typeface="Arial"/>
              </a:endParaRPr>
            </a:p>
          </p:txBody>
        </p:sp>
        <p:sp>
          <p:nvSpPr>
            <p:cNvPr id="279" name=""/>
            <p:cNvSpPr/>
            <p:nvPr/>
          </p:nvSpPr>
          <p:spPr>
            <a:xfrm>
              <a:off x="5550480" y="3359520"/>
              <a:ext cx="1633680" cy="313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noAutofit/>
            </a:bodyPr>
            <a:p>
              <a:pPr algn="r">
                <a:lnSpc>
                  <a:spcPct val="105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800" spc="-1" strike="noStrike">
                  <a:solidFill>
                    <a:srgbClr val="000000"/>
                  </a:solidFill>
                  <a:latin typeface="Courier New"/>
                  <a:ea typeface="DejaVu Sans"/>
                </a:rPr>
                <a:t>SEEK_CUR</a:t>
              </a:r>
              <a:endParaRPr b="0" lang="en-GB" sz="1800" spc="-1" strike="noStrike">
                <a:latin typeface="Arial"/>
              </a:endParaRPr>
            </a:p>
          </p:txBody>
        </p:sp>
        <p:sp>
          <p:nvSpPr>
            <p:cNvPr id="280" name=""/>
            <p:cNvSpPr/>
            <p:nvPr/>
          </p:nvSpPr>
          <p:spPr>
            <a:xfrm>
              <a:off x="5572800" y="4612320"/>
              <a:ext cx="1633680" cy="313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noAutofit/>
            </a:bodyPr>
            <a:p>
              <a:pPr algn="r">
                <a:lnSpc>
                  <a:spcPct val="105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800" spc="-1" strike="noStrike">
                  <a:solidFill>
                    <a:srgbClr val="000000"/>
                  </a:solidFill>
                  <a:latin typeface="Courier New"/>
                  <a:ea typeface="DejaVu Sans"/>
                </a:rPr>
                <a:t>SEEK_END</a:t>
              </a:r>
              <a:endParaRPr b="0" lang="en-GB" sz="1800" spc="-1" strike="noStrike">
                <a:latin typeface="Arial"/>
              </a:endParaRPr>
            </a:p>
          </p:txBody>
        </p:sp>
        <p:sp>
          <p:nvSpPr>
            <p:cNvPr id="281" name=""/>
            <p:cNvSpPr/>
            <p:nvPr/>
          </p:nvSpPr>
          <p:spPr>
            <a:xfrm>
              <a:off x="8047800" y="2941920"/>
              <a:ext cx="1779480" cy="5425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noAutofit/>
            </a:bodyPr>
            <a:p>
              <a:pPr>
                <a:lnSpc>
                  <a:spcPct val="105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0" i="1" lang="en" sz="1800" spc="-1" strike="noStrike">
                  <a:solidFill>
                    <a:srgbClr val="000000"/>
                  </a:solidFill>
                  <a:latin typeface="Courier New"/>
                  <a:ea typeface="DejaVu Sans"/>
                </a:rPr>
                <a:t>current </a:t>
              </a:r>
              <a:br>
                <a:rPr sz="1800"/>
              </a:br>
              <a:r>
                <a:rPr b="0" i="1" lang="en" sz="1800" spc="-1" strike="noStrike">
                  <a:solidFill>
                    <a:srgbClr val="000000"/>
                  </a:solidFill>
                  <a:latin typeface="Courier New"/>
                  <a:ea typeface="DejaVu Sans"/>
                </a:rPr>
                <a:t>file offset</a:t>
              </a:r>
              <a:endParaRPr b="0" lang="en-GB" sz="1800" spc="-1" strike="noStrike">
                <a:latin typeface="Arial"/>
              </a:endParaRPr>
            </a:p>
          </p:txBody>
        </p:sp>
        <p:sp>
          <p:nvSpPr>
            <p:cNvPr id="282" name=""/>
            <p:cNvSpPr/>
            <p:nvPr/>
          </p:nvSpPr>
          <p:spPr>
            <a:xfrm>
              <a:off x="7980840" y="2880720"/>
              <a:ext cx="360" cy="616320"/>
            </a:xfrm>
            <a:prstGeom prst="line">
              <a:avLst/>
            </a:prstGeom>
            <a:ln w="0">
              <a:solidFill>
                <a:srgbClr val="000000"/>
              </a:solidFill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3" name=""/>
            <p:cNvSpPr/>
            <p:nvPr/>
          </p:nvSpPr>
          <p:spPr>
            <a:xfrm>
              <a:off x="7913520" y="3485880"/>
              <a:ext cx="1658520" cy="360"/>
            </a:xfrm>
            <a:prstGeom prst="line">
              <a:avLst/>
            </a:prstGeom>
            <a:ln w="0">
              <a:solidFill>
                <a:srgbClr val="000000"/>
              </a:solidFill>
            </a:ln>
          </p:spPr>
          <p:style>
            <a:lnRef idx="0"/>
            <a:fillRef idx="0"/>
            <a:effectRef idx="0"/>
            <a:fontRef idx="minor"/>
          </p:style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PlaceHolder 1"/>
          <p:cNvSpPr>
            <a:spLocks noGrp="1"/>
          </p:cNvSpPr>
          <p:nvPr>
            <p:ph/>
          </p:nvPr>
        </p:nvSpPr>
        <p:spPr>
          <a:xfrm>
            <a:off x="356040" y="1224000"/>
            <a:ext cx="9977040" cy="5935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96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The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offset parameter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CMTT8"/>
              </a:rPr>
              <a:t>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can be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B8"/>
              </a:rPr>
              <a:t>negative , i.e. backward movements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are allowed starting from the position indicated by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whence.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964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Attempts to move before the start of the file generate an error. But it is possible to move 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  <a:ea typeface="LCMSSB8"/>
              </a:rPr>
              <a:t>beyond the end of the file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B8"/>
              </a:rPr>
              <a:t>. Ob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viously, there will be no data to read in that position and future accesses via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read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CMTT8"/>
              </a:rPr>
              <a:t>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the bytes between the old end of the file and the new position will result in the ASCII null character (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LCMSS8"/>
              </a:rPr>
              <a:t>'\0'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).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964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Example: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off_t newpos;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...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newpos = lseek(fd, (off_t)-16, SEEK_END);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/* newpos points to 16 bytes before the end */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newpos = lseek(fd, (off_t)16, SEEK_END);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/* newpos points to 16 bytes after the end */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285" name="PlaceHolder 2"/>
          <p:cNvSpPr>
            <a:spLocks noGrp="1"/>
          </p:cNvSpPr>
          <p:nvPr>
            <p:ph type="title"/>
          </p:nvPr>
        </p:nvSpPr>
        <p:spPr>
          <a:xfrm>
            <a:off x="3060000" y="479520"/>
            <a:ext cx="435456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Valid and invalid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offsets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PlaceHolder 1"/>
          <p:cNvSpPr>
            <a:spLocks noGrp="1"/>
          </p:cNvSpPr>
          <p:nvPr>
            <p:ph/>
          </p:nvPr>
        </p:nvSpPr>
        <p:spPr>
          <a:xfrm>
            <a:off x="339120" y="1266840"/>
            <a:ext cx="10084320" cy="58557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4760" indent="-356760">
              <a:lnSpc>
                <a:spcPct val="95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The size of a file and the number of blocks occupied on disk may not coincide: this happens when there is a "hole" created by </a:t>
            </a:r>
            <a:r>
              <a:rPr b="0" lang="en" sz="2200" spc="-1" strike="noStrike">
                <a:solidFill>
                  <a:srgbClr val="000000"/>
                </a:solidFill>
                <a:latin typeface="Courier New"/>
              </a:rPr>
              <a:t>lseek in a file</a:t>
            </a:r>
            <a:endParaRPr b="0" lang="en-GB" sz="2200" spc="-1" strike="noStrike">
              <a:latin typeface="Arial"/>
            </a:endParaRPr>
          </a:p>
          <a:p>
            <a:pPr marL="374760" indent="-356760">
              <a:lnSpc>
                <a:spcPct val="95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Example: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endParaRPr b="0" lang="en-GB" sz="1800" spc="-1" strike="noStrike">
              <a:latin typeface="Arial"/>
            </a:endParaRPr>
          </a:p>
          <a:p>
            <a:pPr marL="380880" indent="-38088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r>
              <a:rPr b="1" lang="en" sz="1800" spc="-1" strike="noStrike">
                <a:solidFill>
                  <a:srgbClr val="000000"/>
                </a:solidFill>
                <a:latin typeface="Courier New"/>
              </a:rPr>
              <a:t>$ df --block-size=M .</a:t>
            </a:r>
            <a:endParaRPr b="0" lang="en-GB" sz="1800" spc="-1" strike="noStrike">
              <a:latin typeface="Arial"/>
            </a:endParaRPr>
          </a:p>
          <a:p>
            <a:pPr marL="380880" indent="-38088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r>
              <a:rPr b="1" lang="en" sz="1800" spc="-1" strike="noStrike">
                <a:solidFill>
                  <a:srgbClr val="000000"/>
                </a:solidFill>
                <a:latin typeface="Courier New"/>
              </a:rPr>
              <a:t>Filesystem 1M-blocks Used Available Use% Mounted on</a:t>
            </a:r>
            <a:endParaRPr b="0" lang="en-GB" sz="1800" spc="-1" strike="noStrike">
              <a:latin typeface="Arial"/>
            </a:endParaRPr>
          </a:p>
          <a:p>
            <a:pPr marL="380880" indent="-38088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r>
              <a:rPr b="1" lang="en" sz="1800" spc="-1" strike="noStrike">
                <a:solidFill>
                  <a:srgbClr val="000000"/>
                </a:solidFill>
                <a:latin typeface="Courier New"/>
              </a:rPr>
              <a:t>/dev/sda6 38822M 5992M 30858M 17% /home</a:t>
            </a:r>
            <a:endParaRPr b="0" lang="en-GB" sz="1800" spc="-1" strike="noStrike">
              <a:latin typeface="Arial"/>
            </a:endParaRPr>
          </a:p>
          <a:p>
            <a:pPr marL="380880" indent="-38088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r>
              <a:rPr b="1" lang="en" sz="1800" spc="-1" strike="noStrike">
                <a:solidFill>
                  <a:srgbClr val="000000"/>
                </a:solidFill>
                <a:latin typeface="Courier New"/>
              </a:rPr>
              <a:t>$ ./creatFileBigHole</a:t>
            </a:r>
            <a:endParaRPr b="0" lang="en-GB" sz="1800" spc="-1" strike="noStrike">
              <a:latin typeface="Arial"/>
            </a:endParaRPr>
          </a:p>
          <a:p>
            <a:pPr marL="380880" indent="-38088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r>
              <a:rPr b="1" lang="en" sz="1800" spc="-1" strike="noStrike">
                <a:solidFill>
                  <a:srgbClr val="000000"/>
                </a:solidFill>
                <a:latin typeface="Courier New"/>
              </a:rPr>
              <a:t>$ ls -l --block-size=M filebighole</a:t>
            </a:r>
            <a:endParaRPr b="0" lang="en-GB" sz="1800" spc="-1" strike="noStrike">
              <a:latin typeface="Arial"/>
            </a:endParaRPr>
          </a:p>
          <a:p>
            <a:pPr marL="380880" indent="-38088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r>
              <a:rPr b="1" lang="en" sz="1800" spc="-1" strike="noStrike">
                <a:solidFill>
                  <a:srgbClr val="000000"/>
                </a:solidFill>
                <a:latin typeface="Courier New"/>
              </a:rPr>
              <a:t>-rw-r----- 1 verola verola 1025M 2007-11-08 18:54 filebighole</a:t>
            </a:r>
            <a:endParaRPr b="0" lang="en-GB" sz="1800" spc="-1" strike="noStrike">
              <a:latin typeface="Arial"/>
            </a:endParaRPr>
          </a:p>
          <a:p>
            <a:pPr marL="380880" indent="-38088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r>
              <a:rPr b="1" lang="en" sz="1800" spc="-1" strike="noStrike">
                <a:solidFill>
                  <a:srgbClr val="000000"/>
                </a:solidFill>
                <a:latin typeface="Courier New"/>
              </a:rPr>
              <a:t>$ df --block-size=M .</a:t>
            </a:r>
            <a:endParaRPr b="0" lang="en-GB" sz="1800" spc="-1" strike="noStrike">
              <a:latin typeface="Arial"/>
            </a:endParaRPr>
          </a:p>
          <a:p>
            <a:pPr marL="380880" indent="-38088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r>
              <a:rPr b="1" lang="en" sz="1800" spc="-1" strike="noStrike">
                <a:solidFill>
                  <a:srgbClr val="000000"/>
                </a:solidFill>
                <a:latin typeface="Courier New"/>
              </a:rPr>
              <a:t>Filesystem 1M-blocks Used Available Use% Mounted on</a:t>
            </a:r>
            <a:endParaRPr b="0" lang="en-GB" sz="1800" spc="-1" strike="noStrike">
              <a:latin typeface="Arial"/>
            </a:endParaRPr>
          </a:p>
          <a:p>
            <a:pPr marL="380880" indent="-38088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r>
              <a:rPr b="1" lang="en" sz="1800" spc="-1" strike="noStrike">
                <a:solidFill>
                  <a:srgbClr val="000000"/>
                </a:solidFill>
                <a:latin typeface="Courier New"/>
              </a:rPr>
              <a:t>/dev/sda6 38822M 5992M 30858M 17% /home</a:t>
            </a:r>
            <a:endParaRPr b="0" lang="en-GB" sz="1800" spc="-1" strike="noStrike">
              <a:latin typeface="Arial"/>
            </a:endParaRPr>
          </a:p>
          <a:p>
            <a:pPr marL="380880" indent="-38088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r>
              <a:rPr b="1" lang="en" sz="1800" spc="-1" strike="noStrike">
                <a:solidFill>
                  <a:srgbClr val="000000"/>
                </a:solidFill>
                <a:latin typeface="Courier New"/>
              </a:rPr>
              <a:t>$statfilebighole</a:t>
            </a:r>
            <a:endParaRPr b="0" lang="en-GB" sz="1800" spc="-1" strike="noStrike">
              <a:latin typeface="Arial"/>
            </a:endParaRPr>
          </a:p>
          <a:p>
            <a:pPr marL="380880" indent="-38088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r>
              <a:rPr b="1" lang="en" sz="1800" spc="-1" strike="noStrike">
                <a:solidFill>
                  <a:srgbClr val="000000"/>
                </a:solidFill>
                <a:latin typeface="Courier New"/>
              </a:rPr>
              <a:t>File: `filebighole'</a:t>
            </a:r>
            <a:endParaRPr b="0" lang="en-GB" sz="1800" spc="-1" strike="noStrike">
              <a:latin typeface="Arial"/>
            </a:endParaRPr>
          </a:p>
          <a:p>
            <a:pPr marL="380880" indent="-38088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r>
              <a:rPr b="1" lang="en" sz="1800" spc="-1" strike="noStrike">
                <a:solidFill>
                  <a:srgbClr val="000000"/>
                </a:solidFill>
                <a:latin typeface="Courier New"/>
              </a:rPr>
              <a:t>Size: 1073741832 Blocks: 32 IO Block: 4096 regular file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287" name="PlaceHolder 2"/>
          <p:cNvSpPr>
            <a:spLocks noGrp="1"/>
          </p:cNvSpPr>
          <p:nvPr>
            <p:ph type="title"/>
          </p:nvPr>
        </p:nvSpPr>
        <p:spPr>
          <a:xfrm>
            <a:off x="2973600" y="515520"/>
            <a:ext cx="475056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“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Holes” in files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PlaceHolder 1"/>
          <p:cNvSpPr>
            <a:spLocks noGrp="1"/>
          </p:cNvSpPr>
          <p:nvPr>
            <p:ph/>
          </p:nvPr>
        </p:nvSpPr>
        <p:spPr>
          <a:xfrm>
            <a:off x="356040" y="1260000"/>
            <a:ext cx="9977040" cy="3862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68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There are two ways to write to the end of a file: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use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lseek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CMTT8"/>
              </a:rPr>
              <a:t> to move to the end of the file: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lseek(fildes, (off_t)0, SEEK_END);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write(files, buf, BUFSIZE);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CMTT8"/>
              </a:rPr>
              <a:t>use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open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CMTT8"/>
              </a:rPr>
              <a:t> with the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O_APPEND flag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CMTT8"/>
              </a:rPr>
              <a:t>: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fildes = open("filename", O_WRONLY | O_APPEND);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write(files, buf, BUFSIZE);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endParaRPr b="0" lang="en-GB" sz="2400" spc="-1" strike="noStrike">
              <a:latin typeface="Arial"/>
            </a:endParaRPr>
          </a:p>
        </p:txBody>
      </p:sp>
      <p:sp>
        <p:nvSpPr>
          <p:cNvPr id="289" name="PlaceHolder 2"/>
          <p:cNvSpPr>
            <a:spLocks noGrp="1"/>
          </p:cNvSpPr>
          <p:nvPr>
            <p:ph type="title"/>
          </p:nvPr>
        </p:nvSpPr>
        <p:spPr>
          <a:xfrm>
            <a:off x="2520000" y="479520"/>
            <a:ext cx="507132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Writing to the end of a file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PlaceHolder 1"/>
          <p:cNvSpPr>
            <a:spLocks noGrp="1"/>
          </p:cNvSpPr>
          <p:nvPr>
            <p:ph type="title"/>
          </p:nvPr>
        </p:nvSpPr>
        <p:spPr>
          <a:xfrm>
            <a:off x="2932200" y="479520"/>
            <a:ext cx="468504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Exercises 1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291" name="PlaceHolder 2"/>
          <p:cNvSpPr>
            <a:spLocks noGrp="1"/>
          </p:cNvSpPr>
          <p:nvPr>
            <p:ph/>
          </p:nvPr>
        </p:nvSpPr>
        <p:spPr>
          <a:xfrm>
            <a:off x="356040" y="1015560"/>
            <a:ext cx="9977040" cy="5983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2300dc"/>
                </a:solidFill>
                <a:latin typeface="Arial"/>
              </a:rPr>
              <a:t>A) Write a program that </a:t>
            </a:r>
            <a:r>
              <a:rPr b="0" lang="en" sz="2200" spc="-1" strike="noStrike">
                <a:solidFill>
                  <a:srgbClr val="006699"/>
                </a:solidFill>
                <a:latin typeface="Arial"/>
              </a:rPr>
              <a:t>:</a:t>
            </a:r>
            <a:endParaRPr b="0" lang="en-GB" sz="2200" spc="-1" strike="noStrike">
              <a:latin typeface="Arial"/>
            </a:endParaRPr>
          </a:p>
          <a:p>
            <a:pPr marL="651600" indent="-25056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reads a line from standard input and prints it to standard output</a:t>
            </a:r>
            <a:endParaRPr b="0" lang="en-GB" sz="2200" spc="-1" strike="noStrike">
              <a:latin typeface="Arial"/>
            </a:endParaRPr>
          </a:p>
          <a:p>
            <a:pPr marL="651600" indent="-25056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exits when input line is empty (Enter only)</a:t>
            </a:r>
            <a:endParaRPr b="0" lang="en-GB" sz="22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144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2300dc"/>
                </a:solidFill>
                <a:latin typeface="Arial"/>
              </a:rPr>
              <a:t>B) Write a program that </a:t>
            </a:r>
            <a:r>
              <a:rPr b="0" lang="en" sz="2200" spc="-1" strike="noStrike">
                <a:solidFill>
                  <a:srgbClr val="006699"/>
                </a:solidFill>
                <a:latin typeface="Arial"/>
              </a:rPr>
              <a:t>:</a:t>
            </a:r>
            <a:endParaRPr b="0" lang="en-GB" sz="2200" spc="-1" strike="noStrike">
              <a:latin typeface="Arial"/>
            </a:endParaRPr>
          </a:p>
          <a:p>
            <a:pPr marL="651600" indent="-25056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takes as argument the size of a block (in bytes or kbytes or Mbytes) and the name of an input file</a:t>
            </a:r>
            <a:endParaRPr b="0" lang="en-GB" sz="2200" spc="-1" strike="noStrike">
              <a:latin typeface="Arial"/>
            </a:endParaRPr>
          </a:p>
          <a:p>
            <a:pPr marL="651600" indent="-25056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generates the necessary number of output files, each sequentially containing a block of the input file (division of the input file into blocks of equal size); Output file names should be automatically generated from the input file name</a:t>
            </a:r>
            <a:endParaRPr b="0" lang="en-GB" sz="22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144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2300dc"/>
                </a:solidFill>
                <a:latin typeface="Arial"/>
              </a:rPr>
              <a:t>C) Write a program that </a:t>
            </a:r>
            <a:r>
              <a:rPr b="0" lang="en" sz="2200" spc="-1" strike="noStrike">
                <a:solidFill>
                  <a:srgbClr val="006699"/>
                </a:solidFill>
                <a:latin typeface="Arial"/>
              </a:rPr>
              <a:t>:</a:t>
            </a:r>
            <a:endParaRPr b="0" lang="en-GB" sz="2200" spc="-1" strike="noStrike">
              <a:latin typeface="Arial"/>
            </a:endParaRPr>
          </a:p>
          <a:p>
            <a:pPr marL="651600" indent="-25056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manages a matrix stored in a file (creation, printing, insertion/extraction of elements, ...)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PlaceHolder 1"/>
          <p:cNvSpPr>
            <a:spLocks noGrp="1"/>
          </p:cNvSpPr>
          <p:nvPr>
            <p:ph/>
          </p:nvPr>
        </p:nvSpPr>
        <p:spPr>
          <a:xfrm>
            <a:off x="356040" y="1015560"/>
            <a:ext cx="9977040" cy="5983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2300dc"/>
                </a:solidFill>
                <a:latin typeface="Arial"/>
              </a:rPr>
              <a:t>A) Write a program that </a:t>
            </a:r>
            <a:r>
              <a:rPr b="0" lang="en" sz="2200" spc="-1" strike="noStrike">
                <a:solidFill>
                  <a:srgbClr val="006699"/>
                </a:solidFill>
                <a:latin typeface="Arial"/>
              </a:rPr>
              <a:t>:</a:t>
            </a:r>
            <a:endParaRPr b="0" lang="en-GB" sz="2200" spc="-1" strike="noStrike">
              <a:latin typeface="Arial"/>
            </a:endParaRPr>
          </a:p>
          <a:p>
            <a:pPr marL="651600" indent="-25056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creates a file whose filename is the only argument of the program itself</a:t>
            </a:r>
            <a:endParaRPr b="0" lang="en-GB" sz="2200" spc="-1" strike="noStrike">
              <a:latin typeface="Arial"/>
            </a:endParaRPr>
          </a:p>
          <a:p>
            <a:pPr marL="651600" indent="-25056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generates a child process that executes the same code as the parent</a:t>
            </a:r>
            <a:endParaRPr b="0" lang="en-GB" sz="2200" spc="-1" strike="noStrike">
              <a:latin typeface="Arial"/>
            </a:endParaRPr>
          </a:p>
          <a:p>
            <a:pPr marL="651600" indent="-25056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the parent and child independently write 10 lines to the open file and then close the file descriptor</a:t>
            </a:r>
            <a:endParaRPr b="0" lang="en-GB" sz="2200" spc="-1" strike="noStrike">
              <a:latin typeface="Arial"/>
            </a:endParaRPr>
          </a:p>
          <a:p>
            <a:pPr marL="374760" indent="-250560">
              <a:lnSpc>
                <a:spcPct val="100000"/>
              </a:lnSpc>
              <a:spcBef>
                <a:spcPts val="144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Check how the lines written by the 2 processes are composed in the file. </a:t>
            </a:r>
            <a:endParaRPr b="0" lang="en-GB" sz="2200" spc="-1" strike="noStrike">
              <a:latin typeface="Arial"/>
            </a:endParaRPr>
          </a:p>
          <a:p>
            <a:pPr marL="374760" indent="-250560">
              <a:lnSpc>
                <a:spcPct val="100000"/>
              </a:lnSpc>
              <a:spcBef>
                <a:spcPts val="144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Are they overwritten or do one add to the other? </a:t>
            </a:r>
            <a:endParaRPr b="0" lang="en-GB" sz="2200" spc="-1" strike="noStrike">
              <a:latin typeface="Arial"/>
            </a:endParaRPr>
          </a:p>
          <a:p>
            <a:pPr marL="374760" indent="-250560">
              <a:lnSpc>
                <a:spcPct val="100000"/>
              </a:lnSpc>
              <a:spcBef>
                <a:spcPts val="144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Launch the developed program several times and check if the contents of the file undergo changes.</a:t>
            </a:r>
            <a:endParaRPr b="0" lang="en-GB" sz="2200" spc="-1" strike="noStrike">
              <a:latin typeface="Arial"/>
            </a:endParaRPr>
          </a:p>
          <a:p>
            <a:pPr marL="374760" indent="-250560">
              <a:lnSpc>
                <a:spcPct val="100000"/>
              </a:lnSpc>
              <a:spcBef>
                <a:spcPts val="144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2300dc"/>
                </a:solidFill>
                <a:latin typeface="Arial"/>
              </a:rPr>
              <a:t>B) Modify the program by moving the opening of the file after the generation of the child process, but always in the common part of the code.</a:t>
            </a:r>
            <a:endParaRPr b="0" lang="en-GB" sz="22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144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How does the content of the file differ from the result of the previous program?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293" name="PlaceHolder 2"/>
          <p:cNvSpPr>
            <a:spLocks noGrp="1"/>
          </p:cNvSpPr>
          <p:nvPr>
            <p:ph type="title"/>
          </p:nvPr>
        </p:nvSpPr>
        <p:spPr>
          <a:xfrm>
            <a:off x="1044000" y="479520"/>
            <a:ext cx="863892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Exercises 2 (after the lessons on Fork/Exec/Wait)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PlaceHolder 1"/>
          <p:cNvSpPr>
            <a:spLocks noGrp="1"/>
          </p:cNvSpPr>
          <p:nvPr>
            <p:ph/>
          </p:nvPr>
        </p:nvSpPr>
        <p:spPr>
          <a:xfrm>
            <a:off x="356040" y="1068840"/>
            <a:ext cx="10155240" cy="621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176760" indent="-176760">
              <a:lnSpc>
                <a:spcPct val="123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The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fcntl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function allows you to exercise a certain degree of control over files that are already open. It has three forms: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int fcntl(int fd, int cmd);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int fcntl(int fd, int cmd, long arg);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int fcntl(int fd, int cmd, struct flock *lock);</a:t>
            </a:r>
            <a:endParaRPr b="0" lang="en-GB" sz="20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13"/>
              </a:spcBef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fd </a:t>
            </a:r>
            <a:r>
              <a:rPr b="1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: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is the descriptor of the file to operate on</a:t>
            </a:r>
            <a:endParaRPr b="0" lang="en-GB" sz="20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13"/>
              </a:spcBef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cmd </a:t>
            </a:r>
            <a:r>
              <a:rPr b="1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: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is the command to execute</a:t>
            </a:r>
            <a:endParaRPr b="0" lang="en-GB" sz="20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13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The third argument, when present, is the command parameter: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arg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: an integer value (general case)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lock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: a pointer (record locking case)</a:t>
            </a:r>
            <a:endParaRPr b="0" lang="en-GB" sz="20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397"/>
              </a:spcBef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Commands: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file descriptor duplication (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F_DUPFD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)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get/set file descriptor flag (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F_GETFD, F_SETFD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)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get/set file status flag (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F_GETFL, F_SETFL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)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get/set async. I/O ownership (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F_GETOWN, F_SETOWN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)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get/set record locks (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F_GETLK, F_SETLK, F_SETLKW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)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295" name="PlaceHolder 2"/>
          <p:cNvSpPr>
            <a:spLocks noGrp="1"/>
          </p:cNvSpPr>
          <p:nvPr>
            <p:ph type="title"/>
          </p:nvPr>
        </p:nvSpPr>
        <p:spPr>
          <a:xfrm>
            <a:off x="2946960" y="515520"/>
            <a:ext cx="464832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Editing the file descriptor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1429560" y="479520"/>
            <a:ext cx="769500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Introduc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tory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notes (I)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356040" y="1296360"/>
            <a:ext cx="9977040" cy="55954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35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The calls described in this module have an equivalent in the C standard I/O library (prototypes in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&lt;stdio.h&gt;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)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53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It is important to understand the concept of atomic operations, since files can be shared between multiple processes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35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To be used, a file must be opened (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open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)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53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For the kernel, each open file has an associated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file descriptor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 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35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open operation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: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58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locates the file in the file system by its pathname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58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copies the file descriptor (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i-node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) into memory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58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associates a non-negative integer (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file descriptor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) with the file, which will be used in file access operations, instead of the pathname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PlaceHolder 1"/>
          <p:cNvSpPr>
            <a:spLocks noGrp="1"/>
          </p:cNvSpPr>
          <p:nvPr>
            <p:ph/>
          </p:nvPr>
        </p:nvSpPr>
        <p:spPr>
          <a:xfrm>
            <a:off x="356040" y="1343160"/>
            <a:ext cx="9977040" cy="3240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ct val="123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int fcntl(int fd, F_DUPFD, long arg);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9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Duplicates the file descriptor specified by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filedes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It returns the new file descriptor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9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The chosen file descriptor is equal to the lowest value corresponding to an unopened file descriptor that is greater than or equal to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arg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297" name="PlaceHolder 2"/>
          <p:cNvSpPr>
            <a:spLocks noGrp="1"/>
          </p:cNvSpPr>
          <p:nvPr>
            <p:ph type="title"/>
          </p:nvPr>
        </p:nvSpPr>
        <p:spPr>
          <a:xfrm>
            <a:off x="3240000" y="515520"/>
            <a:ext cx="395892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  <a:ea typeface="Noto Sans CJK SC"/>
              </a:rPr>
              <a:t>fcntl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Noto Sans CJK SC"/>
              </a:rPr>
              <a:t>system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Noto Sans CJK SC"/>
              </a:rPr>
              <a:t>call (I)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PlaceHolder 1"/>
          <p:cNvSpPr>
            <a:spLocks noGrp="1"/>
          </p:cNvSpPr>
          <p:nvPr>
            <p:ph/>
          </p:nvPr>
        </p:nvSpPr>
        <p:spPr>
          <a:xfrm>
            <a:off x="356040" y="1343160"/>
            <a:ext cx="9977040" cy="5528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ct val="123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int fcntl(int fd, F_GETFD);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9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Returns the file descriptor flags associated with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fd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Currently only one file descriptor flag is defined,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FD_CLOEXEC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: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if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FD_CLOEXEC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is true (i.e. a value other than 0), the file descriptor is closed by executing an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exec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ct val="123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int fcntl(int fd, F_SETFD, long arg);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Edit the flag descriptor files associated with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fd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, using the third argument as the new set of flags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Currently sets the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</a:rPr>
              <a:t>close-on-exec flag to the value specified by the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FD_CLOEXEC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bit of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arg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.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299" name="PlaceHolder 2"/>
          <p:cNvSpPr>
            <a:spLocks noGrp="1"/>
          </p:cNvSpPr>
          <p:nvPr>
            <p:ph type="title"/>
          </p:nvPr>
        </p:nvSpPr>
        <p:spPr>
          <a:xfrm>
            <a:off x="3060000" y="515520"/>
            <a:ext cx="413892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  <a:ea typeface="Noto Sans CJK SC"/>
              </a:rPr>
              <a:t>fcntl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Noto Sans CJK SC"/>
              </a:rPr>
              <a:t>system call (II)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PlaceHolder 1"/>
          <p:cNvSpPr>
            <a:spLocks noGrp="1"/>
          </p:cNvSpPr>
          <p:nvPr>
            <p:ph/>
          </p:nvPr>
        </p:nvSpPr>
        <p:spPr>
          <a:xfrm>
            <a:off x="356040" y="1331640"/>
            <a:ext cx="9977040" cy="600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ct val="123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int fcntl(int fd, F_GETFL);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Noto Sans CJK SC"/>
              </a:rPr>
              <a:t>Returns the file status flags associated with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Noto Sans CJK SC"/>
              </a:rPr>
              <a:t>fd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Noto Sans CJK SC"/>
              </a:rPr>
              <a:t>File status flags are those used in the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Noto Sans CJK SC"/>
              </a:rPr>
              <a:t>open function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Noto Sans CJK SC"/>
              </a:rPr>
              <a:t>O_ACCMODE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Noto Sans CJK SC"/>
              </a:rPr>
              <a:t>mask (equal to 3) which allows you to isolate the access mode, that is: </a:t>
            </a:r>
            <a:br>
              <a:rPr sz="2200"/>
            </a:br>
            <a:br>
              <a:rPr sz="2200"/>
            </a:b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Noto Sans CJK SC"/>
              </a:rPr>
              <a:t>oflag = fcntl(int fd, F_GETFL) &amp; O_ACCMODE; </a:t>
            </a:r>
            <a:br>
              <a:rPr sz="2200"/>
            </a:br>
            <a:br>
              <a:rPr sz="2200"/>
            </a:br>
            <a:r>
              <a:rPr b="0" lang="en" sz="2200" spc="-1" strike="noStrike">
                <a:solidFill>
                  <a:srgbClr val="000000"/>
                </a:solidFill>
                <a:latin typeface="Arial"/>
                <a:ea typeface="Noto Sans CJK SC"/>
              </a:rPr>
              <a:t>can be equal to one of the values: </a:t>
            </a:r>
            <a:br>
              <a:rPr sz="2200"/>
            </a:br>
            <a:br>
              <a:rPr sz="2200"/>
            </a:b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Noto Sans CJK SC"/>
              </a:rPr>
              <a:t>O_RDONLY 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  <a:ea typeface="Noto Sans CJK SC"/>
              </a:rPr>
              <a:t>,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Noto Sans CJK SC"/>
              </a:rPr>
              <a:t>O_WRONLY 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  <a:ea typeface="Noto Sans CJK SC"/>
              </a:rPr>
              <a:t>,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Noto Sans CJK SC"/>
              </a:rPr>
              <a:t>O_RDWR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Noto Sans CJK SC"/>
              </a:rPr>
              <a:t>To determine the other flags, you can use the defined constants 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  <a:ea typeface="Noto Sans CJK SC"/>
              </a:rPr>
              <a:t>(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Noto Sans CJK SC"/>
              </a:rPr>
              <a:t>O_APPEND, O_NONBLOCK, O_SYNC 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  <a:ea typeface="Noto Sans CJK SC"/>
              </a:rPr>
              <a:t>)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endParaRPr b="0" lang="en-GB" sz="2400" spc="-1" strike="noStrike">
              <a:latin typeface="Arial"/>
            </a:endParaRPr>
          </a:p>
        </p:txBody>
      </p:sp>
      <p:sp>
        <p:nvSpPr>
          <p:cNvPr id="301" name="PlaceHolder 2"/>
          <p:cNvSpPr>
            <a:spLocks noGrp="1"/>
          </p:cNvSpPr>
          <p:nvPr>
            <p:ph type="title"/>
          </p:nvPr>
        </p:nvSpPr>
        <p:spPr>
          <a:xfrm>
            <a:off x="3060000" y="515520"/>
            <a:ext cx="413892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  <a:ea typeface="Noto Sans CJK SC"/>
              </a:rPr>
              <a:t>fcntl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Noto Sans CJK SC"/>
              </a:rPr>
              <a:t>system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Noto Sans CJK SC"/>
              </a:rPr>
              <a:t>call (III)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PlaceHolder 1"/>
          <p:cNvSpPr>
            <a:spLocks noGrp="1"/>
          </p:cNvSpPr>
          <p:nvPr>
            <p:ph/>
          </p:nvPr>
        </p:nvSpPr>
        <p:spPr>
          <a:xfrm>
            <a:off x="356040" y="1605960"/>
            <a:ext cx="9977040" cy="4141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ct val="123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int fcntl(int fd, F_SETFL, long arg);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Modify the status flag files associated with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fd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with the value specified in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arg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The only values that can be changed are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O_APPEND, O_NONBLOCK, O_ASYNC and O_DIRECT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; </a:t>
            </a:r>
            <a:br>
              <a:rPr sz="2200"/>
            </a:b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the access mode must remain unchanged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303" name="PlaceHolder 2"/>
          <p:cNvSpPr>
            <a:spLocks noGrp="1"/>
          </p:cNvSpPr>
          <p:nvPr>
            <p:ph type="title"/>
          </p:nvPr>
        </p:nvSpPr>
        <p:spPr>
          <a:xfrm>
            <a:off x="3060000" y="515520"/>
            <a:ext cx="413892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fcntl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system call (IV)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PlaceHolder 1"/>
          <p:cNvSpPr>
            <a:spLocks noGrp="1"/>
          </p:cNvSpPr>
          <p:nvPr>
            <p:ph/>
          </p:nvPr>
        </p:nvSpPr>
        <p:spPr>
          <a:xfrm>
            <a:off x="356040" y="1173960"/>
            <a:ext cx="9977040" cy="5889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CMTT8"/>
              </a:rPr>
              <a:t>#include &lt;fcntl.h&gt;</a:t>
            </a:r>
            <a:endParaRPr b="0" lang="en-GB" sz="20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CMTT8"/>
              </a:rPr>
              <a:t>int filestatus(int filedes)</a:t>
            </a:r>
            <a:endParaRPr b="0" lang="en-GB" sz="20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CMTT8"/>
              </a:rPr>
              <a:t>{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int arg1;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if((arg1 = fcntl(filedes, F_GETFL)) == -1)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{</a:t>
            </a:r>
            <a:endParaRPr b="0" lang="en-GB" sz="20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printf("filestatus failed\n");</a:t>
            </a:r>
            <a:endParaRPr b="0" lang="en-GB" sz="20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return -1;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}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printf("File descriptor %d", filedes);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switch(arg1 &amp; O_ACCMODE)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{</a:t>
            </a:r>
            <a:endParaRPr b="0" lang="en-GB" sz="20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O_WRONLY homes:</a:t>
            </a:r>
            <a:endParaRPr b="0" lang="en-GB" sz="2000" spc="-1" strike="noStrike">
              <a:latin typeface="Arial"/>
            </a:endParaRPr>
          </a:p>
          <a:p>
            <a:pPr marL="1788840" indent="-22860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printf("write only");</a:t>
            </a:r>
            <a:endParaRPr b="0" lang="en-GB" sz="2000" spc="-1" strike="noStrike">
              <a:latin typeface="Arial"/>
            </a:endParaRPr>
          </a:p>
          <a:p>
            <a:pPr marL="1788840" indent="-22860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break;</a:t>
            </a:r>
            <a:endParaRPr b="0" lang="en-GB" sz="20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/* continues ... */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305" name="PlaceHolder 2"/>
          <p:cNvSpPr>
            <a:spLocks noGrp="1"/>
          </p:cNvSpPr>
          <p:nvPr>
            <p:ph type="title"/>
          </p:nvPr>
        </p:nvSpPr>
        <p:spPr>
          <a:xfrm>
            <a:off x="2845440" y="515520"/>
            <a:ext cx="507276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Exa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mpl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 1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of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usi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ng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fcn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tl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(I)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PlaceHolder 1"/>
          <p:cNvSpPr>
            <a:spLocks noGrp="1"/>
          </p:cNvSpPr>
          <p:nvPr>
            <p:ph/>
          </p:nvPr>
        </p:nvSpPr>
        <p:spPr>
          <a:xfrm>
            <a:off x="356040" y="1101960"/>
            <a:ext cx="9977040" cy="5807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1371600" indent="-22860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O_RDWR cases:</a:t>
            </a:r>
            <a:endParaRPr b="0" lang="en-GB" sz="2000" spc="-1" strike="noStrike">
              <a:latin typeface="Arial"/>
            </a:endParaRPr>
          </a:p>
          <a:p>
            <a:pPr marL="1788840" indent="-22860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print("read write");</a:t>
            </a:r>
            <a:endParaRPr b="0" lang="en-GB" sz="2000" spc="-1" strike="noStrike">
              <a:latin typeface="Arial"/>
            </a:endParaRPr>
          </a:p>
          <a:p>
            <a:pPr marL="1788840" indent="-22860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break;</a:t>
            </a:r>
            <a:endParaRPr b="0" lang="en-GB" sz="20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O_RDONLY houses:</a:t>
            </a:r>
            <a:endParaRPr b="0" lang="en-GB" sz="2000" spc="-1" strike="noStrike">
              <a:latin typeface="Arial"/>
            </a:endParaRPr>
          </a:p>
          <a:p>
            <a:pPr marL="1788840" indent="-22860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print("read only");</a:t>
            </a:r>
            <a:endParaRPr b="0" lang="en-GB" sz="2000" spc="-1" strike="noStrike">
              <a:latin typeface="Arial"/>
            </a:endParaRPr>
          </a:p>
          <a:p>
            <a:pPr marL="1788840" indent="-22860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break;</a:t>
            </a:r>
            <a:endParaRPr b="0" lang="en-GB" sz="20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default:</a:t>
            </a:r>
            <a:endParaRPr b="0" lang="en-GB" sz="2000" spc="-1" strike="noStrike">
              <a:latin typeface="Arial"/>
            </a:endParaRPr>
          </a:p>
          <a:p>
            <a:pPr marL="1788840" indent="-22860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print("No such mode");</a:t>
            </a:r>
            <a:endParaRPr b="0" lang="en-GB" sz="2000" spc="-1" strike="noStrike">
              <a:latin typeface="Arial"/>
            </a:endParaRPr>
          </a:p>
          <a:p>
            <a:pPr marL="1788840" indent="-22860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break;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}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if(arg1 &amp; O_APPEND) printf(" - append flag set");</a:t>
            </a:r>
            <a:endParaRPr b="0" lang="en-GB" sz="20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    </a:t>
            </a: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printf("\n");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return 0;</a:t>
            </a:r>
            <a:endParaRPr b="0" lang="en-GB" sz="20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CMTT8"/>
              </a:rPr>
              <a:t>}</a:t>
            </a:r>
            <a:endParaRPr b="0" lang="en-GB" sz="20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where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O_ACCMODE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CMTT8"/>
              </a:rPr>
              <a:t>is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LCMSS8"/>
              </a:rPr>
              <a:t>a specially defined mask in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&lt;fcntl.h&gt;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LCMSS8"/>
              </a:rPr>
              <a:t>.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307" name="PlaceHolder 2"/>
          <p:cNvSpPr>
            <a:spLocks noGrp="1"/>
          </p:cNvSpPr>
          <p:nvPr>
            <p:ph type="title"/>
          </p:nvPr>
        </p:nvSpPr>
        <p:spPr>
          <a:xfrm>
            <a:off x="2520000" y="515520"/>
            <a:ext cx="523332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Example 1 of using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fcntl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(II)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PlaceHolder 1"/>
          <p:cNvSpPr>
            <a:spLocks noGrp="1"/>
          </p:cNvSpPr>
          <p:nvPr>
            <p:ph/>
          </p:nvPr>
        </p:nvSpPr>
        <p:spPr>
          <a:xfrm>
            <a:off x="356040" y="1152000"/>
            <a:ext cx="9977040" cy="5858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ct val="107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The following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set_fl() function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sets the flags specified in the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flags parameter to 1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To behave correctly, it first requests the current flags, then uses the OR mask, and finally saves the new flags: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ct val="135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</a:rPr>
              <a:t>/* flags defines which file status flags to turn on */</a:t>
            </a:r>
            <a:endParaRPr b="0" lang="en-GB" sz="2000" spc="-1" strike="noStrike">
              <a:latin typeface="Arial"/>
            </a:endParaRPr>
          </a:p>
          <a:p>
            <a:pPr marL="380880" indent="-380880">
              <a:lnSpc>
                <a:spcPct val="135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</a:rPr>
              <a:t>void set_fl(int fd, int flags)</a:t>
            </a:r>
            <a:endParaRPr b="0" lang="en-GB" sz="2000" spc="-1" strike="noStrike">
              <a:latin typeface="Arial"/>
            </a:endParaRPr>
          </a:p>
          <a:p>
            <a:pPr marL="380880" indent="-380880">
              <a:lnSpc>
                <a:spcPct val="112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</a:rPr>
              <a:t>{</a:t>
            </a:r>
            <a:endParaRPr b="0" lang="en-GB" sz="2000" spc="-1" strike="noStrike">
              <a:latin typeface="Arial"/>
            </a:endParaRPr>
          </a:p>
          <a:p>
            <a:pPr marL="380880" indent="-380880">
              <a:lnSpc>
                <a:spcPct val="112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</a:rPr>
              <a:t>int val;</a:t>
            </a:r>
            <a:endParaRPr b="0" lang="en-GB" sz="2000" spc="-1" strike="noStrike">
              <a:latin typeface="Arial"/>
            </a:endParaRPr>
          </a:p>
          <a:p>
            <a:pPr marL="380880" indent="-380880">
              <a:lnSpc>
                <a:spcPct val="112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</a:rPr>
              <a:t>if ( (val = fcntl(fd, F_GETFL, 0)) &lt; 0)</a:t>
            </a:r>
            <a:endParaRPr b="0" lang="en-GB" sz="2000" spc="-1" strike="noStrike">
              <a:latin typeface="Arial"/>
            </a:endParaRPr>
          </a:p>
          <a:p>
            <a:pPr marL="380880" indent="-380880">
              <a:lnSpc>
                <a:spcPct val="112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</a:rPr>
              <a:t>err_sys("fcntl F_GETFL error");</a:t>
            </a:r>
            <a:endParaRPr b="0" lang="en-GB" sz="2000" spc="-1" strike="noStrike">
              <a:latin typeface="Arial"/>
            </a:endParaRPr>
          </a:p>
          <a:p>
            <a:pPr marL="380880" indent="-380880">
              <a:lnSpc>
                <a:spcPct val="112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</a:rPr>
              <a:t>val |= flags; /* turn on flags */</a:t>
            </a:r>
            <a:endParaRPr b="0" lang="en-GB" sz="2000" spc="-1" strike="noStrike">
              <a:latin typeface="Arial"/>
            </a:endParaRPr>
          </a:p>
          <a:p>
            <a:pPr marL="380880" indent="-380880">
              <a:lnSpc>
                <a:spcPct val="112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</a:rPr>
              <a:t>if (fcntl(fd, F_SETFL, val) &lt; 0)</a:t>
            </a:r>
            <a:endParaRPr b="0" lang="en-GB" sz="2000" spc="-1" strike="noStrike">
              <a:latin typeface="Arial"/>
            </a:endParaRPr>
          </a:p>
          <a:p>
            <a:pPr marL="380880" indent="-380880">
              <a:lnSpc>
                <a:spcPct val="112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</a:rPr>
              <a:t>err_sys("fcntl F_SETFL error");</a:t>
            </a:r>
            <a:endParaRPr b="0" lang="en-GB" sz="2000" spc="-1" strike="noStrike">
              <a:latin typeface="Arial"/>
            </a:endParaRPr>
          </a:p>
          <a:p>
            <a:pPr marL="380880" indent="-380880">
              <a:lnSpc>
                <a:spcPct val="112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</a:rPr>
              <a:t>}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309" name="PlaceHolder 2"/>
          <p:cNvSpPr>
            <a:spLocks noGrp="1"/>
          </p:cNvSpPr>
          <p:nvPr>
            <p:ph type="title"/>
          </p:nvPr>
        </p:nvSpPr>
        <p:spPr>
          <a:xfrm>
            <a:off x="2880000" y="515520"/>
            <a:ext cx="454284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Exa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mpl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 2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of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usi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ng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fcn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tl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PlaceHolder 1"/>
          <p:cNvSpPr>
            <a:spLocks noGrp="1"/>
          </p:cNvSpPr>
          <p:nvPr>
            <p:ph/>
          </p:nvPr>
        </p:nvSpPr>
        <p:spPr>
          <a:xfrm>
            <a:off x="356040" y="1368000"/>
            <a:ext cx="9977040" cy="5037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int ioctl(int fd, int request, …);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ioctl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function collects all the behaviors that cannot be contained in the standard file-based interface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In general it is used to manipulate device parameters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Categories of operations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disk labels I/O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file I/O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magnetic tapes I/O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I/O sockets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I/O terminal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311" name="PlaceHolder 2"/>
          <p:cNvSpPr>
            <a:spLocks noGrp="1"/>
          </p:cNvSpPr>
          <p:nvPr>
            <p:ph type="title"/>
          </p:nvPr>
        </p:nvSpPr>
        <p:spPr>
          <a:xfrm>
            <a:off x="3528000" y="515520"/>
            <a:ext cx="336996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ioctl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system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call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PlaceHolder 1"/>
          <p:cNvSpPr>
            <a:spLocks noGrp="1"/>
          </p:cNvSpPr>
          <p:nvPr>
            <p:ph/>
          </p:nvPr>
        </p:nvSpPr>
        <p:spPr>
          <a:xfrm>
            <a:off x="688320" y="1390320"/>
            <a:ext cx="9498960" cy="5024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Get the windiw size using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ioctl()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:</a:t>
            </a:r>
            <a:endParaRPr b="0" lang="en-GB" sz="22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215"/>
              </a:spcBef>
              <a:buNone/>
              <a:tabLst>
                <a:tab algn="l" pos="0"/>
              </a:tabLst>
            </a:pPr>
            <a:endParaRPr b="0" lang="en-GB" sz="20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215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</a:rPr>
              <a:t>int main(int argc, char **argv)</a:t>
            </a:r>
            <a:endParaRPr b="0" lang="en-GB" sz="20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215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</a:rPr>
              <a:t>{ {</a:t>
            </a:r>
            <a:endParaRPr b="0" lang="en-GB" sz="20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215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</a:rPr>
              <a:t>int fd=STDIN_FILENO;</a:t>
            </a:r>
            <a:endParaRPr b="0" lang="en-GB" sz="20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215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</a:rPr>
              <a:t>struct winsize size;</a:t>
            </a:r>
            <a:endParaRPr b="0" lang="en-GB" sz="20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215"/>
              </a:spcBef>
              <a:buNone/>
              <a:tabLst>
                <a:tab algn="l" pos="0"/>
              </a:tabLst>
            </a:pPr>
            <a:endParaRPr b="0" lang="en-GB" sz="20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215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</a:rPr>
              <a:t>printf("Calling ioctl with TIOCGWINSZ ...\n");</a:t>
            </a:r>
            <a:endParaRPr b="0" lang="en-GB" sz="20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215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</a:rPr>
              <a:t>if (ioctl(fd,TIOCGWINSZ,(char *)&amp;size) &lt; 0) {</a:t>
            </a:r>
            <a:endParaRPr b="0" lang="en-GB" sz="20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215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</a:rPr>
              <a:t>perror("ERROR");</a:t>
            </a:r>
            <a:endParaRPr b="0" lang="en-GB" sz="20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215"/>
              </a:spcBef>
              <a:buNone/>
              <a:tabLst>
                <a:tab algn="l" pos="0"/>
              </a:tabLst>
            </a:pPr>
            <a:endParaRPr b="0" lang="en-GB" sz="20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215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</a:rPr>
              <a:t>printf("%d rows, %d columns\n",size.ws_row,size.ws_col);</a:t>
            </a:r>
            <a:endParaRPr b="0" lang="en-GB" sz="20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215"/>
              </a:spcBef>
              <a:buNone/>
              <a:tabLst>
                <a:tab algn="l" pos="0"/>
              </a:tabLst>
            </a:pPr>
            <a:endParaRPr b="0" lang="en-GB" sz="20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215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</a:rPr>
              <a:t>exit(EXIT_SUCCESS);</a:t>
            </a:r>
            <a:endParaRPr b="0" lang="en-GB" sz="20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215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</a:rPr>
              <a:t>}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313" name="PlaceHolder 2"/>
          <p:cNvSpPr>
            <a:spLocks noGrp="1"/>
          </p:cNvSpPr>
          <p:nvPr>
            <p:ph type="title"/>
          </p:nvPr>
        </p:nvSpPr>
        <p:spPr>
          <a:xfrm>
            <a:off x="3060000" y="551520"/>
            <a:ext cx="431820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Example of use of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ioctl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PlaceHolder 1"/>
          <p:cNvSpPr>
            <a:spLocks noGrp="1"/>
          </p:cNvSpPr>
          <p:nvPr>
            <p:ph/>
          </p:nvPr>
        </p:nvSpPr>
        <p:spPr>
          <a:xfrm>
            <a:off x="356040" y="1260000"/>
            <a:ext cx="9977040" cy="3946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int fsync(int fd);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fsync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system call "flushes" the data buffered by the kernel to the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fd file descriptor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, i.e. writes it to the underlying disk or device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This function exists since the file system manager can keep data in the memory buffer for several seconds (for efficiency reasons), before writing it to disk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Returns 0 on success, -1 on error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315" name="PlaceHolder 2"/>
          <p:cNvSpPr>
            <a:spLocks noGrp="1"/>
          </p:cNvSpPr>
          <p:nvPr>
            <p:ph type="title"/>
          </p:nvPr>
        </p:nvSpPr>
        <p:spPr>
          <a:xfrm>
            <a:off x="3600000" y="515520"/>
            <a:ext cx="323892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fsync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system call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/>
          </p:nvPr>
        </p:nvSpPr>
        <p:spPr>
          <a:xfrm>
            <a:off x="356040" y="1152000"/>
            <a:ext cx="9977040" cy="55954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53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When you no longer need to access the file, you must close it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531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close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makes the file descriptor available for further use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53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Standard files do not need to be opened, because they are already opened by the shell.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53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They are associated with file descriptors: </a:t>
            </a:r>
            <a:br>
              <a:rPr sz="2200"/>
            </a:b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0 = standard input (stdin) </a:t>
            </a:r>
            <a:br>
              <a:rPr sz="2200"/>
            </a:b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1 = standard output (stdout) </a:t>
            </a:r>
            <a:br>
              <a:rPr sz="2200"/>
            </a:b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2 = standard error (stderr)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53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According to the POSIX.1 standard, these numbers should be replaced by the related symbolic constants, defined in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&lt;unistd.h&gt;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: </a:t>
            </a:r>
            <a:br>
              <a:rPr sz="2200"/>
            </a:b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0 =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STDIN_FILENO </a:t>
            </a:r>
            <a:br>
              <a:rPr sz="2200"/>
            </a:b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1 =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STDOUT_FILENO </a:t>
            </a:r>
            <a:br>
              <a:rPr sz="2200"/>
            </a:b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2 =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STDERR_FILENO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title"/>
          </p:nvPr>
        </p:nvSpPr>
        <p:spPr>
          <a:xfrm>
            <a:off x="3135240" y="479520"/>
            <a:ext cx="427644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Intr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odu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ctor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y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not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es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(II)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PlaceHolder 1"/>
          <p:cNvSpPr>
            <a:spLocks noGrp="1"/>
          </p:cNvSpPr>
          <p:nvPr>
            <p:ph type="title"/>
          </p:nvPr>
        </p:nvSpPr>
        <p:spPr>
          <a:xfrm>
            <a:off x="1080000" y="515520"/>
            <a:ext cx="845820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Additional system calls for files and directories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317" name="PlaceHolder 2"/>
          <p:cNvSpPr>
            <a:spLocks noGrp="1"/>
          </p:cNvSpPr>
          <p:nvPr>
            <p:ph/>
          </p:nvPr>
        </p:nvSpPr>
        <p:spPr>
          <a:xfrm>
            <a:off x="356040" y="1368000"/>
            <a:ext cx="9977040" cy="4230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In addition to system calls for reading and writing regular files (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open, read, write, lseek, close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)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there are system calls for performing the following operations: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read attributes of a file (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stat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)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modify the attributes of a file </a:t>
            </a:r>
            <a:br>
              <a:rPr sz="2200"/>
            </a:b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(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chmod, chown, chgrp,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…)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create/delete hard link (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link, unlink, remove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)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create and read directories (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mkdir, opendir, readdir, closedir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)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PlaceHolder 1"/>
          <p:cNvSpPr>
            <a:spLocks noGrp="1"/>
          </p:cNvSpPr>
          <p:nvPr>
            <p:ph/>
          </p:nvPr>
        </p:nvSpPr>
        <p:spPr>
          <a:xfrm>
            <a:off x="320040" y="1358280"/>
            <a:ext cx="10155240" cy="4831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ct val="107000"/>
              </a:lnSpc>
              <a:spcBef>
                <a:spcPts val="1641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int stat(const char *file_name, struct stat *buf);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ct val="90000"/>
              </a:lnSpc>
              <a:spcBef>
                <a:spcPts val="1641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int fstat(int filedes, struct stat* buf);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ct val="90000"/>
              </a:lnSpc>
              <a:spcBef>
                <a:spcPts val="1641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int lstat(const char *file_name, struct stat *buf);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ct val="107000"/>
              </a:lnSpc>
              <a:spcBef>
                <a:spcPts val="164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The three functions return a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stat </a:t>
            </a: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structure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containing information about the file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2000"/>
              </a:lnSpc>
              <a:spcBef>
                <a:spcPts val="816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stat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identifies the file by a filename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2000"/>
              </a:lnSpc>
              <a:spcBef>
                <a:spcPts val="816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fstat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identifies an open file by its descriptor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2000"/>
              </a:lnSpc>
              <a:spcBef>
                <a:spcPts val="816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lstat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, if applied to a symbolic link, returns information about the symbolic link, not about the linked file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319" name="PlaceHolder 2"/>
          <p:cNvSpPr>
            <a:spLocks noGrp="1"/>
          </p:cNvSpPr>
          <p:nvPr>
            <p:ph type="title"/>
          </p:nvPr>
        </p:nvSpPr>
        <p:spPr>
          <a:xfrm>
            <a:off x="2791440" y="515520"/>
            <a:ext cx="510552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System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call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stat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PlaceHolder 1"/>
          <p:cNvSpPr>
            <a:spLocks noGrp="1"/>
          </p:cNvSpPr>
          <p:nvPr>
            <p:ph/>
          </p:nvPr>
        </p:nvSpPr>
        <p:spPr>
          <a:xfrm>
            <a:off x="356040" y="924840"/>
            <a:ext cx="9977040" cy="6143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ct val="107000"/>
              </a:lnSpc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struct stat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is an information structure about the specified file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ct val="112000"/>
              </a:lnSpc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struct stat{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dev_t st_dev; // device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ino_t st_ino; // inode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mode_t st_mode; // protection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nlink_t st_nlink; // number of hard links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uit_t st_uid; // user ID of owner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gid_t st_gid; // group ID of owner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dev_t st_rdev; // device type (if node device)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off_t st_size; // total size, in bytes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blksize_t st_blksize;// best I/O block size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blkcnt_t st_blocks; // number of blocks allocated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time_t st_atime; // time of last access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time_t st_mtime; // time of last modification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time_t st_ctime; // time of last status change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ct val="112000"/>
              </a:lnSpc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}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321" name="PlaceHolder 2"/>
          <p:cNvSpPr>
            <a:spLocks noGrp="1"/>
          </p:cNvSpPr>
          <p:nvPr>
            <p:ph type="title"/>
          </p:nvPr>
        </p:nvSpPr>
        <p:spPr>
          <a:xfrm>
            <a:off x="2791800" y="479520"/>
            <a:ext cx="510552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Sta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t(i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sti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cs)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stru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ctur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PlaceHolder 1"/>
          <p:cNvSpPr>
            <a:spLocks noGrp="1"/>
          </p:cNvSpPr>
          <p:nvPr>
            <p:ph/>
          </p:nvPr>
        </p:nvSpPr>
        <p:spPr>
          <a:xfrm>
            <a:off x="356040" y="1332000"/>
            <a:ext cx="9977040" cy="5729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ct val="107000"/>
              </a:lnSpc>
              <a:spcBef>
                <a:spcPts val="1182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In the field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st_mode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there are info on the file type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ct val="107000"/>
              </a:lnSpc>
              <a:spcBef>
                <a:spcPts val="1182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There are macros to help determine the file type starting from the value of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st_mode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: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07000"/>
              </a:lnSpc>
              <a:spcBef>
                <a:spcPts val="43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is it a regular file?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S_ISREG(m)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07000"/>
              </a:lnSpc>
              <a:spcBef>
                <a:spcPts val="43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is it a directory?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S_ISDIR(m)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07000"/>
              </a:lnSpc>
              <a:spcBef>
                <a:spcPts val="43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Is it a character device?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S_ISCHR(m)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07000"/>
              </a:lnSpc>
              <a:spcBef>
                <a:spcPts val="43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is it a block device?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S_ISBLK(m)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07000"/>
              </a:lnSpc>
              <a:spcBef>
                <a:spcPts val="43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is it a FIFO?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S_ISFIFO(m)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07000"/>
              </a:lnSpc>
              <a:spcBef>
                <a:spcPts val="43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is it a symbolic link?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S_ISLNK(m)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07000"/>
              </a:lnSpc>
              <a:spcBef>
                <a:spcPts val="43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is it a socket?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S_ISSOCK(m)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323" name="PlaceHolder 2"/>
          <p:cNvSpPr>
            <a:spLocks noGrp="1"/>
          </p:cNvSpPr>
          <p:nvPr>
            <p:ph type="title"/>
          </p:nvPr>
        </p:nvSpPr>
        <p:spPr>
          <a:xfrm>
            <a:off x="2658240" y="515520"/>
            <a:ext cx="537552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The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st_mode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field - I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PlaceHolder 1"/>
          <p:cNvSpPr>
            <a:spLocks noGrp="1"/>
          </p:cNvSpPr>
          <p:nvPr>
            <p:ph/>
          </p:nvPr>
        </p:nvSpPr>
        <p:spPr>
          <a:xfrm>
            <a:off x="356040" y="1198080"/>
            <a:ext cx="9977040" cy="5868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ct val="107000"/>
              </a:lnSpc>
              <a:spcBef>
                <a:spcPts val="1641"/>
              </a:spcBef>
              <a:buNone/>
              <a:tabLst>
                <a:tab algn="l" pos="0"/>
              </a:tabLst>
            </a:pPr>
            <a:r>
              <a:rPr b="1" i="1" lang="en" sz="2400" spc="-1" strike="noStrike">
                <a:solidFill>
                  <a:srgbClr val="000000"/>
                </a:solidFill>
                <a:latin typeface="Arial"/>
                <a:ea typeface="HG Mincho Light J"/>
              </a:rPr>
              <a:t>set-user-ID and set-group-ID </a:t>
            </a:r>
            <a:r>
              <a:rPr b="1" lang="en" sz="2400" spc="-1" strike="noStrike">
                <a:solidFill>
                  <a:srgbClr val="000000"/>
                </a:solidFill>
                <a:latin typeface="Arial"/>
                <a:ea typeface="HG Mincho Light J"/>
              </a:rPr>
              <a:t>: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7000"/>
              </a:lnSpc>
              <a:spcBef>
                <a:spcPts val="816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  <a:ea typeface="HG Mincho Light J"/>
              </a:rPr>
              <a:t>in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st_mode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  <a:ea typeface="HG Mincho Light J"/>
              </a:rPr>
              <a:t>, there is a bit ( 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  <a:ea typeface="HG Mincho Light J"/>
              </a:rPr>
              <a:t>set-user-ID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  <a:ea typeface="HG Mincho Light J"/>
              </a:rPr>
              <a:t>) that makes sure that when this file is executed, the 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  <a:ea typeface="HG Mincho Light J"/>
              </a:rPr>
              <a:t>effective user id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  <a:ea typeface="HG Mincho Light J"/>
              </a:rPr>
              <a:t>takes the value of the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st_uid field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07000"/>
              </a:lnSpc>
              <a:spcBef>
                <a:spcPts val="816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  <a:ea typeface="HG Mincho Light J"/>
              </a:rPr>
              <a:t>in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st_mode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  <a:ea typeface="HG Mincho Light J"/>
              </a:rPr>
              <a:t>, there is a bit ( 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  <a:ea typeface="HG Mincho Light J"/>
              </a:rPr>
              <a:t>set-group-ID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  <a:ea typeface="HG Mincho Light J"/>
              </a:rPr>
              <a:t>) that makes sure that when this file is executed, the 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  <a:ea typeface="HG Mincho Light J"/>
              </a:rPr>
              <a:t>effective group id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  <a:ea typeface="HG Mincho Light J"/>
              </a:rPr>
              <a:t>takes the value of the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st_gid field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ct val="107000"/>
              </a:lnSpc>
              <a:spcBef>
                <a:spcPts val="1641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  <a:ea typeface="HG Mincho Light J"/>
              </a:rPr>
              <a:t>These two bits are used to solve the </a:t>
            </a:r>
            <a:r>
              <a:rPr b="0" lang="en" sz="24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passwd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  <a:ea typeface="HG Mincho Light J"/>
              </a:rPr>
              <a:t> problem: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7000"/>
              </a:lnSpc>
              <a:spcBef>
                <a:spcPts val="816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  <a:ea typeface="HG Mincho Light J"/>
              </a:rPr>
              <a:t>the owner of the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passwd command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  <a:ea typeface="HG Mincho Light J"/>
              </a:rPr>
              <a:t>is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root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7000"/>
              </a:lnSpc>
              <a:spcBef>
                <a:spcPts val="816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  <a:ea typeface="HG Mincho Light J"/>
              </a:rPr>
              <a:t>when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passwd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  <a:ea typeface="HG Mincho Light J"/>
              </a:rPr>
              <a:t>is run, its 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  <a:ea typeface="HG Mincho Light J"/>
              </a:rPr>
              <a:t>effective user id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  <a:ea typeface="HG Mincho Light J"/>
              </a:rPr>
              <a:t>is equal to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root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7000"/>
              </a:lnSpc>
              <a:spcBef>
                <a:spcPts val="816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  <a:ea typeface="HG Mincho Light J"/>
              </a:rPr>
              <a:t>the command needs to update the</a:t>
            </a:r>
            <a:r>
              <a:rPr b="0" lang="en" sz="24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/etc/passwd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  <a:ea typeface="HG Mincho Light J"/>
              </a:rPr>
              <a:t>file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325" name="PlaceHolder 2"/>
          <p:cNvSpPr>
            <a:spLocks noGrp="1"/>
          </p:cNvSpPr>
          <p:nvPr>
            <p:ph type="title"/>
          </p:nvPr>
        </p:nvSpPr>
        <p:spPr>
          <a:xfrm>
            <a:off x="2658240" y="515520"/>
            <a:ext cx="537552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The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st_mode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field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- II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PlaceHolder 1"/>
          <p:cNvSpPr>
            <a:spLocks noGrp="1"/>
          </p:cNvSpPr>
          <p:nvPr>
            <p:ph/>
          </p:nvPr>
        </p:nvSpPr>
        <p:spPr>
          <a:xfrm>
            <a:off x="356040" y="1262880"/>
            <a:ext cx="9977040" cy="5889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ct val="107000"/>
              </a:lnSpc>
              <a:spcBef>
                <a:spcPts val="1182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Constants for accessing the read and write rights contained in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st_mode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2000"/>
              </a:lnSpc>
              <a:spcBef>
                <a:spcPts val="43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S_ISUID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set-user-ID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2000"/>
              </a:lnSpc>
              <a:spcBef>
                <a:spcPts val="43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S_ISGID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set-group-ID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2000"/>
              </a:lnSpc>
              <a:spcBef>
                <a:spcPts val="43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S_IRUSR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read access, owner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2000"/>
              </a:lnSpc>
              <a:spcBef>
                <a:spcPts val="43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S_IWUSR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write access, owner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2000"/>
              </a:lnSpc>
              <a:spcBef>
                <a:spcPts val="43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S_IXUSR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running access, owner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2000"/>
              </a:lnSpc>
              <a:spcBef>
                <a:spcPts val="43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S_IRGRP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read access, group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2000"/>
              </a:lnSpc>
              <a:spcBef>
                <a:spcPts val="43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S_IWGRP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write access, group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2000"/>
              </a:lnSpc>
              <a:spcBef>
                <a:spcPts val="43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S_IXGRP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running access, group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2000"/>
              </a:lnSpc>
              <a:spcBef>
                <a:spcPts val="43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S_IROTH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read access, others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2000"/>
              </a:lnSpc>
              <a:spcBef>
                <a:spcPts val="43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S_IWOTH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write access, others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2000"/>
              </a:lnSpc>
              <a:spcBef>
                <a:spcPts val="43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S_IXOTH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running access, others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327" name="PlaceHolder 2"/>
          <p:cNvSpPr>
            <a:spLocks noGrp="1"/>
          </p:cNvSpPr>
          <p:nvPr>
            <p:ph type="title"/>
          </p:nvPr>
        </p:nvSpPr>
        <p:spPr>
          <a:xfrm>
            <a:off x="2658240" y="515520"/>
            <a:ext cx="537552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The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st_mode field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- III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PlaceHolder 1"/>
          <p:cNvSpPr>
            <a:spLocks noGrp="1"/>
          </p:cNvSpPr>
          <p:nvPr>
            <p:ph/>
          </p:nvPr>
        </p:nvSpPr>
        <p:spPr>
          <a:xfrm>
            <a:off x="332640" y="1379520"/>
            <a:ext cx="9977040" cy="5142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latin typeface="Arial"/>
              </a:rPr>
              <a:t>The </a:t>
            </a:r>
            <a:r>
              <a:rPr b="1" lang="en" sz="2200" spc="-1" strike="noStrike">
                <a:latin typeface="Courier New"/>
              </a:rPr>
              <a:t>st_size field </a:t>
            </a:r>
            <a:r>
              <a:rPr b="0" lang="en" sz="2200" spc="-1" strike="noStrike">
                <a:latin typeface="Arial"/>
              </a:rPr>
              <a:t>of </a:t>
            </a:r>
            <a:r>
              <a:rPr b="1" lang="en" sz="2200" spc="-1" strike="noStrike">
                <a:latin typeface="Courier New"/>
              </a:rPr>
              <a:t>stat </a:t>
            </a:r>
            <a:r>
              <a:rPr b="0" lang="en" sz="2200" spc="-1" strike="noStrike">
                <a:latin typeface="Arial"/>
              </a:rPr>
              <a:t>contains the actual size of the file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latin typeface="Arial"/>
              </a:rPr>
              <a:t>The </a:t>
            </a:r>
            <a:r>
              <a:rPr b="1" lang="en" sz="2200" spc="-1" strike="noStrike">
                <a:latin typeface="Courier New"/>
              </a:rPr>
              <a:t>st_block field </a:t>
            </a:r>
            <a:r>
              <a:rPr b="0" lang="en" sz="2200" spc="-1" strike="noStrike">
                <a:latin typeface="Arial"/>
              </a:rPr>
              <a:t>of </a:t>
            </a:r>
            <a:r>
              <a:rPr b="1" lang="en" sz="2200" spc="-1" strike="noStrike">
                <a:latin typeface="Courier New"/>
              </a:rPr>
              <a:t>stat </a:t>
            </a:r>
            <a:r>
              <a:rPr b="0" lang="en" sz="2200" spc="-1" strike="noStrike">
                <a:latin typeface="Arial"/>
              </a:rPr>
              <a:t>contains the number of blocks used to write the file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latin typeface="Arial"/>
              </a:rPr>
              <a:t>“</a:t>
            </a:r>
            <a:r>
              <a:rPr b="0" lang="en" sz="2200" spc="-1" strike="noStrike">
                <a:latin typeface="Arial"/>
              </a:rPr>
              <a:t>standard” size of 512 bytes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latin typeface="Arial"/>
              </a:rPr>
              <a:t>some implementations use different values (not portable)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latin typeface="Arial"/>
              </a:rPr>
              <a:t>The </a:t>
            </a:r>
            <a:r>
              <a:rPr b="0" lang="en" sz="2200" spc="-1" strike="noStrike">
                <a:latin typeface="Courier new"/>
              </a:rPr>
              <a:t>stat st_blksize</a:t>
            </a:r>
            <a:r>
              <a:rPr b="0" lang="en" sz="2200" spc="-1" strike="noStrike">
                <a:latin typeface="Arial"/>
              </a:rPr>
              <a:t> field contains </a:t>
            </a:r>
            <a:r>
              <a:rPr b="1" lang="en" sz="2200" spc="-1" strike="noStrike">
                <a:latin typeface="Courier New"/>
              </a:rPr>
              <a:t>the preferred size </a:t>
            </a:r>
            <a:r>
              <a:rPr b="0" lang="en" sz="2200" spc="-1" strike="noStrike">
                <a:latin typeface="Arial"/>
              </a:rPr>
              <a:t>for read/write buffers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329" name="PlaceHolder 2"/>
          <p:cNvSpPr>
            <a:spLocks noGrp="1"/>
          </p:cNvSpPr>
          <p:nvPr>
            <p:ph type="title"/>
          </p:nvPr>
        </p:nvSpPr>
        <p:spPr>
          <a:xfrm>
            <a:off x="2412000" y="515520"/>
            <a:ext cx="542412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st_size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and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st_block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fields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PlaceHolder 1"/>
          <p:cNvSpPr>
            <a:spLocks noGrp="1"/>
          </p:cNvSpPr>
          <p:nvPr>
            <p:ph/>
          </p:nvPr>
        </p:nvSpPr>
        <p:spPr>
          <a:xfrm>
            <a:off x="356040" y="1368000"/>
            <a:ext cx="9977040" cy="4908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182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int truncate(char* pathname, off_t len);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182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int ftruncate(int filedes, off_t len);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These two functions change the length of a file, bringing it to the specified size: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if the new size is shorter, truncates the file to the specified size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if the new size is longer, stretch the file to the specified size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If the file is larger than the specified size, the extra data is lost.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If the file is shorter, it is extended and the sparse extended part (hole) reads as zero bytes.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endParaRPr b="0" lang="en-GB" sz="2400" spc="-1" strike="noStrike">
              <a:latin typeface="Arial"/>
            </a:endParaRPr>
          </a:p>
        </p:txBody>
      </p:sp>
      <p:sp>
        <p:nvSpPr>
          <p:cNvPr id="331" name="PlaceHolder 2"/>
          <p:cNvSpPr>
            <a:spLocks noGrp="1"/>
          </p:cNvSpPr>
          <p:nvPr>
            <p:ph type="title"/>
          </p:nvPr>
        </p:nvSpPr>
        <p:spPr>
          <a:xfrm>
            <a:off x="2973600" y="515520"/>
            <a:ext cx="475056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y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t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m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c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a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l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l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t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r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u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n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c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a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t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e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PlaceHolder 1"/>
          <p:cNvSpPr>
            <a:spLocks noGrp="1"/>
          </p:cNvSpPr>
          <p:nvPr>
            <p:ph/>
          </p:nvPr>
        </p:nvSpPr>
        <p:spPr>
          <a:xfrm>
            <a:off x="356040" y="1260000"/>
            <a:ext cx="9977040" cy="5958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074"/>
              </a:spcBef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Three time values are maintained in the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stat structure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23000"/>
              </a:lnSpc>
              <a:spcBef>
                <a:spcPts val="24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st_atime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(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–u option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in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ls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)</a:t>
            </a:r>
            <a:endParaRPr b="0" lang="en-GB" sz="20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Last access time</a:t>
            </a:r>
            <a:endParaRPr b="0" lang="en-GB" sz="20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It is updated following a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read, create/open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(in case of creation of a new file),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utime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(discussed later)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23000"/>
              </a:lnSpc>
              <a:spcBef>
                <a:spcPts val="24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st_mtime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(default in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ls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)</a:t>
            </a:r>
            <a:endParaRPr b="0" lang="en-GB" sz="20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Last time content was modified</a:t>
            </a:r>
            <a:endParaRPr b="0" lang="en-GB" sz="20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It is updated following a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write, create/open, truncate, utime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23000"/>
              </a:lnSpc>
              <a:spcBef>
                <a:spcPts val="24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st_ctime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(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–c option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in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ls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)</a:t>
            </a:r>
            <a:endParaRPr b="0" lang="en-GB" sz="20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Last change in state (in the inode)</a:t>
            </a:r>
            <a:endParaRPr b="0" lang="en-GB" sz="20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It is updated following a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chmod, chown, creat, mkdir, open, remove, rename, truncate, link, unlink, utime, write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249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Be aware of content, inode, and access changes regarding directories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333" name="PlaceHolder 2"/>
          <p:cNvSpPr>
            <a:spLocks noGrp="1"/>
          </p:cNvSpPr>
          <p:nvPr>
            <p:ph type="title"/>
          </p:nvPr>
        </p:nvSpPr>
        <p:spPr>
          <a:xfrm>
            <a:off x="1548000" y="515520"/>
            <a:ext cx="733176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st_atime, st_mtime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and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st_ctime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fields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PlaceHolder 1"/>
          <p:cNvSpPr>
            <a:spLocks noGrp="1"/>
          </p:cNvSpPr>
          <p:nvPr>
            <p:ph/>
          </p:nvPr>
        </p:nvSpPr>
        <p:spPr>
          <a:xfrm>
            <a:off x="356040" y="1260000"/>
            <a:ext cx="9977040" cy="4750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ct val="107000"/>
              </a:lnSpc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int utime(char* pathname, struct utimbuf *times);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ct val="107000"/>
              </a:lnSpc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struct utimbuf {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581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time_t acttime;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581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time_t modtime;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ct val="112000"/>
              </a:lnSpc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}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This function modifies the access and modification time of a file; </a:t>
            </a:r>
            <a:br>
              <a:rPr sz="2200"/>
            </a:b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the changed-status time is automatically changed to the new value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endParaRPr b="0" lang="en-GB" sz="2400" spc="-1" strike="noStrike">
              <a:latin typeface="Arial"/>
            </a:endParaRPr>
          </a:p>
        </p:txBody>
      </p:sp>
      <p:sp>
        <p:nvSpPr>
          <p:cNvPr id="335" name="PlaceHolder 2"/>
          <p:cNvSpPr>
            <a:spLocks noGrp="1"/>
          </p:cNvSpPr>
          <p:nvPr>
            <p:ph type="title"/>
          </p:nvPr>
        </p:nvSpPr>
        <p:spPr>
          <a:xfrm>
            <a:off x="3472920" y="515520"/>
            <a:ext cx="368388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System Call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 utime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/>
          </p:nvPr>
        </p:nvSpPr>
        <p:spPr>
          <a:xfrm>
            <a:off x="356040" y="1404000"/>
            <a:ext cx="9977040" cy="4756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07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Linux supports sharing </a:t>
            </a:r>
            <a:r>
              <a:rPr b="1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open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files between different processes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07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To understand the mechanisms of file sharing it is necessary to know the data structures that the kernel maintains for open files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07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Recall that the kernel keeps a </a:t>
            </a:r>
            <a:r>
              <a:rPr b="1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process table in memory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with the information of each process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07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The data structures relating to open files maintained by the kernel are: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1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file table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, whose elements are the </a:t>
            </a:r>
            <a:r>
              <a:rPr b="1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file table entries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1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v-node table,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whose elements are the </a:t>
            </a:r>
            <a:r>
              <a:rPr b="1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v-nodes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title"/>
          </p:nvPr>
        </p:nvSpPr>
        <p:spPr>
          <a:xfrm>
            <a:off x="2932200" y="479520"/>
            <a:ext cx="468504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File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Sha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ring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(I)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PlaceHolder 1"/>
          <p:cNvSpPr>
            <a:spLocks noGrp="1"/>
          </p:cNvSpPr>
          <p:nvPr>
            <p:ph/>
          </p:nvPr>
        </p:nvSpPr>
        <p:spPr>
          <a:xfrm>
            <a:off x="356040" y="1247040"/>
            <a:ext cx="9977040" cy="5568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int access(const char* pathname, int mode)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When accessing a file,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</a:rPr>
              <a:t>effective uid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and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</a:rPr>
              <a:t>effective gid are used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to verify access permissions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In some cases it may be necessary to check accessibility based on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</a:rPr>
              <a:t>real uid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and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</a:rPr>
              <a:t>real gid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Noto Sans CJK SC"/>
              </a:rPr>
              <a:t>To do this, you use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Noto Sans CJK SC"/>
              </a:rPr>
              <a:t>access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Noto Sans CJK SC"/>
              </a:rPr>
              <a:t>(see the man page!) 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Noto Sans CJK SC"/>
              </a:rPr>
              <a:t>mode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Noto Sans CJK SC"/>
              </a:rPr>
              <a:t>is a mask obtained via bitwise OR of the following constants: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Noto Sans CJK SC"/>
              </a:rPr>
              <a:t>R_OK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Noto Sans CJK SC"/>
              </a:rPr>
              <a:t>test for read permission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Noto Sans CJK SC"/>
              </a:rPr>
              <a:t>W_OK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Noto Sans CJK SC"/>
              </a:rPr>
              <a:t>test for write permission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Noto Sans CJK SC"/>
              </a:rPr>
              <a:t>X_OK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Noto Sans CJK SC"/>
              </a:rPr>
              <a:t>test for execute permission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Noto Sans CJK SC"/>
              </a:rPr>
              <a:t>F_OK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Noto Sans CJK SC"/>
              </a:rPr>
              <a:t>test for file existence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337" name="PlaceHolder 2"/>
          <p:cNvSpPr>
            <a:spLocks noGrp="1"/>
          </p:cNvSpPr>
          <p:nvPr>
            <p:ph type="title"/>
          </p:nvPr>
        </p:nvSpPr>
        <p:spPr>
          <a:xfrm>
            <a:off x="2658240" y="515520"/>
            <a:ext cx="537552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System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Call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access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PlaceHolder 1"/>
          <p:cNvSpPr>
            <a:spLocks noGrp="1"/>
          </p:cNvSpPr>
          <p:nvPr>
            <p:ph/>
          </p:nvPr>
        </p:nvSpPr>
        <p:spPr>
          <a:xfrm>
            <a:off x="356040" y="1404000"/>
            <a:ext cx="9977040" cy="5402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mode_t umask(mode_t cmask);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Change the bitmask used to create files; the previous mask returns; no case of error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To form the mask, you can use the constants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S_IRUSR, S_IWUSR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, ..., seen previously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Operation: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The mask is used every time a process creates a new file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All the bits that are turned on in the mask will be turned off in the access mode of the created file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499"/>
              </a:spcBef>
              <a:buNone/>
              <a:tabLst>
                <a:tab algn="l" pos="0"/>
              </a:tabLst>
            </a:pPr>
            <a:endParaRPr b="0" lang="en-GB" sz="2400" spc="-1" strike="noStrike">
              <a:latin typeface="Arial"/>
            </a:endParaRPr>
          </a:p>
        </p:txBody>
      </p:sp>
      <p:sp>
        <p:nvSpPr>
          <p:cNvPr id="339" name="PlaceHolder 2"/>
          <p:cNvSpPr>
            <a:spLocks noGrp="1"/>
          </p:cNvSpPr>
          <p:nvPr>
            <p:ph type="title"/>
          </p:nvPr>
        </p:nvSpPr>
        <p:spPr>
          <a:xfrm>
            <a:off x="2658240" y="515520"/>
            <a:ext cx="537552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System Call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umask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PlaceHolder 1"/>
          <p:cNvSpPr>
            <a:spLocks noGrp="1"/>
          </p:cNvSpPr>
          <p:nvPr>
            <p:ph/>
          </p:nvPr>
        </p:nvSpPr>
        <p:spPr>
          <a:xfrm>
            <a:off x="308520" y="1325880"/>
            <a:ext cx="9977040" cy="3786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int chmod (const char* path, mode_t mode); </a:t>
            </a:r>
            <a:br>
              <a:rPr sz="2200"/>
            </a:b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int fchmod (int fildes, mode_t mode);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Change the rights of a file specified by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path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(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chmod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) or of an already open file (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fchmod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)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To change the rights of a file, the effective uid of the process must be equal to the owner of the file or it must be equal to root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endParaRPr b="0" lang="en-GB" sz="2200" spc="-1" strike="noStrike">
              <a:latin typeface="Arial"/>
            </a:endParaRPr>
          </a:p>
        </p:txBody>
      </p:sp>
      <p:sp>
        <p:nvSpPr>
          <p:cNvPr id="341" name="PlaceHolder 2"/>
          <p:cNvSpPr>
            <a:spLocks noGrp="1"/>
          </p:cNvSpPr>
          <p:nvPr>
            <p:ph type="title"/>
          </p:nvPr>
        </p:nvSpPr>
        <p:spPr>
          <a:xfrm>
            <a:off x="2658240" y="515520"/>
            <a:ext cx="537552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System Call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chmod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PlaceHolder 1"/>
          <p:cNvSpPr>
            <a:spLocks noGrp="1"/>
          </p:cNvSpPr>
          <p:nvPr>
            <p:ph/>
          </p:nvPr>
        </p:nvSpPr>
        <p:spPr>
          <a:xfrm>
            <a:off x="356040" y="1332000"/>
            <a:ext cx="9977040" cy="47307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When a file is created, the file's access mode is chosen based on the </a:t>
            </a:r>
            <a:r>
              <a:rPr b="1" lang="en" sz="2200" spc="-1" strike="noStrike">
                <a:solidFill>
                  <a:srgbClr val="000000"/>
                </a:solidFill>
                <a:latin typeface="Cou"/>
              </a:rPr>
              <a:t>mode parameter of the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open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and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create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system calls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The file owner is set equal to the effective uid of the process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POSIX allows two possibilities for the group id: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It can be equal to the effective gid of the process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It can be equal to the group id of the directory in which the file is created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On some systems, this may depend on the set-group-id bit of the directory in which the file is created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343" name="PlaceHolder 2"/>
          <p:cNvSpPr>
            <a:spLocks noGrp="1"/>
          </p:cNvSpPr>
          <p:nvPr>
            <p:ph type="title"/>
          </p:nvPr>
        </p:nvSpPr>
        <p:spPr>
          <a:xfrm>
            <a:off x="2895480" y="515520"/>
            <a:ext cx="490284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O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w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n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r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h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i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p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o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f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a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n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w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f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i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l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PlaceHolder 1"/>
          <p:cNvSpPr>
            <a:spLocks noGrp="1"/>
          </p:cNvSpPr>
          <p:nvPr>
            <p:ph/>
          </p:nvPr>
        </p:nvSpPr>
        <p:spPr>
          <a:xfrm>
            <a:off x="176040" y="1263960"/>
            <a:ext cx="10263960" cy="5646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964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int chown(const char* pathname, uid_t owner, gid_t group);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964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int fchown(int fd, uid_t owner, gid_t group);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964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int lchown(const char* path, uid_t owner, gid_t group);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531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These three functions change the user id and group id of a file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58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In the first, the file is specified as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pathname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58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In the second, the open file is specified by the file descriptor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fd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58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In the third, you change the owner of the symbolic link, not of the file itself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531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Restrictions: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58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On some systems, only the superuser can change the owner </a:t>
            </a:r>
            <a:br>
              <a:rPr sz="2200"/>
            </a:b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of a file (to avoid quota problems)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58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POSIX_CHOWN_RESTRICTED constant defines whether this </a:t>
            </a:r>
            <a:br>
              <a:rPr sz="2200"/>
            </a:b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restriction is in effect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345" name="PlaceHolder 2"/>
          <p:cNvSpPr>
            <a:spLocks noGrp="1"/>
          </p:cNvSpPr>
          <p:nvPr>
            <p:ph type="title"/>
          </p:nvPr>
        </p:nvSpPr>
        <p:spPr>
          <a:xfrm>
            <a:off x="2895840" y="515520"/>
            <a:ext cx="490284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y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t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m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C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a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l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l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c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h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o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w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n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PlaceHolder 1"/>
          <p:cNvSpPr>
            <a:spLocks noGrp="1"/>
          </p:cNvSpPr>
          <p:nvPr>
            <p:ph type="title"/>
          </p:nvPr>
        </p:nvSpPr>
        <p:spPr>
          <a:xfrm>
            <a:off x="2932200" y="479520"/>
            <a:ext cx="468504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Exercises 3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347" name="PlaceHolder 2"/>
          <p:cNvSpPr>
            <a:spLocks noGrp="1"/>
          </p:cNvSpPr>
          <p:nvPr>
            <p:ph/>
          </p:nvPr>
        </p:nvSpPr>
        <p:spPr>
          <a:xfrm>
            <a:off x="356040" y="1195560"/>
            <a:ext cx="9977040" cy="2127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2300dc"/>
                </a:solidFill>
                <a:latin typeface="Arial"/>
              </a:rPr>
              <a:t>A) Write a program that </a:t>
            </a:r>
            <a:r>
              <a:rPr b="0" lang="en" sz="2200" spc="-1" strike="noStrike">
                <a:solidFill>
                  <a:srgbClr val="006699"/>
                </a:solidFill>
                <a:latin typeface="Arial"/>
              </a:rPr>
              <a:t>:</a:t>
            </a:r>
            <a:endParaRPr b="0" lang="en-GB" sz="2200" spc="-1" strike="noStrike">
              <a:latin typeface="Arial"/>
            </a:endParaRPr>
          </a:p>
          <a:p>
            <a:pPr marL="651600" indent="-25056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takes the name of a file as an argument and extracts information about the file type, permission bits, UID and GID, last modification time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" name=""/>
          <p:cNvGrpSpPr/>
          <p:nvPr/>
        </p:nvGrpSpPr>
        <p:grpSpPr>
          <a:xfrm>
            <a:off x="8127000" y="1691640"/>
            <a:ext cx="888480" cy="1145880"/>
            <a:chOff x="8127000" y="1691640"/>
            <a:chExt cx="888480" cy="1145880"/>
          </a:xfrm>
        </p:grpSpPr>
        <p:sp>
          <p:nvSpPr>
            <p:cNvPr id="349" name=""/>
            <p:cNvSpPr/>
            <p:nvPr/>
          </p:nvSpPr>
          <p:spPr>
            <a:xfrm>
              <a:off x="8127000" y="1691640"/>
              <a:ext cx="888480" cy="1145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50" name=""/>
            <p:cNvSpPr/>
            <p:nvPr/>
          </p:nvSpPr>
          <p:spPr>
            <a:xfrm>
              <a:off x="8127000" y="1691640"/>
              <a:ext cx="888480" cy="1145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pPr algn="ctr">
                <a:lnSpc>
                  <a:spcPts val="2625"/>
                </a:lnSpc>
                <a:spcBef>
                  <a:spcPts val="1749"/>
                </a:spcBef>
                <a:buNone/>
                <a:tabLst>
                  <a:tab algn="l" pos="69840"/>
                  <a:tab algn="l" pos="518760"/>
                  <a:tab algn="l" pos="968040"/>
                  <a:tab algn="l" pos="1417320"/>
                  <a:tab algn="l" pos="1866600"/>
                  <a:tab algn="l" pos="2315880"/>
                  <a:tab algn="l" pos="2765160"/>
                  <a:tab algn="l" pos="3214440"/>
                  <a:tab algn="l" pos="3663720"/>
                  <a:tab algn="l" pos="4113000"/>
                  <a:tab algn="l" pos="4562280"/>
                  <a:tab algn="l" pos="5011560"/>
                  <a:tab algn="l" pos="5460840"/>
                  <a:tab algn="l" pos="5910120"/>
                  <a:tab algn="l" pos="6359400"/>
                  <a:tab algn="l" pos="6808680"/>
                  <a:tab algn="l" pos="7257960"/>
                  <a:tab algn="l" pos="7707240"/>
                  <a:tab algn="l" pos="8156520"/>
                  <a:tab algn="l" pos="8605800"/>
                </a:tabLst>
              </a:pPr>
              <a:r>
                <a:rPr b="1" lang="en" sz="2000" spc="-1" strike="noStrike">
                  <a:solidFill>
                    <a:srgbClr val="3333cc"/>
                  </a:solidFill>
                  <a:latin typeface="Arial"/>
                  <a:ea typeface="DejaVu Sans"/>
                </a:rPr>
                <a:t>7</a:t>
              </a:r>
              <a:endParaRPr b="0" lang="en-GB" sz="2000" spc="-1" strike="noStrike">
                <a:latin typeface="Arial"/>
              </a:endParaRPr>
            </a:p>
          </p:txBody>
        </p:sp>
      </p:grpSp>
      <p:grpSp>
        <p:nvGrpSpPr>
          <p:cNvPr id="351" name=""/>
          <p:cNvGrpSpPr/>
          <p:nvPr/>
        </p:nvGrpSpPr>
        <p:grpSpPr>
          <a:xfrm>
            <a:off x="7235640" y="1691640"/>
            <a:ext cx="889200" cy="1145880"/>
            <a:chOff x="7235640" y="1691640"/>
            <a:chExt cx="889200" cy="1145880"/>
          </a:xfrm>
        </p:grpSpPr>
        <p:sp>
          <p:nvSpPr>
            <p:cNvPr id="352" name=""/>
            <p:cNvSpPr/>
            <p:nvPr/>
          </p:nvSpPr>
          <p:spPr>
            <a:xfrm>
              <a:off x="7235640" y="1691640"/>
              <a:ext cx="889200" cy="1145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53" name=""/>
            <p:cNvSpPr/>
            <p:nvPr/>
          </p:nvSpPr>
          <p:spPr>
            <a:xfrm>
              <a:off x="7235640" y="1691640"/>
              <a:ext cx="889200" cy="1145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pPr algn="ctr">
                <a:lnSpc>
                  <a:spcPts val="2625"/>
                </a:lnSpc>
                <a:spcBef>
                  <a:spcPts val="1749"/>
                </a:spcBef>
                <a:buNone/>
                <a:tabLst>
                  <a:tab algn="l" pos="69840"/>
                  <a:tab algn="l" pos="518760"/>
                  <a:tab algn="l" pos="968040"/>
                  <a:tab algn="l" pos="1417320"/>
                  <a:tab algn="l" pos="1866600"/>
                  <a:tab algn="l" pos="2315880"/>
                  <a:tab algn="l" pos="2765160"/>
                  <a:tab algn="l" pos="3214440"/>
                  <a:tab algn="l" pos="3663720"/>
                  <a:tab algn="l" pos="4113000"/>
                  <a:tab algn="l" pos="4562280"/>
                  <a:tab algn="l" pos="5011560"/>
                  <a:tab algn="l" pos="5460840"/>
                  <a:tab algn="l" pos="5910120"/>
                  <a:tab algn="l" pos="6359400"/>
                  <a:tab algn="l" pos="6808680"/>
                  <a:tab algn="l" pos="7257960"/>
                  <a:tab algn="l" pos="7707240"/>
                  <a:tab algn="l" pos="8156520"/>
                  <a:tab algn="l" pos="8605800"/>
                </a:tabLst>
              </a:pPr>
              <a:r>
                <a:rPr b="1" lang="en" sz="2000" spc="-1" strike="noStrike">
                  <a:solidFill>
                    <a:srgbClr val="3333cc"/>
                  </a:solidFill>
                  <a:latin typeface="Arial"/>
                  <a:ea typeface="DejaVu Sans"/>
                </a:rPr>
                <a:t>6</a:t>
              </a:r>
              <a:endParaRPr b="0" lang="en-GB" sz="2000" spc="-1" strike="noStrike">
                <a:latin typeface="Arial"/>
              </a:endParaRPr>
            </a:p>
          </p:txBody>
        </p:sp>
      </p:grpSp>
      <p:grpSp>
        <p:nvGrpSpPr>
          <p:cNvPr id="354" name=""/>
          <p:cNvGrpSpPr/>
          <p:nvPr/>
        </p:nvGrpSpPr>
        <p:grpSpPr>
          <a:xfrm>
            <a:off x="6344640" y="1691640"/>
            <a:ext cx="888840" cy="1145880"/>
            <a:chOff x="6344640" y="1691640"/>
            <a:chExt cx="888840" cy="1145880"/>
          </a:xfrm>
        </p:grpSpPr>
        <p:sp>
          <p:nvSpPr>
            <p:cNvPr id="355" name=""/>
            <p:cNvSpPr/>
            <p:nvPr/>
          </p:nvSpPr>
          <p:spPr>
            <a:xfrm>
              <a:off x="6344640" y="1691640"/>
              <a:ext cx="888840" cy="1145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56" name=""/>
            <p:cNvSpPr/>
            <p:nvPr/>
          </p:nvSpPr>
          <p:spPr>
            <a:xfrm>
              <a:off x="6344640" y="1691640"/>
              <a:ext cx="888840" cy="1145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pPr algn="ctr">
                <a:lnSpc>
                  <a:spcPts val="2625"/>
                </a:lnSpc>
                <a:spcBef>
                  <a:spcPts val="1749"/>
                </a:spcBef>
                <a:buNone/>
                <a:tabLst>
                  <a:tab algn="l" pos="69840"/>
                  <a:tab algn="l" pos="518760"/>
                  <a:tab algn="l" pos="968040"/>
                  <a:tab algn="l" pos="1417320"/>
                  <a:tab algn="l" pos="1866600"/>
                  <a:tab algn="l" pos="2315880"/>
                  <a:tab algn="l" pos="2765160"/>
                  <a:tab algn="l" pos="3214440"/>
                  <a:tab algn="l" pos="3663720"/>
                  <a:tab algn="l" pos="4113000"/>
                  <a:tab algn="l" pos="4562280"/>
                  <a:tab algn="l" pos="5011560"/>
                  <a:tab algn="l" pos="5460840"/>
                  <a:tab algn="l" pos="5910120"/>
                  <a:tab algn="l" pos="6359400"/>
                  <a:tab algn="l" pos="6808680"/>
                  <a:tab algn="l" pos="7257960"/>
                  <a:tab algn="l" pos="7707240"/>
                  <a:tab algn="l" pos="8156520"/>
                  <a:tab algn="l" pos="8605800"/>
                </a:tabLst>
              </a:pPr>
              <a:r>
                <a:rPr b="1" lang="en" sz="2000" spc="-1" strike="noStrike">
                  <a:solidFill>
                    <a:srgbClr val="3333cc"/>
                  </a:solidFill>
                  <a:latin typeface="Arial"/>
                  <a:ea typeface="DejaVu Sans"/>
                </a:rPr>
                <a:t>5</a:t>
              </a:r>
              <a:endParaRPr b="0" lang="en-GB" sz="2000" spc="-1" strike="noStrike">
                <a:latin typeface="Arial"/>
              </a:endParaRPr>
            </a:p>
          </p:txBody>
        </p:sp>
      </p:grpSp>
      <p:grpSp>
        <p:nvGrpSpPr>
          <p:cNvPr id="357" name=""/>
          <p:cNvGrpSpPr/>
          <p:nvPr/>
        </p:nvGrpSpPr>
        <p:grpSpPr>
          <a:xfrm>
            <a:off x="5454000" y="1691640"/>
            <a:ext cx="888480" cy="1145880"/>
            <a:chOff x="5454000" y="1691640"/>
            <a:chExt cx="888480" cy="1145880"/>
          </a:xfrm>
        </p:grpSpPr>
        <p:sp>
          <p:nvSpPr>
            <p:cNvPr id="358" name=""/>
            <p:cNvSpPr/>
            <p:nvPr/>
          </p:nvSpPr>
          <p:spPr>
            <a:xfrm>
              <a:off x="5454000" y="1691640"/>
              <a:ext cx="888480" cy="1145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59" name=""/>
            <p:cNvSpPr/>
            <p:nvPr/>
          </p:nvSpPr>
          <p:spPr>
            <a:xfrm>
              <a:off x="5454000" y="1691640"/>
              <a:ext cx="888480" cy="1145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pPr algn="ctr">
                <a:lnSpc>
                  <a:spcPts val="2625"/>
                </a:lnSpc>
                <a:spcBef>
                  <a:spcPts val="1749"/>
                </a:spcBef>
                <a:buNone/>
                <a:tabLst>
                  <a:tab algn="l" pos="69840"/>
                  <a:tab algn="l" pos="518760"/>
                  <a:tab algn="l" pos="968040"/>
                  <a:tab algn="l" pos="1417320"/>
                  <a:tab algn="l" pos="1866600"/>
                  <a:tab algn="l" pos="2315880"/>
                  <a:tab algn="l" pos="2765160"/>
                  <a:tab algn="l" pos="3214440"/>
                  <a:tab algn="l" pos="3663720"/>
                  <a:tab algn="l" pos="4113000"/>
                  <a:tab algn="l" pos="4562280"/>
                  <a:tab algn="l" pos="5011560"/>
                  <a:tab algn="l" pos="5460840"/>
                  <a:tab algn="l" pos="5910120"/>
                  <a:tab algn="l" pos="6359400"/>
                  <a:tab algn="l" pos="6808680"/>
                  <a:tab algn="l" pos="7257960"/>
                  <a:tab algn="l" pos="7707240"/>
                  <a:tab algn="l" pos="8156520"/>
                  <a:tab algn="l" pos="8605800"/>
                </a:tabLst>
              </a:pPr>
              <a:r>
                <a:rPr b="1" lang="en" sz="2000" spc="-1" strike="noStrike">
                  <a:solidFill>
                    <a:srgbClr val="3333cc"/>
                  </a:solidFill>
                  <a:latin typeface="Arial"/>
                  <a:ea typeface="DejaVu Sans"/>
                </a:rPr>
                <a:t>4</a:t>
              </a:r>
              <a:endParaRPr b="0" lang="en-GB" sz="2000" spc="-1" strike="noStrike">
                <a:latin typeface="Arial"/>
              </a:endParaRPr>
            </a:p>
          </p:txBody>
        </p:sp>
      </p:grpSp>
      <p:grpSp>
        <p:nvGrpSpPr>
          <p:cNvPr id="360" name=""/>
          <p:cNvGrpSpPr/>
          <p:nvPr/>
        </p:nvGrpSpPr>
        <p:grpSpPr>
          <a:xfrm>
            <a:off x="4562640" y="1691640"/>
            <a:ext cx="889200" cy="1145880"/>
            <a:chOff x="4562640" y="1691640"/>
            <a:chExt cx="889200" cy="1145880"/>
          </a:xfrm>
        </p:grpSpPr>
        <p:sp>
          <p:nvSpPr>
            <p:cNvPr id="361" name=""/>
            <p:cNvSpPr/>
            <p:nvPr/>
          </p:nvSpPr>
          <p:spPr>
            <a:xfrm>
              <a:off x="4562640" y="1691640"/>
              <a:ext cx="889200" cy="1145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62" name=""/>
            <p:cNvSpPr/>
            <p:nvPr/>
          </p:nvSpPr>
          <p:spPr>
            <a:xfrm>
              <a:off x="4562640" y="1691640"/>
              <a:ext cx="889200" cy="1145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pPr algn="ctr">
                <a:lnSpc>
                  <a:spcPts val="2625"/>
                </a:lnSpc>
                <a:spcBef>
                  <a:spcPts val="1749"/>
                </a:spcBef>
                <a:buNone/>
                <a:tabLst>
                  <a:tab algn="l" pos="69840"/>
                  <a:tab algn="l" pos="518760"/>
                  <a:tab algn="l" pos="968040"/>
                  <a:tab algn="l" pos="1417320"/>
                  <a:tab algn="l" pos="1866600"/>
                  <a:tab algn="l" pos="2315880"/>
                  <a:tab algn="l" pos="2765160"/>
                  <a:tab algn="l" pos="3214440"/>
                  <a:tab algn="l" pos="3663720"/>
                  <a:tab algn="l" pos="4113000"/>
                  <a:tab algn="l" pos="4562280"/>
                  <a:tab algn="l" pos="5011560"/>
                  <a:tab algn="l" pos="5460840"/>
                  <a:tab algn="l" pos="5910120"/>
                  <a:tab algn="l" pos="6359400"/>
                  <a:tab algn="l" pos="6808680"/>
                  <a:tab algn="l" pos="7257960"/>
                  <a:tab algn="l" pos="7707240"/>
                  <a:tab algn="l" pos="8156520"/>
                  <a:tab algn="l" pos="8605800"/>
                </a:tabLst>
              </a:pPr>
              <a:r>
                <a:rPr b="1" lang="en" sz="2000" spc="-1" strike="noStrike">
                  <a:solidFill>
                    <a:srgbClr val="3333cc"/>
                  </a:solidFill>
                  <a:latin typeface="Arial"/>
                  <a:ea typeface="DejaVu Sans"/>
                </a:rPr>
                <a:t>3</a:t>
              </a:r>
              <a:endParaRPr b="0" lang="en-GB" sz="2000" spc="-1" strike="noStrike">
                <a:latin typeface="Arial"/>
              </a:endParaRPr>
            </a:p>
          </p:txBody>
        </p:sp>
      </p:grpSp>
      <p:grpSp>
        <p:nvGrpSpPr>
          <p:cNvPr id="363" name=""/>
          <p:cNvGrpSpPr/>
          <p:nvPr/>
        </p:nvGrpSpPr>
        <p:grpSpPr>
          <a:xfrm>
            <a:off x="3671640" y="1691640"/>
            <a:ext cx="888840" cy="1145880"/>
            <a:chOff x="3671640" y="1691640"/>
            <a:chExt cx="888840" cy="1145880"/>
          </a:xfrm>
        </p:grpSpPr>
        <p:sp>
          <p:nvSpPr>
            <p:cNvPr id="364" name=""/>
            <p:cNvSpPr/>
            <p:nvPr/>
          </p:nvSpPr>
          <p:spPr>
            <a:xfrm>
              <a:off x="3671640" y="1691640"/>
              <a:ext cx="888840" cy="1145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65" name=""/>
            <p:cNvSpPr/>
            <p:nvPr/>
          </p:nvSpPr>
          <p:spPr>
            <a:xfrm>
              <a:off x="3671640" y="1691640"/>
              <a:ext cx="888840" cy="1145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pPr algn="ctr">
                <a:lnSpc>
                  <a:spcPts val="2625"/>
                </a:lnSpc>
                <a:spcBef>
                  <a:spcPts val="1749"/>
                </a:spcBef>
                <a:buNone/>
                <a:tabLst>
                  <a:tab algn="l" pos="69840"/>
                  <a:tab algn="l" pos="518760"/>
                  <a:tab algn="l" pos="968040"/>
                  <a:tab algn="l" pos="1417320"/>
                  <a:tab algn="l" pos="1866600"/>
                  <a:tab algn="l" pos="2315880"/>
                  <a:tab algn="l" pos="2765160"/>
                  <a:tab algn="l" pos="3214440"/>
                  <a:tab algn="l" pos="3663720"/>
                  <a:tab algn="l" pos="4113000"/>
                  <a:tab algn="l" pos="4562280"/>
                  <a:tab algn="l" pos="5011560"/>
                  <a:tab algn="l" pos="5460840"/>
                  <a:tab algn="l" pos="5910120"/>
                  <a:tab algn="l" pos="6359400"/>
                  <a:tab algn="l" pos="6808680"/>
                  <a:tab algn="l" pos="7257960"/>
                  <a:tab algn="l" pos="7707240"/>
                  <a:tab algn="l" pos="8156520"/>
                  <a:tab algn="l" pos="8605800"/>
                </a:tabLst>
              </a:pPr>
              <a:r>
                <a:rPr b="1" lang="en" sz="2000" spc="-1" strike="noStrike">
                  <a:solidFill>
                    <a:srgbClr val="3333cc"/>
                  </a:solidFill>
                  <a:latin typeface="Arial"/>
                  <a:ea typeface="DejaVu Sans"/>
                </a:rPr>
                <a:t>2</a:t>
              </a:r>
              <a:endParaRPr b="0" lang="en-GB" sz="2000" spc="-1" strike="noStrike">
                <a:latin typeface="Arial"/>
              </a:endParaRPr>
            </a:p>
          </p:txBody>
        </p:sp>
      </p:grpSp>
      <p:grpSp>
        <p:nvGrpSpPr>
          <p:cNvPr id="366" name=""/>
          <p:cNvGrpSpPr/>
          <p:nvPr/>
        </p:nvGrpSpPr>
        <p:grpSpPr>
          <a:xfrm>
            <a:off x="2781000" y="1691640"/>
            <a:ext cx="888480" cy="1145880"/>
            <a:chOff x="2781000" y="1691640"/>
            <a:chExt cx="888480" cy="1145880"/>
          </a:xfrm>
        </p:grpSpPr>
        <p:sp>
          <p:nvSpPr>
            <p:cNvPr id="367" name=""/>
            <p:cNvSpPr/>
            <p:nvPr/>
          </p:nvSpPr>
          <p:spPr>
            <a:xfrm>
              <a:off x="2781000" y="1691640"/>
              <a:ext cx="888480" cy="1145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68" name=""/>
            <p:cNvSpPr/>
            <p:nvPr/>
          </p:nvSpPr>
          <p:spPr>
            <a:xfrm>
              <a:off x="2781000" y="1691640"/>
              <a:ext cx="888480" cy="1145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pPr algn="ctr">
                <a:lnSpc>
                  <a:spcPts val="2625"/>
                </a:lnSpc>
                <a:spcBef>
                  <a:spcPts val="1749"/>
                </a:spcBef>
                <a:buNone/>
                <a:tabLst>
                  <a:tab algn="l" pos="69840"/>
                  <a:tab algn="l" pos="518760"/>
                  <a:tab algn="l" pos="968040"/>
                  <a:tab algn="l" pos="1417320"/>
                  <a:tab algn="l" pos="1866600"/>
                  <a:tab algn="l" pos="2315880"/>
                  <a:tab algn="l" pos="2765160"/>
                  <a:tab algn="l" pos="3214440"/>
                  <a:tab algn="l" pos="3663720"/>
                  <a:tab algn="l" pos="4113000"/>
                  <a:tab algn="l" pos="4562280"/>
                  <a:tab algn="l" pos="5011560"/>
                  <a:tab algn="l" pos="5460840"/>
                  <a:tab algn="l" pos="5910120"/>
                  <a:tab algn="l" pos="6359400"/>
                  <a:tab algn="l" pos="6808680"/>
                  <a:tab algn="l" pos="7257960"/>
                  <a:tab algn="l" pos="7707240"/>
                  <a:tab algn="l" pos="8156520"/>
                  <a:tab algn="l" pos="8605800"/>
                </a:tabLst>
              </a:pPr>
              <a:r>
                <a:rPr b="1" lang="en" sz="2000" spc="-1" strike="noStrike">
                  <a:solidFill>
                    <a:srgbClr val="3333cc"/>
                  </a:solidFill>
                  <a:latin typeface="Arial"/>
                  <a:ea typeface="DejaVu Sans"/>
                </a:rPr>
                <a:t>1</a:t>
              </a:r>
              <a:endParaRPr b="0" lang="en-GB" sz="2000" spc="-1" strike="noStrike">
                <a:latin typeface="Arial"/>
              </a:endParaRPr>
            </a:p>
          </p:txBody>
        </p:sp>
      </p:grpSp>
      <p:grpSp>
        <p:nvGrpSpPr>
          <p:cNvPr id="369" name=""/>
          <p:cNvGrpSpPr/>
          <p:nvPr/>
        </p:nvGrpSpPr>
        <p:grpSpPr>
          <a:xfrm>
            <a:off x="1889640" y="1691640"/>
            <a:ext cx="889200" cy="1145880"/>
            <a:chOff x="1889640" y="1691640"/>
            <a:chExt cx="889200" cy="1145880"/>
          </a:xfrm>
        </p:grpSpPr>
        <p:sp>
          <p:nvSpPr>
            <p:cNvPr id="370" name=""/>
            <p:cNvSpPr/>
            <p:nvPr/>
          </p:nvSpPr>
          <p:spPr>
            <a:xfrm>
              <a:off x="1889640" y="1691640"/>
              <a:ext cx="889200" cy="1145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71" name=""/>
            <p:cNvSpPr/>
            <p:nvPr/>
          </p:nvSpPr>
          <p:spPr>
            <a:xfrm>
              <a:off x="1889640" y="1691640"/>
              <a:ext cx="889200" cy="1145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pPr algn="ctr">
                <a:lnSpc>
                  <a:spcPts val="2625"/>
                </a:lnSpc>
                <a:spcBef>
                  <a:spcPts val="1749"/>
                </a:spcBef>
                <a:buNone/>
                <a:tabLst>
                  <a:tab algn="l" pos="69840"/>
                  <a:tab algn="l" pos="518760"/>
                  <a:tab algn="l" pos="968040"/>
                  <a:tab algn="l" pos="1417320"/>
                  <a:tab algn="l" pos="1866600"/>
                  <a:tab algn="l" pos="2315880"/>
                  <a:tab algn="l" pos="2765160"/>
                  <a:tab algn="l" pos="3214440"/>
                  <a:tab algn="l" pos="3663720"/>
                  <a:tab algn="l" pos="4113000"/>
                  <a:tab algn="l" pos="4562280"/>
                  <a:tab algn="l" pos="5011560"/>
                  <a:tab algn="l" pos="5460840"/>
                  <a:tab algn="l" pos="5910120"/>
                  <a:tab algn="l" pos="6359400"/>
                  <a:tab algn="l" pos="6808680"/>
                  <a:tab algn="l" pos="7257960"/>
                  <a:tab algn="l" pos="7707240"/>
                  <a:tab algn="l" pos="8156520"/>
                  <a:tab algn="l" pos="8605800"/>
                </a:tabLst>
              </a:pPr>
              <a:r>
                <a:rPr b="1" lang="en" sz="2000" spc="-1" strike="noStrike">
                  <a:solidFill>
                    <a:srgbClr val="3333cc"/>
                  </a:solidFill>
                  <a:latin typeface="Arial"/>
                  <a:ea typeface="DejaVu Sans"/>
                </a:rPr>
                <a:t>0</a:t>
              </a:r>
              <a:endParaRPr b="0" lang="en-GB" sz="2000" spc="-1" strike="noStrike">
                <a:latin typeface="Arial"/>
              </a:endParaRPr>
            </a:p>
          </p:txBody>
        </p:sp>
      </p:grpSp>
      <p:sp>
        <p:nvSpPr>
          <p:cNvPr id="372" name=""/>
          <p:cNvSpPr/>
          <p:nvPr/>
        </p:nvSpPr>
        <p:spPr>
          <a:xfrm>
            <a:off x="1889640" y="1691640"/>
            <a:ext cx="7128000" cy="360"/>
          </a:xfrm>
          <a:prstGeom prst="line">
            <a:avLst/>
          </a:prstGeom>
          <a:ln w="2844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73" name=""/>
          <p:cNvSpPr/>
          <p:nvPr/>
        </p:nvSpPr>
        <p:spPr>
          <a:xfrm>
            <a:off x="1889640" y="2839680"/>
            <a:ext cx="7128000" cy="360"/>
          </a:xfrm>
          <a:prstGeom prst="line">
            <a:avLst/>
          </a:prstGeom>
          <a:ln w="2844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74" name=""/>
          <p:cNvSpPr/>
          <p:nvPr/>
        </p:nvSpPr>
        <p:spPr>
          <a:xfrm>
            <a:off x="1889640" y="1691640"/>
            <a:ext cx="360" cy="1148040"/>
          </a:xfrm>
          <a:prstGeom prst="line">
            <a:avLst/>
          </a:prstGeom>
          <a:ln w="2844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75" name=""/>
          <p:cNvSpPr/>
          <p:nvPr/>
        </p:nvSpPr>
        <p:spPr>
          <a:xfrm>
            <a:off x="2781000" y="1691640"/>
            <a:ext cx="360" cy="1148040"/>
          </a:xfrm>
          <a:prstGeom prst="line">
            <a:avLst/>
          </a:prstGeom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76" name=""/>
          <p:cNvSpPr/>
          <p:nvPr/>
        </p:nvSpPr>
        <p:spPr>
          <a:xfrm>
            <a:off x="3671640" y="1691640"/>
            <a:ext cx="360" cy="1148040"/>
          </a:xfrm>
          <a:prstGeom prst="line">
            <a:avLst/>
          </a:prstGeom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77" name=""/>
          <p:cNvSpPr/>
          <p:nvPr/>
        </p:nvSpPr>
        <p:spPr>
          <a:xfrm>
            <a:off x="4562640" y="1691640"/>
            <a:ext cx="360" cy="1148040"/>
          </a:xfrm>
          <a:prstGeom prst="line">
            <a:avLst/>
          </a:prstGeom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78" name=""/>
          <p:cNvSpPr/>
          <p:nvPr/>
        </p:nvSpPr>
        <p:spPr>
          <a:xfrm>
            <a:off x="5454000" y="1691640"/>
            <a:ext cx="360" cy="1148040"/>
          </a:xfrm>
          <a:prstGeom prst="line">
            <a:avLst/>
          </a:prstGeom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79" name=""/>
          <p:cNvSpPr/>
          <p:nvPr/>
        </p:nvSpPr>
        <p:spPr>
          <a:xfrm>
            <a:off x="6344640" y="1691640"/>
            <a:ext cx="360" cy="1148040"/>
          </a:xfrm>
          <a:prstGeom prst="line">
            <a:avLst/>
          </a:prstGeom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80" name=""/>
          <p:cNvSpPr/>
          <p:nvPr/>
        </p:nvSpPr>
        <p:spPr>
          <a:xfrm>
            <a:off x="7235640" y="1691640"/>
            <a:ext cx="360" cy="1148040"/>
          </a:xfrm>
          <a:prstGeom prst="line">
            <a:avLst/>
          </a:prstGeom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81" name=""/>
          <p:cNvSpPr/>
          <p:nvPr/>
        </p:nvSpPr>
        <p:spPr>
          <a:xfrm>
            <a:off x="8127000" y="1691640"/>
            <a:ext cx="360" cy="1148040"/>
          </a:xfrm>
          <a:prstGeom prst="line">
            <a:avLst/>
          </a:prstGeom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82" name=""/>
          <p:cNvSpPr/>
          <p:nvPr/>
        </p:nvSpPr>
        <p:spPr>
          <a:xfrm>
            <a:off x="9017640" y="1691640"/>
            <a:ext cx="360" cy="1148040"/>
          </a:xfrm>
          <a:prstGeom prst="line">
            <a:avLst/>
          </a:prstGeom>
          <a:ln w="2844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83" name=""/>
          <p:cNvSpPr/>
          <p:nvPr/>
        </p:nvSpPr>
        <p:spPr>
          <a:xfrm>
            <a:off x="1266120" y="6011280"/>
            <a:ext cx="1779480" cy="46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84" name=""/>
          <p:cNvSpPr/>
          <p:nvPr/>
        </p:nvSpPr>
        <p:spPr>
          <a:xfrm>
            <a:off x="1266120" y="5542200"/>
            <a:ext cx="1779480" cy="466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85" name=""/>
          <p:cNvSpPr/>
          <p:nvPr/>
        </p:nvSpPr>
        <p:spPr>
          <a:xfrm>
            <a:off x="1266120" y="5073120"/>
            <a:ext cx="1779480" cy="466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386" name=""/>
          <p:cNvGrpSpPr/>
          <p:nvPr/>
        </p:nvGrpSpPr>
        <p:grpSpPr>
          <a:xfrm>
            <a:off x="1266120" y="4603680"/>
            <a:ext cx="1779480" cy="477360"/>
            <a:chOff x="1266120" y="4603680"/>
            <a:chExt cx="1779480" cy="477360"/>
          </a:xfrm>
        </p:grpSpPr>
        <p:sp>
          <p:nvSpPr>
            <p:cNvPr id="387" name=""/>
            <p:cNvSpPr/>
            <p:nvPr/>
          </p:nvSpPr>
          <p:spPr>
            <a:xfrm>
              <a:off x="1266120" y="4603680"/>
              <a:ext cx="1779480" cy="467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88" name=""/>
            <p:cNvSpPr/>
            <p:nvPr/>
          </p:nvSpPr>
          <p:spPr>
            <a:xfrm>
              <a:off x="1266120" y="4603680"/>
              <a:ext cx="1779480" cy="4773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pPr>
                <a:lnSpc>
                  <a:spcPts val="2625"/>
                </a:lnSpc>
                <a:spcBef>
                  <a:spcPts val="1749"/>
                </a:spcBef>
                <a:buNone/>
                <a:tabLst>
                  <a:tab algn="l" pos="69840"/>
                  <a:tab algn="l" pos="518760"/>
                  <a:tab algn="l" pos="968040"/>
                  <a:tab algn="l" pos="1417320"/>
                  <a:tab algn="l" pos="1866600"/>
                  <a:tab algn="l" pos="2315880"/>
                  <a:tab algn="l" pos="2765160"/>
                  <a:tab algn="l" pos="3214440"/>
                  <a:tab algn="l" pos="3663720"/>
                  <a:tab algn="l" pos="4113000"/>
                  <a:tab algn="l" pos="4562280"/>
                  <a:tab algn="l" pos="5011560"/>
                  <a:tab algn="l" pos="5460840"/>
                  <a:tab algn="l" pos="5910120"/>
                  <a:tab algn="l" pos="6359400"/>
                  <a:tab algn="l" pos="6808680"/>
                  <a:tab algn="l" pos="7257960"/>
                  <a:tab algn="l" pos="7707240"/>
                  <a:tab algn="l" pos="8156520"/>
                  <a:tab algn="l" pos="8605800"/>
                </a:tabLst>
              </a:pPr>
              <a:r>
                <a:rPr b="1" lang="en" sz="2000" spc="-1" strike="noStrike">
                  <a:solidFill>
                    <a:srgbClr val="3333cc"/>
                  </a:solidFill>
                  <a:latin typeface="Arial"/>
                  <a:ea typeface="DejaVu Sans"/>
                </a:rPr>
                <a:t>a.txt</a:t>
              </a:r>
              <a:endParaRPr b="0" lang="en-GB" sz="2000" spc="-1" strike="noStrike">
                <a:latin typeface="Arial"/>
              </a:endParaRPr>
            </a:p>
          </p:txBody>
        </p:sp>
      </p:grpSp>
      <p:sp>
        <p:nvSpPr>
          <p:cNvPr id="389" name=""/>
          <p:cNvSpPr/>
          <p:nvPr/>
        </p:nvSpPr>
        <p:spPr>
          <a:xfrm>
            <a:off x="1266120" y="4134600"/>
            <a:ext cx="1779480" cy="466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90" name=""/>
          <p:cNvSpPr/>
          <p:nvPr/>
        </p:nvSpPr>
        <p:spPr>
          <a:xfrm>
            <a:off x="1266120" y="3665880"/>
            <a:ext cx="1779480" cy="46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91" name=""/>
          <p:cNvSpPr/>
          <p:nvPr/>
        </p:nvSpPr>
        <p:spPr>
          <a:xfrm>
            <a:off x="1266120" y="3665880"/>
            <a:ext cx="1781640" cy="360"/>
          </a:xfrm>
          <a:prstGeom prst="line">
            <a:avLst/>
          </a:prstGeom>
          <a:ln w="2844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92" name=""/>
          <p:cNvSpPr/>
          <p:nvPr/>
        </p:nvSpPr>
        <p:spPr>
          <a:xfrm>
            <a:off x="1266120" y="4134600"/>
            <a:ext cx="1781640" cy="360"/>
          </a:xfrm>
          <a:prstGeom prst="line">
            <a:avLst/>
          </a:prstGeom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93" name=""/>
          <p:cNvSpPr/>
          <p:nvPr/>
        </p:nvSpPr>
        <p:spPr>
          <a:xfrm>
            <a:off x="1266120" y="4603680"/>
            <a:ext cx="1781640" cy="360"/>
          </a:xfrm>
          <a:prstGeom prst="line">
            <a:avLst/>
          </a:prstGeom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94" name=""/>
          <p:cNvSpPr/>
          <p:nvPr/>
        </p:nvSpPr>
        <p:spPr>
          <a:xfrm>
            <a:off x="1266120" y="5073120"/>
            <a:ext cx="1781640" cy="360"/>
          </a:xfrm>
          <a:prstGeom prst="line">
            <a:avLst/>
          </a:prstGeom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95" name=""/>
          <p:cNvSpPr/>
          <p:nvPr/>
        </p:nvSpPr>
        <p:spPr>
          <a:xfrm>
            <a:off x="1266120" y="5542200"/>
            <a:ext cx="1781640" cy="360"/>
          </a:xfrm>
          <a:prstGeom prst="line">
            <a:avLst/>
          </a:prstGeom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96" name=""/>
          <p:cNvSpPr/>
          <p:nvPr/>
        </p:nvSpPr>
        <p:spPr>
          <a:xfrm>
            <a:off x="1266120" y="6011280"/>
            <a:ext cx="1781640" cy="360"/>
          </a:xfrm>
          <a:prstGeom prst="line">
            <a:avLst/>
          </a:prstGeom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97" name=""/>
          <p:cNvSpPr/>
          <p:nvPr/>
        </p:nvSpPr>
        <p:spPr>
          <a:xfrm>
            <a:off x="1266120" y="6480000"/>
            <a:ext cx="1781640" cy="360"/>
          </a:xfrm>
          <a:prstGeom prst="line">
            <a:avLst/>
          </a:prstGeom>
          <a:ln w="2844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98" name=""/>
          <p:cNvSpPr/>
          <p:nvPr/>
        </p:nvSpPr>
        <p:spPr>
          <a:xfrm>
            <a:off x="1266120" y="3665880"/>
            <a:ext cx="360" cy="2814120"/>
          </a:xfrm>
          <a:prstGeom prst="line">
            <a:avLst/>
          </a:prstGeom>
          <a:ln w="2844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99" name=""/>
          <p:cNvSpPr/>
          <p:nvPr/>
        </p:nvSpPr>
        <p:spPr>
          <a:xfrm>
            <a:off x="3047760" y="3665880"/>
            <a:ext cx="360" cy="2814120"/>
          </a:xfrm>
          <a:prstGeom prst="line">
            <a:avLst/>
          </a:prstGeom>
          <a:ln w="2844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00" name=""/>
          <p:cNvSpPr/>
          <p:nvPr/>
        </p:nvSpPr>
        <p:spPr>
          <a:xfrm>
            <a:off x="7324560" y="5969160"/>
            <a:ext cx="1779480" cy="46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01" name=""/>
          <p:cNvSpPr/>
          <p:nvPr/>
        </p:nvSpPr>
        <p:spPr>
          <a:xfrm>
            <a:off x="7324560" y="5500080"/>
            <a:ext cx="1779480" cy="466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402" name=""/>
          <p:cNvGrpSpPr/>
          <p:nvPr/>
        </p:nvGrpSpPr>
        <p:grpSpPr>
          <a:xfrm>
            <a:off x="7324560" y="5031000"/>
            <a:ext cx="1779480" cy="477360"/>
            <a:chOff x="7324560" y="5031000"/>
            <a:chExt cx="1779480" cy="477360"/>
          </a:xfrm>
        </p:grpSpPr>
        <p:sp>
          <p:nvSpPr>
            <p:cNvPr id="403" name=""/>
            <p:cNvSpPr/>
            <p:nvPr/>
          </p:nvSpPr>
          <p:spPr>
            <a:xfrm>
              <a:off x="7324560" y="5031000"/>
              <a:ext cx="1779480" cy="466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04" name=""/>
            <p:cNvSpPr/>
            <p:nvPr/>
          </p:nvSpPr>
          <p:spPr>
            <a:xfrm>
              <a:off x="7324560" y="5031000"/>
              <a:ext cx="1779480" cy="4773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pPr>
                <a:lnSpc>
                  <a:spcPts val="2625"/>
                </a:lnSpc>
                <a:spcBef>
                  <a:spcPts val="1749"/>
                </a:spcBef>
                <a:buNone/>
                <a:tabLst>
                  <a:tab algn="l" pos="69840"/>
                  <a:tab algn="l" pos="518760"/>
                  <a:tab algn="l" pos="968040"/>
                  <a:tab algn="l" pos="1417320"/>
                  <a:tab algn="l" pos="1866600"/>
                  <a:tab algn="l" pos="2315880"/>
                  <a:tab algn="l" pos="2765160"/>
                  <a:tab algn="l" pos="3214440"/>
                  <a:tab algn="l" pos="3663720"/>
                  <a:tab algn="l" pos="4113000"/>
                  <a:tab algn="l" pos="4562280"/>
                  <a:tab algn="l" pos="5011560"/>
                  <a:tab algn="l" pos="5460840"/>
                  <a:tab algn="l" pos="5910120"/>
                  <a:tab algn="l" pos="6359400"/>
                  <a:tab algn="l" pos="6808680"/>
                  <a:tab algn="l" pos="7257960"/>
                  <a:tab algn="l" pos="7707240"/>
                  <a:tab algn="l" pos="8156520"/>
                  <a:tab algn="l" pos="8605800"/>
                </a:tabLst>
              </a:pPr>
              <a:r>
                <a:rPr b="1" lang="en" sz="2000" spc="-1" strike="noStrike">
                  <a:solidFill>
                    <a:srgbClr val="3333cc"/>
                  </a:solidFill>
                  <a:latin typeface="Arial"/>
                  <a:ea typeface="DejaVu Sans"/>
                </a:rPr>
                <a:t>b.txt</a:t>
              </a:r>
              <a:endParaRPr b="0" lang="en-GB" sz="2000" spc="-1" strike="noStrike">
                <a:latin typeface="Arial"/>
              </a:endParaRPr>
            </a:p>
          </p:txBody>
        </p:sp>
      </p:grpSp>
      <p:sp>
        <p:nvSpPr>
          <p:cNvPr id="405" name=""/>
          <p:cNvSpPr/>
          <p:nvPr/>
        </p:nvSpPr>
        <p:spPr>
          <a:xfrm>
            <a:off x="7324560" y="4561560"/>
            <a:ext cx="1779480" cy="467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06" name=""/>
          <p:cNvSpPr/>
          <p:nvPr/>
        </p:nvSpPr>
        <p:spPr>
          <a:xfrm>
            <a:off x="7324560" y="4092480"/>
            <a:ext cx="1779480" cy="466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07" name=""/>
          <p:cNvSpPr/>
          <p:nvPr/>
        </p:nvSpPr>
        <p:spPr>
          <a:xfrm>
            <a:off x="7324560" y="3623760"/>
            <a:ext cx="1779480" cy="46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08" name=""/>
          <p:cNvSpPr/>
          <p:nvPr/>
        </p:nvSpPr>
        <p:spPr>
          <a:xfrm>
            <a:off x="7324560" y="3623760"/>
            <a:ext cx="1781640" cy="360"/>
          </a:xfrm>
          <a:prstGeom prst="line">
            <a:avLst/>
          </a:prstGeom>
          <a:ln w="2844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09" name=""/>
          <p:cNvSpPr/>
          <p:nvPr/>
        </p:nvSpPr>
        <p:spPr>
          <a:xfrm>
            <a:off x="7324560" y="4092480"/>
            <a:ext cx="1781640" cy="360"/>
          </a:xfrm>
          <a:prstGeom prst="line">
            <a:avLst/>
          </a:prstGeom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10" name=""/>
          <p:cNvSpPr/>
          <p:nvPr/>
        </p:nvSpPr>
        <p:spPr>
          <a:xfrm>
            <a:off x="7324560" y="4561560"/>
            <a:ext cx="1781640" cy="360"/>
          </a:xfrm>
          <a:prstGeom prst="line">
            <a:avLst/>
          </a:prstGeom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11" name=""/>
          <p:cNvSpPr/>
          <p:nvPr/>
        </p:nvSpPr>
        <p:spPr>
          <a:xfrm>
            <a:off x="7324560" y="5031000"/>
            <a:ext cx="1781640" cy="360"/>
          </a:xfrm>
          <a:prstGeom prst="line">
            <a:avLst/>
          </a:prstGeom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12" name=""/>
          <p:cNvSpPr/>
          <p:nvPr/>
        </p:nvSpPr>
        <p:spPr>
          <a:xfrm>
            <a:off x="7324560" y="5500080"/>
            <a:ext cx="1781640" cy="360"/>
          </a:xfrm>
          <a:prstGeom prst="line">
            <a:avLst/>
          </a:prstGeom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13" name=""/>
          <p:cNvSpPr/>
          <p:nvPr/>
        </p:nvSpPr>
        <p:spPr>
          <a:xfrm>
            <a:off x="7324560" y="5969160"/>
            <a:ext cx="1781640" cy="360"/>
          </a:xfrm>
          <a:prstGeom prst="line">
            <a:avLst/>
          </a:prstGeom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14" name=""/>
          <p:cNvSpPr/>
          <p:nvPr/>
        </p:nvSpPr>
        <p:spPr>
          <a:xfrm>
            <a:off x="7324560" y="6437880"/>
            <a:ext cx="1781640" cy="360"/>
          </a:xfrm>
          <a:prstGeom prst="line">
            <a:avLst/>
          </a:prstGeom>
          <a:ln w="2844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15" name=""/>
          <p:cNvSpPr/>
          <p:nvPr/>
        </p:nvSpPr>
        <p:spPr>
          <a:xfrm>
            <a:off x="7324560" y="3623760"/>
            <a:ext cx="360" cy="2814120"/>
          </a:xfrm>
          <a:prstGeom prst="line">
            <a:avLst/>
          </a:prstGeom>
          <a:ln w="2844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16" name=""/>
          <p:cNvSpPr/>
          <p:nvPr/>
        </p:nvSpPr>
        <p:spPr>
          <a:xfrm>
            <a:off x="9106200" y="3623760"/>
            <a:ext cx="360" cy="2814120"/>
          </a:xfrm>
          <a:prstGeom prst="line">
            <a:avLst/>
          </a:prstGeom>
          <a:ln w="2844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17" name=""/>
          <p:cNvSpPr/>
          <p:nvPr/>
        </p:nvSpPr>
        <p:spPr>
          <a:xfrm>
            <a:off x="285120" y="3135600"/>
            <a:ext cx="2693520" cy="591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107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650" spc="-1" strike="noStrike">
                <a:solidFill>
                  <a:srgbClr val="3333cc"/>
                </a:solidFill>
                <a:latin typeface="Arial"/>
                <a:ea typeface="DejaVu Sans"/>
              </a:rPr>
              <a:t>/home/user/dir1</a:t>
            </a:r>
            <a:endParaRPr b="0" lang="en-GB" sz="2650" spc="-1" strike="noStrike">
              <a:latin typeface="Arial"/>
            </a:endParaRPr>
          </a:p>
        </p:txBody>
      </p:sp>
      <p:sp>
        <p:nvSpPr>
          <p:cNvPr id="418" name=""/>
          <p:cNvSpPr/>
          <p:nvPr/>
        </p:nvSpPr>
        <p:spPr>
          <a:xfrm>
            <a:off x="7659720" y="3119760"/>
            <a:ext cx="2693520" cy="591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107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650" spc="-1" strike="noStrike">
                <a:solidFill>
                  <a:srgbClr val="3333cc"/>
                </a:solidFill>
                <a:latin typeface="Arial"/>
                <a:ea typeface="DejaVu Sans"/>
              </a:rPr>
              <a:t>/home/user/dir2</a:t>
            </a:r>
            <a:endParaRPr b="0" lang="en-GB" sz="2650" spc="-1" strike="noStrike">
              <a:latin typeface="Arial"/>
            </a:endParaRPr>
          </a:p>
        </p:txBody>
      </p:sp>
      <p:sp>
        <p:nvSpPr>
          <p:cNvPr id="419" name=""/>
          <p:cNvSpPr/>
          <p:nvPr/>
        </p:nvSpPr>
        <p:spPr>
          <a:xfrm>
            <a:off x="2780640" y="4799880"/>
            <a:ext cx="86760" cy="81360"/>
          </a:xfrm>
          <a:prstGeom prst="ellipse">
            <a:avLst/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20" name=""/>
          <p:cNvSpPr/>
          <p:nvPr/>
        </p:nvSpPr>
        <p:spPr>
          <a:xfrm>
            <a:off x="8839440" y="5220000"/>
            <a:ext cx="86760" cy="81720"/>
          </a:xfrm>
          <a:prstGeom prst="ellipse">
            <a:avLst/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21" name=""/>
          <p:cNvSpPr/>
          <p:nvPr/>
        </p:nvSpPr>
        <p:spPr>
          <a:xfrm flipV="1">
            <a:off x="2837880" y="2835360"/>
            <a:ext cx="3059640" cy="2041920"/>
          </a:xfrm>
          <a:prstGeom prst="curvedConnector3">
            <a:avLst>
              <a:gd name="adj1" fmla="val 50000"/>
            </a:avLst>
          </a:prstGeom>
          <a:noFill/>
          <a:ln w="2556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422" name=""/>
          <p:cNvSpPr/>
          <p:nvPr/>
        </p:nvSpPr>
        <p:spPr>
          <a:xfrm flipH="1" flipV="1">
            <a:off x="5006160" y="2837520"/>
            <a:ext cx="3886560" cy="2432520"/>
          </a:xfrm>
          <a:prstGeom prst="curvedConnector3">
            <a:avLst>
              <a:gd name="adj1" fmla="val 50000"/>
            </a:avLst>
          </a:prstGeom>
          <a:noFill/>
          <a:ln w="2556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423" name=""/>
          <p:cNvSpPr/>
          <p:nvPr/>
        </p:nvSpPr>
        <p:spPr>
          <a:xfrm>
            <a:off x="5239080" y="1103760"/>
            <a:ext cx="3112920" cy="591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107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650" spc="-1" strike="noStrike">
                <a:solidFill>
                  <a:srgbClr val="3333cc"/>
                </a:solidFill>
                <a:latin typeface="Arial"/>
                <a:ea typeface="DejaVu Sans"/>
              </a:rPr>
              <a:t>inode table</a:t>
            </a:r>
            <a:endParaRPr b="0" lang="en-GB" sz="2650" spc="-1" strike="noStrike">
              <a:latin typeface="Arial"/>
            </a:endParaRPr>
          </a:p>
        </p:txBody>
      </p:sp>
      <p:sp>
        <p:nvSpPr>
          <p:cNvPr id="424" name="PlaceHolder 1"/>
          <p:cNvSpPr>
            <a:spLocks noGrp="1"/>
          </p:cNvSpPr>
          <p:nvPr>
            <p:ph type="title"/>
          </p:nvPr>
        </p:nvSpPr>
        <p:spPr>
          <a:xfrm>
            <a:off x="3152160" y="515520"/>
            <a:ext cx="439560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i="1" lang="en" sz="2400" spc="-1" strike="noStrike">
                <a:solidFill>
                  <a:srgbClr val="000000"/>
                </a:solidFill>
                <a:latin typeface="Arial Black"/>
              </a:rPr>
              <a:t>Hard link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concept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PlaceHolder 1"/>
          <p:cNvSpPr>
            <a:spLocks noGrp="1"/>
          </p:cNvSpPr>
          <p:nvPr>
            <p:ph/>
          </p:nvPr>
        </p:nvSpPr>
        <p:spPr>
          <a:xfrm>
            <a:off x="356040" y="1260000"/>
            <a:ext cx="9977040" cy="5700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In the previous figure, two directory entries pointing to the same i-node (two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</a:rPr>
              <a:t>hard links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) are shown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Each i-node maintains a counter with the number of directory entries pointing to it (number of links)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Operations: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Linking: Add a link to a file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Unlinking: Removing a link from a file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Only when the number of links drops to zero is it possible to remove the file (delete)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stat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structure : the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st_nlink </a:t>
            </a:r>
            <a:r>
              <a:rPr b="1" lang="en" sz="2200" spc="-1" strike="noStrike">
                <a:solidFill>
                  <a:srgbClr val="000000"/>
                </a:solidFill>
                <a:latin typeface="Arial Black"/>
              </a:rPr>
              <a:t>field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contains the number of links of a file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426" name="PlaceHolder 2"/>
          <p:cNvSpPr>
            <a:spLocks noGrp="1"/>
          </p:cNvSpPr>
          <p:nvPr>
            <p:ph type="title"/>
          </p:nvPr>
        </p:nvSpPr>
        <p:spPr>
          <a:xfrm>
            <a:off x="3152520" y="515520"/>
            <a:ext cx="439560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i="1" lang="en" sz="2400" spc="-1" strike="noStrike">
                <a:solidFill>
                  <a:srgbClr val="000000"/>
                </a:solidFill>
                <a:latin typeface="Arial Black"/>
              </a:rPr>
              <a:t>Hard link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concept - I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PlaceHolder 1"/>
          <p:cNvSpPr>
            <a:spLocks noGrp="1"/>
          </p:cNvSpPr>
          <p:nvPr>
            <p:ph/>
          </p:nvPr>
        </p:nvSpPr>
        <p:spPr>
          <a:xfrm>
            <a:off x="356040" y="1368000"/>
            <a:ext cx="9977040" cy="4534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Breakdown of information: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inodes maintain all information about the file: size, permissions, pointers to data blocks, etc.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Directory entries maintain a file name and an inode number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Hard-link limitations: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The directory entry contains a number of inodes on the same file system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It is not possible to hard-link files on different filesystems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i="1" lang="en" sz="2200" spc="-1" strike="noStrike">
                <a:solidFill>
                  <a:srgbClr val="000000"/>
                </a:solidFill>
                <a:latin typeface="Arial"/>
              </a:rPr>
              <a:t>symbolic links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can be used instead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428" name="PlaceHolder 2"/>
          <p:cNvSpPr>
            <a:spLocks noGrp="1"/>
          </p:cNvSpPr>
          <p:nvPr>
            <p:ph type="title"/>
          </p:nvPr>
        </p:nvSpPr>
        <p:spPr>
          <a:xfrm>
            <a:off x="3152520" y="515520"/>
            <a:ext cx="439560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i="1" lang="en" sz="2400" spc="-1" strike="noStrike">
                <a:solidFill>
                  <a:srgbClr val="000000"/>
                </a:solidFill>
                <a:latin typeface="Arial Black"/>
              </a:rPr>
              <a:t>Hard link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concept - II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PlaceHolder 1"/>
          <p:cNvSpPr>
            <a:spLocks noGrp="1"/>
          </p:cNvSpPr>
          <p:nvPr>
            <p:ph/>
          </p:nvPr>
        </p:nvSpPr>
        <p:spPr>
          <a:xfrm>
            <a:off x="356040" y="1440000"/>
            <a:ext cx="9977040" cy="3837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Each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dir directory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has a number of hard links greater than 2: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A hard link exists because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dir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has a link in its parent directory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Another hard link exists because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dir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has a “.” entry. that points to itself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Each subdirectory of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dir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adds a hard link: the subdirectory has an entry “..” which points to the parent directory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dir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430" name="PlaceHolder 2"/>
          <p:cNvSpPr>
            <a:spLocks noGrp="1"/>
          </p:cNvSpPr>
          <p:nvPr>
            <p:ph type="title"/>
          </p:nvPr>
        </p:nvSpPr>
        <p:spPr>
          <a:xfrm>
            <a:off x="2880000" y="515520"/>
            <a:ext cx="466812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Hard links for directories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/>
          </p:nvPr>
        </p:nvSpPr>
        <p:spPr>
          <a:xfrm>
            <a:off x="356040" y="1116000"/>
            <a:ext cx="9977040" cy="4756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07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A dedicated area is reserved for each process in the </a:t>
            </a:r>
            <a:r>
              <a:rPr b="1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process table (process table entry)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07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Inside each </a:t>
            </a:r>
            <a:r>
              <a:rPr b="1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process table entry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there is a table, called </a:t>
            </a:r>
            <a:r>
              <a:rPr b="1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table of open file descriptors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, relating to each individual process (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process-wide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), which contains the open file descriptors for that process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07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They are associated with each </a:t>
            </a:r>
            <a:r>
              <a:rPr b="1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file descriptor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in the </a:t>
            </a:r>
            <a:r>
              <a:rPr b="1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table of open file descriptors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: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The file descriptor flags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A pointer to a </a:t>
            </a:r>
            <a:r>
              <a:rPr b="1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file table entry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title"/>
          </p:nvPr>
        </p:nvSpPr>
        <p:spPr>
          <a:xfrm>
            <a:off x="2932200" y="479520"/>
            <a:ext cx="468504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File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Sha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ring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(II)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PlaceHolder 1"/>
          <p:cNvSpPr>
            <a:spLocks noGrp="1"/>
          </p:cNvSpPr>
          <p:nvPr>
            <p:ph/>
          </p:nvPr>
        </p:nvSpPr>
        <p:spPr>
          <a:xfrm>
            <a:off x="356040" y="1260000"/>
            <a:ext cx="9977040" cy="5806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int link(char* oldpath, char* newpath);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Create a new link to an existing file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It is an atomic operation: it adds the directory entry and increases the number of links for the inode identified by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oldpath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Causes of error: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oldpath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does not exist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newpath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already exists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only root can create a hard link to a directory </a:t>
            </a:r>
            <a:br>
              <a:rPr sz="2200"/>
            </a:b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(to avoid creating loops, which can cause problems)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oldpath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and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newpath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belong to different file systems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It is used by the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ln command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432" name="PlaceHolder 2"/>
          <p:cNvSpPr>
            <a:spLocks noGrp="1"/>
          </p:cNvSpPr>
          <p:nvPr>
            <p:ph type="title"/>
          </p:nvPr>
        </p:nvSpPr>
        <p:spPr>
          <a:xfrm>
            <a:off x="3152520" y="515520"/>
            <a:ext cx="439560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System Call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link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PlaceHolder 1"/>
          <p:cNvSpPr>
            <a:spLocks noGrp="1"/>
          </p:cNvSpPr>
          <p:nvPr>
            <p:ph/>
          </p:nvPr>
        </p:nvSpPr>
        <p:spPr>
          <a:xfrm>
            <a:off x="356040" y="1368000"/>
            <a:ext cx="9977040" cy="5682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791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int unlink(char* path);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791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int remove(char* path);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53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Removes a hard link for the file specified by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path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53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It is an atomic operation: it removes the directory entry and decreases the number of links in the file by one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53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Causes of error: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58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the file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path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does not exist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58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a user other than root tries to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link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to a directory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53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It is used by the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rm command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53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A file can only be effectively deleted from the hard disk when the number of hard links reaches 0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434" name="PlaceHolder 2"/>
          <p:cNvSpPr>
            <a:spLocks noGrp="1"/>
          </p:cNvSpPr>
          <p:nvPr>
            <p:ph type="title"/>
          </p:nvPr>
        </p:nvSpPr>
        <p:spPr>
          <a:xfrm>
            <a:off x="2160000" y="515520"/>
            <a:ext cx="629856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Noto Sans CJK SC"/>
              </a:rPr>
              <a:t>System Calls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  <a:ea typeface="Noto Sans CJK SC"/>
              </a:rPr>
              <a:t>unlink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Noto Sans CJK SC"/>
              </a:rPr>
              <a:t>and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  <a:ea typeface="Noto Sans CJK SC"/>
              </a:rPr>
              <a:t>remove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Noto Sans CJK SC"/>
              </a:rPr>
              <a:t>- I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PlaceHolder 1"/>
          <p:cNvSpPr>
            <a:spLocks noGrp="1"/>
          </p:cNvSpPr>
          <p:nvPr>
            <p:ph/>
          </p:nvPr>
        </p:nvSpPr>
        <p:spPr>
          <a:xfrm>
            <a:off x="356040" y="1293120"/>
            <a:ext cx="9977040" cy="2926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35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What happens when a file is removed?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533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The file is removed from the directory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533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The file is not removed from the file system until it is closed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533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When the file is closed, the system checks whether the number of hard links has dropped to zero; in this case it removes the file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436" name="PlaceHolder 2"/>
          <p:cNvSpPr>
            <a:spLocks noGrp="1"/>
          </p:cNvSpPr>
          <p:nvPr>
            <p:ph type="title"/>
          </p:nvPr>
        </p:nvSpPr>
        <p:spPr>
          <a:xfrm>
            <a:off x="1800000" y="515520"/>
            <a:ext cx="665856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System Calls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unlink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and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remove - II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PlaceHolder 1"/>
          <p:cNvSpPr>
            <a:spLocks noGrp="1"/>
          </p:cNvSpPr>
          <p:nvPr>
            <p:ph/>
          </p:nvPr>
        </p:nvSpPr>
        <p:spPr>
          <a:xfrm>
            <a:off x="356040" y="1260000"/>
            <a:ext cx="9977040" cy="48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How to use this property: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to ensure that temporary files aren't left lying around if the process crashes, the sequence of operations is: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55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a temporary file is created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55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it is opened by the process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55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when no longer necessary, an unlink operation is performed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The file is not deleted until the program terminates/crashes, which causes all temporary files to close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endParaRPr b="0" lang="en-GB" sz="2400" spc="-1" strike="noStrike">
              <a:latin typeface="Arial"/>
            </a:endParaRPr>
          </a:p>
        </p:txBody>
      </p:sp>
      <p:sp>
        <p:nvSpPr>
          <p:cNvPr id="438" name="PlaceHolder 2"/>
          <p:cNvSpPr>
            <a:spLocks noGrp="1"/>
          </p:cNvSpPr>
          <p:nvPr>
            <p:ph type="title"/>
          </p:nvPr>
        </p:nvSpPr>
        <p:spPr>
          <a:xfrm>
            <a:off x="1944000" y="515520"/>
            <a:ext cx="676620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System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calls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unlink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and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remove -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III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PlaceHolder 1"/>
          <p:cNvSpPr>
            <a:spLocks noGrp="1"/>
          </p:cNvSpPr>
          <p:nvPr>
            <p:ph/>
          </p:nvPr>
        </p:nvSpPr>
        <p:spPr>
          <a:xfrm>
            <a:off x="356040" y="1260000"/>
            <a:ext cx="9977040" cy="5546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int rename(char* oldpath, char* newpath);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53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Change the name of a file from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oldpath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to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newpath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53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Cases: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58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if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oldpath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specifies a regular file,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newpath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cannot be an existing directory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58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if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oldpath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specifies a regular file and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newpath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is an existing regular file, it is removed and replaced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58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write permissions are required on both directories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58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if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oldpath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specifies a directory,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newpath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cannot be an existing regular file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58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if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oldpath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specifies a directory,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newpath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cannot be a non-empty directory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440" name="PlaceHolder 2"/>
          <p:cNvSpPr>
            <a:spLocks noGrp="1"/>
          </p:cNvSpPr>
          <p:nvPr>
            <p:ph type="title"/>
          </p:nvPr>
        </p:nvSpPr>
        <p:spPr>
          <a:xfrm>
            <a:off x="3253680" y="515520"/>
            <a:ext cx="419112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System call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rename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PlaceHolder 1"/>
          <p:cNvSpPr>
            <a:spLocks noGrp="1"/>
          </p:cNvSpPr>
          <p:nvPr>
            <p:ph/>
          </p:nvPr>
        </p:nvSpPr>
        <p:spPr>
          <a:xfrm>
            <a:off x="356040" y="1332000"/>
            <a:ext cx="9977040" cy="4966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A symbolic link is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a special file that contains the absolute pathname of another file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It is an indirect pointer to a file (unlike hard links which are direct pointers to inodes)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Introduced to overcome the limitations of hard links: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hard links possible only between files in the same filesystem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hard links to directories possible only to the superuser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Note: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This involves the ability to create loops - programs that analyze the file system must be able to handle these loops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442" name="PlaceHolder 2"/>
          <p:cNvSpPr>
            <a:spLocks noGrp="1"/>
          </p:cNvSpPr>
          <p:nvPr>
            <p:ph type="title"/>
          </p:nvPr>
        </p:nvSpPr>
        <p:spPr>
          <a:xfrm>
            <a:off x="2770920" y="515520"/>
            <a:ext cx="515916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Symbolic links - I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PlaceHolder 1"/>
          <p:cNvSpPr>
            <a:spLocks noGrp="1"/>
          </p:cNvSpPr>
          <p:nvPr>
            <p:ph/>
          </p:nvPr>
        </p:nvSpPr>
        <p:spPr>
          <a:xfrm>
            <a:off x="356040" y="1072080"/>
            <a:ext cx="9977040" cy="60454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ct val="96000"/>
              </a:lnSpc>
              <a:spcBef>
                <a:spcPts val="164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When using a function, you must be clear whether: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96000"/>
              </a:lnSpc>
              <a:spcBef>
                <a:spcPts val="816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It follows symbolic links (the function applies to the file pointed to by the symbolic link)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96000"/>
              </a:lnSpc>
              <a:spcBef>
                <a:spcPts val="816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It does not follow symbolic links (the function applies to the link)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ct val="96000"/>
              </a:lnSpc>
              <a:spcBef>
                <a:spcPts val="164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Functions that do </a:t>
            </a:r>
            <a:r>
              <a:rPr b="0" lang="en" sz="2200" spc="-1" strike="noStrike" u="sng">
                <a:solidFill>
                  <a:srgbClr val="000000"/>
                </a:solidFill>
                <a:uFillTx/>
                <a:latin typeface="Arial"/>
                <a:ea typeface="HG Mincho Light J"/>
              </a:rPr>
              <a:t>not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 follow symbolic links: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96000"/>
              </a:lnSpc>
              <a:spcBef>
                <a:spcPts val="816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lchown, lstat, readlink, remove, rename, unlink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ct val="96000"/>
              </a:lnSpc>
              <a:spcBef>
                <a:spcPts val="164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Example (via shell):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ct val="157000"/>
              </a:lnSpc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$ ln –s /no/such/file myfile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ct val="123000"/>
              </a:lnSpc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$ ls myfile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ct val="123000"/>
              </a:lnSpc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myfile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ct val="123000"/>
              </a:lnSpc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$ ls –l myfile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ct val="123000"/>
              </a:lnSpc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lrwx ------ penguin myfile -&gt; /no/such/file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ct val="123000"/>
              </a:lnSpc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$ cat myfile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ct val="123000"/>
              </a:lnSpc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cat: myfile: No such file or directory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444" name="PlaceHolder 2"/>
          <p:cNvSpPr>
            <a:spLocks noGrp="1"/>
          </p:cNvSpPr>
          <p:nvPr>
            <p:ph type="title"/>
          </p:nvPr>
        </p:nvSpPr>
        <p:spPr>
          <a:xfrm>
            <a:off x="2770920" y="515520"/>
            <a:ext cx="515916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Symbolic links - II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PlaceHolder 1"/>
          <p:cNvSpPr>
            <a:spLocks noGrp="1"/>
          </p:cNvSpPr>
          <p:nvPr>
            <p:ph/>
          </p:nvPr>
        </p:nvSpPr>
        <p:spPr>
          <a:xfrm>
            <a:off x="356040" y="1440000"/>
            <a:ext cx="9977040" cy="5653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int symlink(char* oldpath, char* newpath);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creates a new directory entry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newpath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with a symbolic link pointing to the file specified by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oldpath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Note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: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oldpath 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and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newpath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do not necessarily have to reside in the same file system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int readlink(char* path, char* buf, int size);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since </a:t>
            </a:r>
            <a:r>
              <a:rPr b="0" lang="en" sz="2200" spc="-1" strike="noStrike">
                <a:solidFill>
                  <a:srgbClr val="000000"/>
                </a:solidFill>
                <a:latin typeface="Courier new"/>
              </a:rPr>
              <a:t>open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 follows the symlink, we need a system call to get the contents of the symlink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this system call copies the value of the symbolic link to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buf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446" name="PlaceHolder 2"/>
          <p:cNvSpPr>
            <a:spLocks noGrp="1"/>
          </p:cNvSpPr>
          <p:nvPr>
            <p:ph type="title"/>
          </p:nvPr>
        </p:nvSpPr>
        <p:spPr>
          <a:xfrm>
            <a:off x="2160000" y="515520"/>
            <a:ext cx="587952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Functions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symlink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and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readlink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PlaceHolder 1"/>
          <p:cNvSpPr>
            <a:spLocks noGrp="1"/>
          </p:cNvSpPr>
          <p:nvPr>
            <p:ph/>
          </p:nvPr>
        </p:nvSpPr>
        <p:spPr>
          <a:xfrm>
            <a:off x="356040" y="1318320"/>
            <a:ext cx="9977040" cy="3889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Directories can be read by anyone with read access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Only the kernel can write to a directory to avoid consistency problems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Write rights specify the ability to use system calls: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open, creat, unlink, remove, symlink, mkdir, rmdir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There are special functions for reading the contents of a directory: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opendir, readdir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448" name="PlaceHolder 2"/>
          <p:cNvSpPr>
            <a:spLocks noGrp="1"/>
          </p:cNvSpPr>
          <p:nvPr>
            <p:ph type="title"/>
          </p:nvPr>
        </p:nvSpPr>
        <p:spPr>
          <a:xfrm>
            <a:off x="2072160" y="515520"/>
            <a:ext cx="656100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 marL="379080" indent="-379080">
              <a:lnSpc>
                <a:spcPct val="85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Directory operations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PlaceHolder 1"/>
          <p:cNvSpPr>
            <a:spLocks noGrp="1"/>
          </p:cNvSpPr>
          <p:nvPr>
            <p:ph/>
          </p:nvPr>
        </p:nvSpPr>
        <p:spPr>
          <a:xfrm>
            <a:off x="356040" y="1116000"/>
            <a:ext cx="9977040" cy="5581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Each process has a current directory from which searches are made for relative pathnames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int chdir(char* path);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int fchdir(int filedes);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Change the current directory associated with the process, using a pathname or a file descriptor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char* getcwd(char* buf, size_t size);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Reads the current directory and returns the absolute pathname to the buffer specified by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buf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and of size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size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450" name="PlaceHolder 2"/>
          <p:cNvSpPr>
            <a:spLocks noGrp="1"/>
          </p:cNvSpPr>
          <p:nvPr>
            <p:ph type="title"/>
          </p:nvPr>
        </p:nvSpPr>
        <p:spPr>
          <a:xfrm>
            <a:off x="2369160" y="515520"/>
            <a:ext cx="596808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Current directory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/>
          </p:nvPr>
        </p:nvSpPr>
        <p:spPr>
          <a:xfrm>
            <a:off x="356040" y="1332000"/>
            <a:ext cx="9977040" cy="4756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07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The </a:t>
            </a:r>
            <a:r>
              <a:rPr b="1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file table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is a table of files opened by all processes in the system (system-wide)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07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Each entry in the </a:t>
            </a:r>
            <a:r>
              <a:rPr b="1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file table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, called </a:t>
            </a:r>
            <a:r>
              <a:rPr b="1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file table entry,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contains: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the file status flags (read, write, append, sync, nonblocking, ...)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The current offset file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A pointer to the entry corresponding to the file in question in the </a:t>
            </a:r>
            <a:r>
              <a:rPr b="1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v-node table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title"/>
          </p:nvPr>
        </p:nvSpPr>
        <p:spPr>
          <a:xfrm>
            <a:off x="2932200" y="479520"/>
            <a:ext cx="468504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File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Sha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ring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(III)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PlaceHolder 1"/>
          <p:cNvSpPr>
            <a:spLocks noGrp="1"/>
          </p:cNvSpPr>
          <p:nvPr>
            <p:ph/>
          </p:nvPr>
        </p:nvSpPr>
        <p:spPr>
          <a:xfrm>
            <a:off x="356040" y="1260000"/>
            <a:ext cx="9977040" cy="5613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int mkdir(char* path, mode_t);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Creates a new empty directory from the specified path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Access mode: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The permissions specified by mode_t are modified by the mask specified by umask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Execution rights must be specified (search)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int rmdir(char* path);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Removes the empty directory specified by path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If the directory's link count drops to zero, the directory is effectively removed; otherwise the directory is removed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452" name="PlaceHolder 2"/>
          <p:cNvSpPr>
            <a:spLocks noGrp="1"/>
          </p:cNvSpPr>
          <p:nvPr>
            <p:ph type="title"/>
          </p:nvPr>
        </p:nvSpPr>
        <p:spPr>
          <a:xfrm>
            <a:off x="2266920" y="515520"/>
            <a:ext cx="617076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Creating and removing directories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PlaceHolder 1"/>
          <p:cNvSpPr>
            <a:spLocks noGrp="1"/>
          </p:cNvSpPr>
          <p:nvPr>
            <p:ph/>
          </p:nvPr>
        </p:nvSpPr>
        <p:spPr>
          <a:xfrm>
            <a:off x="332280" y="1232640"/>
            <a:ext cx="9977040" cy="5477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DIR *opendir(const char *pathname);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Opens a directory; returns a pointer if everything is ok,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NULL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in case of error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struct dirent *readdir(DIR *dir); // POSIX std function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Returns a pointer to a data structure containing information about the next entry,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NULL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if end of directory or error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void rewinddir(DIR *dp);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Return to the top of the directory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void closedir(DIR *dp);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Closes the directory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454" name="PlaceHolder 2"/>
          <p:cNvSpPr>
            <a:spLocks noGrp="1"/>
          </p:cNvSpPr>
          <p:nvPr>
            <p:ph type="title"/>
          </p:nvPr>
        </p:nvSpPr>
        <p:spPr>
          <a:xfrm>
            <a:off x="1971720" y="515520"/>
            <a:ext cx="676368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Reading directories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PlaceHolder 1"/>
          <p:cNvSpPr>
            <a:spLocks noGrp="1"/>
          </p:cNvSpPr>
          <p:nvPr>
            <p:ph/>
          </p:nvPr>
        </p:nvSpPr>
        <p:spPr>
          <a:xfrm>
            <a:off x="356040" y="1555200"/>
            <a:ext cx="9725760" cy="5051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Structure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dirent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returned from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readdir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is defined in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direct.h 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: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ct val="79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struct dirent {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ct val="79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ino_t d_ino; // i-node number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ct val="79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...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ct val="79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char d_name[NAME_MAX+1];// null-terminated name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ct val="79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}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Note: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DIR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structure is an internal structure used by these </a:t>
            </a:r>
            <a:br>
              <a:rPr sz="2200"/>
            </a:b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four functions as a "directory descriptor"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the entries in a directory are read in an order not determined a priori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456" name="PlaceHolder 2"/>
          <p:cNvSpPr>
            <a:spLocks noGrp="1"/>
          </p:cNvSpPr>
          <p:nvPr>
            <p:ph type="title"/>
          </p:nvPr>
        </p:nvSpPr>
        <p:spPr>
          <a:xfrm>
            <a:off x="2520000" y="515520"/>
            <a:ext cx="566496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Directory information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PlaceHolder 1"/>
          <p:cNvSpPr>
            <a:spLocks noGrp="1"/>
          </p:cNvSpPr>
          <p:nvPr>
            <p:ph type="title"/>
          </p:nvPr>
        </p:nvSpPr>
        <p:spPr>
          <a:xfrm>
            <a:off x="2932200" y="479520"/>
            <a:ext cx="468504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Exercises 4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458" name="PlaceHolder 2"/>
          <p:cNvSpPr>
            <a:spLocks noGrp="1"/>
          </p:cNvSpPr>
          <p:nvPr>
            <p:ph/>
          </p:nvPr>
        </p:nvSpPr>
        <p:spPr>
          <a:xfrm>
            <a:off x="356040" y="1195560"/>
            <a:ext cx="9977040" cy="2127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2300dc"/>
                </a:solidFill>
                <a:latin typeface="Arial"/>
              </a:rPr>
              <a:t>A) Write a program that </a:t>
            </a:r>
            <a:r>
              <a:rPr b="0" lang="en" sz="2200" spc="-1" strike="noStrike">
                <a:solidFill>
                  <a:srgbClr val="006699"/>
                </a:solidFill>
                <a:latin typeface="Arial"/>
              </a:rPr>
              <a:t>:</a:t>
            </a:r>
            <a:endParaRPr b="0" lang="en-GB" sz="2200" spc="-1" strike="noStrike">
              <a:latin typeface="Arial"/>
            </a:endParaRPr>
          </a:p>
          <a:p>
            <a:pPr marL="651600" indent="-25056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recursively descends a directory hierarchy and counts the various file types.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PlaceHolder 1"/>
          <p:cNvSpPr>
            <a:spLocks noGrp="1"/>
          </p:cNvSpPr>
          <p:nvPr>
            <p:ph/>
          </p:nvPr>
        </p:nvSpPr>
        <p:spPr>
          <a:xfrm>
            <a:off x="356040" y="1260000"/>
            <a:ext cx="9977040" cy="3535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Let it be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residents.txt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CMTT8"/>
              </a:rPr>
              <a:t>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a file containing the list of residents of a hotel.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Line 1 of this file contains the name of the person who occupies room 1, line 2 contains the name of the person who occupies room 2, etc.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Each line is 41 characters long, the first 40 contain the occupant's name, the last is a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CMTT8"/>
              </a:rPr>
              <a:t>newline (\n)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.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CMTT8"/>
              </a:rPr>
              <a:t>Here is a program that prints the names of residents in a 10-room hotel (following pages).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460" name="PlaceHolder 2"/>
          <p:cNvSpPr>
            <a:spLocks noGrp="1"/>
          </p:cNvSpPr>
          <p:nvPr>
            <p:ph type="title"/>
          </p:nvPr>
        </p:nvSpPr>
        <p:spPr>
          <a:xfrm>
            <a:off x="1912680" y="479520"/>
            <a:ext cx="672876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Hotel Management Program (1/5)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PlaceHolder 1"/>
          <p:cNvSpPr>
            <a:spLocks noGrp="1"/>
          </p:cNvSpPr>
          <p:nvPr>
            <p:ph/>
          </p:nvPr>
        </p:nvSpPr>
        <p:spPr>
          <a:xfrm>
            <a:off x="356040" y="1260000"/>
            <a:ext cx="9977040" cy="5551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283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CMTT8"/>
              </a:rPr>
              <a:t>#include &lt;stdio.h&gt;</a:t>
            </a:r>
            <a:endParaRPr b="0" lang="en-GB" sz="20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CMTT8"/>
              </a:rPr>
              <a:t>#define NROOMS 10</a:t>
            </a:r>
            <a:endParaRPr b="0" lang="en-GB" sz="20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CMTT8"/>
              </a:rPr>
              <a:t>main()</a:t>
            </a:r>
            <a:endParaRPr b="0" lang="en-GB" sz="20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CMTT8"/>
              </a:rPr>
              <a:t>{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581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int j;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581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char *getoccupier(int), *p;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581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for (j=1; j &lt;= NROOMS; j++)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581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{</a:t>
            </a:r>
            <a:endParaRPr b="0" lang="en-GB" sz="20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if (p = getoccupier(j))</a:t>
            </a:r>
            <a:endParaRPr b="0" lang="en-GB" sz="2000" spc="-1" strike="noStrike">
              <a:latin typeface="Arial"/>
            </a:endParaRPr>
          </a:p>
          <a:p>
            <a:pPr marL="1788840" indent="-22860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printf("Room %2d, %s\n", j, p);</a:t>
            </a:r>
            <a:endParaRPr b="0" lang="en-GB" sz="20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else</a:t>
            </a:r>
            <a:endParaRPr b="0" lang="en-GB" sz="2000" spc="-1" strike="noStrike">
              <a:latin typeface="Arial"/>
            </a:endParaRPr>
          </a:p>
          <a:p>
            <a:pPr marL="1788840" indent="-22860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printf("Error on room %d\n", j);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581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}</a:t>
            </a:r>
            <a:endParaRPr b="0" lang="en-GB" sz="20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CMTT8"/>
              </a:rPr>
              <a:t>}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462" name="PlaceHolder 2"/>
          <p:cNvSpPr>
            <a:spLocks noGrp="1"/>
          </p:cNvSpPr>
          <p:nvPr>
            <p:ph type="title"/>
          </p:nvPr>
        </p:nvSpPr>
        <p:spPr>
          <a:xfrm>
            <a:off x="1910880" y="479520"/>
            <a:ext cx="672876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Hotel Management Program (2/5)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PlaceHolder 1"/>
          <p:cNvSpPr>
            <a:spLocks noGrp="1"/>
          </p:cNvSpPr>
          <p:nvPr>
            <p:ph/>
          </p:nvPr>
        </p:nvSpPr>
        <p:spPr>
          <a:xfrm>
            <a:off x="356040" y="1404000"/>
            <a:ext cx="9977040" cy="4668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283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CMTT8"/>
              </a:rPr>
              <a:t>/* getoccupier - returns the name of the occupant of the room passed as a parameter */</a:t>
            </a:r>
            <a:endParaRPr b="0" lang="en-GB" sz="20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83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CMTT8"/>
              </a:rPr>
              <a:t>#include &lt;sys/types.h&gt;</a:t>
            </a:r>
            <a:endParaRPr b="0" lang="en-GB" sz="20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83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CMTT8"/>
              </a:rPr>
              <a:t>#include &lt;unistd.h&gt;</a:t>
            </a:r>
            <a:endParaRPr b="0" lang="en-GB" sz="20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83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CMTT8"/>
              </a:rPr>
              <a:t>#define NAMELENGTH 41</a:t>
            </a:r>
            <a:endParaRPr b="0" lang="en-GB" sz="20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83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CMTT8"/>
              </a:rPr>
              <a:t>char namebuf[NAMELENGTH]; /* buffer to hold the name */</a:t>
            </a:r>
            <a:endParaRPr b="0" lang="en-GB" sz="20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83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CMTT8"/>
              </a:rPr>
              <a:t>int infile = -1; /* will contain the residents.txt descriptor file; the initialization is used so that it is opened only once */</a:t>
            </a:r>
            <a:endParaRPr b="0" lang="en-GB" sz="20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83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CMTT8"/>
              </a:rPr>
              <a:t>/* continues ... */</a:t>
            </a:r>
            <a:endParaRPr b="0" lang="en-GB" sz="20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83"/>
              </a:spcBef>
              <a:spcAft>
                <a:spcPts val="283"/>
              </a:spcAft>
              <a:buNone/>
              <a:tabLst>
                <a:tab algn="l" pos="0"/>
              </a:tabLst>
            </a:pPr>
            <a:endParaRPr b="0" lang="en-GB" sz="2000" spc="-1" strike="noStrike">
              <a:latin typeface="Arial"/>
            </a:endParaRPr>
          </a:p>
        </p:txBody>
      </p:sp>
      <p:sp>
        <p:nvSpPr>
          <p:cNvPr id="464" name="PlaceHolder 2"/>
          <p:cNvSpPr>
            <a:spLocks noGrp="1"/>
          </p:cNvSpPr>
          <p:nvPr>
            <p:ph type="title"/>
          </p:nvPr>
        </p:nvSpPr>
        <p:spPr>
          <a:xfrm>
            <a:off x="1910520" y="479520"/>
            <a:ext cx="672876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Hotel management program (3/5)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PlaceHolder 1"/>
          <p:cNvSpPr>
            <a:spLocks noGrp="1"/>
          </p:cNvSpPr>
          <p:nvPr>
            <p:ph/>
          </p:nvPr>
        </p:nvSpPr>
        <p:spPr>
          <a:xfrm>
            <a:off x="356040" y="1116000"/>
            <a:ext cx="9977040" cy="5556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CMTT8"/>
              </a:rPr>
              <a:t>char *getoccupier(int roomno)</a:t>
            </a:r>
            <a:endParaRPr b="0" lang="en-GB" sz="20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CMTT8"/>
              </a:rPr>
              <a:t>{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off_t offset; ssize_t nread;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if (infile == -1 &amp;&amp; </a:t>
            </a:r>
            <a:br>
              <a:rPr sz="2000"/>
            </a:b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(infile = open("residents.txt", O_RDONLY)) == -1)</a:t>
            </a:r>
            <a:endParaRPr b="0" lang="en-GB" sz="20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return (NULL);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offset = (roomno - 1) * NAMELENGTH;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/* searches for the line relating to the camera and reads the name */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if (lseek(infile, offset, SEEK_SET) == -1)</a:t>
            </a:r>
            <a:endParaRPr b="0" lang="en-GB" sz="20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return (NULL);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if ( (nread = read(infile, namebuf, NAMELENGTH)) &lt;= 0)</a:t>
            </a:r>
            <a:endParaRPr b="0" lang="en-GB" sz="20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return (NULL);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/* creates a string by replacing the \n with \0 */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namebuf[nread - 1] = '\0';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return (namebuf);</a:t>
            </a:r>
            <a:endParaRPr b="0" lang="en-GB" sz="20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}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466" name="PlaceHolder 2"/>
          <p:cNvSpPr>
            <a:spLocks noGrp="1"/>
          </p:cNvSpPr>
          <p:nvPr>
            <p:ph type="title"/>
          </p:nvPr>
        </p:nvSpPr>
        <p:spPr>
          <a:xfrm>
            <a:off x="1910520" y="479520"/>
            <a:ext cx="672876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Hotel Management Program (4/5)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PlaceHolder 1"/>
          <p:cNvSpPr>
            <a:spLocks noGrp="1"/>
          </p:cNvSpPr>
          <p:nvPr>
            <p:ph/>
          </p:nvPr>
        </p:nvSpPr>
        <p:spPr>
          <a:xfrm>
            <a:off x="356040" y="1260000"/>
            <a:ext cx="9977040" cy="4756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As an extension of a hotel management program, implement a mechanism to decide if a room is empty, possibly modifying the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getoccupier function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CMTT8"/>
              </a:rPr>
              <a:t>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and the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residents.txt file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LCMSS8"/>
              </a:rPr>
              <a:t>.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Write a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findfree procedure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CMTT8"/>
              </a:rPr>
              <a:t>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to find the first free room.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Write the procedures: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freeroom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CMTT8"/>
              </a:rPr>
              <a:t> to remove an occupant from a room;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addguest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CMTT8"/>
              </a:rPr>
              <a:t> to assign a room to a guest, checking that it is free.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getoccupier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LCMSS8"/>
              </a:rPr>
              <a:t>,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freeroom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LCMSS8"/>
              </a:rPr>
              <a:t>,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addguest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, and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findfree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functions , write a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frontdesk program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CMTT8"/>
              </a:rPr>
              <a:t>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to manage the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residents.txt file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.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468" name="PlaceHolder 2"/>
          <p:cNvSpPr>
            <a:spLocks noGrp="1"/>
          </p:cNvSpPr>
          <p:nvPr>
            <p:ph type="title"/>
          </p:nvPr>
        </p:nvSpPr>
        <p:spPr>
          <a:xfrm>
            <a:off x="1910880" y="479520"/>
            <a:ext cx="672876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Hotel management program (5/5)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/>
          </p:nvPr>
        </p:nvSpPr>
        <p:spPr>
          <a:xfrm>
            <a:off x="356040" y="1368000"/>
            <a:ext cx="9977040" cy="4756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07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The </a:t>
            </a:r>
            <a:r>
              <a:rPr b="1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v-node table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is a table of </a:t>
            </a:r>
            <a:r>
              <a:rPr b="1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v-nodes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, which contain information about the file type and pointers to functions that can operate on the file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Each entry in the </a:t>
            </a:r>
            <a:r>
              <a:rPr b="1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v-node table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contains: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File type information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Pointers to functions that operate on the file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In many cases, they contain the i-node of the file (or a pointer to it). The i-node contains the file's owner, size, pointers to the file's data blocks, ...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title"/>
          </p:nvPr>
        </p:nvSpPr>
        <p:spPr>
          <a:xfrm>
            <a:off x="2932200" y="479520"/>
            <a:ext cx="468504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File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Sha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ring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(IV)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/>
          </p:nvPr>
        </p:nvSpPr>
        <p:spPr>
          <a:xfrm>
            <a:off x="195840" y="1080000"/>
            <a:ext cx="5039280" cy="599364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txBody>
          <a:bodyPr lIns="90000" rIns="90000" tIns="46800" bIns="46800" anchor="t">
            <a:noAutofit/>
          </a:bodyPr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struct inode {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struct hlist_node i_hash;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struct list_head i_list;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struct list_head i_sb_list;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struct list_head i_dentry;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unsigned long i_ino;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atomic_t i_count;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umode_t i_mode;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unsigned int i_nlink;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uid_t i_uid;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gid_t i_gid;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dev_t i_rdev;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loff_t i_size;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struct timespec i_atime;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struct timespec i_mtime;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struct timespec i_ctime;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unsigned int i_blkbits;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unsigned long i_blksize;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unsigned long i_version;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unsigned long i_blocks;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unsigned short i_bytes;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spinlock_t i_lock;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struct semaphore i_sem;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struct rw_semaphore i_alloc_sem;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struct inode_operations *i_op;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struct file_operations *i_fop;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struct super_block *i_sb;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struct file_lock *i_flock;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struct address_space *i_mapping;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struct address_space i_data;</a:t>
            </a:r>
            <a:endParaRPr b="0" lang="en-GB" sz="13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title"/>
          </p:nvPr>
        </p:nvSpPr>
        <p:spPr>
          <a:xfrm>
            <a:off x="2932200" y="587520"/>
            <a:ext cx="4685040" cy="30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File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Sha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ring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(V)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5236920" y="1080000"/>
            <a:ext cx="5201280" cy="599364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txBody>
          <a:bodyPr lIns="90000" rIns="90000" tIns="46800" bIns="46800" anchor="t">
            <a:noAutofit/>
          </a:bodyPr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#ifdef CONFIG_QUOTE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struct dquot *i_dquot[MAXQUOTAS];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#endif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struct list_head i_devices;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struct pipe_inode_info *i_pipe;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struct block_device *i_bdev;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struct cdev *i_cdev;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int i_cindex;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__u32 i_generation;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#ifdef CONFIG_DNOTIFY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unsigned long i_dnotify_mask;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struct dnotify_struct *i_dnotify;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#endif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unsigned long i_state;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unsigned long dirtied_when;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unsigned int i_flags;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atomic_t i_writecount;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void *i_security;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union {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void *generic_ip;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} u;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#ifdef __NEED_I_SIZE_ORDERED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seqcount_t i_size_seqcount;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#endif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};</a:t>
            </a: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endParaRPr b="0" lang="en-GB" sz="13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rgbClr val="000000"/>
                </a:solidFill>
                <a:latin typeface="Courier New"/>
              </a:rPr>
              <a:t>// file: /usr/src/kernels/.../include/linux/fs.h</a:t>
            </a:r>
            <a:endParaRPr b="0" lang="en-GB" sz="13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4716</TotalTime>
  <Application>LibreOffice/7.3.7.2$Linux_X86_64 LibreOffice_project/30$Build-2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2003-09-08T07:38:59Z</dcterms:created>
  <dc:creator>Alberto Montresor</dc:creator>
  <dc:description/>
  <dc:language>it-IT</dc:language>
  <cp:lastModifiedBy/>
  <cp:lastPrinted>2003-09-29T10:50:11Z</cp:lastPrinted>
  <dcterms:modified xsi:type="dcterms:W3CDTF">2023-10-18T10:36:34Z</dcterms:modified>
  <cp:revision>535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