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gif" ContentType="image/gif"/>
  <Override PartName="/ppt/media/image2.gif" ContentType="image/gif"/>
  <Override PartName="/ppt/media/image3.wmf" ContentType="image/x-wm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0165680" y="95040"/>
            <a:ext cx="876600" cy="32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1000"/>
              </a:lnSpc>
              <a:spcBef>
                <a:spcPts val="1123"/>
              </a:spcBef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F5C9987B-EBD6-4B55-B817-DC7B34AECEC1}" type="slidenum">
              <a:rPr b="0" lang="en-GB" sz="12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fld>
            <a:endParaRPr b="0" lang="en-GB" sz="1200" spc="-1" strike="noStrike">
              <a:latin typeface="Arial"/>
            </a:endParaRPr>
          </a:p>
        </p:txBody>
      </p:sp>
      <p:sp>
        <p:nvSpPr>
          <p:cNvPr id="1" name=""/>
          <p:cNvSpPr/>
          <p:nvPr/>
        </p:nvSpPr>
        <p:spPr>
          <a:xfrm>
            <a:off x="8502840" y="7256880"/>
            <a:ext cx="222480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© 2023-2024 F. Pedullà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-408960" y="7256880"/>
            <a:ext cx="217152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AY 2023-2024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3" name=""/>
          <p:cNvSpPr/>
          <p:nvPr/>
        </p:nvSpPr>
        <p:spPr>
          <a:xfrm>
            <a:off x="3420000" y="60120"/>
            <a:ext cx="329328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-GB" sz="1800" spc="-1" strike="noStrike">
                <a:solidFill>
                  <a:srgbClr val="dc2300"/>
                </a:solidFill>
                <a:latin typeface="Arial"/>
                <a:ea typeface="Times New Roman"/>
              </a:rPr>
              <a:t>Introduction to system calls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4" name=""/>
          <p:cNvSpPr/>
          <p:nvPr/>
        </p:nvSpPr>
        <p:spPr>
          <a:xfrm>
            <a:off x="56160" y="108000"/>
            <a:ext cx="69732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400" spc="-1" strike="noStrike">
                <a:solidFill>
                  <a:srgbClr val="dc2300"/>
                </a:solidFill>
                <a:latin typeface="Arial"/>
                <a:ea typeface="Times New Roman"/>
              </a:rPr>
              <a:t>CS&amp;P</a:t>
            </a:r>
            <a:endParaRPr b="0" lang="en-GB" sz="1400" spc="-1" strike="noStrike">
              <a:latin typeface="Arial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70920" y="428400"/>
            <a:ext cx="10488240" cy="77760"/>
          </a:xfrm>
          <a:prstGeom prst="rect">
            <a:avLst/>
          </a:prstGeom>
          <a:ln w="0">
            <a:noFill/>
          </a:ln>
        </p:spPr>
      </p:pic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82800" y="7225560"/>
            <a:ext cx="10488240" cy="4248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</a:t>
            </a:r>
            <a:r>
              <a:rPr b="0" lang="en-GB" sz="4400" spc="-1" strike="noStrike">
                <a:latin typeface="Arial"/>
              </a:rPr>
              <a:t>edit the </a:t>
            </a:r>
            <a:r>
              <a:rPr b="0" lang="en-GB" sz="4400" spc="-1" strike="noStrike">
                <a:latin typeface="Arial"/>
              </a:rPr>
              <a:t>title text </a:t>
            </a:r>
            <a:r>
              <a:rPr b="0" lang="en-GB" sz="4400" spc="-1" strike="noStrike">
                <a:latin typeface="Arial"/>
              </a:rPr>
              <a:t>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gnu.org/licenses/fdl.html#TOC1" TargetMode="External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/>
          <p:nvPr/>
        </p:nvSpPr>
        <p:spPr>
          <a:xfrm>
            <a:off x="1036440" y="1037880"/>
            <a:ext cx="8586720" cy="44208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  <a:effectLst>
            <a:outerShdw blurRad="0" dir="2700000" dist="152225" rotWithShape="0">
              <a:srgbClr val="808080"/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Module 2 - Section A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Introduction to system calls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Computer Systems &amp; Programming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Academic Year 2023-2024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134360"/>
                <a:tab algn="l" pos="10332720"/>
                <a:tab algn="l" pos="1078200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100" spc="-1" strike="noStrike"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166320" y="6177960"/>
            <a:ext cx="10287720" cy="84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2023-2024 Francesco Pedullà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2005-2007 Francesco Pedullà, Massimo Verola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Permission is granted to copy, distribute and/or modify this document under the terms of the GNU Free Documentation License, Version 1.2 or any later version published by the Free Software Foundation;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with no Invariant Sections, no Front-Cover Texts, and no Back-Cover Texts.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A copy of the license can be found at: </a:t>
            </a:r>
            <a:r>
              <a:rPr b="1" lang="en" sz="1000" spc="-1" strike="noStrike" u="sng">
                <a:solidFill>
                  <a:srgbClr val="0000ff"/>
                </a:solidFill>
                <a:uFillTx/>
                <a:latin typeface="Courier New"/>
                <a:ea typeface="Times New Roman"/>
                <a:hlinkClick r:id="rId1"/>
              </a:rPr>
              <a:t>http://www.gnu.org/licenses/fdl.html#TOC1</a:t>
            </a: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 </a:t>
            </a:r>
            <a:endParaRPr b="0" lang="en-GB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848520" cy="5410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There are various types of system calls related to: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control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memory management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management of files and file systems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signals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inter-process communication (IPC=Inter Process Communication)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networking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 this course we will comprehensively study all groups of system calls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NOTE: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man 2 intro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man 2 syscalls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give some information about the system calls available under Linux.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title"/>
          </p:nvPr>
        </p:nvSpPr>
        <p:spPr>
          <a:xfrm>
            <a:off x="3060000" y="479520"/>
            <a:ext cx="391788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Types of system calls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2213640" y="515520"/>
            <a:ext cx="633096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Standardization of system calls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356040" y="1224000"/>
            <a:ext cx="9978480" cy="4897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 order to facilitate the porting of applications between different operating systems, a reference standard has been defined for the system calls that a kernel should offer to the programmer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POSIX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(Portable Operating System Interface) is a family of standards developed by the IEEE: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IEEE 1003.1 (POSIX.1)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Definition of system calls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IEEE 1003.2 (POSIX.2)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Shells and Utilities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1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IEEE 1003.7 (POSIX.7)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System administration</a:t>
            </a:r>
            <a:endParaRPr b="0" lang="en-GB" sz="2200" spc="-1" strike="noStrike">
              <a:latin typeface="Arial"/>
            </a:endParaRPr>
          </a:p>
        </p:txBody>
      </p:sp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6122880" y="2946960"/>
            <a:ext cx="3569400" cy="4071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536920" y="546480"/>
            <a:ext cx="5472720" cy="523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programming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8480" cy="4781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kernel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is the part of the operating system that manages HW resources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(memory, disks, I/O channels) and arbitrates and coordinates their use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between the various applications and the various users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Kernel code is always resident in memory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The kernel provides the programmer with a series of functions called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system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calls </a:t>
            </a:r>
            <a:r>
              <a:rPr b="0" lang="en" sz="2200" spc="-1" strike="noStrike">
                <a:latin typeface="Arial"/>
                <a:ea typeface="LCMSS8"/>
              </a:rPr>
              <a:t>(they can be considered the </a:t>
            </a:r>
            <a:r>
              <a:rPr b="0" i="1" lang="en" sz="2200" spc="-1" strike="noStrike">
                <a:latin typeface="Arial"/>
                <a:ea typeface="LCMSS8"/>
              </a:rPr>
              <a:t>primitives </a:t>
            </a:r>
            <a:r>
              <a:rPr b="0" lang="en" sz="2200" spc="-1" strike="noStrike">
                <a:latin typeface="Arial"/>
                <a:ea typeface="LCMSS8"/>
              </a:rPr>
              <a:t>of the operating system)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The set of system calls constitutes the kernel interface towards the programmer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(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API=Application Programming Interface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System programming consists of using kernel system calls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960000" y="546480"/>
            <a:ext cx="2622960" cy="523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356040" y="1080000"/>
            <a:ext cx="9978480" cy="5834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All programs that run under Linux ultimately make use of this interface; system libraries also rely on system calls.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 Linux (kernel 2.6) there are about 280 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/usr/include/asm-generic/unistd.h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Times New Roman"/>
              </a:rPr>
              <a:t>Often a system call corresponds (at a higher level) to a standard C library function (eg: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open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ourier New"/>
              </a:rPr>
              <a:t>→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fopen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Times New Roman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invocation of the system call follows the calling syntax of a normal C function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Each system call has a prototype, defined in the system include files (in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/usr/include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directory and its subdirectories): for example </a:t>
            </a:r>
            <a:br>
              <a:rPr sz="2200"/>
            </a:b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pid_t fork(void);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Some system calls can only be successfully invoked if the calling process is running with root privileges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Note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 Use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man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system_call_name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to display the system call prototype and include necessary files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880000" y="515520"/>
            <a:ext cx="434988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The C standard library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8480" cy="5559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C standard library 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libc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 contains utility functions that provide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general purpose services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to the programmer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These functions are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NOT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direct calls to kernel services, although some of them can make use of system calls to implement their services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Standard C library functions generally reside in a dynamic library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Examples: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fopen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function invokes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open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system call to access a 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Instead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strcpy (string copy)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function and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atoi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(convert ASCII to integer) function do not involve any system calls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950840" y="479520"/>
            <a:ext cx="671328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 vs library function (I)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8480" cy="5182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Distinction: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From the programmer's point of view, there are no major distinctions between library functions and system calls: both are functions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From the point of view of someone implementing an operating system, the difference is notable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Note: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general it is possible to replace library functions with other functions that perform the same task, perhaps in a different way (for example we could rewrite a function like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atoi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While it is not possible to replace system calls, which are operating system dependent and are executed by code within the kernel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188440" y="515520"/>
            <a:ext cx="662040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 vs library function (II)</a:t>
            </a:r>
            <a:endParaRPr b="0" lang="en-GB" sz="2400" spc="-1" strike="noStrike">
              <a:latin typeface="Arial"/>
            </a:endParaRPr>
          </a:p>
        </p:txBody>
      </p:sp>
      <p:grpSp>
        <p:nvGrpSpPr>
          <p:cNvPr id="56" name=""/>
          <p:cNvGrpSpPr/>
          <p:nvPr/>
        </p:nvGrpSpPr>
        <p:grpSpPr>
          <a:xfrm>
            <a:off x="3256560" y="3252600"/>
            <a:ext cx="2252160" cy="993960"/>
            <a:chOff x="3256560" y="3252600"/>
            <a:chExt cx="2252160" cy="993960"/>
          </a:xfrm>
        </p:grpSpPr>
        <p:sp>
          <p:nvSpPr>
            <p:cNvPr id="57" name=""/>
            <p:cNvSpPr/>
            <p:nvPr/>
          </p:nvSpPr>
          <p:spPr>
            <a:xfrm>
              <a:off x="3256560" y="3287880"/>
              <a:ext cx="2252160" cy="9230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"/>
            <p:cNvSpPr/>
            <p:nvPr/>
          </p:nvSpPr>
          <p:spPr>
            <a:xfrm>
              <a:off x="3256560" y="3252600"/>
              <a:ext cx="2252160" cy="99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0" lang="en" sz="24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 library </a:t>
              </a:r>
              <a:br>
                <a:rPr sz="2400"/>
              </a:br>
              <a:r>
                <a:rPr b="0" lang="en" sz="24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function</a:t>
              </a:r>
              <a:endParaRPr b="0" lang="en-GB" sz="2400" spc="-1" strike="noStrike">
                <a:latin typeface="Arial"/>
              </a:endParaRPr>
            </a:p>
          </p:txBody>
        </p:sp>
      </p:grpSp>
      <p:grpSp>
        <p:nvGrpSpPr>
          <p:cNvPr id="59" name=""/>
          <p:cNvGrpSpPr/>
          <p:nvPr/>
        </p:nvGrpSpPr>
        <p:grpSpPr>
          <a:xfrm>
            <a:off x="3268080" y="1629720"/>
            <a:ext cx="3206880" cy="975240"/>
            <a:chOff x="3268080" y="1629720"/>
            <a:chExt cx="3206880" cy="975240"/>
          </a:xfrm>
        </p:grpSpPr>
        <p:sp>
          <p:nvSpPr>
            <p:cNvPr id="60" name=""/>
            <p:cNvSpPr/>
            <p:nvPr/>
          </p:nvSpPr>
          <p:spPr>
            <a:xfrm>
              <a:off x="3268080" y="1655640"/>
              <a:ext cx="3206880" cy="9234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"/>
            <p:cNvSpPr/>
            <p:nvPr/>
          </p:nvSpPr>
          <p:spPr>
            <a:xfrm>
              <a:off x="3268080" y="1629720"/>
              <a:ext cx="3206880" cy="975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0" lang="en" sz="24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application </a:t>
              </a:r>
              <a:br>
                <a:rPr sz="2400"/>
              </a:br>
              <a:r>
                <a:rPr b="0" lang="en" sz="24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code</a:t>
              </a:r>
              <a:endParaRPr b="0" lang="en-GB" sz="2400" spc="-1" strike="noStrike">
                <a:latin typeface="Arial"/>
              </a:endParaRPr>
            </a:p>
          </p:txBody>
        </p:sp>
      </p:grpSp>
      <p:sp>
        <p:nvSpPr>
          <p:cNvPr id="62" name=""/>
          <p:cNvSpPr/>
          <p:nvPr/>
        </p:nvSpPr>
        <p:spPr>
          <a:xfrm>
            <a:off x="2991600" y="1432440"/>
            <a:ext cx="3741480" cy="3072960"/>
          </a:xfrm>
          <a:prstGeom prst="rect">
            <a:avLst/>
          </a:prstGeom>
          <a:noFill/>
          <a:ln w="45720">
            <a:solidFill>
              <a:srgbClr val="000000"/>
            </a:solidFill>
            <a:custDash>
              <a:ds d="197000" sp="127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63" name=""/>
          <p:cNvGrpSpPr/>
          <p:nvPr/>
        </p:nvGrpSpPr>
        <p:grpSpPr>
          <a:xfrm>
            <a:off x="3021120" y="4840200"/>
            <a:ext cx="3745800" cy="667440"/>
            <a:chOff x="3021120" y="4840200"/>
            <a:chExt cx="3745800" cy="667440"/>
          </a:xfrm>
        </p:grpSpPr>
        <p:sp>
          <p:nvSpPr>
            <p:cNvPr id="64" name=""/>
            <p:cNvSpPr/>
            <p:nvPr/>
          </p:nvSpPr>
          <p:spPr>
            <a:xfrm>
              <a:off x="3021120" y="4931640"/>
              <a:ext cx="3745800" cy="4834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" name=""/>
            <p:cNvSpPr/>
            <p:nvPr/>
          </p:nvSpPr>
          <p:spPr>
            <a:xfrm>
              <a:off x="3021120" y="4840200"/>
              <a:ext cx="3745800" cy="667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112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0" lang="en" sz="24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system call</a:t>
              </a:r>
              <a:endParaRPr b="0" lang="en-GB" sz="2400" spc="-1" strike="noStrike">
                <a:latin typeface="Arial"/>
              </a:endParaRPr>
            </a:p>
          </p:txBody>
        </p:sp>
      </p:grpSp>
      <p:sp>
        <p:nvSpPr>
          <p:cNvPr id="66" name=""/>
          <p:cNvSpPr/>
          <p:nvPr/>
        </p:nvSpPr>
        <p:spPr>
          <a:xfrm>
            <a:off x="3025440" y="4944240"/>
            <a:ext cx="3741480" cy="1679040"/>
          </a:xfrm>
          <a:prstGeom prst="rect">
            <a:avLst/>
          </a:prstGeom>
          <a:noFill/>
          <a:ln w="25560">
            <a:solidFill>
              <a:srgbClr val="000000"/>
            </a:solidFill>
            <a:custDash>
              <a:ds d="157000" sp="126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"/>
          <p:cNvSpPr/>
          <p:nvPr/>
        </p:nvSpPr>
        <p:spPr>
          <a:xfrm>
            <a:off x="3718440" y="5628960"/>
            <a:ext cx="2317680" cy="60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kernel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68" name=""/>
          <p:cNvSpPr/>
          <p:nvPr/>
        </p:nvSpPr>
        <p:spPr>
          <a:xfrm>
            <a:off x="6893640" y="5555880"/>
            <a:ext cx="2136960" cy="60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650" spc="-1" strike="noStrike">
                <a:solidFill>
                  <a:srgbClr val="000000"/>
                </a:solidFill>
                <a:latin typeface="Comic Sans MS"/>
                <a:ea typeface="DejaVu Sans"/>
              </a:rPr>
              <a:t>kernel space</a:t>
            </a:r>
            <a:endParaRPr b="0" lang="en-GB" sz="2650" spc="-1" strike="noStrike">
              <a:latin typeface="Arial"/>
            </a:endParaRPr>
          </a:p>
        </p:txBody>
      </p:sp>
      <p:sp>
        <p:nvSpPr>
          <p:cNvPr id="69" name=""/>
          <p:cNvSpPr/>
          <p:nvPr/>
        </p:nvSpPr>
        <p:spPr>
          <a:xfrm>
            <a:off x="5870160" y="2616840"/>
            <a:ext cx="360" cy="2270160"/>
          </a:xfrm>
          <a:prstGeom prst="line">
            <a:avLst/>
          </a:prstGeom>
          <a:ln w="3672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"/>
          <p:cNvSpPr/>
          <p:nvPr/>
        </p:nvSpPr>
        <p:spPr>
          <a:xfrm>
            <a:off x="4377960" y="4220280"/>
            <a:ext cx="360" cy="762120"/>
          </a:xfrm>
          <a:prstGeom prst="line">
            <a:avLst/>
          </a:prstGeom>
          <a:ln w="3672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"/>
          <p:cNvSpPr/>
          <p:nvPr/>
        </p:nvSpPr>
        <p:spPr>
          <a:xfrm>
            <a:off x="4377960" y="2564640"/>
            <a:ext cx="360" cy="762120"/>
          </a:xfrm>
          <a:prstGeom prst="line">
            <a:avLst/>
          </a:prstGeom>
          <a:ln w="3672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435040" y="479520"/>
            <a:ext cx="581724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Causes of errors in system calls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8480" cy="570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System calls can fail for various reasons: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system has exhausted the availability of a certain resource (or the request has exceeded the limit allowed for a single process)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kernel blocks execution because the process does not have permission to request the execution of a certain operation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Arguments passed to a system call are invalid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 HW device is not working or is missing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An interrupt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caused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by an external event, such as the reception of a signal, causes the system call to terminate prematurely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For all these reasons it is important to always detect and, if necessary, manage any error returning from the system call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2430360" y="479520"/>
            <a:ext cx="582660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 error codes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8480" cy="570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Most system calls return -1 on error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(0 on success) and assign a more specific error code to the global variable: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2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extern int errno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07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Note: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If the system call is successful,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errno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is not reset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07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include file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errno.h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contains the definition of the symbolic names of the error codes: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#define EPERM 1 /* Operation not permitted */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#define ENOENT 2 /* No such file or directory */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#define ESRCH 3 /* No such process */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#define EINTR 4 /* Interrupted system call */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#define EIO 5 /* I/O error */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#define ENXIO 6 /* No such device or address */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12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.................................................. .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/>
          </p:nvPr>
        </p:nvSpPr>
        <p:spPr>
          <a:xfrm>
            <a:off x="356040" y="1116000"/>
            <a:ext cx="9848520" cy="6108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action to be programmed in response to an error may consist of one or more of the following possibilities: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error message display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cancellation of the procedure in progress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termination of the program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attempt to re-execute the system call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ignore the error and continue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507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perror function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can be used to display a description of the last error that occurred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507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void perror(const char *str)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converts the code in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errno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to a message, and prints it with the error message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str before it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Example: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fd=open("nonexist.txt", O_RDONLY);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 (fd==-1) perror("main");</a:t>
            </a:r>
            <a:endParaRPr b="0" lang="en-GB" sz="20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--&gt; main: No such file or directory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title"/>
          </p:nvPr>
        </p:nvSpPr>
        <p:spPr>
          <a:xfrm>
            <a:off x="3535560" y="479520"/>
            <a:ext cx="361368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Error handling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2003-09-08T07:38:59Z</dcterms:created>
  <dc:creator>Alberto Montresor</dc:creator>
  <dc:description/>
  <dc:language>it-IT</dc:language>
  <cp:lastModifiedBy/>
  <cp:lastPrinted>2003-09-29T10:50:11Z</cp:lastPrinted>
  <dcterms:modified xsi:type="dcterms:W3CDTF">2023-10-15T15:50:22Z</dcterms:modified>
  <cp:revision>212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