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gif" ContentType="image/gif"/>
  <Override PartName="/ppt/media/image5.png" ContentType="image/png"/>
  <Override PartName="/ppt/media/image2.gif" ContentType="image/gif"/>
  <Override PartName="/ppt/media/image6.png" ContentType="image/png"/>
  <Override PartName="/ppt/media/image3.gif" ContentType="image/gif"/>
  <Override PartName="/ppt/media/image7.png" ContentType="image/png"/>
  <Override PartName="/ppt/media/image4.gif" ContentType="image/gif"/>
  <Override PartName="/ppt/media/image8.gif" ContentType="image/gif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_rels/slide47.xml.rels" ContentType="application/vnd.openxmlformats-package.relationships+xml"/>
  <Override PartName="/ppt/slides/_rels/slide5.xml.rels" ContentType="application/vnd.openxmlformats-package.relationships+xml"/>
  <Override PartName="/ppt/slides/_rels/slide40.xml.rels" ContentType="application/vnd.openxmlformats-package.relationships+xml"/>
  <Override PartName="/ppt/slides/_rels/slide48.xml.rels" ContentType="application/vnd.openxmlformats-package.relationships+xml"/>
  <Override PartName="/ppt/slides/_rels/slide33.xml.rels" ContentType="application/vnd.openxmlformats-package.relationships+xml"/>
  <Override PartName="/ppt/slides/_rels/slide6.xml.rels" ContentType="application/vnd.openxmlformats-package.relationships+xml"/>
  <Override PartName="/ppt/slides/_rels/slide41.xml.rels" ContentType="application/vnd.openxmlformats-package.relationships+xml"/>
  <Override PartName="/ppt/slides/_rels/slide34.xml.rels" ContentType="application/vnd.openxmlformats-package.relationships+xml"/>
  <Override PartName="/ppt/slides/_rels/slide7.xml.rels" ContentType="application/vnd.openxmlformats-package.relationships+xml"/>
  <Override PartName="/ppt/slides/_rels/slide42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0.xml.rels" ContentType="application/vnd.openxmlformats-package.relationships+xml"/>
  <Override PartName="/ppt/slides/_rels/slide10.xml.rels" ContentType="application/vnd.openxmlformats-package.relationships+xml"/>
  <Override PartName="/ppt/slides/_rels/slide32.xml.rels" ContentType="application/vnd.openxmlformats-package.relationships+xml"/>
  <Override PartName="/ppt/slides/_rels/slide16.xml.rels" ContentType="application/vnd.openxmlformats-package.relationships+xml"/>
  <Override PartName="/ppt/slides/_rels/slide25.xml.rels" ContentType="application/vnd.openxmlformats-package.relationships+xml"/>
  <Override PartName="/ppt/slides/_rels/slide46.xml.rels" ContentType="application/vnd.openxmlformats-package.relationships+xml"/>
  <Override PartName="/ppt/slides/_rels/slide30.xml.rels" ContentType="application/vnd.openxmlformats-package.relationships+xml"/>
  <Override PartName="/ppt/slides/_rels/slide45.xml.rels" ContentType="application/vnd.openxmlformats-package.relationships+xml"/>
  <Override PartName="/ppt/slides/_rels/slide14.xml.rels" ContentType="application/vnd.openxmlformats-package.relationships+xml"/>
  <Override PartName="/ppt/slides/_rels/slide29.xml.rels" ContentType="application/vnd.openxmlformats-package.relationships+xml"/>
  <Override PartName="/ppt/slides/_rels/slide23.xml.rels" ContentType="application/vnd.openxmlformats-package.relationships+xml"/>
  <Override PartName="/ppt/slides/_rels/slide38.xml.rels" ContentType="application/vnd.openxmlformats-package.relationships+xml"/>
  <Override PartName="/ppt/slides/_rels/slide15.xml.rels" ContentType="application/vnd.openxmlformats-package.relationships+xml"/>
  <Override PartName="/ppt/slides/_rels/slide31.xml.rels" ContentType="application/vnd.openxmlformats-package.relationships+xml"/>
  <Override PartName="/ppt/slides/_rels/slide24.xml.rels" ContentType="application/vnd.openxmlformats-package.relationships+xml"/>
  <Override PartName="/ppt/slides/_rels/slide39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2.xml.rels" ContentType="application/vnd.openxmlformats-package.relationships+xml"/>
  <Override PartName="/ppt/slides/_rels/slide28.xml.rels" ContentType="application/vnd.openxmlformats-package.relationships+xml"/>
  <Override PartName="/ppt/slides/_rels/slide44.xml.rels" ContentType="application/vnd.openxmlformats-package.relationships+xml"/>
  <Override PartName="/ppt/slides/_rels/slide22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36.xml.rels" ContentType="application/vnd.openxmlformats-package.relationships+xml"/>
  <Override PartName="/ppt/slides/_rels/slide27.xml.rels" ContentType="application/vnd.openxmlformats-package.relationships+xml"/>
  <Override PartName="/ppt/slides/_rels/slide43.xml.rels" ContentType="application/vnd.openxmlformats-package.relationships+xml"/>
  <Override PartName="/ppt/slides/_rels/slide2.xml.rels" ContentType="application/vnd.openxmlformats-package.relationships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3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33.xml" ContentType="application/vnd.openxmlformats-officedocument.presentationml.slide+xml"/>
  <Override PartName="/ppt/slides/slide45.xml" ContentType="application/vnd.openxmlformats-officedocument.presentationml.slide+xml"/>
  <Override PartName="/ppt/slides/slide34.xml" ContentType="application/vnd.openxmlformats-officedocument.presentationml.slide+xml"/>
  <Override PartName="/ppt/slides/slide46.xml" ContentType="application/vnd.openxmlformats-officedocument.presentationml.slide+xml"/>
  <Override PartName="/ppt/slides/slide4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47.xml" ContentType="application/vnd.openxmlformats-officedocument.presentationml.slide+xml"/>
  <Override PartName="/ppt/slides/slide9.xml" ContentType="application/vnd.openxmlformats-officedocument.presentationml.slide+xml"/>
  <Override PartName="/ppt/slides/slide44.xml" ContentType="application/vnd.openxmlformats-officedocument.presentationml.slide+xml"/>
  <Override PartName="/ppt/slides/slide4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3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2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486828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55680" y="3192480"/>
            <a:ext cx="486828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355680" y="319248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2850480" y="319248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2001960" y="125892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3648240" y="125892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355680" y="319248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2001960" y="319248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3648240" y="319248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355680" y="1258920"/>
            <a:ext cx="486828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486828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244440" y="273960"/>
            <a:ext cx="10195920" cy="28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355680" y="319248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55680" y="1258920"/>
            <a:ext cx="486828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2850480" y="319248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355680" y="3192480"/>
            <a:ext cx="486828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486828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355680" y="3192480"/>
            <a:ext cx="486828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355680" y="319248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2850480" y="319248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2001960" y="125892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3648240" y="125892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355680" y="319248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2001960" y="319248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3648240" y="3192480"/>
            <a:ext cx="15674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486828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244440" y="273960"/>
            <a:ext cx="10195920" cy="28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55680" y="319248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2850480" y="319248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2850480" y="1258920"/>
            <a:ext cx="237564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55680" y="3192480"/>
            <a:ext cx="4868280" cy="176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gif"/><Relationship Id="rId3" Type="http://schemas.openxmlformats.org/officeDocument/2006/relationships/image" Target="../media/image4.gif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0129680" y="95040"/>
            <a:ext cx="10000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1000"/>
              </a:lnSpc>
              <a:spcBef>
                <a:spcPts val="1123"/>
              </a:spcBef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441262AE-B765-4A63-8257-74AEE4354F5C}" type="slidenum">
              <a:rPr b="0" lang="en-GB" sz="1400" spc="-1" strike="noStrike">
                <a:solidFill>
                  <a:srgbClr val="000000"/>
                </a:solidFill>
                <a:latin typeface="Arial"/>
                <a:ea typeface="DejaVu Sans"/>
              </a:rPr>
              <a:t>14</a:t>
            </a:fld>
            <a:endParaRPr b="0" lang="en-GB" sz="1400" spc="-1" strike="noStrike">
              <a:latin typeface="Arial"/>
            </a:endParaRPr>
          </a:p>
        </p:txBody>
      </p:sp>
      <p:sp>
        <p:nvSpPr>
          <p:cNvPr id="1" name=""/>
          <p:cNvSpPr/>
          <p:nvPr/>
        </p:nvSpPr>
        <p:spPr>
          <a:xfrm>
            <a:off x="8466840" y="7256880"/>
            <a:ext cx="222480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© 2023-2024 F. Pedullà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-408960" y="7256880"/>
            <a:ext cx="217152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AY 2023-2024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3" name=""/>
          <p:cNvSpPr/>
          <p:nvPr/>
        </p:nvSpPr>
        <p:spPr>
          <a:xfrm>
            <a:off x="3582720" y="60120"/>
            <a:ext cx="291456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-GB" sz="1800" spc="-1" strike="noStrike">
                <a:solidFill>
                  <a:srgbClr val="dc2300"/>
                </a:solidFill>
                <a:latin typeface="Arial"/>
                <a:ea typeface="Times New Roman"/>
              </a:rPr>
              <a:t>Introduction to Linux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4" name=""/>
          <p:cNvSpPr/>
          <p:nvPr/>
        </p:nvSpPr>
        <p:spPr>
          <a:xfrm>
            <a:off x="128160" y="108000"/>
            <a:ext cx="69732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400" spc="-1" strike="noStrike">
                <a:solidFill>
                  <a:srgbClr val="dc2300"/>
                </a:solidFill>
                <a:latin typeface="Arial"/>
                <a:ea typeface="Times New Roman"/>
              </a:rPr>
              <a:t>CS&amp;P</a:t>
            </a:r>
            <a:endParaRPr b="0" lang="en-GB" sz="1400" spc="-1" strike="noStrike">
              <a:latin typeface="Arial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70920" y="356400"/>
            <a:ext cx="10488240" cy="77760"/>
          </a:xfrm>
          <a:prstGeom prst="rect">
            <a:avLst/>
          </a:prstGeom>
          <a:ln w="0">
            <a:noFill/>
          </a:ln>
        </p:spPr>
      </p:pic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82800" y="7225560"/>
            <a:ext cx="10488240" cy="4248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</a:t>
            </a:r>
            <a:r>
              <a:rPr b="0" lang="en-GB" sz="4400" spc="-1" strike="noStrike">
                <a:latin typeface="Arial"/>
              </a:rPr>
              <a:t>edit the </a:t>
            </a:r>
            <a:r>
              <a:rPr b="0" lang="en-GB" sz="4400" spc="-1" strike="noStrike">
                <a:latin typeface="Arial"/>
              </a:rPr>
              <a:t>title </a:t>
            </a:r>
            <a:r>
              <a:rPr b="0" lang="en-GB" sz="4400" spc="-1" strike="noStrike">
                <a:latin typeface="Arial"/>
              </a:rPr>
              <a:t>text </a:t>
            </a:r>
            <a:r>
              <a:rPr b="0" lang="en-GB" sz="4400" spc="-1" strike="noStrike">
                <a:latin typeface="Arial"/>
              </a:rPr>
              <a:t>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10129680" y="95040"/>
            <a:ext cx="1000080" cy="35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1000"/>
              </a:lnSpc>
              <a:spcBef>
                <a:spcPts val="1123"/>
              </a:spcBef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6FF4F806-5ADB-4F98-B9CC-0E7F227814E2}" type="slidenum">
              <a:rPr b="0" lang="en-GB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GB" sz="1400" spc="-1" strike="noStrike"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8466840" y="7256880"/>
            <a:ext cx="222480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© 2023-2024 F. Pedullà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47" name=""/>
          <p:cNvSpPr/>
          <p:nvPr/>
        </p:nvSpPr>
        <p:spPr>
          <a:xfrm>
            <a:off x="-408960" y="7256880"/>
            <a:ext cx="217152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AY 2023-2024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48" name=""/>
          <p:cNvSpPr/>
          <p:nvPr/>
        </p:nvSpPr>
        <p:spPr>
          <a:xfrm>
            <a:off x="3582720" y="60120"/>
            <a:ext cx="291456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-GB" sz="1800" spc="-1" strike="noStrike">
                <a:solidFill>
                  <a:srgbClr val="dc2300"/>
                </a:solidFill>
                <a:latin typeface="Arial"/>
                <a:ea typeface="Times New Roman"/>
              </a:rPr>
              <a:t>Introduction to Linux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49" name=""/>
          <p:cNvSpPr/>
          <p:nvPr/>
        </p:nvSpPr>
        <p:spPr>
          <a:xfrm>
            <a:off x="128160" y="108000"/>
            <a:ext cx="697320" cy="30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400" spc="-1" strike="noStrike">
                <a:solidFill>
                  <a:srgbClr val="dc2300"/>
                </a:solidFill>
                <a:latin typeface="Arial"/>
                <a:ea typeface="Times New Roman"/>
              </a:rPr>
              <a:t>CS&amp;P</a:t>
            </a:r>
            <a:endParaRPr b="0" lang="en-GB" sz="1400" spc="-1" strike="noStrike">
              <a:latin typeface="Arial"/>
            </a:endParaRPr>
          </a:p>
        </p:txBody>
      </p:sp>
      <p:pic>
        <p:nvPicPr>
          <p:cNvPr id="50" name="" descr=""/>
          <p:cNvPicPr/>
          <p:nvPr/>
        </p:nvPicPr>
        <p:blipFill>
          <a:blip r:embed="rId2"/>
          <a:stretch/>
        </p:blipFill>
        <p:spPr>
          <a:xfrm>
            <a:off x="70920" y="356400"/>
            <a:ext cx="10488240" cy="77760"/>
          </a:xfrm>
          <a:prstGeom prst="rect">
            <a:avLst/>
          </a:prstGeom>
          <a:ln w="0">
            <a:noFill/>
          </a:ln>
        </p:spPr>
      </p:pic>
      <p:pic>
        <p:nvPicPr>
          <p:cNvPr id="51" name="" descr=""/>
          <p:cNvPicPr/>
          <p:nvPr/>
        </p:nvPicPr>
        <p:blipFill>
          <a:blip r:embed="rId3"/>
          <a:stretch/>
        </p:blipFill>
        <p:spPr>
          <a:xfrm>
            <a:off x="82800" y="7225560"/>
            <a:ext cx="10488240" cy="42480"/>
          </a:xfrm>
          <a:prstGeom prst="rect">
            <a:avLst/>
          </a:prstGeom>
          <a:ln w="0">
            <a:noFill/>
          </a:ln>
        </p:spPr>
      </p:pic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44440" y="273960"/>
            <a:ext cx="10195920" cy="62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GB" sz="1800" spc="-1" strike="noStrike">
                <a:latin typeface="Arial"/>
              </a:rPr>
              <a:t>Click to edit the title text format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55680" y="1258920"/>
            <a:ext cx="486828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468040" y="1258920"/>
            <a:ext cx="4868280" cy="370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gnu.org/licenses/fdl.html#TOC1" TargetMode="External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8.gif"/><Relationship Id="rId2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"/>
          <p:cNvSpPr/>
          <p:nvPr/>
        </p:nvSpPr>
        <p:spPr>
          <a:xfrm>
            <a:off x="1036440" y="1217880"/>
            <a:ext cx="8586720" cy="440712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  <a:effectLst>
            <a:outerShdw blurRad="0" dir="2700000" dist="152225" rotWithShape="0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3200" spc="-1" strike="noStrike">
                <a:solidFill>
                  <a:srgbClr val="000000"/>
                </a:solidFill>
                <a:latin typeface="Arial"/>
                <a:ea typeface="HG Mincho Light J"/>
              </a:rPr>
              <a:t>Module 1 </a:t>
            </a:r>
            <a:br>
              <a:rPr sz="3200"/>
            </a:br>
            <a:r>
              <a:rPr b="1" lang="en" sz="3200" spc="-1" strike="noStrike">
                <a:solidFill>
                  <a:srgbClr val="000000"/>
                </a:solidFill>
                <a:latin typeface="Arial"/>
                <a:ea typeface="HG Mincho Light J"/>
              </a:rPr>
              <a:t>Introduction to using Linux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Computer Systems &amp; Programming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Academic Year 2023-2024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134360"/>
                <a:tab algn="l" pos="10332720"/>
                <a:tab algn="l" pos="1078200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</p:txBody>
      </p:sp>
      <p:sp>
        <p:nvSpPr>
          <p:cNvPr id="92" name=""/>
          <p:cNvSpPr/>
          <p:nvPr/>
        </p:nvSpPr>
        <p:spPr>
          <a:xfrm>
            <a:off x="166320" y="6069960"/>
            <a:ext cx="10287720" cy="90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2023-2024 Francesco Pedullà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2005-2007 Francesco Pedullà, Massimo Verola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2001-2005 Renzo Davoli, Alberto Montresor (University of Bologna)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Permission is granted to copy, distribute and/or modify this document under the terms of the GNU Free Documentation License, Version 1.2 or any later version published by the Free Software Foundation;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with no Invariant Sections, no Front-Cover Texts, and no Back-Cover Texts.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A copy of the license can be found at: </a:t>
            </a:r>
            <a:r>
              <a:rPr b="1" lang="en" sz="1000" spc="-1" strike="noStrike" u="sng">
                <a:solidFill>
                  <a:srgbClr val="0000ff"/>
                </a:solidFill>
                <a:uFillTx/>
                <a:latin typeface="Courier New"/>
                <a:ea typeface="Times New Roman"/>
                <a:hlinkClick r:id="rId1"/>
              </a:rPr>
              <a:t>http://www.gnu.org/licenses/fdl.html#TOC1</a:t>
            </a: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 </a:t>
            </a:r>
            <a:endParaRPr b="0" lang="en-GB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72440" y="443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User interface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356040" y="1043640"/>
            <a:ext cx="9978480" cy="393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Two different ways of interacting with the user: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command interface </a:t>
            </a:r>
            <a:r>
              <a:rPr b="1" lang="en" sz="2200" spc="-1" strike="noStrike">
                <a:latin typeface="Arial"/>
                <a:ea typeface="HG Mincho Light J"/>
              </a:rPr>
              <a:t>(managed by the shell)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graphical interface </a:t>
            </a:r>
            <a:r>
              <a:rPr b="1" lang="en" sz="2200" spc="-1" strike="noStrike">
                <a:latin typeface="Arial"/>
                <a:ea typeface="HG Mincho Light J"/>
              </a:rPr>
              <a:t>(managed by the X Windows server)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</p:txBody>
      </p:sp>
      <p:pic>
        <p:nvPicPr>
          <p:cNvPr id="131" name="" descr=""/>
          <p:cNvPicPr/>
          <p:nvPr/>
        </p:nvPicPr>
        <p:blipFill>
          <a:blip r:embed="rId1"/>
          <a:stretch/>
        </p:blipFill>
        <p:spPr>
          <a:xfrm>
            <a:off x="1325160" y="1920960"/>
            <a:ext cx="6125760" cy="1496880"/>
          </a:xfrm>
          <a:prstGeom prst="rect">
            <a:avLst/>
          </a:prstGeom>
          <a:ln w="0">
            <a:noFill/>
          </a:ln>
        </p:spPr>
      </p:pic>
      <p:pic>
        <p:nvPicPr>
          <p:cNvPr id="132" name="" descr=""/>
          <p:cNvPicPr/>
          <p:nvPr/>
        </p:nvPicPr>
        <p:blipFill>
          <a:blip r:embed="rId2"/>
          <a:stretch/>
        </p:blipFill>
        <p:spPr>
          <a:xfrm>
            <a:off x="1333440" y="4170600"/>
            <a:ext cx="4974480" cy="2845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172440" y="443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Command interface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311040" y="995040"/>
            <a:ext cx="9978480" cy="335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4760" indent="-356760">
              <a:lnSpc>
                <a:spcPct val="100000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user interacts with the system by sending commands to it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79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Each command consists of a sequence of alphanumeric characters terminated by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&lt;ENTER&gt; key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(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&lt;Enter&gt;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or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&lt;Return&gt;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or </a:t>
            </a:r>
            <a:r>
              <a:rPr b="1" lang="en" sz="2200" spc="-1" strike="noStrike">
                <a:solidFill>
                  <a:srgbClr val="000000"/>
                </a:solidFill>
                <a:latin typeface="Symbol"/>
                <a:ea typeface="Symbol"/>
              </a:rPr>
              <a:t>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79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commands follow a well-defined syntax, which is parsed by a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command interpreter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(in Linux it is the Shell and also the OS utility invoked by the Shell on behalf of the user)</a:t>
            </a:r>
            <a:endParaRPr b="0" lang="en-GB" sz="2200" spc="-1" strike="noStrike">
              <a:latin typeface="Arial"/>
            </a:endParaRPr>
          </a:p>
          <a:p>
            <a:pPr marL="374760" indent="-356760">
              <a:lnSpc>
                <a:spcPct val="100000"/>
              </a:lnSpc>
              <a:spcBef>
                <a:spcPts val="79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command interpreter verifies the correctness of the string on the command line and performs the required actions, possibly generating results or output messages on the video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35" name=""/>
          <p:cNvSpPr/>
          <p:nvPr/>
        </p:nvSpPr>
        <p:spPr>
          <a:xfrm>
            <a:off x="543600" y="4635360"/>
            <a:ext cx="9520920" cy="244980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950760" indent="-379440">
              <a:lnSpc>
                <a:spcPct val="118000"/>
              </a:lnSpc>
              <a:spcBef>
                <a:spcPts val="575"/>
              </a:spcBef>
              <a:buNone/>
              <a:tabLst>
                <a:tab algn="l" pos="0"/>
              </a:tabLst>
            </a:pPr>
            <a:r>
              <a:rPr b="0" lang="en" sz="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 </a:t>
            </a:r>
            <a:endParaRPr b="0" lang="en-GB" sz="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75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[penguin@antarctic ~]$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du -sh /home/penguin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507M /home/penguin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[penguin@antarctic ~]$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by -sh /home/penguin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bash: di: command not found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[penguin@antarctic ~]$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du -sh (/home/verola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bash: syntax error near unexpected token `('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72440" y="443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Graphic interface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356040" y="1079640"/>
            <a:ext cx="10065240" cy="613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5000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Is based on the use of icons and graphic panels for inserting input data or selecting topics from predefined menus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Responds to the need for greater ease of use and learning of the OS, requires a graphic terminal and a mouse, in addition to the usual keyboard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graphical interface in the Linux environment is based on the 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X Window System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( 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X11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or even just 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X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), which is a client/server application dedicated to providing the primitives to create GUIs: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5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X server: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manages mouse and keyboard, draws within the graphic windows reserved for </a:t>
            </a:r>
            <a:r>
              <a:rPr b="0" i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X Clients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000" spc="-1" strike="noStrike">
                <a:latin typeface="Arial"/>
                <a:ea typeface="HG Mincho Light J"/>
              </a:rPr>
              <a:t>(processes that communicate with the X Server)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output data that those clients sent to the server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5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X client: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waits for input data from the server to process it and sends the processing results to the server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95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GUIs under the X Window System are denoted as 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X window managers,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i.e. those software that control the positioning, functionality and graphic style of windows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95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user can choose between various X window managers, which may differ in various factors including level of customization and integration with the desktop environment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172440" y="443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latin typeface="Arial Black"/>
              </a:rPr>
              <a:t>Main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commands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76280" y="1334520"/>
            <a:ext cx="9747720" cy="5247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1890000" indent="-189000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basic commands and main utilities of Linux (derived from Unix) are:</a:t>
            </a:r>
            <a:endParaRPr b="0" lang="en-GB" sz="2200" spc="-1" strike="noStrike">
              <a:latin typeface="Arial"/>
            </a:endParaRPr>
          </a:p>
          <a:p>
            <a:pPr marL="267840" indent="-26784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Creation of directories and files and movements in the filesystem: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 cd pwd mkdir rmdir tree touch cp rm find</a:t>
            </a:r>
            <a:endParaRPr b="0" lang="en-GB" sz="2200" spc="-1" strike="noStrike">
              <a:latin typeface="Arial"/>
            </a:endParaRPr>
          </a:p>
          <a:p>
            <a:pPr marL="267840" indent="-26784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Viewing and editing files: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more ed vi emacs ex</a:t>
            </a:r>
            <a:endParaRPr b="0" lang="en-GB" sz="2200" spc="-1" strike="noStrike">
              <a:latin typeface="Arial"/>
            </a:endParaRPr>
          </a:p>
          <a:p>
            <a:pPr marL="267840" indent="-26784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Text processing: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echo cat grep sort uniq sed awk tail tee head cut tr split printf</a:t>
            </a:r>
            <a:endParaRPr b="0" lang="en-GB" sz="2200" spc="-1" strike="noStrike">
              <a:latin typeface="Arial"/>
            </a:endParaRPr>
          </a:p>
          <a:p>
            <a:pPr marL="267840" indent="-26784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comparison: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comm cmp diff patch</a:t>
            </a:r>
            <a:endParaRPr b="0" lang="en-GB" sz="2200" spc="-1" strike="noStrike">
              <a:latin typeface="Arial"/>
            </a:endParaRPr>
          </a:p>
          <a:p>
            <a:pPr marL="267840" indent="-26784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Miscellaneous utility programs: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test xargs find</a:t>
            </a:r>
            <a:endParaRPr b="0" lang="en-GB" sz="2200" spc="-1" strike="noStrike">
              <a:latin typeface="Arial"/>
            </a:endParaRPr>
          </a:p>
          <a:p>
            <a:pPr marL="267840" indent="-26784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System Administration: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chmod chown ps on who</a:t>
            </a:r>
            <a:endParaRPr b="0" lang="en-GB" sz="2200" spc="-1" strike="noStrike">
              <a:latin typeface="Arial"/>
            </a:endParaRPr>
          </a:p>
          <a:p>
            <a:pPr marL="267840" indent="-26784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Network communication: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mail telnet ftp finger ssh</a:t>
            </a:r>
            <a:endParaRPr b="0" lang="en-GB" sz="2200" spc="-1" strike="noStrike">
              <a:latin typeface="Arial"/>
            </a:endParaRPr>
          </a:p>
          <a:p>
            <a:pPr marL="267840" indent="-26784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Shell launch: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sh bash csh ksh tcsh</a:t>
            </a:r>
            <a:endParaRPr b="0" lang="en-GB" sz="2200" spc="-1" strike="noStrike">
              <a:latin typeface="Arial"/>
            </a:endParaRPr>
          </a:p>
          <a:p>
            <a:pPr marL="1890000" indent="-189000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172440" y="443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387000" y="1073880"/>
            <a:ext cx="9747720" cy="560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80080" indent="-28008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After obtaining a username on the PC and a password, log in, change the password and log out in various ways: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closing the entire graphics session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closing the terminal window</a:t>
            </a:r>
            <a:endParaRPr b="0" lang="en-GB" sz="2000" spc="-1" strike="noStrike">
              <a:latin typeface="Arial"/>
            </a:endParaRPr>
          </a:p>
          <a:p>
            <a:pPr marL="1890000" indent="-189000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  <a:p>
            <a:pPr marL="280080" indent="-28008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Open a new terminal window, familiarize yourself with the window manager functions ( </a:t>
            </a:r>
            <a:r>
              <a:rPr b="0" i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minimize, maximize, resize, move, close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), if you are not familiar with them!</a:t>
            </a:r>
            <a:endParaRPr b="0" lang="en-GB" sz="2000" spc="-1" strike="noStrike">
              <a:latin typeface="Arial"/>
            </a:endParaRPr>
          </a:p>
          <a:p>
            <a:pPr marL="1890000" indent="-189000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  <a:p>
            <a:pPr marL="291240" indent="-29124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Analyze the mechanism of the text interface: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prompt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entering a command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output of the command</a:t>
            </a:r>
            <a:endParaRPr b="0" lang="en-GB" sz="2000" spc="-1" strike="noStrike">
              <a:latin typeface="Arial"/>
            </a:endParaRPr>
          </a:p>
          <a:p>
            <a:pPr marL="1890000" indent="-1890000">
              <a:lnSpc>
                <a:spcPct val="100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  <a:p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Run the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man man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command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and explain its meaning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Filesystems </a:t>
            </a:r>
            <a:r>
              <a:rPr b="1" lang="en" sz="2400" spc="-1" strike="noStrike">
                <a:latin typeface="Arial Black"/>
              </a:rPr>
              <a:t>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284040" y="1163520"/>
            <a:ext cx="9978480" cy="603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filesystem is an OS module dedicated to storing information on mass memories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There are different types of file systems (ntfs, fat, ext2, ext3, jfs, ...)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Several file systems can be used simultaneously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main functions are: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simplify access to mass storage: to read and write data you do not need to specify physical addresses </a:t>
            </a:r>
            <a:r>
              <a:rPr b="0" lang="en" sz="2200" spc="-1" strike="noStrike">
                <a:latin typeface="Arial"/>
                <a:ea typeface="HG Mincho Light J"/>
              </a:rPr>
              <a:t>using </a:t>
            </a:r>
            <a:r>
              <a:rPr b="0" i="1" lang="en" sz="2200" spc="-1" strike="noStrike">
                <a:latin typeface="Arial"/>
                <a:ea typeface="HG Mincho Light J"/>
              </a:rPr>
              <a:t>head, sector, cylinder,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but simply refer to file and directory names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offer the user a structured and efficient way to organize </a:t>
            </a:r>
            <a:r>
              <a:rPr b="0" lang="en" sz="2200" spc="-1" strike="noStrike">
                <a:latin typeface="Arial"/>
                <a:ea typeface="HG Mincho Light J"/>
              </a:rPr>
              <a:t>their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data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manage the various disks connected to the system, assigning or releasing secondary memory areas based on the requests of the programs that use the filesystem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Filesystems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284040" y="1307520"/>
            <a:ext cx="9978480" cy="533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More important filesystem functions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Implement data protection schemes (access rights to files and directories) and policies to limit the use of disk space (quotas)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Support direct access to peripheral devices ( </a:t>
            </a:r>
            <a:r>
              <a:rPr b="1" lang="en" sz="2200" spc="-1" strike="noStrike">
                <a:latin typeface="Arial"/>
                <a:ea typeface="HG Mincho Light J"/>
              </a:rPr>
              <a:t>/dev </a:t>
            </a:r>
            <a:r>
              <a:rPr b="0" lang="en" sz="2200" spc="-1" strike="noStrike">
                <a:latin typeface="Arial"/>
                <a:ea typeface="HG Mincho Light J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Allow access to system information ( </a:t>
            </a:r>
            <a:r>
              <a:rPr b="1" lang="en" sz="2200" spc="-1" strike="noStrike">
                <a:latin typeface="Arial"/>
                <a:ea typeface="HG Mincho Light J"/>
              </a:rPr>
              <a:t>/proc </a:t>
            </a:r>
            <a:r>
              <a:rPr b="0" lang="en" sz="2200" spc="-1" strike="noStrike">
                <a:latin typeface="Arial"/>
                <a:ea typeface="HG Mincho Light J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Allow access to remote data (samba, NFS)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865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Allow access to data from other operating systems (NTFS, FAT)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latin typeface="Arial Black"/>
              </a:rPr>
              <a:t>Linux files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311040" y="996120"/>
            <a:ext cx="9978480" cy="589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latin typeface="Arial"/>
              </a:rPr>
              <a:t>“</a:t>
            </a:r>
            <a:r>
              <a:rPr b="0" i="1" lang="en" sz="2200" spc="-1" strike="noStrike">
                <a:latin typeface="Arial"/>
              </a:rPr>
              <a:t>On a UNIX/Linux system, everything is a file; if something is not a file, it is a process”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51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In fact, in addition to "regular" files (programs, text, images, ...), there are "special" files that can represent I/O devices, communication channels such as pipes and sockets, kernel memory areas, ...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51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A </a:t>
            </a:r>
            <a:r>
              <a:rPr b="0" i="1" lang="en" sz="2200" spc="-1" strike="noStrike">
                <a:latin typeface="Arial"/>
              </a:rPr>
              <a:t>regular file </a:t>
            </a:r>
            <a:r>
              <a:rPr b="0" lang="en" sz="2200" spc="-1" strike="noStrike">
                <a:latin typeface="Arial"/>
              </a:rPr>
              <a:t>is a sequence of bytes (there is no record structure)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51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The OS does not interpret the structure and contents of a file; this is delegated to the various applications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51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A </a:t>
            </a:r>
            <a:r>
              <a:rPr b="0" i="1" lang="en" sz="2200" spc="-1" strike="noStrike">
                <a:latin typeface="Arial"/>
              </a:rPr>
              <a:t>directory </a:t>
            </a:r>
            <a:r>
              <a:rPr b="0" lang="en" sz="2200" spc="-1" strike="noStrike">
                <a:latin typeface="Arial"/>
              </a:rPr>
              <a:t>is a file containing a list of names of other files and/or other directories (called subdirectories) contained in it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51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The Linux file system is organized hierarchically as a tree: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4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the root directory (indicated with “ </a:t>
            </a:r>
            <a:r>
              <a:rPr b="1" lang="en" sz="2200" spc="-1" strike="noStrike">
                <a:latin typeface="Arial"/>
              </a:rPr>
              <a:t>/ </a:t>
            </a:r>
            <a:r>
              <a:rPr b="0" lang="en" sz="2200" spc="-1" strike="noStrike">
                <a:latin typeface="Arial"/>
              </a:rPr>
              <a:t>”) constitutes the root of the tree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4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directories constitute the nodes of the tree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4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the files make up the leaves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Types (I)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333360" y="1349280"/>
            <a:ext cx="9415080" cy="495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A Linux file can be of the following types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(the first character is the one used by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ls command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to indicate the file type):</a:t>
            </a:r>
            <a:endParaRPr b="0" lang="en-GB" sz="2200" spc="-1" strike="noStrike">
              <a:latin typeface="Arial"/>
            </a:endParaRPr>
          </a:p>
          <a:p>
            <a:pPr marL="851760" indent="-246600">
              <a:lnSpc>
                <a:spcPct val="118000"/>
              </a:lnSpc>
              <a:spcBef>
                <a:spcPts val="57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</a:rPr>
              <a:t>-</a:t>
            </a:r>
            <a:r>
              <a:rPr b="0" lang="en" sz="2200" spc="-1" strike="noStrike">
                <a:latin typeface="Arial"/>
              </a:rPr>
              <a:t> </a:t>
            </a:r>
            <a:r>
              <a:rPr b="1" i="1" lang="en" sz="2200" spc="-1" strike="noStrike">
                <a:latin typeface="Arial"/>
              </a:rPr>
              <a:t>regular file: </a:t>
            </a:r>
            <a:r>
              <a:rPr b="0" lang="en" sz="2200" spc="-1" strike="noStrike">
                <a:latin typeface="Arial"/>
              </a:rPr>
              <a:t>data in text or binary format, executables, source programs, images, ...</a:t>
            </a:r>
            <a:endParaRPr b="0" lang="en-GB" sz="2200" spc="-1" strike="noStrike">
              <a:latin typeface="Arial"/>
            </a:endParaRPr>
          </a:p>
          <a:p>
            <a:pPr marL="851760" indent="-246600">
              <a:lnSpc>
                <a:spcPct val="118000"/>
              </a:lnSpc>
              <a:spcBef>
                <a:spcPts val="57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</a:rPr>
              <a:t>d</a:t>
            </a:r>
            <a:r>
              <a:rPr b="0" lang="en" sz="2200" spc="-1" strike="noStrike">
                <a:latin typeface="Arial"/>
              </a:rPr>
              <a:t> </a:t>
            </a:r>
            <a:r>
              <a:rPr b="1" i="1" lang="en" sz="2200" spc="-1" strike="noStrike">
                <a:latin typeface="Arial"/>
              </a:rPr>
              <a:t>directory: </a:t>
            </a:r>
            <a:r>
              <a:rPr b="0" lang="en" sz="2200" spc="-1" strike="noStrike">
                <a:latin typeface="Arial"/>
              </a:rPr>
              <a:t>file that contains a list of other files</a:t>
            </a:r>
            <a:endParaRPr b="0" lang="en-GB" sz="2200" spc="-1" strike="noStrike">
              <a:latin typeface="Arial"/>
            </a:endParaRPr>
          </a:p>
          <a:p>
            <a:pPr marL="851760" indent="-246600">
              <a:lnSpc>
                <a:spcPct val="118000"/>
              </a:lnSpc>
              <a:spcBef>
                <a:spcPts val="57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</a:rPr>
              <a:t>L</a:t>
            </a:r>
            <a:r>
              <a:rPr b="0" lang="en" sz="2200" spc="-1" strike="noStrike">
                <a:latin typeface="Arial"/>
              </a:rPr>
              <a:t> </a:t>
            </a:r>
            <a:r>
              <a:rPr b="1" i="1" lang="en" sz="2200" spc="-1" strike="noStrike">
                <a:latin typeface="Arial"/>
              </a:rPr>
              <a:t>symbolic link: </a:t>
            </a:r>
            <a:r>
              <a:rPr b="0" lang="en" sz="2200" spc="-1" strike="noStrike">
                <a:latin typeface="Arial"/>
              </a:rPr>
              <a:t>file that </a:t>
            </a:r>
            <a:r>
              <a:rPr b="0" i="1" lang="en" sz="2200" spc="-1" strike="noStrike">
                <a:latin typeface="Arial"/>
              </a:rPr>
              <a:t>points </a:t>
            </a:r>
            <a:r>
              <a:rPr b="0" lang="en" sz="2200" spc="-1" strike="noStrike">
                <a:latin typeface="Arial"/>
              </a:rPr>
              <a:t>to another file</a:t>
            </a:r>
            <a:endParaRPr b="0" lang="en-GB" sz="2200" spc="-1" strike="noStrike">
              <a:latin typeface="Arial"/>
            </a:endParaRPr>
          </a:p>
          <a:p>
            <a:pPr marL="851760" indent="-246600">
              <a:lnSpc>
                <a:spcPct val="118000"/>
              </a:lnSpc>
              <a:spcBef>
                <a:spcPts val="57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</a:rPr>
              <a:t>c</a:t>
            </a:r>
            <a:r>
              <a:rPr b="0" lang="en" sz="2200" spc="-1" strike="noStrike">
                <a:latin typeface="Arial"/>
              </a:rPr>
              <a:t> </a:t>
            </a:r>
            <a:r>
              <a:rPr b="1" i="1" lang="en" sz="2200" spc="-1" strike="noStrike">
                <a:latin typeface="Arial"/>
              </a:rPr>
              <a:t>character device: </a:t>
            </a:r>
            <a:r>
              <a:rPr b="0" lang="en" sz="2200" spc="-1" strike="noStrike">
                <a:latin typeface="Arial"/>
              </a:rPr>
              <a:t>I/O device organized into single bytes</a:t>
            </a:r>
            <a:endParaRPr b="0" lang="en-GB" sz="2200" spc="-1" strike="noStrike">
              <a:latin typeface="Arial"/>
            </a:endParaRPr>
          </a:p>
          <a:p>
            <a:pPr marL="851760" indent="-246600">
              <a:lnSpc>
                <a:spcPct val="118000"/>
              </a:lnSpc>
              <a:spcBef>
                <a:spcPts val="57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</a:rPr>
              <a:t>b</a:t>
            </a:r>
            <a:r>
              <a:rPr b="0" lang="en" sz="2200" spc="-1" strike="noStrike">
                <a:latin typeface="Arial"/>
              </a:rPr>
              <a:t> </a:t>
            </a:r>
            <a:r>
              <a:rPr b="1" i="1" lang="en" sz="2200" spc="-1" strike="noStrike">
                <a:latin typeface="Arial"/>
              </a:rPr>
              <a:t>block device: </a:t>
            </a:r>
            <a:r>
              <a:rPr b="0" lang="en" sz="2200" spc="-1" strike="noStrike">
                <a:latin typeface="Arial"/>
              </a:rPr>
              <a:t>I/O device organized in blocks of fixed length (buffered)</a:t>
            </a:r>
            <a:endParaRPr b="0" lang="en-GB" sz="2200" spc="-1" strike="noStrike">
              <a:latin typeface="Arial"/>
            </a:endParaRPr>
          </a:p>
          <a:p>
            <a:pPr marL="851760" indent="-246600">
              <a:lnSpc>
                <a:spcPct val="118000"/>
              </a:lnSpc>
              <a:spcBef>
                <a:spcPts val="57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</a:rPr>
              <a:t>p</a:t>
            </a:r>
            <a:r>
              <a:rPr b="0" lang="en" sz="2200" spc="-1" strike="noStrike">
                <a:latin typeface="Arial"/>
              </a:rPr>
              <a:t> </a:t>
            </a:r>
            <a:r>
              <a:rPr b="1" i="1" lang="en" sz="2200" spc="-1" strike="noStrike">
                <a:latin typeface="Arial"/>
              </a:rPr>
              <a:t>Named Pipes: </a:t>
            </a:r>
            <a:r>
              <a:rPr b="0" lang="en" sz="2200" spc="-1" strike="noStrike">
                <a:latin typeface="Arial"/>
              </a:rPr>
              <a:t>Mechanism for IPC within the kernel</a:t>
            </a:r>
            <a:endParaRPr b="0" lang="en-GB" sz="2200" spc="-1" strike="noStrike">
              <a:latin typeface="Arial"/>
            </a:endParaRPr>
          </a:p>
          <a:p>
            <a:pPr marL="851760" indent="-246600">
              <a:lnSpc>
                <a:spcPct val="118000"/>
              </a:lnSpc>
              <a:spcBef>
                <a:spcPts val="57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</a:rPr>
              <a:t>s</a:t>
            </a:r>
            <a:r>
              <a:rPr b="0" lang="en" sz="2200" spc="-1" strike="noStrike">
                <a:latin typeface="Arial"/>
              </a:rPr>
              <a:t> </a:t>
            </a:r>
            <a:r>
              <a:rPr b="1" i="1" lang="en" sz="2200" spc="-1" strike="noStrike">
                <a:latin typeface="Arial"/>
              </a:rPr>
              <a:t>socket: </a:t>
            </a:r>
            <a:r>
              <a:rPr b="0" lang="en" sz="2200" spc="-1" strike="noStrike">
                <a:latin typeface="Arial"/>
              </a:rPr>
              <a:t>channel for network communications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Types (II)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356040" y="1091520"/>
            <a:ext cx="9978480" cy="163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</a:rPr>
              <a:t>-l </a:t>
            </a:r>
            <a:r>
              <a:rPr b="0" lang="en" sz="2200" spc="-1" strike="noStrike">
                <a:latin typeface="Arial"/>
              </a:rPr>
              <a:t>option of the </a:t>
            </a:r>
            <a:r>
              <a:rPr b="1" lang="en" sz="2200" spc="-1" strike="noStrike">
                <a:latin typeface="Courier New"/>
              </a:rPr>
              <a:t>ls </a:t>
            </a:r>
            <a:r>
              <a:rPr b="0" lang="en" sz="2200" spc="-1" strike="noStrike">
                <a:latin typeface="Arial"/>
              </a:rPr>
              <a:t>command displays the file type, using the first character of each line of output: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br>
              <a:rPr sz="2200"/>
            </a:br>
            <a:endParaRPr b="0" lang="en-GB" sz="2200" spc="-1" strike="noStrike">
              <a:latin typeface="Arial"/>
            </a:endParaRPr>
          </a:p>
        </p:txBody>
      </p:sp>
      <p:sp>
        <p:nvSpPr>
          <p:cNvPr id="152" name=""/>
          <p:cNvSpPr/>
          <p:nvPr/>
        </p:nvSpPr>
        <p:spPr>
          <a:xfrm>
            <a:off x="487440" y="2018160"/>
            <a:ext cx="9520920" cy="28119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950760" indent="-773280">
              <a:lnSpc>
                <a:spcPct val="100000"/>
              </a:lnSpc>
              <a:spcBef>
                <a:spcPts val="575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2200" indent="-78444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[penguin@antarctic ~]$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 -l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total 160</a:t>
            </a:r>
            <a:endParaRPr b="0" lang="en-GB" sz="1600" spc="-1" strike="noStrike">
              <a:latin typeface="Arial"/>
            </a:endParaRPr>
          </a:p>
          <a:p>
            <a:pPr marL="380880" indent="-2016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drwxr-xr-x 2 penguin birds 4096 Aug 13 11.07pm Desktop</a:t>
            </a:r>
            <a:endParaRPr b="0" lang="en-GB" sz="1600" spc="-1" strike="noStrike">
              <a:latin typeface="Arial"/>
            </a:endParaRPr>
          </a:p>
          <a:p>
            <a:pPr marL="380880" indent="-2016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drwxrwxr-x 9 penguin birds 4096 Aug 17 11.11pm LSO1</a:t>
            </a:r>
            <a:endParaRPr b="0" lang="en-GB" sz="1600" spc="-1" strike="noStrike">
              <a:latin typeface="Arial"/>
            </a:endParaRPr>
          </a:p>
          <a:p>
            <a:pPr marL="380880" indent="-2016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-rwxrwxr-x 1 penguin birds 6240 Aug 31 09:35 main</a:t>
            </a:r>
            <a:endParaRPr b="0" lang="en-GB" sz="1600" spc="-1" strike="noStrike">
              <a:latin typeface="Arial"/>
            </a:endParaRPr>
          </a:p>
          <a:p>
            <a:pPr marL="380880" indent="-212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-rw-rw-r-- 1 penguin birds 337 Aug 31 09:35 main.c</a:t>
            </a:r>
            <a:endParaRPr b="0" lang="en-GB" sz="1600" spc="-1" strike="noStrike">
              <a:latin typeface="Arial"/>
            </a:endParaRPr>
          </a:p>
          <a:p>
            <a:pPr marL="380880" indent="-212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lrwxrwxrwx 1 penguin birds 6 Aug 31 00:04 prog.c -&gt; main.c</a:t>
            </a:r>
            <a:endParaRPr b="0" lang="en-GB" sz="1600" spc="-1" strike="noStrike">
              <a:latin typeface="Arial"/>
            </a:endParaRPr>
          </a:p>
          <a:p>
            <a:pPr marL="380880" indent="-21276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prw-rw-r-- 1 penguin birds 0 Aug 31 17:40 myfifo</a:t>
            </a:r>
            <a:endParaRPr b="0" lang="en-GB" sz="1600" spc="-1" strike="noStrike">
              <a:latin typeface="Arial"/>
            </a:endParaRPr>
          </a:p>
          <a:p>
            <a:pPr marL="380880" indent="-21276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70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Introduction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356040" y="1078560"/>
            <a:ext cx="9978480" cy="572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Linux is a "free" operating system inspired by Unix, originally created by Linus Torvalds </a:t>
            </a:r>
            <a:r>
              <a:rPr b="0" lang="en" sz="2200" spc="-1" strike="noStrike">
                <a:latin typeface="Arial"/>
              </a:rPr>
              <a:t>and grown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with the support of a multitude of developers around the world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Closely related to the GNU suite (compiler, linker, debugger, etc.), the system can correctly be called GNU/Linux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Developed under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GNU General Public License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(GPL), the source code is free and freely available to anyone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Initially developed for Intel 386 microprocessors, it is now available on all the most popular computing architectures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embedded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systems such as routers/firewalls, mobile phones and video recorders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Filenames (I)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356040" y="1343520"/>
            <a:ext cx="9978480" cy="533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A file name can be any length and can use any printable character, except the </a:t>
            </a:r>
            <a:r>
              <a:rPr b="0" i="1" lang="en" sz="2200" spc="-1" strike="noStrike">
                <a:latin typeface="Arial"/>
              </a:rPr>
              <a:t>forward slash </a:t>
            </a:r>
            <a:r>
              <a:rPr b="0" lang="en" sz="2200" spc="-1" strike="noStrike">
                <a:latin typeface="Arial"/>
              </a:rPr>
              <a:t>'/'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File names must be unique within the same directory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A file name starting with '.' denotes a hidden file/directory ( </a:t>
            </a:r>
            <a:r>
              <a:rPr b="0" i="1" lang="en" sz="2200" spc="-1" strike="noStrike">
                <a:latin typeface="Arial"/>
              </a:rPr>
              <a:t>hidden </a:t>
            </a:r>
            <a:r>
              <a:rPr b="0" lang="en" sz="2200" spc="-1" strike="noStrike">
                <a:latin typeface="Arial"/>
              </a:rPr>
              <a:t>) and is not shown by the </a:t>
            </a:r>
            <a:r>
              <a:rPr b="1" lang="en" sz="2200" spc="-1" strike="noStrike">
                <a:latin typeface="Courier New"/>
              </a:rPr>
              <a:t>ls command </a:t>
            </a:r>
            <a:r>
              <a:rPr b="0" lang="en" sz="2200" spc="-1" strike="noStrike">
                <a:latin typeface="Arial"/>
              </a:rPr>
              <a:t>(unless you use the </a:t>
            </a:r>
            <a:r>
              <a:rPr b="1" lang="en" sz="2200" spc="-1" strike="noStrike">
                <a:latin typeface="Courier New"/>
              </a:rPr>
              <a:t>-a option </a:t>
            </a:r>
            <a:r>
              <a:rPr b="0" lang="en" sz="2200" spc="-1" strike="noStrike"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A file name should never begin with </a:t>
            </a:r>
            <a:r>
              <a:rPr b="0" i="1" lang="en" sz="2200" spc="-1" strike="noStrike">
                <a:latin typeface="Arial"/>
              </a:rPr>
              <a:t>hyphen </a:t>
            </a:r>
            <a:r>
              <a:rPr b="0" lang="en" sz="2200" spc="-1" strike="noStrike">
                <a:latin typeface="Arial"/>
              </a:rPr>
              <a:t>'-', as many commands treat a string starting with '-' as indicating an option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A file/directory name does not have a defined structure: any extensions (.c, .h, .txt, ...) have only a conventional and not intrinsic value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Filenames (II)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333720" y="1018440"/>
            <a:ext cx="9978480" cy="145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If a file name contains special characters such as </a:t>
            </a:r>
            <a:r>
              <a:rPr b="1" lang="en" sz="2200" spc="-1" strike="noStrike">
                <a:latin typeface="Courier New"/>
              </a:rPr>
              <a:t>&amp;, *, \, $, ?, </a:t>
            </a:r>
            <a:r>
              <a:rPr b="1" i="1" lang="en" sz="2200" spc="-1" strike="noStrike">
                <a:latin typeface="Courier New"/>
              </a:rPr>
              <a:t>&lt;space&gt; </a:t>
            </a:r>
            <a:r>
              <a:rPr b="0" i="1" lang="en" sz="2200" spc="-1" strike="noStrike">
                <a:latin typeface="Arial"/>
              </a:rPr>
              <a:t>, </a:t>
            </a:r>
            <a:r>
              <a:rPr b="0" lang="en" sz="2200" spc="-1" strike="noStrike">
                <a:latin typeface="Arial"/>
              </a:rPr>
              <a:t>and must be used on the shell command line, precautions must be taken by escaping the characters '\' and quoting ' ' to prevent the shell from interpreting and expanding special characters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57" name=""/>
          <p:cNvSpPr/>
          <p:nvPr/>
        </p:nvSpPr>
        <p:spPr>
          <a:xfrm>
            <a:off x="550440" y="2648160"/>
            <a:ext cx="9520920" cy="43102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950760" indent="-773280">
              <a:lnSpc>
                <a:spcPct val="100000"/>
              </a:lnSpc>
              <a:spcBef>
                <a:spcPts val="575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2200" indent="-78444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[penguin@antarctic DUMMY]$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 -l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total 24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-rw-rw-r-- 1 verola verola 337 Sep 1 11:14 filename with spaces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-rw-rw-r-- 1 verola verola 4 Sep 1 11:18 fileWith$Dollar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-rw-rw-r-- 1 verola verola 38 Sep 1 11:17 fileWithWildcard*.c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 penguin@antarctic DUMMY 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 filename with spaces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filename: ERROR: cannot open `filename' (No such file or directory)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with: ERROR: cannot open `with' (No such file or directory)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spaces: ERROR: cannot open `spaces' (No such file or directory)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 penguin@antarctic DUMMY 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 'filename with spaces'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filename with spaces: ASCII C program text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[verola@localhost DUMMY]$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 fileWith$Dollar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fileWith: ERROR: cannot open `fileWith' (No such file or directory)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[verola@localhost DUMMY]$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 fileWith\$Dollar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fileWith$Dollar: ASCII text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[verola@localhost DUMMY]$</a:t>
            </a:r>
            <a:endParaRPr b="0" lang="en-GB" sz="1600" spc="-1" strike="noStrike">
              <a:latin typeface="Arial"/>
            </a:endParaRPr>
          </a:p>
          <a:p>
            <a:pPr marL="952200" indent="-77328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70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Pathname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356040" y="1343520"/>
            <a:ext cx="9978480" cy="4589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To identify a file or directory, a pathname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composed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of directory names separated by the '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/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' character is used; the last name is that of the directory or file in question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pathname can be: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absolute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 starts with '/' and therefore refers to the root of the filesystem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relative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 starts with a directory name or is composed only of the name of the file to be addressed and the search starts from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active or working directory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of the running process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symbol '.' indicates the active directory, while '..' indicates the directory containing the active directory (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parent directory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Linux filesystem example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61" name=""/>
          <p:cNvSpPr/>
          <p:nvPr/>
        </p:nvSpPr>
        <p:spPr>
          <a:xfrm>
            <a:off x="876600" y="1370160"/>
            <a:ext cx="511200" cy="415080"/>
          </a:xfrm>
          <a:prstGeom prst="rect">
            <a:avLst/>
          </a:prstGeom>
          <a:noFill/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/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62" name=""/>
          <p:cNvSpPr/>
          <p:nvPr/>
        </p:nvSpPr>
        <p:spPr>
          <a:xfrm>
            <a:off x="1946880" y="1554840"/>
            <a:ext cx="1096920" cy="4081320"/>
          </a:xfrm>
          <a:prstGeom prst="rect">
            <a:avLst/>
          </a:prstGeom>
          <a:noFill/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bin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boot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dev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etc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home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lib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proc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sbin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sys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tmp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usr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var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63" name=""/>
          <p:cNvSpPr/>
          <p:nvPr/>
        </p:nvSpPr>
        <p:spPr>
          <a:xfrm>
            <a:off x="3724200" y="1624320"/>
            <a:ext cx="1455480" cy="1483560"/>
          </a:xfrm>
          <a:prstGeom prst="rect">
            <a:avLst/>
          </a:prstGeom>
          <a:noFill/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user1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user2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user3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user4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64" name=""/>
          <p:cNvSpPr/>
          <p:nvPr/>
        </p:nvSpPr>
        <p:spPr>
          <a:xfrm>
            <a:off x="3722400" y="3394440"/>
            <a:ext cx="1509840" cy="3358080"/>
          </a:xfrm>
          <a:prstGeom prst="rect">
            <a:avLst/>
          </a:prstGeom>
          <a:noFill/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bin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etc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includes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lib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local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sbin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share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src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tmp</a:t>
            </a:r>
            <a:endParaRPr b="0" lang="en-GB" sz="22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X11R6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65" name=""/>
          <p:cNvSpPr/>
          <p:nvPr/>
        </p:nvSpPr>
        <p:spPr>
          <a:xfrm>
            <a:off x="2001600" y="2951640"/>
            <a:ext cx="995400" cy="307800"/>
          </a:xfrm>
          <a:prstGeom prst="roundRect">
            <a:avLst>
              <a:gd name="adj" fmla="val 16667"/>
            </a:avLst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"/>
          <p:cNvSpPr/>
          <p:nvPr/>
        </p:nvSpPr>
        <p:spPr>
          <a:xfrm>
            <a:off x="1986840" y="4923360"/>
            <a:ext cx="995400" cy="307800"/>
          </a:xfrm>
          <a:prstGeom prst="roundRect">
            <a:avLst>
              <a:gd name="adj" fmla="val 16667"/>
            </a:avLst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"/>
          <p:cNvSpPr/>
          <p:nvPr/>
        </p:nvSpPr>
        <p:spPr>
          <a:xfrm>
            <a:off x="1388520" y="1577880"/>
            <a:ext cx="558000" cy="201744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"/>
          <p:cNvSpPr/>
          <p:nvPr/>
        </p:nvSpPr>
        <p:spPr>
          <a:xfrm flipV="1">
            <a:off x="2997720" y="2365560"/>
            <a:ext cx="726120" cy="73908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"/>
          <p:cNvSpPr/>
          <p:nvPr/>
        </p:nvSpPr>
        <p:spPr>
          <a:xfrm flipV="1">
            <a:off x="2982960" y="5073120"/>
            <a:ext cx="739080" cy="324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"/>
          <p:cNvSpPr/>
          <p:nvPr/>
        </p:nvSpPr>
        <p:spPr>
          <a:xfrm>
            <a:off x="3749760" y="5737320"/>
            <a:ext cx="995400" cy="307800"/>
          </a:xfrm>
          <a:prstGeom prst="roundRect">
            <a:avLst>
              <a:gd name="adj" fmla="val 16667"/>
            </a:avLst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"/>
          <p:cNvSpPr/>
          <p:nvPr/>
        </p:nvSpPr>
        <p:spPr>
          <a:xfrm>
            <a:off x="5910120" y="5944320"/>
            <a:ext cx="1455480" cy="737640"/>
          </a:xfrm>
          <a:prstGeom prst="rect">
            <a:avLst/>
          </a:prstGeom>
          <a:noFill/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Courier New"/>
                <a:ea typeface="DejaVu Sans"/>
              </a:rPr>
              <a:t>linux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72" name=""/>
          <p:cNvSpPr/>
          <p:nvPr/>
        </p:nvSpPr>
        <p:spPr>
          <a:xfrm>
            <a:off x="4745880" y="5891400"/>
            <a:ext cx="1163880" cy="42156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"/>
          <p:cNvSpPr/>
          <p:nvPr/>
        </p:nvSpPr>
        <p:spPr>
          <a:xfrm>
            <a:off x="5933880" y="3627720"/>
            <a:ext cx="3561480" cy="130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Absolute pathname: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/usr/src/linux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Pathname relative to </a:t>
            </a: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/usr/bin </a:t>
            </a: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DejaVu Sans"/>
              </a:rPr>
              <a:t>../src/linux</a:t>
            </a:r>
            <a:endParaRPr b="0" lang="en-GB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Root directories under Linux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572040" y="1119240"/>
            <a:ext cx="9478440" cy="578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1101240" indent="-1056600">
              <a:lnSpc>
                <a:spcPts val="2636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/bin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Basic commands ( </a:t>
            </a:r>
            <a:r>
              <a:rPr b="0" i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utilities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) for users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36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/boot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Kernel image file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36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/dev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Device file to access peripherals or storage systems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36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/etc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System configuration file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36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/home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"Home directory" of users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36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/lib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Libraries shared by programs and useful for their operation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25"/>
              </a:lnSpc>
              <a:spcBef>
                <a:spcPts val="96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/proc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Virtual file system with no real disk allocation. It is used to provide system information, especially related to the kernel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25"/>
              </a:lnSpc>
              <a:spcBef>
                <a:spcPts val="96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/sbin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Commands for system management, intended for the </a:t>
            </a:r>
            <a:r>
              <a:rPr b="0" i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system administrator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25"/>
              </a:lnSpc>
              <a:spcBef>
                <a:spcPts val="96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/sys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Files relating to system HW information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25"/>
              </a:lnSpc>
              <a:spcBef>
                <a:spcPts val="96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/tmp</a:t>
            </a:r>
            <a:r>
              <a:rPr b="1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Temporary files directory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25"/>
              </a:lnSpc>
              <a:spcBef>
                <a:spcPts val="96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/usr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Directory containing most of the programs existing on the system</a:t>
            </a:r>
            <a:endParaRPr b="0" lang="en-GB" sz="2000" spc="-1" strike="noStrike">
              <a:latin typeface="Arial"/>
            </a:endParaRPr>
          </a:p>
          <a:p>
            <a:pPr marL="1101240" indent="-1056600">
              <a:lnSpc>
                <a:spcPts val="2625"/>
              </a:lnSpc>
              <a:spcBef>
                <a:spcPts val="96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/var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Variable data, print queues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244440" y="371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Filesystem related commands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367200" y="1159200"/>
            <a:ext cx="9978480" cy="555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ct val="95000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pwd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95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Print Working Directory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95000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cd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directory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  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95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Change working Directory (“go to” directory)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95000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mkdir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directory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 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95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Make to directory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95000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rmdir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directory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 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95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ReMove directory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95000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ls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directory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95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LiSt directory contents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95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-a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all files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95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-l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long listing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95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-g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group information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95000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tree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directory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95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display directory tree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3780000" y="407520"/>
            <a:ext cx="323964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management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/>
          </p:nvPr>
        </p:nvSpPr>
        <p:spPr>
          <a:xfrm>
            <a:off x="356040" y="1199160"/>
            <a:ext cx="4868640" cy="5705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rm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ReMove (delete) files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cp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Copy files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mv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MoVe (or rename) file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ln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LiNk creation (symbolic or not)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blackberries, less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page through a text file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/>
          </p:nvPr>
        </p:nvSpPr>
        <p:spPr>
          <a:xfrm>
            <a:off x="5469120" y="1152000"/>
            <a:ext cx="4868640" cy="57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df [options] [directory]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shows free space on disks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&gt; df -Tm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du [options] [directory]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&gt; du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&gt; two directories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&gt; du -s directory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&gt; du -k directories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172440" y="443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459360" y="1114920"/>
            <a:ext cx="9714960" cy="6098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216000">
              <a:lnSpc>
                <a:spcPct val="8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</a:rPr>
              <a:t>Change your working directory, verify that the command took effect, and then return to your home directory.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8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</a:rPr>
              <a:t>Check the files in your working directory and </a:t>
            </a:r>
            <a:r>
              <a:rPr b="1" lang="en" sz="2000" spc="-1" strike="noStrike">
                <a:latin typeface="Courier New"/>
              </a:rPr>
              <a:t>/etc.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8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latin typeface="Courier New"/>
              </a:rPr>
              <a:t>ls </a:t>
            </a:r>
            <a:r>
              <a:rPr b="0" lang="en" sz="2000" spc="-1" strike="noStrike">
                <a:latin typeface="Arial"/>
              </a:rPr>
              <a:t>command options for:</a:t>
            </a:r>
            <a:endParaRPr b="0" lang="en-GB" sz="2000" spc="-1" strike="noStrike">
              <a:latin typeface="Arial"/>
            </a:endParaRPr>
          </a:p>
          <a:p>
            <a:pPr marL="648000" indent="-216000">
              <a:lnSpc>
                <a:spcPct val="8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</a:rPr>
              <a:t>view </a:t>
            </a:r>
            <a:r>
              <a:rPr b="0" i="1" lang="en" sz="2000" spc="-1" strike="noStrike">
                <a:latin typeface="Arial"/>
              </a:rPr>
              <a:t>hidden files</a:t>
            </a:r>
            <a:endParaRPr b="0" lang="en-GB" sz="2000" spc="-1" strike="noStrike">
              <a:latin typeface="Arial"/>
            </a:endParaRPr>
          </a:p>
          <a:p>
            <a:pPr marL="648000" indent="-216000">
              <a:lnSpc>
                <a:spcPct val="8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recursive output (list contents of all subdirectories)</a:t>
            </a:r>
            <a:endParaRPr b="0" lang="en-GB" sz="2000" spc="-1" strike="noStrike">
              <a:latin typeface="Arial"/>
            </a:endParaRPr>
          </a:p>
          <a:p>
            <a:pPr marL="648000" indent="-216000">
              <a:lnSpc>
                <a:spcPct val="8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list files in reverse alphabetical order</a:t>
            </a:r>
            <a:endParaRPr b="0" lang="en-GB" sz="2000" spc="-1" strike="noStrike">
              <a:latin typeface="Arial"/>
            </a:endParaRPr>
          </a:p>
          <a:p>
            <a:pPr marL="648000" indent="-216000">
              <a:lnSpc>
                <a:spcPct val="8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print the inode of the files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8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latin typeface="Courier New"/>
              </a:rPr>
              <a:t>test </a:t>
            </a:r>
            <a:r>
              <a:rPr b="0" lang="en" sz="2000" spc="-1" strike="noStrike">
                <a:latin typeface="Arial"/>
              </a:rPr>
              <a:t>directory in your home directory .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8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cp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option to recursively copy a directory tree.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8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rm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option that requires confirmation of file deletion.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8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Remove a file starting with '-' (e.g.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</a:rPr>
              <a:t>-file </a:t>
            </a: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).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8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</a:rPr>
              <a:t>Find mkdir option that allows you to create the directory and any parent directories, if not existing.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/>
          </p:nvPr>
        </p:nvSpPr>
        <p:spPr>
          <a:xfrm>
            <a:off x="347040" y="985320"/>
            <a:ext cx="9978480" cy="543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Even though files and directories are organized according to an ordered tree structure for the user, the computer does not actually know the meaning of this representation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The disk is divided into partitions and each partition has its own filesystem; the set of filesystems forms the tree structure with which the user interacts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File names are useful to the user, but the OS identifies files by their </a:t>
            </a:r>
            <a:r>
              <a:rPr b="0" i="1" lang="en" sz="2200" spc="-1" strike="noStrike">
                <a:latin typeface="Arial"/>
                <a:ea typeface="HG Mincho Light J"/>
              </a:rPr>
              <a:t>inode numbers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An </a:t>
            </a:r>
            <a:r>
              <a:rPr b="0" i="1" lang="en" sz="2200" spc="-1" strike="noStrike">
                <a:latin typeface="Arial"/>
                <a:ea typeface="HG Mincho Light J"/>
              </a:rPr>
              <a:t>inode number </a:t>
            </a:r>
            <a:r>
              <a:rPr b="0" lang="en" sz="2200" spc="-1" strike="noStrike">
                <a:latin typeface="Arial"/>
                <a:ea typeface="HG Mincho Light J"/>
              </a:rPr>
              <a:t>is a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unique identifier </a:t>
            </a:r>
            <a:r>
              <a:rPr b="0" lang="en" sz="2200" spc="-1" strike="noStrike">
                <a:latin typeface="Arial"/>
                <a:ea typeface="HG Mincho Light J"/>
              </a:rPr>
              <a:t>associated with a data structure ( </a:t>
            </a:r>
            <a:r>
              <a:rPr b="0" i="1" lang="en" sz="2200" spc="-1" strike="noStrike">
                <a:latin typeface="Arial"/>
                <a:ea typeface="HG Mincho Light J"/>
              </a:rPr>
              <a:t>inode </a:t>
            </a:r>
            <a:r>
              <a:rPr b="0" lang="en" sz="2200" spc="-1" strike="noStrike">
                <a:latin typeface="Arial"/>
                <a:ea typeface="HG Mincho Light J"/>
              </a:rPr>
              <a:t>) containing information on the properties of the file and the physical location of the data that constitute the file itself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Each partition has its own set of </a:t>
            </a:r>
            <a:r>
              <a:rPr b="0" i="1" lang="en" sz="2200" spc="-1" strike="noStrike">
                <a:latin typeface="Arial"/>
                <a:ea typeface="HG Mincho Light J"/>
              </a:rPr>
              <a:t>inodes: </a:t>
            </a:r>
            <a:r>
              <a:rPr b="0" lang="en" sz="2200" spc="-1" strike="noStrike">
                <a:latin typeface="Arial"/>
                <a:ea typeface="HG Mincho Light J"/>
              </a:rPr>
              <a:t>space for them is usually created during the system installation process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title"/>
          </p:nvPr>
        </p:nvSpPr>
        <p:spPr>
          <a:xfrm>
            <a:off x="244440" y="37188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The filesystem in reality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/>
          </p:nvPr>
        </p:nvSpPr>
        <p:spPr>
          <a:xfrm>
            <a:off x="347040" y="1165320"/>
            <a:ext cx="9978480" cy="543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Each file created is assigned an </a:t>
            </a:r>
            <a:r>
              <a:rPr b="0" i="1" lang="en" sz="2200" spc="-1" strike="noStrike">
                <a:latin typeface="Arial"/>
                <a:ea typeface="HG Mincho Light J"/>
              </a:rPr>
              <a:t>inode </a:t>
            </a:r>
            <a:r>
              <a:rPr b="0" lang="en" sz="2200" spc="-1" strike="noStrike">
                <a:latin typeface="Arial"/>
                <a:ea typeface="HG Mincho Light J"/>
              </a:rPr>
              <a:t>with the following information: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file length in bytes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ID of the device containing the file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user ID of the file owner and group ID of the file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latin typeface="Arial"/>
                <a:ea typeface="HG Mincho Light J"/>
              </a:rPr>
              <a:t>inode number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latin typeface="Arial"/>
                <a:ea typeface="HG Mincho Light J"/>
              </a:rPr>
              <a:t>file mode, </a:t>
            </a:r>
            <a:r>
              <a:rPr b="0" lang="en" sz="2200" spc="-1" strike="noStrike">
                <a:latin typeface="Arial"/>
                <a:ea typeface="HG Mincho Light J"/>
              </a:rPr>
              <a:t>which determines the type and access and execution permissions of the file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date of last modification ( </a:t>
            </a:r>
            <a:r>
              <a:rPr b="0" i="1" lang="en" sz="2200" spc="-1" strike="noStrike">
                <a:latin typeface="Arial"/>
                <a:ea typeface="HG Mincho Light J"/>
              </a:rPr>
              <a:t>mtime </a:t>
            </a:r>
            <a:r>
              <a:rPr b="0" lang="en" sz="2200" spc="-1" strike="noStrike">
                <a:latin typeface="Arial"/>
                <a:ea typeface="HG Mincho Light J"/>
              </a:rPr>
              <a:t>), last access ( </a:t>
            </a:r>
            <a:r>
              <a:rPr b="0" i="1" lang="en" sz="2200" spc="-1" strike="noStrike">
                <a:latin typeface="Arial"/>
                <a:ea typeface="HG Mincho Light J"/>
              </a:rPr>
              <a:t>atime </a:t>
            </a:r>
            <a:r>
              <a:rPr b="0" lang="en" sz="2200" spc="-1" strike="noStrike">
                <a:latin typeface="Arial"/>
                <a:ea typeface="HG Mincho Light J"/>
              </a:rPr>
              <a:t>) and last modification of the </a:t>
            </a:r>
            <a:r>
              <a:rPr b="0" i="1" lang="en" sz="2200" spc="-1" strike="noStrike">
                <a:latin typeface="Arial"/>
                <a:ea typeface="HG Mincho Light J"/>
              </a:rPr>
              <a:t>inode </a:t>
            </a:r>
            <a:r>
              <a:rPr b="0" lang="en" sz="2200" spc="-1" strike="noStrike">
                <a:latin typeface="Arial"/>
                <a:ea typeface="HG Mincho Light J"/>
              </a:rPr>
              <a:t>( </a:t>
            </a:r>
            <a:r>
              <a:rPr b="0" i="1" lang="en" sz="2200" spc="-1" strike="noStrike">
                <a:latin typeface="Arial"/>
                <a:ea typeface="HG Mincho Light J"/>
              </a:rPr>
              <a:t>ctime </a:t>
            </a:r>
            <a:r>
              <a:rPr b="0" lang="en" sz="2200" spc="-1" strike="noStrike">
                <a:latin typeface="Arial"/>
                <a:ea typeface="HG Mincho Light J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latin typeface="Arial"/>
                <a:ea typeface="HG Mincho Light J"/>
              </a:rPr>
              <a:t>link number </a:t>
            </a:r>
            <a:r>
              <a:rPr b="0" lang="en" sz="2200" spc="-1" strike="noStrike">
                <a:latin typeface="Arial"/>
                <a:ea typeface="HG Mincho Light J"/>
              </a:rPr>
              <a:t>, which indicates the number of </a:t>
            </a:r>
            <a:r>
              <a:rPr b="0" i="1" lang="en" sz="2200" spc="-1" strike="noStrike">
                <a:latin typeface="Arial"/>
                <a:ea typeface="HG Mincho Light J"/>
              </a:rPr>
              <a:t>hard-links </a:t>
            </a:r>
            <a:r>
              <a:rPr b="0" lang="en" sz="2200" spc="-1" strike="noStrike">
                <a:latin typeface="Arial"/>
                <a:ea typeface="HG Mincho Light J"/>
              </a:rPr>
              <a:t>connected to the </a:t>
            </a:r>
            <a:r>
              <a:rPr b="0" i="1" lang="en" sz="2200" spc="-1" strike="noStrike">
                <a:latin typeface="Arial"/>
                <a:ea typeface="HG Mincho Light J"/>
              </a:rPr>
              <a:t>inode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title"/>
          </p:nvPr>
        </p:nvSpPr>
        <p:spPr>
          <a:xfrm>
            <a:off x="244440" y="37188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The </a:t>
            </a: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inode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History of UNIX</a:t>
            </a:r>
            <a:endParaRPr b="0" lang="en-GB" sz="2400" spc="-1" strike="noStrike">
              <a:latin typeface="Arial"/>
            </a:endParaRPr>
          </a:p>
        </p:txBody>
      </p:sp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924480" y="1043640"/>
            <a:ext cx="9057600" cy="5423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/>
          </p:nvPr>
        </p:nvSpPr>
        <p:spPr>
          <a:xfrm>
            <a:off x="246240" y="1153800"/>
            <a:ext cx="9978480" cy="660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latin typeface="Arial"/>
                <a:ea typeface="HG Mincho Light J"/>
              </a:rPr>
              <a:t>inode </a:t>
            </a:r>
            <a:r>
              <a:rPr b="0" lang="en" sz="2200" spc="-1" strike="noStrike">
                <a:latin typeface="Arial"/>
                <a:ea typeface="HG Mincho Light J"/>
              </a:rPr>
              <a:t>structure ( </a:t>
            </a:r>
            <a:r>
              <a:rPr b="1" lang="en" sz="2200" spc="-1" strike="noStrike">
                <a:latin typeface="Courier New"/>
                <a:ea typeface="HG Mincho Light J"/>
              </a:rPr>
              <a:t>ext2 </a:t>
            </a:r>
            <a:r>
              <a:rPr b="0" lang="en" sz="2200" spc="-1" strike="noStrike">
                <a:latin typeface="Arial"/>
                <a:ea typeface="HG Mincho Light J"/>
              </a:rPr>
              <a:t>filesystem)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title"/>
          </p:nvPr>
        </p:nvSpPr>
        <p:spPr>
          <a:xfrm>
            <a:off x="244440" y="37188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inodes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blocks on disk</a:t>
            </a:r>
            <a:endParaRPr b="0" lang="en-GB" sz="2400" spc="-1" strike="noStrike">
              <a:latin typeface="Arial"/>
            </a:endParaRPr>
          </a:p>
        </p:txBody>
      </p:sp>
      <p:pic>
        <p:nvPicPr>
          <p:cNvPr id="189" name="" descr=""/>
          <p:cNvPicPr/>
          <p:nvPr/>
        </p:nvPicPr>
        <p:blipFill>
          <a:blip r:embed="rId1"/>
          <a:stretch/>
        </p:blipFill>
        <p:spPr>
          <a:xfrm>
            <a:off x="1378440" y="1718280"/>
            <a:ext cx="8020440" cy="5339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"/>
          <p:cNvGrpSpPr/>
          <p:nvPr/>
        </p:nvGrpSpPr>
        <p:grpSpPr>
          <a:xfrm>
            <a:off x="932400" y="1984320"/>
            <a:ext cx="9047160" cy="734040"/>
            <a:chOff x="932400" y="1984320"/>
            <a:chExt cx="9047160" cy="734040"/>
          </a:xfrm>
        </p:grpSpPr>
        <p:sp>
          <p:nvSpPr>
            <p:cNvPr id="191" name=""/>
            <p:cNvSpPr/>
            <p:nvPr/>
          </p:nvSpPr>
          <p:spPr>
            <a:xfrm>
              <a:off x="932400" y="1984320"/>
              <a:ext cx="985320" cy="313200"/>
            </a:xfrm>
            <a:prstGeom prst="rect">
              <a:avLst/>
            </a:prstGeom>
            <a:solidFill>
              <a:srgbClr val="00b8ff">
                <a:alpha val="10000"/>
              </a:srgbClr>
            </a:solidFill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2" name=""/>
            <p:cNvSpPr/>
            <p:nvPr/>
          </p:nvSpPr>
          <p:spPr>
            <a:xfrm>
              <a:off x="2308320" y="1984320"/>
              <a:ext cx="1769760" cy="313200"/>
            </a:xfrm>
            <a:prstGeom prst="rect">
              <a:avLst/>
            </a:prstGeom>
            <a:solidFill>
              <a:srgbClr val="00b8ff">
                <a:alpha val="10000"/>
              </a:srgbClr>
            </a:solidFill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3" name=""/>
            <p:cNvSpPr/>
            <p:nvPr/>
          </p:nvSpPr>
          <p:spPr>
            <a:xfrm>
              <a:off x="4461120" y="1984320"/>
              <a:ext cx="2306520" cy="313200"/>
            </a:xfrm>
            <a:prstGeom prst="rect">
              <a:avLst/>
            </a:prstGeom>
            <a:solidFill>
              <a:srgbClr val="00b8ff">
                <a:alpha val="10000"/>
              </a:srgbClr>
            </a:solidFill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4" name=""/>
            <p:cNvSpPr/>
            <p:nvPr/>
          </p:nvSpPr>
          <p:spPr>
            <a:xfrm>
              <a:off x="7809480" y="1984320"/>
              <a:ext cx="2170080" cy="313200"/>
            </a:xfrm>
            <a:prstGeom prst="rect">
              <a:avLst/>
            </a:prstGeom>
            <a:solidFill>
              <a:srgbClr val="00b8ff">
                <a:alpha val="10000"/>
              </a:srgbClr>
            </a:solidFill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5" name=""/>
            <p:cNvSpPr/>
            <p:nvPr/>
          </p:nvSpPr>
          <p:spPr>
            <a:xfrm>
              <a:off x="4132440" y="1984320"/>
              <a:ext cx="269640" cy="313200"/>
            </a:xfrm>
            <a:prstGeom prst="rect">
              <a:avLst/>
            </a:prstGeom>
            <a:solidFill>
              <a:srgbClr val="00b8ff">
                <a:alpha val="10000"/>
              </a:srgbClr>
            </a:solidFill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6" name=""/>
            <p:cNvSpPr/>
            <p:nvPr/>
          </p:nvSpPr>
          <p:spPr>
            <a:xfrm>
              <a:off x="1986480" y="1984320"/>
              <a:ext cx="269640" cy="313200"/>
            </a:xfrm>
            <a:prstGeom prst="rect">
              <a:avLst/>
            </a:prstGeom>
            <a:solidFill>
              <a:srgbClr val="00b8ff">
                <a:alpha val="10000"/>
              </a:srgbClr>
            </a:solidFill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7" name=""/>
            <p:cNvSpPr/>
            <p:nvPr/>
          </p:nvSpPr>
          <p:spPr>
            <a:xfrm>
              <a:off x="6918840" y="1984320"/>
              <a:ext cx="711720" cy="313200"/>
            </a:xfrm>
            <a:prstGeom prst="rect">
              <a:avLst/>
            </a:prstGeom>
            <a:solidFill>
              <a:srgbClr val="00b8ff">
                <a:alpha val="10000"/>
              </a:srgbClr>
            </a:solidFill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8" name=""/>
            <p:cNvSpPr/>
            <p:nvPr/>
          </p:nvSpPr>
          <p:spPr>
            <a:xfrm>
              <a:off x="1303200" y="2405160"/>
              <a:ext cx="1676880" cy="313200"/>
            </a:xfrm>
            <a:prstGeom prst="rect">
              <a:avLst/>
            </a:prstGeom>
            <a:solidFill>
              <a:srgbClr val="00b8ff">
                <a:alpha val="10000"/>
              </a:srgbClr>
            </a:solidFill>
            <a:ln w="0">
              <a:solidFill>
                <a:srgbClr val="000000"/>
              </a:solidFill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99" name="PlaceHolder 1"/>
          <p:cNvSpPr>
            <a:spLocks noGrp="1"/>
          </p:cNvSpPr>
          <p:nvPr>
            <p:ph/>
          </p:nvPr>
        </p:nvSpPr>
        <p:spPr>
          <a:xfrm>
            <a:off x="371880" y="1155600"/>
            <a:ext cx="9978480" cy="546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To get complete information about a file: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% ls –lis test.txt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72670 8 -rwxr--r-- 1 penguin birds 213 Oct 2 00:12 test.txt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Description of fields: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Font typeface="StarSymbol"/>
              <a:buAutoNum type="romanU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Index of the file's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inode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Font typeface="StarSymbol"/>
              <a:buAutoNum type="romanU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Number of blocks used by the file (1 block = 1024 bytes)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Font typeface="StarSymbol"/>
              <a:buAutoNum type="romanU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type and permissions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Font typeface="StarSymbol"/>
              <a:buAutoNum type="romanU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hard-link count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Font typeface="StarSymbol"/>
              <a:buAutoNum type="romanU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Username and groupname of the file owner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Font typeface="StarSymbol"/>
              <a:buAutoNum type="romanU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Size in bytes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Font typeface="StarSymbol"/>
              <a:buAutoNum type="romanU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Last modification date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Font typeface="StarSymbol"/>
              <a:buAutoNum type="romanU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name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Note that</a:t>
            </a:r>
            <a:r>
              <a:rPr b="0" lang="en" sz="2200" spc="-1" strike="noStrike" u="dash">
                <a:solidFill>
                  <a:srgbClr val="808000"/>
                </a:solidFill>
                <a:uFillTx/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this is much of the data contained in an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inode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title"/>
          </p:nvPr>
        </p:nvSpPr>
        <p:spPr>
          <a:xfrm>
            <a:off x="244440" y="37188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attributes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2852280" y="371520"/>
            <a:ext cx="498204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Owner and group concept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356040" y="1080000"/>
            <a:ext cx="9978480" cy="5515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80880" indent="-3808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Each file is associated with: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 user who owns the file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 group (ie, set of users) with special rights to the file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How to identify users and groups: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user 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(integer value, Unix internals);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username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(string)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group 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(integer value, Unix internals);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groupname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(string)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How to associate a user with a file: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you create a file, it is associated with your user id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you can change the owner via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chown newUserId file(s)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normally not available in a system where system quotas are managed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3240000" y="371520"/>
            <a:ext cx="393192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Group management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8480" cy="5873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80880" indent="-3808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How to get the list of groups you belong to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groups [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</a:rPr>
              <a:t>username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]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invoked without arguments, lists the groups you belong to;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indicating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username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returns the groups associated with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username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How to associate a group with a file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you create a file, it is associated with your current group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Your initial current group is chosen by the administrator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you can change your current group (by opening a new shell) via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newgrp &lt;groupname&gt;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you can change the group associated with a file using the </a:t>
            </a:r>
            <a:br>
              <a:rPr sz="2200"/>
            </a:b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chgrp command</a:t>
            </a:r>
            <a:r>
              <a:rPr b="0" lang="en" sz="2200" spc="-1" strike="noStrike">
                <a:solidFill>
                  <a:srgbClr val="000000"/>
                </a:solidFill>
                <a:latin typeface="Courier New"/>
              </a:rPr>
              <a:t>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&lt;groupname&gt; &lt;file(s)&gt;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3916440" y="407520"/>
            <a:ext cx="354348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permissions (I)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/>
          </p:nvPr>
        </p:nvSpPr>
        <p:spPr>
          <a:xfrm>
            <a:off x="284040" y="972000"/>
            <a:ext cx="10206360" cy="6619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80880" indent="-380880">
              <a:lnSpc>
                <a:spcPts val="2625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Each file is associated with 9 flags called “Permission bits”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641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641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641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340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Read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66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regular files: ability to read the contents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66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directory: ability to read the list of files contained in a directory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340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Write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66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regular files: ability to edit content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66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directory: ability to add, remove, rename files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340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Execute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66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regular files: ability to execute the file (if it makes sense)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66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directory: possibility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to the directory or access it via path</a:t>
            </a:r>
            <a:endParaRPr b="0" lang="en-GB" sz="2200" spc="-1" strike="noStrike">
              <a:latin typeface="Arial"/>
            </a:endParaRPr>
          </a:p>
        </p:txBody>
      </p:sp>
      <p:grpSp>
        <p:nvGrpSpPr>
          <p:cNvPr id="207" name=""/>
          <p:cNvGrpSpPr/>
          <p:nvPr/>
        </p:nvGrpSpPr>
        <p:grpSpPr>
          <a:xfrm>
            <a:off x="1709640" y="1631880"/>
            <a:ext cx="7128360" cy="1344240"/>
            <a:chOff x="1709640" y="1631880"/>
            <a:chExt cx="7128360" cy="1344240"/>
          </a:xfrm>
        </p:grpSpPr>
        <p:grpSp>
          <p:nvGrpSpPr>
            <p:cNvPr id="208" name=""/>
            <p:cNvGrpSpPr/>
            <p:nvPr/>
          </p:nvGrpSpPr>
          <p:grpSpPr>
            <a:xfrm>
              <a:off x="8035920" y="2303640"/>
              <a:ext cx="801000" cy="671400"/>
              <a:chOff x="8035920" y="2303640"/>
              <a:chExt cx="801000" cy="671400"/>
            </a:xfrm>
          </p:grpSpPr>
          <p:sp>
            <p:nvSpPr>
              <p:cNvPr id="209" name=""/>
              <p:cNvSpPr/>
              <p:nvPr/>
            </p:nvSpPr>
            <p:spPr>
              <a:xfrm>
                <a:off x="8035920" y="2303640"/>
                <a:ext cx="80100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0" name=""/>
              <p:cNvSpPr/>
              <p:nvPr/>
            </p:nvSpPr>
            <p:spPr>
              <a:xfrm>
                <a:off x="8035920" y="2303640"/>
                <a:ext cx="80100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X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11" name=""/>
            <p:cNvGrpSpPr/>
            <p:nvPr/>
          </p:nvGrpSpPr>
          <p:grpSpPr>
            <a:xfrm>
              <a:off x="7233840" y="2303640"/>
              <a:ext cx="801360" cy="671400"/>
              <a:chOff x="7233840" y="2303640"/>
              <a:chExt cx="801360" cy="671400"/>
            </a:xfrm>
          </p:grpSpPr>
          <p:sp>
            <p:nvSpPr>
              <p:cNvPr id="212" name=""/>
              <p:cNvSpPr/>
              <p:nvPr/>
            </p:nvSpPr>
            <p:spPr>
              <a:xfrm>
                <a:off x="7233840" y="2303640"/>
                <a:ext cx="80136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3" name=""/>
              <p:cNvSpPr/>
              <p:nvPr/>
            </p:nvSpPr>
            <p:spPr>
              <a:xfrm>
                <a:off x="7233840" y="2303640"/>
                <a:ext cx="80136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W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14" name=""/>
            <p:cNvGrpSpPr/>
            <p:nvPr/>
          </p:nvGrpSpPr>
          <p:grpSpPr>
            <a:xfrm>
              <a:off x="5630040" y="2303640"/>
              <a:ext cx="830880" cy="671400"/>
              <a:chOff x="5630040" y="2303640"/>
              <a:chExt cx="830880" cy="671400"/>
            </a:xfrm>
          </p:grpSpPr>
          <p:sp>
            <p:nvSpPr>
              <p:cNvPr id="215" name=""/>
              <p:cNvSpPr/>
              <p:nvPr/>
            </p:nvSpPr>
            <p:spPr>
              <a:xfrm>
                <a:off x="5630040" y="2303640"/>
                <a:ext cx="83088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6" name=""/>
              <p:cNvSpPr/>
              <p:nvPr/>
            </p:nvSpPr>
            <p:spPr>
              <a:xfrm>
                <a:off x="5630040" y="2303640"/>
                <a:ext cx="83088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X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17" name=""/>
            <p:cNvGrpSpPr/>
            <p:nvPr/>
          </p:nvGrpSpPr>
          <p:grpSpPr>
            <a:xfrm>
              <a:off x="4828320" y="2303640"/>
              <a:ext cx="801000" cy="671400"/>
              <a:chOff x="4828320" y="2303640"/>
              <a:chExt cx="801000" cy="671400"/>
            </a:xfrm>
          </p:grpSpPr>
          <p:sp>
            <p:nvSpPr>
              <p:cNvPr id="218" name=""/>
              <p:cNvSpPr/>
              <p:nvPr/>
            </p:nvSpPr>
            <p:spPr>
              <a:xfrm>
                <a:off x="4828320" y="2303640"/>
                <a:ext cx="80100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19" name=""/>
              <p:cNvSpPr/>
              <p:nvPr/>
            </p:nvSpPr>
            <p:spPr>
              <a:xfrm>
                <a:off x="4828320" y="2303640"/>
                <a:ext cx="80100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W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20" name=""/>
            <p:cNvGrpSpPr/>
            <p:nvPr/>
          </p:nvGrpSpPr>
          <p:grpSpPr>
            <a:xfrm>
              <a:off x="3224520" y="2303640"/>
              <a:ext cx="860760" cy="671400"/>
              <a:chOff x="3224520" y="2303640"/>
              <a:chExt cx="860760" cy="671400"/>
            </a:xfrm>
          </p:grpSpPr>
          <p:sp>
            <p:nvSpPr>
              <p:cNvPr id="221" name=""/>
              <p:cNvSpPr/>
              <p:nvPr/>
            </p:nvSpPr>
            <p:spPr>
              <a:xfrm>
                <a:off x="3224520" y="2303640"/>
                <a:ext cx="86076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2" name=""/>
              <p:cNvSpPr/>
              <p:nvPr/>
            </p:nvSpPr>
            <p:spPr>
              <a:xfrm>
                <a:off x="3224520" y="2303640"/>
                <a:ext cx="86076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X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23" name=""/>
            <p:cNvGrpSpPr/>
            <p:nvPr/>
          </p:nvGrpSpPr>
          <p:grpSpPr>
            <a:xfrm>
              <a:off x="2422440" y="2303640"/>
              <a:ext cx="801360" cy="671400"/>
              <a:chOff x="2422440" y="2303640"/>
              <a:chExt cx="801360" cy="671400"/>
            </a:xfrm>
          </p:grpSpPr>
          <p:sp>
            <p:nvSpPr>
              <p:cNvPr id="224" name=""/>
              <p:cNvSpPr/>
              <p:nvPr/>
            </p:nvSpPr>
            <p:spPr>
              <a:xfrm>
                <a:off x="2422440" y="2303640"/>
                <a:ext cx="80136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5" name=""/>
              <p:cNvSpPr/>
              <p:nvPr/>
            </p:nvSpPr>
            <p:spPr>
              <a:xfrm>
                <a:off x="2422440" y="2303640"/>
                <a:ext cx="80136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W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26" name=""/>
            <p:cNvGrpSpPr/>
            <p:nvPr/>
          </p:nvGrpSpPr>
          <p:grpSpPr>
            <a:xfrm>
              <a:off x="6461640" y="2303640"/>
              <a:ext cx="771480" cy="671400"/>
              <a:chOff x="6461640" y="2303640"/>
              <a:chExt cx="771480" cy="671400"/>
            </a:xfrm>
          </p:grpSpPr>
          <p:sp>
            <p:nvSpPr>
              <p:cNvPr id="227" name=""/>
              <p:cNvSpPr/>
              <p:nvPr/>
            </p:nvSpPr>
            <p:spPr>
              <a:xfrm>
                <a:off x="6461640" y="2303640"/>
                <a:ext cx="77148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28" name=""/>
              <p:cNvSpPr/>
              <p:nvPr/>
            </p:nvSpPr>
            <p:spPr>
              <a:xfrm>
                <a:off x="6461640" y="2303640"/>
                <a:ext cx="77148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R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29" name=""/>
            <p:cNvGrpSpPr/>
            <p:nvPr/>
          </p:nvGrpSpPr>
          <p:grpSpPr>
            <a:xfrm>
              <a:off x="4086000" y="2303640"/>
              <a:ext cx="741600" cy="671400"/>
              <a:chOff x="4086000" y="2303640"/>
              <a:chExt cx="741600" cy="671400"/>
            </a:xfrm>
          </p:grpSpPr>
          <p:sp>
            <p:nvSpPr>
              <p:cNvPr id="230" name=""/>
              <p:cNvSpPr/>
              <p:nvPr/>
            </p:nvSpPr>
            <p:spPr>
              <a:xfrm>
                <a:off x="4086000" y="2303640"/>
                <a:ext cx="74160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1" name=""/>
              <p:cNvSpPr/>
              <p:nvPr/>
            </p:nvSpPr>
            <p:spPr>
              <a:xfrm>
                <a:off x="4086000" y="2303640"/>
                <a:ext cx="74160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R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32" name=""/>
            <p:cNvGrpSpPr/>
            <p:nvPr/>
          </p:nvGrpSpPr>
          <p:grpSpPr>
            <a:xfrm>
              <a:off x="1709640" y="2303640"/>
              <a:ext cx="712080" cy="671400"/>
              <a:chOff x="1709640" y="2303640"/>
              <a:chExt cx="712080" cy="671400"/>
            </a:xfrm>
          </p:grpSpPr>
          <p:sp>
            <p:nvSpPr>
              <p:cNvPr id="233" name=""/>
              <p:cNvSpPr/>
              <p:nvPr/>
            </p:nvSpPr>
            <p:spPr>
              <a:xfrm>
                <a:off x="1709640" y="2303640"/>
                <a:ext cx="71208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4" name=""/>
              <p:cNvSpPr/>
              <p:nvPr/>
            </p:nvSpPr>
            <p:spPr>
              <a:xfrm>
                <a:off x="1709640" y="2303640"/>
                <a:ext cx="712080" cy="67140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R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35" name=""/>
            <p:cNvGrpSpPr/>
            <p:nvPr/>
          </p:nvGrpSpPr>
          <p:grpSpPr>
            <a:xfrm>
              <a:off x="6461640" y="1631880"/>
              <a:ext cx="2375280" cy="671040"/>
              <a:chOff x="6461640" y="1631880"/>
              <a:chExt cx="2375280" cy="671040"/>
            </a:xfrm>
          </p:grpSpPr>
          <p:sp>
            <p:nvSpPr>
              <p:cNvPr id="236" name=""/>
              <p:cNvSpPr/>
              <p:nvPr/>
            </p:nvSpPr>
            <p:spPr>
              <a:xfrm>
                <a:off x="6461640" y="1631880"/>
                <a:ext cx="2375280" cy="671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7" name=""/>
              <p:cNvSpPr/>
              <p:nvPr/>
            </p:nvSpPr>
            <p:spPr>
              <a:xfrm>
                <a:off x="6461640" y="1631880"/>
                <a:ext cx="2375280" cy="671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Others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38" name=""/>
            <p:cNvGrpSpPr/>
            <p:nvPr/>
          </p:nvGrpSpPr>
          <p:grpSpPr>
            <a:xfrm>
              <a:off x="4086000" y="1631880"/>
              <a:ext cx="2374920" cy="671040"/>
              <a:chOff x="4086000" y="1631880"/>
              <a:chExt cx="2374920" cy="671040"/>
            </a:xfrm>
          </p:grpSpPr>
          <p:sp>
            <p:nvSpPr>
              <p:cNvPr id="239" name=""/>
              <p:cNvSpPr/>
              <p:nvPr/>
            </p:nvSpPr>
            <p:spPr>
              <a:xfrm>
                <a:off x="4086000" y="1631880"/>
                <a:ext cx="2374920" cy="671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40" name=""/>
              <p:cNvSpPr/>
              <p:nvPr/>
            </p:nvSpPr>
            <p:spPr>
              <a:xfrm>
                <a:off x="4086000" y="1631880"/>
                <a:ext cx="2374920" cy="671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Group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41" name=""/>
            <p:cNvGrpSpPr/>
            <p:nvPr/>
          </p:nvGrpSpPr>
          <p:grpSpPr>
            <a:xfrm>
              <a:off x="1709640" y="1631880"/>
              <a:ext cx="2375640" cy="671040"/>
              <a:chOff x="1709640" y="1631880"/>
              <a:chExt cx="2375640" cy="671040"/>
            </a:xfrm>
          </p:grpSpPr>
          <p:sp>
            <p:nvSpPr>
              <p:cNvPr id="242" name=""/>
              <p:cNvSpPr/>
              <p:nvPr/>
            </p:nvSpPr>
            <p:spPr>
              <a:xfrm>
                <a:off x="1709640" y="1631880"/>
                <a:ext cx="2375640" cy="671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43" name=""/>
              <p:cNvSpPr/>
              <p:nvPr/>
            </p:nvSpPr>
            <p:spPr>
              <a:xfrm>
                <a:off x="1709640" y="1631880"/>
                <a:ext cx="2375640" cy="671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User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sp>
          <p:nvSpPr>
            <p:cNvPr id="244" name=""/>
            <p:cNvSpPr/>
            <p:nvPr/>
          </p:nvSpPr>
          <p:spPr>
            <a:xfrm>
              <a:off x="1709640" y="1631880"/>
              <a:ext cx="7128000" cy="360"/>
            </a:xfrm>
            <a:prstGeom prst="line">
              <a:avLst/>
            </a:prstGeom>
            <a:ln w="284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5" name=""/>
            <p:cNvSpPr/>
            <p:nvPr/>
          </p:nvSpPr>
          <p:spPr>
            <a:xfrm>
              <a:off x="1709640" y="2303640"/>
              <a:ext cx="7128000" cy="3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6" name=""/>
            <p:cNvSpPr/>
            <p:nvPr/>
          </p:nvSpPr>
          <p:spPr>
            <a:xfrm>
              <a:off x="1709640" y="2975760"/>
              <a:ext cx="7128000" cy="360"/>
            </a:xfrm>
            <a:prstGeom prst="line">
              <a:avLst/>
            </a:prstGeom>
            <a:ln w="284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7" name=""/>
            <p:cNvSpPr/>
            <p:nvPr/>
          </p:nvSpPr>
          <p:spPr>
            <a:xfrm>
              <a:off x="1709640" y="1631880"/>
              <a:ext cx="360" cy="1343880"/>
            </a:xfrm>
            <a:prstGeom prst="line">
              <a:avLst/>
            </a:prstGeom>
            <a:ln w="284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8" name=""/>
            <p:cNvSpPr/>
            <p:nvPr/>
          </p:nvSpPr>
          <p:spPr>
            <a:xfrm>
              <a:off x="4086000" y="1631880"/>
              <a:ext cx="360" cy="134388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9" name=""/>
            <p:cNvSpPr/>
            <p:nvPr/>
          </p:nvSpPr>
          <p:spPr>
            <a:xfrm>
              <a:off x="6461640" y="1631880"/>
              <a:ext cx="360" cy="134388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0" name=""/>
            <p:cNvSpPr/>
            <p:nvPr/>
          </p:nvSpPr>
          <p:spPr>
            <a:xfrm>
              <a:off x="8837640" y="1631880"/>
              <a:ext cx="360" cy="1343880"/>
            </a:xfrm>
            <a:prstGeom prst="line">
              <a:avLst/>
            </a:prstGeom>
            <a:ln w="284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1" name=""/>
            <p:cNvSpPr/>
            <p:nvPr/>
          </p:nvSpPr>
          <p:spPr>
            <a:xfrm>
              <a:off x="2422440" y="2303640"/>
              <a:ext cx="360" cy="67212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2" name=""/>
            <p:cNvSpPr/>
            <p:nvPr/>
          </p:nvSpPr>
          <p:spPr>
            <a:xfrm>
              <a:off x="3224520" y="2303640"/>
              <a:ext cx="360" cy="67212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3" name=""/>
            <p:cNvSpPr/>
            <p:nvPr/>
          </p:nvSpPr>
          <p:spPr>
            <a:xfrm>
              <a:off x="4828320" y="2303640"/>
              <a:ext cx="360" cy="67212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4" name=""/>
            <p:cNvSpPr/>
            <p:nvPr/>
          </p:nvSpPr>
          <p:spPr>
            <a:xfrm>
              <a:off x="5630040" y="2303640"/>
              <a:ext cx="360" cy="67212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5" name=""/>
            <p:cNvSpPr/>
            <p:nvPr/>
          </p:nvSpPr>
          <p:spPr>
            <a:xfrm>
              <a:off x="7233840" y="2303640"/>
              <a:ext cx="360" cy="67212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6" name=""/>
            <p:cNvSpPr/>
            <p:nvPr/>
          </p:nvSpPr>
          <p:spPr>
            <a:xfrm>
              <a:off x="8035920" y="2303640"/>
              <a:ext cx="360" cy="67212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3515400" y="360720"/>
            <a:ext cx="3656160" cy="670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Permissions (II)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/>
          </p:nvPr>
        </p:nvSpPr>
        <p:spPr>
          <a:xfrm>
            <a:off x="356040" y="1008000"/>
            <a:ext cx="9978480" cy="600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Actually: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Permission management is slightly more complex than presented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When a process is running, it has: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real user ID / group ID (used for accounting)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An effective user ID / group ID (used for login)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What permissions are used?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actual user ID matches that of the file owner, User permissions apply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Otherwise, if the actual group ID matches that of the file, Group permissions apply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Otherwise, Others permissions apply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2340000" y="407520"/>
            <a:ext cx="561744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How to change permissions (I)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/>
          </p:nvPr>
        </p:nvSpPr>
        <p:spPr>
          <a:xfrm>
            <a:off x="284040" y="1316520"/>
            <a:ext cx="9978480" cy="5663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80880" indent="-380880">
              <a:lnSpc>
                <a:spcPts val="2625"/>
              </a:lnSpc>
              <a:spcBef>
                <a:spcPts val="164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Related: </a:t>
            </a:r>
            <a:r>
              <a:rPr b="1" lang="en" sz="2200" spc="-1" strike="noStrike">
                <a:latin typeface="Courier New"/>
                <a:ea typeface="HG Mincho Light J"/>
              </a:rPr>
              <a:t>chmod [ugoa][+-=][rwxXstugo] file(s)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Examples: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23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chmod u+x script.sh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3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Adds execute right for the owner to the script.sh file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23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chmod –R ug+rwX src/*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3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Adds write, read rights for the owner and group for files and contents in src/ , recursively. It also adds execute right for directories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3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chmod –R o-rwx $HOME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3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Removes all rights from all users who are not the owner and do not belong to the group, recursively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See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chmod info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for more details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2340000" y="407520"/>
            <a:ext cx="5673960" cy="576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How to change permissions (II)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/>
          </p:nvPr>
        </p:nvSpPr>
        <p:spPr>
          <a:xfrm>
            <a:off x="356040" y="972000"/>
            <a:ext cx="9978480" cy="6366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80880" indent="-380880">
              <a:lnSpc>
                <a:spcPts val="2625"/>
              </a:lnSpc>
              <a:spcBef>
                <a:spcPts val="1925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Absolute: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chmod octal-number file(s)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 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spcAft>
                <a:spcPts val="283"/>
              </a:spcAft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spcAft>
                <a:spcPts val="283"/>
              </a:spcAft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spcAft>
                <a:spcPts val="283"/>
              </a:spcAft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spcAft>
                <a:spcPts val="283"/>
              </a:spcAft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624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Examples: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23000"/>
              </a:lnSpc>
              <a:spcBef>
                <a:spcPts val="448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chmod 755 public_html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48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Assign write, read and execute rights to the user, read and execute rights to the group and users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23000"/>
              </a:lnSpc>
              <a:spcBef>
                <a:spcPts val="448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chmod 644 .procmailrc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48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Assign write rights, read rights to the user, read rights to the group and others</a:t>
            </a:r>
            <a:endParaRPr b="0" lang="en-GB" sz="2200" spc="-1" strike="noStrike">
              <a:latin typeface="Arial"/>
            </a:endParaRPr>
          </a:p>
        </p:txBody>
      </p:sp>
      <p:grpSp>
        <p:nvGrpSpPr>
          <p:cNvPr id="263" name=""/>
          <p:cNvGrpSpPr/>
          <p:nvPr/>
        </p:nvGrpSpPr>
        <p:grpSpPr>
          <a:xfrm>
            <a:off x="1781640" y="1667880"/>
            <a:ext cx="7128360" cy="1521360"/>
            <a:chOff x="1781640" y="1667880"/>
            <a:chExt cx="7128360" cy="1521360"/>
          </a:xfrm>
        </p:grpSpPr>
        <p:grpSp>
          <p:nvGrpSpPr>
            <p:cNvPr id="264" name=""/>
            <p:cNvGrpSpPr/>
            <p:nvPr/>
          </p:nvGrpSpPr>
          <p:grpSpPr>
            <a:xfrm>
              <a:off x="8107920" y="2330280"/>
              <a:ext cx="801000" cy="858960"/>
              <a:chOff x="8107920" y="2330280"/>
              <a:chExt cx="801000" cy="858960"/>
            </a:xfrm>
          </p:grpSpPr>
          <p:sp>
            <p:nvSpPr>
              <p:cNvPr id="265" name=""/>
              <p:cNvSpPr/>
              <p:nvPr/>
            </p:nvSpPr>
            <p:spPr>
              <a:xfrm>
                <a:off x="8107920" y="2330280"/>
                <a:ext cx="801000" cy="8258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66" name=""/>
              <p:cNvSpPr/>
              <p:nvPr/>
            </p:nvSpPr>
            <p:spPr>
              <a:xfrm>
                <a:off x="8107920" y="2330280"/>
                <a:ext cx="801000" cy="858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X </a:t>
                </a:r>
                <a:br>
                  <a:rPr sz="2000"/>
                </a:b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1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67" name=""/>
            <p:cNvGrpSpPr/>
            <p:nvPr/>
          </p:nvGrpSpPr>
          <p:grpSpPr>
            <a:xfrm>
              <a:off x="7305840" y="2330280"/>
              <a:ext cx="801360" cy="858960"/>
              <a:chOff x="7305840" y="2330280"/>
              <a:chExt cx="801360" cy="858960"/>
            </a:xfrm>
          </p:grpSpPr>
          <p:sp>
            <p:nvSpPr>
              <p:cNvPr id="268" name=""/>
              <p:cNvSpPr/>
              <p:nvPr/>
            </p:nvSpPr>
            <p:spPr>
              <a:xfrm>
                <a:off x="7305840" y="2330280"/>
                <a:ext cx="801360" cy="8258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69" name=""/>
              <p:cNvSpPr/>
              <p:nvPr/>
            </p:nvSpPr>
            <p:spPr>
              <a:xfrm>
                <a:off x="7305840" y="2330280"/>
                <a:ext cx="801360" cy="858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W </a:t>
                </a:r>
                <a:br>
                  <a:rPr sz="2000"/>
                </a:b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2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70" name=""/>
            <p:cNvGrpSpPr/>
            <p:nvPr/>
          </p:nvGrpSpPr>
          <p:grpSpPr>
            <a:xfrm>
              <a:off x="5702040" y="2330280"/>
              <a:ext cx="830880" cy="858960"/>
              <a:chOff x="5702040" y="2330280"/>
              <a:chExt cx="830880" cy="858960"/>
            </a:xfrm>
          </p:grpSpPr>
          <p:sp>
            <p:nvSpPr>
              <p:cNvPr id="271" name=""/>
              <p:cNvSpPr/>
              <p:nvPr/>
            </p:nvSpPr>
            <p:spPr>
              <a:xfrm>
                <a:off x="5702040" y="2330280"/>
                <a:ext cx="830880" cy="8258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72" name=""/>
              <p:cNvSpPr/>
              <p:nvPr/>
            </p:nvSpPr>
            <p:spPr>
              <a:xfrm>
                <a:off x="5702040" y="2330280"/>
                <a:ext cx="830880" cy="858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X </a:t>
                </a:r>
                <a:br>
                  <a:rPr sz="2000"/>
                </a:b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1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73" name=""/>
            <p:cNvGrpSpPr/>
            <p:nvPr/>
          </p:nvGrpSpPr>
          <p:grpSpPr>
            <a:xfrm>
              <a:off x="4900320" y="2330280"/>
              <a:ext cx="801000" cy="858960"/>
              <a:chOff x="4900320" y="2330280"/>
              <a:chExt cx="801000" cy="858960"/>
            </a:xfrm>
          </p:grpSpPr>
          <p:sp>
            <p:nvSpPr>
              <p:cNvPr id="274" name=""/>
              <p:cNvSpPr/>
              <p:nvPr/>
            </p:nvSpPr>
            <p:spPr>
              <a:xfrm>
                <a:off x="4900320" y="2330280"/>
                <a:ext cx="801000" cy="8258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75" name=""/>
              <p:cNvSpPr/>
              <p:nvPr/>
            </p:nvSpPr>
            <p:spPr>
              <a:xfrm>
                <a:off x="4900320" y="2330280"/>
                <a:ext cx="801000" cy="858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W </a:t>
                </a:r>
                <a:br>
                  <a:rPr sz="2000"/>
                </a:b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2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76" name=""/>
            <p:cNvGrpSpPr/>
            <p:nvPr/>
          </p:nvGrpSpPr>
          <p:grpSpPr>
            <a:xfrm>
              <a:off x="3296520" y="2330280"/>
              <a:ext cx="860760" cy="858960"/>
              <a:chOff x="3296520" y="2330280"/>
              <a:chExt cx="860760" cy="858960"/>
            </a:xfrm>
          </p:grpSpPr>
          <p:sp>
            <p:nvSpPr>
              <p:cNvPr id="277" name=""/>
              <p:cNvSpPr/>
              <p:nvPr/>
            </p:nvSpPr>
            <p:spPr>
              <a:xfrm>
                <a:off x="3296520" y="2330280"/>
                <a:ext cx="860760" cy="8258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78" name=""/>
              <p:cNvSpPr/>
              <p:nvPr/>
            </p:nvSpPr>
            <p:spPr>
              <a:xfrm>
                <a:off x="3296520" y="2330280"/>
                <a:ext cx="860760" cy="858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X </a:t>
                </a:r>
                <a:br>
                  <a:rPr sz="2000"/>
                </a:b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1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79" name=""/>
            <p:cNvGrpSpPr/>
            <p:nvPr/>
          </p:nvGrpSpPr>
          <p:grpSpPr>
            <a:xfrm>
              <a:off x="2494440" y="2330280"/>
              <a:ext cx="801360" cy="858960"/>
              <a:chOff x="2494440" y="2330280"/>
              <a:chExt cx="801360" cy="858960"/>
            </a:xfrm>
          </p:grpSpPr>
          <p:sp>
            <p:nvSpPr>
              <p:cNvPr id="280" name=""/>
              <p:cNvSpPr/>
              <p:nvPr/>
            </p:nvSpPr>
            <p:spPr>
              <a:xfrm>
                <a:off x="2494440" y="2330280"/>
                <a:ext cx="801360" cy="8258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1" name=""/>
              <p:cNvSpPr/>
              <p:nvPr/>
            </p:nvSpPr>
            <p:spPr>
              <a:xfrm>
                <a:off x="2494440" y="2330280"/>
                <a:ext cx="801360" cy="858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W </a:t>
                </a:r>
                <a:br>
                  <a:rPr sz="2000"/>
                </a:b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2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82" name=""/>
            <p:cNvGrpSpPr/>
            <p:nvPr/>
          </p:nvGrpSpPr>
          <p:grpSpPr>
            <a:xfrm>
              <a:off x="6533640" y="2330280"/>
              <a:ext cx="771480" cy="858960"/>
              <a:chOff x="6533640" y="2330280"/>
              <a:chExt cx="771480" cy="858960"/>
            </a:xfrm>
          </p:grpSpPr>
          <p:sp>
            <p:nvSpPr>
              <p:cNvPr id="283" name=""/>
              <p:cNvSpPr/>
              <p:nvPr/>
            </p:nvSpPr>
            <p:spPr>
              <a:xfrm>
                <a:off x="6533640" y="2330280"/>
                <a:ext cx="771480" cy="8258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4" name=""/>
              <p:cNvSpPr/>
              <p:nvPr/>
            </p:nvSpPr>
            <p:spPr>
              <a:xfrm>
                <a:off x="6533640" y="2330280"/>
                <a:ext cx="771480" cy="858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R </a:t>
                </a:r>
                <a:br>
                  <a:rPr sz="2000"/>
                </a:b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4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85" name=""/>
            <p:cNvGrpSpPr/>
            <p:nvPr/>
          </p:nvGrpSpPr>
          <p:grpSpPr>
            <a:xfrm>
              <a:off x="4158000" y="2330280"/>
              <a:ext cx="741600" cy="858960"/>
              <a:chOff x="4158000" y="2330280"/>
              <a:chExt cx="741600" cy="858960"/>
            </a:xfrm>
          </p:grpSpPr>
          <p:sp>
            <p:nvSpPr>
              <p:cNvPr id="286" name=""/>
              <p:cNvSpPr/>
              <p:nvPr/>
            </p:nvSpPr>
            <p:spPr>
              <a:xfrm>
                <a:off x="4158000" y="2330280"/>
                <a:ext cx="741600" cy="8258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87" name=""/>
              <p:cNvSpPr/>
              <p:nvPr/>
            </p:nvSpPr>
            <p:spPr>
              <a:xfrm>
                <a:off x="4158000" y="2330280"/>
                <a:ext cx="741600" cy="858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R </a:t>
                </a:r>
                <a:br>
                  <a:rPr sz="2000"/>
                </a:b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4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88" name=""/>
            <p:cNvGrpSpPr/>
            <p:nvPr/>
          </p:nvGrpSpPr>
          <p:grpSpPr>
            <a:xfrm>
              <a:off x="1781640" y="2330280"/>
              <a:ext cx="712080" cy="858960"/>
              <a:chOff x="1781640" y="2330280"/>
              <a:chExt cx="712080" cy="858960"/>
            </a:xfrm>
          </p:grpSpPr>
          <p:sp>
            <p:nvSpPr>
              <p:cNvPr id="289" name=""/>
              <p:cNvSpPr/>
              <p:nvPr/>
            </p:nvSpPr>
            <p:spPr>
              <a:xfrm>
                <a:off x="1781640" y="2330280"/>
                <a:ext cx="712080" cy="8258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0" name=""/>
              <p:cNvSpPr/>
              <p:nvPr/>
            </p:nvSpPr>
            <p:spPr>
              <a:xfrm>
                <a:off x="1781640" y="2330280"/>
                <a:ext cx="712080" cy="858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R </a:t>
                </a:r>
                <a:br>
                  <a:rPr sz="2000"/>
                </a:b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4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91" name=""/>
            <p:cNvGrpSpPr/>
            <p:nvPr/>
          </p:nvGrpSpPr>
          <p:grpSpPr>
            <a:xfrm>
              <a:off x="6533640" y="1667880"/>
              <a:ext cx="2375280" cy="661680"/>
              <a:chOff x="6533640" y="1667880"/>
              <a:chExt cx="2375280" cy="661680"/>
            </a:xfrm>
          </p:grpSpPr>
          <p:sp>
            <p:nvSpPr>
              <p:cNvPr id="292" name=""/>
              <p:cNvSpPr/>
              <p:nvPr/>
            </p:nvSpPr>
            <p:spPr>
              <a:xfrm>
                <a:off x="6533640" y="1667880"/>
                <a:ext cx="2375280" cy="66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3" name=""/>
              <p:cNvSpPr/>
              <p:nvPr/>
            </p:nvSpPr>
            <p:spPr>
              <a:xfrm>
                <a:off x="6533640" y="1667880"/>
                <a:ext cx="2375280" cy="66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Others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94" name=""/>
            <p:cNvGrpSpPr/>
            <p:nvPr/>
          </p:nvGrpSpPr>
          <p:grpSpPr>
            <a:xfrm>
              <a:off x="4158000" y="1667880"/>
              <a:ext cx="2374920" cy="661680"/>
              <a:chOff x="4158000" y="1667880"/>
              <a:chExt cx="2374920" cy="661680"/>
            </a:xfrm>
          </p:grpSpPr>
          <p:sp>
            <p:nvSpPr>
              <p:cNvPr id="295" name=""/>
              <p:cNvSpPr/>
              <p:nvPr/>
            </p:nvSpPr>
            <p:spPr>
              <a:xfrm>
                <a:off x="4158000" y="1667880"/>
                <a:ext cx="2374920" cy="66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6" name=""/>
              <p:cNvSpPr/>
              <p:nvPr/>
            </p:nvSpPr>
            <p:spPr>
              <a:xfrm>
                <a:off x="4158000" y="1667880"/>
                <a:ext cx="2374920" cy="66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Group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grpSp>
          <p:nvGrpSpPr>
            <p:cNvPr id="297" name=""/>
            <p:cNvGrpSpPr/>
            <p:nvPr/>
          </p:nvGrpSpPr>
          <p:grpSpPr>
            <a:xfrm>
              <a:off x="1781640" y="1667880"/>
              <a:ext cx="2375640" cy="661680"/>
              <a:chOff x="1781640" y="1667880"/>
              <a:chExt cx="2375640" cy="661680"/>
            </a:xfrm>
          </p:grpSpPr>
          <p:sp>
            <p:nvSpPr>
              <p:cNvPr id="298" name=""/>
              <p:cNvSpPr/>
              <p:nvPr/>
            </p:nvSpPr>
            <p:spPr>
              <a:xfrm>
                <a:off x="1781640" y="1667880"/>
                <a:ext cx="2375640" cy="66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99" name=""/>
              <p:cNvSpPr/>
              <p:nvPr/>
            </p:nvSpPr>
            <p:spPr>
              <a:xfrm>
                <a:off x="1781640" y="1667880"/>
                <a:ext cx="2375640" cy="6616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t">
                <a:noAutofit/>
              </a:bodyPr>
              <a:p>
                <a:pPr algn="ctr">
                  <a:lnSpc>
                    <a:spcPct val="94000"/>
                  </a:lnSpc>
                  <a:spcBef>
                    <a:spcPts val="1749"/>
                  </a:spcBef>
                  <a:buNone/>
                  <a:tabLst>
                    <a:tab algn="l" pos="69840"/>
                    <a:tab algn="l" pos="518760"/>
                    <a:tab algn="l" pos="968040"/>
                    <a:tab algn="l" pos="1417320"/>
                    <a:tab algn="l" pos="1866600"/>
                    <a:tab algn="l" pos="2315880"/>
                    <a:tab algn="l" pos="2765160"/>
                    <a:tab algn="l" pos="3214440"/>
                    <a:tab algn="l" pos="3663720"/>
                    <a:tab algn="l" pos="4113000"/>
                    <a:tab algn="l" pos="4562280"/>
                    <a:tab algn="l" pos="5011560"/>
                    <a:tab algn="l" pos="5460840"/>
                    <a:tab algn="l" pos="5910120"/>
                    <a:tab algn="l" pos="6359400"/>
                    <a:tab algn="l" pos="6808680"/>
                    <a:tab algn="l" pos="7257960"/>
                    <a:tab algn="l" pos="7707240"/>
                    <a:tab algn="l" pos="8156520"/>
                    <a:tab algn="l" pos="8605800"/>
                  </a:tabLst>
                </a:pPr>
                <a:r>
                  <a:rPr b="0" lang="en" sz="2000" spc="-1" strike="noStrike">
                    <a:solidFill>
                      <a:srgbClr val="cc3300"/>
                    </a:solidFill>
                    <a:latin typeface="Comic Sans MS"/>
                    <a:ea typeface="DejaVu Sans"/>
                  </a:rPr>
                  <a:t>User</a:t>
                </a:r>
                <a:endParaRPr b="0" lang="en-GB" sz="2000" spc="-1" strike="noStrike">
                  <a:latin typeface="Arial"/>
                </a:endParaRPr>
              </a:p>
            </p:txBody>
          </p:sp>
        </p:grpSp>
        <p:sp>
          <p:nvSpPr>
            <p:cNvPr id="300" name=""/>
            <p:cNvSpPr/>
            <p:nvPr/>
          </p:nvSpPr>
          <p:spPr>
            <a:xfrm>
              <a:off x="1781640" y="1667880"/>
              <a:ext cx="7128000" cy="360"/>
            </a:xfrm>
            <a:prstGeom prst="line">
              <a:avLst/>
            </a:prstGeom>
            <a:ln w="284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1" name=""/>
            <p:cNvSpPr/>
            <p:nvPr/>
          </p:nvSpPr>
          <p:spPr>
            <a:xfrm>
              <a:off x="1781640" y="2330280"/>
              <a:ext cx="7128000" cy="3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2" name=""/>
            <p:cNvSpPr/>
            <p:nvPr/>
          </p:nvSpPr>
          <p:spPr>
            <a:xfrm>
              <a:off x="1781640" y="3156840"/>
              <a:ext cx="7128000" cy="360"/>
            </a:xfrm>
            <a:prstGeom prst="line">
              <a:avLst/>
            </a:prstGeom>
            <a:ln w="284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3" name=""/>
            <p:cNvSpPr/>
            <p:nvPr/>
          </p:nvSpPr>
          <p:spPr>
            <a:xfrm>
              <a:off x="1781640" y="1667880"/>
              <a:ext cx="360" cy="1488960"/>
            </a:xfrm>
            <a:prstGeom prst="line">
              <a:avLst/>
            </a:prstGeom>
            <a:ln w="284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4" name=""/>
            <p:cNvSpPr/>
            <p:nvPr/>
          </p:nvSpPr>
          <p:spPr>
            <a:xfrm>
              <a:off x="4158000" y="1667880"/>
              <a:ext cx="360" cy="14889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5" name=""/>
            <p:cNvSpPr/>
            <p:nvPr/>
          </p:nvSpPr>
          <p:spPr>
            <a:xfrm>
              <a:off x="6533640" y="1667880"/>
              <a:ext cx="360" cy="14889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6" name=""/>
            <p:cNvSpPr/>
            <p:nvPr/>
          </p:nvSpPr>
          <p:spPr>
            <a:xfrm>
              <a:off x="8909640" y="1667880"/>
              <a:ext cx="360" cy="1488960"/>
            </a:xfrm>
            <a:prstGeom prst="line">
              <a:avLst/>
            </a:prstGeom>
            <a:ln w="284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7" name=""/>
            <p:cNvSpPr/>
            <p:nvPr/>
          </p:nvSpPr>
          <p:spPr>
            <a:xfrm>
              <a:off x="2494440" y="2330280"/>
              <a:ext cx="360" cy="8265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8" name=""/>
            <p:cNvSpPr/>
            <p:nvPr/>
          </p:nvSpPr>
          <p:spPr>
            <a:xfrm>
              <a:off x="3296520" y="2330280"/>
              <a:ext cx="360" cy="8265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9" name=""/>
            <p:cNvSpPr/>
            <p:nvPr/>
          </p:nvSpPr>
          <p:spPr>
            <a:xfrm>
              <a:off x="4900320" y="2330280"/>
              <a:ext cx="360" cy="8265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0" name=""/>
            <p:cNvSpPr/>
            <p:nvPr/>
          </p:nvSpPr>
          <p:spPr>
            <a:xfrm>
              <a:off x="5702040" y="2330280"/>
              <a:ext cx="360" cy="8265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1" name=""/>
            <p:cNvSpPr/>
            <p:nvPr/>
          </p:nvSpPr>
          <p:spPr>
            <a:xfrm>
              <a:off x="7305840" y="2330280"/>
              <a:ext cx="360" cy="8265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2" name=""/>
            <p:cNvSpPr/>
            <p:nvPr/>
          </p:nvSpPr>
          <p:spPr>
            <a:xfrm>
              <a:off x="8107920" y="2330280"/>
              <a:ext cx="360" cy="826560"/>
            </a:xfrm>
            <a:prstGeom prst="line">
              <a:avLst/>
            </a:prstGeom>
            <a:ln w="126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464000" y="371520"/>
            <a:ext cx="1431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Links</a:t>
            </a:r>
            <a:r>
              <a:rPr b="0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14" name="PlaceHolder 2"/>
          <p:cNvSpPr>
            <a:spLocks noGrp="1"/>
          </p:cNvSpPr>
          <p:nvPr>
            <p:ph/>
          </p:nvPr>
        </p:nvSpPr>
        <p:spPr>
          <a:xfrm>
            <a:off x="356040" y="981720"/>
            <a:ext cx="9978480" cy="6158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ln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hlink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a hard-link, that is, it creates an entry (in the current directory) called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hlink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with the same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inode number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as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link number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of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inode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incremented by 1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ln -s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slink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a symbolic link, that is, it creates a special file (in the current directory) called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slink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which "points" to the entry in the directory with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name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link number of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inode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 u="sng">
                <a:solidFill>
                  <a:srgbClr val="000000"/>
                </a:solidFill>
                <a:uFillTx/>
                <a:latin typeface="Arial"/>
                <a:ea typeface="HG Mincho Light J"/>
              </a:rPr>
              <a:t>is not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increased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I cancel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1" i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files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hard-link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 The inode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link number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decremented, but the file data is not removed from disk, until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link number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becomes 0.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symbolic link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 the link becomes "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stale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", i.e. it points to a non-existent file.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2872800" y="479520"/>
            <a:ext cx="494064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- Initial situation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16" name=""/>
          <p:cNvSpPr/>
          <p:nvPr/>
        </p:nvSpPr>
        <p:spPr>
          <a:xfrm>
            <a:off x="1069200" y="2301840"/>
            <a:ext cx="161604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17" name=""/>
          <p:cNvSpPr/>
          <p:nvPr/>
        </p:nvSpPr>
        <p:spPr>
          <a:xfrm>
            <a:off x="2689560" y="2301840"/>
            <a:ext cx="73800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18" name=""/>
          <p:cNvSpPr/>
          <p:nvPr/>
        </p:nvSpPr>
        <p:spPr>
          <a:xfrm>
            <a:off x="1076400" y="1447920"/>
            <a:ext cx="3137760" cy="94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Directories: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name inode no.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19" name=""/>
          <p:cNvSpPr/>
          <p:nvPr/>
        </p:nvSpPr>
        <p:spPr>
          <a:xfrm>
            <a:off x="4921560" y="1869840"/>
            <a:ext cx="1616040" cy="10900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inode 1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links: 1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20" name=""/>
          <p:cNvSpPr/>
          <p:nvPr/>
        </p:nvSpPr>
        <p:spPr>
          <a:xfrm>
            <a:off x="3007080" y="2529000"/>
            <a:ext cx="1925640" cy="7200"/>
          </a:xfrm>
          <a:prstGeom prst="line">
            <a:avLst/>
          </a:prstGeom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21" name=""/>
          <p:cNvSpPr/>
          <p:nvPr/>
        </p:nvSpPr>
        <p:spPr>
          <a:xfrm>
            <a:off x="7842240" y="1153440"/>
            <a:ext cx="1616040" cy="25185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file 1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22" name=""/>
          <p:cNvSpPr/>
          <p:nvPr/>
        </p:nvSpPr>
        <p:spPr>
          <a:xfrm flipV="1">
            <a:off x="6538320" y="2412360"/>
            <a:ext cx="1303560" cy="1800"/>
          </a:xfrm>
          <a:prstGeom prst="curved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23" name="PlaceHolder 2"/>
          <p:cNvSpPr>
            <a:spLocks noGrp="1"/>
          </p:cNvSpPr>
          <p:nvPr>
            <p:ph/>
          </p:nvPr>
        </p:nvSpPr>
        <p:spPr>
          <a:xfrm>
            <a:off x="568440" y="4213440"/>
            <a:ext cx="9470880" cy="11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There is a file named </a:t>
            </a:r>
            <a:r>
              <a:rPr b="1" lang="en" sz="2200" spc="-1" strike="noStrike">
                <a:latin typeface="Courier New"/>
                <a:ea typeface="HG Mincho Light J"/>
              </a:rPr>
              <a:t>file </a:t>
            </a:r>
            <a:r>
              <a:rPr b="0" lang="en" sz="2200" spc="-1" strike="noStrike">
                <a:latin typeface="Arial"/>
                <a:ea typeface="HG Mincho Light J"/>
              </a:rPr>
              <a:t>with </a:t>
            </a:r>
            <a:r>
              <a:rPr b="0" i="1" lang="en" sz="2200" spc="-1" strike="noStrike">
                <a:latin typeface="Arial"/>
                <a:ea typeface="HG Mincho Light J"/>
              </a:rPr>
              <a:t>inode number </a:t>
            </a:r>
            <a:r>
              <a:rPr b="0" lang="en" sz="2200" spc="-1" strike="noStrike">
                <a:latin typeface="Arial"/>
                <a:ea typeface="HG Mincho Light J"/>
              </a:rPr>
              <a:t>=1 and </a:t>
            </a:r>
            <a:r>
              <a:rPr b="0" i="1" lang="en" sz="2200" spc="-1" strike="noStrike">
                <a:latin typeface="Arial"/>
                <a:ea typeface="HG Mincho Light J"/>
              </a:rPr>
              <a:t>link number </a:t>
            </a:r>
            <a:r>
              <a:rPr b="0" lang="en" sz="2200" spc="-1" strike="noStrike">
                <a:latin typeface="Arial"/>
                <a:ea typeface="HG Mincho Light J"/>
              </a:rPr>
              <a:t>=1 </a:t>
            </a:r>
            <a:br>
              <a:rPr sz="2200"/>
            </a:br>
            <a:r>
              <a:rPr b="0" lang="en" sz="2200" spc="-1" strike="noStrike">
                <a:latin typeface="Arial"/>
                <a:ea typeface="HG Mincho Light J"/>
              </a:rPr>
              <a:t>(i.e. only one entry in the directory refers to the </a:t>
            </a:r>
            <a:r>
              <a:rPr b="0" i="1" lang="en" sz="2200" spc="-1" strike="noStrike">
                <a:latin typeface="Arial"/>
                <a:ea typeface="HG Mincho Light J"/>
              </a:rPr>
              <a:t>inode </a:t>
            </a:r>
            <a:r>
              <a:rPr b="0" lang="en" sz="2200" spc="-1" strike="noStrike">
                <a:latin typeface="Arial"/>
                <a:ea typeface="HG Mincho Light J"/>
              </a:rPr>
              <a:t>of the file)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244440" y="407520"/>
            <a:ext cx="1019736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Unix/Linux features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356040" y="1222560"/>
            <a:ext cx="9978480" cy="572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Multiuser / multitasking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Composition of tools (filters) </a:t>
            </a:r>
            <a:r>
              <a:rPr b="0" lang="en" sz="2200" spc="-1" strike="noStrike">
                <a:latin typeface="Arial"/>
              </a:rPr>
              <a:t>at user level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Designed by programmers for programmers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“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Everything is a file”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Monolithic kernel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Modularity (eg, file system)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</a:rPr>
              <a:t>Written almost entirely in C (like Unix)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2279880" y="471960"/>
            <a:ext cx="6126480" cy="51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- Creating a hard-link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25" name=""/>
          <p:cNvSpPr/>
          <p:nvPr/>
        </p:nvSpPr>
        <p:spPr>
          <a:xfrm>
            <a:off x="997200" y="2049840"/>
            <a:ext cx="161604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26" name=""/>
          <p:cNvSpPr/>
          <p:nvPr/>
        </p:nvSpPr>
        <p:spPr>
          <a:xfrm>
            <a:off x="2617560" y="2049840"/>
            <a:ext cx="73800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27" name=""/>
          <p:cNvSpPr/>
          <p:nvPr/>
        </p:nvSpPr>
        <p:spPr>
          <a:xfrm>
            <a:off x="997560" y="2553840"/>
            <a:ext cx="161604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hlink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28" name=""/>
          <p:cNvSpPr/>
          <p:nvPr/>
        </p:nvSpPr>
        <p:spPr>
          <a:xfrm>
            <a:off x="2617920" y="2553840"/>
            <a:ext cx="73800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29" name=""/>
          <p:cNvSpPr/>
          <p:nvPr/>
        </p:nvSpPr>
        <p:spPr>
          <a:xfrm>
            <a:off x="932400" y="1123920"/>
            <a:ext cx="3137760" cy="94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Directories: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name inode no.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30" name=""/>
          <p:cNvSpPr/>
          <p:nvPr/>
        </p:nvSpPr>
        <p:spPr>
          <a:xfrm>
            <a:off x="4921560" y="1869840"/>
            <a:ext cx="1616040" cy="10900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inode 1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links: 2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31" name=""/>
          <p:cNvSpPr/>
          <p:nvPr/>
        </p:nvSpPr>
        <p:spPr>
          <a:xfrm flipV="1">
            <a:off x="3030480" y="2247480"/>
            <a:ext cx="1866240" cy="7560"/>
          </a:xfrm>
          <a:prstGeom prst="line">
            <a:avLst/>
          </a:prstGeom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2" name=""/>
          <p:cNvSpPr/>
          <p:nvPr/>
        </p:nvSpPr>
        <p:spPr>
          <a:xfrm flipV="1">
            <a:off x="3039840" y="2515320"/>
            <a:ext cx="1827000" cy="286200"/>
          </a:xfrm>
          <a:prstGeom prst="line">
            <a:avLst/>
          </a:prstGeom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3" name=""/>
          <p:cNvSpPr/>
          <p:nvPr/>
        </p:nvSpPr>
        <p:spPr>
          <a:xfrm>
            <a:off x="8053920" y="1149840"/>
            <a:ext cx="1616040" cy="25185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data</a:t>
            </a:r>
            <a:endParaRPr b="0" lang="en-GB" sz="24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of the</a:t>
            </a:r>
            <a:endParaRPr b="0" lang="en-GB" sz="24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34" name=""/>
          <p:cNvSpPr/>
          <p:nvPr/>
        </p:nvSpPr>
        <p:spPr>
          <a:xfrm flipV="1">
            <a:off x="6538320" y="2408760"/>
            <a:ext cx="1515240" cy="5400"/>
          </a:xfrm>
          <a:prstGeom prst="curved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5" name="PlaceHolder 2"/>
          <p:cNvSpPr>
            <a:spLocks noGrp="1"/>
          </p:cNvSpPr>
          <p:nvPr>
            <p:ph/>
          </p:nvPr>
        </p:nvSpPr>
        <p:spPr>
          <a:xfrm>
            <a:off x="568440" y="4213440"/>
            <a:ext cx="9470880" cy="11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latin typeface="Arial"/>
                <a:ea typeface="HG Mincho Light J"/>
              </a:rPr>
              <a:t>hard link </a:t>
            </a:r>
            <a:r>
              <a:rPr b="0" lang="en" sz="2200" spc="-1" strike="noStrike">
                <a:latin typeface="Arial"/>
                <a:ea typeface="HG Mincho Light J"/>
              </a:rPr>
              <a:t>named </a:t>
            </a:r>
            <a:r>
              <a:rPr b="1" lang="en" sz="2200" spc="-1" strike="noStrike">
                <a:latin typeface="Courier New"/>
                <a:ea typeface="HG Mincho Light J"/>
              </a:rPr>
              <a:t>hlink </a:t>
            </a:r>
            <a:r>
              <a:rPr b="0" lang="en" sz="2200" spc="-1" strike="noStrike">
                <a:latin typeface="Arial"/>
                <a:ea typeface="HG Mincho Light J"/>
              </a:rPr>
              <a:t>is created which refers to </a:t>
            </a:r>
            <a:r>
              <a:rPr b="0" i="1" lang="en" sz="2200" spc="-1" strike="noStrike">
                <a:latin typeface="Arial"/>
                <a:ea typeface="HG Mincho Light J"/>
              </a:rPr>
              <a:t>inode </a:t>
            </a:r>
            <a:r>
              <a:rPr b="0" lang="en" sz="2200" spc="-1" strike="noStrike">
                <a:latin typeface="Arial"/>
                <a:ea typeface="HG Mincho Light J"/>
              </a:rPr>
              <a:t>1, so the </a:t>
            </a:r>
            <a:r>
              <a:rPr b="0" i="1" lang="en" sz="2200" spc="-1" strike="noStrike">
                <a:latin typeface="Arial"/>
                <a:ea typeface="HG Mincho Light J"/>
              </a:rPr>
              <a:t>link number </a:t>
            </a:r>
            <a:r>
              <a:rPr b="0" lang="en" sz="2200" spc="-1" strike="noStrike">
                <a:latin typeface="Arial"/>
                <a:ea typeface="HG Mincho Light J"/>
              </a:rPr>
              <a:t>of the inode becomes 2 (i.e. 2 entries in the directory refer to the </a:t>
            </a:r>
            <a:r>
              <a:rPr b="0" i="1" lang="en" sz="2200" spc="-1" strike="noStrike">
                <a:latin typeface="Arial"/>
                <a:ea typeface="HG Mincho Light J"/>
              </a:rPr>
              <a:t>inode </a:t>
            </a:r>
            <a:r>
              <a:rPr b="0" lang="en" sz="2200" spc="-1" strike="noStrike">
                <a:latin typeface="Arial"/>
                <a:ea typeface="HG Mincho Light J"/>
              </a:rPr>
              <a:t>of the file)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1905480" y="471960"/>
            <a:ext cx="6948000" cy="51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- Creating a symbolic link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37" name=""/>
          <p:cNvSpPr/>
          <p:nvPr/>
        </p:nvSpPr>
        <p:spPr>
          <a:xfrm>
            <a:off x="1021320" y="2270880"/>
            <a:ext cx="161604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38" name=""/>
          <p:cNvSpPr/>
          <p:nvPr/>
        </p:nvSpPr>
        <p:spPr>
          <a:xfrm>
            <a:off x="2641680" y="2270880"/>
            <a:ext cx="73800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39" name=""/>
          <p:cNvSpPr/>
          <p:nvPr/>
        </p:nvSpPr>
        <p:spPr>
          <a:xfrm>
            <a:off x="1021680" y="2774880"/>
            <a:ext cx="161604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hlink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40" name=""/>
          <p:cNvSpPr/>
          <p:nvPr/>
        </p:nvSpPr>
        <p:spPr>
          <a:xfrm>
            <a:off x="2642040" y="2774880"/>
            <a:ext cx="73800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41" name=""/>
          <p:cNvSpPr/>
          <p:nvPr/>
        </p:nvSpPr>
        <p:spPr>
          <a:xfrm>
            <a:off x="1022040" y="3278880"/>
            <a:ext cx="161604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slink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42" name=""/>
          <p:cNvSpPr/>
          <p:nvPr/>
        </p:nvSpPr>
        <p:spPr>
          <a:xfrm>
            <a:off x="2642400" y="3278880"/>
            <a:ext cx="73800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43" name=""/>
          <p:cNvSpPr/>
          <p:nvPr/>
        </p:nvSpPr>
        <p:spPr>
          <a:xfrm>
            <a:off x="956520" y="1344960"/>
            <a:ext cx="3137760" cy="94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Directories: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name inode no.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44" name=""/>
          <p:cNvSpPr/>
          <p:nvPr/>
        </p:nvSpPr>
        <p:spPr>
          <a:xfrm>
            <a:off x="4921560" y="1869840"/>
            <a:ext cx="1616040" cy="10900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inode 1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links: 2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45" name=""/>
          <p:cNvSpPr/>
          <p:nvPr/>
        </p:nvSpPr>
        <p:spPr>
          <a:xfrm>
            <a:off x="4921920" y="3849840"/>
            <a:ext cx="1616040" cy="10900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inode 2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links: 1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46" name=""/>
          <p:cNvSpPr/>
          <p:nvPr/>
        </p:nvSpPr>
        <p:spPr>
          <a:xfrm flipV="1">
            <a:off x="2961720" y="2187720"/>
            <a:ext cx="1890360" cy="282960"/>
          </a:xfrm>
          <a:prstGeom prst="line">
            <a:avLst/>
          </a:prstGeom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47" name=""/>
          <p:cNvSpPr/>
          <p:nvPr/>
        </p:nvSpPr>
        <p:spPr>
          <a:xfrm flipV="1">
            <a:off x="2976840" y="2377800"/>
            <a:ext cx="1891800" cy="643320"/>
          </a:xfrm>
          <a:prstGeom prst="line">
            <a:avLst/>
          </a:prstGeom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48" name=""/>
          <p:cNvSpPr/>
          <p:nvPr/>
        </p:nvSpPr>
        <p:spPr>
          <a:xfrm>
            <a:off x="3006360" y="3512520"/>
            <a:ext cx="1909440" cy="1318320"/>
          </a:xfrm>
          <a:prstGeom prst="line">
            <a:avLst/>
          </a:prstGeom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49" name=""/>
          <p:cNvSpPr/>
          <p:nvPr/>
        </p:nvSpPr>
        <p:spPr>
          <a:xfrm>
            <a:off x="7837920" y="1149840"/>
            <a:ext cx="1616040" cy="25185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data</a:t>
            </a:r>
            <a:endParaRPr b="0" lang="en-GB" sz="24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of the</a:t>
            </a:r>
            <a:endParaRPr b="0" lang="en-GB" sz="24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50" name=""/>
          <p:cNvSpPr/>
          <p:nvPr/>
        </p:nvSpPr>
        <p:spPr>
          <a:xfrm flipV="1">
            <a:off x="6538320" y="2408760"/>
            <a:ext cx="1299240" cy="5400"/>
          </a:xfrm>
          <a:prstGeom prst="curved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1" name=""/>
          <p:cNvSpPr/>
          <p:nvPr/>
        </p:nvSpPr>
        <p:spPr>
          <a:xfrm>
            <a:off x="7838280" y="3813840"/>
            <a:ext cx="1616040" cy="11595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./file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52" name=""/>
          <p:cNvSpPr/>
          <p:nvPr/>
        </p:nvSpPr>
        <p:spPr>
          <a:xfrm flipV="1">
            <a:off x="6538680" y="4393080"/>
            <a:ext cx="1299240" cy="1080"/>
          </a:xfrm>
          <a:prstGeom prst="curved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3" name=""/>
          <p:cNvSpPr/>
          <p:nvPr/>
        </p:nvSpPr>
        <p:spPr>
          <a:xfrm flipH="1" flipV="1">
            <a:off x="1019880" y="2523960"/>
            <a:ext cx="7624800" cy="2449080"/>
          </a:xfrm>
          <a:prstGeom prst="curved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4" name="PlaceHolder 2"/>
          <p:cNvSpPr>
            <a:spLocks noGrp="1"/>
          </p:cNvSpPr>
          <p:nvPr>
            <p:ph/>
          </p:nvPr>
        </p:nvSpPr>
        <p:spPr>
          <a:xfrm>
            <a:off x="646920" y="5658840"/>
            <a:ext cx="9470880" cy="11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latin typeface="Arial"/>
                <a:ea typeface="HG Mincho Light J"/>
              </a:rPr>
              <a:t>symbolic link </a:t>
            </a:r>
            <a:r>
              <a:rPr b="0" lang="en" sz="2200" spc="-1" strike="noStrike">
                <a:latin typeface="Arial"/>
                <a:ea typeface="HG Mincho Light J"/>
              </a:rPr>
              <a:t>named </a:t>
            </a:r>
            <a:r>
              <a:rPr b="1" lang="en" sz="2200" spc="-1" strike="noStrike">
                <a:latin typeface="Courier New"/>
                <a:ea typeface="HG Mincho Light J"/>
              </a:rPr>
              <a:t>slink </a:t>
            </a:r>
            <a:r>
              <a:rPr b="0" lang="en" sz="2200" spc="-1" strike="noStrike">
                <a:latin typeface="Arial"/>
                <a:ea typeface="HG Mincho Light J"/>
              </a:rPr>
              <a:t>is created that </a:t>
            </a:r>
            <a:r>
              <a:rPr b="1" lang="en" sz="2200" spc="-1" strike="noStrike">
                <a:latin typeface="Arial"/>
                <a:ea typeface="HG Mincho Light J"/>
              </a:rPr>
              <a:t>points </a:t>
            </a:r>
            <a:r>
              <a:rPr b="0" lang="en" sz="2200" spc="-1" strike="noStrike">
                <a:latin typeface="Arial"/>
                <a:ea typeface="HG Mincho Light J"/>
              </a:rPr>
              <a:t>to the file with </a:t>
            </a:r>
            <a:r>
              <a:rPr b="0" i="1" lang="en" sz="2200" spc="-1" strike="noStrike">
                <a:latin typeface="Arial"/>
                <a:ea typeface="HG Mincho Light J"/>
              </a:rPr>
              <a:t>inode </a:t>
            </a:r>
            <a:r>
              <a:rPr b="0" lang="en" sz="2200" spc="-1" strike="noStrike">
                <a:latin typeface="Arial"/>
                <a:ea typeface="HG Mincho Light J"/>
              </a:rPr>
              <a:t>1, then </a:t>
            </a:r>
            <a:r>
              <a:rPr b="1" lang="en" sz="2200" spc="-1" strike="noStrike">
                <a:latin typeface="Courier New"/>
                <a:ea typeface="HG Mincho Light J"/>
              </a:rPr>
              <a:t>slink </a:t>
            </a:r>
            <a:r>
              <a:rPr b="0" lang="en" sz="2200" spc="-1" strike="noStrike">
                <a:latin typeface="Arial"/>
                <a:ea typeface="HG Mincho Light J"/>
              </a:rPr>
              <a:t>refers to a new inode 2 with </a:t>
            </a:r>
            <a:r>
              <a:rPr b="0" i="1" lang="en" sz="2200" spc="-1" strike="noStrike">
                <a:latin typeface="Arial"/>
                <a:ea typeface="HG Mincho Light J"/>
              </a:rPr>
              <a:t>link number </a:t>
            </a:r>
            <a:r>
              <a:rPr b="0" lang="en" sz="2200" spc="-1" strike="noStrike">
                <a:latin typeface="Arial"/>
                <a:ea typeface="HG Mincho Light J"/>
              </a:rPr>
              <a:t>=1; </a:t>
            </a:r>
            <a:br>
              <a:rPr sz="2200"/>
            </a:br>
            <a:r>
              <a:rPr b="0" lang="en" sz="2200" spc="-1" strike="noStrike">
                <a:latin typeface="Arial"/>
                <a:ea typeface="HG Mincho Light J"/>
              </a:rPr>
              <a:t>the contents of the </a:t>
            </a:r>
            <a:r>
              <a:rPr b="1" lang="en" sz="2200" spc="-1" strike="noStrike">
                <a:latin typeface="Courier New"/>
                <a:ea typeface="HG Mincho Light J"/>
              </a:rPr>
              <a:t>slink file </a:t>
            </a:r>
            <a:r>
              <a:rPr b="0" lang="en" sz="2200" spc="-1" strike="noStrike">
                <a:latin typeface="Arial"/>
                <a:ea typeface="HG Mincho Light J"/>
              </a:rPr>
              <a:t>is the pathname of the pointed file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title"/>
          </p:nvPr>
        </p:nvSpPr>
        <p:spPr>
          <a:xfrm>
            <a:off x="2090880" y="471960"/>
            <a:ext cx="6504480" cy="51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- Removing the original 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56" name=""/>
          <p:cNvSpPr/>
          <p:nvPr/>
        </p:nvSpPr>
        <p:spPr>
          <a:xfrm>
            <a:off x="1321560" y="2481840"/>
            <a:ext cx="161604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hlink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57" name=""/>
          <p:cNvSpPr/>
          <p:nvPr/>
        </p:nvSpPr>
        <p:spPr>
          <a:xfrm>
            <a:off x="2941920" y="2481840"/>
            <a:ext cx="73800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58" name=""/>
          <p:cNvSpPr/>
          <p:nvPr/>
        </p:nvSpPr>
        <p:spPr>
          <a:xfrm>
            <a:off x="1321920" y="2985840"/>
            <a:ext cx="161604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slink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59" name=""/>
          <p:cNvSpPr/>
          <p:nvPr/>
        </p:nvSpPr>
        <p:spPr>
          <a:xfrm>
            <a:off x="2942280" y="2985840"/>
            <a:ext cx="738000" cy="5068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60" name=""/>
          <p:cNvSpPr/>
          <p:nvPr/>
        </p:nvSpPr>
        <p:spPr>
          <a:xfrm>
            <a:off x="1220400" y="1591920"/>
            <a:ext cx="3137760" cy="94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Directories: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name inode no.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61" name=""/>
          <p:cNvSpPr/>
          <p:nvPr/>
        </p:nvSpPr>
        <p:spPr>
          <a:xfrm>
            <a:off x="4921560" y="1761840"/>
            <a:ext cx="1616040" cy="10900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inode 1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links: 1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62" name=""/>
          <p:cNvSpPr/>
          <p:nvPr/>
        </p:nvSpPr>
        <p:spPr>
          <a:xfrm>
            <a:off x="4885920" y="3705840"/>
            <a:ext cx="1616040" cy="109008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inode 2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links: 1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63" name=""/>
          <p:cNvSpPr/>
          <p:nvPr/>
        </p:nvSpPr>
        <p:spPr>
          <a:xfrm flipV="1">
            <a:off x="3259440" y="2243520"/>
            <a:ext cx="1648440" cy="459720"/>
          </a:xfrm>
          <a:prstGeom prst="line">
            <a:avLst/>
          </a:prstGeom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4" name=""/>
          <p:cNvSpPr/>
          <p:nvPr/>
        </p:nvSpPr>
        <p:spPr>
          <a:xfrm>
            <a:off x="3304080" y="3255480"/>
            <a:ext cx="1559160" cy="969120"/>
          </a:xfrm>
          <a:prstGeom prst="line">
            <a:avLst/>
          </a:prstGeom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5" name=""/>
          <p:cNvSpPr/>
          <p:nvPr/>
        </p:nvSpPr>
        <p:spPr>
          <a:xfrm>
            <a:off x="7837920" y="1041840"/>
            <a:ext cx="1616040" cy="25185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data</a:t>
            </a:r>
            <a:endParaRPr b="0" lang="en-GB" sz="24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of the</a:t>
            </a:r>
            <a:endParaRPr b="0" lang="en-GB" sz="24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66" name=""/>
          <p:cNvSpPr/>
          <p:nvPr/>
        </p:nvSpPr>
        <p:spPr>
          <a:xfrm flipV="1">
            <a:off x="6538320" y="2300760"/>
            <a:ext cx="1299240" cy="5400"/>
          </a:xfrm>
          <a:prstGeom prst="curved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7" name=""/>
          <p:cNvSpPr/>
          <p:nvPr/>
        </p:nvSpPr>
        <p:spPr>
          <a:xfrm>
            <a:off x="7838280" y="3683160"/>
            <a:ext cx="1616040" cy="11595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./file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68" name=""/>
          <p:cNvSpPr/>
          <p:nvPr/>
        </p:nvSpPr>
        <p:spPr>
          <a:xfrm>
            <a:off x="6502680" y="4251240"/>
            <a:ext cx="1335240" cy="11520"/>
          </a:xfrm>
          <a:prstGeom prst="curved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9" name=""/>
          <p:cNvSpPr/>
          <p:nvPr/>
        </p:nvSpPr>
        <p:spPr>
          <a:xfrm flipH="1">
            <a:off x="6958080" y="4843440"/>
            <a:ext cx="1687320" cy="400680"/>
          </a:xfrm>
          <a:prstGeom prst="curved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0" name=""/>
          <p:cNvSpPr/>
          <p:nvPr/>
        </p:nvSpPr>
        <p:spPr>
          <a:xfrm>
            <a:off x="6559560" y="5019840"/>
            <a:ext cx="529200" cy="46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mic Sans MS"/>
                <a:ea typeface="DejaVu Sans"/>
              </a:rPr>
              <a:t>?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71" name="PlaceHolder 2"/>
          <p:cNvSpPr>
            <a:spLocks noGrp="1"/>
          </p:cNvSpPr>
          <p:nvPr>
            <p:ph/>
          </p:nvPr>
        </p:nvSpPr>
        <p:spPr>
          <a:xfrm>
            <a:off x="646920" y="5658840"/>
            <a:ext cx="9470880" cy="110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  <a:ea typeface="HG Mincho Light J"/>
              </a:rPr>
              <a:t>file </a:t>
            </a:r>
            <a:r>
              <a:rPr b="0" lang="en" sz="2200" spc="-1" strike="noStrike">
                <a:latin typeface="Arial"/>
                <a:ea typeface="HG Mincho Light J"/>
              </a:rPr>
              <a:t>is removed from the directory, the </a:t>
            </a:r>
            <a:r>
              <a:rPr b="1" lang="en" sz="2200" spc="-1" strike="noStrike">
                <a:latin typeface="Courier New"/>
                <a:ea typeface="HG Mincho Light J"/>
              </a:rPr>
              <a:t>slink </a:t>
            </a:r>
            <a:r>
              <a:rPr b="0" lang="en" sz="2200" spc="-1" strike="noStrike">
                <a:latin typeface="Arial"/>
                <a:ea typeface="HG Mincho Light J"/>
              </a:rPr>
              <a:t>symbolic link, while remaining an existing file, becomes </a:t>
            </a:r>
            <a:r>
              <a:rPr b="0" i="1" lang="en" sz="2200" spc="-1" strike="noStrike">
                <a:latin typeface="Arial"/>
                <a:ea typeface="HG Mincho Light J"/>
              </a:rPr>
              <a:t>stale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title"/>
          </p:nvPr>
        </p:nvSpPr>
        <p:spPr>
          <a:xfrm>
            <a:off x="3568320" y="443520"/>
            <a:ext cx="354924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73" name="PlaceHolder 2"/>
          <p:cNvSpPr>
            <a:spLocks noGrp="1"/>
          </p:cNvSpPr>
          <p:nvPr>
            <p:ph/>
          </p:nvPr>
        </p:nvSpPr>
        <p:spPr>
          <a:xfrm>
            <a:off x="341640" y="1114200"/>
            <a:ext cx="9978480" cy="5408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21600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Use ls to view file attributes, including inode.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What is the octal representation of the -rwxr----- permission mask? And the symbolic representation of the octal permission masks 755?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Make a directory non-executable, but readable, and cd into the dir. What do you get? And with ls dir?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Make a directory unreadable, but executable, and cd into the dir. What do you get? And with ls dir?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How can you list files in chronological order? What do the -u and -c options in ls do?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Analyze the information provided by the stat command.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Create a symlink1 symbolic link that points to a symlink2 symbolic link which in turn points to symlink1 (circular dependency). What happens if you try to read the contents of one of the 2 files?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ct val="95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HG Mincho Light J"/>
              </a:rPr>
              <a:t>Create a bin subdirectory within your home directory to put executables and scripts. Make a hard-link to the compress command file and a symbolic link to the date command file.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title"/>
          </p:nvPr>
        </p:nvSpPr>
        <p:spPr>
          <a:xfrm>
            <a:off x="3518640" y="443520"/>
            <a:ext cx="364860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 attributes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75" name="PlaceHolder 2"/>
          <p:cNvSpPr>
            <a:spLocks noGrp="1"/>
          </p:cNvSpPr>
          <p:nvPr>
            <p:ph/>
          </p:nvPr>
        </p:nvSpPr>
        <p:spPr>
          <a:xfrm>
            <a:off x="386280" y="1203840"/>
            <a:ext cx="9978480" cy="53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identifier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ppid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parent pid (parent process identifier)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nice number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static priority of the process; can be changed </a:t>
            </a:r>
            <a:r>
              <a:rPr b="0" lang="en" sz="2200" spc="-1" strike="noStrike">
                <a:latin typeface="Arial"/>
                <a:ea typeface="HG Mincho Light J"/>
              </a:rPr>
              <a:t>(decreased)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with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nice command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TTY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terminal device associated with the process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real, effective user id </a:t>
            </a:r>
            <a:br>
              <a:rPr sz="2200"/>
            </a:br>
            <a:r>
              <a:rPr b="1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real, effective group id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owner and group owner identifiers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other: memory used, cpu used, etc.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title"/>
          </p:nvPr>
        </p:nvSpPr>
        <p:spPr>
          <a:xfrm>
            <a:off x="3105360" y="407520"/>
            <a:ext cx="447768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 monitoring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77" name="PlaceHolder 2"/>
          <p:cNvSpPr>
            <a:spLocks noGrp="1"/>
          </p:cNvSpPr>
          <p:nvPr>
            <p:ph/>
          </p:nvPr>
        </p:nvSpPr>
        <p:spPr>
          <a:xfrm>
            <a:off x="96840" y="1152720"/>
            <a:ext cx="10725120" cy="60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command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ps </a:t>
            </a:r>
            <a:r>
              <a:rPr b="0" lang="en" sz="2200" spc="-1" strike="noStrike">
                <a:latin typeface="arial"/>
              </a:rPr>
              <a:t>reports the status of active processes in the system (see </a:t>
            </a:r>
            <a:r>
              <a:rPr b="1" lang="en" sz="2200" spc="-1" strike="noStrike">
                <a:latin typeface="Courier New"/>
              </a:rPr>
              <a:t>man ps </a:t>
            </a:r>
            <a:r>
              <a:rPr b="0" lang="en" sz="2200" spc="-1" strike="noStrike">
                <a:latin typeface="arial"/>
              </a:rPr>
              <a:t>for the </a:t>
            </a:r>
            <a:br>
              <a:rPr sz="2200"/>
            </a:br>
            <a:r>
              <a:rPr b="0" lang="en" sz="2200" spc="-1" strike="noStrike">
                <a:latin typeface="arial"/>
              </a:rPr>
              <a:t>meaning of the various columns)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$ ps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 TTY TIME CMD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648 pts/2 00:00:00 bash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$ ps alx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 UID PID PPID PRI NI VSZ RSS WCHAN STAT TTY TIME COMMAND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1 0 15 0 500 244 1207b7 Y ? 0:05 init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2 1 15 0 0 0 124a05 SW ? 0:00 [keventd]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3 1 34 19 0 0 11d0be SWN ? 0:00 [ksoftirqd_CPU0]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4 1 25 0 0 0 135409 SW ? 0:00 [kswapd]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5 1 25 0 0 0 140f23 SW ? 0:00 [bdflush]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6 1 15 0 0 0 1207b7 SW ? 0:00 [kupdated]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7 1 25 0 0 0 15115f SW ? 0:00 [kinoded]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9 1 19 0 0 0 23469f SW ? 0:00 [mdrecoveryd]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12 1 15 0 0 0 1207b7 SW ? 0:00 [kreiserfsd]</a:t>
            </a: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buNone/>
              <a:tabLst>
                <a:tab algn="l" pos="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0 0 150 1 0 -20 0 0 107713 SW&lt; ? 0:00 [lvm-mpd]</a:t>
            </a: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title"/>
          </p:nvPr>
        </p:nvSpPr>
        <p:spPr>
          <a:xfrm>
            <a:off x="2259360" y="407520"/>
            <a:ext cx="61693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 priority and termination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79" name="PlaceHolder 2"/>
          <p:cNvSpPr>
            <a:spLocks noGrp="1"/>
          </p:cNvSpPr>
          <p:nvPr>
            <p:ph/>
          </p:nvPr>
        </p:nvSpPr>
        <p:spPr>
          <a:xfrm>
            <a:off x="356040" y="1260000"/>
            <a:ext cx="9978480" cy="530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  <a:ea typeface="HG Mincho Light J"/>
              </a:rPr>
              <a:t>nice </a:t>
            </a:r>
            <a:r>
              <a:rPr b="0" lang="en" sz="2200" spc="-1" strike="noStrike">
                <a:latin typeface="Arial"/>
                <a:ea typeface="HG Mincho Light J"/>
              </a:rPr>
              <a:t>command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executes a command with a static priority different from the default one (in the range from -20=maximum priority to 19=minimum priority, 0=default, for details see </a:t>
            </a:r>
            <a:r>
              <a:rPr b="1" lang="en" sz="2200" spc="-1" strike="noStrike">
                <a:latin typeface="Courier New"/>
                <a:ea typeface="HG Mincho Light J"/>
              </a:rPr>
              <a:t>nice info </a:t>
            </a:r>
            <a:r>
              <a:rPr b="0" lang="en" sz="2200" spc="-1" strike="noStrike">
                <a:latin typeface="Arial"/>
                <a:ea typeface="HG Mincho Light J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  <a:ea typeface="HG Mincho Light J"/>
              </a:rPr>
              <a:t>nice -n 19 </a:t>
            </a:r>
            <a:r>
              <a:rPr b="1" i="1" lang="en" sz="2200" spc="-1" strike="noStrike">
                <a:latin typeface="Courier New"/>
                <a:ea typeface="HG Mincho Light J"/>
              </a:rPr>
              <a:t>command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  <a:ea typeface="HG Mincho Light J"/>
              </a:rPr>
              <a:t>Renice </a:t>
            </a:r>
            <a:r>
              <a:rPr b="0" lang="en" sz="2200" spc="-1" strike="noStrike">
                <a:latin typeface="Arial"/>
                <a:ea typeface="HG Mincho Light J"/>
              </a:rPr>
              <a:t>command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changes the priority of a process while it is running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  <a:ea typeface="HG Mincho Light J"/>
              </a:rPr>
              <a:t>renice [+-] </a:t>
            </a:r>
            <a:r>
              <a:rPr b="1" i="1" lang="en" sz="2200" spc="-1" strike="noStrike">
                <a:latin typeface="Courier New"/>
                <a:ea typeface="HG Mincho Light J"/>
              </a:rPr>
              <a:t>value </a:t>
            </a:r>
            <a:r>
              <a:rPr b="1" lang="en" sz="2200" spc="-1" strike="noStrike">
                <a:latin typeface="Courier New"/>
                <a:ea typeface="HG Mincho Light J"/>
              </a:rPr>
              <a:t>-p </a:t>
            </a:r>
            <a:r>
              <a:rPr b="1" i="1" lang="en" sz="2200" spc="-1" strike="noStrike">
                <a:latin typeface="Courier New"/>
                <a:ea typeface="HG Mincho Light J"/>
              </a:rPr>
              <a:t>pid</a:t>
            </a:r>
            <a:r>
              <a:rPr b="1" lang="en" sz="2200" spc="-1" strike="noStrike">
                <a:latin typeface="Courier New"/>
                <a:ea typeface="HG Mincho Light J"/>
              </a:rPr>
              <a:t> 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Command</a:t>
            </a:r>
            <a:r>
              <a:rPr b="1" lang="en" sz="2200" spc="-1" strike="noStrike">
                <a:latin typeface="Arial"/>
                <a:ea typeface="HG Mincho Light J"/>
              </a:rPr>
              <a:t> </a:t>
            </a:r>
            <a:r>
              <a:rPr b="1" lang="en" sz="2200" spc="-1" strike="noStrike">
                <a:latin typeface="Courier New"/>
                <a:ea typeface="HG Mincho Light J"/>
              </a:rPr>
              <a:t>kill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sends a signal to a process; some signals can cause the process to terminate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3000"/>
              </a:lnSpc>
              <a:spcBef>
                <a:spcPts val="62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latin typeface="Courier New"/>
                <a:ea typeface="HG Mincho Light J"/>
              </a:rPr>
              <a:t>kill -9 </a:t>
            </a:r>
            <a:r>
              <a:rPr b="1" i="1" lang="en" sz="2200" spc="-1" strike="noStrike">
                <a:latin typeface="Courier New"/>
                <a:ea typeface="HG Mincho Light J"/>
              </a:rPr>
              <a:t>pid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title"/>
          </p:nvPr>
        </p:nvSpPr>
        <p:spPr>
          <a:xfrm>
            <a:off x="2520000" y="407520"/>
            <a:ext cx="557964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Launch and control of processes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81" name="PlaceHolder 2"/>
          <p:cNvSpPr>
            <a:spLocks noGrp="1"/>
          </p:cNvSpPr>
          <p:nvPr>
            <p:ph/>
          </p:nvPr>
        </p:nvSpPr>
        <p:spPr>
          <a:xfrm>
            <a:off x="356040" y="1044000"/>
            <a:ext cx="4868640" cy="50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7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Foreground processes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97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Processes that "control" the terminal from which they were launched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97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At any given time, only one process is in the foreground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97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Background processes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97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They are executed without "checking" the terminal to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which they are "attached"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97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Job control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97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allows you to move processes from background to foreground and vice versa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82" name="PlaceHolder 3"/>
          <p:cNvSpPr>
            <a:spLocks noGrp="1"/>
          </p:cNvSpPr>
          <p:nvPr>
            <p:ph/>
          </p:nvPr>
        </p:nvSpPr>
        <p:spPr>
          <a:xfrm>
            <a:off x="5361120" y="1044000"/>
            <a:ext cx="4868640" cy="4731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0880" indent="-38088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&amp;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Launch a process directly in the background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Example: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long_cmd &amp;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Ctrl+z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Stop the foreground process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jobs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List background processes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%n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Refers to the n-th background process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Example: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kill %1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fg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Switch a process from background to foreground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Example: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fg %1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bg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Restarts stopped processes in the background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383" name="PlaceHolder 4"/>
          <p:cNvSpPr>
            <a:spLocks noGrp="1"/>
          </p:cNvSpPr>
          <p:nvPr>
            <p:ph/>
          </p:nvPr>
        </p:nvSpPr>
        <p:spPr>
          <a:xfrm>
            <a:off x="515520" y="6557760"/>
            <a:ext cx="9840600" cy="8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7000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80"/>
                </a:solidFill>
                <a:latin typeface="Courier New"/>
                <a:ea typeface="HG Mincho Light J"/>
              </a:rPr>
              <a:t>Ctrl+&lt;x&gt; </a:t>
            </a:r>
            <a:r>
              <a:rPr b="1" lang="en" sz="2200" spc="-1" strike="noStrike">
                <a:solidFill>
                  <a:srgbClr val="000080"/>
                </a:solidFill>
                <a:latin typeface="Arial"/>
                <a:ea typeface="HG Mincho Light J"/>
              </a:rPr>
              <a:t>control keys and special characters with their meaning/action will be presented in the Shell module.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title"/>
          </p:nvPr>
        </p:nvSpPr>
        <p:spPr>
          <a:xfrm>
            <a:off x="2821320" y="407520"/>
            <a:ext cx="50443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latin typeface="Arial Black"/>
              </a:rPr>
              <a:t>Exercises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385" name="PlaceHolder 2"/>
          <p:cNvSpPr>
            <a:spLocks noGrp="1"/>
          </p:cNvSpPr>
          <p:nvPr>
            <p:ph/>
          </p:nvPr>
        </p:nvSpPr>
        <p:spPr>
          <a:xfrm>
            <a:off x="322200" y="1081440"/>
            <a:ext cx="9907920" cy="5531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  <a:ea typeface="HG Mincho Light J"/>
              </a:rPr>
              <a:t>Review and try the various </a:t>
            </a:r>
            <a:r>
              <a:rPr b="1" lang="en" sz="2000" spc="-1" strike="noStrike">
                <a:latin typeface="Courier New"/>
                <a:ea typeface="HG Mincho Light J"/>
              </a:rPr>
              <a:t>ps options </a:t>
            </a:r>
            <a:r>
              <a:rPr b="0" lang="en" sz="2000" spc="-1" strike="noStrike">
                <a:latin typeface="Arial"/>
                <a:ea typeface="HG Mincho Light J"/>
              </a:rPr>
              <a:t>.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  <a:ea typeface="HG Mincho Light J"/>
              </a:rPr>
              <a:t>Use the utility for a periodic ps: </a:t>
            </a:r>
            <a:r>
              <a:rPr b="1" lang="en" sz="2000" spc="-1" strike="noStrike">
                <a:latin typeface="Courier New"/>
                <a:ea typeface="HG Mincho Light J"/>
              </a:rPr>
              <a:t>top </a:t>
            </a:r>
            <a:r>
              <a:rPr b="0" lang="en" sz="2000" spc="-1" strike="noStrike">
                <a:latin typeface="Arial"/>
                <a:ea typeface="HG Mincho Light J"/>
              </a:rPr>
              <a:t>.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  <a:ea typeface="HG Mincho Light J"/>
              </a:rPr>
              <a:t>Test the launch of foreground and background processes.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  <a:ea typeface="HG Mincho Light J"/>
              </a:rPr>
              <a:t>Check the effect of various </a:t>
            </a:r>
            <a:r>
              <a:rPr b="1" lang="en" sz="2000" spc="-1" strike="noStrike">
                <a:latin typeface="Courier New"/>
                <a:ea typeface="HG Mincho Light J"/>
              </a:rPr>
              <a:t>Ctrl+c, Crtl+\, Crtl+z </a:t>
            </a:r>
            <a:r>
              <a:rPr b="0" lang="en" sz="2000" spc="-1" strike="noStrike">
                <a:latin typeface="Arial"/>
                <a:ea typeface="HG Mincho Light J"/>
              </a:rPr>
              <a:t>interrupts on foreground and background processes.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000" spc="-1" strike="noStrike">
                <a:latin typeface="Courier New"/>
                <a:ea typeface="HG Mincho Light J"/>
              </a:rPr>
              <a:t>kill </a:t>
            </a:r>
            <a:r>
              <a:rPr b="0" lang="en" sz="2000" spc="-1" strike="noStrike">
                <a:latin typeface="Arial"/>
                <a:ea typeface="HG Mincho Light J"/>
              </a:rPr>
              <a:t>option to list supported signals.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  <a:ea typeface="HG Mincho Light J"/>
              </a:rPr>
              <a:t>Find a way to launch a process (e.g. </a:t>
            </a:r>
            <a:r>
              <a:rPr b="1" lang="en" sz="2000" spc="-1" strike="noStrike">
                <a:latin typeface="Courier New"/>
                <a:ea typeface="HG Mincho Light J"/>
              </a:rPr>
              <a:t>sleep 30 </a:t>
            </a:r>
            <a:r>
              <a:rPr b="0" lang="en" sz="2000" spc="-1" strike="noStrike">
                <a:latin typeface="Arial"/>
                <a:ea typeface="HG Mincho Light J"/>
              </a:rPr>
              <a:t>) in the foreground, suspend it, list it in the job list, reactivate it in the background, suspend it again, reactivate it in the foreground.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  <a:ea typeface="HG Mincho Light J"/>
              </a:rPr>
              <a:t>Find a way to verify the existence of a process whose PID is known, using </a:t>
            </a:r>
            <a:r>
              <a:rPr b="1" lang="en" sz="2000" spc="-1" strike="noStrike">
                <a:latin typeface="Courier New"/>
                <a:ea typeface="HG Mincho Light J"/>
              </a:rPr>
              <a:t>kill </a:t>
            </a:r>
            <a:r>
              <a:rPr b="0" lang="en" sz="2000" spc="-1" strike="noStrike">
                <a:latin typeface="Arial"/>
                <a:ea typeface="HG Mincho Light J"/>
              </a:rPr>
              <a:t>, but without terminating it.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412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latin typeface="Arial"/>
                <a:ea typeface="HG Mincho Light J"/>
              </a:rPr>
              <a:t>Lower the priority of a process to the lowest possible.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72440" y="443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General design principles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356040" y="1187640"/>
            <a:ext cx="9978480" cy="3117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Main design principles: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speed, efficiency and standardization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247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Relationships with other UNIXes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"compliant" with POSIX specifications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API heavily based on UNIX SVR4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many tools and libraries derived from BSD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Integration with GNU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01" name=""/>
          <p:cNvSpPr/>
          <p:nvPr/>
        </p:nvSpPr>
        <p:spPr>
          <a:xfrm>
            <a:off x="2394000" y="6119640"/>
            <a:ext cx="6119280" cy="860040"/>
          </a:xfrm>
          <a:prstGeom prst="rect">
            <a:avLst/>
          </a:prstGeom>
          <a:solidFill>
            <a:srgbClr val="ccccf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Linux Kernel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02" name=""/>
          <p:cNvSpPr/>
          <p:nvPr/>
        </p:nvSpPr>
        <p:spPr>
          <a:xfrm>
            <a:off x="4698000" y="6222960"/>
            <a:ext cx="3707280" cy="653400"/>
          </a:xfrm>
          <a:prstGeom prst="rect">
            <a:avLst/>
          </a:prstGeom>
          <a:solidFill>
            <a:srgbClr val="9999cc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Loadable Kernel Modules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03" name=""/>
          <p:cNvSpPr/>
          <p:nvPr/>
        </p:nvSpPr>
        <p:spPr>
          <a:xfrm>
            <a:off x="2394000" y="5603400"/>
            <a:ext cx="6119280" cy="515520"/>
          </a:xfrm>
          <a:prstGeom prst="rect">
            <a:avLst/>
          </a:prstGeom>
          <a:solidFill>
            <a:srgbClr val="ccccf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System Shared Libraries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04" name=""/>
          <p:cNvSpPr/>
          <p:nvPr/>
        </p:nvSpPr>
        <p:spPr>
          <a:xfrm>
            <a:off x="2394000" y="4398480"/>
            <a:ext cx="1799280" cy="1204200"/>
          </a:xfrm>
          <a:prstGeom prst="rect">
            <a:avLst/>
          </a:prstGeom>
          <a:solidFill>
            <a:srgbClr val="ccccf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System</a:t>
            </a:r>
            <a:endParaRPr b="0" lang="en-GB" sz="20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Management</a:t>
            </a:r>
            <a:endParaRPr b="0" lang="en-GB" sz="20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Programs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05" name=""/>
          <p:cNvSpPr/>
          <p:nvPr/>
        </p:nvSpPr>
        <p:spPr>
          <a:xfrm>
            <a:off x="4374000" y="4398480"/>
            <a:ext cx="2159280" cy="1204200"/>
          </a:xfrm>
          <a:prstGeom prst="rect">
            <a:avLst/>
          </a:prstGeom>
          <a:solidFill>
            <a:srgbClr val="ccccf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User</a:t>
            </a:r>
            <a:endParaRPr b="0" lang="en-GB" sz="20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Processes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06" name=""/>
          <p:cNvSpPr/>
          <p:nvPr/>
        </p:nvSpPr>
        <p:spPr>
          <a:xfrm>
            <a:off x="6714000" y="4398480"/>
            <a:ext cx="1799280" cy="1204200"/>
          </a:xfrm>
          <a:prstGeom prst="rect">
            <a:avLst/>
          </a:prstGeom>
          <a:solidFill>
            <a:srgbClr val="ccccff"/>
          </a:solidFill>
          <a:ln w="360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8000" rIns="18000" tIns="18000" bIns="18000" anchor="ctr" anchorCtr="1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User</a:t>
            </a:r>
            <a:endParaRPr b="0" lang="en-GB" sz="20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Utilities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44440" y="407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Linux layers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8" name=""/>
          <p:cNvSpPr/>
          <p:nvPr/>
        </p:nvSpPr>
        <p:spPr>
          <a:xfrm>
            <a:off x="1756800" y="4776840"/>
            <a:ext cx="8512560" cy="64980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Hardware</a:t>
            </a:r>
            <a:endParaRPr b="0" lang="en-GB" sz="20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(CPU, RAM, disks, multimedia, serial, LAN, ...)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09" name=""/>
          <p:cNvSpPr/>
          <p:nvPr/>
        </p:nvSpPr>
        <p:spPr>
          <a:xfrm>
            <a:off x="2281320" y="4128840"/>
            <a:ext cx="7510320" cy="64980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Linux kernel</a:t>
            </a:r>
            <a:endParaRPr b="0" lang="en-GB" sz="20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(process and memory management, filesystem, I/O driver, IPC, ...)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10" name=""/>
          <p:cNvSpPr/>
          <p:nvPr/>
        </p:nvSpPr>
        <p:spPr>
          <a:xfrm>
            <a:off x="3296520" y="3470760"/>
            <a:ext cx="5433480" cy="64980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standard libraries</a:t>
            </a:r>
            <a:endParaRPr b="0" lang="en-GB" sz="20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(fprintf, fopen, malloc, ...)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11" name=""/>
          <p:cNvSpPr/>
          <p:nvPr/>
        </p:nvSpPr>
        <p:spPr>
          <a:xfrm>
            <a:off x="4142880" y="2826000"/>
            <a:ext cx="3740400" cy="64980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utility programs</a:t>
            </a:r>
            <a:endParaRPr b="0" lang="en-GB" sz="20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(shells, editors, compilers, ...)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12" name=""/>
          <p:cNvSpPr/>
          <p:nvPr/>
        </p:nvSpPr>
        <p:spPr>
          <a:xfrm>
            <a:off x="5068440" y="2177640"/>
            <a:ext cx="1889640" cy="64980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Users</a:t>
            </a:r>
            <a:endParaRPr b="0" lang="en-GB" sz="2000" spc="-1" strike="noStrike">
              <a:latin typeface="Arial"/>
            </a:endParaRPr>
          </a:p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2000" spc="-1" strike="noStrike">
              <a:latin typeface="Arial"/>
            </a:endParaRPr>
          </a:p>
        </p:txBody>
      </p:sp>
      <p:sp>
        <p:nvSpPr>
          <p:cNvPr id="113" name=""/>
          <p:cNvSpPr/>
          <p:nvPr/>
        </p:nvSpPr>
        <p:spPr>
          <a:xfrm>
            <a:off x="4716360" y="2282760"/>
            <a:ext cx="2160" cy="517320"/>
          </a:xfrm>
          <a:prstGeom prst="line">
            <a:avLst/>
          </a:prstGeom>
          <a:ln w="0">
            <a:solidFill>
              <a:srgbClr val="000000"/>
            </a:solidFill>
            <a:headEnd len="med" type="oval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"/>
          <p:cNvSpPr/>
          <p:nvPr/>
        </p:nvSpPr>
        <p:spPr>
          <a:xfrm>
            <a:off x="2800440" y="2106360"/>
            <a:ext cx="1889640" cy="28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user interface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15" name=""/>
          <p:cNvSpPr/>
          <p:nvPr/>
        </p:nvSpPr>
        <p:spPr>
          <a:xfrm>
            <a:off x="609840" y="3318480"/>
            <a:ext cx="2160360" cy="58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system calls interface</a:t>
            </a:r>
            <a:br>
              <a:rPr sz="1800"/>
            </a:br>
            <a:endParaRPr b="0" lang="en-GB" sz="1800" spc="-1" strike="noStrike">
              <a:latin typeface="Arial"/>
            </a:endParaRPr>
          </a:p>
        </p:txBody>
      </p:sp>
      <p:sp>
        <p:nvSpPr>
          <p:cNvPr id="116" name=""/>
          <p:cNvSpPr/>
          <p:nvPr/>
        </p:nvSpPr>
        <p:spPr>
          <a:xfrm>
            <a:off x="3780360" y="2919960"/>
            <a:ext cx="2160" cy="517320"/>
          </a:xfrm>
          <a:prstGeom prst="line">
            <a:avLst/>
          </a:prstGeom>
          <a:ln w="0">
            <a:solidFill>
              <a:srgbClr val="000000"/>
            </a:solidFill>
            <a:headEnd len="med" type="oval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"/>
          <p:cNvSpPr/>
          <p:nvPr/>
        </p:nvSpPr>
        <p:spPr>
          <a:xfrm>
            <a:off x="1510200" y="2623320"/>
            <a:ext cx="2160360" cy="58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standard library interface</a:t>
            </a:r>
            <a:br>
              <a:rPr sz="1800"/>
            </a:br>
            <a:endParaRPr b="0" lang="en-GB" sz="1800" spc="-1" strike="noStrike">
              <a:latin typeface="Arial"/>
            </a:endParaRPr>
          </a:p>
        </p:txBody>
      </p:sp>
      <p:sp>
        <p:nvSpPr>
          <p:cNvPr id="118" name=""/>
          <p:cNvSpPr/>
          <p:nvPr/>
        </p:nvSpPr>
        <p:spPr>
          <a:xfrm>
            <a:off x="2844720" y="3543120"/>
            <a:ext cx="2160" cy="517320"/>
          </a:xfrm>
          <a:prstGeom prst="line">
            <a:avLst/>
          </a:prstGeom>
          <a:ln w="0">
            <a:solidFill>
              <a:srgbClr val="000000"/>
            </a:solidFill>
            <a:headEnd len="med" type="oval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"/>
          <p:cNvSpPr/>
          <p:nvPr/>
        </p:nvSpPr>
        <p:spPr>
          <a:xfrm>
            <a:off x="420840" y="4124520"/>
            <a:ext cx="1502640" cy="58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interface of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Arial"/>
                <a:ea typeface="DejaVu Sans"/>
              </a:rPr>
              <a:t>architecture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20" name=""/>
          <p:cNvSpPr/>
          <p:nvPr/>
        </p:nvSpPr>
        <p:spPr>
          <a:xfrm>
            <a:off x="2038320" y="4291920"/>
            <a:ext cx="360" cy="486720"/>
          </a:xfrm>
          <a:prstGeom prst="line">
            <a:avLst/>
          </a:prstGeom>
          <a:ln w="0">
            <a:solidFill>
              <a:srgbClr val="000000"/>
            </a:solidFill>
            <a:headEnd len="med" type="oval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244440" y="407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The Kernel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320040" y="1367640"/>
            <a:ext cx="9978480" cy="387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latin typeface="Arial"/>
                <a:ea typeface="HG Mincho Light J"/>
              </a:rPr>
              <a:t>The kernel supports the use of dynamic modules (Loadable Kernel Module - LKM)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Modules are sections of kernel code that can be compiled, loaded, and unloaded independently of the rest of the kernel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 kernel module can typically implement a device driver, a file system, or a networking protocol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modules interface allows third parties to write or distribute, under their own terms, device drivers or other code that cannot be distributed under the GPL</a:t>
            </a:r>
            <a:endParaRPr b="0" lang="en-GB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72440" y="443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Login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356040" y="935640"/>
            <a:ext cx="9978480" cy="602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login procedure is used to: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authenticate the user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configure an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environment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for the user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start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shell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username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and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password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are correct, the user gets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prompt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latin typeface="Arial"/>
                <a:ea typeface="HG Mincho Light J"/>
              </a:rPr>
              <a:t>(message that the system is ready)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of the shell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25" name=""/>
          <p:cNvSpPr/>
          <p:nvPr/>
        </p:nvSpPr>
        <p:spPr>
          <a:xfrm>
            <a:off x="435240" y="2638080"/>
            <a:ext cx="9520920" cy="296496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Fedora Core release 3 (Heidelberg)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Kernel 2.6.9-1.667 on an i386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antarctic login: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penguin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Password: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Last login: Thu Aug 18 17:13:26 on :0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[penguin@antarctic </a:t>
            </a: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Courier New"/>
              </a:rPr>
              <a:t>~ </a:t>
            </a: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echo</a:t>
            </a: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$SHELL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/bin/bash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[penguin@antarctic </a:t>
            </a: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Courier New"/>
              </a:rPr>
              <a:t>~ </a:t>
            </a: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]$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172440" y="443160"/>
            <a:ext cx="10197720" cy="57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Logout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356040" y="1043640"/>
            <a:ext cx="9978480" cy="508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68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logout procedure is used to: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release the resources allocated to the user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kill processes belonging to the user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end the user's work session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581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As an alternative to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logout command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you can also use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exit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or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Ctrl-d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28" name=""/>
          <p:cNvSpPr/>
          <p:nvPr/>
        </p:nvSpPr>
        <p:spPr>
          <a:xfrm>
            <a:off x="435240" y="3106080"/>
            <a:ext cx="9520920" cy="2145240"/>
          </a:xfrm>
          <a:prstGeom prst="rect">
            <a:avLst/>
          </a:prstGeom>
          <a:noFill/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[penguin@antarctic </a:t>
            </a: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Courier New"/>
              </a:rPr>
              <a:t>~ </a:t>
            </a: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]$ </a:t>
            </a:r>
            <a:r>
              <a:rPr b="1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logout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Fedora Core release 3 (Heidelberg)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Kernel 2.6.9-1.667 on an i386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antarctic login:</a:t>
            </a:r>
            <a:endParaRPr b="0" lang="en-GB" sz="16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4"/>
              </a:spcBef>
              <a:buNone/>
              <a:tabLst>
                <a:tab algn="l" pos="0"/>
              </a:tabLst>
            </a:pPr>
            <a:endParaRPr b="0" lang="en-GB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4634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2003-09-08T07:38:59Z</dcterms:created>
  <dc:creator>Alberto Montresor</dc:creator>
  <dc:description/>
  <dc:language>en-GB</dc:language>
  <cp:lastModifiedBy/>
  <cp:lastPrinted>2003-09-29T10:50:11Z</cp:lastPrinted>
  <dcterms:modified xsi:type="dcterms:W3CDTF">2023-10-04T18:59:41Z</dcterms:modified>
  <cp:revision>495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