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notesSlides/_rels/notesSlide1.xml.rels" ContentType="application/vnd.openxmlformats-package.relationships+xml"/>
  <Override PartName="/ppt/notesSlides/notesSlide1.xml" ContentType="application/vnd.openxmlformats-officedocument.presentationml.notesSlide+xml"/>
  <Override PartName="/ppt/_rels/presentation.xml.rels" ContentType="application/vnd.openxmlformats-package.relationships+xml"/>
  <Override PartName="/ppt/media/image1.gif" ContentType="image/gif"/>
  <Override PartName="/ppt/media/image2.gif" ContentType="image/gif"/>
  <Override PartName="/ppt/media/image3.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0691813" cy="7559675"/>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en-GB" sz="4400" spc="-1" strike="noStrike">
                <a:latin typeface="Arial"/>
              </a:rPr>
              <a:t>Click to move the slide</a:t>
            </a:r>
            <a:endParaRPr b="0" lang="en-GB" sz="4400" spc="-1" strike="noStrike">
              <a:latin typeface="Arial"/>
            </a:endParaRPr>
          </a:p>
        </p:txBody>
      </p:sp>
      <p:sp>
        <p:nvSpPr>
          <p:cNvPr id="46"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GB" sz="2000" spc="-1" strike="noStrike">
                <a:latin typeface="Arial"/>
              </a:rPr>
              <a:t>Click to edit the notes format</a:t>
            </a:r>
            <a:endParaRPr b="0" lang="en-GB" sz="2000" spc="-1" strike="noStrike">
              <a:latin typeface="Arial"/>
            </a:endParaRPr>
          </a:p>
        </p:txBody>
      </p:sp>
      <p:sp>
        <p:nvSpPr>
          <p:cNvPr id="47"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GB" sz="1400" spc="-1" strike="noStrike">
                <a:latin typeface="Times New Roman"/>
              </a:rPr>
              <a:t>&lt;header&gt;</a:t>
            </a:r>
            <a:endParaRPr b="0" lang="en-GB" sz="1400" spc="-1" strike="noStrike">
              <a:latin typeface="Times New Roman"/>
            </a:endParaRPr>
          </a:p>
        </p:txBody>
      </p:sp>
      <p:sp>
        <p:nvSpPr>
          <p:cNvPr id="48"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en-GB" sz="1400" spc="-1" strike="noStrike">
                <a:latin typeface="Times New Roman"/>
              </a:defRPr>
            </a:lvl1pPr>
          </a:lstStyle>
          <a:p>
            <a:pPr algn="r">
              <a:buNone/>
            </a:pPr>
            <a:r>
              <a:rPr b="0" lang="en-GB" sz="1400" spc="-1" strike="noStrike">
                <a:latin typeface="Times New Roman"/>
              </a:rPr>
              <a:t>&lt;date/time&gt;</a:t>
            </a:r>
            <a:endParaRPr b="0" lang="en-GB" sz="1400" spc="-1" strike="noStrike">
              <a:latin typeface="Times New Roman"/>
            </a:endParaRPr>
          </a:p>
        </p:txBody>
      </p:sp>
      <p:sp>
        <p:nvSpPr>
          <p:cNvPr id="49"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en-GB" sz="1400" spc="-1" strike="noStrike">
                <a:latin typeface="Times New Roman"/>
              </a:defRPr>
            </a:lvl1pPr>
          </a:lstStyle>
          <a:p>
            <a:r>
              <a:rPr b="0" lang="en-GB" sz="1400" spc="-1" strike="noStrike">
                <a:latin typeface="Times New Roman"/>
              </a:rPr>
              <a:t>&lt;footer&gt;</a:t>
            </a:r>
            <a:endParaRPr b="0" lang="en-GB" sz="1400" spc="-1" strike="noStrike">
              <a:latin typeface="Times New Roman"/>
            </a:endParaRPr>
          </a:p>
        </p:txBody>
      </p:sp>
      <p:sp>
        <p:nvSpPr>
          <p:cNvPr id="50"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en-GB" sz="1400" spc="-1" strike="noStrike">
                <a:latin typeface="Times New Roman"/>
              </a:defRPr>
            </a:lvl1pPr>
          </a:lstStyle>
          <a:p>
            <a:pPr algn="r">
              <a:buNone/>
            </a:pPr>
            <a:fld id="{3E486835-4B2C-4385-BFEB-E1D10FFC9AC8}" type="slidenum">
              <a:rPr b="0" lang="en-GB" sz="1400" spc="-1" strike="noStrike">
                <a:latin typeface="Times New Roman"/>
              </a:rPr>
              <a:t>&lt;number&gt;</a:t>
            </a:fld>
            <a:endParaRPr b="0" lang="en-GB"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body"/>
          </p:nvPr>
        </p:nvSpPr>
        <p:spPr>
          <a:xfrm>
            <a:off x="944640" y="4854600"/>
            <a:ext cx="5192640" cy="4597920"/>
          </a:xfrm>
          <a:prstGeom prst="rect">
            <a:avLst/>
          </a:prstGeom>
          <a:noFill/>
          <a:ln w="0">
            <a:noFill/>
          </a:ln>
        </p:spPr>
        <p:txBody>
          <a:bodyPr lIns="0" rIns="0" tIns="0" bIns="0" anchor="t">
            <a:noAutofit/>
          </a:bodyPr>
          <a:p>
            <a:pPr marL="216000" indent="-216000">
              <a:lnSpc>
                <a:spcPct val="108000"/>
              </a:lnSpc>
              <a:spcBef>
                <a:spcPts val="448"/>
              </a:spcBef>
              <a:buNone/>
              <a:tabLst>
                <a:tab algn="l" pos="0"/>
              </a:tabLst>
            </a:pPr>
            <a:r>
              <a:rPr b="0" lang="en" sz="1200" spc="-1" strike="noStrike">
                <a:solidFill>
                  <a:srgbClr val="000000"/>
                </a:solidFill>
                <a:latin typeface="Times New Roman"/>
              </a:rPr>
              <a:t>Read chapter 4 of the GFDL carefully, to correctly formulate the copyright statement (do we need to cite professors Davoli and Montresor? Do we inform them that we are using and modifying their material with an email, for correctness?)</a:t>
            </a:r>
            <a:endParaRPr b="0" lang="en-GB"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1" name="PlaceHolder 2"/>
          <p:cNvSpPr>
            <a:spLocks noGrp="1"/>
          </p:cNvSpPr>
          <p:nvPr>
            <p:ph/>
          </p:nvPr>
        </p:nvSpPr>
        <p:spPr>
          <a:xfrm>
            <a:off x="534240" y="1768680"/>
            <a:ext cx="96220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2" name="PlaceHolder 3"/>
          <p:cNvSpPr>
            <a:spLocks noGrp="1"/>
          </p:cNvSpPr>
          <p:nvPr>
            <p:ph/>
          </p:nvPr>
        </p:nvSpPr>
        <p:spPr>
          <a:xfrm>
            <a:off x="534240" y="4058640"/>
            <a:ext cx="96220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4" name="PlaceHolder 2"/>
          <p:cNvSpPr>
            <a:spLocks noGrp="1"/>
          </p:cNvSpPr>
          <p:nvPr>
            <p:ph/>
          </p:nvPr>
        </p:nvSpPr>
        <p:spPr>
          <a:xfrm>
            <a:off x="53424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5" name="PlaceHolder 3"/>
          <p:cNvSpPr>
            <a:spLocks noGrp="1"/>
          </p:cNvSpPr>
          <p:nvPr>
            <p:ph/>
          </p:nvPr>
        </p:nvSpPr>
        <p:spPr>
          <a:xfrm>
            <a:off x="546480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6" name="PlaceHolder 4"/>
          <p:cNvSpPr>
            <a:spLocks noGrp="1"/>
          </p:cNvSpPr>
          <p:nvPr>
            <p:ph/>
          </p:nvPr>
        </p:nvSpPr>
        <p:spPr>
          <a:xfrm>
            <a:off x="53424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7" name="PlaceHolder 5"/>
          <p:cNvSpPr>
            <a:spLocks noGrp="1"/>
          </p:cNvSpPr>
          <p:nvPr>
            <p:ph/>
          </p:nvPr>
        </p:nvSpPr>
        <p:spPr>
          <a:xfrm>
            <a:off x="546480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9" name="PlaceHolder 2"/>
          <p:cNvSpPr>
            <a:spLocks noGrp="1"/>
          </p:cNvSpPr>
          <p:nvPr>
            <p:ph/>
          </p:nvPr>
        </p:nvSpPr>
        <p:spPr>
          <a:xfrm>
            <a:off x="534240" y="176868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0" name="PlaceHolder 3"/>
          <p:cNvSpPr>
            <a:spLocks noGrp="1"/>
          </p:cNvSpPr>
          <p:nvPr>
            <p:ph/>
          </p:nvPr>
        </p:nvSpPr>
        <p:spPr>
          <a:xfrm>
            <a:off x="3787560" y="176868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1" name="PlaceHolder 4"/>
          <p:cNvSpPr>
            <a:spLocks noGrp="1"/>
          </p:cNvSpPr>
          <p:nvPr>
            <p:ph/>
          </p:nvPr>
        </p:nvSpPr>
        <p:spPr>
          <a:xfrm>
            <a:off x="7041240" y="176868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2" name="PlaceHolder 5"/>
          <p:cNvSpPr>
            <a:spLocks noGrp="1"/>
          </p:cNvSpPr>
          <p:nvPr>
            <p:ph/>
          </p:nvPr>
        </p:nvSpPr>
        <p:spPr>
          <a:xfrm>
            <a:off x="534240" y="405864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3" name="PlaceHolder 6"/>
          <p:cNvSpPr>
            <a:spLocks noGrp="1"/>
          </p:cNvSpPr>
          <p:nvPr>
            <p:ph/>
          </p:nvPr>
        </p:nvSpPr>
        <p:spPr>
          <a:xfrm>
            <a:off x="3787560" y="405864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4" name="PlaceHolder 7"/>
          <p:cNvSpPr>
            <a:spLocks noGrp="1"/>
          </p:cNvSpPr>
          <p:nvPr>
            <p:ph/>
          </p:nvPr>
        </p:nvSpPr>
        <p:spPr>
          <a:xfrm>
            <a:off x="7041240" y="4058640"/>
            <a:ext cx="309816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0" name="PlaceHolder 2"/>
          <p:cNvSpPr>
            <a:spLocks noGrp="1"/>
          </p:cNvSpPr>
          <p:nvPr>
            <p:ph type="subTitle"/>
          </p:nvPr>
        </p:nvSpPr>
        <p:spPr>
          <a:xfrm>
            <a:off x="534240" y="1768680"/>
            <a:ext cx="9622080" cy="438408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2" name="PlaceHolder 2"/>
          <p:cNvSpPr>
            <a:spLocks noGrp="1"/>
          </p:cNvSpPr>
          <p:nvPr>
            <p:ph/>
          </p:nvPr>
        </p:nvSpPr>
        <p:spPr>
          <a:xfrm>
            <a:off x="534240" y="1768680"/>
            <a:ext cx="9622080" cy="43840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4" name="PlaceHolder 2"/>
          <p:cNvSpPr>
            <a:spLocks noGrp="1"/>
          </p:cNvSpPr>
          <p:nvPr>
            <p:ph/>
          </p:nvPr>
        </p:nvSpPr>
        <p:spPr>
          <a:xfrm>
            <a:off x="53424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
        <p:nvSpPr>
          <p:cNvPr id="15" name="PlaceHolder 3"/>
          <p:cNvSpPr>
            <a:spLocks noGrp="1"/>
          </p:cNvSpPr>
          <p:nvPr>
            <p:ph/>
          </p:nvPr>
        </p:nvSpPr>
        <p:spPr>
          <a:xfrm>
            <a:off x="546480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534240" y="301320"/>
            <a:ext cx="9622080" cy="585036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9" name="PlaceHolder 2"/>
          <p:cNvSpPr>
            <a:spLocks noGrp="1"/>
          </p:cNvSpPr>
          <p:nvPr>
            <p:ph/>
          </p:nvPr>
        </p:nvSpPr>
        <p:spPr>
          <a:xfrm>
            <a:off x="53424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0" name="PlaceHolder 3"/>
          <p:cNvSpPr>
            <a:spLocks noGrp="1"/>
          </p:cNvSpPr>
          <p:nvPr>
            <p:ph/>
          </p:nvPr>
        </p:nvSpPr>
        <p:spPr>
          <a:xfrm>
            <a:off x="546480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
        <p:nvSpPr>
          <p:cNvPr id="21" name="PlaceHolder 4"/>
          <p:cNvSpPr>
            <a:spLocks noGrp="1"/>
          </p:cNvSpPr>
          <p:nvPr>
            <p:ph/>
          </p:nvPr>
        </p:nvSpPr>
        <p:spPr>
          <a:xfrm>
            <a:off x="53424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3" name="PlaceHolder 2"/>
          <p:cNvSpPr>
            <a:spLocks noGrp="1"/>
          </p:cNvSpPr>
          <p:nvPr>
            <p:ph/>
          </p:nvPr>
        </p:nvSpPr>
        <p:spPr>
          <a:xfrm>
            <a:off x="53424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
        <p:nvSpPr>
          <p:cNvPr id="24" name="PlaceHolder 3"/>
          <p:cNvSpPr>
            <a:spLocks noGrp="1"/>
          </p:cNvSpPr>
          <p:nvPr>
            <p:ph/>
          </p:nvPr>
        </p:nvSpPr>
        <p:spPr>
          <a:xfrm>
            <a:off x="546480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5" name="PlaceHolder 4"/>
          <p:cNvSpPr>
            <a:spLocks noGrp="1"/>
          </p:cNvSpPr>
          <p:nvPr>
            <p:ph/>
          </p:nvPr>
        </p:nvSpPr>
        <p:spPr>
          <a:xfrm>
            <a:off x="546480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7" name="PlaceHolder 2"/>
          <p:cNvSpPr>
            <a:spLocks noGrp="1"/>
          </p:cNvSpPr>
          <p:nvPr>
            <p:ph/>
          </p:nvPr>
        </p:nvSpPr>
        <p:spPr>
          <a:xfrm>
            <a:off x="53424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8" name="PlaceHolder 3"/>
          <p:cNvSpPr>
            <a:spLocks noGrp="1"/>
          </p:cNvSpPr>
          <p:nvPr>
            <p:ph/>
          </p:nvPr>
        </p:nvSpPr>
        <p:spPr>
          <a:xfrm>
            <a:off x="546480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9" name="PlaceHolder 4"/>
          <p:cNvSpPr>
            <a:spLocks noGrp="1"/>
          </p:cNvSpPr>
          <p:nvPr>
            <p:ph/>
          </p:nvPr>
        </p:nvSpPr>
        <p:spPr>
          <a:xfrm>
            <a:off x="534240" y="4058640"/>
            <a:ext cx="96220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gif"/><Relationship Id="rId3" Type="http://schemas.openxmlformats.org/officeDocument/2006/relationships/image" Target="../media/image2.gif"/><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
          <p:cNvSpPr/>
          <p:nvPr/>
        </p:nvSpPr>
        <p:spPr>
          <a:xfrm>
            <a:off x="10201680" y="95040"/>
            <a:ext cx="986760" cy="354600"/>
          </a:xfrm>
          <a:prstGeom prst="rect">
            <a:avLst/>
          </a:prstGeom>
          <a:noFill/>
          <a:ln w="0">
            <a:noFill/>
          </a:ln>
        </p:spPr>
        <p:style>
          <a:lnRef idx="0"/>
          <a:fillRef idx="0"/>
          <a:effectRef idx="0"/>
          <a:fontRef idx="minor"/>
        </p:style>
        <p:txBody>
          <a:bodyPr lIns="90000" rIns="90000" tIns="46800" bIns="46800" anchor="t">
            <a:noAutofit/>
          </a:bodyPr>
          <a:p>
            <a:pPr>
              <a:lnSpc>
                <a:spcPct val="101000"/>
              </a:lnSpc>
              <a:spcBef>
                <a:spcPts val="1123"/>
              </a:spcBef>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fld id="{687D747A-4269-48F5-8FD0-002D214006DF}" type="slidenum">
              <a:rPr b="0" lang="en-GB" sz="1400" spc="-1" strike="noStrike">
                <a:solidFill>
                  <a:srgbClr val="000000"/>
                </a:solidFill>
                <a:latin typeface="Arial"/>
                <a:ea typeface="DejaVu Sans"/>
              </a:rPr>
              <a:t>&lt;number&gt;</a:t>
            </a:fld>
            <a:endParaRPr b="0" lang="en-GB" sz="1400" spc="-1" strike="noStrike">
              <a:latin typeface="Arial"/>
            </a:endParaRPr>
          </a:p>
        </p:txBody>
      </p:sp>
      <p:sp>
        <p:nvSpPr>
          <p:cNvPr id="1" name=""/>
          <p:cNvSpPr/>
          <p:nvPr/>
        </p:nvSpPr>
        <p:spPr>
          <a:xfrm>
            <a:off x="8502840" y="7256880"/>
            <a:ext cx="2184840" cy="2984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200" spc="-1" strike="noStrike">
                <a:solidFill>
                  <a:srgbClr val="dc2300"/>
                </a:solidFill>
                <a:latin typeface="Arial"/>
                <a:ea typeface="Times New Roman"/>
              </a:rPr>
              <a:t>© 2023-2024 F. Pedullà</a:t>
            </a:r>
            <a:endParaRPr b="0" lang="en-GB" sz="1200" spc="-1" strike="noStrike">
              <a:latin typeface="Arial"/>
            </a:endParaRPr>
          </a:p>
        </p:txBody>
      </p:sp>
      <p:sp>
        <p:nvSpPr>
          <p:cNvPr id="2" name=""/>
          <p:cNvSpPr/>
          <p:nvPr/>
        </p:nvSpPr>
        <p:spPr>
          <a:xfrm>
            <a:off x="-408960" y="7256880"/>
            <a:ext cx="2167560" cy="2984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i="1" lang="en-GB" sz="1200" spc="-1" strike="noStrike">
                <a:solidFill>
                  <a:srgbClr val="dc2300"/>
                </a:solidFill>
                <a:latin typeface="Arial"/>
                <a:ea typeface="Times New Roman"/>
              </a:rPr>
              <a:t>AY 2023-2024</a:t>
            </a:r>
            <a:endParaRPr b="0" lang="en-GB" sz="1200" spc="-1" strike="noStrike">
              <a:latin typeface="Arial"/>
            </a:endParaRPr>
          </a:p>
        </p:txBody>
      </p:sp>
      <p:sp>
        <p:nvSpPr>
          <p:cNvPr id="3" name=""/>
          <p:cNvSpPr/>
          <p:nvPr/>
        </p:nvSpPr>
        <p:spPr>
          <a:xfrm>
            <a:off x="3834720" y="60120"/>
            <a:ext cx="2910600" cy="2984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GB" sz="1800" spc="-1" strike="noStrike">
                <a:solidFill>
                  <a:srgbClr val="dc2300"/>
                </a:solidFill>
                <a:latin typeface="Arial"/>
                <a:ea typeface="Times New Roman"/>
              </a:rPr>
              <a:t>Intro</a:t>
            </a:r>
            <a:endParaRPr b="0" lang="en-GB" sz="1800" spc="-1" strike="noStrike">
              <a:latin typeface="Arial"/>
            </a:endParaRPr>
          </a:p>
        </p:txBody>
      </p:sp>
      <p:sp>
        <p:nvSpPr>
          <p:cNvPr id="4" name=""/>
          <p:cNvSpPr/>
          <p:nvPr/>
        </p:nvSpPr>
        <p:spPr>
          <a:xfrm>
            <a:off x="56160" y="108000"/>
            <a:ext cx="693360" cy="2984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400" spc="-1" strike="noStrike">
                <a:solidFill>
                  <a:srgbClr val="dc2300"/>
                </a:solidFill>
                <a:latin typeface="Arial"/>
                <a:ea typeface="Times New Roman"/>
              </a:rPr>
              <a:t>CS&amp;P</a:t>
            </a:r>
            <a:endParaRPr b="0" lang="en-GB" sz="1400" spc="-1" strike="noStrike">
              <a:latin typeface="Arial"/>
            </a:endParaRPr>
          </a:p>
        </p:txBody>
      </p:sp>
      <p:pic>
        <p:nvPicPr>
          <p:cNvPr id="5" name="" descr=""/>
          <p:cNvPicPr/>
          <p:nvPr/>
        </p:nvPicPr>
        <p:blipFill>
          <a:blip r:embed="rId2"/>
          <a:stretch/>
        </p:blipFill>
        <p:spPr>
          <a:xfrm>
            <a:off x="70920" y="428400"/>
            <a:ext cx="10484280" cy="73800"/>
          </a:xfrm>
          <a:prstGeom prst="rect">
            <a:avLst/>
          </a:prstGeom>
          <a:ln w="0">
            <a:noFill/>
          </a:ln>
        </p:spPr>
      </p:pic>
      <p:pic>
        <p:nvPicPr>
          <p:cNvPr id="6" name="" descr=""/>
          <p:cNvPicPr/>
          <p:nvPr/>
        </p:nvPicPr>
        <p:blipFill>
          <a:blip r:embed="rId3"/>
          <a:stretch/>
        </p:blipFill>
        <p:spPr>
          <a:xfrm>
            <a:off x="82800" y="7225560"/>
            <a:ext cx="10484280" cy="38520"/>
          </a:xfrm>
          <a:prstGeom prst="rect">
            <a:avLst/>
          </a:prstGeom>
          <a:ln w="0">
            <a:noFill/>
          </a:ln>
        </p:spPr>
      </p:pic>
      <p:sp>
        <p:nvSpPr>
          <p:cNvPr id="7"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r>
              <a:rPr b="0" lang="en-GB" sz="4400" spc="-1" strike="noStrike">
                <a:latin typeface="Arial"/>
              </a:rPr>
              <a:t>Click to edit the title text format</a:t>
            </a:r>
            <a:endParaRPr b="0" lang="en-GB" sz="4400" spc="-1" strike="noStrike">
              <a:latin typeface="Arial"/>
            </a:endParaRPr>
          </a:p>
        </p:txBody>
      </p:sp>
      <p:sp>
        <p:nvSpPr>
          <p:cNvPr id="8" name="PlaceHolder 2"/>
          <p:cNvSpPr>
            <a:spLocks noGrp="1"/>
          </p:cNvSpPr>
          <p:nvPr>
            <p:ph type="body"/>
          </p:nvPr>
        </p:nvSpPr>
        <p:spPr>
          <a:xfrm>
            <a:off x="534240" y="1768680"/>
            <a:ext cx="962208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s/_rels/slide1.xml.rels><?xml version="1.0" encoding="UTF-8"?>
<Relationships xmlns="http://schemas.openxmlformats.org/package/2006/relationships"><Relationship Id="rId1" Type="http://schemas.openxmlformats.org/officeDocument/2006/relationships/hyperlink" Target="http://www.gnu.org/licenses/fdl.html#TOC1" TargetMode="External"/><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1" name=""/>
          <p:cNvSpPr/>
          <p:nvPr/>
        </p:nvSpPr>
        <p:spPr>
          <a:xfrm>
            <a:off x="988560" y="1259280"/>
            <a:ext cx="8582760" cy="4208040"/>
          </a:xfrm>
          <a:prstGeom prst="rect">
            <a:avLst/>
          </a:prstGeom>
          <a:solidFill>
            <a:srgbClr val="ffffff"/>
          </a:solidFill>
          <a:ln w="0">
            <a:solidFill>
              <a:srgbClr val="000000"/>
            </a:solidFill>
          </a:ln>
          <a:effectLst>
            <a:outerShdw blurRad="0" dir="2700000" dist="152225" rotWithShape="0">
              <a:srgbClr val="808080"/>
            </a:outerShdw>
          </a:effectLst>
        </p:spPr>
        <p:style>
          <a:lnRef idx="0"/>
          <a:fillRef idx="0"/>
          <a:effectRef idx="0"/>
          <a:fontRef idx="minor"/>
        </p:style>
        <p:txBody>
          <a:bodyPr lIns="0" rIns="0" tIns="0" bIns="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3200" spc="-1" strike="noStrike">
                <a:solidFill>
                  <a:srgbClr val="000000"/>
                </a:solidFill>
                <a:latin typeface="Arial"/>
                <a:ea typeface="DejaVu Sans"/>
              </a:rPr>
              <a:t>Module 0</a:t>
            </a:r>
            <a:endParaRPr b="0" lang="en-GB" sz="32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3200" spc="-1" strike="noStrike">
                <a:solidFill>
                  <a:srgbClr val="000000"/>
                </a:solidFill>
                <a:latin typeface="Arial"/>
                <a:ea typeface="DejaVu Sans"/>
              </a:rPr>
              <a:t>Introduction to the course</a:t>
            </a:r>
            <a:r>
              <a:rPr b="1" lang="en" sz="2800" spc="-1" strike="noStrike">
                <a:solidFill>
                  <a:srgbClr val="000000"/>
                </a:solidFill>
                <a:latin typeface="Arial"/>
                <a:ea typeface="DejaVu Sans"/>
              </a:rPr>
              <a:t> </a:t>
            </a:r>
            <a:endParaRPr b="0" lang="en-GB" sz="2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134360"/>
                <a:tab algn="l" pos="10332720"/>
                <a:tab algn="l" pos="10782000"/>
              </a:tabLst>
            </a:pPr>
            <a:endParaRPr b="0" lang="en-GB" sz="1800" spc="-1" strike="noStrike">
              <a:latin typeface="Arial"/>
            </a:endParaRPr>
          </a:p>
        </p:txBody>
      </p:sp>
      <p:sp>
        <p:nvSpPr>
          <p:cNvPr id="52" name=""/>
          <p:cNvSpPr/>
          <p:nvPr/>
        </p:nvSpPr>
        <p:spPr>
          <a:xfrm>
            <a:off x="166320" y="6069960"/>
            <a:ext cx="10283760" cy="91260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2023-2024 Francesco Pedullà</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2005-2007 Francesco Pedullà, Massimo Verola</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2001-2005 Renzo Davoli, Alberto Montresor (University of Bologna)</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Permission is granted to copy, distribute and/or modify this document under the terms of the GNU Free Documentation License, Version 1.2 or any later version published by the Free Software Foundation; </a:t>
            </a:r>
            <a:br>
              <a:rPr sz="1000"/>
            </a:br>
            <a:r>
              <a:rPr b="1" lang="en" sz="1000" spc="-1" strike="noStrike">
                <a:solidFill>
                  <a:srgbClr val="000000"/>
                </a:solidFill>
                <a:latin typeface="Courier New"/>
                <a:ea typeface="Times New Roman"/>
              </a:rPr>
              <a:t>with no Invariant Sections, no Front-Cover Texts, and no Back-Cover Texts. </a:t>
            </a:r>
            <a:br>
              <a:rPr sz="1000"/>
            </a:br>
            <a:r>
              <a:rPr b="1" lang="en" sz="1000" spc="-1" strike="noStrike">
                <a:solidFill>
                  <a:srgbClr val="000000"/>
                </a:solidFill>
                <a:latin typeface="Courier New"/>
                <a:ea typeface="Times New Roman"/>
              </a:rPr>
              <a:t>A copy of the license can be found at: </a:t>
            </a:r>
            <a:r>
              <a:rPr b="1" lang="en" sz="1000" spc="-1" strike="noStrike" u="sng">
                <a:solidFill>
                  <a:srgbClr val="0000ff"/>
                </a:solidFill>
                <a:uFillTx/>
                <a:latin typeface="Courier New"/>
                <a:ea typeface="Times New Roman"/>
                <a:hlinkClick r:id="rId1"/>
              </a:rPr>
              <a:t>http://www.gnu.org/licenses/fdl.html#TOC1</a:t>
            </a:r>
            <a:r>
              <a:rPr b="1" lang="en" sz="1000" spc="-1" strike="noStrike">
                <a:solidFill>
                  <a:srgbClr val="000000"/>
                </a:solidFill>
                <a:latin typeface="Courier New"/>
                <a:ea typeface="Times New Roman"/>
              </a:rPr>
              <a:t> </a:t>
            </a:r>
            <a:endParaRPr b="0" lang="en-GB" sz="1000" spc="-1" strike="noStrike">
              <a:latin typeface="Arial"/>
            </a:endParaRPr>
          </a:p>
        </p:txBody>
      </p:sp>
      <p:sp>
        <p:nvSpPr>
          <p:cNvPr id="53" name=""/>
          <p:cNvSpPr/>
          <p:nvPr/>
        </p:nvSpPr>
        <p:spPr>
          <a:xfrm>
            <a:off x="2949480" y="3014280"/>
            <a:ext cx="4691160" cy="587520"/>
          </a:xfrm>
          <a:prstGeom prst="rect">
            <a:avLst/>
          </a:prstGeom>
          <a:noFill/>
          <a:ln w="0">
            <a:noFill/>
          </a:ln>
        </p:spPr>
        <p:style>
          <a:lnRef idx="0"/>
          <a:fillRef idx="0"/>
          <a:effectRef idx="0"/>
          <a:fontRef idx="minor"/>
        </p:style>
        <p:txBody>
          <a:bodyPr lIns="0" rIns="0" tIns="0" bIns="0" anchor="t">
            <a:noAutofit/>
          </a:bodyPr>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800" spc="-1" strike="noStrike">
                <a:solidFill>
                  <a:srgbClr val="000000"/>
                </a:solidFill>
                <a:latin typeface="Arial"/>
                <a:ea typeface="HG Mincho Light J"/>
              </a:rPr>
              <a:t>Computer Systems &amp; Programming</a:t>
            </a: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800" spc="-1" strike="noStrike">
                <a:solidFill>
                  <a:srgbClr val="000000"/>
                </a:solidFill>
                <a:latin typeface="Arial"/>
                <a:ea typeface="HG Mincho Light J"/>
              </a:rPr>
              <a:t>Academic Year 2023-2024</a:t>
            </a:r>
            <a:endParaRPr b="0" lang="en-GB" sz="1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
          <p:cNvSpPr/>
          <p:nvPr/>
        </p:nvSpPr>
        <p:spPr>
          <a:xfrm>
            <a:off x="2463480" y="636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Website</a:t>
            </a:r>
            <a:endParaRPr b="0" lang="en-GB" sz="2800" spc="-1" strike="noStrike">
              <a:latin typeface="Arial"/>
            </a:endParaRPr>
          </a:p>
        </p:txBody>
      </p:sp>
      <p:sp>
        <p:nvSpPr>
          <p:cNvPr id="71" name="PlaceHolder 1"/>
          <p:cNvSpPr>
            <a:spLocks noGrp="1"/>
          </p:cNvSpPr>
          <p:nvPr>
            <p:ph/>
          </p:nvPr>
        </p:nvSpPr>
        <p:spPr>
          <a:xfrm>
            <a:off x="348840" y="1423440"/>
            <a:ext cx="9974160" cy="4560120"/>
          </a:xfrm>
          <a:prstGeom prst="rect">
            <a:avLst/>
          </a:prstGeom>
          <a:noFill/>
          <a:ln w="0">
            <a:noFill/>
          </a:ln>
        </p:spPr>
        <p:txBody>
          <a:bodyPr lIns="0" rIns="0" tIns="0" bIns="0" anchor="t">
            <a:noAutofit/>
          </a:bodyPr>
          <a:p>
            <a:pPr marL="379080" indent="-379080">
              <a:lnSpc>
                <a:spcPts val="2625"/>
              </a:lnSpc>
              <a:spcBef>
                <a:spcPts val="1814"/>
              </a:spcBef>
              <a:buNone/>
              <a:tabLst>
                <a:tab algn="l" pos="0"/>
              </a:tabLst>
            </a:pPr>
            <a:r>
              <a:rPr b="0" lang="en" sz="2200" spc="-1" strike="noStrike">
                <a:solidFill>
                  <a:srgbClr val="000000"/>
                </a:solidFill>
                <a:latin typeface="Arial"/>
                <a:ea typeface="HG Mincho Light J"/>
              </a:rPr>
              <a:t>The course has a website:</a:t>
            </a:r>
            <a:endParaRPr b="0" lang="en-GB" sz="2200" spc="-1" strike="noStrike">
              <a:latin typeface="Arial"/>
            </a:endParaRPr>
          </a:p>
          <a:p>
            <a:pPr marL="950760" indent="-379440">
              <a:lnSpc>
                <a:spcPct val="118000"/>
              </a:lnSpc>
              <a:spcBef>
                <a:spcPts val="865"/>
              </a:spcBef>
              <a:buNone/>
              <a:tabLst>
                <a:tab algn="l" pos="0"/>
              </a:tabLst>
            </a:pPr>
            <a:r>
              <a:rPr b="0" i="1" lang="en" sz="2200" spc="-1" strike="noStrike">
                <a:solidFill>
                  <a:srgbClr val="000000"/>
                </a:solidFill>
                <a:latin typeface="Arial"/>
                <a:ea typeface="HG Mincho Light J"/>
              </a:rPr>
              <a:t>https://twiki.di.uniroma1.it/twiki/view/CSaP/WebHome</a:t>
            </a:r>
            <a:endParaRPr b="0" lang="en-GB" sz="2200" spc="-1" strike="noStrike">
              <a:latin typeface="Arial"/>
            </a:endParaRPr>
          </a:p>
          <a:p>
            <a:pPr marL="379080" indent="-379080">
              <a:lnSpc>
                <a:spcPts val="2625"/>
              </a:lnSpc>
              <a:spcBef>
                <a:spcPts val="1814"/>
              </a:spcBef>
              <a:buNone/>
              <a:tabLst>
                <a:tab algn="l" pos="0"/>
              </a:tabLst>
            </a:pPr>
            <a:r>
              <a:rPr b="0" lang="en" sz="2200" spc="-1" strike="noStrike">
                <a:solidFill>
                  <a:srgbClr val="000000"/>
                </a:solidFill>
                <a:latin typeface="Arial"/>
                <a:ea typeface="HG Mincho Light J"/>
              </a:rPr>
              <a:t>There you will find:</a:t>
            </a:r>
            <a:endParaRPr b="0" lang="en-GB" sz="2200" spc="-1" strike="noStrike">
              <a:latin typeface="Arial"/>
            </a:endParaRPr>
          </a:p>
          <a:p>
            <a:pPr marL="950760" indent="-379440">
              <a:lnSpc>
                <a:spcPct val="118000"/>
              </a:lnSpc>
              <a:spcBef>
                <a:spcPts val="865"/>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Course objectives</a:t>
            </a:r>
            <a:endParaRPr b="0" lang="en-GB" sz="2200" spc="-1" strike="noStrike">
              <a:latin typeface="Arial"/>
            </a:endParaRPr>
          </a:p>
          <a:p>
            <a:pPr marL="950760" indent="-379440">
              <a:lnSpc>
                <a:spcPct val="118000"/>
              </a:lnSpc>
              <a:spcBef>
                <a:spcPts val="865"/>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Course program</a:t>
            </a:r>
            <a:endParaRPr b="0" lang="en-GB" sz="2200" spc="-1" strike="noStrike">
              <a:latin typeface="Arial"/>
            </a:endParaRPr>
          </a:p>
          <a:p>
            <a:pPr marL="950760" indent="-379440">
              <a:lnSpc>
                <a:spcPct val="118000"/>
              </a:lnSpc>
              <a:spcBef>
                <a:spcPts val="865"/>
              </a:spcBef>
              <a:buClr>
                <a:srgbClr val="000000"/>
              </a:buClr>
              <a:buSzPct val="45000"/>
              <a:buFont typeface="Wingdings" charset="2"/>
              <a:buChar char=""/>
              <a:tabLst>
                <a:tab algn="l" pos="0"/>
              </a:tabLst>
            </a:pPr>
            <a:r>
              <a:rPr b="0" lang="en" sz="2200" spc="-1" strike="noStrike">
                <a:latin typeface="Arial"/>
                <a:ea typeface="HG Mincho Light J"/>
              </a:rPr>
              <a:t>Slides </a:t>
            </a:r>
            <a:r>
              <a:rPr b="0" lang="en" sz="2200" spc="-1" strike="noStrike">
                <a:solidFill>
                  <a:srgbClr val="000000"/>
                </a:solidFill>
                <a:latin typeface="Arial"/>
                <a:ea typeface="HG Mincho Light J"/>
              </a:rPr>
              <a:t>presented in class</a:t>
            </a:r>
            <a:endParaRPr b="0" lang="en-GB" sz="2200" spc="-1" strike="noStrike">
              <a:latin typeface="Arial"/>
            </a:endParaRPr>
          </a:p>
          <a:p>
            <a:pPr marL="950760" indent="-379440">
              <a:lnSpc>
                <a:spcPct val="118000"/>
              </a:lnSpc>
              <a:spcBef>
                <a:spcPts val="865"/>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Examples and exercises</a:t>
            </a:r>
            <a:endParaRPr b="0" lang="en-GB" sz="2200" spc="-1" strike="noStrike">
              <a:latin typeface="Arial"/>
            </a:endParaRPr>
          </a:p>
          <a:p>
            <a:pPr marL="950760" indent="-379440">
              <a:lnSpc>
                <a:spcPct val="118000"/>
              </a:lnSpc>
              <a:spcBef>
                <a:spcPts val="865"/>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Link to documentation</a:t>
            </a:r>
            <a:endParaRPr b="0" lang="en-GB" sz="2200" spc="-1" strike="noStrike">
              <a:latin typeface="Arial"/>
            </a:endParaRPr>
          </a:p>
          <a:p>
            <a:pPr marL="950760" indent="-379440">
              <a:lnSpc>
                <a:spcPct val="118000"/>
              </a:lnSpc>
              <a:spcBef>
                <a:spcPts val="865"/>
              </a:spcBef>
              <a:buClr>
                <a:srgbClr val="000000"/>
              </a:buClr>
              <a:buSzPct val="45000"/>
              <a:buFont typeface="Wingdings" charset="2"/>
              <a:buChar char=""/>
              <a:tabLst>
                <a:tab algn="l" pos="0"/>
              </a:tabLst>
            </a:pPr>
            <a:r>
              <a:rPr b="0" lang="en" sz="2200" spc="-1" strike="noStrike">
                <a:latin typeface="Arial"/>
                <a:ea typeface="HG Mincho Light J"/>
              </a:rPr>
              <a:t>Exam methods and tasks</a:t>
            </a:r>
            <a:endParaRPr b="0" lang="en-GB" sz="2200" spc="-1" strike="noStrike">
              <a:latin typeface="Arial"/>
            </a:endParaRPr>
          </a:p>
          <a:p>
            <a:pPr>
              <a:lnSpc>
                <a:spcPct val="118000"/>
              </a:lnSpc>
              <a:spcBef>
                <a:spcPts val="865"/>
              </a:spcBef>
              <a:buNone/>
              <a:tabLst>
                <a:tab algn="l" pos="0"/>
              </a:tabLst>
            </a:pPr>
            <a:r>
              <a:rPr b="0" lang="en" sz="2200" spc="-1" strike="noStrike">
                <a:latin typeface="Arial"/>
                <a:ea typeface="HG Mincho Light J"/>
              </a:rPr>
              <a:t>Slides also available from my Google drive: https://drive.google.com/drive/folders/1-P94uVGnOsb1j_NdpcrizXjVB9CzXYUx</a:t>
            </a:r>
            <a:endParaRPr b="0" lang="en-GB" sz="2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p:nvPr>
        </p:nvSpPr>
        <p:spPr>
          <a:xfrm>
            <a:off x="471960" y="1679040"/>
            <a:ext cx="9881640" cy="5466240"/>
          </a:xfrm>
          <a:prstGeom prst="rect">
            <a:avLst/>
          </a:prstGeom>
          <a:noFill/>
          <a:ln w="0">
            <a:noFill/>
          </a:ln>
        </p:spPr>
        <p:txBody>
          <a:bodyPr lIns="0" rIns="0" tIns="0" bIns="0" anchor="t">
            <a:noAutofit/>
          </a:bodyPr>
          <a:p>
            <a:pPr marL="379080" indent="-379080">
              <a:lnSpc>
                <a:spcPts val="2625"/>
              </a:lnSpc>
              <a:spcBef>
                <a:spcPts val="2098"/>
              </a:spcBef>
              <a:buNone/>
              <a:tabLst>
                <a:tab algn="l" pos="0"/>
              </a:tabLst>
            </a:pPr>
            <a:r>
              <a:rPr b="0" lang="en" sz="2200" spc="-1" strike="noStrike">
                <a:solidFill>
                  <a:srgbClr val="000000"/>
                </a:solidFill>
                <a:latin typeface="Arial"/>
                <a:ea typeface="HG Mincho Light J"/>
              </a:rPr>
              <a:t>Synchronous reception (in person):</a:t>
            </a:r>
            <a:endParaRPr b="0" lang="en-GB" sz="2200" spc="-1" strike="noStrike">
              <a:latin typeface="Arial"/>
            </a:endParaRPr>
          </a:p>
          <a:p>
            <a:pPr marL="950760" indent="-379440">
              <a:lnSpc>
                <a:spcPct val="118000"/>
              </a:lnSpc>
              <a:spcBef>
                <a:spcPts val="1148"/>
              </a:spcBef>
              <a:buNone/>
              <a:tabLst>
                <a:tab algn="l" pos="0"/>
              </a:tabLst>
            </a:pPr>
            <a:r>
              <a:rPr b="0" lang="en" sz="2200" spc="-1" strike="noStrike">
                <a:solidFill>
                  <a:srgbClr val="000000"/>
                </a:solidFill>
                <a:latin typeface="Arial"/>
                <a:ea typeface="HG Mincho Light J"/>
              </a:rPr>
              <a:t>at the end of lessons or during the break</a:t>
            </a:r>
            <a:endParaRPr b="0" lang="en-GB" sz="2200" spc="-1" strike="noStrike">
              <a:latin typeface="Arial"/>
            </a:endParaRPr>
          </a:p>
          <a:p>
            <a:pPr marL="950760" indent="-379440">
              <a:lnSpc>
                <a:spcPct val="118000"/>
              </a:lnSpc>
              <a:spcBef>
                <a:spcPts val="1148"/>
              </a:spcBef>
              <a:buNone/>
              <a:tabLst>
                <a:tab algn="l" pos="0"/>
              </a:tabLst>
            </a:pPr>
            <a:r>
              <a:rPr b="0" lang="en" sz="2200" spc="-1" strike="noStrike">
                <a:solidFill>
                  <a:srgbClr val="000000"/>
                </a:solidFill>
                <a:latin typeface="Arial"/>
                <a:ea typeface="HG Mincho Light J"/>
              </a:rPr>
              <a:t>or</a:t>
            </a:r>
            <a:endParaRPr b="0" lang="en-GB" sz="2200" spc="-1" strike="noStrike">
              <a:latin typeface="Arial"/>
            </a:endParaRPr>
          </a:p>
          <a:p>
            <a:pPr marL="950760" indent="-379440">
              <a:lnSpc>
                <a:spcPct val="118000"/>
              </a:lnSpc>
              <a:spcBef>
                <a:spcPts val="1148"/>
              </a:spcBef>
              <a:buNone/>
              <a:tabLst>
                <a:tab algn="l" pos="0"/>
              </a:tabLst>
            </a:pPr>
            <a:r>
              <a:rPr b="0" lang="en" sz="2200" spc="-1" strike="noStrike">
                <a:solidFill>
                  <a:srgbClr val="000000"/>
                </a:solidFill>
                <a:latin typeface="Arial"/>
                <a:ea typeface="HG Mincho Light J"/>
              </a:rPr>
              <a:t>by appointment upon request via email or telephone or Zoom</a:t>
            </a:r>
            <a:br>
              <a:rPr sz="2200"/>
            </a:br>
            <a:r>
              <a:rPr b="0" lang="en" sz="2200" spc="-1" strike="noStrike">
                <a:solidFill>
                  <a:srgbClr val="000000"/>
                </a:solidFill>
                <a:latin typeface="Arial"/>
                <a:ea typeface="HG Mincho Light J"/>
              </a:rPr>
              <a:t>    </a:t>
            </a:r>
            <a:endParaRPr b="0" lang="en-GB" sz="2200" spc="-1" strike="noStrike">
              <a:latin typeface="Arial"/>
            </a:endParaRPr>
          </a:p>
          <a:p>
            <a:pPr marL="379080" indent="-379080">
              <a:lnSpc>
                <a:spcPts val="2625"/>
              </a:lnSpc>
              <a:spcBef>
                <a:spcPts val="2098"/>
              </a:spcBef>
              <a:buNone/>
              <a:tabLst>
                <a:tab algn="l" pos="0"/>
              </a:tabLst>
            </a:pPr>
            <a:r>
              <a:rPr b="0" lang="en" sz="2200" spc="-1" strike="noStrike">
                <a:solidFill>
                  <a:srgbClr val="000000"/>
                </a:solidFill>
                <a:latin typeface="Arial"/>
                <a:ea typeface="HG Mincho Light J"/>
              </a:rPr>
              <a:t>Asynchronous reception: via email, any time</a:t>
            </a:r>
            <a:endParaRPr b="0" lang="en-GB" sz="2200" spc="-1" strike="noStrike">
              <a:latin typeface="Arial"/>
            </a:endParaRPr>
          </a:p>
          <a:p>
            <a:pPr marL="950760" indent="-379440">
              <a:lnSpc>
                <a:spcPct val="118000"/>
              </a:lnSpc>
              <a:spcBef>
                <a:spcPts val="1148"/>
              </a:spcBef>
              <a:buNone/>
              <a:tabLst>
                <a:tab algn="l" pos="0"/>
              </a:tabLst>
            </a:pPr>
            <a:endParaRPr b="0" lang="en-GB" sz="2200" spc="-1" strike="noStrike">
              <a:latin typeface="Arial"/>
            </a:endParaRPr>
          </a:p>
        </p:txBody>
      </p:sp>
      <p:sp>
        <p:nvSpPr>
          <p:cNvPr id="73" name=""/>
          <p:cNvSpPr/>
          <p:nvPr/>
        </p:nvSpPr>
        <p:spPr>
          <a:xfrm>
            <a:off x="2355480" y="780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Reception hours</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
          <p:cNvSpPr/>
          <p:nvPr/>
        </p:nvSpPr>
        <p:spPr>
          <a:xfrm>
            <a:off x="2391480" y="564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Course agenda</a:t>
            </a:r>
            <a:endParaRPr b="0" lang="en-GB" sz="2800" spc="-1" strike="noStrike">
              <a:latin typeface="Arial"/>
            </a:endParaRPr>
          </a:p>
        </p:txBody>
      </p:sp>
      <p:pic>
        <p:nvPicPr>
          <p:cNvPr id="75" name="" descr=""/>
          <p:cNvPicPr/>
          <p:nvPr/>
        </p:nvPicPr>
        <p:blipFill>
          <a:blip r:embed="rId1"/>
          <a:stretch/>
        </p:blipFill>
        <p:spPr>
          <a:xfrm>
            <a:off x="1530000" y="1440000"/>
            <a:ext cx="7467840" cy="3155040"/>
          </a:xfrm>
          <a:prstGeom prst="rect">
            <a:avLst/>
          </a:prstGeom>
          <a:ln w="0">
            <a:noFill/>
          </a:ln>
        </p:spPr>
      </p:pic>
      <p:sp>
        <p:nvSpPr>
          <p:cNvPr id="76" name=""/>
          <p:cNvSpPr/>
          <p:nvPr/>
        </p:nvSpPr>
        <p:spPr>
          <a:xfrm>
            <a:off x="2340000" y="4788000"/>
            <a:ext cx="6117840" cy="239184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GB" sz="1800" spc="-1" strike="noStrike">
                <a:solidFill>
                  <a:srgbClr val="000000"/>
                </a:solidFill>
                <a:latin typeface="Arial"/>
                <a:ea typeface="DejaVu Sans"/>
              </a:rPr>
              <a:t>Total course duration is 11 weeks</a:t>
            </a:r>
            <a:br>
              <a:rPr sz="1800"/>
            </a:br>
            <a:r>
              <a:rPr b="0" lang="en-GB" sz="1800" spc="-1" strike="noStrike">
                <a:solidFill>
                  <a:srgbClr val="000000"/>
                </a:solidFill>
                <a:latin typeface="Arial"/>
                <a:ea typeface="DejaVu Sans"/>
              </a:rPr>
              <a:t> </a:t>
            </a:r>
            <a:endParaRPr b="0" lang="en-GB" sz="1800" spc="-1" strike="noStrike">
              <a:latin typeface="Arial"/>
            </a:endParaRPr>
          </a:p>
          <a:p>
            <a:pPr marL="216000" indent="-216000">
              <a:lnSpc>
                <a:spcPct val="100000"/>
              </a:lnSpc>
              <a:buClr>
                <a:srgbClr val="000000"/>
              </a:buClr>
              <a:buSzPct val="45000"/>
              <a:buFont typeface="Wingdings" charset="2"/>
              <a:buChar char=""/>
            </a:pPr>
            <a:r>
              <a:rPr b="0" lang="en-GB" sz="1800" spc="-1" strike="noStrike">
                <a:solidFill>
                  <a:srgbClr val="000000"/>
                </a:solidFill>
                <a:latin typeface="Arial"/>
                <a:ea typeface="DejaVu Sans"/>
              </a:rPr>
              <a:t>Monday lessons will cover C programming and tools</a:t>
            </a:r>
            <a:br>
              <a:rPr sz="1800"/>
            </a:br>
            <a:r>
              <a:rPr b="0" lang="en-GB" sz="1800" spc="-1" strike="noStrike">
                <a:solidFill>
                  <a:srgbClr val="000000"/>
                </a:solidFill>
                <a:latin typeface="Arial"/>
                <a:ea typeface="DejaVu Sans"/>
              </a:rPr>
              <a:t> </a:t>
            </a:r>
            <a:endParaRPr b="0" lang="en-GB" sz="1800" spc="-1" strike="noStrike">
              <a:latin typeface="Arial"/>
            </a:endParaRPr>
          </a:p>
          <a:p>
            <a:pPr marL="216000" indent="-216000">
              <a:lnSpc>
                <a:spcPct val="100000"/>
              </a:lnSpc>
              <a:buClr>
                <a:srgbClr val="000000"/>
              </a:buClr>
              <a:buSzPct val="45000"/>
              <a:buFont typeface="Wingdings" charset="2"/>
              <a:buChar char=""/>
            </a:pPr>
            <a:r>
              <a:rPr b="0" lang="en-GB" sz="1800" spc="-1" strike="noStrike">
                <a:solidFill>
                  <a:srgbClr val="000000"/>
                </a:solidFill>
                <a:latin typeface="Arial"/>
                <a:ea typeface="DejaVu Sans"/>
              </a:rPr>
              <a:t>Tuesday lessons will cover calls to the system library</a:t>
            </a:r>
            <a:br>
              <a:rPr sz="1800"/>
            </a:br>
            <a:r>
              <a:rPr b="0" lang="en-GB" sz="1800" spc="-1" strike="noStrike">
                <a:solidFill>
                  <a:srgbClr val="000000"/>
                </a:solidFill>
                <a:latin typeface="Arial"/>
                <a:ea typeface="DejaVu Sans"/>
              </a:rPr>
              <a:t> </a:t>
            </a:r>
            <a:endParaRPr b="0" lang="en-GB" sz="1800" spc="-1" strike="noStrike">
              <a:latin typeface="Arial"/>
            </a:endParaRPr>
          </a:p>
          <a:p>
            <a:pPr marL="216000" indent="-216000">
              <a:lnSpc>
                <a:spcPct val="100000"/>
              </a:lnSpc>
              <a:buClr>
                <a:srgbClr val="000000"/>
              </a:buClr>
              <a:buSzPct val="45000"/>
              <a:buFont typeface="Wingdings" charset="2"/>
              <a:buChar char=""/>
            </a:pPr>
            <a:r>
              <a:rPr b="0" lang="en-GB" sz="1800" spc="-1" strike="noStrike">
                <a:solidFill>
                  <a:srgbClr val="000000"/>
                </a:solidFill>
                <a:latin typeface="Arial"/>
                <a:ea typeface="DejaVu Sans"/>
              </a:rPr>
              <a:t>C midterm is scheduled on the 9</a:t>
            </a:r>
            <a:r>
              <a:rPr b="0" lang="en-GB" sz="1800" spc="-1" strike="noStrike" baseline="33000">
                <a:solidFill>
                  <a:srgbClr val="000000"/>
                </a:solidFill>
                <a:latin typeface="Arial"/>
                <a:ea typeface="DejaVu Sans"/>
              </a:rPr>
              <a:t>th</a:t>
            </a:r>
            <a:r>
              <a:rPr b="0" lang="en-GB" sz="1800" spc="-1" strike="noStrike">
                <a:solidFill>
                  <a:srgbClr val="000000"/>
                </a:solidFill>
                <a:latin typeface="Arial"/>
                <a:ea typeface="DejaVu Sans"/>
              </a:rPr>
              <a:t> week</a:t>
            </a:r>
            <a:endParaRPr b="0" lang="en-GB" sz="18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p:nvPr>
        </p:nvSpPr>
        <p:spPr>
          <a:xfrm>
            <a:off x="360000" y="1340640"/>
            <a:ext cx="9847800" cy="5234400"/>
          </a:xfrm>
          <a:prstGeom prst="rect">
            <a:avLst/>
          </a:prstGeom>
          <a:noFill/>
          <a:ln w="0">
            <a:noFill/>
          </a:ln>
        </p:spPr>
        <p:txBody>
          <a:bodyPr lIns="0" rIns="0" tIns="0" bIns="0" anchor="t">
            <a:noAutofit/>
          </a:bodyPr>
          <a:p>
            <a:pPr marL="374760" indent="100440">
              <a:lnSpc>
                <a:spcPts val="3455"/>
              </a:lnSpc>
              <a:spcBef>
                <a:spcPts val="1080"/>
              </a:spcBef>
              <a:buNone/>
              <a:tabLst>
                <a:tab algn="l" pos="0"/>
              </a:tabLst>
            </a:pPr>
            <a:r>
              <a:rPr b="1" lang="en" sz="2200" spc="-1" strike="noStrike">
                <a:latin typeface="Arial"/>
                <a:ea typeface="HG Mincho Light J"/>
              </a:rPr>
              <a:t>In order to pass the exam you need to:</a:t>
            </a:r>
            <a:endParaRPr b="0" lang="en-GB" sz="2200" spc="-1" strike="noStrike">
              <a:latin typeface="Arial"/>
            </a:endParaRPr>
          </a:p>
          <a:p>
            <a:pPr marL="374760" indent="100440">
              <a:lnSpc>
                <a:spcPts val="3455"/>
              </a:lnSpc>
              <a:spcBef>
                <a:spcPts val="1080"/>
              </a:spcBef>
              <a:buNone/>
              <a:tabLst>
                <a:tab algn="l" pos="0"/>
              </a:tabLst>
            </a:pPr>
            <a:r>
              <a:rPr b="1" i="1" lang="en" sz="2200" spc="-1" strike="noStrike">
                <a:latin typeface="Arial"/>
                <a:ea typeface="HG Mincho Light J"/>
              </a:rPr>
              <a:t>Pass the midterm test on C: </a:t>
            </a:r>
            <a:r>
              <a:rPr b="0" lang="en" sz="2200" spc="-1" strike="noStrike">
                <a:latin typeface="Arial"/>
                <a:ea typeface="HG Mincho Light J"/>
              </a:rPr>
              <a:t>it will concern only the C programming language and it will consist of about 20 questions with multiple answers, to be completed in 60 minutes. If you don’t pass it, the oral exam will also include questions on the C programming language.</a:t>
            </a:r>
            <a:endParaRPr b="0" lang="en-GB" sz="2200" spc="-1" strike="noStrike">
              <a:latin typeface="Arial"/>
            </a:endParaRPr>
          </a:p>
          <a:p>
            <a:pPr marL="374760" indent="100440">
              <a:lnSpc>
                <a:spcPts val="3455"/>
              </a:lnSpc>
              <a:spcBef>
                <a:spcPts val="1080"/>
              </a:spcBef>
              <a:buNone/>
              <a:tabLst>
                <a:tab algn="l" pos="0"/>
              </a:tabLst>
            </a:pPr>
            <a:r>
              <a:rPr b="1" i="1" lang="en" sz="2200" spc="-1" strike="noStrike">
                <a:latin typeface="Arial"/>
                <a:ea typeface="HG Mincho Light J"/>
              </a:rPr>
              <a:t>Present</a:t>
            </a:r>
            <a:r>
              <a:rPr b="0" lang="en" sz="2200" spc="-1" strike="noStrike">
                <a:latin typeface="Arial"/>
                <a:ea typeface="HG Mincho Light J"/>
              </a:rPr>
              <a:t> </a:t>
            </a:r>
            <a:r>
              <a:rPr b="1" i="1" lang="en" sz="2200" spc="-1" strike="noStrike">
                <a:latin typeface="Arial"/>
                <a:ea typeface="HG Mincho Light J"/>
              </a:rPr>
              <a:t>a project: </a:t>
            </a:r>
            <a:r>
              <a:rPr b="0" lang="en" sz="2200" spc="-1" strike="noStrike">
                <a:latin typeface="Arial"/>
                <a:ea typeface="HG Mincho Light J"/>
              </a:rPr>
              <a:t>to be developed on your PC at home on Ubuntu 22.04 (if you don’t have it, you can install it in a VM using VirtualBox).</a:t>
            </a:r>
            <a:endParaRPr b="0" lang="en-GB" sz="2200" spc="-1" strike="noStrike">
              <a:latin typeface="Arial"/>
            </a:endParaRPr>
          </a:p>
          <a:p>
            <a:pPr marL="374760" indent="100440">
              <a:lnSpc>
                <a:spcPts val="3455"/>
              </a:lnSpc>
              <a:spcBef>
                <a:spcPts val="1080"/>
              </a:spcBef>
              <a:buNone/>
              <a:tabLst>
                <a:tab algn="l" pos="0"/>
              </a:tabLst>
            </a:pPr>
            <a:r>
              <a:rPr b="1" i="1" lang="en" sz="2200" spc="-1" strike="noStrike">
                <a:latin typeface="Arial"/>
                <a:ea typeface="HG Mincho Light J"/>
              </a:rPr>
              <a:t>Pass the oral test: </a:t>
            </a:r>
            <a:r>
              <a:rPr b="0" lang="en" sz="2200" spc="-1" strike="noStrike">
                <a:latin typeface="Arial"/>
                <a:ea typeface="HG Mincho Light J"/>
              </a:rPr>
              <a:t>to be taken on the exam date, discussing the project.</a:t>
            </a:r>
            <a:endParaRPr b="0" lang="en-GB" sz="2200" spc="-1" strike="noStrike">
              <a:latin typeface="Arial"/>
            </a:endParaRPr>
          </a:p>
          <a:p>
            <a:pPr marL="374760" indent="100440">
              <a:lnSpc>
                <a:spcPts val="3455"/>
              </a:lnSpc>
              <a:spcBef>
                <a:spcPts val="1080"/>
              </a:spcBef>
              <a:buNone/>
              <a:tabLst>
                <a:tab algn="l" pos="0"/>
              </a:tabLst>
            </a:pPr>
            <a:r>
              <a:rPr b="0" lang="en" sz="2200" spc="-1" strike="noStrike" u="sng">
                <a:solidFill>
                  <a:srgbClr val="000000"/>
                </a:solidFill>
                <a:uFillTx/>
                <a:latin typeface="Arial"/>
                <a:ea typeface="HG Mincho Light J"/>
              </a:rPr>
              <a:t>Final score will be a weighted sum of midterm test (35%) and project (65%).</a:t>
            </a:r>
            <a:endParaRPr b="0" lang="en-GB" sz="2200" spc="-1" strike="noStrike">
              <a:latin typeface="Arial"/>
            </a:endParaRPr>
          </a:p>
          <a:p>
            <a:pPr marL="374760" indent="100440">
              <a:lnSpc>
                <a:spcPts val="3455"/>
              </a:lnSpc>
              <a:spcBef>
                <a:spcPts val="1080"/>
              </a:spcBef>
              <a:buNone/>
              <a:tabLst>
                <a:tab algn="l" pos="0"/>
              </a:tabLst>
            </a:pPr>
            <a:r>
              <a:rPr b="0" lang="en" sz="2200" spc="-1" strike="noStrike">
                <a:solidFill>
                  <a:srgbClr val="000000"/>
                </a:solidFill>
                <a:latin typeface="Arial"/>
                <a:ea typeface="HG Mincho Light J"/>
              </a:rPr>
              <a:t>You can improve (or worsen!) your score by </a:t>
            </a:r>
            <a:r>
              <a:rPr b="0" lang="en" sz="2200" spc="-1" strike="noStrike" u="sng">
                <a:solidFill>
                  <a:srgbClr val="000000"/>
                </a:solidFill>
                <a:uFillTx/>
                <a:latin typeface="Arial"/>
                <a:ea typeface="HG Mincho Light J"/>
              </a:rPr>
              <a:t>voluntarily</a:t>
            </a:r>
            <a:r>
              <a:rPr b="0" lang="en" sz="2200" spc="-1" strike="noStrike">
                <a:solidFill>
                  <a:srgbClr val="000000"/>
                </a:solidFill>
                <a:latin typeface="Arial"/>
                <a:ea typeface="HG Mincho Light J"/>
              </a:rPr>
              <a:t> answering more questions on the course content during the oral test. </a:t>
            </a:r>
            <a:endParaRPr b="0" lang="en-GB" sz="2200" spc="-1" strike="noStrike">
              <a:latin typeface="Arial"/>
            </a:endParaRPr>
          </a:p>
        </p:txBody>
      </p:sp>
      <p:sp>
        <p:nvSpPr>
          <p:cNvPr id="78" name=""/>
          <p:cNvSpPr/>
          <p:nvPr/>
        </p:nvSpPr>
        <p:spPr>
          <a:xfrm>
            <a:off x="2463120" y="600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Exam method</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PlaceHolder 1"/>
          <p:cNvSpPr>
            <a:spLocks noGrp="1"/>
          </p:cNvSpPr>
          <p:nvPr>
            <p:ph/>
          </p:nvPr>
        </p:nvSpPr>
        <p:spPr>
          <a:xfrm>
            <a:off x="206640" y="1546560"/>
            <a:ext cx="10234440" cy="4822200"/>
          </a:xfrm>
          <a:prstGeom prst="rect">
            <a:avLst/>
          </a:prstGeom>
          <a:noFill/>
          <a:ln w="0">
            <a:noFill/>
          </a:ln>
        </p:spPr>
        <p:txBody>
          <a:bodyPr lIns="0" rIns="0" tIns="0" bIns="0" anchor="t">
            <a:noAutofit/>
          </a:bodyPr>
          <a:p>
            <a:pPr marL="374760" indent="9000">
              <a:lnSpc>
                <a:spcPts val="2625"/>
              </a:lnSpc>
              <a:spcBef>
                <a:spcPts val="935"/>
              </a:spcBef>
              <a:buNone/>
              <a:tabLst>
                <a:tab algn="l" pos="0"/>
              </a:tabLst>
            </a:pPr>
            <a:r>
              <a:rPr b="0" lang="en" sz="2400" spc="-1" strike="noStrike">
                <a:latin typeface="Arial"/>
                <a:ea typeface="HG Mincho Light J"/>
              </a:rPr>
              <a:t>Both midterm exam and the project shall be carried out </a:t>
            </a:r>
            <a:r>
              <a:rPr b="1" i="1" lang="en" sz="2400" spc="-1" strike="noStrike">
                <a:latin typeface="Arial"/>
                <a:ea typeface="HG Mincho Light J"/>
              </a:rPr>
              <a:t>individually</a:t>
            </a:r>
            <a:r>
              <a:rPr b="0" lang="en" sz="2400" spc="-1" strike="noStrike">
                <a:latin typeface="Arial"/>
                <a:ea typeface="HG Mincho Light J"/>
              </a:rPr>
              <a:t>.</a:t>
            </a:r>
            <a:endParaRPr b="0" lang="en-GB" sz="2400" spc="-1" strike="noStrike">
              <a:latin typeface="Arial"/>
            </a:endParaRPr>
          </a:p>
          <a:p>
            <a:pPr marL="374760" indent="9000">
              <a:lnSpc>
                <a:spcPts val="2625"/>
              </a:lnSpc>
              <a:spcBef>
                <a:spcPts val="935"/>
              </a:spcBef>
              <a:buNone/>
              <a:tabLst>
                <a:tab algn="l" pos="0"/>
              </a:tabLst>
            </a:pPr>
            <a:r>
              <a:rPr b="0" lang="en" sz="2400" spc="-1" strike="noStrike">
                <a:solidFill>
                  <a:srgbClr val="000000"/>
                </a:solidFill>
                <a:latin typeface="Arial"/>
                <a:ea typeface="HG Mincho Light J"/>
              </a:rPr>
              <a:t>Once the project has been submitted and a sufficient grade has been obtained, it is mandatory to appear at the immediately following exam session to take the exam.</a:t>
            </a:r>
            <a:endParaRPr b="0" lang="en-GB" sz="2400" spc="-1" strike="noStrike">
              <a:latin typeface="Arial"/>
            </a:endParaRPr>
          </a:p>
          <a:p>
            <a:pPr marL="374760" indent="9000">
              <a:lnSpc>
                <a:spcPts val="2625"/>
              </a:lnSpc>
              <a:spcBef>
                <a:spcPts val="935"/>
              </a:spcBef>
              <a:buNone/>
              <a:tabLst>
                <a:tab algn="l" pos="0"/>
              </a:tabLst>
            </a:pPr>
            <a:r>
              <a:rPr b="0" lang="en" sz="2400" spc="-1" strike="noStrike">
                <a:latin typeface="Arial"/>
                <a:ea typeface="HG Mincho Light J"/>
              </a:rPr>
              <a:t>It must constitute </a:t>
            </a:r>
            <a:r>
              <a:rPr b="1" i="1" lang="en" sz="2400" spc="-1" strike="noStrike">
                <a:latin typeface="Arial"/>
                <a:ea typeface="HG Mincho Light J"/>
              </a:rPr>
              <a:t>an original creation </a:t>
            </a:r>
            <a:r>
              <a:rPr b="0" lang="en" sz="2400" spc="-1" strike="noStrike">
                <a:latin typeface="Arial"/>
                <a:ea typeface="HG Mincho Light J"/>
              </a:rPr>
              <a:t>, therefore it is not possible to share parts of the code or any report, if requested, with other students/groups, or copy contents deriving from other sources.</a:t>
            </a:r>
            <a:endParaRPr b="0" lang="en-GB" sz="2400" spc="-1" strike="noStrike">
              <a:latin typeface="Arial"/>
            </a:endParaRPr>
          </a:p>
          <a:p>
            <a:pPr marL="374760" indent="9000">
              <a:lnSpc>
                <a:spcPts val="2625"/>
              </a:lnSpc>
              <a:spcBef>
                <a:spcPts val="935"/>
              </a:spcBef>
              <a:buNone/>
              <a:tabLst>
                <a:tab algn="l" pos="0"/>
              </a:tabLst>
            </a:pPr>
            <a:r>
              <a:rPr b="0" lang="en" sz="2400" spc="-1" strike="noStrike">
                <a:latin typeface="Arial"/>
                <a:ea typeface="HG Mincho Light J"/>
              </a:rPr>
              <a:t>Discussions between students, exchanges of ideas, the use of mailing lists, chats, and in general everything that helps the student to learn are legitimate and appreciated (in case of doubts regarding which forms of collaboration are considered legitimate or not, it is better to explicitly ask for clarification via email).</a:t>
            </a:r>
            <a:endParaRPr b="0" lang="en-GB" sz="2400" spc="-1" strike="noStrike">
              <a:latin typeface="Arial"/>
            </a:endParaRPr>
          </a:p>
        </p:txBody>
      </p:sp>
      <p:sp>
        <p:nvSpPr>
          <p:cNvPr id="80" name=""/>
          <p:cNvSpPr/>
          <p:nvPr/>
        </p:nvSpPr>
        <p:spPr>
          <a:xfrm>
            <a:off x="362880" y="672840"/>
            <a:ext cx="99864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Rules for the project - I</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PlaceHolder 1"/>
          <p:cNvSpPr>
            <a:spLocks noGrp="1"/>
          </p:cNvSpPr>
          <p:nvPr>
            <p:ph/>
          </p:nvPr>
        </p:nvSpPr>
        <p:spPr>
          <a:xfrm>
            <a:off x="459360" y="1295640"/>
            <a:ext cx="9789120" cy="5858640"/>
          </a:xfrm>
          <a:prstGeom prst="rect">
            <a:avLst/>
          </a:prstGeom>
          <a:noFill/>
          <a:ln w="0">
            <a:noFill/>
          </a:ln>
        </p:spPr>
        <p:txBody>
          <a:bodyPr lIns="0" rIns="0" tIns="0" bIns="0" anchor="t">
            <a:noAutofit/>
          </a:bodyPr>
          <a:p>
            <a:pPr marL="379080" indent="-379080">
              <a:lnSpc>
                <a:spcPts val="2625"/>
              </a:lnSpc>
              <a:spcBef>
                <a:spcPts val="1151"/>
              </a:spcBef>
              <a:buNone/>
              <a:tabLst>
                <a:tab algn="l" pos="0"/>
              </a:tabLst>
            </a:pPr>
            <a:endParaRPr b="0" lang="en-GB" sz="2400" spc="-1" strike="noStrike">
              <a:latin typeface="Arial"/>
            </a:endParaRPr>
          </a:p>
          <a:p>
            <a:pPr marL="374760" indent="-356760">
              <a:lnSpc>
                <a:spcPts val="2625"/>
              </a:lnSpc>
              <a:spcBef>
                <a:spcPts val="1151"/>
              </a:spcBef>
              <a:buNone/>
              <a:tabLst>
                <a:tab algn="l" pos="0"/>
              </a:tabLst>
            </a:pPr>
            <a:r>
              <a:rPr b="0" lang="en" sz="2400" spc="-1" strike="noStrike">
                <a:latin typeface="Arial"/>
              </a:rPr>
              <a:t>The project must be submitted according to the deadlines that will be communicated and indicated </a:t>
            </a:r>
            <a:r>
              <a:rPr b="0" lang="en" sz="2400" spc="-1" strike="noStrike">
                <a:solidFill>
                  <a:srgbClr val="000000"/>
                </a:solidFill>
                <a:latin typeface="Arial"/>
              </a:rPr>
              <a:t>on the course website.</a:t>
            </a:r>
            <a:endParaRPr b="0" lang="en-GB" sz="2400" spc="-1" strike="noStrike">
              <a:latin typeface="Arial"/>
            </a:endParaRPr>
          </a:p>
          <a:p>
            <a:pPr marL="374760" indent="-356760">
              <a:lnSpc>
                <a:spcPts val="2625"/>
              </a:lnSpc>
              <a:spcBef>
                <a:spcPts val="1151"/>
              </a:spcBef>
              <a:buNone/>
              <a:tabLst>
                <a:tab algn="l" pos="0"/>
              </a:tabLst>
            </a:pPr>
            <a:r>
              <a:rPr b="0" lang="en" sz="2400" spc="-1" strike="noStrike">
                <a:latin typeface="Arial"/>
              </a:rPr>
              <a:t>The project consists of a C language program that satisfies the specified requirements, using the library calls </a:t>
            </a:r>
            <a:r>
              <a:rPr b="1" i="1" lang="en" sz="2400" spc="-1" strike="noStrike">
                <a:latin typeface="Arial"/>
              </a:rPr>
              <a:t>that are part of the course program</a:t>
            </a:r>
            <a:r>
              <a:rPr b="0" lang="en" sz="2400" spc="-1" strike="noStrike">
                <a:latin typeface="Arial"/>
              </a:rPr>
              <a:t>. </a:t>
            </a:r>
            <a:r>
              <a:rPr b="0" lang="en" sz="2400" spc="-1" strike="noStrike">
                <a:solidFill>
                  <a:srgbClr val="000000"/>
                </a:solidFill>
                <a:latin typeface="Arial"/>
              </a:rPr>
              <a:t>The use of other calls is not accepted. If in doubt, ask the teacher.</a:t>
            </a:r>
            <a:endParaRPr b="0" lang="en-GB" sz="2400" spc="-1" strike="noStrike">
              <a:latin typeface="Arial"/>
            </a:endParaRPr>
          </a:p>
          <a:p>
            <a:pPr marL="374760" indent="-356760">
              <a:lnSpc>
                <a:spcPts val="2625"/>
              </a:lnSpc>
              <a:spcBef>
                <a:spcPts val="1151"/>
              </a:spcBef>
              <a:buNone/>
              <a:tabLst>
                <a:tab algn="l" pos="0"/>
              </a:tabLst>
            </a:pPr>
            <a:r>
              <a:rPr b="0" lang="en" sz="2400" spc="-1" strike="noStrike">
                <a:solidFill>
                  <a:srgbClr val="000000"/>
                </a:solidFill>
                <a:latin typeface="Arial"/>
              </a:rPr>
              <a:t>The project code must correctly compile and execute in the required software environment (compiler version, kernel version, clib version)</a:t>
            </a:r>
            <a:endParaRPr b="0" lang="en-GB" sz="2400" spc="-1" strike="noStrike">
              <a:latin typeface="Arial"/>
            </a:endParaRPr>
          </a:p>
          <a:p>
            <a:pPr marL="374760" indent="-356760">
              <a:lnSpc>
                <a:spcPts val="2625"/>
              </a:lnSpc>
              <a:spcBef>
                <a:spcPts val="1151"/>
              </a:spcBef>
              <a:buNone/>
              <a:tabLst>
                <a:tab algn="l" pos="0"/>
              </a:tabLst>
            </a:pPr>
            <a:r>
              <a:rPr b="0" lang="en" sz="2400" spc="-1" strike="noStrike">
                <a:latin typeface="Arial"/>
              </a:rPr>
              <a:t>The oral exam consists of a discussion on design choices and software implementation of the porject. Taking inspiration from the project work, questions may be asked on various topics that are part of the course program.</a:t>
            </a:r>
            <a:endParaRPr b="0" lang="en-GB" sz="2400" spc="-1" strike="noStrike">
              <a:latin typeface="Arial"/>
            </a:endParaRPr>
          </a:p>
        </p:txBody>
      </p:sp>
      <p:sp>
        <p:nvSpPr>
          <p:cNvPr id="82" name=""/>
          <p:cNvSpPr/>
          <p:nvPr/>
        </p:nvSpPr>
        <p:spPr>
          <a:xfrm>
            <a:off x="1862280" y="600840"/>
            <a:ext cx="656244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Rules for the project - II</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title"/>
          </p:nvPr>
        </p:nvSpPr>
        <p:spPr>
          <a:xfrm>
            <a:off x="28080" y="571680"/>
            <a:ext cx="10191960" cy="745560"/>
          </a:xfrm>
          <a:prstGeom prst="rect">
            <a:avLst/>
          </a:prstGeom>
          <a:noFill/>
          <a:ln w="0">
            <a:noFill/>
          </a:ln>
        </p:spPr>
        <p:txBody>
          <a:bodyPr lIns="0" rIns="0" tIns="0" bIns="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25448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rPr>
              <a:t>Project evaluation criteria </a:t>
            </a:r>
            <a:endParaRPr b="0" lang="en-GB" sz="2800" spc="-1" strike="noStrike">
              <a:latin typeface="Arial"/>
            </a:endParaRPr>
          </a:p>
        </p:txBody>
      </p:sp>
      <p:sp>
        <p:nvSpPr>
          <p:cNvPr id="84" name="PlaceHolder 2"/>
          <p:cNvSpPr>
            <a:spLocks noGrp="1"/>
          </p:cNvSpPr>
          <p:nvPr>
            <p:ph/>
          </p:nvPr>
        </p:nvSpPr>
        <p:spPr>
          <a:xfrm>
            <a:off x="427320" y="1582920"/>
            <a:ext cx="9972720" cy="5524200"/>
          </a:xfrm>
          <a:prstGeom prst="rect">
            <a:avLst/>
          </a:prstGeom>
          <a:noFill/>
          <a:ln w="0">
            <a:noFill/>
          </a:ln>
        </p:spPr>
        <p:txBody>
          <a:bodyPr lIns="0" rIns="0" tIns="0" bIns="0" anchor="t">
            <a:noAutofit/>
          </a:bodyPr>
          <a:p>
            <a:pPr marL="379080" indent="-379080">
              <a:lnSpc>
                <a:spcPts val="2625"/>
              </a:lnSpc>
              <a:spcBef>
                <a:spcPts val="2098"/>
              </a:spcBef>
              <a:buNone/>
              <a:tabLst>
                <a:tab algn="l" pos="0"/>
              </a:tabLst>
            </a:pPr>
            <a:r>
              <a:rPr b="1" lang="en" sz="2400" spc="-1" strike="noStrike">
                <a:solidFill>
                  <a:srgbClr val="000000"/>
                </a:solidFill>
                <a:latin typeface="Arial"/>
                <a:ea typeface="Noto Sans CJK SC"/>
              </a:rPr>
              <a:t>Prerequisite:</a:t>
            </a:r>
            <a:r>
              <a:rPr b="0" lang="en" sz="2400" spc="-1" strike="noStrike">
                <a:solidFill>
                  <a:srgbClr val="000000"/>
                </a:solidFill>
                <a:latin typeface="Arial"/>
                <a:ea typeface="Noto Sans CJK SC"/>
              </a:rPr>
              <a:t> </a:t>
            </a:r>
            <a:r>
              <a:rPr b="0" lang="en" sz="2400" spc="-1" strike="noStrike">
                <a:latin typeface="Arial"/>
                <a:ea typeface="Noto Sans CJK SC"/>
              </a:rPr>
              <a:t>the code must correcly compile, link and start on Ubuntu 22.04.1 (gcc version 11.4.0). If it does not, you cannot take the oral exam.</a:t>
            </a:r>
            <a:endParaRPr b="0" lang="en-GB" sz="2400" spc="-1" strike="noStrike">
              <a:latin typeface="Arial"/>
            </a:endParaRPr>
          </a:p>
          <a:p>
            <a:pPr marL="379080" indent="-379080">
              <a:lnSpc>
                <a:spcPts val="2625"/>
              </a:lnSpc>
              <a:spcBef>
                <a:spcPts val="2098"/>
              </a:spcBef>
              <a:buNone/>
              <a:tabLst>
                <a:tab algn="l" pos="0"/>
              </a:tabLst>
            </a:pPr>
            <a:r>
              <a:rPr b="1" lang="en" sz="2400" spc="-1" strike="noStrike">
                <a:solidFill>
                  <a:srgbClr val="000000"/>
                </a:solidFill>
                <a:latin typeface="Arial"/>
                <a:ea typeface="Noto Sans CJK SC"/>
              </a:rPr>
              <a:t>Correctness of the code: </a:t>
            </a:r>
            <a:r>
              <a:rPr b="0" lang="en" sz="2400" spc="-1" strike="noStrike">
                <a:latin typeface="Arial"/>
                <a:ea typeface="Noto Sans CJK SC"/>
              </a:rPr>
              <a:t>main evaluation element that determines </a:t>
            </a:r>
            <a:r>
              <a:rPr b="0" lang="en" sz="2400" spc="-1" strike="noStrike">
                <a:solidFill>
                  <a:srgbClr val="000000"/>
                </a:solidFill>
                <a:latin typeface="Arial"/>
                <a:ea typeface="Noto Sans CJK SC"/>
              </a:rPr>
              <a:t>(alone!) </a:t>
            </a:r>
            <a:r>
              <a:rPr b="0" lang="en" sz="2400" spc="-1" strike="noStrike">
                <a:latin typeface="Arial"/>
                <a:ea typeface="Noto Sans CJK SC"/>
              </a:rPr>
              <a:t>the passing of the exam. </a:t>
            </a:r>
            <a:endParaRPr b="0" lang="en-GB" sz="2400" spc="-1" strike="noStrike">
              <a:latin typeface="Arial"/>
            </a:endParaRPr>
          </a:p>
          <a:p>
            <a:pPr marL="379080" indent="-379080">
              <a:lnSpc>
                <a:spcPts val="2625"/>
              </a:lnSpc>
              <a:spcBef>
                <a:spcPts val="2098"/>
              </a:spcBef>
              <a:buNone/>
              <a:tabLst>
                <a:tab algn="l" pos="0"/>
              </a:tabLst>
            </a:pPr>
            <a:r>
              <a:rPr b="1" lang="en" sz="2400" spc="-1" strike="noStrike">
                <a:solidFill>
                  <a:srgbClr val="000000"/>
                </a:solidFill>
                <a:latin typeface="Arial"/>
                <a:ea typeface="Noto Sans CJK SC"/>
              </a:rPr>
              <a:t>Error handling: </a:t>
            </a:r>
            <a:r>
              <a:rPr b="0" lang="en" sz="2400" spc="-1" strike="noStrike">
                <a:solidFill>
                  <a:srgbClr val="000000"/>
                </a:solidFill>
                <a:latin typeface="Arial"/>
                <a:ea typeface="Noto Sans CJK SC"/>
              </a:rPr>
              <a:t>it is an integral part of the correctness of the code!</a:t>
            </a:r>
            <a:endParaRPr b="0" lang="en-GB" sz="2400" spc="-1" strike="noStrike">
              <a:latin typeface="Arial"/>
            </a:endParaRPr>
          </a:p>
          <a:p>
            <a:pPr marL="379080" indent="-379080">
              <a:lnSpc>
                <a:spcPts val="2625"/>
              </a:lnSpc>
              <a:spcBef>
                <a:spcPts val="2098"/>
              </a:spcBef>
              <a:buNone/>
              <a:tabLst>
                <a:tab algn="l" pos="0"/>
              </a:tabLst>
            </a:pPr>
            <a:r>
              <a:rPr b="1" lang="en" sz="2400" spc="-1" strike="noStrike">
                <a:solidFill>
                  <a:srgbClr val="000000"/>
                </a:solidFill>
                <a:latin typeface="Arial"/>
                <a:ea typeface="Noto Sans CJK SC"/>
              </a:rPr>
              <a:t>Modularity and readability of the code: </a:t>
            </a:r>
            <a:r>
              <a:rPr b="0" lang="en" sz="2400" spc="-1" strike="noStrike">
                <a:solidFill>
                  <a:srgbClr val="000000"/>
                </a:solidFill>
                <a:latin typeface="Arial"/>
                <a:ea typeface="Noto Sans CJK SC"/>
              </a:rPr>
              <a:t>division into functions, comments, function and variable names (sic!), etc...</a:t>
            </a:r>
            <a:endParaRPr b="0" lang="en-GB" sz="2400" spc="-1" strike="noStrike">
              <a:latin typeface="Arial"/>
            </a:endParaRPr>
          </a:p>
          <a:p>
            <a:pPr marL="379080" indent="-379080">
              <a:lnSpc>
                <a:spcPts val="2625"/>
              </a:lnSpc>
              <a:spcBef>
                <a:spcPts val="2098"/>
              </a:spcBef>
              <a:buNone/>
              <a:tabLst>
                <a:tab algn="l" pos="0"/>
              </a:tabLst>
            </a:pPr>
            <a:r>
              <a:rPr b="1" lang="en" sz="2400" spc="-1" strike="noStrike">
                <a:solidFill>
                  <a:srgbClr val="000000"/>
                </a:solidFill>
                <a:latin typeface="Arial"/>
                <a:ea typeface="Noto Sans CJK SC"/>
              </a:rPr>
              <a:t>Quality of documentation: </a:t>
            </a:r>
            <a:r>
              <a:rPr b="0" lang="en" sz="2400" spc="-1" strike="noStrike">
                <a:solidFill>
                  <a:srgbClr val="000000"/>
                </a:solidFill>
                <a:latin typeface="Arial"/>
                <a:ea typeface="Noto Sans CJK SC"/>
              </a:rPr>
              <a:t>user manual, software architecture, README file, project report.</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type="title"/>
          </p:nvPr>
        </p:nvSpPr>
        <p:spPr>
          <a:xfrm>
            <a:off x="1485000" y="658440"/>
            <a:ext cx="7979040" cy="572040"/>
          </a:xfrm>
          <a:prstGeom prst="rect">
            <a:avLst/>
          </a:prstGeom>
          <a:noFill/>
          <a:ln w="0">
            <a:noFill/>
          </a:ln>
        </p:spPr>
        <p:txBody>
          <a:bodyPr lIns="0" rIns="0" tIns="0" bIns="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25448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rPr>
              <a:t>Course user manual</a:t>
            </a:r>
            <a:endParaRPr b="0" lang="en-GB" sz="2800" spc="-1" strike="noStrike">
              <a:latin typeface="Arial"/>
            </a:endParaRPr>
          </a:p>
        </p:txBody>
      </p:sp>
      <p:sp>
        <p:nvSpPr>
          <p:cNvPr id="86" name="PlaceHolder 2"/>
          <p:cNvSpPr>
            <a:spLocks noGrp="1"/>
          </p:cNvSpPr>
          <p:nvPr>
            <p:ph/>
          </p:nvPr>
        </p:nvSpPr>
        <p:spPr>
          <a:xfrm>
            <a:off x="378000" y="1540800"/>
            <a:ext cx="9972720" cy="5091480"/>
          </a:xfrm>
          <a:prstGeom prst="rect">
            <a:avLst/>
          </a:prstGeom>
          <a:noFill/>
          <a:ln w="0">
            <a:noFill/>
          </a:ln>
        </p:spPr>
        <p:txBody>
          <a:bodyPr lIns="0" rIns="0" tIns="0" bIns="0" anchor="t">
            <a:noAutofit/>
          </a:bodyPr>
          <a:p>
            <a:pPr marL="379080" indent="-379080">
              <a:lnSpc>
                <a:spcPts val="2625"/>
              </a:lnSpc>
              <a:spcBef>
                <a:spcPts val="2098"/>
              </a:spcBef>
              <a:buNone/>
              <a:tabLst>
                <a:tab algn="l" pos="0"/>
              </a:tabLst>
            </a:pPr>
            <a:r>
              <a:rPr b="1" lang="en" sz="2400" spc="-1" strike="noStrike">
                <a:solidFill>
                  <a:srgbClr val="000000"/>
                </a:solidFill>
                <a:latin typeface="Arial"/>
              </a:rPr>
              <a:t>Attend lessons </a:t>
            </a:r>
            <a:r>
              <a:rPr b="0" lang="en" sz="2400" spc="-1" strike="noStrike">
                <a:solidFill>
                  <a:srgbClr val="000000"/>
                </a:solidFill>
                <a:latin typeface="Arial"/>
              </a:rPr>
              <a:t>and assimilate the topics explained as much as possible</a:t>
            </a:r>
            <a:endParaRPr b="0" lang="en-GB" sz="2400" spc="-1" strike="noStrike">
              <a:latin typeface="Arial"/>
            </a:endParaRPr>
          </a:p>
          <a:p>
            <a:pPr marL="379080" indent="-379080">
              <a:lnSpc>
                <a:spcPts val="2625"/>
              </a:lnSpc>
              <a:spcBef>
                <a:spcPts val="2098"/>
              </a:spcBef>
              <a:buNone/>
              <a:tabLst>
                <a:tab algn="l" pos="0"/>
              </a:tabLst>
            </a:pPr>
            <a:r>
              <a:rPr b="0" lang="en" sz="2400" spc="-1" strike="noStrike">
                <a:solidFill>
                  <a:srgbClr val="000000"/>
                </a:solidFill>
                <a:latin typeface="Arial"/>
              </a:rPr>
              <a:t>Ask questions </a:t>
            </a:r>
            <a:r>
              <a:rPr b="1" lang="en" sz="2400" spc="-1" strike="noStrike">
                <a:solidFill>
                  <a:srgbClr val="000000"/>
                </a:solidFill>
                <a:latin typeface="Arial"/>
              </a:rPr>
              <a:t>of common interest </a:t>
            </a:r>
            <a:r>
              <a:rPr b="0" lang="en" sz="2400" spc="-1" strike="noStrike">
                <a:solidFill>
                  <a:srgbClr val="000000"/>
                </a:solidFill>
                <a:latin typeface="Arial"/>
              </a:rPr>
              <a:t>during lessons</a:t>
            </a:r>
            <a:endParaRPr b="0" lang="en-GB" sz="2400" spc="-1" strike="noStrike">
              <a:latin typeface="Arial"/>
            </a:endParaRPr>
          </a:p>
          <a:p>
            <a:pPr marL="379080" indent="-379080">
              <a:lnSpc>
                <a:spcPts val="2625"/>
              </a:lnSpc>
              <a:spcBef>
                <a:spcPts val="2098"/>
              </a:spcBef>
              <a:buNone/>
              <a:tabLst>
                <a:tab algn="l" pos="0"/>
              </a:tabLst>
            </a:pPr>
            <a:r>
              <a:rPr b="1" lang="en" sz="2400" spc="-1" strike="noStrike">
                <a:solidFill>
                  <a:srgbClr val="000000"/>
                </a:solidFill>
                <a:latin typeface="Arial"/>
              </a:rPr>
              <a:t>Try </a:t>
            </a:r>
            <a:r>
              <a:rPr b="0" lang="en" sz="2400" spc="-1" strike="noStrike">
                <a:solidFill>
                  <a:srgbClr val="000000"/>
                </a:solidFill>
                <a:latin typeface="Arial"/>
              </a:rPr>
              <a:t>variations of the examples taught in lessons on your own and do the proposed exercises</a:t>
            </a:r>
            <a:endParaRPr b="0" lang="en-GB" sz="2400" spc="-1" strike="noStrike">
              <a:latin typeface="Arial"/>
            </a:endParaRPr>
          </a:p>
          <a:p>
            <a:pPr marL="379080" indent="-379080">
              <a:lnSpc>
                <a:spcPts val="2625"/>
              </a:lnSpc>
              <a:spcBef>
                <a:spcPts val="2098"/>
              </a:spcBef>
              <a:buNone/>
              <a:tabLst>
                <a:tab algn="l" pos="0"/>
              </a:tabLst>
            </a:pPr>
            <a:r>
              <a:rPr b="0" lang="en" sz="2400" spc="-1" strike="noStrike">
                <a:solidFill>
                  <a:srgbClr val="000000"/>
                </a:solidFill>
                <a:latin typeface="Arial"/>
              </a:rPr>
              <a:t>Install </a:t>
            </a:r>
            <a:r>
              <a:rPr b="1" lang="en" sz="2400" spc="-1" strike="noStrike">
                <a:solidFill>
                  <a:srgbClr val="000000"/>
                </a:solidFill>
                <a:latin typeface="Arial"/>
              </a:rPr>
              <a:t>Linux </a:t>
            </a:r>
            <a:r>
              <a:rPr b="0" lang="en" sz="2400" spc="-1" strike="noStrike">
                <a:solidFill>
                  <a:srgbClr val="000000"/>
                </a:solidFill>
                <a:latin typeface="Arial"/>
              </a:rPr>
              <a:t>on your PC.</a:t>
            </a:r>
            <a:endParaRPr b="0" lang="en-GB" sz="2400" spc="-1" strike="noStrike">
              <a:latin typeface="Arial"/>
            </a:endParaRPr>
          </a:p>
          <a:p>
            <a:pPr marL="379080" indent="-379080">
              <a:lnSpc>
                <a:spcPts val="2625"/>
              </a:lnSpc>
              <a:spcBef>
                <a:spcPts val="2098"/>
              </a:spcBef>
              <a:buNone/>
              <a:tabLst>
                <a:tab algn="l" pos="0"/>
              </a:tabLst>
            </a:pPr>
            <a:r>
              <a:rPr b="1" lang="en" sz="2400" spc="-1" strike="noStrike">
                <a:solidFill>
                  <a:srgbClr val="000000"/>
                </a:solidFill>
                <a:latin typeface="Arial"/>
              </a:rPr>
              <a:t>Memorize the idioms </a:t>
            </a:r>
            <a:r>
              <a:rPr b="0" lang="en" sz="2400" spc="-1" strike="noStrike">
                <a:solidFill>
                  <a:srgbClr val="000000"/>
                </a:solidFill>
                <a:latin typeface="Arial"/>
              </a:rPr>
              <a:t>illustrated in the examples in class for the main constructs and system calls</a:t>
            </a:r>
            <a:endParaRPr b="0" lang="en-GB" sz="2400" spc="-1" strike="noStrike">
              <a:latin typeface="Arial"/>
            </a:endParaRPr>
          </a:p>
          <a:p>
            <a:pPr marL="379080" indent="-379080">
              <a:lnSpc>
                <a:spcPts val="2625"/>
              </a:lnSpc>
              <a:spcBef>
                <a:spcPts val="2098"/>
              </a:spcBef>
              <a:buNone/>
              <a:tabLst>
                <a:tab algn="l" pos="0"/>
              </a:tabLst>
            </a:pPr>
            <a:r>
              <a:rPr b="0" lang="en" sz="2400" spc="-1" strike="noStrike">
                <a:solidFill>
                  <a:srgbClr val="000000"/>
                </a:solidFill>
                <a:latin typeface="Arial"/>
              </a:rPr>
              <a:t>Deep dive into</a:t>
            </a:r>
            <a:r>
              <a:rPr b="1" lang="en" sz="2400" spc="-1" strike="noStrike">
                <a:solidFill>
                  <a:srgbClr val="000000"/>
                </a:solidFill>
                <a:latin typeface="Arial"/>
              </a:rPr>
              <a:t> Linux </a:t>
            </a:r>
            <a:r>
              <a:rPr b="0" lang="en" sz="2400" spc="-1" strike="noStrike">
                <a:solidFill>
                  <a:srgbClr val="000000"/>
                </a:solidFill>
                <a:latin typeface="Arial"/>
              </a:rPr>
              <a:t>and </a:t>
            </a:r>
            <a:r>
              <a:rPr b="1" lang="en" sz="2400" spc="-1" strike="noStrike">
                <a:solidFill>
                  <a:srgbClr val="000000"/>
                </a:solidFill>
                <a:latin typeface="Arial"/>
              </a:rPr>
              <a:t>C language</a:t>
            </a:r>
            <a:r>
              <a:rPr b="0" lang="en" sz="2400" spc="-1" strike="noStrike">
                <a:solidFill>
                  <a:srgbClr val="000000"/>
                </a:solidFill>
                <a:latin typeface="Arial"/>
              </a:rPr>
              <a:t>!</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p:nvPr>
        </p:nvSpPr>
        <p:spPr>
          <a:xfrm>
            <a:off x="435960" y="1872000"/>
            <a:ext cx="9693720" cy="4065480"/>
          </a:xfrm>
          <a:prstGeom prst="rect">
            <a:avLst/>
          </a:prstGeom>
          <a:noFill/>
          <a:ln w="0">
            <a:noFill/>
          </a:ln>
        </p:spPr>
        <p:txBody>
          <a:bodyPr lIns="0" rIns="0" tIns="0" bIns="0" anchor="t">
            <a:noAutofit/>
          </a:bodyPr>
          <a:p>
            <a:pPr marL="432000" indent="-324000">
              <a:lnSpc>
                <a:spcPct val="100000"/>
              </a:lnSpc>
              <a:spcBef>
                <a:spcPts val="1417"/>
              </a:spcBef>
              <a:buClr>
                <a:srgbClr val="000000"/>
              </a:buClr>
              <a:buSzPct val="45000"/>
              <a:buFont typeface="Wingdings" charset="2"/>
              <a:buChar char=""/>
            </a:pPr>
            <a:r>
              <a:rPr b="0" lang="en-GB" sz="2400" spc="-1" strike="noStrike">
                <a:latin typeface="Arial"/>
              </a:rPr>
              <a:t>Francesco Pedulla’</a:t>
            </a:r>
            <a:endParaRPr b="0" lang="en-GB" sz="2400" spc="-1" strike="noStrike">
              <a:latin typeface="Arial"/>
            </a:endParaRPr>
          </a:p>
          <a:p>
            <a:pPr lvl="1" marL="864000" indent="-324000">
              <a:lnSpc>
                <a:spcPct val="100000"/>
              </a:lnSpc>
              <a:spcBef>
                <a:spcPts val="1134"/>
              </a:spcBef>
              <a:buClr>
                <a:srgbClr val="000000"/>
              </a:buClr>
              <a:buSzPct val="75000"/>
              <a:buFont typeface="AR PL Mingti2L Big5"/>
              <a:buChar char="→"/>
            </a:pPr>
            <a:r>
              <a:rPr b="0" lang="en-GB" sz="2400" spc="-1" strike="noStrike">
                <a:latin typeface="Arial"/>
              </a:rPr>
              <a:t>Operating System library &amp; system calls + final project</a:t>
            </a:r>
            <a:endParaRPr b="0" lang="en-GB" sz="2400" spc="-1" strike="noStrike">
              <a:latin typeface="Arial"/>
            </a:endParaRPr>
          </a:p>
          <a:p>
            <a:pPr lvl="1" marL="864000" indent="-324000">
              <a:lnSpc>
                <a:spcPct val="100000"/>
              </a:lnSpc>
              <a:spcBef>
                <a:spcPts val="1134"/>
              </a:spcBef>
              <a:buClr>
                <a:srgbClr val="000000"/>
              </a:buClr>
              <a:buSzPct val="75000"/>
              <a:buFont typeface="AR PL Mingti2L Big5"/>
              <a:buChar char="→"/>
            </a:pPr>
            <a:r>
              <a:rPr b="0" lang="en-GB" sz="2400" spc="-1" strike="noStrike">
                <a:latin typeface="Arial"/>
              </a:rPr>
              <a:t>francesco.pedulla@uniroma1.it</a:t>
            </a:r>
            <a:endParaRPr b="0" lang="en-GB" sz="2400" spc="-1" strike="noStrike">
              <a:latin typeface="Arial"/>
            </a:endParaRPr>
          </a:p>
          <a:p>
            <a:pPr marL="432000" indent="-324000">
              <a:lnSpc>
                <a:spcPct val="100000"/>
              </a:lnSpc>
              <a:spcBef>
                <a:spcPts val="1417"/>
              </a:spcBef>
              <a:buClr>
                <a:srgbClr val="000000"/>
              </a:buClr>
              <a:buSzPct val="45000"/>
              <a:buFont typeface="Wingdings" charset="2"/>
              <a:buChar char=""/>
            </a:pPr>
            <a:r>
              <a:rPr b="0" lang="en-GB" sz="2400" spc="-1" strike="noStrike">
                <a:latin typeface="Arial"/>
              </a:rPr>
              <a:t>Giorgio Richelli</a:t>
            </a:r>
            <a:endParaRPr b="0" lang="en-GB" sz="2400" spc="-1" strike="noStrike">
              <a:latin typeface="Arial"/>
            </a:endParaRPr>
          </a:p>
          <a:p>
            <a:pPr lvl="1" marL="864000" indent="-324000">
              <a:lnSpc>
                <a:spcPct val="100000"/>
              </a:lnSpc>
              <a:spcBef>
                <a:spcPts val="1134"/>
              </a:spcBef>
              <a:buClr>
                <a:srgbClr val="000000"/>
              </a:buClr>
              <a:buSzPct val="75000"/>
              <a:buFont typeface="AR PL Mingti2L Big5"/>
              <a:buChar char="→"/>
            </a:pPr>
            <a:r>
              <a:rPr b="0" lang="en-GB" sz="2400" spc="-1" strike="noStrike">
                <a:latin typeface="Arial"/>
              </a:rPr>
              <a:t>C Programming &amp; Tools + Midterm</a:t>
            </a:r>
            <a:endParaRPr b="0" lang="en-GB" sz="2400" spc="-1" strike="noStrike">
              <a:latin typeface="Arial"/>
            </a:endParaRPr>
          </a:p>
          <a:p>
            <a:pPr lvl="1" marL="864000" indent="-324000">
              <a:lnSpc>
                <a:spcPct val="100000"/>
              </a:lnSpc>
              <a:spcBef>
                <a:spcPts val="1134"/>
              </a:spcBef>
              <a:buClr>
                <a:srgbClr val="000000"/>
              </a:buClr>
              <a:buSzPct val="75000"/>
              <a:buFont typeface="AR PL Mingti2L Big5"/>
              <a:buChar char="→"/>
            </a:pPr>
            <a:r>
              <a:rPr b="0" lang="en-GB" sz="2400" spc="-1" strike="noStrike">
                <a:latin typeface="Arial"/>
              </a:rPr>
              <a:t>giorgio.richelli@uniroma1.it</a:t>
            </a:r>
            <a:endParaRPr b="0" lang="en-GB" sz="2400" spc="-1" strike="noStrike">
              <a:latin typeface="Arial"/>
            </a:endParaRPr>
          </a:p>
        </p:txBody>
      </p:sp>
      <p:sp>
        <p:nvSpPr>
          <p:cNvPr id="55" name=""/>
          <p:cNvSpPr/>
          <p:nvPr/>
        </p:nvSpPr>
        <p:spPr>
          <a:xfrm>
            <a:off x="2319480" y="564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Course Teachers</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p:nvPr>
        </p:nvSpPr>
        <p:spPr>
          <a:xfrm>
            <a:off x="435960" y="1872000"/>
            <a:ext cx="9693720" cy="5272560"/>
          </a:xfrm>
          <a:prstGeom prst="rect">
            <a:avLst/>
          </a:prstGeom>
          <a:noFill/>
          <a:ln w="0">
            <a:noFill/>
          </a:ln>
        </p:spPr>
        <p:txBody>
          <a:bodyPr lIns="0" rIns="0" tIns="0" bIns="0" anchor="t">
            <a:noAutofit/>
          </a:bodyPr>
          <a:p>
            <a:pPr marL="432000" indent="-324000">
              <a:lnSpc>
                <a:spcPct val="100000"/>
              </a:lnSpc>
              <a:spcBef>
                <a:spcPts val="1417"/>
              </a:spcBef>
              <a:buClr>
                <a:srgbClr val="000000"/>
              </a:buClr>
              <a:buSzPct val="45000"/>
              <a:buFont typeface="Wingdings" charset="2"/>
              <a:buChar char=""/>
            </a:pPr>
            <a:r>
              <a:rPr b="0" lang="en-GB" sz="2400" spc="-1" strike="noStrike">
                <a:latin typeface="Arial"/>
              </a:rPr>
              <a:t>Knowledge of the C language and the tools normally used in the development environment (compiler, preprocessor, debugger, make, etc.)</a:t>
            </a:r>
            <a:endParaRPr b="0" lang="en-GB" sz="2400" spc="-1" strike="noStrike">
              <a:latin typeface="Arial"/>
            </a:endParaRPr>
          </a:p>
          <a:p>
            <a:pPr marL="432000" indent="-324000">
              <a:lnSpc>
                <a:spcPct val="100000"/>
              </a:lnSpc>
              <a:spcBef>
                <a:spcPts val="1417"/>
              </a:spcBef>
              <a:buClr>
                <a:srgbClr val="000000"/>
              </a:buClr>
              <a:buSzPct val="45000"/>
              <a:buFont typeface="Wingdings" charset="2"/>
              <a:buChar char=""/>
            </a:pPr>
            <a:r>
              <a:rPr b="0" lang="en-GB" sz="2400" spc="-1" strike="noStrike">
                <a:latin typeface="Arial"/>
              </a:rPr>
              <a:t>Knowledge of the fundamental functions of the operating system and its main modules (Scheduler, Virtual Memory Manager, Filesystem..).</a:t>
            </a:r>
            <a:endParaRPr b="0" lang="en-GB" sz="2400" spc="-1" strike="noStrike">
              <a:latin typeface="Arial"/>
            </a:endParaRPr>
          </a:p>
          <a:p>
            <a:pPr marL="432000" indent="-324000">
              <a:lnSpc>
                <a:spcPct val="100000"/>
              </a:lnSpc>
              <a:spcBef>
                <a:spcPts val="1417"/>
              </a:spcBef>
              <a:buClr>
                <a:srgbClr val="000000"/>
              </a:buClr>
              <a:buSzPct val="45000"/>
              <a:buFont typeface="Wingdings" charset="2"/>
              <a:buChar char=""/>
            </a:pPr>
            <a:r>
              <a:rPr b="0" lang="en-GB" sz="2400" spc="-1" strike="noStrike">
                <a:latin typeface="Arial"/>
              </a:rPr>
              <a:t>Knowledge of the main system primitives for the creation and synchronization of processes, exchange of messages and information.</a:t>
            </a:r>
            <a:endParaRPr b="0" lang="en-GB" sz="2400" spc="-1" strike="noStrike">
              <a:latin typeface="Arial"/>
            </a:endParaRPr>
          </a:p>
          <a:p>
            <a:pPr marL="432000" indent="-324000">
              <a:lnSpc>
                <a:spcPct val="100000"/>
              </a:lnSpc>
              <a:spcBef>
                <a:spcPts val="1417"/>
              </a:spcBef>
              <a:buClr>
                <a:srgbClr val="000000"/>
              </a:buClr>
              <a:buSzPct val="45000"/>
              <a:buFont typeface="Wingdings" charset="2"/>
              <a:buChar char=""/>
            </a:pPr>
            <a:r>
              <a:rPr b="0" lang="en-GB" sz="2400" spc="-1" strike="noStrike">
                <a:latin typeface="Arial"/>
              </a:rPr>
              <a:t>Knowledge of primitives for network programming (sockets).</a:t>
            </a:r>
            <a:endParaRPr b="0" lang="en-GB" sz="2400" spc="-1" strike="noStrike">
              <a:latin typeface="Arial"/>
            </a:endParaRPr>
          </a:p>
        </p:txBody>
      </p:sp>
      <p:sp>
        <p:nvSpPr>
          <p:cNvPr id="57" name=""/>
          <p:cNvSpPr/>
          <p:nvPr/>
        </p:nvSpPr>
        <p:spPr>
          <a:xfrm>
            <a:off x="2319480" y="564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Course objectives – I</a:t>
            </a:r>
            <a:endParaRPr b="0" lang="en-GB" sz="2800" spc="-1" strike="noStrike">
              <a:latin typeface="Arial"/>
            </a:endParaRPr>
          </a:p>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(Knowledge)</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PlaceHolder 1"/>
          <p:cNvSpPr>
            <a:spLocks noGrp="1"/>
          </p:cNvSpPr>
          <p:nvPr>
            <p:ph/>
          </p:nvPr>
        </p:nvSpPr>
        <p:spPr>
          <a:xfrm>
            <a:off x="435960" y="1895040"/>
            <a:ext cx="9693720" cy="4905720"/>
          </a:xfrm>
          <a:prstGeom prst="rect">
            <a:avLst/>
          </a:prstGeom>
          <a:noFill/>
          <a:ln w="0">
            <a:noFill/>
          </a:ln>
        </p:spPr>
        <p:txBody>
          <a:bodyPr lIns="0" rIns="0" tIns="0" bIns="0" anchor="t">
            <a:noAutofit/>
          </a:bodyPr>
          <a:p>
            <a:pPr marL="432000" indent="-324000">
              <a:lnSpc>
                <a:spcPct val="100000"/>
              </a:lnSpc>
              <a:spcBef>
                <a:spcPts val="1417"/>
              </a:spcBef>
              <a:buClr>
                <a:srgbClr val="000000"/>
              </a:buClr>
              <a:buSzPct val="45000"/>
              <a:buFont typeface="Wingdings" charset="2"/>
              <a:buChar char=""/>
            </a:pPr>
            <a:r>
              <a:rPr b="0" lang="en-GB" sz="2400" spc="-1" strike="noStrike">
                <a:latin typeface="Arial"/>
              </a:rPr>
              <a:t>Use the primitives provided by the operating system and integrate them correctly into the code.</a:t>
            </a:r>
            <a:endParaRPr b="0" lang="en-GB" sz="2400" spc="-1" strike="noStrike">
              <a:latin typeface="Arial"/>
            </a:endParaRPr>
          </a:p>
          <a:p>
            <a:pPr marL="432000" indent="-324000">
              <a:lnSpc>
                <a:spcPct val="100000"/>
              </a:lnSpc>
              <a:spcBef>
                <a:spcPts val="1417"/>
              </a:spcBef>
              <a:buClr>
                <a:srgbClr val="000000"/>
              </a:buClr>
              <a:buSzPct val="45000"/>
              <a:buFont typeface="Wingdings" charset="2"/>
              <a:buChar char=""/>
            </a:pPr>
            <a:r>
              <a:rPr b="0" lang="en-GB" sz="2400" spc="-1" strike="noStrike">
                <a:latin typeface="Arial"/>
              </a:rPr>
              <a:t>Choose the most suitable OS component and functions, based on the needs of the applications and their execution mode.</a:t>
            </a:r>
            <a:endParaRPr b="0" lang="en-GB" sz="2400" spc="-1" strike="noStrike">
              <a:latin typeface="Arial"/>
            </a:endParaRPr>
          </a:p>
          <a:p>
            <a:pPr marL="432000" indent="-324000">
              <a:lnSpc>
                <a:spcPct val="100000"/>
              </a:lnSpc>
              <a:spcBef>
                <a:spcPts val="1417"/>
              </a:spcBef>
              <a:buClr>
                <a:srgbClr val="000000"/>
              </a:buClr>
              <a:buSzPct val="45000"/>
              <a:buFont typeface="Wingdings" charset="2"/>
              <a:buChar char=""/>
            </a:pPr>
            <a:r>
              <a:rPr b="0" lang="en-GB" sz="2400" spc="-1" strike="noStrike">
                <a:latin typeface="Arial"/>
              </a:rPr>
              <a:t>Determine the complexity and how to implement a system application.</a:t>
            </a:r>
            <a:endParaRPr b="0" lang="en-GB" sz="2400" spc="-1" strike="noStrike">
              <a:latin typeface="Arial"/>
            </a:endParaRPr>
          </a:p>
          <a:p>
            <a:pPr marL="432000" indent="-324000">
              <a:lnSpc>
                <a:spcPct val="100000"/>
              </a:lnSpc>
              <a:spcBef>
                <a:spcPts val="1417"/>
              </a:spcBef>
              <a:buClr>
                <a:srgbClr val="000000"/>
              </a:buClr>
              <a:buSzPct val="45000"/>
              <a:buFont typeface="Wingdings" charset="2"/>
              <a:buChar char=""/>
            </a:pPr>
            <a:r>
              <a:rPr b="0" lang="en-GB" sz="2400" spc="-1" strike="noStrike">
                <a:latin typeface="Arial"/>
              </a:rPr>
              <a:t>Describe the interaction of an application with the operating system and explain the reasons behind the choices.</a:t>
            </a:r>
            <a:endParaRPr b="0" lang="en-GB" sz="2400" spc="-1" strike="noStrike">
              <a:latin typeface="Arial"/>
            </a:endParaRPr>
          </a:p>
          <a:p>
            <a:pPr marL="432000" indent="-324000">
              <a:lnSpc>
                <a:spcPct val="100000"/>
              </a:lnSpc>
              <a:spcBef>
                <a:spcPts val="1417"/>
              </a:spcBef>
              <a:buClr>
                <a:srgbClr val="000000"/>
              </a:buClr>
              <a:buSzPct val="45000"/>
              <a:buFont typeface="Wingdings" charset="2"/>
              <a:buChar char=""/>
            </a:pPr>
            <a:r>
              <a:rPr b="0" lang="en-GB" sz="2400" spc="-1" strike="noStrike">
                <a:latin typeface="Arial"/>
              </a:rPr>
              <a:t>Be able to continue learning by examining, in detail, the architecture and programming interface of the operating system.</a:t>
            </a:r>
            <a:endParaRPr b="0" lang="en-GB" sz="2400" spc="-1" strike="noStrike">
              <a:latin typeface="Arial"/>
            </a:endParaRPr>
          </a:p>
        </p:txBody>
      </p:sp>
      <p:sp>
        <p:nvSpPr>
          <p:cNvPr id="59" name=""/>
          <p:cNvSpPr/>
          <p:nvPr/>
        </p:nvSpPr>
        <p:spPr>
          <a:xfrm>
            <a:off x="2319480" y="564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Course objectives – II</a:t>
            </a:r>
            <a:endParaRPr b="0" lang="en-GB" sz="2800" spc="-1" strike="noStrike">
              <a:latin typeface="Arial"/>
            </a:endParaRPr>
          </a:p>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(Know How)</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p:nvPr>
        </p:nvSpPr>
        <p:spPr>
          <a:xfrm>
            <a:off x="366480" y="1486080"/>
            <a:ext cx="10000800" cy="4594680"/>
          </a:xfrm>
          <a:prstGeom prst="rect">
            <a:avLst/>
          </a:prstGeom>
          <a:noFill/>
          <a:ln w="0">
            <a:noFill/>
          </a:ln>
        </p:spPr>
        <p:txBody>
          <a:bodyPr lIns="0" rIns="0" tIns="0" bIns="0" anchor="t">
            <a:noAutofit/>
          </a:bodyPr>
          <a:p>
            <a:pPr marL="379080" indent="-379080">
              <a:lnSpc>
                <a:spcPts val="2625"/>
              </a:lnSpc>
              <a:spcBef>
                <a:spcPts val="2098"/>
              </a:spcBef>
              <a:buNone/>
              <a:tabLst>
                <a:tab algn="l" pos="0"/>
              </a:tabLst>
            </a:pPr>
            <a:r>
              <a:rPr b="0" lang="en" sz="2200" spc="-1" strike="noStrike">
                <a:latin typeface="Arial"/>
                <a:ea typeface="HG Mincho Light J"/>
              </a:rPr>
              <a:t>Formal pre-requisites for the course are the same as the prerequisites for enrollment to the Master in Cybersecurity (see : https://cybersecurity.uniroma1.it/admission#requirements):</a:t>
            </a:r>
            <a:endParaRPr b="0" lang="en-GB" sz="2200" spc="-1" strike="noStrike">
              <a:latin typeface="Arial"/>
            </a:endParaRPr>
          </a:p>
          <a:p>
            <a:pPr marL="379080" indent="-379080">
              <a:lnSpc>
                <a:spcPts val="2625"/>
              </a:lnSpc>
              <a:spcBef>
                <a:spcPts val="2098"/>
              </a:spcBef>
              <a:buNone/>
              <a:tabLst>
                <a:tab algn="l" pos="0"/>
              </a:tabLst>
            </a:pPr>
            <a:r>
              <a:rPr b="0" i="1" lang="en" sz="2200" spc="-1" strike="noStrike">
                <a:latin typeface="Arial"/>
                <a:ea typeface="HG Mincho Light J"/>
              </a:rPr>
              <a:t>Our MSc takes for granted the subjects and contents covered in the Italian Bachelor's Degree in Computer Science or Computer Engineering. Our MSc offers an in-depth technical study aimed at training experts in Cybersecurity. Therefore, an high technological core is essential, regardless of the orientation chosen within your Study Plan.</a:t>
            </a:r>
            <a:endParaRPr b="0" lang="en-GB" sz="2200" spc="-1" strike="noStrike">
              <a:latin typeface="Arial"/>
            </a:endParaRPr>
          </a:p>
          <a:p>
            <a:pPr marL="379080" indent="-379080">
              <a:lnSpc>
                <a:spcPts val="2625"/>
              </a:lnSpc>
              <a:spcBef>
                <a:spcPts val="2098"/>
              </a:spcBef>
              <a:buNone/>
              <a:tabLst>
                <a:tab algn="l" pos="0"/>
              </a:tabLst>
            </a:pPr>
            <a:r>
              <a:rPr b="0" lang="en" sz="2200" spc="-1" strike="noStrike">
                <a:latin typeface="Arial"/>
                <a:ea typeface="HG Mincho Light J"/>
              </a:rPr>
              <a:t>In practice, you will need (at least):</a:t>
            </a:r>
            <a:endParaRPr b="0" lang="en-GB" sz="2200" spc="-1" strike="noStrike">
              <a:latin typeface="Arial"/>
            </a:endParaRPr>
          </a:p>
          <a:p>
            <a:pPr marL="379080" indent="-379080">
              <a:lnSpc>
                <a:spcPts val="2625"/>
              </a:lnSpc>
              <a:spcBef>
                <a:spcPts val="2098"/>
              </a:spcBef>
              <a:buClr>
                <a:srgbClr val="000000"/>
              </a:buClr>
              <a:buFont typeface="StarSymbol"/>
              <a:buAutoNum type="arabicParenR"/>
              <a:tabLst>
                <a:tab algn="l" pos="0"/>
              </a:tabLst>
            </a:pPr>
            <a:r>
              <a:rPr b="0" lang="en" sz="2200" spc="-1" strike="noStrike">
                <a:latin typeface="Arial"/>
                <a:ea typeface="HG Mincho Light J"/>
              </a:rPr>
              <a:t>Mastery of one (preferably more) programming language(s)</a:t>
            </a:r>
            <a:endParaRPr b="0" lang="en-GB" sz="2200" spc="-1" strike="noStrike">
              <a:latin typeface="Arial"/>
            </a:endParaRPr>
          </a:p>
          <a:p>
            <a:pPr marL="379080" indent="-379080">
              <a:lnSpc>
                <a:spcPts val="2625"/>
              </a:lnSpc>
              <a:spcBef>
                <a:spcPts val="2098"/>
              </a:spcBef>
              <a:buClr>
                <a:srgbClr val="000000"/>
              </a:buClr>
              <a:buFont typeface="StarSymbol"/>
              <a:buAutoNum type="arabicParenR"/>
              <a:tabLst>
                <a:tab algn="l" pos="0"/>
              </a:tabLst>
            </a:pPr>
            <a:r>
              <a:rPr b="0" lang="en" sz="2200" spc="-1" strike="noStrike">
                <a:latin typeface="Arial"/>
                <a:ea typeface="HG Mincho Light J"/>
              </a:rPr>
              <a:t>Understanding of computer architecture and operating system principles</a:t>
            </a:r>
            <a:endParaRPr b="0" lang="en-GB" sz="2200" spc="-1" strike="noStrike">
              <a:latin typeface="Arial"/>
            </a:endParaRPr>
          </a:p>
          <a:p>
            <a:pPr marL="379080" indent="-379080">
              <a:lnSpc>
                <a:spcPts val="2625"/>
              </a:lnSpc>
              <a:spcBef>
                <a:spcPts val="2098"/>
              </a:spcBef>
              <a:buClr>
                <a:srgbClr val="000000"/>
              </a:buClr>
              <a:buFont typeface="StarSymbol"/>
              <a:buAutoNum type="arabicParenR"/>
              <a:tabLst>
                <a:tab algn="l" pos="0"/>
              </a:tabLst>
            </a:pPr>
            <a:r>
              <a:rPr b="0" lang="en" sz="2200" spc="-1" strike="noStrike">
                <a:latin typeface="Arial"/>
                <a:ea typeface="HG Mincho Light J"/>
              </a:rPr>
              <a:t>Understanding of computer network protocols (preferably TCP/IP)</a:t>
            </a:r>
            <a:endParaRPr b="0" lang="en-GB" sz="2200" spc="-1" strike="noStrike">
              <a:latin typeface="Arial"/>
            </a:endParaRPr>
          </a:p>
        </p:txBody>
      </p:sp>
      <p:sp>
        <p:nvSpPr>
          <p:cNvPr id="61" name=""/>
          <p:cNvSpPr/>
          <p:nvPr/>
        </p:nvSpPr>
        <p:spPr>
          <a:xfrm>
            <a:off x="540000" y="564840"/>
            <a:ext cx="935568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Prerequisites and relationship with other courses</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
          <p:cNvSpPr/>
          <p:nvPr/>
        </p:nvSpPr>
        <p:spPr>
          <a:xfrm>
            <a:off x="2355480" y="600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Biblio - I</a:t>
            </a:r>
            <a:endParaRPr b="0" lang="en-GB" sz="2800" spc="-1" strike="noStrike">
              <a:latin typeface="Arial"/>
            </a:endParaRPr>
          </a:p>
        </p:txBody>
      </p:sp>
      <p:sp>
        <p:nvSpPr>
          <p:cNvPr id="63" name="PlaceHolder 1"/>
          <p:cNvSpPr>
            <a:spLocks noGrp="1"/>
          </p:cNvSpPr>
          <p:nvPr>
            <p:ph/>
          </p:nvPr>
        </p:nvSpPr>
        <p:spPr>
          <a:xfrm>
            <a:off x="360000" y="1456920"/>
            <a:ext cx="9920520" cy="5068080"/>
          </a:xfrm>
          <a:prstGeom prst="rect">
            <a:avLst/>
          </a:prstGeom>
          <a:noFill/>
          <a:ln w="0">
            <a:noFill/>
          </a:ln>
        </p:spPr>
        <p:txBody>
          <a:bodyPr lIns="0" rIns="0" tIns="0" bIns="0" anchor="t">
            <a:noAutofit/>
          </a:bodyPr>
          <a:p>
            <a:pPr marL="374760" indent="-356760">
              <a:lnSpc>
                <a:spcPct val="100000"/>
              </a:lnSpc>
              <a:spcBef>
                <a:spcPts val="283"/>
              </a:spcBef>
              <a:spcAft>
                <a:spcPts val="283"/>
              </a:spcAft>
              <a:buNone/>
              <a:tabLst>
                <a:tab algn="l" pos="0"/>
              </a:tabLst>
            </a:pPr>
            <a:r>
              <a:rPr b="0" lang="en" sz="2200" spc="-1" strike="noStrike">
                <a:solidFill>
                  <a:srgbClr val="000000"/>
                </a:solidFill>
                <a:latin typeface="Arial"/>
                <a:ea typeface="HG Mincho Light J"/>
              </a:rPr>
              <a:t>No official text adopted: the slides and online documentation (man, info commands) are more than sufficient.</a:t>
            </a:r>
            <a:endParaRPr b="0" lang="en-GB" sz="2200" spc="-1" strike="noStrike">
              <a:latin typeface="Arial"/>
            </a:endParaRPr>
          </a:p>
          <a:p>
            <a:pPr marL="374760" indent="-356760">
              <a:lnSpc>
                <a:spcPct val="100000"/>
              </a:lnSpc>
              <a:spcBef>
                <a:spcPts val="283"/>
              </a:spcBef>
              <a:spcAft>
                <a:spcPts val="283"/>
              </a:spcAft>
              <a:buNone/>
              <a:tabLst>
                <a:tab algn="l" pos="0"/>
              </a:tabLst>
            </a:pPr>
            <a:r>
              <a:rPr b="0" lang="en" sz="2200" spc="-1" strike="noStrike">
                <a:latin typeface="Arial"/>
                <a:ea typeface="HG Mincho Light J"/>
              </a:rPr>
              <a:t>Hereafter we highlight some texts/documents for any further information or clarifications on the various topics (on the course website you will find links to the versions available on the Internet and further links to useful related tutorials)</a:t>
            </a:r>
            <a:endParaRPr b="0" lang="en-GB" sz="2200" spc="-1" strike="noStrike">
              <a:latin typeface="Arial"/>
            </a:endParaRPr>
          </a:p>
          <a:p>
            <a:pPr marL="374760" indent="-356760">
              <a:lnSpc>
                <a:spcPct val="100000"/>
              </a:lnSpc>
              <a:spcBef>
                <a:spcPts val="283"/>
              </a:spcBef>
              <a:spcAft>
                <a:spcPts val="283"/>
              </a:spcAft>
              <a:buNone/>
              <a:tabLst>
                <a:tab algn="l" pos="0"/>
              </a:tabLst>
            </a:pPr>
            <a:r>
              <a:rPr b="0" lang="en" sz="2200" spc="-1" strike="noStrike" u="sng">
                <a:uFillTx/>
                <a:latin typeface="Arial"/>
                <a:ea typeface="HG Mincho Light J"/>
              </a:rPr>
              <a:t>Underscored</a:t>
            </a:r>
            <a:r>
              <a:rPr b="0" lang="en" sz="2200" spc="-1" strike="noStrike">
                <a:latin typeface="Arial"/>
                <a:ea typeface="HG Mincho Light J"/>
              </a:rPr>
              <a:t> the texts I warmly recommend to read.</a:t>
            </a:r>
            <a:endParaRPr b="0" lang="en-GB" sz="2200" spc="-1" strike="noStrike">
              <a:latin typeface="Arial"/>
            </a:endParaRPr>
          </a:p>
          <a:p>
            <a:pPr marL="374760" indent="-356760">
              <a:lnSpc>
                <a:spcPct val="100000"/>
              </a:lnSpc>
              <a:spcBef>
                <a:spcPts val="1511"/>
              </a:spcBef>
              <a:buNone/>
              <a:tabLst>
                <a:tab algn="l" pos="0"/>
              </a:tabLst>
            </a:pPr>
            <a:r>
              <a:rPr b="1" lang="en" sz="2200" spc="-1" strike="noStrike">
                <a:latin typeface="Arial"/>
                <a:ea typeface="HG Mincho Light J"/>
              </a:rPr>
              <a:t>Linux</a:t>
            </a:r>
            <a:endParaRPr b="0" lang="en-GB" sz="2200" spc="-1" strike="noStrike">
              <a:latin typeface="Arial"/>
            </a:endParaRPr>
          </a:p>
          <a:p>
            <a:pPr marL="374760" indent="-356760">
              <a:lnSpc>
                <a:spcPct val="100000"/>
              </a:lnSpc>
              <a:spcBef>
                <a:spcPts val="283"/>
              </a:spcBef>
              <a:spcAft>
                <a:spcPts val="283"/>
              </a:spcAft>
              <a:buNone/>
              <a:tabLst>
                <a:tab algn="l" pos="0"/>
              </a:tabLst>
            </a:pPr>
            <a:r>
              <a:rPr b="0" lang="en" sz="2000" spc="-1" strike="noStrike">
                <a:latin typeface="Arial"/>
                <a:ea typeface="HG Mincho Light J"/>
              </a:rPr>
              <a:t>E. Siever, A. Weber, S. Figgins, </a:t>
            </a:r>
            <a:r>
              <a:rPr b="0" i="1" lang="en" sz="2000" spc="-1" strike="noStrike">
                <a:latin typeface="Arial"/>
                <a:ea typeface="HG Mincho Light J"/>
              </a:rPr>
              <a:t>Linux in a Nutshell, Fourth Edition </a:t>
            </a:r>
            <a:r>
              <a:rPr b="0" lang="en" sz="2000" spc="-1" strike="noStrike">
                <a:latin typeface="Arial"/>
                <a:ea typeface="HG Mincho Light J"/>
              </a:rPr>
              <a:t>, O´Reilly</a:t>
            </a:r>
            <a:endParaRPr b="0" lang="en-GB" sz="2000" spc="-1" strike="noStrike">
              <a:latin typeface="Arial"/>
            </a:endParaRPr>
          </a:p>
          <a:p>
            <a:pPr marL="374760" indent="-356760">
              <a:lnSpc>
                <a:spcPct val="100000"/>
              </a:lnSpc>
              <a:spcBef>
                <a:spcPts val="283"/>
              </a:spcBef>
              <a:spcAft>
                <a:spcPts val="283"/>
              </a:spcAft>
              <a:buNone/>
              <a:tabLst>
                <a:tab algn="l" pos="0"/>
              </a:tabLst>
            </a:pPr>
            <a:r>
              <a:rPr b="0" lang="en" sz="2000" spc="-1" strike="noStrike">
                <a:latin typeface="Arial"/>
                <a:ea typeface="HG Mincho Light J"/>
              </a:rPr>
              <a:t>M. Garrels, </a:t>
            </a:r>
            <a:r>
              <a:rPr b="0" i="1" lang="en" sz="2000" spc="-1" strike="noStrike">
                <a:latin typeface="Arial"/>
                <a:ea typeface="HG Mincho Light J"/>
              </a:rPr>
              <a:t>Introduction to Linux - A Hands on Guide </a:t>
            </a:r>
            <a:r>
              <a:rPr b="0" lang="en" sz="2000" spc="-1" strike="noStrike">
                <a:latin typeface="Arial"/>
                <a:ea typeface="HG Mincho Light J"/>
              </a:rPr>
              <a:t>, May 2005</a:t>
            </a:r>
            <a:endParaRPr b="0" lang="en-GB" sz="2000" spc="-1" strike="noStrike">
              <a:latin typeface="Arial"/>
            </a:endParaRPr>
          </a:p>
          <a:p>
            <a:pPr marL="374760" indent="-356760">
              <a:lnSpc>
                <a:spcPct val="100000"/>
              </a:lnSpc>
              <a:spcBef>
                <a:spcPts val="283"/>
              </a:spcBef>
              <a:spcAft>
                <a:spcPts val="283"/>
              </a:spcAft>
              <a:buNone/>
              <a:tabLst>
                <a:tab algn="l" pos="0"/>
              </a:tabLst>
            </a:pPr>
            <a:r>
              <a:rPr b="0" lang="en" sz="2000" spc="-1" strike="noStrike">
                <a:latin typeface="Arial"/>
                <a:ea typeface="HG Mincho Light J"/>
              </a:rPr>
              <a:t>L. Wirzenius, J. Oja, S. Stafford, A. Weeks, </a:t>
            </a:r>
            <a:r>
              <a:rPr b="0" i="1" lang="en" sz="2000" spc="-1" strike="noStrike">
                <a:latin typeface="Arial"/>
                <a:ea typeface="HG Mincho Light J"/>
              </a:rPr>
              <a:t>The Linux System Administrator's Guide</a:t>
            </a:r>
            <a:endParaRPr b="0" lang="en-GB" sz="2000" spc="-1" strike="noStrike">
              <a:latin typeface="Arial"/>
            </a:endParaRPr>
          </a:p>
          <a:p>
            <a:pPr marL="374760" indent="-356760">
              <a:lnSpc>
                <a:spcPct val="100000"/>
              </a:lnSpc>
              <a:spcBef>
                <a:spcPts val="283"/>
              </a:spcBef>
              <a:spcAft>
                <a:spcPts val="283"/>
              </a:spcAft>
              <a:buNone/>
              <a:tabLst>
                <a:tab algn="l" pos="0"/>
              </a:tabLst>
            </a:pPr>
            <a:r>
              <a:rPr b="0" lang="en" sz="2000" spc="-1" strike="noStrike" u="sng">
                <a:uFillTx/>
                <a:latin typeface="Arial"/>
                <a:ea typeface="HG Mincho Light J"/>
              </a:rPr>
              <a:t>D.Bovet, </a:t>
            </a:r>
            <a:r>
              <a:rPr b="0" i="1" lang="en" sz="2000" spc="-1" strike="noStrike" u="sng">
                <a:uFillTx/>
                <a:latin typeface="Arial"/>
                <a:ea typeface="HG Mincho Light J"/>
              </a:rPr>
              <a:t>Understanding the Linux Kernel</a:t>
            </a:r>
            <a:r>
              <a:rPr b="0" lang="en" sz="2000" spc="-1" strike="noStrike" u="sng">
                <a:uFillTx/>
                <a:latin typeface="Arial"/>
                <a:ea typeface="HG Mincho Light J"/>
              </a:rPr>
              <a:t>, O´Reilly</a:t>
            </a:r>
            <a:endParaRPr b="0" lang="en-GB" sz="2000" spc="-1" strike="noStrike">
              <a:latin typeface="Arial"/>
            </a:endParaRPr>
          </a:p>
          <a:p>
            <a:pPr marL="374760" indent="-356760">
              <a:lnSpc>
                <a:spcPct val="100000"/>
              </a:lnSpc>
              <a:spcBef>
                <a:spcPts val="283"/>
              </a:spcBef>
              <a:spcAft>
                <a:spcPts val="283"/>
              </a:spcAft>
              <a:buNone/>
              <a:tabLst>
                <a:tab algn="l" pos="0"/>
              </a:tabLst>
            </a:pPr>
            <a:br>
              <a:rPr sz="2000"/>
            </a:b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
          <p:cNvSpPr/>
          <p:nvPr/>
        </p:nvSpPr>
        <p:spPr>
          <a:xfrm>
            <a:off x="2355480" y="600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Biblio - II</a:t>
            </a:r>
            <a:endParaRPr b="0" lang="en-GB" sz="2800" spc="-1" strike="noStrike">
              <a:latin typeface="Arial"/>
            </a:endParaRPr>
          </a:p>
        </p:txBody>
      </p:sp>
      <p:sp>
        <p:nvSpPr>
          <p:cNvPr id="65" name="PlaceHolder 1"/>
          <p:cNvSpPr>
            <a:spLocks noGrp="1"/>
          </p:cNvSpPr>
          <p:nvPr>
            <p:ph/>
          </p:nvPr>
        </p:nvSpPr>
        <p:spPr>
          <a:xfrm>
            <a:off x="465840" y="836280"/>
            <a:ext cx="9909000" cy="6157800"/>
          </a:xfrm>
          <a:prstGeom prst="rect">
            <a:avLst/>
          </a:prstGeom>
          <a:noFill/>
          <a:ln w="0">
            <a:noFill/>
          </a:ln>
        </p:spPr>
        <p:txBody>
          <a:bodyPr lIns="0" rIns="0" tIns="0" bIns="0" anchor="t">
            <a:noAutofit/>
          </a:bodyPr>
          <a:p>
            <a:pPr marL="374760" indent="-356760">
              <a:lnSpc>
                <a:spcPct val="100000"/>
              </a:lnSpc>
              <a:spcBef>
                <a:spcPts val="145"/>
              </a:spcBef>
              <a:spcAft>
                <a:spcPts val="145"/>
              </a:spcAft>
              <a:buNone/>
              <a:tabLst>
                <a:tab algn="l" pos="0"/>
              </a:tabLst>
            </a:pPr>
            <a:endParaRPr b="0" lang="en-GB" sz="2000" spc="-1" strike="noStrike">
              <a:latin typeface="Arial"/>
            </a:endParaRPr>
          </a:p>
          <a:p>
            <a:pPr marL="374760" indent="-356760">
              <a:lnSpc>
                <a:spcPct val="100000"/>
              </a:lnSpc>
              <a:spcBef>
                <a:spcPts val="145"/>
              </a:spcBef>
              <a:spcAft>
                <a:spcPts val="145"/>
              </a:spcAft>
              <a:buNone/>
              <a:tabLst>
                <a:tab algn="l" pos="0"/>
              </a:tabLst>
            </a:pPr>
            <a:r>
              <a:rPr b="1" lang="en" sz="2200" spc="-1" strike="noStrike">
                <a:latin typeface="Arial"/>
                <a:ea typeface="HG Mincho Light J"/>
              </a:rPr>
              <a:t>C language</a:t>
            </a:r>
            <a:endParaRPr b="0" lang="en-GB" sz="2200" spc="-1" strike="noStrike">
              <a:latin typeface="Arial"/>
            </a:endParaRPr>
          </a:p>
          <a:p>
            <a:pPr marL="374760" indent="-356760">
              <a:lnSpc>
                <a:spcPct val="100000"/>
              </a:lnSpc>
              <a:spcBef>
                <a:spcPts val="145"/>
              </a:spcBef>
              <a:spcAft>
                <a:spcPts val="145"/>
              </a:spcAft>
              <a:buNone/>
              <a:tabLst>
                <a:tab algn="l" pos="0"/>
              </a:tabLst>
            </a:pPr>
            <a:r>
              <a:rPr b="0" lang="en" sz="2000" spc="-1" strike="noStrike" u="sng">
                <a:uFillTx/>
                <a:latin typeface="Arial"/>
                <a:ea typeface="HG Mincho Light J"/>
              </a:rPr>
              <a:t>B.W. Kernighan, D.M. Ritchie, </a:t>
            </a:r>
            <a:r>
              <a:rPr b="0" i="1" lang="en" sz="2000" spc="-1" strike="noStrike" u="sng">
                <a:uFillTx/>
                <a:latin typeface="Arial"/>
                <a:ea typeface="HG Mincho Light J"/>
              </a:rPr>
              <a:t>The C Programming Language (2nd Edition) </a:t>
            </a:r>
            <a:r>
              <a:rPr b="0" lang="en" sz="2000" spc="-1" strike="noStrike" u="sng">
                <a:uFillTx/>
                <a:latin typeface="Arial"/>
                <a:ea typeface="HG Mincho Light J"/>
              </a:rPr>
              <a:t>, Prentice Hall</a:t>
            </a:r>
            <a:endParaRPr b="0" lang="en-GB" sz="2000" spc="-1" strike="noStrike">
              <a:latin typeface="Arial"/>
            </a:endParaRPr>
          </a:p>
          <a:p>
            <a:pPr marL="374760" indent="-356760">
              <a:lnSpc>
                <a:spcPct val="100000"/>
              </a:lnSpc>
              <a:spcBef>
                <a:spcPts val="145"/>
              </a:spcBef>
              <a:spcAft>
                <a:spcPts val="145"/>
              </a:spcAft>
              <a:buNone/>
              <a:tabLst>
                <a:tab algn="l" pos="0"/>
              </a:tabLst>
            </a:pPr>
            <a:endParaRPr b="0" lang="en-GB" sz="2200" spc="-1" strike="noStrike">
              <a:latin typeface="Arial"/>
            </a:endParaRPr>
          </a:p>
          <a:p>
            <a:pPr marL="374760" indent="-356760">
              <a:lnSpc>
                <a:spcPct val="100000"/>
              </a:lnSpc>
              <a:spcBef>
                <a:spcPts val="145"/>
              </a:spcBef>
              <a:spcAft>
                <a:spcPts val="145"/>
              </a:spcAft>
              <a:buNone/>
              <a:tabLst>
                <a:tab algn="l" pos="0"/>
              </a:tabLst>
            </a:pPr>
            <a:r>
              <a:rPr b="1" lang="en" sz="2200" spc="-1" strike="noStrike">
                <a:latin typeface="Arial"/>
                <a:ea typeface="HG Mincho Light J"/>
              </a:rPr>
              <a:t>Bash scripting</a:t>
            </a:r>
            <a:endParaRPr b="0" lang="en-GB" sz="2200" spc="-1" strike="noStrike">
              <a:latin typeface="Arial"/>
            </a:endParaRPr>
          </a:p>
          <a:p>
            <a:pPr marL="374760" indent="-356760">
              <a:lnSpc>
                <a:spcPct val="100000"/>
              </a:lnSpc>
              <a:spcBef>
                <a:spcPts val="145"/>
              </a:spcBef>
              <a:spcAft>
                <a:spcPts val="145"/>
              </a:spcAft>
              <a:buNone/>
              <a:tabLst>
                <a:tab algn="l" pos="0"/>
              </a:tabLst>
            </a:pPr>
            <a:r>
              <a:rPr b="0" lang="en" sz="2000" spc="-1" strike="noStrike">
                <a:latin typeface="Arial"/>
                <a:ea typeface="HG Mincho Light J"/>
              </a:rPr>
              <a:t>Mike G, BASH </a:t>
            </a:r>
            <a:r>
              <a:rPr b="0" i="1" lang="en" sz="2000" spc="-1" strike="noStrike">
                <a:latin typeface="Arial"/>
                <a:ea typeface="HG Mincho Light J"/>
              </a:rPr>
              <a:t>Programming - Introduction HOW-TO </a:t>
            </a:r>
            <a:r>
              <a:rPr b="0" lang="en" sz="2000" spc="-1" strike="noStrike">
                <a:latin typeface="Arial"/>
                <a:ea typeface="HG Mincho Light J"/>
              </a:rPr>
              <a:t>, July 2000</a:t>
            </a:r>
            <a:endParaRPr b="0" lang="en-GB" sz="2000" spc="-1" strike="noStrike">
              <a:latin typeface="Arial"/>
            </a:endParaRPr>
          </a:p>
          <a:p>
            <a:pPr marL="374760" indent="-356760">
              <a:lnSpc>
                <a:spcPct val="100000"/>
              </a:lnSpc>
              <a:spcBef>
                <a:spcPts val="145"/>
              </a:spcBef>
              <a:spcAft>
                <a:spcPts val="145"/>
              </a:spcAft>
              <a:buNone/>
              <a:tabLst>
                <a:tab algn="l" pos="0"/>
              </a:tabLst>
            </a:pPr>
            <a:r>
              <a:rPr b="0" lang="en" sz="2000" spc="-1" strike="noStrike">
                <a:latin typeface="Arial"/>
                <a:ea typeface="HG Mincho Light J"/>
              </a:rPr>
              <a:t>M. Garrels, </a:t>
            </a:r>
            <a:r>
              <a:rPr b="0" i="1" lang="en" sz="2000" spc="-1" strike="noStrike">
                <a:latin typeface="Arial"/>
                <a:ea typeface="HG Mincho Light J"/>
              </a:rPr>
              <a:t>Bash Guide for Beginners </a:t>
            </a:r>
            <a:r>
              <a:rPr b="0" lang="en" sz="2000" spc="-1" strike="noStrike">
                <a:latin typeface="Arial"/>
                <a:ea typeface="HG Mincho Light J"/>
              </a:rPr>
              <a:t>, March 2005</a:t>
            </a:r>
            <a:endParaRPr b="0" lang="en-GB" sz="2000" spc="-1" strike="noStrike">
              <a:latin typeface="Arial"/>
            </a:endParaRPr>
          </a:p>
          <a:p>
            <a:pPr marL="374760" indent="-356760">
              <a:lnSpc>
                <a:spcPct val="100000"/>
              </a:lnSpc>
              <a:spcBef>
                <a:spcPts val="145"/>
              </a:spcBef>
              <a:spcAft>
                <a:spcPts val="145"/>
              </a:spcAft>
              <a:buNone/>
              <a:tabLst>
                <a:tab algn="l" pos="0"/>
              </a:tabLst>
            </a:pPr>
            <a:r>
              <a:rPr b="0" lang="en" sz="2000" spc="-1" strike="noStrike">
                <a:latin typeface="Arial"/>
                <a:ea typeface="HG Mincho Light J"/>
              </a:rPr>
              <a:t>M. Cooper, </a:t>
            </a:r>
            <a:r>
              <a:rPr b="0" i="1" lang="en" sz="2000" spc="-1" strike="noStrike">
                <a:latin typeface="Arial"/>
                <a:ea typeface="HG Mincho Light J"/>
              </a:rPr>
              <a:t>Advanced Bash-Scripting Guide </a:t>
            </a:r>
            <a:r>
              <a:rPr b="0" lang="en" sz="2000" spc="-1" strike="noStrike">
                <a:latin typeface="Arial"/>
                <a:ea typeface="HG Mincho Light J"/>
              </a:rPr>
              <a:t>, June 2005</a:t>
            </a:r>
            <a:endParaRPr b="0" lang="en-GB" sz="2000" spc="-1" strike="noStrike">
              <a:latin typeface="Arial"/>
            </a:endParaRPr>
          </a:p>
          <a:p>
            <a:pPr marL="374760" indent="-356760">
              <a:lnSpc>
                <a:spcPct val="100000"/>
              </a:lnSpc>
              <a:spcBef>
                <a:spcPts val="145"/>
              </a:spcBef>
              <a:spcAft>
                <a:spcPts val="145"/>
              </a:spcAft>
              <a:buNone/>
              <a:tabLst>
                <a:tab algn="l" pos="0"/>
              </a:tabLst>
            </a:pPr>
            <a:endParaRPr b="0" lang="en-GB" sz="2200" spc="-1" strike="noStrike">
              <a:latin typeface="Arial"/>
            </a:endParaRPr>
          </a:p>
          <a:p>
            <a:pPr marL="374760" indent="-356760">
              <a:lnSpc>
                <a:spcPct val="100000"/>
              </a:lnSpc>
              <a:spcBef>
                <a:spcPts val="145"/>
              </a:spcBef>
              <a:spcAft>
                <a:spcPts val="145"/>
              </a:spcAft>
              <a:buNone/>
              <a:tabLst>
                <a:tab algn="l" pos="0"/>
              </a:tabLst>
            </a:pPr>
            <a:r>
              <a:rPr b="1" lang="en" sz="2200" spc="-1" strike="noStrike">
                <a:latin typeface="Arial"/>
                <a:ea typeface="HG Mincho Light J"/>
              </a:rPr>
              <a:t>Executable programs</a:t>
            </a:r>
            <a:endParaRPr b="0" lang="en-GB" sz="2200" spc="-1" strike="noStrike">
              <a:latin typeface="Arial"/>
            </a:endParaRPr>
          </a:p>
          <a:p>
            <a:pPr marL="374760" indent="-356760">
              <a:lnSpc>
                <a:spcPct val="100000"/>
              </a:lnSpc>
              <a:spcBef>
                <a:spcPts val="145"/>
              </a:spcBef>
              <a:spcAft>
                <a:spcPts val="145"/>
              </a:spcAft>
              <a:buNone/>
              <a:tabLst>
                <a:tab algn="l" pos="0"/>
              </a:tabLst>
            </a:pPr>
            <a:r>
              <a:rPr b="0" lang="en" sz="2000" spc="-1" strike="noStrike">
                <a:latin typeface="Arial"/>
                <a:ea typeface="HG Mincho Light J"/>
              </a:rPr>
              <a:t>David Wheeler, </a:t>
            </a:r>
            <a:r>
              <a:rPr b="0" i="1" lang="en" sz="2000" spc="-1" strike="noStrike">
                <a:latin typeface="Arial"/>
                <a:ea typeface="HG Mincho Light J"/>
              </a:rPr>
              <a:t>Program Library HOWTO </a:t>
            </a:r>
            <a:r>
              <a:rPr b="0" lang="en" sz="2000" spc="-1" strike="noStrike">
                <a:latin typeface="Arial"/>
                <a:ea typeface="HG Mincho Light J"/>
              </a:rPr>
              <a:t>, April 2003</a:t>
            </a:r>
            <a:endParaRPr b="0" lang="en-GB" sz="2000" spc="-1" strike="noStrike">
              <a:latin typeface="Arial"/>
            </a:endParaRPr>
          </a:p>
          <a:p>
            <a:pPr marL="374760" indent="-356760">
              <a:lnSpc>
                <a:spcPct val="100000"/>
              </a:lnSpc>
              <a:spcBef>
                <a:spcPts val="145"/>
              </a:spcBef>
              <a:spcAft>
                <a:spcPts val="145"/>
              </a:spcAft>
              <a:buNone/>
              <a:tabLst>
                <a:tab algn="l" pos="0"/>
              </a:tabLst>
            </a:pPr>
            <a:r>
              <a:rPr b="0" lang="en" sz="2000" spc="-1" strike="noStrike">
                <a:latin typeface="Arial"/>
                <a:ea typeface="HG Mincho Light J"/>
              </a:rPr>
              <a:t>Hongjiu Lu, </a:t>
            </a:r>
            <a:r>
              <a:rPr b="0" i="1" lang="en" sz="2000" spc="-1" strike="noStrike">
                <a:latin typeface="Arial"/>
                <a:ea typeface="HG Mincho Light J"/>
              </a:rPr>
              <a:t>ELF: from the Programmer's Perspective</a:t>
            </a:r>
            <a:endParaRPr b="0" lang="en-GB" sz="2000" spc="-1" strike="noStrike">
              <a:latin typeface="Arial"/>
            </a:endParaRPr>
          </a:p>
          <a:p>
            <a:pPr marL="374760" indent="-356760">
              <a:lnSpc>
                <a:spcPct val="100000"/>
              </a:lnSpc>
              <a:spcBef>
                <a:spcPts val="145"/>
              </a:spcBef>
              <a:spcAft>
                <a:spcPts val="145"/>
              </a:spcAft>
              <a:buNone/>
              <a:tabLst>
                <a:tab algn="l" pos="0"/>
              </a:tabLst>
            </a:pPr>
            <a:r>
              <a:rPr b="0" lang="en" sz="2000" spc="-1" strike="noStrike">
                <a:latin typeface="Arial"/>
                <a:ea typeface="HG Mincho Light J"/>
              </a:rPr>
              <a:t>ML Haungs, </a:t>
            </a:r>
            <a:r>
              <a:rPr b="0" i="1" lang="en" sz="2000" spc="-1" strike="noStrike">
                <a:latin typeface="Arial"/>
                <a:ea typeface="HG Mincho Light J"/>
              </a:rPr>
              <a:t>Executable and Linking Format (ELF)</a:t>
            </a:r>
            <a:br>
              <a:rPr sz="2000"/>
            </a:br>
            <a:endParaRPr b="0" lang="en-GB" sz="2000" spc="-1" strike="noStrike">
              <a:latin typeface="Arial"/>
            </a:endParaRPr>
          </a:p>
          <a:p>
            <a:pPr marL="379080" indent="-379080">
              <a:lnSpc>
                <a:spcPct val="100000"/>
              </a:lnSpc>
              <a:buNone/>
              <a:tabLst>
                <a:tab algn="l" pos="0"/>
              </a:tabLst>
            </a:pPr>
            <a:r>
              <a:rPr b="1" lang="en" sz="2200" spc="-1" strike="noStrike">
                <a:solidFill>
                  <a:srgbClr val="000000"/>
                </a:solidFill>
                <a:latin typeface="Arial"/>
                <a:ea typeface="HG Mincho Light J"/>
              </a:rPr>
              <a:t>Editor Vi</a:t>
            </a:r>
            <a:endParaRPr b="0" lang="en-GB" sz="2200" spc="-1" strike="noStrike">
              <a:latin typeface="Arial"/>
            </a:endParaRPr>
          </a:p>
          <a:p>
            <a:pPr marL="374760" indent="-356760">
              <a:lnSpc>
                <a:spcPct val="100000"/>
              </a:lnSpc>
              <a:spcBef>
                <a:spcPts val="145"/>
              </a:spcBef>
              <a:spcAft>
                <a:spcPts val="145"/>
              </a:spcAft>
              <a:buNone/>
              <a:tabLst>
                <a:tab algn="l" pos="0"/>
              </a:tabLst>
            </a:pPr>
            <a:r>
              <a:rPr b="0" i="1" lang="en" sz="2000" spc="-1" strike="noStrike">
                <a:solidFill>
                  <a:srgbClr val="000000"/>
                </a:solidFill>
                <a:latin typeface="Arial"/>
                <a:ea typeface="HG Mincho Light J"/>
              </a:rPr>
              <a:t>Vimbook-OPL</a:t>
            </a:r>
            <a:endParaRPr b="0" lang="en-GB" sz="2000" spc="-1" strike="noStrike">
              <a:latin typeface="Arial"/>
            </a:endParaRPr>
          </a:p>
          <a:p>
            <a:pPr marL="374760" indent="-356760">
              <a:lnSpc>
                <a:spcPct val="100000"/>
              </a:lnSpc>
              <a:spcBef>
                <a:spcPts val="145"/>
              </a:spcBef>
              <a:spcAft>
                <a:spcPts val="145"/>
              </a:spcAft>
              <a:buNone/>
              <a:tabLst>
                <a:tab algn="l" pos="0"/>
              </a:tabLst>
            </a:pPr>
            <a:r>
              <a:rPr b="0" lang="en" sz="2000" spc="-1" strike="noStrike">
                <a:solidFill>
                  <a:srgbClr val="000000"/>
                </a:solidFill>
                <a:latin typeface="Arial"/>
                <a:ea typeface="HG Mincho Light J"/>
              </a:rPr>
              <a:t>Bram Moolenaar, </a:t>
            </a:r>
            <a:r>
              <a:rPr b="0" i="1" lang="en" sz="2000" spc="-1" strike="noStrike">
                <a:solidFill>
                  <a:srgbClr val="000000"/>
                </a:solidFill>
                <a:latin typeface="Arial"/>
                <a:ea typeface="HG Mincho Light J"/>
              </a:rPr>
              <a:t>VIM USER MANUAL</a:t>
            </a:r>
            <a:endParaRPr b="0" lang="en-GB" sz="2000" spc="-1" strike="noStrike">
              <a:latin typeface="Arial"/>
            </a:endParaRPr>
          </a:p>
          <a:p>
            <a:pPr marL="374760" indent="-356760">
              <a:lnSpc>
                <a:spcPct val="100000"/>
              </a:lnSpc>
              <a:spcBef>
                <a:spcPts val="145"/>
              </a:spcBef>
              <a:spcAft>
                <a:spcPts val="145"/>
              </a:spcAft>
              <a:buNone/>
              <a:tabLst>
                <a:tab algn="l" pos="0"/>
              </a:tabLst>
            </a:pP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
          <p:cNvSpPr/>
          <p:nvPr/>
        </p:nvSpPr>
        <p:spPr>
          <a:xfrm>
            <a:off x="2463480" y="600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Biblio - III</a:t>
            </a:r>
            <a:endParaRPr b="0" lang="en-GB" sz="2800" spc="-1" strike="noStrike">
              <a:latin typeface="Arial"/>
            </a:endParaRPr>
          </a:p>
        </p:txBody>
      </p:sp>
      <p:sp>
        <p:nvSpPr>
          <p:cNvPr id="67" name="PlaceHolder 1"/>
          <p:cNvSpPr>
            <a:spLocks noGrp="1"/>
          </p:cNvSpPr>
          <p:nvPr>
            <p:ph/>
          </p:nvPr>
        </p:nvSpPr>
        <p:spPr>
          <a:xfrm>
            <a:off x="356040" y="1043280"/>
            <a:ext cx="9974160" cy="6104520"/>
          </a:xfrm>
          <a:prstGeom prst="rect">
            <a:avLst/>
          </a:prstGeom>
          <a:noFill/>
          <a:ln w="0">
            <a:noFill/>
          </a:ln>
        </p:spPr>
        <p:txBody>
          <a:bodyPr lIns="0" rIns="0" tIns="0" bIns="0" anchor="t">
            <a:noAutofit/>
          </a:bodyPr>
          <a:p>
            <a:pPr marL="379080" indent="-379080">
              <a:lnSpc>
                <a:spcPct val="100000"/>
              </a:lnSpc>
              <a:buNone/>
              <a:tabLst>
                <a:tab algn="l" pos="0"/>
              </a:tabLst>
            </a:pPr>
            <a:r>
              <a:rPr b="1" lang="en" sz="2000" spc="-1" strike="noStrike">
                <a:solidFill>
                  <a:srgbClr val="000000"/>
                </a:solidFill>
                <a:latin typeface="Arial"/>
                <a:ea typeface="HG Mincho Light J"/>
              </a:rPr>
              <a:t>GCC compiler</a:t>
            </a:r>
            <a:endParaRPr b="0" lang="en-GB" sz="2000" spc="-1" strike="noStrike">
              <a:latin typeface="Arial"/>
            </a:endParaRPr>
          </a:p>
          <a:p>
            <a:pPr marL="374760" indent="-356760">
              <a:lnSpc>
                <a:spcPct val="100000"/>
              </a:lnSpc>
              <a:spcBef>
                <a:spcPts val="145"/>
              </a:spcBef>
              <a:spcAft>
                <a:spcPts val="145"/>
              </a:spcAft>
              <a:buNone/>
              <a:tabLst>
                <a:tab algn="l" pos="0"/>
              </a:tabLst>
            </a:pPr>
            <a:r>
              <a:rPr b="0" lang="en" sz="2000" spc="-1" strike="noStrike">
                <a:solidFill>
                  <a:srgbClr val="000000"/>
                </a:solidFill>
                <a:latin typeface="Arial"/>
                <a:ea typeface="HG Mincho Light J"/>
              </a:rPr>
              <a:t>R. Stallman, GCC Developer Community, </a:t>
            </a:r>
            <a:r>
              <a:rPr b="0" i="1" lang="en" sz="2000" spc="-1" strike="noStrike">
                <a:solidFill>
                  <a:srgbClr val="000000"/>
                </a:solidFill>
                <a:latin typeface="Arial"/>
                <a:ea typeface="HG Mincho Light J"/>
              </a:rPr>
              <a:t>Using the GNU Compiler Collection (GCC)</a:t>
            </a:r>
            <a:r>
              <a:rPr b="0" lang="en" sz="2000" spc="-1" strike="noStrike">
                <a:solidFill>
                  <a:srgbClr val="000000"/>
                </a:solidFill>
                <a:latin typeface="Arial"/>
                <a:ea typeface="HG Mincho Light J"/>
              </a:rPr>
              <a:t> </a:t>
            </a:r>
            <a:endParaRPr b="0" lang="en-GB" sz="2000" spc="-1" strike="noStrike">
              <a:latin typeface="Arial"/>
            </a:endParaRPr>
          </a:p>
          <a:p>
            <a:pPr marL="379080" indent="-379080">
              <a:lnSpc>
                <a:spcPct val="100000"/>
              </a:lnSpc>
              <a:spcBef>
                <a:spcPts val="1814"/>
              </a:spcBef>
              <a:buNone/>
              <a:tabLst>
                <a:tab algn="l" pos="0"/>
              </a:tabLst>
            </a:pPr>
            <a:r>
              <a:rPr b="1" lang="en" sz="2000" spc="-1" strike="noStrike">
                <a:solidFill>
                  <a:srgbClr val="000000"/>
                </a:solidFill>
                <a:latin typeface="Arial"/>
                <a:ea typeface="HG Mincho Light J"/>
              </a:rPr>
              <a:t>GDB Debugger</a:t>
            </a:r>
            <a:endParaRPr b="0" lang="en-GB" sz="2000" spc="-1" strike="noStrike">
              <a:latin typeface="Arial"/>
            </a:endParaRPr>
          </a:p>
          <a:p>
            <a:pPr marL="374760" indent="-356760">
              <a:lnSpc>
                <a:spcPct val="100000"/>
              </a:lnSpc>
              <a:spcBef>
                <a:spcPts val="145"/>
              </a:spcBef>
              <a:spcAft>
                <a:spcPts val="145"/>
              </a:spcAft>
              <a:buNone/>
              <a:tabLst>
                <a:tab algn="l" pos="0"/>
              </a:tabLst>
            </a:pPr>
            <a:r>
              <a:rPr b="0" i="1" lang="en" sz="2000" spc="-1" strike="noStrike">
                <a:solidFill>
                  <a:srgbClr val="000000"/>
                </a:solidFill>
                <a:latin typeface="Arial"/>
                <a:ea typeface="HG Mincho Light J"/>
              </a:rPr>
              <a:t>Debugging with GDB – The GNU Source-Level Debugger </a:t>
            </a:r>
            <a:r>
              <a:rPr b="0" lang="en" sz="2000" spc="-1" strike="noStrike">
                <a:solidFill>
                  <a:srgbClr val="000000"/>
                </a:solidFill>
                <a:latin typeface="Arial"/>
                <a:ea typeface="HG Mincho Light J"/>
              </a:rPr>
              <a:t>, Free Software Foundation</a:t>
            </a:r>
            <a:endParaRPr b="0" lang="en-GB" sz="2000" spc="-1" strike="noStrike">
              <a:latin typeface="Arial"/>
            </a:endParaRPr>
          </a:p>
          <a:p>
            <a:pPr marL="379080" indent="-379080">
              <a:lnSpc>
                <a:spcPct val="100000"/>
              </a:lnSpc>
              <a:spcBef>
                <a:spcPts val="1814"/>
              </a:spcBef>
              <a:buNone/>
              <a:tabLst>
                <a:tab algn="l" pos="0"/>
              </a:tabLst>
            </a:pPr>
            <a:r>
              <a:rPr b="1" lang="en" sz="2000" spc="-1" strike="noStrike">
                <a:solidFill>
                  <a:srgbClr val="000000"/>
                </a:solidFill>
                <a:latin typeface="Arial"/>
                <a:ea typeface="HG Mincho Light J"/>
              </a:rPr>
              <a:t>binutils</a:t>
            </a:r>
            <a:endParaRPr b="0" lang="en-GB" sz="2000" spc="-1" strike="noStrike">
              <a:latin typeface="Arial"/>
            </a:endParaRPr>
          </a:p>
          <a:p>
            <a:pPr marL="374760" indent="-356760">
              <a:lnSpc>
                <a:spcPct val="100000"/>
              </a:lnSpc>
              <a:spcBef>
                <a:spcPts val="145"/>
              </a:spcBef>
              <a:spcAft>
                <a:spcPts val="145"/>
              </a:spcAft>
              <a:buNone/>
              <a:tabLst>
                <a:tab algn="l" pos="0"/>
              </a:tabLst>
            </a:pPr>
            <a:r>
              <a:rPr b="0" lang="en" sz="2000" spc="-1" strike="noStrike">
                <a:solidFill>
                  <a:srgbClr val="000000"/>
                </a:solidFill>
                <a:latin typeface="Arial"/>
                <a:ea typeface="HG Mincho Light J"/>
              </a:rPr>
              <a:t>RH Pesch, JM Osier, </a:t>
            </a:r>
            <a:r>
              <a:rPr b="0" i="1" lang="en" sz="2000" spc="-1" strike="noStrike">
                <a:solidFill>
                  <a:srgbClr val="000000"/>
                </a:solidFill>
                <a:latin typeface="Arial"/>
                <a:ea typeface="HG Mincho Light J"/>
              </a:rPr>
              <a:t>The GNU Binary Utilities </a:t>
            </a:r>
            <a:r>
              <a:rPr b="0" lang="en" sz="2000" spc="-1" strike="noStrike">
                <a:solidFill>
                  <a:srgbClr val="000000"/>
                </a:solidFill>
                <a:latin typeface="Arial"/>
                <a:ea typeface="HG Mincho Light J"/>
              </a:rPr>
              <a:t>, Cygnus Support</a:t>
            </a:r>
            <a:endParaRPr b="0" lang="en-GB" sz="2000" spc="-1" strike="noStrike">
              <a:latin typeface="Arial"/>
            </a:endParaRPr>
          </a:p>
          <a:p>
            <a:pPr marL="379080" indent="-379080">
              <a:lnSpc>
                <a:spcPct val="100000"/>
              </a:lnSpc>
              <a:spcBef>
                <a:spcPts val="1814"/>
              </a:spcBef>
              <a:buNone/>
              <a:tabLst>
                <a:tab algn="l" pos="0"/>
              </a:tabLst>
            </a:pPr>
            <a:r>
              <a:rPr b="1" lang="en" sz="2000" spc="-1" strike="noStrike">
                <a:solidFill>
                  <a:srgbClr val="000000"/>
                </a:solidFill>
                <a:latin typeface="Arial"/>
                <a:ea typeface="HG Mincho Light J"/>
              </a:rPr>
              <a:t>Make</a:t>
            </a:r>
            <a:endParaRPr b="0" lang="en-GB" sz="2000" spc="-1" strike="noStrike">
              <a:latin typeface="Arial"/>
            </a:endParaRPr>
          </a:p>
          <a:p>
            <a:pPr marL="374760" indent="-356760">
              <a:lnSpc>
                <a:spcPct val="100000"/>
              </a:lnSpc>
              <a:spcBef>
                <a:spcPts val="145"/>
              </a:spcBef>
              <a:spcAft>
                <a:spcPts val="145"/>
              </a:spcAft>
              <a:buNone/>
              <a:tabLst>
                <a:tab algn="l" pos="0"/>
              </a:tabLst>
            </a:pPr>
            <a:r>
              <a:rPr b="0" lang="en" sz="2000" spc="-1" strike="noStrike">
                <a:solidFill>
                  <a:srgbClr val="000000"/>
                </a:solidFill>
                <a:latin typeface="Arial"/>
                <a:ea typeface="HG Mincho Light J"/>
              </a:rPr>
              <a:t>R. M. Stallman, R. McGrath, P. Smith, </a:t>
            </a:r>
            <a:r>
              <a:rPr b="0" i="1" lang="en" sz="2000" spc="-1" strike="noStrike">
                <a:solidFill>
                  <a:srgbClr val="000000"/>
                </a:solidFill>
                <a:latin typeface="Arial"/>
                <a:ea typeface="HG Mincho Light J"/>
              </a:rPr>
              <a:t>GNU Make – A Program for Directing Recompilation</a:t>
            </a:r>
            <a:endParaRPr b="0" lang="en-GB" sz="2000" spc="-1" strike="noStrike">
              <a:latin typeface="Arial"/>
            </a:endParaRPr>
          </a:p>
          <a:p>
            <a:pPr marL="379080" indent="-379080">
              <a:lnSpc>
                <a:spcPts val="2625"/>
              </a:lnSpc>
              <a:spcBef>
                <a:spcPts val="1814"/>
              </a:spcBef>
              <a:buNone/>
              <a:tabLst>
                <a:tab algn="l" pos="0"/>
              </a:tabLst>
            </a:pPr>
            <a:r>
              <a:rPr b="1" lang="en" sz="2000" spc="-1" strike="noStrike">
                <a:solidFill>
                  <a:srgbClr val="000000"/>
                </a:solidFill>
                <a:latin typeface="Arial"/>
                <a:ea typeface="HG Mincho Light J"/>
              </a:rPr>
              <a:t>System Programming</a:t>
            </a:r>
            <a:endParaRPr b="0" lang="en-GB" sz="2000" spc="-1" strike="noStrike">
              <a:latin typeface="Arial"/>
            </a:endParaRPr>
          </a:p>
          <a:p>
            <a:pPr marL="379080" indent="-379080">
              <a:lnSpc>
                <a:spcPts val="2625"/>
              </a:lnSpc>
              <a:spcBef>
                <a:spcPts val="215"/>
              </a:spcBef>
              <a:spcAft>
                <a:spcPts val="215"/>
              </a:spcAft>
              <a:buNone/>
              <a:tabLst>
                <a:tab algn="l" pos="0"/>
              </a:tabLst>
            </a:pPr>
            <a:r>
              <a:rPr b="0" i="1" lang="en" sz="2000" spc="-1" strike="noStrike" u="sng">
                <a:solidFill>
                  <a:srgbClr val="000000"/>
                </a:solidFill>
                <a:uFillTx/>
                <a:latin typeface="Arial"/>
                <a:ea typeface="HG Mincho Light J"/>
              </a:rPr>
              <a:t>Richard Stevens, </a:t>
            </a:r>
            <a:r>
              <a:rPr b="0" lang="en" sz="2000" spc="-1" strike="noStrike" u="sng">
                <a:solidFill>
                  <a:srgbClr val="000000"/>
                </a:solidFill>
                <a:uFillTx/>
                <a:latin typeface="Arial"/>
                <a:ea typeface="HG Mincho Light J"/>
              </a:rPr>
              <a:t>“ Advanced Programming in the UNIX Environment” , Addison-Wesley</a:t>
            </a:r>
            <a:endParaRPr b="0" lang="en-GB" sz="2000" spc="-1" strike="noStrike">
              <a:latin typeface="Arial"/>
            </a:endParaRPr>
          </a:p>
          <a:p>
            <a:pPr marL="374760" indent="-356760">
              <a:lnSpc>
                <a:spcPct val="100000"/>
              </a:lnSpc>
              <a:spcBef>
                <a:spcPts val="145"/>
              </a:spcBef>
              <a:spcAft>
                <a:spcPts val="145"/>
              </a:spcAft>
              <a:buNone/>
              <a:tabLst>
                <a:tab algn="l" pos="0"/>
              </a:tabLst>
            </a:pPr>
            <a:r>
              <a:rPr b="0" i="1" lang="en" sz="2000" spc="-1" strike="noStrike" u="heavy">
                <a:solidFill>
                  <a:srgbClr val="000000"/>
                </a:solidFill>
                <a:uFillTx/>
                <a:latin typeface="Arial"/>
                <a:ea typeface="HG Mincho Light J"/>
              </a:rPr>
              <a:t>M. Mitchell, J. Oldham, A. Samuel </a:t>
            </a:r>
            <a:r>
              <a:rPr b="0" lang="en" sz="2000" spc="-1" strike="noStrike" u="heavy">
                <a:solidFill>
                  <a:srgbClr val="000000"/>
                </a:solidFill>
                <a:uFillTx/>
                <a:latin typeface="Arial"/>
                <a:ea typeface="HG Mincho Light J"/>
              </a:rPr>
              <a:t>, “Advanced Linux Programming”, New Riders Publishing</a:t>
            </a:r>
            <a:endParaRPr b="0" lang="en-GB" sz="2000" spc="-1" strike="noStrike">
              <a:latin typeface="Arial"/>
            </a:endParaRPr>
          </a:p>
          <a:p>
            <a:pPr marL="374760" indent="-356760">
              <a:lnSpc>
                <a:spcPct val="100000"/>
              </a:lnSpc>
              <a:spcBef>
                <a:spcPts val="145"/>
              </a:spcBef>
              <a:spcAft>
                <a:spcPts val="145"/>
              </a:spcAft>
              <a:buNone/>
              <a:tabLst>
                <a:tab algn="l" pos="0"/>
              </a:tabLst>
            </a:pPr>
            <a:r>
              <a:rPr b="0" i="1" lang="en" sz="2000" spc="-1" strike="noStrike">
                <a:solidFill>
                  <a:srgbClr val="000000"/>
                </a:solidFill>
                <a:latin typeface="Arial"/>
                <a:ea typeface="HG Mincho Light J"/>
              </a:rPr>
              <a:t>R.Love </a:t>
            </a:r>
            <a:r>
              <a:rPr b="0" lang="en" sz="2000" spc="-1" strike="noStrike">
                <a:solidFill>
                  <a:srgbClr val="000000"/>
                </a:solidFill>
                <a:latin typeface="Arial"/>
                <a:ea typeface="HG Mincho Light J"/>
              </a:rPr>
              <a:t>, “Linux System Programming”, O’Reilly</a:t>
            </a:r>
            <a:endParaRPr b="0" lang="en-GB" sz="2000" spc="-1" strike="noStrike">
              <a:latin typeface="Arial"/>
            </a:endParaRPr>
          </a:p>
          <a:p>
            <a:pPr marL="379080" indent="-379080">
              <a:lnSpc>
                <a:spcPct val="100000"/>
              </a:lnSpc>
              <a:spcBef>
                <a:spcPts val="1814"/>
              </a:spcBef>
              <a:buNone/>
              <a:tabLst>
                <a:tab algn="l" pos="0"/>
              </a:tabLst>
            </a:pP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
          <p:cNvSpPr/>
          <p:nvPr/>
        </p:nvSpPr>
        <p:spPr>
          <a:xfrm>
            <a:off x="2391480" y="600840"/>
            <a:ext cx="5745600" cy="532080"/>
          </a:xfrm>
          <a:prstGeom prst="rect">
            <a:avLst/>
          </a:prstGeom>
          <a:noFill/>
          <a:ln w="0">
            <a:noFill/>
          </a:ln>
        </p:spPr>
        <p:style>
          <a:lnRef idx="0"/>
          <a:fillRef idx="0"/>
          <a:effectRef idx="0"/>
          <a:fontRef idx="minor"/>
        </p:style>
        <p:txBody>
          <a:bodyPr lIns="0" rIns="0" tIns="0" bIns="0" anchor="t">
            <a:noAutofit/>
          </a:bodyPr>
          <a:p>
            <a:pPr algn="ct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800" spc="-1" strike="noStrike">
                <a:solidFill>
                  <a:srgbClr val="000080"/>
                </a:solidFill>
                <a:latin typeface="Arial"/>
                <a:ea typeface="DejaVu Sans"/>
              </a:rPr>
              <a:t>A Few Good Old Classics</a:t>
            </a:r>
            <a:endParaRPr b="0" lang="en-GB" sz="2800" spc="-1" strike="noStrike">
              <a:latin typeface="Arial"/>
            </a:endParaRPr>
          </a:p>
        </p:txBody>
      </p:sp>
      <p:sp>
        <p:nvSpPr>
          <p:cNvPr id="69" name="PlaceHolder 1"/>
          <p:cNvSpPr>
            <a:spLocks noGrp="1"/>
          </p:cNvSpPr>
          <p:nvPr>
            <p:ph/>
          </p:nvPr>
        </p:nvSpPr>
        <p:spPr>
          <a:xfrm>
            <a:off x="356040" y="1419480"/>
            <a:ext cx="9974160" cy="5835600"/>
          </a:xfrm>
          <a:prstGeom prst="rect">
            <a:avLst/>
          </a:prstGeom>
          <a:noFill/>
          <a:ln w="0">
            <a:noFill/>
          </a:ln>
        </p:spPr>
        <p:txBody>
          <a:bodyPr lIns="0" rIns="0" tIns="0" bIns="0" anchor="t">
            <a:noAutofit/>
          </a:bodyPr>
          <a:p>
            <a:pPr marL="379080" indent="-379080">
              <a:lnSpc>
                <a:spcPct val="100000"/>
              </a:lnSpc>
              <a:buNone/>
              <a:tabLst>
                <a:tab algn="l" pos="0"/>
              </a:tabLst>
            </a:pPr>
            <a:r>
              <a:rPr b="1" lang="en" sz="2200" spc="-1" strike="noStrike">
                <a:latin typeface="Arial"/>
              </a:rPr>
              <a:t>For further information, the following books are recommended:</a:t>
            </a:r>
            <a:endParaRPr b="0" lang="en-GB" sz="2200" spc="-1" strike="noStrike">
              <a:latin typeface="Arial"/>
            </a:endParaRPr>
          </a:p>
          <a:p>
            <a:pPr marL="379080" indent="-379080">
              <a:lnSpc>
                <a:spcPts val="2625"/>
              </a:lnSpc>
              <a:spcBef>
                <a:spcPts val="1814"/>
              </a:spcBef>
              <a:buNone/>
              <a:tabLst>
                <a:tab algn="l" pos="0"/>
              </a:tabLst>
            </a:pPr>
            <a:r>
              <a:rPr b="1" lang="en" sz="2000" spc="-1" strike="noStrike">
                <a:latin typeface="Arial"/>
                <a:ea typeface="HG Mincho Light J"/>
              </a:rPr>
              <a:t>Operating systems:</a:t>
            </a:r>
            <a:endParaRPr b="0" lang="en-GB" sz="2000" spc="-1" strike="noStrike">
              <a:latin typeface="Arial"/>
            </a:endParaRPr>
          </a:p>
          <a:p>
            <a:pPr marL="379080" indent="-379080" algn="just">
              <a:lnSpc>
                <a:spcPts val="2625"/>
              </a:lnSpc>
              <a:spcBef>
                <a:spcPts val="215"/>
              </a:spcBef>
              <a:spcAft>
                <a:spcPts val="215"/>
              </a:spcAft>
              <a:buNone/>
              <a:tabLst>
                <a:tab algn="l" pos="0"/>
              </a:tabLst>
            </a:pPr>
            <a:r>
              <a:rPr b="0" i="1" lang="en" sz="2000" spc="-1" strike="noStrike">
                <a:latin typeface="Arial"/>
                <a:ea typeface="HG Mincho Light J"/>
              </a:rPr>
              <a:t>W. Stallings </a:t>
            </a:r>
            <a:r>
              <a:rPr b="0" lang="en" sz="2000" spc="-1" strike="noStrike">
                <a:latin typeface="Arial"/>
                <a:ea typeface="HG Mincho Light J"/>
              </a:rPr>
              <a:t>, “Operating Systems: Internals and Design Principles”, Fifth Edition</a:t>
            </a:r>
            <a:endParaRPr b="0" lang="en-GB" sz="2000" spc="-1" strike="noStrike">
              <a:latin typeface="Arial"/>
            </a:endParaRPr>
          </a:p>
          <a:p>
            <a:pPr marL="379080" indent="-379080" algn="just">
              <a:lnSpc>
                <a:spcPts val="2625"/>
              </a:lnSpc>
              <a:spcBef>
                <a:spcPts val="215"/>
              </a:spcBef>
              <a:spcAft>
                <a:spcPts val="215"/>
              </a:spcAft>
              <a:buNone/>
              <a:tabLst>
                <a:tab algn="l" pos="0"/>
              </a:tabLst>
            </a:pPr>
            <a:r>
              <a:rPr b="0" i="1" lang="en" sz="2000" spc="-1" strike="noStrike">
                <a:latin typeface="Arial"/>
                <a:ea typeface="HG Mincho Light J"/>
              </a:rPr>
              <a:t>Silberschatz, P. B. Gavin </a:t>
            </a:r>
            <a:r>
              <a:rPr b="0" lang="en" sz="2000" spc="-1" strike="noStrike">
                <a:latin typeface="Arial"/>
                <a:ea typeface="HG Mincho Light J"/>
              </a:rPr>
              <a:t>, “Operating System Concepts,” Addison-Wesley</a:t>
            </a:r>
            <a:endParaRPr b="0" lang="en-GB" sz="2000" spc="-1" strike="noStrike">
              <a:latin typeface="Arial"/>
            </a:endParaRPr>
          </a:p>
          <a:p>
            <a:pPr marL="379080" indent="-379080" algn="just">
              <a:lnSpc>
                <a:spcPts val="2625"/>
              </a:lnSpc>
              <a:spcBef>
                <a:spcPts val="215"/>
              </a:spcBef>
              <a:spcAft>
                <a:spcPts val="215"/>
              </a:spcAft>
              <a:buNone/>
              <a:tabLst>
                <a:tab algn="l" pos="0"/>
              </a:tabLst>
            </a:pPr>
            <a:r>
              <a:rPr b="0" i="1" lang="en" sz="2000" spc="-1" strike="noStrike">
                <a:latin typeface="Arial"/>
                <a:ea typeface="HG Mincho Light J"/>
              </a:rPr>
              <a:t>AS Tanenbaum </a:t>
            </a:r>
            <a:r>
              <a:rPr b="0" lang="en" sz="2000" spc="-1" strike="noStrike">
                <a:latin typeface="Arial"/>
                <a:ea typeface="HG Mincho Light J"/>
              </a:rPr>
              <a:t>, “Operating Systems - Design and Implementation”, Prentice-Hall</a:t>
            </a:r>
            <a:endParaRPr b="0" lang="en-GB" sz="2000" spc="-1" strike="noStrike">
              <a:latin typeface="Arial"/>
            </a:endParaRPr>
          </a:p>
          <a:p>
            <a:pPr marL="379080" indent="-379080" algn="just">
              <a:lnSpc>
                <a:spcPts val="2625"/>
              </a:lnSpc>
              <a:spcBef>
                <a:spcPts val="215"/>
              </a:spcBef>
              <a:spcAft>
                <a:spcPts val="215"/>
              </a:spcAft>
              <a:buNone/>
              <a:tabLst>
                <a:tab algn="l" pos="0"/>
              </a:tabLst>
            </a:pPr>
            <a:r>
              <a:rPr b="0" i="1" lang="en" sz="2000" spc="-1" strike="noStrike">
                <a:latin typeface="Arial"/>
                <a:ea typeface="HG Mincho Light J"/>
              </a:rPr>
              <a:t>HM Deitel </a:t>
            </a:r>
            <a:r>
              <a:rPr b="0" lang="en" sz="2000" spc="-1" strike="noStrike">
                <a:latin typeface="Arial"/>
                <a:ea typeface="HG Mincho Light J"/>
              </a:rPr>
              <a:t>, “Operating Systems”, Addison-Wesley</a:t>
            </a:r>
            <a:endParaRPr b="0" lang="en-GB" sz="2000" spc="-1" strike="noStrike">
              <a:latin typeface="Arial"/>
            </a:endParaRPr>
          </a:p>
          <a:p>
            <a:pPr marL="379080" indent="-379080" algn="just">
              <a:lnSpc>
                <a:spcPts val="2625"/>
              </a:lnSpc>
              <a:spcBef>
                <a:spcPts val="215"/>
              </a:spcBef>
              <a:spcAft>
                <a:spcPts val="215"/>
              </a:spcAft>
              <a:buNone/>
              <a:tabLst>
                <a:tab algn="l" pos="0"/>
              </a:tabLst>
            </a:pPr>
            <a:r>
              <a:rPr b="0" i="1" lang="en" sz="2000" spc="-1" strike="noStrike">
                <a:latin typeface="Arial"/>
                <a:ea typeface="HG Mincho Light J"/>
              </a:rPr>
              <a:t>G. Nutt </a:t>
            </a:r>
            <a:r>
              <a:rPr b="0" lang="en" sz="2000" spc="-1" strike="noStrike">
                <a:latin typeface="Arial"/>
                <a:ea typeface="HG Mincho Light J"/>
              </a:rPr>
              <a:t>, “Operating Systems: a Modern Perspective”, Addison-Wesley</a:t>
            </a:r>
            <a:endParaRPr b="0" lang="en-GB" sz="2000" spc="-1" strike="noStrike">
              <a:latin typeface="Arial"/>
            </a:endParaRPr>
          </a:p>
          <a:p>
            <a:pPr marL="379080" indent="-379080" algn="just">
              <a:lnSpc>
                <a:spcPts val="2625"/>
              </a:lnSpc>
              <a:spcBef>
                <a:spcPts val="215"/>
              </a:spcBef>
              <a:spcAft>
                <a:spcPts val="215"/>
              </a:spcAft>
              <a:buNone/>
              <a:tabLst>
                <a:tab algn="l" pos="0"/>
              </a:tabLst>
            </a:pPr>
            <a:r>
              <a:rPr b="0" i="1" lang="en" sz="2000" spc="-1" strike="noStrike" u="sng">
                <a:uFillTx/>
                <a:latin typeface="Arial"/>
                <a:ea typeface="HG Mincho Light J"/>
              </a:rPr>
              <a:t>M. Bach</a:t>
            </a:r>
            <a:r>
              <a:rPr b="0" lang="en" sz="2000" spc="-1" strike="noStrike" u="sng">
                <a:uFillTx/>
                <a:latin typeface="Arial"/>
                <a:ea typeface="HG Mincho Light J"/>
              </a:rPr>
              <a:t>, “The Design of the UNIX Operating System”, Prentice-Hall</a:t>
            </a:r>
            <a:endParaRPr b="0" lang="en-GB" sz="2000" spc="-1" strike="noStrike">
              <a:latin typeface="Arial"/>
            </a:endParaRPr>
          </a:p>
          <a:p>
            <a:pPr marL="379080" indent="-379080">
              <a:lnSpc>
                <a:spcPts val="2625"/>
              </a:lnSpc>
              <a:spcBef>
                <a:spcPts val="1814"/>
              </a:spcBef>
              <a:buNone/>
              <a:tabLst>
                <a:tab algn="l" pos="0"/>
              </a:tabLst>
            </a:pPr>
            <a:r>
              <a:rPr b="1" lang="en" sz="2000" spc="-1" strike="noStrike">
                <a:latin typeface="Arial"/>
                <a:ea typeface="HG Mincho Light J"/>
              </a:rPr>
              <a:t>Programming Techniques:</a:t>
            </a:r>
            <a:endParaRPr b="0" lang="en-GB" sz="2000" spc="-1" strike="noStrike">
              <a:latin typeface="Arial"/>
            </a:endParaRPr>
          </a:p>
          <a:p>
            <a:pPr marL="379080" indent="-379080">
              <a:lnSpc>
                <a:spcPts val="2625"/>
              </a:lnSpc>
              <a:spcBef>
                <a:spcPts val="215"/>
              </a:spcBef>
              <a:spcAft>
                <a:spcPts val="215"/>
              </a:spcAft>
              <a:buNone/>
              <a:tabLst>
                <a:tab algn="l" pos="0"/>
              </a:tabLst>
            </a:pPr>
            <a:r>
              <a:rPr b="0" i="1" lang="en" sz="2000" spc="-1" strike="noStrike" u="sng">
                <a:uFillTx/>
                <a:latin typeface="Arial"/>
                <a:ea typeface="HG Mincho Light J"/>
              </a:rPr>
              <a:t>BW Kernighan, R. Pike </a:t>
            </a:r>
            <a:r>
              <a:rPr b="0" lang="en" sz="2000" spc="-1" strike="noStrike" u="sng">
                <a:uFillTx/>
                <a:latin typeface="Arial"/>
                <a:ea typeface="HG Mincho Light J"/>
              </a:rPr>
              <a:t>, “The Practice of Programming”, Addison-Wesley</a:t>
            </a:r>
            <a:endParaRPr b="0" lang="en-GB" sz="2000" spc="-1" strike="noStrike">
              <a:latin typeface="Arial"/>
            </a:endParaRPr>
          </a:p>
          <a:p>
            <a:pPr marL="379080" indent="-379080">
              <a:lnSpc>
                <a:spcPts val="2625"/>
              </a:lnSpc>
              <a:spcBef>
                <a:spcPts val="215"/>
              </a:spcBef>
              <a:spcAft>
                <a:spcPts val="215"/>
              </a:spcAft>
              <a:buNone/>
              <a:tabLst>
                <a:tab algn="l" pos="0"/>
              </a:tabLst>
            </a:pPr>
            <a:r>
              <a:rPr b="0" i="1" lang="en" sz="2000" spc="-1" strike="noStrike">
                <a:latin typeface="Arial"/>
                <a:ea typeface="HG Mincho Light J"/>
              </a:rPr>
              <a:t>Eric Steven Raymond </a:t>
            </a:r>
            <a:r>
              <a:rPr b="0" lang="en" sz="2000" spc="-1" strike="noStrike">
                <a:latin typeface="Arial"/>
                <a:ea typeface="HG Mincho Light J"/>
              </a:rPr>
              <a:t>, “The Art of Unix Programming </a:t>
            </a:r>
            <a:r>
              <a:rPr b="0" i="1" lang="en" sz="2000" spc="-1" strike="noStrike">
                <a:latin typeface="Arial"/>
                <a:ea typeface="HG Mincho Light J"/>
              </a:rPr>
              <a:t>”, </a:t>
            </a:r>
            <a:r>
              <a:rPr b="0" lang="en" sz="2000" spc="-1" strike="noStrike">
                <a:latin typeface="Arial"/>
                <a:ea typeface="HG Mincho Light J"/>
              </a:rPr>
              <a:t>Addison-Wesley</a:t>
            </a:r>
            <a:endParaRPr b="0" lang="en-GB" sz="2000" spc="-1" strike="noStrike">
              <a:latin typeface="Arial"/>
            </a:endParaRPr>
          </a:p>
          <a:p>
            <a:pPr marL="379080" indent="-379080">
              <a:lnSpc>
                <a:spcPts val="2625"/>
              </a:lnSpc>
              <a:spcBef>
                <a:spcPts val="499"/>
              </a:spcBef>
              <a:spcAft>
                <a:spcPts val="499"/>
              </a:spcAft>
              <a:buNone/>
              <a:tabLst>
                <a:tab algn="l" pos="0"/>
              </a:tabLst>
            </a:pPr>
            <a:endParaRPr b="0" lang="en-GB" sz="2000" spc="-1" strike="noStrike">
              <a:latin typeface="Arial"/>
            </a:endParaRPr>
          </a:p>
          <a:p>
            <a:pPr marL="374760" indent="-356760">
              <a:lnSpc>
                <a:spcPct val="100000"/>
              </a:lnSpc>
              <a:buNone/>
              <a:tabLst>
                <a:tab algn="l" pos="0"/>
              </a:tabLst>
            </a:pPr>
            <a:endParaRPr b="0" lang="en-GB" sz="20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2382</TotalTime>
  <Application>LibreOffice/7.3.7.2$Linux_X86_64 LibreOffice_project/30$Build-2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2003-09-08T07:38:59Z</dcterms:created>
  <dc:creator>Alberto Montresor</dc:creator>
  <dc:description/>
  <dc:language>it-IT</dc:language>
  <cp:lastModifiedBy/>
  <cp:lastPrinted>2003-09-29T10:50:11Z</cp:lastPrinted>
  <dcterms:modified xsi:type="dcterms:W3CDTF">2023-11-08T16:34:48Z</dcterms:modified>
  <cp:revision>392</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