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91" r:id="rId2"/>
    <p:sldId id="257" r:id="rId3"/>
    <p:sldId id="292" r:id="rId4"/>
    <p:sldId id="304" r:id="rId5"/>
    <p:sldId id="276" r:id="rId6"/>
    <p:sldId id="295" r:id="rId7"/>
    <p:sldId id="300" r:id="rId8"/>
    <p:sldId id="293" r:id="rId9"/>
    <p:sldId id="299" r:id="rId10"/>
    <p:sldId id="297" r:id="rId11"/>
    <p:sldId id="296" r:id="rId12"/>
    <p:sldId id="294" r:id="rId13"/>
    <p:sldId id="298" r:id="rId14"/>
    <p:sldId id="305" r:id="rId15"/>
    <p:sldId id="307" r:id="rId16"/>
    <p:sldId id="309" r:id="rId17"/>
    <p:sldId id="310" r:id="rId18"/>
    <p:sldId id="311" r:id="rId19"/>
    <p:sldId id="312" r:id="rId20"/>
    <p:sldId id="313" r:id="rId21"/>
    <p:sldId id="301" r:id="rId22"/>
    <p:sldId id="314" r:id="rId23"/>
    <p:sldId id="308" r:id="rId24"/>
    <p:sldId id="315" r:id="rId25"/>
    <p:sldId id="316" r:id="rId26"/>
    <p:sldId id="317" r:id="rId27"/>
    <p:sldId id="319" r:id="rId28"/>
    <p:sldId id="318" r:id="rId29"/>
    <p:sldId id="320" r:id="rId30"/>
    <p:sldId id="326" r:id="rId31"/>
    <p:sldId id="321" r:id="rId32"/>
    <p:sldId id="322" r:id="rId33"/>
    <p:sldId id="323" r:id="rId34"/>
    <p:sldId id="324" r:id="rId35"/>
    <p:sldId id="325" r:id="rId36"/>
    <p:sldId id="306" r:id="rId37"/>
    <p:sldId id="327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62FB7-6408-4DBA-A549-7AB3B6DDF0F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7ED74-3349-4993-8FFF-9055E9BF0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29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A9117-7D5B-4EEE-9C65-FE58195DF9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8336C2-205D-4A85-B381-F366054C43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E9F8E-6F35-4B56-AF79-7AFE10383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48B1-DB3C-4E9F-8500-628B401A9131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7E3E2-0191-43B2-91F0-9C608161A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BEFBA-ED23-42F8-82FA-627E91177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1948-4290-412A-93C4-1CD21C270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16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1B265-175D-4AF8-B303-4B85C01D1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403940-B4DE-4A1D-9843-6EE6A731E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42FC5-0A56-4DA1-B225-3299F7A7C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48B1-DB3C-4E9F-8500-628B401A9131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897CD-D8DB-4C90-A32D-B66535CAC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5FE5C-672F-4AB0-B6CF-B9738B31D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1948-4290-412A-93C4-1CD21C270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3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9ADC3F-F508-4FB8-BF5B-0A43D0DD65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9938D0-F971-4FDA-8808-98B1CAF9D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972A4-FD9E-468B-BB0D-45B060C06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48B1-DB3C-4E9F-8500-628B401A9131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2D381-C0A5-4E3B-A8F6-62A5D1811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587BD-C33A-4DB1-8D39-477CA1A2C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1948-4290-412A-93C4-1CD21C270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8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4D07F-D8E9-4320-9E48-8C08ECBAD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7DB16-E81F-4228-9828-ADC96607E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D4D55-62BD-45DD-9466-2CB4B14CC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48B1-DB3C-4E9F-8500-628B401A9131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AED37-6FDA-4F10-BAB4-B10B930DC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EA466-A797-4790-8D2A-0132FF6F6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1948-4290-412A-93C4-1CD21C270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9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739DC-4630-40C7-8E26-3AB2E76D6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925EC-BC2B-439C-9DD0-22924621F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68839-96A6-407C-A791-7C0A02BC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48B1-DB3C-4E9F-8500-628B401A9131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85EBB-C4D6-462A-8500-E6F2D3523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2F4D0-A8AD-49CC-A8E0-50104D2D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1948-4290-412A-93C4-1CD21C270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D58A7-C107-4813-891D-5B933B0D7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96781-9516-43E8-816A-E63C96CCF4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14CE94-CDCF-4CCB-A49F-0AB69B79A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21DD4B-5586-445A-9DC4-DBC8E5B11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48B1-DB3C-4E9F-8500-628B401A9131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FB77AD-50B3-48E2-8955-790599EA0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9CD01C-0B8C-46F6-9B1E-CF3877866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1948-4290-412A-93C4-1CD21C270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29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C529A-1246-4458-88E3-EF012139F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D88B2-444A-4058-B677-31B49E41B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61840D-BD65-443A-841C-92E75ACF3D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607790-A5EA-4D7F-8672-74D944FD29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6F57D1-F879-454F-BF54-36441628C4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AB17FE-65B3-4797-ADB8-F85AA9444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48B1-DB3C-4E9F-8500-628B401A9131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9FEB7C-6EB0-4C84-A594-24301A25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BE0120-DAB1-493B-AB24-C0F5F816B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1948-4290-412A-93C4-1CD21C270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78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00D36-8393-41D4-BBB1-A3584BBBE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0DAB1D-A3FF-4B86-ADFE-3A8181B8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48B1-DB3C-4E9F-8500-628B401A9131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2AE8BE-BA2F-4DDD-9CB6-06AA3045D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E4446-2CB5-4C1A-B9BC-415FE11F4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1948-4290-412A-93C4-1CD21C270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1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DAC29C-4676-406F-ABAD-33517EF4C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48B1-DB3C-4E9F-8500-628B401A9131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4039DF-0E50-4287-95B1-7E93D330F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05F5DC-D280-4412-B77F-19AEB329C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1948-4290-412A-93C4-1CD21C270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19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65CC8-5E62-44B8-9367-6ADD19FEE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5FD7A-1F50-4906-B94E-1AEC09852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53AC94-87C5-479E-89E7-73487EDA1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E29D2B-E4E2-4A58-A73D-C3474BBD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48B1-DB3C-4E9F-8500-628B401A9131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3B77F8-7EA4-406C-A863-D81B4D90F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CBAA6F-BF1B-4B16-ACAB-4961BD0BD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1948-4290-412A-93C4-1CD21C270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47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CBCED-445A-4F72-BFE4-A26B7CEF2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FE5D8F-5FAE-41BF-AC70-4EE04373BC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C0B1FE-572C-4A45-ACDB-38FEB0013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27FD21-31AA-4CB7-BBC9-445CCA155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48B1-DB3C-4E9F-8500-628B401A9131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D677E7-83F1-4AE7-ADF3-CF218874C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5283B2-DAFC-4EF7-A5AE-83E015D9B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1948-4290-412A-93C4-1CD21C270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68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C5C0DE-42AD-4A69-B67F-D2D2C7F55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4F9F3-0C2C-44AA-A7BF-3E73887AA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294AC-719F-4E55-92A8-638E06D359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D48B1-DB3C-4E9F-8500-628B401A9131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57894-67E4-4439-8A65-BC9CA8011B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8710E-8A47-4B51-A7CC-28387D031D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11948-4290-412A-93C4-1CD21C270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2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172.31.1.2:8390/ESAdmin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aaa:8393/ui/analytics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172.31.1.2:8393/ui/analytic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bm.com/support/knowledgecenter/SS8NLW_11.0.2/com.ibm.discovery.es.nav.doc/explorer_analytics.htm" TargetMode="External"/><Relationship Id="rId2" Type="http://schemas.openxmlformats.org/officeDocument/2006/relationships/hyperlink" Target="http://www.redbooks.ibm.com/abstracts/sg247877.html?Ope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A8E54-B5F6-43DF-8A57-7E0D358F62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3022" y="3081864"/>
            <a:ext cx="9144000" cy="1319919"/>
          </a:xfrm>
        </p:spPr>
        <p:txBody>
          <a:bodyPr>
            <a:normAutofit fontScale="90000"/>
          </a:bodyPr>
          <a:lstStyle/>
          <a:p>
            <a:r>
              <a:rPr lang="it-IT" dirty="0"/>
              <a:t>Course Lab</a:t>
            </a:r>
            <a:br>
              <a:rPr lang="it-IT" dirty="0"/>
            </a:br>
            <a:r>
              <a:rPr lang="it-IT" sz="4400" dirty="0" err="1"/>
              <a:t>Introduction</a:t>
            </a:r>
            <a:r>
              <a:rPr lang="it-IT" sz="4400" dirty="0"/>
              <a:t> to IBM Watson Explorer</a:t>
            </a:r>
            <a:br>
              <a:rPr lang="it-IT" sz="4400" dirty="0"/>
            </a:b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0FEB08-97E2-45D0-883D-DCD4AC309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9015"/>
            <a:ext cx="9144000" cy="1655762"/>
          </a:xfrm>
        </p:spPr>
        <p:txBody>
          <a:bodyPr>
            <a:normAutofit/>
          </a:bodyPr>
          <a:lstStyle/>
          <a:p>
            <a:r>
              <a:rPr lang="it-IT" dirty="0"/>
              <a:t>Ing. Vittorio Carullo</a:t>
            </a:r>
          </a:p>
          <a:p>
            <a:r>
              <a:rPr lang="it-IT" dirty="0"/>
              <a:t>IBM Italia</a:t>
            </a:r>
          </a:p>
          <a:p>
            <a:r>
              <a:rPr lang="it-IT" i="1" dirty="0"/>
              <a:t>v.carullo@it.ibm.com</a:t>
            </a:r>
            <a:endParaRPr lang="en-US" i="1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A1901A2-B866-4410-AFB9-E85283B30924}"/>
              </a:ext>
            </a:extLst>
          </p:cNvPr>
          <p:cNvSpPr txBox="1">
            <a:spLocks/>
          </p:cNvSpPr>
          <p:nvPr/>
        </p:nvSpPr>
        <p:spPr>
          <a:xfrm>
            <a:off x="552138" y="660401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i="1" dirty="0" err="1"/>
              <a:t>University</a:t>
            </a:r>
            <a:r>
              <a:rPr lang="it-IT" i="1" dirty="0"/>
              <a:t> of Rome «La Sapienza»</a:t>
            </a:r>
          </a:p>
          <a:p>
            <a:pPr algn="l"/>
            <a:r>
              <a:rPr lang="it-IT" i="1" dirty="0"/>
              <a:t>Course of Business Intelligence - 2017</a:t>
            </a:r>
          </a:p>
        </p:txBody>
      </p:sp>
    </p:spTree>
    <p:extLst>
      <p:ext uri="{BB962C8B-B14F-4D97-AF65-F5344CB8AC3E}">
        <p14:creationId xmlns:p14="http://schemas.microsoft.com/office/powerpoint/2010/main" val="1829817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BCB7E-8B81-4450-9E07-C5128A965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Crawlers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164D30-9A7E-4D6C-A6D2-B4B5BB011FAB}"/>
              </a:ext>
            </a:extLst>
          </p:cNvPr>
          <p:cNvSpPr/>
          <p:nvPr/>
        </p:nvSpPr>
        <p:spPr>
          <a:xfrm>
            <a:off x="747888" y="1535288"/>
            <a:ext cx="99652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Crawlers</a:t>
            </a:r>
            <a:r>
              <a:rPr lang="en-US" sz="2400" dirty="0"/>
              <a:t> are the processes in charge of exploring data sources, get required documents and put them into collections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There are several crawler types for managing particular data source types: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i="1" dirty="0"/>
              <a:t>Web sites on the Internet or on your intranet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i="1" dirty="0"/>
              <a:t>Computer file systems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i="1" dirty="0"/>
              <a:t>Mail databases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i="1" dirty="0"/>
              <a:t>Relational Databases (IBM DB2, Oracle, MS SQL Server)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i="1" dirty="0"/>
              <a:t>Documental systems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For each crawler, you define the location of the data to be crawled and the frequency with which to crawl it.</a:t>
            </a:r>
          </a:p>
        </p:txBody>
      </p:sp>
    </p:spTree>
    <p:extLst>
      <p:ext uri="{BB962C8B-B14F-4D97-AF65-F5344CB8AC3E}">
        <p14:creationId xmlns:p14="http://schemas.microsoft.com/office/powerpoint/2010/main" val="1757183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BCB7E-8B81-4450-9E07-C5128A965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Crawling</a:t>
            </a:r>
            <a:r>
              <a:rPr lang="it-IT" dirty="0"/>
              <a:t> features / 1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164D30-9A7E-4D6C-A6D2-B4B5BB011FAB}"/>
              </a:ext>
            </a:extLst>
          </p:cNvPr>
          <p:cNvSpPr/>
          <p:nvPr/>
        </p:nvSpPr>
        <p:spPr>
          <a:xfrm>
            <a:off x="838200" y="1941688"/>
            <a:ext cx="9220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Ease of access </a:t>
            </a:r>
            <a:r>
              <a:rPr lang="en-US" sz="2400" dirty="0"/>
              <a:t>–No additional module is required on the data source server</a:t>
            </a:r>
          </a:p>
          <a:p>
            <a:endParaRPr lang="en-US" sz="2400" b="1" dirty="0"/>
          </a:p>
          <a:p>
            <a:r>
              <a:rPr lang="en-US" sz="2400" b="1" dirty="0"/>
              <a:t>Data discovery</a:t>
            </a:r>
            <a:r>
              <a:rPr lang="en-US" sz="2400" dirty="0"/>
              <a:t> – Capability of understanding data repository structure.  For example, list tables in a relational database</a:t>
            </a:r>
          </a:p>
          <a:p>
            <a:endParaRPr lang="en-US" sz="2400" b="1" dirty="0"/>
          </a:p>
          <a:p>
            <a:r>
              <a:rPr lang="en-US" sz="2400" b="1" dirty="0"/>
              <a:t>Efficient data retrieval</a:t>
            </a:r>
            <a:r>
              <a:rPr lang="en-US" sz="2400" dirty="0"/>
              <a:t> – Detects new data, updated data, and deleted data.  </a:t>
            </a:r>
          </a:p>
        </p:txBody>
      </p:sp>
    </p:spTree>
    <p:extLst>
      <p:ext uri="{BB962C8B-B14F-4D97-AF65-F5344CB8AC3E}">
        <p14:creationId xmlns:p14="http://schemas.microsoft.com/office/powerpoint/2010/main" val="589455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BCB7E-8B81-4450-9E07-C5128A965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Crawling</a:t>
            </a:r>
            <a:r>
              <a:rPr lang="it-IT" dirty="0"/>
              <a:t> features / 2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164D30-9A7E-4D6C-A6D2-B4B5BB011FAB}"/>
              </a:ext>
            </a:extLst>
          </p:cNvPr>
          <p:cNvSpPr/>
          <p:nvPr/>
        </p:nvSpPr>
        <p:spPr>
          <a:xfrm>
            <a:off x="838200" y="1941688"/>
            <a:ext cx="9220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/>
              <a:t>Schedule</a:t>
            </a:r>
            <a:r>
              <a:rPr lang="it-IT" sz="2400" dirty="0"/>
              <a:t> – </a:t>
            </a:r>
            <a:r>
              <a:rPr lang="it-IT" sz="2400" dirty="0" err="1"/>
              <a:t>It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possible</a:t>
            </a:r>
            <a:r>
              <a:rPr lang="it-IT" sz="2400" dirty="0"/>
              <a:t> to decide </a:t>
            </a:r>
            <a:r>
              <a:rPr lang="it-IT" sz="2400" dirty="0" err="1"/>
              <a:t>when</a:t>
            </a:r>
            <a:r>
              <a:rPr lang="it-IT" sz="2400" dirty="0"/>
              <a:t> and </a:t>
            </a:r>
            <a:r>
              <a:rPr lang="it-IT" sz="2400" dirty="0" err="1"/>
              <a:t>how</a:t>
            </a:r>
            <a:r>
              <a:rPr lang="it-IT" sz="2400" dirty="0"/>
              <a:t> </a:t>
            </a:r>
            <a:r>
              <a:rPr lang="it-IT" sz="2400" dirty="0" err="1"/>
              <a:t>collect</a:t>
            </a:r>
            <a:r>
              <a:rPr lang="it-IT" sz="2400" dirty="0"/>
              <a:t> new data (</a:t>
            </a:r>
            <a:r>
              <a:rPr lang="it-IT" sz="2400" dirty="0" err="1"/>
              <a:t>this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important</a:t>
            </a:r>
            <a:r>
              <a:rPr lang="it-IT" sz="2400" dirty="0"/>
              <a:t> for </a:t>
            </a:r>
            <a:r>
              <a:rPr lang="it-IT" sz="2400" dirty="0" err="1"/>
              <a:t>not</a:t>
            </a:r>
            <a:r>
              <a:rPr lang="it-IT" sz="2400" dirty="0"/>
              <a:t> </a:t>
            </a:r>
            <a:r>
              <a:rPr lang="it-IT" sz="2400" dirty="0" err="1"/>
              <a:t>interfering</a:t>
            </a:r>
            <a:r>
              <a:rPr lang="it-IT" sz="2400" dirty="0"/>
              <a:t> with regular user </a:t>
            </a:r>
            <a:r>
              <a:rPr lang="it-IT" sz="2400" dirty="0" err="1"/>
              <a:t>activities</a:t>
            </a:r>
            <a:endParaRPr lang="it-IT" sz="2400" dirty="0"/>
          </a:p>
          <a:p>
            <a:endParaRPr lang="en-US" sz="2400" dirty="0"/>
          </a:p>
          <a:p>
            <a:r>
              <a:rPr lang="en-US" sz="2400" b="1" dirty="0"/>
              <a:t>Security support</a:t>
            </a:r>
            <a:r>
              <a:rPr lang="en-US" sz="2400" dirty="0"/>
              <a:t> – Use Access Control List (ACLs) to crawl documents for secured search  </a:t>
            </a:r>
          </a:p>
          <a:p>
            <a:endParaRPr lang="en-US" sz="2400" dirty="0"/>
          </a:p>
          <a:p>
            <a:r>
              <a:rPr lang="it-IT" sz="2400" b="1" dirty="0"/>
              <a:t>P</a:t>
            </a:r>
            <a:r>
              <a:rPr lang="en-US" sz="2400" b="1" dirty="0" err="1"/>
              <a:t>lugin</a:t>
            </a:r>
            <a:r>
              <a:rPr lang="en-US" sz="2400" dirty="0"/>
              <a:t> – Possibility to adapt crawler to virtually any data format (requires use of custom code development)</a:t>
            </a:r>
          </a:p>
        </p:txBody>
      </p:sp>
    </p:spTree>
    <p:extLst>
      <p:ext uri="{BB962C8B-B14F-4D97-AF65-F5344CB8AC3E}">
        <p14:creationId xmlns:p14="http://schemas.microsoft.com/office/powerpoint/2010/main" val="3973925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BCB7E-8B81-4450-9E07-C5128A965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Crawling</a:t>
            </a:r>
            <a:r>
              <a:rPr lang="it-IT" dirty="0"/>
              <a:t> vs </a:t>
            </a:r>
            <a:r>
              <a:rPr lang="it-IT" dirty="0" err="1"/>
              <a:t>Importing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164D30-9A7E-4D6C-A6D2-B4B5BB011FAB}"/>
              </a:ext>
            </a:extLst>
          </p:cNvPr>
          <p:cNvSpPr/>
          <p:nvPr/>
        </p:nvSpPr>
        <p:spPr>
          <a:xfrm>
            <a:off x="838200" y="1941688"/>
            <a:ext cx="9220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err="1"/>
              <a:t>Crawling</a:t>
            </a:r>
            <a:r>
              <a:rPr lang="it-IT" sz="2400" b="1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a </a:t>
            </a:r>
            <a:r>
              <a:rPr lang="it-IT" sz="2400" i="1" dirty="0" err="1"/>
              <a:t>dynamic</a:t>
            </a:r>
            <a:r>
              <a:rPr lang="it-IT" sz="2400" dirty="0"/>
              <a:t> </a:t>
            </a:r>
            <a:r>
              <a:rPr lang="it-IT" sz="2400" dirty="0" err="1"/>
              <a:t>process</a:t>
            </a:r>
            <a:r>
              <a:rPr lang="it-IT" sz="2400" dirty="0"/>
              <a:t> </a:t>
            </a:r>
            <a:r>
              <a:rPr lang="it-IT" sz="2400" dirty="0" err="1"/>
              <a:t>that</a:t>
            </a:r>
            <a:r>
              <a:rPr lang="it-IT" sz="2400" dirty="0"/>
              <a:t> can </a:t>
            </a:r>
            <a:r>
              <a:rPr lang="it-IT" sz="2400" dirty="0" err="1"/>
              <a:t>run</a:t>
            </a:r>
            <a:r>
              <a:rPr lang="it-IT" sz="2400" dirty="0"/>
              <a:t> </a:t>
            </a:r>
            <a:r>
              <a:rPr lang="it-IT" sz="2400" dirty="0" err="1"/>
              <a:t>independently</a:t>
            </a:r>
            <a:r>
              <a:rPr lang="it-IT" sz="2400" dirty="0"/>
              <a:t> </a:t>
            </a:r>
            <a:r>
              <a:rPr lang="it-IT" sz="2400" dirty="0" err="1"/>
              <a:t>through</a:t>
            </a:r>
            <a:r>
              <a:rPr lang="it-IT" sz="2400" dirty="0"/>
              <a:t> </a:t>
            </a:r>
            <a:r>
              <a:rPr lang="it-IT" sz="2400" dirty="0" err="1"/>
              <a:t>several</a:t>
            </a:r>
            <a:r>
              <a:rPr lang="it-IT" sz="2400" dirty="0"/>
              <a:t> </a:t>
            </a:r>
            <a:r>
              <a:rPr lang="it-IT" sz="2400" dirty="0" err="1"/>
              <a:t>days</a:t>
            </a:r>
            <a:r>
              <a:rPr lang="it-IT" sz="2400" dirty="0"/>
              <a:t> and </a:t>
            </a:r>
            <a:r>
              <a:rPr lang="it-IT" sz="2400" dirty="0" err="1"/>
              <a:t>acquire</a:t>
            </a:r>
            <a:r>
              <a:rPr lang="it-IT" sz="2400" dirty="0"/>
              <a:t> new information in an </a:t>
            </a:r>
            <a:r>
              <a:rPr lang="it-IT" sz="2400" dirty="0" err="1"/>
              <a:t>independent</a:t>
            </a:r>
            <a:r>
              <a:rPr lang="it-IT" sz="2400" dirty="0"/>
              <a:t> </a:t>
            </a:r>
            <a:r>
              <a:rPr lang="it-IT" sz="2400" dirty="0" err="1"/>
              <a:t>manner</a:t>
            </a:r>
            <a:r>
              <a:rPr lang="it-IT" sz="2400" dirty="0"/>
              <a:t>. The </a:t>
            </a:r>
            <a:r>
              <a:rPr lang="it-IT" sz="2400" dirty="0" err="1"/>
              <a:t>number</a:t>
            </a:r>
            <a:r>
              <a:rPr lang="it-IT" sz="2400" dirty="0"/>
              <a:t> of </a:t>
            </a:r>
            <a:r>
              <a:rPr lang="it-IT" sz="2400" dirty="0" err="1"/>
              <a:t>documents</a:t>
            </a:r>
            <a:r>
              <a:rPr lang="it-IT" sz="2400" dirty="0"/>
              <a:t> </a:t>
            </a:r>
            <a:r>
              <a:rPr lang="it-IT" sz="2400" dirty="0" err="1"/>
              <a:t>retrieved</a:t>
            </a:r>
            <a:r>
              <a:rPr lang="it-IT" sz="2400" dirty="0"/>
              <a:t> by a crawler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not</a:t>
            </a:r>
            <a:r>
              <a:rPr lang="it-IT" sz="2400" dirty="0"/>
              <a:t> </a:t>
            </a:r>
            <a:r>
              <a:rPr lang="it-IT" sz="2400" dirty="0" err="1"/>
              <a:t>known</a:t>
            </a:r>
            <a:r>
              <a:rPr lang="it-IT" sz="2400" dirty="0"/>
              <a:t> a priori</a:t>
            </a:r>
          </a:p>
          <a:p>
            <a:endParaRPr lang="it-IT" sz="2400" dirty="0"/>
          </a:p>
          <a:p>
            <a:r>
              <a:rPr lang="it-IT" sz="2400" b="1" dirty="0" err="1"/>
              <a:t>Importing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a </a:t>
            </a:r>
            <a:r>
              <a:rPr lang="it-IT" sz="2400" i="1" dirty="0"/>
              <a:t>batch</a:t>
            </a:r>
            <a:r>
              <a:rPr lang="it-IT" sz="2400" dirty="0"/>
              <a:t> </a:t>
            </a:r>
            <a:r>
              <a:rPr lang="it-IT" sz="2400" dirty="0" err="1"/>
              <a:t>process</a:t>
            </a:r>
            <a:r>
              <a:rPr lang="it-IT" sz="2400" dirty="0"/>
              <a:t> </a:t>
            </a:r>
            <a:r>
              <a:rPr lang="it-IT" sz="2400" dirty="0" err="1"/>
              <a:t>that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run</a:t>
            </a:r>
            <a:r>
              <a:rPr lang="it-IT" sz="2400" dirty="0"/>
              <a:t> under operator </a:t>
            </a:r>
            <a:r>
              <a:rPr lang="it-IT" sz="2400" dirty="0" err="1"/>
              <a:t>supervision</a:t>
            </a:r>
            <a:r>
              <a:rPr lang="it-IT" sz="2400" dirty="0"/>
              <a:t> in a </a:t>
            </a:r>
            <a:r>
              <a:rPr lang="it-IT" sz="2400" dirty="0" err="1"/>
              <a:t>controlled</a:t>
            </a:r>
            <a:r>
              <a:rPr lang="it-IT" sz="2400" dirty="0"/>
              <a:t> fashion and </a:t>
            </a:r>
            <a:r>
              <a:rPr lang="it-IT" sz="2400" dirty="0" err="1"/>
              <a:t>acquires</a:t>
            </a:r>
            <a:r>
              <a:rPr lang="it-IT" sz="2400" dirty="0"/>
              <a:t> a </a:t>
            </a:r>
            <a:r>
              <a:rPr lang="it-IT" sz="2400" dirty="0" err="1"/>
              <a:t>well</a:t>
            </a:r>
            <a:r>
              <a:rPr lang="it-IT" sz="2400" dirty="0"/>
              <a:t> </a:t>
            </a:r>
            <a:r>
              <a:rPr lang="it-IT" sz="2400" dirty="0" err="1"/>
              <a:t>known</a:t>
            </a:r>
            <a:r>
              <a:rPr lang="it-IT" sz="2400" dirty="0"/>
              <a:t> </a:t>
            </a:r>
            <a:r>
              <a:rPr lang="it-IT" sz="2400" dirty="0" err="1"/>
              <a:t>amount</a:t>
            </a:r>
            <a:r>
              <a:rPr lang="it-IT" sz="2400" dirty="0"/>
              <a:t> of </a:t>
            </a:r>
            <a:r>
              <a:rPr lang="it-IT" sz="2400" dirty="0" err="1"/>
              <a:t>documents</a:t>
            </a:r>
            <a:endParaRPr lang="it-IT" sz="2400" dirty="0"/>
          </a:p>
          <a:p>
            <a:endParaRPr lang="it-IT" sz="2400" dirty="0"/>
          </a:p>
          <a:p>
            <a:r>
              <a:rPr lang="it-IT" sz="2400" dirty="0"/>
              <a:t>Use </a:t>
            </a:r>
            <a:r>
              <a:rPr lang="it-IT" sz="2400" dirty="0" err="1"/>
              <a:t>cases</a:t>
            </a:r>
            <a:r>
              <a:rPr lang="it-IT" sz="2400" dirty="0"/>
              <a:t> are </a:t>
            </a:r>
            <a:r>
              <a:rPr lang="it-IT" sz="2400" dirty="0" err="1"/>
              <a:t>different</a:t>
            </a:r>
            <a:r>
              <a:rPr lang="it-IT" sz="2400" dirty="0"/>
              <a:t>!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9494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2DD19-61EC-4C6B-8429-61C39F600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Data Format for Import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D3E4F-E937-4AFA-9893-F7B861DFC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Usually</a:t>
            </a:r>
            <a:r>
              <a:rPr lang="it-IT" dirty="0"/>
              <a:t> can be </a:t>
            </a:r>
            <a:r>
              <a:rPr lang="it-IT" dirty="0" err="1"/>
              <a:t>imported</a:t>
            </a:r>
            <a:r>
              <a:rPr lang="it-IT" dirty="0"/>
              <a:t> data in </a:t>
            </a:r>
            <a:r>
              <a:rPr lang="it-IT" b="1" dirty="0"/>
              <a:t>CSV</a:t>
            </a:r>
            <a:r>
              <a:rPr lang="it-IT" dirty="0"/>
              <a:t> format</a:t>
            </a:r>
          </a:p>
          <a:p>
            <a:r>
              <a:rPr lang="it-IT" dirty="0"/>
              <a:t>CSV (Comma </a:t>
            </a:r>
            <a:r>
              <a:rPr lang="it-IT" dirty="0" err="1"/>
              <a:t>Separated</a:t>
            </a:r>
            <a:r>
              <a:rPr lang="it-IT" dirty="0"/>
              <a:t> </a:t>
            </a:r>
            <a:r>
              <a:rPr lang="it-IT" dirty="0" err="1"/>
              <a:t>Values</a:t>
            </a:r>
            <a:r>
              <a:rPr lang="it-IT" dirty="0"/>
              <a:t>) </a:t>
            </a:r>
            <a:r>
              <a:rPr lang="it-IT" dirty="0" err="1"/>
              <a:t>files</a:t>
            </a:r>
            <a:r>
              <a:rPr lang="it-IT" dirty="0"/>
              <a:t> </a:t>
            </a:r>
            <a:r>
              <a:rPr lang="it-IT" dirty="0" err="1"/>
              <a:t>contain</a:t>
            </a:r>
            <a:r>
              <a:rPr lang="it-IT" dirty="0"/>
              <a:t> a set of </a:t>
            </a:r>
            <a:r>
              <a:rPr lang="it-IT" dirty="0" err="1"/>
              <a:t>records</a:t>
            </a:r>
            <a:r>
              <a:rPr lang="it-IT" dirty="0"/>
              <a:t> (one per </a:t>
            </a:r>
            <a:r>
              <a:rPr lang="it-IT" dirty="0" err="1"/>
              <a:t>row</a:t>
            </a:r>
            <a:r>
              <a:rPr lang="it-IT" dirty="0"/>
              <a:t>) </a:t>
            </a:r>
            <a:r>
              <a:rPr lang="it-IT" dirty="0" err="1"/>
              <a:t>where</a:t>
            </a:r>
            <a:r>
              <a:rPr lang="it-IT" dirty="0"/>
              <a:t>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fields</a:t>
            </a:r>
            <a:r>
              <a:rPr lang="it-IT" dirty="0"/>
              <a:t> are </a:t>
            </a:r>
            <a:r>
              <a:rPr lang="it-IT" dirty="0" err="1"/>
              <a:t>separated</a:t>
            </a:r>
            <a:r>
              <a:rPr lang="it-IT" dirty="0"/>
              <a:t> by </a:t>
            </a:r>
            <a:r>
              <a:rPr lang="it-IT" dirty="0" err="1"/>
              <a:t>commas</a:t>
            </a:r>
            <a:r>
              <a:rPr lang="it-IT" dirty="0"/>
              <a:t>. The </a:t>
            </a:r>
            <a:r>
              <a:rPr lang="it-IT" dirty="0" err="1"/>
              <a:t>field</a:t>
            </a:r>
            <a:r>
              <a:rPr lang="it-IT" dirty="0"/>
              <a:t> </a:t>
            </a:r>
            <a:r>
              <a:rPr lang="it-IT" dirty="0" err="1"/>
              <a:t>sequence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to be </a:t>
            </a:r>
            <a:r>
              <a:rPr lang="it-IT" dirty="0" err="1"/>
              <a:t>fixed</a:t>
            </a:r>
            <a:endParaRPr lang="it-IT" dirty="0"/>
          </a:p>
          <a:p>
            <a:r>
              <a:rPr lang="it-IT" dirty="0"/>
              <a:t>First line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usually</a:t>
            </a:r>
            <a:r>
              <a:rPr lang="it-IT" dirty="0"/>
              <a:t> </a:t>
            </a:r>
            <a:r>
              <a:rPr lang="it-IT" dirty="0" err="1"/>
              <a:t>field</a:t>
            </a:r>
            <a:r>
              <a:rPr lang="it-IT" dirty="0"/>
              <a:t> </a:t>
            </a:r>
            <a:r>
              <a:rPr lang="it-IT" dirty="0" err="1"/>
              <a:t>description</a:t>
            </a:r>
            <a:r>
              <a:rPr lang="it-IT" dirty="0"/>
              <a:t> </a:t>
            </a:r>
            <a:r>
              <a:rPr lang="it-IT" dirty="0" err="1"/>
              <a:t>names</a:t>
            </a:r>
            <a:r>
              <a:rPr lang="it-IT" dirty="0"/>
              <a:t> (-&gt; </a:t>
            </a:r>
            <a:r>
              <a:rPr lang="it-IT" dirty="0" err="1"/>
              <a:t>Header</a:t>
            </a:r>
            <a:r>
              <a:rPr lang="it-IT" dirty="0"/>
              <a:t> </a:t>
            </a:r>
            <a:r>
              <a:rPr lang="it-IT" dirty="0" err="1"/>
              <a:t>row</a:t>
            </a:r>
            <a:r>
              <a:rPr lang="it-IT" dirty="0"/>
              <a:t>), </a:t>
            </a:r>
            <a:r>
              <a:rPr lang="it-IT" dirty="0" err="1"/>
              <a:t>while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lines</a:t>
            </a:r>
            <a:r>
              <a:rPr lang="it-IT" dirty="0"/>
              <a:t> are </a:t>
            </a:r>
            <a:r>
              <a:rPr lang="it-IT" dirty="0" err="1"/>
              <a:t>field</a:t>
            </a:r>
            <a:r>
              <a:rPr lang="it-IT" dirty="0"/>
              <a:t> </a:t>
            </a:r>
            <a:r>
              <a:rPr lang="it-IT" dirty="0" err="1"/>
              <a:t>values</a:t>
            </a:r>
            <a:r>
              <a:rPr lang="it-IT" dirty="0"/>
              <a:t> </a:t>
            </a:r>
          </a:p>
          <a:p>
            <a:r>
              <a:rPr lang="it-IT" dirty="0" err="1"/>
              <a:t>CSVs</a:t>
            </a:r>
            <a:r>
              <a:rPr lang="it-IT" dirty="0"/>
              <a:t> are </a:t>
            </a:r>
            <a:r>
              <a:rPr lang="it-IT" dirty="0" err="1"/>
              <a:t>easily</a:t>
            </a:r>
            <a:r>
              <a:rPr lang="it-IT" dirty="0"/>
              <a:t> </a:t>
            </a:r>
            <a:r>
              <a:rPr lang="it-IT" dirty="0" err="1"/>
              <a:t>produced</a:t>
            </a:r>
            <a:r>
              <a:rPr lang="it-IT" dirty="0"/>
              <a:t> from Excel </a:t>
            </a:r>
            <a:r>
              <a:rPr lang="it-IT" dirty="0" err="1"/>
              <a:t>spreadsheets</a:t>
            </a:r>
            <a:r>
              <a:rPr lang="it-IT" dirty="0"/>
              <a:t> and database </a:t>
            </a:r>
            <a:r>
              <a:rPr lang="it-IT" dirty="0" err="1"/>
              <a:t>tables</a:t>
            </a:r>
            <a:r>
              <a:rPr lang="it-IT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260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977B2-AFE2-4EBA-94AA-451FE393B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5400" dirty="0"/>
              <a:t>2. Import and </a:t>
            </a:r>
          </a:p>
          <a:p>
            <a:pPr marL="0" indent="0" algn="ctr">
              <a:buNone/>
            </a:pPr>
            <a:r>
              <a:rPr lang="it-IT" sz="5400" dirty="0" err="1"/>
              <a:t>Configure</a:t>
            </a:r>
            <a:r>
              <a:rPr lang="it-IT" sz="5400" dirty="0"/>
              <a:t> Data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5649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2DD19-61EC-4C6B-8429-61C39F600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Import: </a:t>
            </a:r>
            <a:r>
              <a:rPr lang="it-IT" dirty="0" err="1"/>
              <a:t>Recognition</a:t>
            </a:r>
            <a:r>
              <a:rPr lang="it-IT" dirty="0"/>
              <a:t> of CSV </a:t>
            </a:r>
            <a:r>
              <a:rPr lang="it-IT" dirty="0" err="1"/>
              <a:t>structure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212A7E-6575-4C00-A1B2-C29EC7959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22815"/>
            <a:ext cx="8001000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394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2DD19-61EC-4C6B-8429-61C39F600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Import: Data </a:t>
            </a:r>
            <a:r>
              <a:rPr lang="it-IT" dirty="0" err="1"/>
              <a:t>Fields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538DD8-32E9-4537-81B9-CEFC3521A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7"/>
            <a:ext cx="6103185" cy="455536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549BA71-5ECD-4795-8455-2FF58B8007BC}"/>
              </a:ext>
            </a:extLst>
          </p:cNvPr>
          <p:cNvSpPr txBox="1"/>
          <p:nvPr/>
        </p:nvSpPr>
        <p:spPr>
          <a:xfrm>
            <a:off x="7610622" y="1575582"/>
            <a:ext cx="403742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/>
              <a:t>It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important</a:t>
            </a:r>
            <a:r>
              <a:rPr lang="it-IT" sz="2400" dirty="0"/>
              <a:t> to </a:t>
            </a:r>
            <a:r>
              <a:rPr lang="it-IT" sz="2400" dirty="0" err="1"/>
              <a:t>specify</a:t>
            </a:r>
            <a:r>
              <a:rPr lang="it-IT" sz="2400" dirty="0"/>
              <a:t> :</a:t>
            </a:r>
          </a:p>
          <a:p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err="1"/>
              <a:t>which</a:t>
            </a:r>
            <a:r>
              <a:rPr lang="it-IT" sz="2400" dirty="0"/>
              <a:t> information (</a:t>
            </a:r>
            <a:r>
              <a:rPr lang="it-IT" sz="2400" b="1" dirty="0" err="1"/>
              <a:t>columns</a:t>
            </a:r>
            <a:r>
              <a:rPr lang="it-IT" sz="2400" dirty="0"/>
              <a:t>) to import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err="1"/>
              <a:t>what</a:t>
            </a:r>
            <a:r>
              <a:rPr lang="it-IT" sz="2400" dirty="0"/>
              <a:t> </a:t>
            </a:r>
            <a:r>
              <a:rPr lang="it-IT" sz="2400" dirty="0" err="1"/>
              <a:t>has</a:t>
            </a:r>
            <a:r>
              <a:rPr lang="it-IT" sz="2400" dirty="0"/>
              <a:t> to be </a:t>
            </a:r>
            <a:r>
              <a:rPr lang="it-IT" sz="2400" dirty="0" err="1"/>
              <a:t>used</a:t>
            </a:r>
            <a:r>
              <a:rPr lang="it-IT" sz="2400" dirty="0"/>
              <a:t> </a:t>
            </a:r>
            <a:r>
              <a:rPr lang="it-IT" sz="2400" dirty="0" err="1"/>
              <a:t>as</a:t>
            </a:r>
            <a:r>
              <a:rPr lang="it-IT" sz="2400" dirty="0"/>
              <a:t> </a:t>
            </a:r>
            <a:r>
              <a:rPr lang="it-IT" sz="2400" b="1" dirty="0" err="1"/>
              <a:t>index</a:t>
            </a:r>
            <a:r>
              <a:rPr lang="it-IT" sz="2400" b="1" dirty="0"/>
              <a:t> </a:t>
            </a:r>
            <a:r>
              <a:rPr lang="it-IT" sz="2400" b="1" dirty="0" err="1"/>
              <a:t>field</a:t>
            </a:r>
            <a:r>
              <a:rPr lang="it-IT" sz="2400" dirty="0"/>
              <a:t> of the </a:t>
            </a:r>
            <a:r>
              <a:rPr lang="it-IT" sz="2400" dirty="0" err="1"/>
              <a:t>collection</a:t>
            </a:r>
            <a:r>
              <a:rPr lang="it-IT" sz="24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Field </a:t>
            </a:r>
            <a:r>
              <a:rPr lang="it-IT" sz="2400" b="1" dirty="0"/>
              <a:t>features </a:t>
            </a:r>
            <a:r>
              <a:rPr lang="it-IT" sz="2400" dirty="0" err="1"/>
              <a:t>that</a:t>
            </a:r>
            <a:r>
              <a:rPr lang="it-IT" sz="2400" dirty="0"/>
              <a:t> </a:t>
            </a:r>
            <a:r>
              <a:rPr lang="it-IT" sz="2400" dirty="0" err="1"/>
              <a:t>will</a:t>
            </a:r>
            <a:r>
              <a:rPr lang="it-IT" sz="2400" dirty="0"/>
              <a:t> </a:t>
            </a:r>
            <a:r>
              <a:rPr lang="it-IT" sz="2400" dirty="0" err="1"/>
              <a:t>enable</a:t>
            </a:r>
            <a:r>
              <a:rPr lang="it-IT" sz="2400" dirty="0"/>
              <a:t> data </a:t>
            </a:r>
            <a:r>
              <a:rPr lang="it-IT" sz="2400" dirty="0" err="1"/>
              <a:t>search</a:t>
            </a:r>
            <a:r>
              <a:rPr lang="it-IT" sz="2400" dirty="0"/>
              <a:t>, </a:t>
            </a:r>
            <a:r>
              <a:rPr lang="it-IT" sz="2400" dirty="0" err="1"/>
              <a:t>analysis</a:t>
            </a:r>
            <a:r>
              <a:rPr lang="it-IT" sz="2400" dirty="0"/>
              <a:t> and </a:t>
            </a:r>
            <a:r>
              <a:rPr lang="it-IT" sz="2400" dirty="0" err="1"/>
              <a:t>organization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2498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1653D-947A-4298-A6C0-719AD4D43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Free Text </a:t>
            </a:r>
            <a:r>
              <a:rPr lang="it-IT" dirty="0" err="1"/>
              <a:t>Search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FDF1E-64D2-4D9F-83B9-B988EB57C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 Text fields can be searched with a “keyword portion” of a search expression (the classic “Google-like” use case). </a:t>
            </a:r>
          </a:p>
          <a:p>
            <a:pPr lvl="1"/>
            <a:r>
              <a:rPr lang="en-US" dirty="0"/>
              <a:t>For instance a product description or the body of a document</a:t>
            </a:r>
          </a:p>
          <a:p>
            <a:pPr lvl="1"/>
            <a:endParaRPr lang="it-IT" dirty="0"/>
          </a:p>
          <a:p>
            <a:r>
              <a:rPr lang="it-IT" dirty="0"/>
              <a:t>M</a:t>
            </a:r>
            <a:r>
              <a:rPr lang="en-US" dirty="0" err="1"/>
              <a:t>atches</a:t>
            </a:r>
            <a:r>
              <a:rPr lang="en-US" dirty="0"/>
              <a:t> are not exact but can keep into account language variations</a:t>
            </a:r>
          </a:p>
          <a:p>
            <a:pPr lvl="1"/>
            <a:r>
              <a:rPr lang="it-IT" dirty="0"/>
              <a:t>S</a:t>
            </a:r>
            <a:r>
              <a:rPr lang="en-US" dirty="0" err="1"/>
              <a:t>ingular</a:t>
            </a:r>
            <a:r>
              <a:rPr lang="en-US" dirty="0"/>
              <a:t> vs plural</a:t>
            </a:r>
          </a:p>
          <a:p>
            <a:pPr lvl="1"/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letterc</a:t>
            </a:r>
            <a:r>
              <a:rPr lang="en-US" dirty="0" err="1"/>
              <a:t>ase</a:t>
            </a:r>
            <a:r>
              <a:rPr lang="en-US" dirty="0"/>
              <a:t> (capitalized or not)</a:t>
            </a:r>
          </a:p>
          <a:p>
            <a:pPr lvl="1"/>
            <a:r>
              <a:rPr lang="it-IT" dirty="0"/>
              <a:t>V</a:t>
            </a:r>
            <a:r>
              <a:rPr lang="en-US" dirty="0" err="1"/>
              <a:t>erb</a:t>
            </a:r>
            <a:r>
              <a:rPr lang="en-US" dirty="0"/>
              <a:t> conjugation</a:t>
            </a:r>
          </a:p>
          <a:p>
            <a:pPr lvl="1"/>
            <a:r>
              <a:rPr lang="it-IT" dirty="0"/>
              <a:t>S</a:t>
            </a:r>
            <a:r>
              <a:rPr lang="en-US" dirty="0" err="1"/>
              <a:t>ynonims</a:t>
            </a:r>
            <a:r>
              <a:rPr lang="en-US" dirty="0"/>
              <a:t> (if configured)</a:t>
            </a:r>
          </a:p>
          <a:p>
            <a:pPr lvl="1"/>
            <a:endParaRPr lang="en-US" dirty="0"/>
          </a:p>
          <a:p>
            <a:pPr lvl="1"/>
            <a:endParaRPr lang="it-IT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548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1653D-947A-4298-A6C0-719AD4D43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Fielded</a:t>
            </a:r>
            <a:r>
              <a:rPr lang="it-IT" dirty="0"/>
              <a:t> </a:t>
            </a:r>
            <a:r>
              <a:rPr lang="it-IT" dirty="0" err="1"/>
              <a:t>Search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FDF1E-64D2-4D9F-83B9-B988EB57C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used when the word to be searched must belong to a precise field</a:t>
            </a:r>
          </a:p>
          <a:p>
            <a:pPr lvl="1"/>
            <a:r>
              <a:rPr lang="it-IT" dirty="0"/>
              <a:t>C</a:t>
            </a:r>
            <a:r>
              <a:rPr lang="en-US" dirty="0" err="1"/>
              <a:t>lassic</a:t>
            </a:r>
            <a:r>
              <a:rPr lang="en-US" dirty="0"/>
              <a:t> example: Book search by author</a:t>
            </a:r>
            <a:endParaRPr lang="it-IT" dirty="0"/>
          </a:p>
          <a:p>
            <a:r>
              <a:rPr lang="it-IT" dirty="0"/>
              <a:t>M</a:t>
            </a:r>
            <a:r>
              <a:rPr lang="en-US" dirty="0" err="1"/>
              <a:t>atches</a:t>
            </a:r>
            <a:r>
              <a:rPr lang="en-US" dirty="0"/>
              <a:t> can be exact or not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it-IT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405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B7595-637D-437E-84C7-96D07960D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Our</a:t>
            </a:r>
            <a:r>
              <a:rPr lang="it-IT" dirty="0"/>
              <a:t> Target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977B2-AFE2-4EBA-94AA-451FE393B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5822"/>
            <a:ext cx="10515600" cy="4351338"/>
          </a:xfrm>
        </p:spPr>
        <p:txBody>
          <a:bodyPr>
            <a:normAutofit/>
          </a:bodyPr>
          <a:lstStyle/>
          <a:p>
            <a:r>
              <a:rPr lang="it-IT" sz="3600" dirty="0" err="1"/>
              <a:t>Familiarize</a:t>
            </a:r>
            <a:r>
              <a:rPr lang="it-IT" sz="3600" dirty="0"/>
              <a:t> with a «</a:t>
            </a:r>
            <a:r>
              <a:rPr lang="it-IT" sz="3600" dirty="0" err="1"/>
              <a:t>real</a:t>
            </a:r>
            <a:r>
              <a:rPr lang="it-IT" sz="3600" dirty="0"/>
              <a:t>» software </a:t>
            </a:r>
            <a:r>
              <a:rPr lang="it-IT" sz="3600" dirty="0" err="1"/>
              <a:t>used</a:t>
            </a:r>
            <a:r>
              <a:rPr lang="it-IT" sz="3600" dirty="0"/>
              <a:t> in large </a:t>
            </a:r>
            <a:r>
              <a:rPr lang="it-IT" sz="3600" dirty="0" err="1"/>
              <a:t>organizations</a:t>
            </a:r>
            <a:r>
              <a:rPr lang="it-IT" sz="3600" dirty="0"/>
              <a:t> </a:t>
            </a:r>
          </a:p>
          <a:p>
            <a:endParaRPr lang="it-IT" sz="3600" dirty="0"/>
          </a:p>
          <a:p>
            <a:r>
              <a:rPr lang="it-IT" sz="3600" dirty="0" err="1"/>
              <a:t>Accomplish</a:t>
            </a:r>
            <a:r>
              <a:rPr lang="it-IT" sz="3600" dirty="0"/>
              <a:t> small </a:t>
            </a:r>
            <a:r>
              <a:rPr lang="it-IT" sz="3600" dirty="0" err="1"/>
              <a:t>but</a:t>
            </a:r>
            <a:r>
              <a:rPr lang="it-IT" sz="3600" dirty="0"/>
              <a:t> </a:t>
            </a:r>
            <a:r>
              <a:rPr lang="it-IT" sz="3600" dirty="0" err="1"/>
              <a:t>significant</a:t>
            </a:r>
            <a:r>
              <a:rPr lang="it-IT" sz="3600" dirty="0"/>
              <a:t> use </a:t>
            </a:r>
            <a:r>
              <a:rPr lang="it-IT" sz="3600" dirty="0" err="1"/>
              <a:t>cases</a:t>
            </a:r>
            <a:r>
              <a:rPr lang="it-IT" sz="3600" dirty="0"/>
              <a:t> in BI arena</a:t>
            </a:r>
          </a:p>
          <a:p>
            <a:endParaRPr lang="it-IT" sz="3600" dirty="0"/>
          </a:p>
          <a:p>
            <a:r>
              <a:rPr lang="it-IT" sz="3600" dirty="0"/>
              <a:t>Introduce </a:t>
            </a:r>
            <a:r>
              <a:rPr lang="it-IT" sz="3600" dirty="0" err="1"/>
              <a:t>advanced</a:t>
            </a:r>
            <a:r>
              <a:rPr lang="it-IT" sz="3600" dirty="0"/>
              <a:t> </a:t>
            </a:r>
            <a:r>
              <a:rPr lang="it-IT" sz="3600" dirty="0" err="1"/>
              <a:t>topics</a:t>
            </a:r>
            <a:r>
              <a:rPr lang="it-IT" sz="3600" dirty="0"/>
              <a:t> in BI</a:t>
            </a:r>
            <a:r>
              <a:rPr lang="en-US" sz="3600" dirty="0"/>
              <a:t> like the use of “non structured” information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275362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1653D-947A-4298-A6C0-719AD4D43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Faceted</a:t>
            </a:r>
            <a:r>
              <a:rPr lang="it-IT" dirty="0"/>
              <a:t> </a:t>
            </a:r>
            <a:r>
              <a:rPr lang="it-IT" dirty="0" err="1"/>
              <a:t>Search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FDF1E-64D2-4D9F-83B9-B988EB57C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used when the field has a finite number of discrete values that can be enumerated</a:t>
            </a:r>
          </a:p>
          <a:p>
            <a:pPr lvl="1"/>
            <a:r>
              <a:rPr lang="en-US" dirty="0"/>
              <a:t>Not the case of free text fields or numeric continue values</a:t>
            </a:r>
          </a:p>
          <a:p>
            <a:r>
              <a:rPr lang="it-IT" dirty="0" err="1"/>
              <a:t>Configuring</a:t>
            </a:r>
            <a:r>
              <a:rPr lang="it-IT" dirty="0"/>
              <a:t> a </a:t>
            </a:r>
            <a:r>
              <a:rPr lang="it-IT" dirty="0" err="1"/>
              <a:t>field</a:t>
            </a:r>
            <a:r>
              <a:rPr lang="it-IT" dirty="0"/>
              <a:t> for </a:t>
            </a:r>
            <a:r>
              <a:rPr lang="it-IT" dirty="0" err="1"/>
              <a:t>faceted</a:t>
            </a:r>
            <a:r>
              <a:rPr lang="it-IT" dirty="0"/>
              <a:t> </a:t>
            </a:r>
            <a:r>
              <a:rPr lang="it-IT" dirty="0" err="1"/>
              <a:t>search</a:t>
            </a:r>
            <a:r>
              <a:rPr lang="it-IT" dirty="0"/>
              <a:t> </a:t>
            </a:r>
            <a:r>
              <a:rPr lang="it-IT" dirty="0" err="1"/>
              <a:t>determines</a:t>
            </a:r>
            <a:r>
              <a:rPr lang="it-IT" dirty="0"/>
              <a:t> the </a:t>
            </a:r>
            <a:r>
              <a:rPr lang="it-IT" dirty="0" err="1"/>
              <a:t>creation</a:t>
            </a:r>
            <a:r>
              <a:rPr lang="it-IT" dirty="0"/>
              <a:t> of a </a:t>
            </a:r>
            <a:r>
              <a:rPr lang="it-IT" dirty="0" err="1"/>
              <a:t>facet</a:t>
            </a:r>
            <a:r>
              <a:rPr lang="it-IT" dirty="0"/>
              <a:t>, i.e. a </a:t>
            </a:r>
            <a:r>
              <a:rPr lang="it-IT" dirty="0" err="1"/>
              <a:t>grouping</a:t>
            </a:r>
            <a:r>
              <a:rPr lang="it-IT" dirty="0"/>
              <a:t> of </a:t>
            </a:r>
            <a:r>
              <a:rPr lang="it-IT" dirty="0" err="1"/>
              <a:t>values</a:t>
            </a:r>
            <a:r>
              <a:rPr lang="it-IT" dirty="0"/>
              <a:t> of the </a:t>
            </a:r>
            <a:r>
              <a:rPr lang="it-IT" dirty="0" err="1"/>
              <a:t>same</a:t>
            </a:r>
            <a:r>
              <a:rPr lang="it-IT" dirty="0"/>
              <a:t> </a:t>
            </a:r>
            <a:r>
              <a:rPr lang="it-IT" dirty="0" err="1"/>
              <a:t>type</a:t>
            </a:r>
            <a:endParaRPr lang="it-IT" dirty="0"/>
          </a:p>
          <a:p>
            <a:r>
              <a:rPr lang="it-IT" dirty="0" err="1"/>
              <a:t>Facets</a:t>
            </a:r>
            <a:r>
              <a:rPr lang="it-IT" dirty="0"/>
              <a:t> are </a:t>
            </a:r>
            <a:r>
              <a:rPr lang="en-US" dirty="0"/>
              <a:t>a crucial mechanism for navigating and analyzing your data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it-IT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64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0C1B5-A0A8-47C2-8DDF-CAC2B2AF0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Hands</a:t>
            </a:r>
            <a:r>
              <a:rPr lang="it-IT" dirty="0"/>
              <a:t> On: Lab 2.1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D485DE-71EB-44F1-BB39-94BEC02ED5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687" y="744415"/>
            <a:ext cx="2425113" cy="2425113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9DD6510-0B12-45A6-BCC5-C7A0AE518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25508" cy="4351338"/>
          </a:xfrm>
        </p:spPr>
        <p:txBody>
          <a:bodyPr/>
          <a:lstStyle/>
          <a:p>
            <a:r>
              <a:rPr lang="it-IT" dirty="0"/>
              <a:t>Use Administration Console </a:t>
            </a:r>
          </a:p>
          <a:p>
            <a:pPr lvl="1"/>
            <a:r>
              <a:rPr lang="it-IT" dirty="0" err="1"/>
              <a:t>Define</a:t>
            </a:r>
            <a:r>
              <a:rPr lang="it-IT" dirty="0"/>
              <a:t> a </a:t>
            </a:r>
            <a:r>
              <a:rPr lang="it-IT" dirty="0" err="1"/>
              <a:t>collection</a:t>
            </a:r>
            <a:endParaRPr lang="it-IT" dirty="0"/>
          </a:p>
          <a:p>
            <a:pPr lvl="1"/>
            <a:r>
              <a:rPr lang="it-IT" dirty="0"/>
              <a:t>Import some data </a:t>
            </a:r>
            <a:r>
              <a:rPr lang="it-IT" dirty="0" err="1"/>
              <a:t>starting</a:t>
            </a:r>
            <a:r>
              <a:rPr lang="it-IT" dirty="0"/>
              <a:t> from a CSV file</a:t>
            </a:r>
          </a:p>
          <a:p>
            <a:pPr lvl="1"/>
            <a:r>
              <a:rPr lang="it-IT" dirty="0" err="1"/>
              <a:t>Review</a:t>
            </a:r>
            <a:r>
              <a:rPr lang="it-IT" dirty="0"/>
              <a:t> options for data </a:t>
            </a:r>
            <a:r>
              <a:rPr lang="it-IT" dirty="0" err="1"/>
              <a:t>fields</a:t>
            </a:r>
            <a:endParaRPr lang="it-IT" dirty="0"/>
          </a:p>
          <a:p>
            <a:pPr lvl="1"/>
            <a:r>
              <a:rPr lang="it-IT" dirty="0" err="1"/>
              <a:t>Let</a:t>
            </a:r>
            <a:r>
              <a:rPr lang="it-IT" dirty="0"/>
              <a:t> WEX parse and </a:t>
            </a:r>
            <a:r>
              <a:rPr lang="it-IT" dirty="0" err="1"/>
              <a:t>index</a:t>
            </a:r>
            <a:r>
              <a:rPr lang="it-IT" dirty="0"/>
              <a:t> data</a:t>
            </a:r>
          </a:p>
          <a:p>
            <a:pPr lvl="1"/>
            <a:endParaRPr lang="it-IT" dirty="0"/>
          </a:p>
          <a:p>
            <a:pPr lvl="1"/>
            <a:endParaRPr lang="it-IT" dirty="0"/>
          </a:p>
          <a:p>
            <a:r>
              <a:rPr lang="it-IT" dirty="0"/>
              <a:t>Console link: </a:t>
            </a:r>
          </a:p>
          <a:p>
            <a:pPr lvl="1"/>
            <a:r>
              <a:rPr lang="it-IT" dirty="0">
                <a:hlinkClick r:id="rId3"/>
              </a:rPr>
              <a:t>http://172.31.1.2:8390/ESAdmin</a:t>
            </a:r>
            <a:endParaRPr lang="it-IT" dirty="0"/>
          </a:p>
          <a:p>
            <a:pPr lvl="1"/>
            <a:r>
              <a:rPr lang="it-IT" dirty="0"/>
              <a:t>Connect with </a:t>
            </a:r>
            <a:r>
              <a:rPr lang="it-IT" dirty="0" err="1"/>
              <a:t>credentials</a:t>
            </a:r>
            <a:r>
              <a:rPr lang="it-IT" dirty="0"/>
              <a:t> </a:t>
            </a:r>
            <a:r>
              <a:rPr lang="it-IT" dirty="0" err="1"/>
              <a:t>esadmin</a:t>
            </a:r>
            <a:r>
              <a:rPr lang="it-IT" dirty="0"/>
              <a:t>/uniroma1</a:t>
            </a:r>
          </a:p>
        </p:txBody>
      </p:sp>
    </p:spTree>
    <p:extLst>
      <p:ext uri="{BB962C8B-B14F-4D97-AF65-F5344CB8AC3E}">
        <p14:creationId xmlns:p14="http://schemas.microsoft.com/office/powerpoint/2010/main" val="372440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0C1B5-A0A8-47C2-8DDF-CAC2B2AF0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Lab 2.1 </a:t>
            </a:r>
            <a:r>
              <a:rPr lang="it-IT" dirty="0" err="1"/>
              <a:t>instructions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D485DE-71EB-44F1-BB39-94BEC02ED5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687" y="744415"/>
            <a:ext cx="2425113" cy="2425113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9DD6510-0B12-45A6-BCC5-C7A0AE518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25508" cy="4351338"/>
          </a:xfrm>
        </p:spPr>
        <p:txBody>
          <a:bodyPr/>
          <a:lstStyle/>
          <a:p>
            <a:r>
              <a:rPr lang="it-IT" dirty="0"/>
              <a:t>Create a </a:t>
            </a:r>
            <a:r>
              <a:rPr lang="it-IT" dirty="0" err="1"/>
              <a:t>collections</a:t>
            </a:r>
            <a:r>
              <a:rPr lang="it-IT" dirty="0"/>
              <a:t> </a:t>
            </a:r>
            <a:r>
              <a:rPr lang="it-IT" dirty="0" err="1"/>
              <a:t>called</a:t>
            </a:r>
            <a:r>
              <a:rPr lang="it-IT" dirty="0"/>
              <a:t> «</a:t>
            </a:r>
            <a:r>
              <a:rPr lang="it-IT" dirty="0" err="1"/>
              <a:t>British</a:t>
            </a:r>
            <a:r>
              <a:rPr lang="it-IT" dirty="0"/>
              <a:t> </a:t>
            </a:r>
            <a:r>
              <a:rPr lang="it-IT" dirty="0" err="1"/>
              <a:t>Transport</a:t>
            </a:r>
            <a:r>
              <a:rPr lang="it-IT" dirty="0"/>
              <a:t> </a:t>
            </a:r>
            <a:r>
              <a:rPr lang="it-IT" dirty="0" err="1"/>
              <a:t>Crimes</a:t>
            </a:r>
            <a:r>
              <a:rPr lang="it-IT" dirty="0"/>
              <a:t> xx»</a:t>
            </a:r>
          </a:p>
          <a:p>
            <a:pPr lvl="1"/>
            <a:r>
              <a:rPr lang="it-IT" dirty="0"/>
              <a:t>Collection must be of </a:t>
            </a:r>
            <a:r>
              <a:rPr lang="it-IT" dirty="0" err="1"/>
              <a:t>type</a:t>
            </a:r>
            <a:r>
              <a:rPr lang="it-IT" dirty="0"/>
              <a:t> «Content Analytics»</a:t>
            </a:r>
          </a:p>
          <a:p>
            <a:r>
              <a:rPr lang="it-IT" dirty="0"/>
              <a:t>Start Import </a:t>
            </a:r>
            <a:r>
              <a:rPr lang="it-IT" dirty="0" err="1"/>
              <a:t>wizard</a:t>
            </a:r>
            <a:endParaRPr lang="it-IT" dirty="0"/>
          </a:p>
          <a:p>
            <a:r>
              <a:rPr lang="it-IT" dirty="0"/>
              <a:t>Use the file BTP-Nov-2012-xx.csv</a:t>
            </a:r>
          </a:p>
          <a:p>
            <a:pPr lvl="1"/>
            <a:r>
              <a:rPr lang="it-IT" dirty="0"/>
              <a:t>(xx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number</a:t>
            </a:r>
            <a:r>
              <a:rPr lang="it-IT" dirty="0"/>
              <a:t>, one </a:t>
            </a:r>
            <a:r>
              <a:rPr lang="it-IT" dirty="0" err="1"/>
              <a:t>different</a:t>
            </a:r>
            <a:r>
              <a:rPr lang="it-IT" dirty="0"/>
              <a:t> for </a:t>
            </a:r>
            <a:r>
              <a:rPr lang="it-IT" dirty="0" err="1"/>
              <a:t>each</a:t>
            </a:r>
            <a:r>
              <a:rPr lang="it-IT" dirty="0"/>
              <a:t> group)</a:t>
            </a:r>
          </a:p>
          <a:p>
            <a:pPr lvl="1"/>
            <a:r>
              <a:rPr lang="it-IT" dirty="0"/>
              <a:t>/home/</a:t>
            </a:r>
            <a:r>
              <a:rPr lang="it-IT" dirty="0" err="1"/>
              <a:t>esadmin</a:t>
            </a:r>
            <a:r>
              <a:rPr lang="it-IT" dirty="0"/>
              <a:t>/</a:t>
            </a:r>
            <a:r>
              <a:rPr lang="it-IT" dirty="0" err="1"/>
              <a:t>labs</a:t>
            </a:r>
            <a:r>
              <a:rPr lang="it-IT" dirty="0"/>
              <a:t>/2.1/ BTP-Nov-2012-xx.csv</a:t>
            </a:r>
          </a:p>
          <a:p>
            <a:r>
              <a:rPr lang="it-IT" dirty="0"/>
              <a:t>Look </a:t>
            </a:r>
            <a:r>
              <a:rPr lang="it-IT" dirty="0" err="1"/>
              <a:t>at</a:t>
            </a:r>
            <a:r>
              <a:rPr lang="it-IT" dirty="0"/>
              <a:t> the information and decide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kind</a:t>
            </a:r>
            <a:r>
              <a:rPr lang="it-IT" dirty="0"/>
              <a:t> of </a:t>
            </a:r>
            <a:r>
              <a:rPr lang="it-IT" dirty="0" err="1"/>
              <a:t>index</a:t>
            </a:r>
            <a:r>
              <a:rPr lang="it-IT" dirty="0"/>
              <a:t> </a:t>
            </a:r>
            <a:r>
              <a:rPr lang="it-IT" dirty="0" err="1"/>
              <a:t>field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to be </a:t>
            </a:r>
            <a:r>
              <a:rPr lang="it-IT" dirty="0" err="1"/>
              <a:t>assigned</a:t>
            </a:r>
            <a:r>
              <a:rPr lang="it-IT" dirty="0"/>
              <a:t> to </a:t>
            </a:r>
            <a:r>
              <a:rPr lang="it-IT" dirty="0" err="1"/>
              <a:t>each</a:t>
            </a:r>
            <a:r>
              <a:rPr lang="it-IT" dirty="0"/>
              <a:t> </a:t>
            </a:r>
            <a:r>
              <a:rPr lang="it-IT" dirty="0" err="1"/>
              <a:t>column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95837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977B2-AFE2-4EBA-94AA-451FE393B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5400" dirty="0"/>
              <a:t>3. </a:t>
            </a:r>
            <a:r>
              <a:rPr lang="it-IT" sz="5400" dirty="0" err="1"/>
              <a:t>Browse</a:t>
            </a:r>
            <a:r>
              <a:rPr lang="it-IT" sz="5400" dirty="0"/>
              <a:t> and</a:t>
            </a:r>
          </a:p>
          <a:p>
            <a:pPr marL="0" indent="0" algn="ctr">
              <a:buNone/>
            </a:pPr>
            <a:r>
              <a:rPr lang="it-IT" sz="5400" dirty="0" err="1"/>
              <a:t>Analyze</a:t>
            </a:r>
            <a:r>
              <a:rPr lang="it-IT" sz="5400" dirty="0"/>
              <a:t> Data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247776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412A1-0D56-4682-B4B3-D2925E9D7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Import </a:t>
            </a:r>
            <a:r>
              <a:rPr lang="it-IT" dirty="0" err="1"/>
              <a:t>is</a:t>
            </a:r>
            <a:r>
              <a:rPr lang="it-IT" dirty="0"/>
              <a:t> complete </a:t>
            </a:r>
            <a:r>
              <a:rPr lang="it-IT" dirty="0" err="1"/>
              <a:t>when</a:t>
            </a:r>
            <a:r>
              <a:rPr lang="it-IT" dirty="0"/>
              <a:t>….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A70E981-A6BF-4F12-ADC2-6DBF90D031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10515600" cy="24591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23A75D2-BEDF-4754-9A03-14C382EEEB4A}"/>
              </a:ext>
            </a:extLst>
          </p:cNvPr>
          <p:cNvSpPr txBox="1"/>
          <p:nvPr/>
        </p:nvSpPr>
        <p:spPr>
          <a:xfrm>
            <a:off x="1085850" y="4446270"/>
            <a:ext cx="83210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Parse and Index </a:t>
            </a:r>
            <a:r>
              <a:rPr lang="it-IT" dirty="0" err="1"/>
              <a:t>section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in «</a:t>
            </a:r>
            <a:r>
              <a:rPr lang="it-IT" dirty="0" err="1"/>
              <a:t>waiting</a:t>
            </a:r>
            <a:r>
              <a:rPr lang="it-IT" dirty="0"/>
              <a:t>» state and the bar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fixed</a:t>
            </a:r>
            <a:r>
              <a:rPr lang="it-IT" dirty="0"/>
              <a:t> blue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Search</a:t>
            </a:r>
            <a:r>
              <a:rPr lang="it-IT" dirty="0"/>
              <a:t> and Content Analytics </a:t>
            </a:r>
            <a:r>
              <a:rPr lang="it-IT" dirty="0" err="1"/>
              <a:t>section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in «</a:t>
            </a:r>
            <a:r>
              <a:rPr lang="it-IT" dirty="0" err="1"/>
              <a:t>running</a:t>
            </a:r>
            <a:r>
              <a:rPr lang="it-IT" dirty="0"/>
              <a:t>» 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Now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can switch to Content </a:t>
            </a:r>
            <a:r>
              <a:rPr lang="it-IT" dirty="0" err="1"/>
              <a:t>Miner</a:t>
            </a:r>
            <a:r>
              <a:rPr lang="it-IT" dirty="0"/>
              <a:t> </a:t>
            </a:r>
            <a:r>
              <a:rPr lang="it-IT" dirty="0" err="1"/>
              <a:t>interface</a:t>
            </a:r>
            <a:endParaRPr lang="it-IT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>
                <a:hlinkClick r:id="rId3"/>
              </a:rPr>
              <a:t>http://aaa:8393/ui/analytics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1199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18A93-0506-4F3C-9E69-069CF6A4D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Content </a:t>
            </a:r>
            <a:r>
              <a:rPr lang="it-IT" dirty="0" err="1"/>
              <a:t>Miner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48B2118-CC3E-468B-8330-EA97613F8D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1323" y="1471295"/>
            <a:ext cx="6969333" cy="435133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9116B7D-796C-44D4-A2D7-8401D00FF600}"/>
              </a:ext>
            </a:extLst>
          </p:cNvPr>
          <p:cNvSpPr/>
          <p:nvPr/>
        </p:nvSpPr>
        <p:spPr>
          <a:xfrm>
            <a:off x="2297430" y="2217420"/>
            <a:ext cx="1771650" cy="25946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0854CF-D67F-45F7-98A8-257769B6E2C7}"/>
              </a:ext>
            </a:extLst>
          </p:cNvPr>
          <p:cNvSpPr/>
          <p:nvPr/>
        </p:nvSpPr>
        <p:spPr>
          <a:xfrm>
            <a:off x="4302972" y="2890680"/>
            <a:ext cx="5197683" cy="323232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F20756-723E-4B50-B9A9-8399CDC0DF60}"/>
              </a:ext>
            </a:extLst>
          </p:cNvPr>
          <p:cNvCxnSpPr/>
          <p:nvPr/>
        </p:nvCxnSpPr>
        <p:spPr>
          <a:xfrm flipH="1">
            <a:off x="1481559" y="4812030"/>
            <a:ext cx="1192193" cy="10106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1941501-AF6B-4B81-A0DF-A275A57B603D}"/>
              </a:ext>
            </a:extLst>
          </p:cNvPr>
          <p:cNvCxnSpPr/>
          <p:nvPr/>
        </p:nvCxnSpPr>
        <p:spPr>
          <a:xfrm flipH="1">
            <a:off x="9500655" y="4188926"/>
            <a:ext cx="1192193" cy="10106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6E12F87-F140-4928-8C77-74A1CA0635B8}"/>
              </a:ext>
            </a:extLst>
          </p:cNvPr>
          <p:cNvSpPr txBox="1"/>
          <p:nvPr/>
        </p:nvSpPr>
        <p:spPr>
          <a:xfrm>
            <a:off x="838200" y="5822633"/>
            <a:ext cx="1188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err="1">
                <a:solidFill>
                  <a:srgbClr val="FF0000"/>
                </a:solidFill>
                <a:latin typeface="Bradley Hand ITC" panose="03070402050302030203" pitchFamily="66" charset="0"/>
              </a:rPr>
              <a:t>facets</a:t>
            </a:r>
            <a:endParaRPr lang="en-US" sz="3200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51C1E3-B383-4636-BD8B-BA85C8081F5B}"/>
              </a:ext>
            </a:extLst>
          </p:cNvPr>
          <p:cNvSpPr txBox="1"/>
          <p:nvPr/>
        </p:nvSpPr>
        <p:spPr>
          <a:xfrm>
            <a:off x="9922586" y="3646964"/>
            <a:ext cx="20906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err="1">
                <a:solidFill>
                  <a:srgbClr val="FF0000"/>
                </a:solidFill>
                <a:latin typeface="Bradley Hand ITC" panose="03070402050302030203" pitchFamily="66" charset="0"/>
              </a:rPr>
              <a:t>Documents</a:t>
            </a:r>
            <a:endParaRPr lang="en-US" sz="3200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7443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F3519-9E45-4B41-B06B-593F86E04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Explore</a:t>
            </a:r>
            <a:r>
              <a:rPr lang="it-IT" dirty="0"/>
              <a:t> </a:t>
            </a:r>
            <a:r>
              <a:rPr lang="it-IT" dirty="0" err="1"/>
              <a:t>facets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CFD4C5F-A6AA-4288-B350-C05808BEFD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80499"/>
            <a:ext cx="10515600" cy="3641589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33A9977-0B98-4CB9-9C83-845CE6DE34AC}"/>
              </a:ext>
            </a:extLst>
          </p:cNvPr>
          <p:cNvCxnSpPr>
            <a:cxnSpLocks/>
          </p:cNvCxnSpPr>
          <p:nvPr/>
        </p:nvCxnSpPr>
        <p:spPr>
          <a:xfrm flipH="1">
            <a:off x="1481560" y="3692324"/>
            <a:ext cx="2187615" cy="21303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E1289F2-AD9E-46DE-89E4-21B418E511C4}"/>
              </a:ext>
            </a:extLst>
          </p:cNvPr>
          <p:cNvSpPr txBox="1"/>
          <p:nvPr/>
        </p:nvSpPr>
        <p:spPr>
          <a:xfrm>
            <a:off x="838199" y="5822633"/>
            <a:ext cx="1418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err="1">
                <a:solidFill>
                  <a:srgbClr val="FF0000"/>
                </a:solidFill>
                <a:latin typeface="Bradley Hand ITC" panose="03070402050302030203" pitchFamily="66" charset="0"/>
              </a:rPr>
              <a:t>values</a:t>
            </a:r>
            <a:endParaRPr lang="en-US" sz="3200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1F5D74-B882-4622-AE6B-6D87D44A7D89}"/>
              </a:ext>
            </a:extLst>
          </p:cNvPr>
          <p:cNvCxnSpPr>
            <a:cxnSpLocks/>
          </p:cNvCxnSpPr>
          <p:nvPr/>
        </p:nvCxnSpPr>
        <p:spPr>
          <a:xfrm flipH="1" flipV="1">
            <a:off x="6096000" y="907240"/>
            <a:ext cx="2789499" cy="20567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D3028F2-F48B-40A7-B801-4DFAA5CCC54D}"/>
              </a:ext>
            </a:extLst>
          </p:cNvPr>
          <p:cNvSpPr txBox="1"/>
          <p:nvPr/>
        </p:nvSpPr>
        <p:spPr>
          <a:xfrm>
            <a:off x="5456497" y="365125"/>
            <a:ext cx="603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err="1">
                <a:solidFill>
                  <a:srgbClr val="FF0000"/>
                </a:solidFill>
                <a:latin typeface="Bradley Hand ITC" panose="03070402050302030203" pitchFamily="66" charset="0"/>
              </a:rPr>
              <a:t>Frequency</a:t>
            </a:r>
            <a:r>
              <a:rPr lang="it-IT" sz="3200" dirty="0">
                <a:solidFill>
                  <a:srgbClr val="FF0000"/>
                </a:solidFill>
                <a:latin typeface="Bradley Hand ITC" panose="03070402050302030203" pitchFamily="66" charset="0"/>
              </a:rPr>
              <a:t> (</a:t>
            </a:r>
            <a:r>
              <a:rPr lang="it-IT" sz="3200" dirty="0" err="1">
                <a:solidFill>
                  <a:srgbClr val="FF0000"/>
                </a:solidFill>
                <a:latin typeface="Bradley Hand ITC" panose="03070402050302030203" pitchFamily="66" charset="0"/>
              </a:rPr>
              <a:t>Count</a:t>
            </a:r>
            <a:r>
              <a:rPr lang="it-IT" sz="3200" dirty="0">
                <a:solidFill>
                  <a:srgbClr val="FF0000"/>
                </a:solidFill>
                <a:latin typeface="Bradley Hand ITC" panose="03070402050302030203" pitchFamily="66" charset="0"/>
              </a:rPr>
              <a:t> for </a:t>
            </a:r>
            <a:r>
              <a:rPr lang="it-IT" sz="3200" dirty="0" err="1">
                <a:solidFill>
                  <a:srgbClr val="FF0000"/>
                </a:solidFill>
                <a:latin typeface="Bradley Hand ITC" panose="03070402050302030203" pitchFamily="66" charset="0"/>
              </a:rPr>
              <a:t>each</a:t>
            </a:r>
            <a:r>
              <a:rPr lang="it-IT" sz="3200" dirty="0">
                <a:solidFill>
                  <a:srgbClr val="FF0000"/>
                </a:solidFill>
                <a:latin typeface="Bradley Hand ITC" panose="03070402050302030203" pitchFamily="66" charset="0"/>
              </a:rPr>
              <a:t> </a:t>
            </a:r>
            <a:r>
              <a:rPr lang="it-IT" sz="3200" dirty="0" err="1">
                <a:solidFill>
                  <a:srgbClr val="FF0000"/>
                </a:solidFill>
                <a:latin typeface="Bradley Hand ITC" panose="03070402050302030203" pitchFamily="66" charset="0"/>
              </a:rPr>
              <a:t>value</a:t>
            </a:r>
            <a:r>
              <a:rPr lang="it-IT" sz="3200" dirty="0">
                <a:solidFill>
                  <a:srgbClr val="FF0000"/>
                </a:solidFill>
                <a:latin typeface="Bradley Hand ITC" panose="03070402050302030203" pitchFamily="66" charset="0"/>
              </a:rPr>
              <a:t>)</a:t>
            </a:r>
            <a:endParaRPr lang="en-US" sz="3200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8709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65781-3782-4C2B-8B7E-74DF5512D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Frequency</a:t>
            </a:r>
            <a:r>
              <a:rPr lang="it-IT" dirty="0"/>
              <a:t> vs </a:t>
            </a:r>
            <a:r>
              <a:rPr lang="it-IT" dirty="0" err="1"/>
              <a:t>Correlation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7C7C4-4745-41EE-8CB4-B6E8A62CB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Frequency count</a:t>
            </a:r>
            <a:r>
              <a:rPr lang="en-US" dirty="0"/>
              <a:t> represent the total number of documents that contribute to a particular keyword. </a:t>
            </a:r>
          </a:p>
          <a:p>
            <a:pPr lvl="1"/>
            <a:r>
              <a:rPr lang="en-US" dirty="0"/>
              <a:t>The frequency can change as your query constraints changes.</a:t>
            </a:r>
          </a:p>
          <a:p>
            <a:pPr lvl="1"/>
            <a:r>
              <a:rPr lang="it-IT" dirty="0"/>
              <a:t>K</a:t>
            </a:r>
            <a:r>
              <a:rPr lang="en-US" dirty="0" err="1"/>
              <a:t>eyword</a:t>
            </a:r>
            <a:r>
              <a:rPr lang="en-US" dirty="0"/>
              <a:t> are counted once for each document</a:t>
            </a:r>
          </a:p>
          <a:p>
            <a:pPr lvl="1"/>
            <a:endParaRPr lang="it-IT" dirty="0"/>
          </a:p>
          <a:p>
            <a:r>
              <a:rPr lang="en-US" b="1" dirty="0"/>
              <a:t>Correlation</a:t>
            </a:r>
            <a:r>
              <a:rPr lang="en-US" dirty="0"/>
              <a:t> is a measure of how strongly a facet value is related (correlated) to the current query or the selection criteria. </a:t>
            </a:r>
          </a:p>
          <a:p>
            <a:pPr lvl="1"/>
            <a:r>
              <a:rPr lang="en-US" dirty="0"/>
              <a:t>It is an index about how much two concepts are tied to each other</a:t>
            </a:r>
          </a:p>
        </p:txBody>
      </p:sp>
    </p:spTree>
    <p:extLst>
      <p:ext uri="{BB962C8B-B14F-4D97-AF65-F5344CB8AC3E}">
        <p14:creationId xmlns:p14="http://schemas.microsoft.com/office/powerpoint/2010/main" val="19388029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7D6A0-5361-469E-935B-EBEFCF884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Count</a:t>
            </a:r>
            <a:r>
              <a:rPr lang="it-IT" dirty="0"/>
              <a:t> vs </a:t>
            </a:r>
            <a:r>
              <a:rPr lang="it-IT" dirty="0" err="1"/>
              <a:t>Correlation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5C0A22E-1355-4D06-9571-0449286E14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25147"/>
            <a:ext cx="10515600" cy="3552294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252784-FA23-4738-A19C-C5A8760FE5E3}"/>
              </a:ext>
            </a:extLst>
          </p:cNvPr>
          <p:cNvCxnSpPr>
            <a:cxnSpLocks/>
          </p:cNvCxnSpPr>
          <p:nvPr/>
        </p:nvCxnSpPr>
        <p:spPr>
          <a:xfrm flipH="1">
            <a:off x="5000266" y="4960179"/>
            <a:ext cx="2013992" cy="13130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9DE8991-8C2F-4999-A659-F84A8D818BF4}"/>
              </a:ext>
            </a:extLst>
          </p:cNvPr>
          <p:cNvSpPr txBox="1"/>
          <p:nvPr/>
        </p:nvSpPr>
        <p:spPr>
          <a:xfrm>
            <a:off x="4356904" y="6273225"/>
            <a:ext cx="1418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err="1">
                <a:solidFill>
                  <a:srgbClr val="FF0000"/>
                </a:solidFill>
                <a:latin typeface="Bradley Hand ITC" panose="03070402050302030203" pitchFamily="66" charset="0"/>
              </a:rPr>
              <a:t>count</a:t>
            </a:r>
            <a:endParaRPr lang="en-US" sz="3200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1F25FE1-19EE-4B3A-A95B-58200C72957E}"/>
              </a:ext>
            </a:extLst>
          </p:cNvPr>
          <p:cNvCxnSpPr>
            <a:cxnSpLocks/>
          </p:cNvCxnSpPr>
          <p:nvPr/>
        </p:nvCxnSpPr>
        <p:spPr>
          <a:xfrm flipH="1">
            <a:off x="7546695" y="4872942"/>
            <a:ext cx="2257062" cy="14389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203E6A1-57B7-421D-9087-B85F9FD07F8A}"/>
              </a:ext>
            </a:extLst>
          </p:cNvPr>
          <p:cNvSpPr txBox="1"/>
          <p:nvPr/>
        </p:nvSpPr>
        <p:spPr>
          <a:xfrm>
            <a:off x="7181126" y="6273224"/>
            <a:ext cx="3282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err="1">
                <a:solidFill>
                  <a:srgbClr val="FF0000"/>
                </a:solidFill>
                <a:latin typeface="Bradley Hand ITC" panose="03070402050302030203" pitchFamily="66" charset="0"/>
              </a:rPr>
              <a:t>correlation</a:t>
            </a:r>
            <a:endParaRPr lang="en-US" sz="3200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B2C61A6-290C-4F50-86E8-C9B021527976}"/>
              </a:ext>
            </a:extLst>
          </p:cNvPr>
          <p:cNvCxnSpPr>
            <a:cxnSpLocks/>
          </p:cNvCxnSpPr>
          <p:nvPr/>
        </p:nvCxnSpPr>
        <p:spPr>
          <a:xfrm flipH="1">
            <a:off x="2743201" y="1889735"/>
            <a:ext cx="1724627" cy="5525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5C85689-612A-484C-9C96-45FF3DA2AEC8}"/>
              </a:ext>
            </a:extLst>
          </p:cNvPr>
          <p:cNvSpPr txBox="1"/>
          <p:nvPr/>
        </p:nvSpPr>
        <p:spPr>
          <a:xfrm>
            <a:off x="4525701" y="1575614"/>
            <a:ext cx="6921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rgbClr val="FF0000"/>
                </a:solidFill>
                <a:latin typeface="Bradley Hand ITC" panose="03070402050302030203" pitchFamily="66" charset="0"/>
              </a:rPr>
              <a:t>The </a:t>
            </a:r>
            <a:r>
              <a:rPr lang="it-IT" sz="3200" dirty="0" err="1">
                <a:solidFill>
                  <a:srgbClr val="FF0000"/>
                </a:solidFill>
                <a:latin typeface="Bradley Hand ITC" panose="03070402050302030203" pitchFamily="66" charset="0"/>
              </a:rPr>
              <a:t>search</a:t>
            </a:r>
            <a:r>
              <a:rPr lang="it-IT" sz="3200" dirty="0">
                <a:solidFill>
                  <a:srgbClr val="FF0000"/>
                </a:solidFill>
                <a:latin typeface="Bradley Hand ITC" panose="03070402050302030203" pitchFamily="66" charset="0"/>
              </a:rPr>
              <a:t> create a «scope </a:t>
            </a:r>
            <a:r>
              <a:rPr lang="it-IT" sz="3200" dirty="0" err="1">
                <a:solidFill>
                  <a:srgbClr val="FF0000"/>
                </a:solidFill>
                <a:latin typeface="Bradley Hand ITC" panose="03070402050302030203" pitchFamily="66" charset="0"/>
              </a:rPr>
              <a:t>context</a:t>
            </a:r>
            <a:r>
              <a:rPr lang="it-IT" sz="3200" dirty="0">
                <a:solidFill>
                  <a:srgbClr val="FF0000"/>
                </a:solidFill>
                <a:latin typeface="Bradley Hand ITC" panose="03070402050302030203" pitchFamily="66" charset="0"/>
              </a:rPr>
              <a:t>»</a:t>
            </a:r>
            <a:endParaRPr lang="en-US" sz="3200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4413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1175F-1C5A-42B0-90FE-21EEE89A9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Correlation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facets</a:t>
            </a:r>
            <a:r>
              <a:rPr lang="it-IT" dirty="0"/>
              <a:t>: </a:t>
            </a:r>
            <a:r>
              <a:rPr lang="it-IT" dirty="0" err="1"/>
              <a:t>Facet</a:t>
            </a:r>
            <a:r>
              <a:rPr lang="it-IT" dirty="0"/>
              <a:t> </a:t>
            </a:r>
            <a:r>
              <a:rPr lang="it-IT" dirty="0" err="1"/>
              <a:t>Pairs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220F3-8799-4E8F-BD26-C1F9EDC81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378369-0B9F-424C-8A19-A14970711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49432"/>
            <a:ext cx="10678610" cy="2783162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F9FB70-151A-475C-8D88-057B4B2EACB9}"/>
              </a:ext>
            </a:extLst>
          </p:cNvPr>
          <p:cNvCxnSpPr>
            <a:cxnSpLocks/>
          </p:cNvCxnSpPr>
          <p:nvPr/>
        </p:nvCxnSpPr>
        <p:spPr>
          <a:xfrm flipH="1">
            <a:off x="8669438" y="3304998"/>
            <a:ext cx="1795765" cy="21110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7527669-7DB6-438C-99CA-2A88C117DC00}"/>
              </a:ext>
            </a:extLst>
          </p:cNvPr>
          <p:cNvSpPr txBox="1"/>
          <p:nvPr/>
        </p:nvSpPr>
        <p:spPr>
          <a:xfrm>
            <a:off x="6351607" y="5416058"/>
            <a:ext cx="5840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err="1">
                <a:solidFill>
                  <a:srgbClr val="FF0000"/>
                </a:solidFill>
                <a:latin typeface="Bradley Hand ITC" panose="03070402050302030203" pitchFamily="66" charset="0"/>
              </a:rPr>
              <a:t>Higher</a:t>
            </a:r>
            <a:r>
              <a:rPr lang="it-IT" sz="3200" dirty="0">
                <a:solidFill>
                  <a:srgbClr val="FF0000"/>
                </a:solidFill>
                <a:latin typeface="Bradley Hand ITC" panose="03070402050302030203" pitchFamily="66" charset="0"/>
              </a:rPr>
              <a:t> </a:t>
            </a:r>
            <a:r>
              <a:rPr lang="it-IT" sz="3200" dirty="0" err="1">
                <a:solidFill>
                  <a:srgbClr val="FF0000"/>
                </a:solidFill>
                <a:latin typeface="Bradley Hand ITC" panose="03070402050302030203" pitchFamily="66" charset="0"/>
              </a:rPr>
              <a:t>correlation</a:t>
            </a:r>
            <a:r>
              <a:rPr lang="it-IT" sz="3200" dirty="0">
                <a:solidFill>
                  <a:srgbClr val="FF0000"/>
                </a:solidFill>
                <a:latin typeface="Bradley Hand ITC" panose="03070402050302030203" pitchFamily="66" charset="0"/>
              </a:rPr>
              <a:t> </a:t>
            </a:r>
            <a:r>
              <a:rPr lang="it-IT" sz="3200" dirty="0" err="1">
                <a:solidFill>
                  <a:srgbClr val="FF0000"/>
                </a:solidFill>
                <a:latin typeface="Bradley Hand ITC" panose="03070402050302030203" pitchFamily="66" charset="0"/>
              </a:rPr>
              <a:t>pairs</a:t>
            </a:r>
            <a:endParaRPr lang="en-US" sz="3200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3FEB174-D6D9-476C-9BD3-3D7A9430AB42}"/>
              </a:ext>
            </a:extLst>
          </p:cNvPr>
          <p:cNvCxnSpPr>
            <a:cxnSpLocks/>
          </p:cNvCxnSpPr>
          <p:nvPr/>
        </p:nvCxnSpPr>
        <p:spPr>
          <a:xfrm>
            <a:off x="7616142" y="4515224"/>
            <a:ext cx="1053296" cy="9008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257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B7595-637D-437E-84C7-96D07960D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Lab Schedule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977B2-AFE2-4EBA-94AA-451FE393B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582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/>
              <a:t>Lab sessions on </a:t>
            </a:r>
            <a:r>
              <a:rPr lang="it-IT" b="1" dirty="0" err="1"/>
              <a:t>Tuesday</a:t>
            </a:r>
            <a:r>
              <a:rPr lang="it-IT" b="1" dirty="0"/>
              <a:t> from </a:t>
            </a:r>
            <a:r>
              <a:rPr lang="it-IT" b="1" dirty="0" err="1"/>
              <a:t>October</a:t>
            </a:r>
            <a:r>
              <a:rPr lang="it-IT" b="1" dirty="0"/>
              <a:t> 17, 2017 , 4 - 6 </a:t>
            </a:r>
            <a:r>
              <a:rPr lang="it-IT" b="1" dirty="0" err="1"/>
              <a:t>pm</a:t>
            </a:r>
            <a:r>
              <a:rPr lang="it-IT" b="1" dirty="0"/>
              <a:t> </a:t>
            </a:r>
          </a:p>
          <a:p>
            <a:pPr marL="0" indent="0">
              <a:buNone/>
            </a:pPr>
            <a:endParaRPr lang="it-IT" b="1" dirty="0"/>
          </a:p>
          <a:p>
            <a:r>
              <a:rPr lang="it-IT" b="1" dirty="0"/>
              <a:t>Presentation of the Watson Explorer </a:t>
            </a:r>
            <a:r>
              <a:rPr lang="it-IT" b="1" dirty="0" err="1"/>
              <a:t>tool</a:t>
            </a:r>
            <a:r>
              <a:rPr lang="it-IT" b="1" dirty="0"/>
              <a:t> and </a:t>
            </a:r>
            <a:r>
              <a:rPr lang="it-IT" b="1" dirty="0" err="1"/>
              <a:t>its</a:t>
            </a:r>
            <a:r>
              <a:rPr lang="it-IT" b="1" dirty="0"/>
              <a:t> </a:t>
            </a:r>
            <a:r>
              <a:rPr lang="it-IT" b="1" dirty="0" err="1"/>
              <a:t>basic</a:t>
            </a:r>
            <a:r>
              <a:rPr lang="it-IT" b="1" dirty="0"/>
              <a:t> features</a:t>
            </a:r>
          </a:p>
          <a:p>
            <a:pPr marL="0" indent="0">
              <a:buNone/>
            </a:pPr>
            <a:r>
              <a:rPr lang="it-IT" dirty="0"/>
              <a:t>	(1 – 1.5 sessions)</a:t>
            </a:r>
          </a:p>
          <a:p>
            <a:endParaRPr lang="it-IT" dirty="0"/>
          </a:p>
          <a:p>
            <a:r>
              <a:rPr lang="it-IT" b="1" dirty="0"/>
              <a:t>Use of the </a:t>
            </a:r>
            <a:r>
              <a:rPr lang="it-IT" b="1" dirty="0" err="1"/>
              <a:t>tool</a:t>
            </a:r>
            <a:r>
              <a:rPr lang="it-IT" b="1" dirty="0"/>
              <a:t> for </a:t>
            </a:r>
            <a:r>
              <a:rPr lang="it-IT" b="1" dirty="0" err="1"/>
              <a:t>conducting</a:t>
            </a:r>
            <a:r>
              <a:rPr lang="it-IT" b="1" dirty="0"/>
              <a:t> standard BI use </a:t>
            </a:r>
            <a:r>
              <a:rPr lang="it-IT" b="1" dirty="0" err="1"/>
              <a:t>cases</a:t>
            </a:r>
            <a:endParaRPr lang="it-IT" b="1" dirty="0"/>
          </a:p>
          <a:p>
            <a:pPr marL="0" indent="0">
              <a:buNone/>
            </a:pPr>
            <a:r>
              <a:rPr lang="it-IT" dirty="0"/>
              <a:t>	(2 – 2.5 sessions)</a:t>
            </a:r>
          </a:p>
          <a:p>
            <a:endParaRPr lang="it-IT" dirty="0"/>
          </a:p>
          <a:p>
            <a:r>
              <a:rPr lang="it-IT" b="1" dirty="0"/>
              <a:t>Use of the </a:t>
            </a:r>
            <a:r>
              <a:rPr lang="it-IT" b="1" dirty="0" err="1"/>
              <a:t>tool</a:t>
            </a:r>
            <a:r>
              <a:rPr lang="it-IT" b="1" dirty="0"/>
              <a:t> for Advanced Content Analytics</a:t>
            </a:r>
          </a:p>
          <a:p>
            <a:pPr marL="0" indent="0">
              <a:buNone/>
            </a:pPr>
            <a:r>
              <a:rPr lang="it-IT" dirty="0"/>
              <a:t>	(2 sessions)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5240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75F5A-6022-409A-8540-97B403A77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Connections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27791FF-0D6C-47E7-A6A1-DB21C0BE43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10515600" cy="378561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1C3BCC8-0DF4-4053-8E6E-B5D26594EEA6}"/>
              </a:ext>
            </a:extLst>
          </p:cNvPr>
          <p:cNvSpPr txBox="1"/>
          <p:nvPr/>
        </p:nvSpPr>
        <p:spPr>
          <a:xfrm>
            <a:off x="1111170" y="5779993"/>
            <a:ext cx="4506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An alternate </a:t>
            </a:r>
            <a:r>
              <a:rPr lang="it-IT" dirty="0" err="1"/>
              <a:t>view</a:t>
            </a:r>
            <a:r>
              <a:rPr lang="it-IT" dirty="0"/>
              <a:t> for </a:t>
            </a:r>
            <a:r>
              <a:rPr lang="it-IT" dirty="0" err="1"/>
              <a:t>explore</a:t>
            </a:r>
            <a:r>
              <a:rPr lang="it-IT" dirty="0"/>
              <a:t> </a:t>
            </a:r>
            <a:r>
              <a:rPr lang="it-IT" dirty="0" err="1"/>
              <a:t>facet</a:t>
            </a:r>
            <a:r>
              <a:rPr lang="it-IT" dirty="0"/>
              <a:t> </a:t>
            </a:r>
            <a:r>
              <a:rPr lang="it-IT" dirty="0" err="1"/>
              <a:t>correlation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4639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B64CD-BD82-408F-83DE-82A735067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Time Series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60173-8A83-4C24-A008-BD02E0D15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F825A6-7AC2-4384-B29C-9D8BC64431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054" y="1690688"/>
            <a:ext cx="10073833" cy="4525019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5C00D2A-E337-4FE4-831D-11BD49A44CF4}"/>
              </a:ext>
            </a:extLst>
          </p:cNvPr>
          <p:cNvCxnSpPr>
            <a:cxnSpLocks/>
          </p:cNvCxnSpPr>
          <p:nvPr/>
        </p:nvCxnSpPr>
        <p:spPr>
          <a:xfrm flipH="1">
            <a:off x="4664597" y="1400537"/>
            <a:ext cx="104173" cy="68290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BE35294-117C-482C-B8D1-297A2F9DB403}"/>
              </a:ext>
            </a:extLst>
          </p:cNvPr>
          <p:cNvSpPr txBox="1"/>
          <p:nvPr/>
        </p:nvSpPr>
        <p:spPr>
          <a:xfrm>
            <a:off x="3812896" y="468395"/>
            <a:ext cx="24490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rgbClr val="FF0000"/>
                </a:solidFill>
                <a:latin typeface="Bradley Hand ITC" panose="03070402050302030203" pitchFamily="66" charset="0"/>
              </a:rPr>
              <a:t>Set time </a:t>
            </a:r>
            <a:r>
              <a:rPr lang="it-IT" sz="3200" dirty="0" err="1">
                <a:solidFill>
                  <a:srgbClr val="FF0000"/>
                </a:solidFill>
                <a:latin typeface="Bradley Hand ITC" panose="03070402050302030203" pitchFamily="66" charset="0"/>
              </a:rPr>
              <a:t>unit</a:t>
            </a:r>
            <a:r>
              <a:rPr lang="it-IT" sz="3200" dirty="0">
                <a:solidFill>
                  <a:srgbClr val="FF0000"/>
                </a:solidFill>
                <a:latin typeface="Bradley Hand ITC" panose="03070402050302030203" pitchFamily="66" charset="0"/>
              </a:rPr>
              <a:t> </a:t>
            </a:r>
            <a:r>
              <a:rPr lang="it-IT" sz="3200" dirty="0" err="1">
                <a:solidFill>
                  <a:srgbClr val="FF0000"/>
                </a:solidFill>
                <a:latin typeface="Bradley Hand ITC" panose="03070402050302030203" pitchFamily="66" charset="0"/>
              </a:rPr>
              <a:t>here</a:t>
            </a:r>
            <a:endParaRPr lang="en-US" sz="3200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34D6D7-080E-4C69-BA28-9BEB5AD85FD5}"/>
              </a:ext>
            </a:extLst>
          </p:cNvPr>
          <p:cNvCxnSpPr>
            <a:cxnSpLocks/>
          </p:cNvCxnSpPr>
          <p:nvPr/>
        </p:nvCxnSpPr>
        <p:spPr>
          <a:xfrm flipH="1">
            <a:off x="5361494" y="1137435"/>
            <a:ext cx="1752113" cy="24391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655CE0D-DC39-469D-84F8-387AC67B4724}"/>
              </a:ext>
            </a:extLst>
          </p:cNvPr>
          <p:cNvSpPr txBox="1"/>
          <p:nvPr/>
        </p:nvSpPr>
        <p:spPr>
          <a:xfrm>
            <a:off x="6475074" y="714616"/>
            <a:ext cx="4763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err="1">
                <a:solidFill>
                  <a:srgbClr val="FF0000"/>
                </a:solidFill>
                <a:latin typeface="Bradley Hand ITC" panose="03070402050302030203" pitchFamily="66" charset="0"/>
              </a:rPr>
              <a:t>Count</a:t>
            </a:r>
            <a:r>
              <a:rPr lang="it-IT" sz="3200" dirty="0">
                <a:solidFill>
                  <a:srgbClr val="FF0000"/>
                </a:solidFill>
                <a:latin typeface="Bradley Hand ITC" panose="03070402050302030203" pitchFamily="66" charset="0"/>
              </a:rPr>
              <a:t> for </a:t>
            </a:r>
            <a:r>
              <a:rPr lang="it-IT" sz="3200" dirty="0" err="1">
                <a:solidFill>
                  <a:srgbClr val="FF0000"/>
                </a:solidFill>
                <a:latin typeface="Bradley Hand ITC" panose="03070402050302030203" pitchFamily="66" charset="0"/>
              </a:rPr>
              <a:t>each</a:t>
            </a:r>
            <a:r>
              <a:rPr lang="it-IT" sz="3200" dirty="0">
                <a:solidFill>
                  <a:srgbClr val="FF0000"/>
                </a:solidFill>
                <a:latin typeface="Bradley Hand ITC" panose="03070402050302030203" pitchFamily="66" charset="0"/>
              </a:rPr>
              <a:t> time </a:t>
            </a:r>
            <a:r>
              <a:rPr lang="it-IT" sz="3200" dirty="0" err="1">
                <a:solidFill>
                  <a:srgbClr val="FF0000"/>
                </a:solidFill>
                <a:latin typeface="Bradley Hand ITC" panose="03070402050302030203" pitchFamily="66" charset="0"/>
              </a:rPr>
              <a:t>unit</a:t>
            </a:r>
            <a:endParaRPr lang="en-US" sz="3200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160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49D4B-3C31-47D5-8544-A5EB7C710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Time </a:t>
            </a:r>
            <a:r>
              <a:rPr lang="it-IT" dirty="0" err="1"/>
              <a:t>series</a:t>
            </a:r>
            <a:r>
              <a:rPr lang="it-IT" dirty="0"/>
              <a:t> - </a:t>
            </a:r>
            <a:r>
              <a:rPr lang="it-IT" dirty="0" err="1"/>
              <a:t>Warning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13E04-3C8B-49A1-A716-254F92DF4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You</a:t>
            </a:r>
            <a:r>
              <a:rPr lang="it-IT" dirty="0"/>
              <a:t> can </a:t>
            </a:r>
            <a:r>
              <a:rPr lang="it-IT" dirty="0" err="1"/>
              <a:t>leverage</a:t>
            </a:r>
            <a:r>
              <a:rPr lang="it-IT" dirty="0"/>
              <a:t> time </a:t>
            </a:r>
            <a:r>
              <a:rPr lang="it-IT" dirty="0" err="1"/>
              <a:t>series</a:t>
            </a:r>
            <a:r>
              <a:rPr lang="it-IT" dirty="0"/>
              <a:t> </a:t>
            </a:r>
            <a:r>
              <a:rPr lang="it-IT" dirty="0" err="1"/>
              <a:t>view</a:t>
            </a:r>
            <a:r>
              <a:rPr lang="it-IT" dirty="0"/>
              <a:t> </a:t>
            </a:r>
            <a:r>
              <a:rPr lang="it-IT" dirty="0" err="1"/>
              <a:t>if</a:t>
            </a:r>
            <a:endParaRPr lang="it-IT" dirty="0"/>
          </a:p>
          <a:p>
            <a:pPr lvl="1"/>
            <a:r>
              <a:rPr lang="it-IT" dirty="0"/>
              <a:t>Your </a:t>
            </a:r>
            <a:r>
              <a:rPr lang="it-IT" dirty="0" err="1"/>
              <a:t>documents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a </a:t>
            </a:r>
            <a:r>
              <a:rPr lang="it-IT" dirty="0" err="1"/>
              <a:t>significant</a:t>
            </a:r>
            <a:r>
              <a:rPr lang="it-IT" dirty="0"/>
              <a:t> date</a:t>
            </a:r>
          </a:p>
          <a:p>
            <a:pPr lvl="1"/>
            <a:r>
              <a:rPr lang="it-IT" dirty="0"/>
              <a:t>The date </a:t>
            </a:r>
            <a:r>
              <a:rPr lang="it-IT" dirty="0" err="1"/>
              <a:t>field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clearly</a:t>
            </a:r>
            <a:r>
              <a:rPr lang="it-IT" dirty="0"/>
              <a:t> </a:t>
            </a:r>
            <a:r>
              <a:rPr lang="it-IT" dirty="0" err="1"/>
              <a:t>specified</a:t>
            </a:r>
            <a:r>
              <a:rPr lang="it-IT" dirty="0"/>
              <a:t> in import </a:t>
            </a:r>
            <a:r>
              <a:rPr lang="it-IT" dirty="0" err="1"/>
              <a:t>configuration</a:t>
            </a:r>
            <a:endParaRPr lang="it-IT" dirty="0"/>
          </a:p>
          <a:p>
            <a:pPr lvl="1"/>
            <a:r>
              <a:rPr lang="it-IT" dirty="0"/>
              <a:t>The date format </a:t>
            </a:r>
            <a:r>
              <a:rPr lang="it-IT" dirty="0" err="1"/>
              <a:t>is</a:t>
            </a:r>
            <a:r>
              <a:rPr lang="it-IT" dirty="0"/>
              <a:t> set </a:t>
            </a:r>
            <a:r>
              <a:rPr lang="it-IT" dirty="0" err="1"/>
              <a:t>during</a:t>
            </a:r>
            <a:r>
              <a:rPr lang="it-IT" dirty="0"/>
              <a:t> import </a:t>
            </a:r>
            <a:r>
              <a:rPr lang="it-IT" dirty="0" err="1"/>
              <a:t>configuration</a:t>
            </a:r>
            <a:r>
              <a:rPr lang="it-IT" dirty="0"/>
              <a:t> with the </a:t>
            </a:r>
            <a:r>
              <a:rPr lang="it-IT" dirty="0" err="1"/>
              <a:t>correct</a:t>
            </a:r>
            <a:r>
              <a:rPr lang="it-IT" dirty="0"/>
              <a:t> </a:t>
            </a:r>
            <a:r>
              <a:rPr lang="it-IT" dirty="0" err="1"/>
              <a:t>syntax</a:t>
            </a:r>
            <a:endParaRPr lang="it-IT" dirty="0"/>
          </a:p>
          <a:p>
            <a:pPr lvl="2"/>
            <a:endParaRPr lang="it-IT" dirty="0"/>
          </a:p>
          <a:p>
            <a:pPr lvl="2"/>
            <a:r>
              <a:rPr lang="it-IT" dirty="0"/>
              <a:t>20/02/2016 09:10  	-&gt;	</a:t>
            </a:r>
            <a:r>
              <a:rPr lang="it-IT" dirty="0" err="1"/>
              <a:t>dd</a:t>
            </a:r>
            <a:r>
              <a:rPr lang="it-IT" dirty="0"/>
              <a:t>/MM/</a:t>
            </a:r>
            <a:r>
              <a:rPr lang="it-IT" dirty="0" err="1"/>
              <a:t>yyyy</a:t>
            </a:r>
            <a:r>
              <a:rPr lang="it-IT" dirty="0"/>
              <a:t> </a:t>
            </a:r>
            <a:r>
              <a:rPr lang="it-IT" dirty="0" err="1"/>
              <a:t>hh:mm</a:t>
            </a:r>
            <a:endParaRPr lang="it-IT" dirty="0"/>
          </a:p>
          <a:p>
            <a:pPr lvl="2"/>
            <a:r>
              <a:rPr lang="it-IT" dirty="0"/>
              <a:t>2016-02-20 09.10	-&gt;	</a:t>
            </a:r>
            <a:r>
              <a:rPr lang="it-IT" dirty="0" err="1"/>
              <a:t>yyyy</a:t>
            </a:r>
            <a:r>
              <a:rPr lang="it-IT" dirty="0"/>
              <a:t>-MM-</a:t>
            </a:r>
            <a:r>
              <a:rPr lang="it-IT" dirty="0" err="1"/>
              <a:t>dd</a:t>
            </a:r>
            <a:r>
              <a:rPr lang="it-IT" dirty="0"/>
              <a:t> hh.mm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5833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3105C-BE7F-4DB2-8043-3F1F3B596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Trends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63294F-FA66-4CAA-BE58-660C1642D8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38096"/>
            <a:ext cx="10258425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3103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20E2C-06EA-4F6E-A5AD-B6EB9547D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Deviations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BDC155-2972-4004-A6F9-AC710C2FD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95270"/>
            <a:ext cx="10067925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9351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240D3-CED9-4FF6-A333-49B257E11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Trends vs </a:t>
            </a:r>
            <a:r>
              <a:rPr lang="it-IT" dirty="0" err="1"/>
              <a:t>Deviations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6AA48-6A6D-40A0-91C4-F8B4509DF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Trends </a:t>
            </a:r>
            <a:r>
              <a:rPr lang="en-US" dirty="0"/>
              <a:t>view shows </a:t>
            </a:r>
            <a:r>
              <a:rPr lang="en-US" i="1" dirty="0"/>
              <a:t>unexpected increases in frequency over time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Usually a sharp increase warrants further investigation. </a:t>
            </a:r>
          </a:p>
          <a:p>
            <a:r>
              <a:rPr lang="en-US" b="1" dirty="0"/>
              <a:t>Deviations</a:t>
            </a:r>
            <a:r>
              <a:rPr lang="en-US" dirty="0"/>
              <a:t> view shows </a:t>
            </a:r>
            <a:r>
              <a:rPr lang="en-US" i="1" dirty="0"/>
              <a:t>deviation of frequency for a given time period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This view is focused on how much the frequency of a facet deviates from the expected average for a given time period (not from its past history as in the Trends view). </a:t>
            </a:r>
          </a:p>
          <a:p>
            <a:pPr lvl="1"/>
            <a:r>
              <a:rPr lang="en-US" dirty="0"/>
              <a:t>You use this view to observe cyclic patterns in your data by selecting a cyclic item in “Time scale” such as “Days of the month” or “Days of the week” showing patterns that occur on a monthly or weekly basis</a:t>
            </a:r>
          </a:p>
        </p:txBody>
      </p:sp>
    </p:spTree>
    <p:extLst>
      <p:ext uri="{BB962C8B-B14F-4D97-AF65-F5344CB8AC3E}">
        <p14:creationId xmlns:p14="http://schemas.microsoft.com/office/powerpoint/2010/main" val="40180854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0C1B5-A0A8-47C2-8DDF-CAC2B2AF0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Hands</a:t>
            </a:r>
            <a:r>
              <a:rPr lang="it-IT" dirty="0"/>
              <a:t> On: Lab 2.2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D485DE-71EB-44F1-BB39-94BEC02ED5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687" y="744415"/>
            <a:ext cx="2425113" cy="2425113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9DD6510-0B12-45A6-BCC5-C7A0AE518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25508" cy="4351338"/>
          </a:xfrm>
        </p:spPr>
        <p:txBody>
          <a:bodyPr/>
          <a:lstStyle/>
          <a:p>
            <a:r>
              <a:rPr lang="it-IT" dirty="0"/>
              <a:t>Use Content </a:t>
            </a:r>
            <a:r>
              <a:rPr lang="it-IT" dirty="0" err="1"/>
              <a:t>Miner</a:t>
            </a:r>
            <a:endParaRPr lang="it-IT" dirty="0"/>
          </a:p>
          <a:p>
            <a:pPr lvl="1"/>
            <a:r>
              <a:rPr lang="it-IT" dirty="0"/>
              <a:t>Select the </a:t>
            </a:r>
            <a:r>
              <a:rPr lang="it-IT" dirty="0" err="1"/>
              <a:t>collection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previously</a:t>
            </a:r>
            <a:r>
              <a:rPr lang="it-IT" dirty="0"/>
              <a:t> </a:t>
            </a:r>
            <a:r>
              <a:rPr lang="it-IT" dirty="0" err="1"/>
              <a:t>created</a:t>
            </a:r>
            <a:endParaRPr lang="it-IT" dirty="0"/>
          </a:p>
          <a:p>
            <a:pPr lvl="1"/>
            <a:r>
              <a:rPr lang="it-IT" dirty="0" err="1"/>
              <a:t>Examine</a:t>
            </a:r>
            <a:r>
              <a:rPr lang="it-IT" dirty="0"/>
              <a:t> </a:t>
            </a:r>
            <a:r>
              <a:rPr lang="it-IT" dirty="0" err="1"/>
              <a:t>different</a:t>
            </a:r>
            <a:r>
              <a:rPr lang="it-IT" dirty="0"/>
              <a:t> data </a:t>
            </a:r>
            <a:r>
              <a:rPr lang="it-IT" dirty="0" err="1"/>
              <a:t>views</a:t>
            </a:r>
            <a:endParaRPr lang="it-IT" dirty="0"/>
          </a:p>
          <a:p>
            <a:pPr lvl="1"/>
            <a:r>
              <a:rPr lang="it-IT" dirty="0" err="1"/>
              <a:t>Run</a:t>
            </a:r>
            <a:r>
              <a:rPr lang="it-IT" dirty="0"/>
              <a:t> some </a:t>
            </a:r>
            <a:r>
              <a:rPr lang="it-IT" dirty="0" err="1"/>
              <a:t>simple</a:t>
            </a:r>
            <a:r>
              <a:rPr lang="it-IT" dirty="0"/>
              <a:t> </a:t>
            </a:r>
            <a:r>
              <a:rPr lang="it-IT" dirty="0" err="1"/>
              <a:t>search</a:t>
            </a:r>
            <a:r>
              <a:rPr lang="it-IT" dirty="0"/>
              <a:t> </a:t>
            </a:r>
            <a:r>
              <a:rPr lang="it-IT" dirty="0" err="1"/>
              <a:t>queries</a:t>
            </a:r>
            <a:endParaRPr lang="it-IT" dirty="0"/>
          </a:p>
          <a:p>
            <a:pPr lvl="1"/>
            <a:endParaRPr lang="it-IT" dirty="0"/>
          </a:p>
          <a:p>
            <a:pPr lvl="1"/>
            <a:endParaRPr lang="it-IT" dirty="0"/>
          </a:p>
          <a:p>
            <a:r>
              <a:rPr lang="it-IT" dirty="0"/>
              <a:t>Content </a:t>
            </a:r>
            <a:r>
              <a:rPr lang="it-IT" dirty="0" err="1"/>
              <a:t>Miner</a:t>
            </a:r>
            <a:r>
              <a:rPr lang="it-IT" dirty="0"/>
              <a:t> Link	</a:t>
            </a:r>
          </a:p>
          <a:p>
            <a:pPr lvl="1"/>
            <a:r>
              <a:rPr lang="it-IT" dirty="0">
                <a:hlinkClick r:id="rId3"/>
              </a:rPr>
              <a:t>http://172.31.1.2:8393/ui/analytics</a:t>
            </a:r>
            <a:endParaRPr lang="it-IT" dirty="0"/>
          </a:p>
          <a:p>
            <a:pPr lvl="1"/>
            <a:r>
              <a:rPr lang="it-IT" dirty="0"/>
              <a:t>No </a:t>
            </a:r>
            <a:r>
              <a:rPr lang="it-IT" dirty="0" err="1"/>
              <a:t>authentication</a:t>
            </a:r>
            <a:r>
              <a:rPr lang="it-IT" dirty="0"/>
              <a:t> </a:t>
            </a:r>
            <a:r>
              <a:rPr lang="it-IT" dirty="0" err="1"/>
              <a:t>required</a:t>
            </a:r>
            <a:endParaRPr lang="it-IT" dirty="0"/>
          </a:p>
          <a:p>
            <a:endParaRPr lang="it-I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3999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0C1B5-A0A8-47C2-8DDF-CAC2B2AF0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Lab 2.1 </a:t>
            </a:r>
            <a:r>
              <a:rPr lang="it-IT" dirty="0" err="1"/>
              <a:t>instructions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D485DE-71EB-44F1-BB39-94BEC02ED5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687" y="744415"/>
            <a:ext cx="2425113" cy="2425113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9DD6510-0B12-45A6-BCC5-C7A0AE518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25508" cy="4351338"/>
          </a:xfrm>
        </p:spPr>
        <p:txBody>
          <a:bodyPr>
            <a:normAutofit/>
          </a:bodyPr>
          <a:lstStyle/>
          <a:p>
            <a:r>
              <a:rPr lang="it-IT" dirty="0"/>
              <a:t>Check </a:t>
            </a:r>
            <a:r>
              <a:rPr lang="it-IT" dirty="0" err="1"/>
              <a:t>Facet</a:t>
            </a:r>
            <a:r>
              <a:rPr lang="it-IT" dirty="0"/>
              <a:t> </a:t>
            </a:r>
            <a:r>
              <a:rPr lang="it-IT" dirty="0" err="1"/>
              <a:t>View</a:t>
            </a:r>
            <a:endParaRPr lang="it-IT" dirty="0"/>
          </a:p>
          <a:p>
            <a:pPr lvl="1"/>
            <a:r>
              <a:rPr lang="it-IT" dirty="0" err="1"/>
              <a:t>Examine</a:t>
            </a:r>
            <a:r>
              <a:rPr lang="it-IT" dirty="0"/>
              <a:t> </a:t>
            </a:r>
            <a:r>
              <a:rPr lang="it-IT" dirty="0" err="1"/>
              <a:t>frequency</a:t>
            </a:r>
            <a:r>
              <a:rPr lang="it-IT" dirty="0"/>
              <a:t> for </a:t>
            </a:r>
            <a:r>
              <a:rPr lang="it-IT" dirty="0" err="1"/>
              <a:t>various</a:t>
            </a:r>
            <a:r>
              <a:rPr lang="it-IT" dirty="0"/>
              <a:t> </a:t>
            </a:r>
            <a:r>
              <a:rPr lang="it-IT" dirty="0" err="1"/>
              <a:t>facets</a:t>
            </a:r>
            <a:endParaRPr lang="it-IT" dirty="0"/>
          </a:p>
          <a:p>
            <a:pPr lvl="1"/>
            <a:r>
              <a:rPr lang="it-IT" dirty="0"/>
              <a:t>Focus </a:t>
            </a:r>
            <a:r>
              <a:rPr lang="it-IT" dirty="0" err="1"/>
              <a:t>search</a:t>
            </a:r>
            <a:r>
              <a:rPr lang="it-IT" dirty="0"/>
              <a:t> with a keyword (</a:t>
            </a:r>
            <a:r>
              <a:rPr lang="it-IT" dirty="0" err="1"/>
              <a:t>eg</a:t>
            </a:r>
            <a:r>
              <a:rPr lang="it-IT" dirty="0"/>
              <a:t>. «</a:t>
            </a:r>
            <a:r>
              <a:rPr lang="it-IT" dirty="0" err="1"/>
              <a:t>London</a:t>
            </a:r>
            <a:r>
              <a:rPr lang="it-IT" dirty="0"/>
              <a:t>» and </a:t>
            </a:r>
            <a:r>
              <a:rPr lang="it-IT" dirty="0" err="1"/>
              <a:t>view</a:t>
            </a:r>
            <a:r>
              <a:rPr lang="it-IT" dirty="0"/>
              <a:t> </a:t>
            </a:r>
            <a:r>
              <a:rPr lang="it-IT" dirty="0" err="1"/>
              <a:t>how</a:t>
            </a:r>
            <a:r>
              <a:rPr lang="it-IT" dirty="0"/>
              <a:t> </a:t>
            </a:r>
            <a:r>
              <a:rPr lang="it-IT" dirty="0" err="1"/>
              <a:t>correlation</a:t>
            </a:r>
            <a:r>
              <a:rPr lang="it-IT" dirty="0"/>
              <a:t> </a:t>
            </a:r>
            <a:r>
              <a:rPr lang="it-IT" dirty="0" err="1"/>
              <a:t>changes</a:t>
            </a:r>
            <a:r>
              <a:rPr lang="it-IT" dirty="0"/>
              <a:t>)</a:t>
            </a:r>
          </a:p>
          <a:p>
            <a:pPr lvl="1"/>
            <a:r>
              <a:rPr lang="it-IT" dirty="0" err="1"/>
              <a:t>Where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«</a:t>
            </a:r>
            <a:r>
              <a:rPr lang="it-IT" dirty="0" err="1"/>
              <a:t>London</a:t>
            </a:r>
            <a:r>
              <a:rPr lang="it-IT" dirty="0"/>
              <a:t>» </a:t>
            </a:r>
            <a:r>
              <a:rPr lang="it-IT" dirty="0" err="1"/>
              <a:t>string</a:t>
            </a:r>
            <a:r>
              <a:rPr lang="it-IT" dirty="0"/>
              <a:t> </a:t>
            </a:r>
            <a:r>
              <a:rPr lang="it-IT" dirty="0" err="1"/>
              <a:t>searched</a:t>
            </a:r>
            <a:r>
              <a:rPr lang="it-IT" dirty="0"/>
              <a:t>?</a:t>
            </a:r>
          </a:p>
          <a:p>
            <a:r>
              <a:rPr lang="it-IT" dirty="0"/>
              <a:t>Check Time Series</a:t>
            </a:r>
          </a:p>
          <a:p>
            <a:pPr lvl="1"/>
            <a:r>
              <a:rPr lang="it-IT" dirty="0" err="1"/>
              <a:t>Change</a:t>
            </a:r>
            <a:r>
              <a:rPr lang="it-IT" dirty="0"/>
              <a:t> time scale from </a:t>
            </a:r>
            <a:r>
              <a:rPr lang="it-IT" dirty="0" err="1"/>
              <a:t>year</a:t>
            </a:r>
            <a:r>
              <a:rPr lang="it-IT" dirty="0"/>
              <a:t> to </a:t>
            </a:r>
            <a:r>
              <a:rPr lang="it-IT" dirty="0" err="1"/>
              <a:t>month</a:t>
            </a:r>
            <a:endParaRPr lang="it-IT" dirty="0"/>
          </a:p>
          <a:p>
            <a:pPr lvl="1"/>
            <a:r>
              <a:rPr lang="it-IT" dirty="0" err="1"/>
              <a:t>Restrict</a:t>
            </a:r>
            <a:r>
              <a:rPr lang="it-IT" dirty="0"/>
              <a:t> the scope to </a:t>
            </a:r>
            <a:r>
              <a:rPr lang="it-IT" dirty="0" err="1"/>
              <a:t>few</a:t>
            </a:r>
            <a:r>
              <a:rPr lang="it-IT" dirty="0"/>
              <a:t> </a:t>
            </a:r>
            <a:r>
              <a:rPr lang="it-IT" dirty="0" err="1"/>
              <a:t>months</a:t>
            </a:r>
            <a:r>
              <a:rPr lang="it-IT" dirty="0"/>
              <a:t> </a:t>
            </a:r>
          </a:p>
          <a:p>
            <a:r>
              <a:rPr lang="it-IT" dirty="0" err="1"/>
              <a:t>Answer</a:t>
            </a:r>
            <a:r>
              <a:rPr lang="it-IT" dirty="0"/>
              <a:t> </a:t>
            </a:r>
            <a:r>
              <a:rPr lang="it-IT" dirty="0" err="1"/>
              <a:t>questions</a:t>
            </a:r>
            <a:r>
              <a:rPr lang="it-IT" dirty="0"/>
              <a:t> </a:t>
            </a:r>
            <a:r>
              <a:rPr lang="it-IT" dirty="0" err="1"/>
              <a:t>like</a:t>
            </a:r>
            <a:r>
              <a:rPr lang="it-IT" dirty="0"/>
              <a:t> </a:t>
            </a:r>
            <a:r>
              <a:rPr lang="it-IT"/>
              <a:t>this</a:t>
            </a:r>
            <a:endParaRPr lang="it-IT" dirty="0"/>
          </a:p>
          <a:p>
            <a:pPr lvl="1"/>
            <a:r>
              <a:rPr lang="it-IT" dirty="0"/>
              <a:t>How </a:t>
            </a:r>
            <a:r>
              <a:rPr lang="it-IT" dirty="0" err="1"/>
              <a:t>many</a:t>
            </a:r>
            <a:r>
              <a:rPr lang="it-IT" dirty="0"/>
              <a:t> Public </a:t>
            </a:r>
            <a:r>
              <a:rPr lang="it-IT" dirty="0" err="1"/>
              <a:t>Disorder</a:t>
            </a:r>
            <a:r>
              <a:rPr lang="it-IT" dirty="0"/>
              <a:t> </a:t>
            </a:r>
            <a:r>
              <a:rPr lang="it-IT" dirty="0" err="1"/>
              <a:t>cases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Strattford</a:t>
            </a:r>
            <a:r>
              <a:rPr lang="it-IT" dirty="0"/>
              <a:t> in 2011? </a:t>
            </a:r>
          </a:p>
        </p:txBody>
      </p:sp>
    </p:spTree>
    <p:extLst>
      <p:ext uri="{BB962C8B-B14F-4D97-AF65-F5344CB8AC3E}">
        <p14:creationId xmlns:p14="http://schemas.microsoft.com/office/powerpoint/2010/main" val="1824847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B7595-637D-437E-84C7-96D07960D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Reference </a:t>
            </a:r>
            <a:r>
              <a:rPr lang="it-IT" dirty="0" err="1"/>
              <a:t>Materials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977B2-AFE2-4EBA-94AA-451FE393B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582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IBM </a:t>
            </a:r>
            <a:r>
              <a:rPr lang="it-IT" b="1" dirty="0" err="1"/>
              <a:t>Redbook</a:t>
            </a:r>
            <a:r>
              <a:rPr lang="it-IT" b="1" dirty="0"/>
              <a:t> on Watson Content Analytics</a:t>
            </a:r>
          </a:p>
          <a:p>
            <a:pPr marL="0" indent="0">
              <a:buNone/>
            </a:pPr>
            <a:r>
              <a:rPr lang="en-US" b="1" dirty="0">
                <a:hlinkClick r:id="rId2"/>
              </a:rPr>
              <a:t>http://www.redbooks.ibm.com/abstracts/sg247877.html?Open</a:t>
            </a: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it-IT" dirty="0" err="1"/>
              <a:t>Suggested</a:t>
            </a:r>
            <a:r>
              <a:rPr lang="it-IT" dirty="0"/>
              <a:t> </a:t>
            </a:r>
            <a:r>
              <a:rPr lang="it-IT" dirty="0" err="1"/>
              <a:t>chapters</a:t>
            </a:r>
            <a:r>
              <a:rPr lang="it-IT" dirty="0"/>
              <a:t>: 1-6. </a:t>
            </a:r>
            <a:r>
              <a:rPr lang="it-IT" dirty="0" err="1"/>
              <a:t>Further</a:t>
            </a:r>
            <a:r>
              <a:rPr lang="it-IT" dirty="0"/>
              <a:t> </a:t>
            </a:r>
            <a:r>
              <a:rPr lang="it-IT" dirty="0" err="1"/>
              <a:t>chapters</a:t>
            </a:r>
            <a:r>
              <a:rPr lang="it-IT" dirty="0"/>
              <a:t> are more «</a:t>
            </a:r>
            <a:r>
              <a:rPr lang="it-IT" dirty="0" err="1"/>
              <a:t>technical</a:t>
            </a:r>
            <a:r>
              <a:rPr lang="it-IT" dirty="0"/>
              <a:t>»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IBM Knowledge Center</a:t>
            </a:r>
          </a:p>
          <a:p>
            <a:pPr marL="0" indent="0">
              <a:buNone/>
            </a:pPr>
            <a:r>
              <a:rPr lang="en-US" b="1" dirty="0">
                <a:hlinkClick r:id="rId3"/>
              </a:rPr>
              <a:t>https://www.ibm.com/support/knowledgecenter/SS8NLW_11.0.2/com.ibm.discovery.es.nav.doc/explorer_analytics.htm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Use </a:t>
            </a:r>
            <a:r>
              <a:rPr lang="it-IT" dirty="0" err="1"/>
              <a:t>it</a:t>
            </a:r>
            <a:r>
              <a:rPr lang="it-IT" dirty="0"/>
              <a:t> just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technical</a:t>
            </a:r>
            <a:r>
              <a:rPr lang="it-IT" dirty="0"/>
              <a:t> </a:t>
            </a:r>
            <a:r>
              <a:rPr lang="it-IT" dirty="0" err="1"/>
              <a:t>reference</a:t>
            </a:r>
            <a:r>
              <a:rPr lang="it-IT" dirty="0"/>
              <a:t> for product features 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0668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B7595-637D-437E-84C7-96D07960D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Today’s</a:t>
            </a:r>
            <a:r>
              <a:rPr lang="it-IT" dirty="0"/>
              <a:t> </a:t>
            </a:r>
            <a:r>
              <a:rPr lang="it-IT" dirty="0" err="1"/>
              <a:t>Contents</a:t>
            </a:r>
            <a:r>
              <a:rPr lang="it-IT" dirty="0"/>
              <a:t>: </a:t>
            </a:r>
            <a:r>
              <a:rPr lang="it-IT" dirty="0" err="1"/>
              <a:t>Loading</a:t>
            </a:r>
            <a:r>
              <a:rPr lang="it-IT" dirty="0"/>
              <a:t>, </a:t>
            </a:r>
            <a:r>
              <a:rPr lang="it-IT" dirty="0" err="1"/>
              <a:t>Configuring</a:t>
            </a:r>
            <a:r>
              <a:rPr lang="it-IT" dirty="0"/>
              <a:t> and </a:t>
            </a:r>
            <a:r>
              <a:rPr lang="it-IT" dirty="0" err="1"/>
              <a:t>Working</a:t>
            </a:r>
            <a:r>
              <a:rPr lang="it-IT" dirty="0"/>
              <a:t> with Data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977B2-AFE2-4EBA-94AA-451FE393B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4124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Data </a:t>
            </a:r>
            <a:r>
              <a:rPr lang="it-IT" dirty="0" err="1"/>
              <a:t>Sources</a:t>
            </a:r>
            <a:r>
              <a:rPr lang="it-IT" dirty="0"/>
              <a:t> and </a:t>
            </a:r>
            <a:r>
              <a:rPr lang="it-IT" dirty="0" err="1"/>
              <a:t>Collections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Import and </a:t>
            </a:r>
            <a:r>
              <a:rPr lang="it-IT" dirty="0" err="1"/>
              <a:t>Configure</a:t>
            </a:r>
            <a:r>
              <a:rPr lang="it-IT" dirty="0"/>
              <a:t> data 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sz="2400" dirty="0"/>
              <a:t>Lab 2.1 – Import data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it-IT" dirty="0" err="1"/>
              <a:t>Browse</a:t>
            </a:r>
            <a:r>
              <a:rPr lang="it-IT" dirty="0"/>
              <a:t> and </a:t>
            </a:r>
            <a:r>
              <a:rPr lang="it-IT" dirty="0" err="1"/>
              <a:t>Analyze</a:t>
            </a:r>
            <a:r>
              <a:rPr lang="it-IT" dirty="0"/>
              <a:t> data </a:t>
            </a:r>
          </a:p>
          <a:p>
            <a:pPr marL="457200" lvl="1" indent="0">
              <a:buNone/>
            </a:pPr>
            <a:r>
              <a:rPr lang="it-IT" dirty="0"/>
              <a:t>	Lab 2.2 – </a:t>
            </a:r>
            <a:r>
              <a:rPr lang="it-IT" dirty="0" err="1"/>
              <a:t>Browse</a:t>
            </a:r>
            <a:r>
              <a:rPr lang="it-IT" dirty="0"/>
              <a:t> and </a:t>
            </a:r>
            <a:r>
              <a:rPr lang="it-IT" dirty="0" err="1"/>
              <a:t>Analyze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730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977B2-AFE2-4EBA-94AA-451FE393B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5400" dirty="0"/>
              <a:t>1. Data </a:t>
            </a:r>
            <a:r>
              <a:rPr lang="it-IT" sz="5400" dirty="0" err="1"/>
              <a:t>Sources</a:t>
            </a:r>
            <a:r>
              <a:rPr lang="it-IT" sz="5400" dirty="0"/>
              <a:t> </a:t>
            </a:r>
          </a:p>
          <a:p>
            <a:pPr marL="0" indent="0" algn="ctr">
              <a:buNone/>
            </a:pPr>
            <a:r>
              <a:rPr lang="it-IT" sz="5400" dirty="0"/>
              <a:t>and </a:t>
            </a:r>
            <a:r>
              <a:rPr lang="it-IT" sz="5400" dirty="0" err="1"/>
              <a:t>Collections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42143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7A9D8-D463-497E-8551-42A0BF5D2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Data Source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B117C6-974E-4734-B013-CB3656FCDC7E}"/>
              </a:ext>
            </a:extLst>
          </p:cNvPr>
          <p:cNvSpPr/>
          <p:nvPr/>
        </p:nvSpPr>
        <p:spPr>
          <a:xfrm>
            <a:off x="747888" y="1535288"/>
            <a:ext cx="99652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Data Sources are “</a:t>
            </a:r>
            <a:r>
              <a:rPr lang="en-US" sz="2400" b="1" dirty="0"/>
              <a:t>silos</a:t>
            </a:r>
            <a:r>
              <a:rPr lang="en-US" sz="2400" dirty="0"/>
              <a:t>”  where the original information we need is stored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err="1"/>
              <a:t>Every</a:t>
            </a:r>
            <a:r>
              <a:rPr lang="it-IT" sz="2400" dirty="0"/>
              <a:t> BI or CA </a:t>
            </a:r>
            <a:r>
              <a:rPr lang="it-IT" sz="2400" dirty="0" err="1"/>
              <a:t>project</a:t>
            </a:r>
            <a:r>
              <a:rPr lang="it-IT" sz="2400" dirty="0"/>
              <a:t> </a:t>
            </a:r>
            <a:r>
              <a:rPr lang="it-IT" sz="2400" dirty="0" err="1"/>
              <a:t>may</a:t>
            </a:r>
            <a:r>
              <a:rPr lang="it-IT" sz="2400" dirty="0"/>
              <a:t> </a:t>
            </a:r>
            <a:r>
              <a:rPr lang="it-IT" sz="2400" dirty="0" err="1"/>
              <a:t>require</a:t>
            </a:r>
            <a:r>
              <a:rPr lang="it-IT" sz="2400" dirty="0"/>
              <a:t> </a:t>
            </a:r>
            <a:r>
              <a:rPr lang="it-IT" sz="2400" dirty="0" err="1"/>
              <a:t>different</a:t>
            </a:r>
            <a:r>
              <a:rPr lang="it-IT" sz="2400" dirty="0"/>
              <a:t> </a:t>
            </a:r>
            <a:r>
              <a:rPr lang="it-IT" sz="2400" dirty="0" err="1"/>
              <a:t>types</a:t>
            </a:r>
            <a:r>
              <a:rPr lang="it-IT" sz="2400" dirty="0"/>
              <a:t> of data </a:t>
            </a:r>
            <a:r>
              <a:rPr lang="it-IT" sz="2400" dirty="0" err="1"/>
              <a:t>that</a:t>
            </a:r>
            <a:r>
              <a:rPr lang="it-IT" sz="2400" dirty="0"/>
              <a:t> are </a:t>
            </a:r>
            <a:r>
              <a:rPr lang="it-IT" sz="2400" dirty="0" err="1"/>
              <a:t>available</a:t>
            </a:r>
            <a:r>
              <a:rPr lang="it-IT" sz="2400" dirty="0"/>
              <a:t> in </a:t>
            </a:r>
            <a:r>
              <a:rPr lang="it-IT" sz="2400" dirty="0" err="1"/>
              <a:t>different</a:t>
            </a:r>
            <a:r>
              <a:rPr lang="it-IT" sz="2400" dirty="0"/>
              <a:t> formats and </a:t>
            </a:r>
            <a:r>
              <a:rPr lang="it-IT" sz="2400" dirty="0" err="1"/>
              <a:t>stored</a:t>
            </a:r>
            <a:r>
              <a:rPr lang="it-IT" sz="2400" dirty="0"/>
              <a:t> in </a:t>
            </a:r>
            <a:r>
              <a:rPr lang="it-IT" sz="2400" dirty="0" err="1"/>
              <a:t>different</a:t>
            </a:r>
            <a:r>
              <a:rPr lang="it-IT" sz="2400" dirty="0"/>
              <a:t> containers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Data </a:t>
            </a:r>
            <a:r>
              <a:rPr lang="it-IT" sz="2400" dirty="0" err="1"/>
              <a:t>sources</a:t>
            </a:r>
            <a:r>
              <a:rPr lang="it-IT" sz="2400" dirty="0"/>
              <a:t> can be </a:t>
            </a:r>
            <a:r>
              <a:rPr lang="it-IT" sz="2400" b="1" dirty="0" err="1"/>
              <a:t>internal</a:t>
            </a:r>
            <a:r>
              <a:rPr lang="it-IT" sz="2400" dirty="0"/>
              <a:t> (-&gt; private data) or </a:t>
            </a:r>
            <a:r>
              <a:rPr lang="it-IT" sz="2400" b="1" dirty="0" err="1"/>
              <a:t>external</a:t>
            </a:r>
            <a:r>
              <a:rPr lang="it-IT" sz="2400" dirty="0"/>
              <a:t> (-&gt; public/ open data or data </a:t>
            </a:r>
            <a:r>
              <a:rPr lang="it-IT" sz="2400" dirty="0" err="1"/>
              <a:t>purchased</a:t>
            </a:r>
            <a:r>
              <a:rPr lang="it-IT" sz="2400" dirty="0"/>
              <a:t> from </a:t>
            </a:r>
            <a:r>
              <a:rPr lang="it-IT" sz="2400" dirty="0" err="1"/>
              <a:t>third</a:t>
            </a:r>
            <a:r>
              <a:rPr lang="it-IT" sz="2400" dirty="0"/>
              <a:t>-party </a:t>
            </a:r>
            <a:r>
              <a:rPr lang="it-IT" sz="2400" dirty="0" err="1"/>
              <a:t>vendors</a:t>
            </a:r>
            <a:r>
              <a:rPr lang="it-IT" sz="2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1" dirty="0" err="1"/>
              <a:t>Each</a:t>
            </a:r>
            <a:r>
              <a:rPr lang="it-IT" sz="2400" b="1" dirty="0"/>
              <a:t> data source </a:t>
            </a:r>
            <a:r>
              <a:rPr lang="it-IT" sz="2400" b="1" dirty="0" err="1"/>
              <a:t>has</a:t>
            </a:r>
            <a:r>
              <a:rPr lang="it-IT" sz="2400" b="1" dirty="0"/>
              <a:t> </a:t>
            </a:r>
            <a:r>
              <a:rPr lang="it-IT" sz="2400" b="1" dirty="0" err="1"/>
              <a:t>its</a:t>
            </a:r>
            <a:r>
              <a:rPr lang="it-IT" sz="2400" b="1" dirty="0"/>
              <a:t> </a:t>
            </a:r>
            <a:r>
              <a:rPr lang="it-IT" sz="2400" b="1" dirty="0" err="1"/>
              <a:t>distinct</a:t>
            </a:r>
            <a:r>
              <a:rPr lang="it-IT" sz="2400" b="1" dirty="0"/>
              <a:t> set of </a:t>
            </a:r>
            <a:r>
              <a:rPr lang="it-IT" sz="2400" b="1" dirty="0" err="1"/>
              <a:t>characteristics</a:t>
            </a:r>
            <a:r>
              <a:rPr lang="it-IT" sz="2400" b="1" dirty="0"/>
              <a:t> </a:t>
            </a:r>
            <a:r>
              <a:rPr lang="it-IT" sz="2400" b="1" dirty="0" err="1"/>
              <a:t>that</a:t>
            </a:r>
            <a:r>
              <a:rPr lang="it-IT" sz="2400" b="1" dirty="0"/>
              <a:t> </a:t>
            </a:r>
            <a:r>
              <a:rPr lang="it-IT" sz="2400" b="1" dirty="0" err="1"/>
              <a:t>need</a:t>
            </a:r>
            <a:r>
              <a:rPr lang="it-IT" sz="2400" b="1" dirty="0"/>
              <a:t> to be </a:t>
            </a:r>
            <a:r>
              <a:rPr lang="it-IT" sz="2400" b="1" dirty="0" err="1"/>
              <a:t>managed</a:t>
            </a:r>
            <a:r>
              <a:rPr lang="it-IT" sz="2400" b="1" dirty="0"/>
              <a:t> in </a:t>
            </a:r>
            <a:r>
              <a:rPr lang="it-IT" sz="2400" b="1" dirty="0" err="1"/>
              <a:t>order</a:t>
            </a:r>
            <a:r>
              <a:rPr lang="it-IT" sz="2400" b="1" dirty="0"/>
              <a:t> to </a:t>
            </a:r>
            <a:r>
              <a:rPr lang="it-IT" sz="2400" b="1" dirty="0" err="1"/>
              <a:t>effectively</a:t>
            </a:r>
            <a:r>
              <a:rPr lang="it-IT" sz="2400" b="1" dirty="0"/>
              <a:t> </a:t>
            </a:r>
            <a:r>
              <a:rPr lang="it-IT" sz="2400" b="1" dirty="0" err="1"/>
              <a:t>acquire</a:t>
            </a:r>
            <a:r>
              <a:rPr lang="it-IT" sz="2400" b="1" dirty="0"/>
              <a:t> data</a:t>
            </a:r>
          </a:p>
          <a:p>
            <a:endParaRPr lang="it-IT" sz="2400" dirty="0"/>
          </a:p>
          <a:p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6055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BCB7E-8B81-4450-9E07-C5128A965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collection</a:t>
            </a:r>
            <a:r>
              <a:rPr lang="it-IT" dirty="0"/>
              <a:t>?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164D30-9A7E-4D6C-A6D2-B4B5BB011FAB}"/>
              </a:ext>
            </a:extLst>
          </p:cNvPr>
          <p:cNvSpPr/>
          <p:nvPr/>
        </p:nvSpPr>
        <p:spPr>
          <a:xfrm>
            <a:off x="747888" y="1535288"/>
            <a:ext cx="996526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 Collection is composed by two things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 set of </a:t>
            </a:r>
            <a:r>
              <a:rPr lang="en-US" sz="2400" b="1" dirty="0"/>
              <a:t>documents</a:t>
            </a:r>
            <a:r>
              <a:rPr lang="en-US" sz="2400" dirty="0"/>
              <a:t> that represents the data that will be used and processed for business purposes. Documents can be of several types (Web pages, database records, mails, readable PDF documents, etc.)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 set of </a:t>
            </a:r>
            <a:r>
              <a:rPr lang="en-US" sz="2400" b="1" dirty="0"/>
              <a:t>configurations</a:t>
            </a:r>
            <a:r>
              <a:rPr lang="en-US" sz="2400" dirty="0"/>
              <a:t> that explains all the processing related to these documents: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Options for extracting documents from data sources (-&gt;</a:t>
            </a:r>
            <a:r>
              <a:rPr lang="en-US" sz="2400" b="1" dirty="0"/>
              <a:t>crawling , importing</a:t>
            </a:r>
            <a:r>
              <a:rPr lang="en-US" sz="2400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Options for reading and analyzing (-&gt; </a:t>
            </a:r>
            <a:r>
              <a:rPr lang="en-US" sz="2400" b="1" dirty="0"/>
              <a:t>parsing</a:t>
            </a:r>
            <a:r>
              <a:rPr lang="en-US" sz="2400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Options for storing and mining (-&gt; </a:t>
            </a:r>
            <a:r>
              <a:rPr lang="en-US" sz="2400" b="1" dirty="0"/>
              <a:t>indexing</a:t>
            </a:r>
            <a:r>
              <a:rPr lang="en-US" sz="2400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Options for retrieving  (-&gt; </a:t>
            </a:r>
            <a:r>
              <a:rPr lang="en-US" sz="2400" b="1" dirty="0"/>
              <a:t>searching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73093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00D52-4F25-482A-9EA9-F695663C7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From Data </a:t>
            </a:r>
            <a:r>
              <a:rPr lang="it-IT" dirty="0" err="1"/>
              <a:t>Sources</a:t>
            </a:r>
            <a:r>
              <a:rPr lang="it-IT" dirty="0"/>
              <a:t> to Collection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910624-50BF-46BD-946C-5FACD06FA5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521353"/>
            <a:ext cx="10820400" cy="2257425"/>
          </a:xfrm>
          <a:prstGeom prst="rect">
            <a:avLst/>
          </a:prstGeom>
        </p:spPr>
      </p:pic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id="{2682ED84-7CBB-4B05-B342-796F2C32C526}"/>
              </a:ext>
            </a:extLst>
          </p:cNvPr>
          <p:cNvSpPr/>
          <p:nvPr/>
        </p:nvSpPr>
        <p:spPr>
          <a:xfrm>
            <a:off x="4730044" y="5508978"/>
            <a:ext cx="3048000" cy="104986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Watson Explorer Collection</a:t>
            </a:r>
            <a:endParaRPr lang="en-US" dirty="0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5C0A6CA0-4C51-4863-A1A7-CE2125FBE147}"/>
              </a:ext>
            </a:extLst>
          </p:cNvPr>
          <p:cNvSpPr/>
          <p:nvPr/>
        </p:nvSpPr>
        <p:spPr>
          <a:xfrm>
            <a:off x="5376333" y="4041422"/>
            <a:ext cx="530578" cy="1320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3DDB4270-A19A-4802-86DD-0EC7887631C2}"/>
              </a:ext>
            </a:extLst>
          </p:cNvPr>
          <p:cNvSpPr/>
          <p:nvPr/>
        </p:nvSpPr>
        <p:spPr>
          <a:xfrm>
            <a:off x="6406444" y="4041422"/>
            <a:ext cx="530578" cy="1320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9701C5-85F1-4248-B6FB-FC9CCB4100DF}"/>
              </a:ext>
            </a:extLst>
          </p:cNvPr>
          <p:cNvSpPr txBox="1"/>
          <p:nvPr/>
        </p:nvSpPr>
        <p:spPr>
          <a:xfrm>
            <a:off x="3512255" y="4418000"/>
            <a:ext cx="1614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 err="1"/>
              <a:t>Crawlers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B50FE1-5F51-4D9A-9094-30EEBAAC8E33}"/>
              </a:ext>
            </a:extLst>
          </p:cNvPr>
          <p:cNvSpPr txBox="1"/>
          <p:nvPr/>
        </p:nvSpPr>
        <p:spPr>
          <a:xfrm>
            <a:off x="7027333" y="4418000"/>
            <a:ext cx="1501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Import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26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5716</TotalTime>
  <Words>1498</Words>
  <Application>Microsoft Office PowerPoint</Application>
  <PresentationFormat>Widescreen</PresentationFormat>
  <Paragraphs>218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Bradley Hand ITC</vt:lpstr>
      <vt:lpstr>Calibri</vt:lpstr>
      <vt:lpstr>Calibri Light</vt:lpstr>
      <vt:lpstr>Office Theme</vt:lpstr>
      <vt:lpstr>Course Lab Introduction to IBM Watson Explorer </vt:lpstr>
      <vt:lpstr>Our Target</vt:lpstr>
      <vt:lpstr>Lab Schedule</vt:lpstr>
      <vt:lpstr>Reference Materials</vt:lpstr>
      <vt:lpstr>Today’s Contents: Loading, Configuring and Working with Data</vt:lpstr>
      <vt:lpstr>PowerPoint Presentation</vt:lpstr>
      <vt:lpstr>What is a Data Source</vt:lpstr>
      <vt:lpstr>What is a collection?</vt:lpstr>
      <vt:lpstr>From Data Sources to Collection</vt:lpstr>
      <vt:lpstr>Crawlers</vt:lpstr>
      <vt:lpstr>Crawling features / 1</vt:lpstr>
      <vt:lpstr>Crawling features / 2</vt:lpstr>
      <vt:lpstr>Crawling vs Importing</vt:lpstr>
      <vt:lpstr>Data Format for Import</vt:lpstr>
      <vt:lpstr>PowerPoint Presentation</vt:lpstr>
      <vt:lpstr>Import: Recognition of CSV structure</vt:lpstr>
      <vt:lpstr>Import: Data Fields</vt:lpstr>
      <vt:lpstr>Free Text Search</vt:lpstr>
      <vt:lpstr>Fielded Search</vt:lpstr>
      <vt:lpstr>Faceted Search</vt:lpstr>
      <vt:lpstr>Hands On: Lab 2.1</vt:lpstr>
      <vt:lpstr>Lab 2.1 instructions</vt:lpstr>
      <vt:lpstr>PowerPoint Presentation</vt:lpstr>
      <vt:lpstr>Import is complete when….</vt:lpstr>
      <vt:lpstr>Content Miner</vt:lpstr>
      <vt:lpstr>Explore facets</vt:lpstr>
      <vt:lpstr>Frequency vs Correlation</vt:lpstr>
      <vt:lpstr>Count vs Correlation</vt:lpstr>
      <vt:lpstr>Correlation between facets: Facet Pairs</vt:lpstr>
      <vt:lpstr>Connections</vt:lpstr>
      <vt:lpstr>Time Series</vt:lpstr>
      <vt:lpstr>Time series - Warning</vt:lpstr>
      <vt:lpstr>Trends</vt:lpstr>
      <vt:lpstr>Deviations</vt:lpstr>
      <vt:lpstr>Trends vs Deviations</vt:lpstr>
      <vt:lpstr>Hands On: Lab 2.2</vt:lpstr>
      <vt:lpstr>Lab 2.1 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Watson Explorer</dc:title>
  <dc:creator>VITTORIO Carullo</dc:creator>
  <cp:lastModifiedBy>VITTORIO Carullo</cp:lastModifiedBy>
  <cp:revision>79</cp:revision>
  <dcterms:created xsi:type="dcterms:W3CDTF">2017-10-10T18:00:36Z</dcterms:created>
  <dcterms:modified xsi:type="dcterms:W3CDTF">2017-10-25T16:10:07Z</dcterms:modified>
</cp:coreProperties>
</file>