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91" r:id="rId2"/>
    <p:sldId id="257" r:id="rId3"/>
    <p:sldId id="292" r:id="rId4"/>
    <p:sldId id="304" r:id="rId5"/>
    <p:sldId id="276" r:id="rId6"/>
    <p:sldId id="275" r:id="rId7"/>
    <p:sldId id="261" r:id="rId8"/>
    <p:sldId id="262" r:id="rId9"/>
    <p:sldId id="258" r:id="rId10"/>
    <p:sldId id="264" r:id="rId11"/>
    <p:sldId id="263" r:id="rId12"/>
    <p:sldId id="277" r:id="rId13"/>
    <p:sldId id="272" r:id="rId14"/>
    <p:sldId id="271" r:id="rId15"/>
    <p:sldId id="283" r:id="rId16"/>
    <p:sldId id="265" r:id="rId17"/>
    <p:sldId id="273" r:id="rId18"/>
    <p:sldId id="266" r:id="rId19"/>
    <p:sldId id="267" r:id="rId20"/>
    <p:sldId id="268" r:id="rId21"/>
    <p:sldId id="269" r:id="rId22"/>
    <p:sldId id="270" r:id="rId23"/>
    <p:sldId id="278" r:id="rId24"/>
    <p:sldId id="279" r:id="rId25"/>
    <p:sldId id="280" r:id="rId26"/>
    <p:sldId id="259" r:id="rId27"/>
    <p:sldId id="260" r:id="rId28"/>
    <p:sldId id="289" r:id="rId29"/>
    <p:sldId id="302" r:id="rId30"/>
    <p:sldId id="288" r:id="rId31"/>
    <p:sldId id="303" r:id="rId32"/>
    <p:sldId id="281" r:id="rId33"/>
    <p:sldId id="282" r:id="rId34"/>
    <p:sldId id="285" r:id="rId35"/>
    <p:sldId id="284" r:id="rId36"/>
    <p:sldId id="287" r:id="rId37"/>
    <p:sldId id="295" r:id="rId38"/>
    <p:sldId id="300" r:id="rId39"/>
    <p:sldId id="293" r:id="rId40"/>
    <p:sldId id="299" r:id="rId41"/>
    <p:sldId id="297" r:id="rId42"/>
    <p:sldId id="296" r:id="rId43"/>
    <p:sldId id="294" r:id="rId44"/>
    <p:sldId id="298" r:id="rId45"/>
    <p:sldId id="305" r:id="rId46"/>
    <p:sldId id="301"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2FB7-6408-4DBA-A549-7AB3B6DDF0F7}" type="datetimeFigureOut">
              <a:rPr lang="en-US" smtClean="0"/>
              <a:t>10/16/2017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7ED74-3349-4993-8FFF-9055E9BF02F3}" type="slidenum">
              <a:rPr lang="en-US" smtClean="0"/>
              <a:t>‹#›</a:t>
            </a:fld>
            <a:endParaRPr lang="en-US"/>
          </a:p>
        </p:txBody>
      </p:sp>
    </p:spTree>
    <p:extLst>
      <p:ext uri="{BB962C8B-B14F-4D97-AF65-F5344CB8AC3E}">
        <p14:creationId xmlns:p14="http://schemas.microsoft.com/office/powerpoint/2010/main" val="61202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We are in the information age with a tremendous amount of data being created daily</a:t>
            </a:r>
          </a:p>
          <a:p>
            <a:r>
              <a:rPr lang="en-US" i="0" dirty="0"/>
              <a:t>Every day, we create 2.5 quintillion bytes of data — so much that 90% of the data in the world today has been created in the last two years alone.  </a:t>
            </a:r>
          </a:p>
          <a:p>
            <a:r>
              <a:rPr lang="en-US" i="0" dirty="0"/>
              <a:t>This data comes from a wide range of sources and takes many different forms: human-generated documents and social media communications ; transactional data that we use to run our businesses; multimedia accounts for a huge amount of new data; and there’s an ever-increasing proliferation of sensors that produce streams of data.  </a:t>
            </a:r>
          </a:p>
          <a:p>
            <a:pPr marL="171450" indent="-171450">
              <a:buFont typeface="Arial" panose="020B0604020202020204" pitchFamily="34" charset="0"/>
              <a:buChar char="•"/>
            </a:pPr>
            <a:r>
              <a:rPr lang="en-US" b="1" dirty="0"/>
              <a:t>We don’t have enough experts to harness this data and act on it</a:t>
            </a:r>
          </a:p>
          <a:p>
            <a:pPr lvl="0">
              <a:defRPr sz="1800">
                <a:solidFill>
                  <a:srgbClr val="000000"/>
                </a:solidFill>
              </a:defRPr>
            </a:pPr>
            <a:r>
              <a:rPr lang="en-US" dirty="0"/>
              <a:t>We need experts in different domains to sift through, normalize, understand,</a:t>
            </a:r>
            <a:r>
              <a:rPr lang="en-US" baseline="0" dirty="0"/>
              <a:t> analyze, manipulate and act on the data. We don’t have enough experts to harness this data and harvest it so that we can utilize it. We need a </a:t>
            </a:r>
            <a:r>
              <a:rPr lang="en-US" sz="1200" dirty="0">
                <a:solidFill>
                  <a:srgbClr val="41A6D9"/>
                </a:solidFill>
              </a:rPr>
              <a:t>cognitive solution like Watson to understand, reason and learn across the entire data universe, helping businesses and organizations scale expertise to meet new and evolving challenges.</a:t>
            </a:r>
          </a:p>
          <a:p>
            <a:pPr marL="171450" indent="-171450">
              <a:buFont typeface="Arial" panose="020B0604020202020204" pitchFamily="34" charset="0"/>
              <a:buChar char="•"/>
            </a:pPr>
            <a:r>
              <a:rPr lang="en-US" b="1" dirty="0"/>
              <a:t>How do we tap into the</a:t>
            </a:r>
            <a:r>
              <a:rPr lang="en-US" b="1" baseline="0" dirty="0"/>
              <a:t> challenges and opportunities?</a:t>
            </a:r>
            <a:endParaRPr lang="en-US" b="1" dirty="0"/>
          </a:p>
          <a:p>
            <a:r>
              <a:rPr lang="en-US" dirty="0"/>
              <a:t>What I’m going to talk to you about today is how you tap into this vast and complex world of data to deliver the information and insights that the individuals in your organization need, when they need it. In the long run, if you can do this better than your competition, you’ll gain a significant edge.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7</a:t>
            </a:fld>
            <a:endParaRPr lang="en-US"/>
          </a:p>
        </p:txBody>
      </p:sp>
    </p:spTree>
    <p:extLst>
      <p:ext uri="{BB962C8B-B14F-4D97-AF65-F5344CB8AC3E}">
        <p14:creationId xmlns:p14="http://schemas.microsoft.com/office/powerpoint/2010/main" val="1350985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Recently, Forrester Research</a:t>
            </a:r>
            <a:r>
              <a:rPr lang="en-US" b="1" baseline="0" dirty="0"/>
              <a:t> published their report on Big Data Search and Knowledge Discovery markets. </a:t>
            </a:r>
          </a:p>
          <a:p>
            <a:r>
              <a:rPr lang="en-US" baseline="0" dirty="0"/>
              <a:t>This report is the result of rigorous, transparent research by the Forrester team. I can provide you a copy of the report at no charge to help you understand how we’re different from our competitors</a:t>
            </a:r>
            <a:endParaRPr lang="en-US" b="1" dirty="0"/>
          </a:p>
          <a:p>
            <a:r>
              <a:rPr lang="en-US" b="1" dirty="0"/>
              <a:t>Forrester </a:t>
            </a:r>
            <a:r>
              <a:rPr lang="en-US" b="1" baseline="0" dirty="0"/>
              <a:t>confirmed IBM’s market leadership in this report rating Watson Explorer as a strong offering with a strong market presence and a solid strategy.</a:t>
            </a:r>
            <a:endParaRPr lang="en-US" baseline="0" dirty="0"/>
          </a:p>
          <a:p>
            <a:r>
              <a:rPr lang="en-US" baseline="0" dirty="0"/>
              <a:t>In addition to demonstrating a strong market presence, Watson Explorer received excellent scores in key areas such as core search and knowledge discovery capabilities, administration, application deployment, </a:t>
            </a:r>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24</a:t>
            </a:fld>
            <a:endParaRPr lang="en-US"/>
          </a:p>
        </p:txBody>
      </p:sp>
    </p:spTree>
    <p:extLst>
      <p:ext uri="{BB962C8B-B14F-4D97-AF65-F5344CB8AC3E}">
        <p14:creationId xmlns:p14="http://schemas.microsoft.com/office/powerpoint/2010/main" val="964083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n-US" dirty="0"/>
              <a:t>Let’s focus now on the specific challenges that we see in organizations when confronted with today’s complex hybrid landscape of information and applications and how Watson Explorer can address</a:t>
            </a:r>
            <a:r>
              <a:rPr lang="en-US" baseline="0" dirty="0"/>
              <a:t> these challenges.</a:t>
            </a:r>
            <a:endParaRPr lang="en-US" dirty="0"/>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Today’s knowledge workers</a:t>
            </a:r>
            <a:r>
              <a:rPr lang="en-US" sz="1200" b="1" kern="1200" baseline="0" dirty="0">
                <a:solidFill>
                  <a:schemeClr val="tx1"/>
                </a:solidFill>
                <a:effectLst/>
                <a:latin typeface="+mn-lt"/>
                <a:ea typeface="+mn-ea"/>
                <a:cs typeface="+mn-cs"/>
              </a:rPr>
              <a:t> struggle to get the information they need, when they need it, in the relevant context, efficiently – Watson Explorer can unify information access from all sources in the enterprise and deliver it in context</a:t>
            </a:r>
            <a:endParaRPr lang="en-US" sz="1200" b="1" kern="1200" dirty="0">
              <a:solidFill>
                <a:schemeClr val="tx1"/>
              </a:solidFill>
              <a:effectLst/>
              <a:latin typeface="+mn-lt"/>
              <a:ea typeface="+mn-ea"/>
              <a:cs typeface="+mn-cs"/>
            </a:endParaRPr>
          </a:p>
          <a:p>
            <a:pPr marL="0" lvl="3">
              <a:defRPr/>
            </a:pPr>
            <a:r>
              <a:rPr lang="en-US" dirty="0"/>
              <a:t>If you’re like </a:t>
            </a:r>
            <a:r>
              <a:rPr lang="en-US" sz="1200" kern="1200" dirty="0">
                <a:solidFill>
                  <a:schemeClr val="tx1"/>
                </a:solidFill>
                <a:effectLst/>
                <a:latin typeface="+mn-lt"/>
                <a:ea typeface="+mn-ea"/>
                <a:cs typeface="+mn-cs"/>
              </a:rPr>
              <a:t>most organizations, it’s a constant struggle to deliver the information and insights that your front-line employees need for top performance. This was true even before the proliferation of data and hybrid environments, and it’s even more true today. The first challenge we see is one of information access. This results</a:t>
            </a:r>
            <a:r>
              <a:rPr lang="en-US" sz="1200" kern="1200" baseline="0" dirty="0">
                <a:solidFill>
                  <a:schemeClr val="tx1"/>
                </a:solidFill>
                <a:effectLst/>
                <a:latin typeface="+mn-lt"/>
                <a:ea typeface="+mn-ea"/>
                <a:cs typeface="+mn-cs"/>
              </a:rPr>
              <a:t> </a:t>
            </a:r>
            <a:r>
              <a:rPr lang="en-US" dirty="0"/>
              <a:t>both </a:t>
            </a:r>
            <a:r>
              <a:rPr lang="en-US" sz="1200" kern="1200" baseline="0" dirty="0">
                <a:solidFill>
                  <a:schemeClr val="tx1"/>
                </a:solidFill>
                <a:effectLst/>
                <a:latin typeface="+mn-lt"/>
                <a:ea typeface="+mn-ea"/>
                <a:cs typeface="+mn-cs"/>
              </a:rPr>
              <a:t>from the sheer volume and variety of data in your organization and from the varied ways in which it is stored and managed. If you’re like most organizations, you have 100s of terabytes of data and it is spread across on-premises, cloud-based and external systems. To address this Watson Explorer provides the ability to explore across many different systems—on-premises </a:t>
            </a:r>
            <a:r>
              <a:rPr lang="en-US" dirty="0"/>
              <a:t>and off—and </a:t>
            </a:r>
            <a:r>
              <a:rPr lang="en-US" sz="1200" kern="1200" baseline="0" dirty="0">
                <a:solidFill>
                  <a:schemeClr val="tx1"/>
                </a:solidFill>
                <a:effectLst/>
                <a:latin typeface="+mn-lt"/>
                <a:ea typeface="+mn-ea"/>
                <a:cs typeface="+mn-cs"/>
              </a:rPr>
              <a:t>deliver the right information to front-line staff, at the “point of impact” and in the proper context. If done right, this means that it doesn’t matter where the data and analytic services reside. </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 80% of organizational data is unstructured (in free text, documents, web pages, images, etc.) and only a small percentage of it is utilized – Watson Explorer can analyze this data and surface patterns and insights</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Another challenge most organizations face is that most of their data—80% according to industry analysts—is “unstructured” in the form of documents, web pages and other forms of human language, mixed it with images and other media. As we’ll see in a few minutes, a tremendous amount of insight could be gained from this data if you only had a scalable way to analyze it all. To address this, Watson Explorer provides very advanced content analytics capabilities. </a:t>
            </a:r>
          </a:p>
          <a:p>
            <a:pPr algn="l" defTabSz="666651">
              <a:defRPr/>
            </a:pPr>
            <a:r>
              <a:rPr lang="en-US" sz="1200" b="1" dirty="0">
                <a:solidFill>
                  <a:srgbClr val="D2A3FF"/>
                </a:solidFill>
                <a:cs typeface="Helvetica Neue"/>
              </a:rPr>
              <a:t>* Finding data is only part</a:t>
            </a:r>
            <a:r>
              <a:rPr lang="en-US" sz="1200" b="1" baseline="0" dirty="0">
                <a:solidFill>
                  <a:srgbClr val="D2A3FF"/>
                </a:solidFill>
                <a:cs typeface="Helvetica Neue"/>
              </a:rPr>
              <a:t> of the challenge; finding answers often takes far more effort </a:t>
            </a:r>
            <a:r>
              <a:rPr lang="mr-IN" sz="1200" b="1" baseline="0" dirty="0">
                <a:solidFill>
                  <a:srgbClr val="D2A3FF"/>
                </a:solidFill>
                <a:cs typeface="Helvetica Neue"/>
              </a:rPr>
              <a:t>–</a:t>
            </a:r>
            <a:r>
              <a:rPr lang="en-US" sz="1200" b="1" baseline="0" dirty="0">
                <a:solidFill>
                  <a:srgbClr val="D2A3FF"/>
                </a:solidFill>
                <a:cs typeface="Helvetica Neue"/>
              </a:rPr>
              <a:t> Watson Explorer can uncover hidden patterns with high confidence and accuracy </a:t>
            </a:r>
            <a:endParaRPr lang="en-US" sz="1200" b="1" dirty="0">
              <a:solidFill>
                <a:srgbClr val="D2A3FF"/>
              </a:solidFill>
              <a:cs typeface="Helvetica Neue"/>
            </a:endParaRPr>
          </a:p>
          <a:p>
            <a:pPr algn="l" defTabSz="666651">
              <a:defRPr/>
            </a:pPr>
            <a:r>
              <a:rPr lang="en-US" sz="1050" dirty="0">
                <a:solidFill>
                  <a:schemeClr val="tx1"/>
                </a:solidFill>
                <a:cs typeface="Helvetica Neue"/>
              </a:rPr>
              <a:t>Often answers to questions are spread</a:t>
            </a:r>
            <a:r>
              <a:rPr lang="en-US" sz="1050" baseline="0" dirty="0">
                <a:solidFill>
                  <a:schemeClr val="tx1"/>
                </a:solidFill>
                <a:cs typeface="Helvetica Neue"/>
              </a:rPr>
              <a:t> across multiple sources. Locating the specific part of the answer needed to help a customer or repair a product can be time-consuming. </a:t>
            </a:r>
            <a:r>
              <a:rPr lang="en-US" sz="1200" b="0" baseline="0" dirty="0">
                <a:solidFill>
                  <a:srgbClr val="D2A3FF"/>
                </a:solidFill>
                <a:cs typeface="Helvetica Neue"/>
              </a:rPr>
              <a:t>Watson Explorer uses cognitive technologies like natural language processing and machine learning to deliver relevant content, in context, to enable employees to act with confidence. </a:t>
            </a:r>
            <a:endParaRPr lang="en-US" sz="1200" b="0" kern="1200" baseline="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 Expertise matters more today than ever, but is scarce and difficult to scale – Watson Explorer’s cognitive computing can help!</a:t>
            </a: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And finally, you face the challenge of scaling the expertise in your organization. How many times have you said to yourself that you’d like to “clone” one of your experts or top performers? Now we’re not promising anything along those lines, but in fact a lot of the work that humans do to consume and process information, form hypotheses and make judgments, can be automated to a degree. Here I’m talking about the field of cognitive computing. The Watson Group has taken the key capabilities of the Watson Platform and made them accessible in the cloud. We have provided an integration layer with Watson Explorer with the ability to tap into the cognitive</a:t>
            </a:r>
            <a:r>
              <a:rPr lang="en-US" sz="1200" kern="1200" dirty="0">
                <a:solidFill>
                  <a:schemeClr val="tx1"/>
                </a:solidFill>
                <a:effectLst/>
                <a:latin typeface="+mn-lt"/>
                <a:ea typeface="+mn-ea"/>
                <a:cs typeface="+mn-cs"/>
              </a:rPr>
              <a:t> capabilities of the IBM Watson platform and to leverage those immediately.</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of course,</a:t>
            </a:r>
            <a:r>
              <a:rPr lang="en-US" sz="1200" kern="1200" baseline="0" dirty="0">
                <a:solidFill>
                  <a:schemeClr val="tx1"/>
                </a:solidFill>
                <a:effectLst/>
                <a:latin typeface="+mn-lt"/>
                <a:ea typeface="+mn-ea"/>
                <a:cs typeface="+mn-cs"/>
              </a:rPr>
              <a:t> Watson Explorer’s </a:t>
            </a:r>
            <a:r>
              <a:rPr lang="en-US" sz="1200" b="1" kern="1200" baseline="0" dirty="0">
                <a:solidFill>
                  <a:schemeClr val="tx1"/>
                </a:solidFill>
                <a:effectLst/>
                <a:latin typeface="+mn-lt"/>
                <a:ea typeface="+mn-ea"/>
                <a:cs typeface="+mn-cs"/>
              </a:rPr>
              <a:t>hybrid cloud architecture </a:t>
            </a:r>
            <a:r>
              <a:rPr lang="en-US" sz="1200" b="0" kern="1200" baseline="0" dirty="0">
                <a:solidFill>
                  <a:schemeClr val="tx1"/>
                </a:solidFill>
                <a:effectLst/>
                <a:latin typeface="+mn-lt"/>
                <a:ea typeface="+mn-ea"/>
                <a:cs typeface="+mn-cs"/>
              </a:rPr>
              <a:t>allows you to take advantage of the cloud </a:t>
            </a:r>
            <a:r>
              <a:rPr lang="en-US" sz="1200" kern="1200" baseline="0" dirty="0">
                <a:solidFill>
                  <a:schemeClr val="tx1"/>
                </a:solidFill>
                <a:effectLst/>
                <a:latin typeface="+mn-lt"/>
                <a:ea typeface="+mn-ea"/>
                <a:cs typeface="+mn-cs"/>
              </a:rPr>
              <a:t>while ensuring sensitive data remains secure on-premises. </a:t>
            </a:r>
          </a:p>
          <a:p>
            <a:pPr marL="0" marR="0" lvl="3"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3" indent="0" algn="l" defTabSz="914400" rtl="0" eaLnBrk="1" fontAlgn="auto" latinLnBrk="0" hangingPunct="1">
              <a:lnSpc>
                <a:spcPct val="100000"/>
              </a:lnSpc>
              <a:spcBef>
                <a:spcPts val="0"/>
              </a:spcBef>
              <a:spcAft>
                <a:spcPts val="0"/>
              </a:spcAft>
              <a:buClrTx/>
              <a:buSzTx/>
              <a:buFontTx/>
              <a:buNone/>
              <a:tabLst/>
              <a:defRPr/>
            </a:pPr>
            <a:r>
              <a:rPr lang="en-US" b="1" dirty="0"/>
              <a:t>Let’s examine</a:t>
            </a:r>
            <a:r>
              <a:rPr lang="en-US" b="1" baseline="0" dirty="0"/>
              <a:t> each of these challenges individually and understand how Watson Explorer can help.</a:t>
            </a:r>
            <a:endParaRPr lang="en-US" b="1" dirty="0"/>
          </a:p>
          <a:p>
            <a:pPr marL="0" marR="0" lvl="3"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25</a:t>
            </a:fld>
            <a:endParaRPr lang="en-US"/>
          </a:p>
        </p:txBody>
      </p:sp>
    </p:spTree>
    <p:extLst>
      <p:ext uri="{BB962C8B-B14F-4D97-AF65-F5344CB8AC3E}">
        <p14:creationId xmlns:p14="http://schemas.microsoft.com/office/powerpoint/2010/main" val="2523712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 Content Miner provides an interactive interface</a:t>
            </a:r>
            <a:r>
              <a:rPr lang="en-US" b="1" baseline="0" dirty="0"/>
              <a:t> to </a:t>
            </a:r>
            <a:r>
              <a:rPr lang="en-US" b="1" dirty="0"/>
              <a:t>help business professionals mine large amounts of text for new business insights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 Textual information is analyzed and visualized using a series of views that can show trends, patterns, and anomalies in information</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For example, a user might see a rising number of references to a specific component or product in call center logs over time indicating the need to investigate whether the increased references are an early indicator of a problem or of new interest in a product capability.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 Out of the box, we have </a:t>
            </a:r>
            <a:r>
              <a:rPr lang="en-US" b="1" baseline="0" dirty="0"/>
              <a:t>ten analytic frameworks for detecting patterns in unstructured content.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It works hand in hand with the Watson Explorer Content Analytics Studio it enables your organization to create and use content analytics projects without requiring extensive programming or coding.</a:t>
            </a:r>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32</a:t>
            </a:fld>
            <a:endParaRPr lang="en-US"/>
          </a:p>
        </p:txBody>
      </p:sp>
    </p:spTree>
    <p:extLst>
      <p:ext uri="{BB962C8B-B14F-4D97-AF65-F5344CB8AC3E}">
        <p14:creationId xmlns:p14="http://schemas.microsoft.com/office/powerpoint/2010/main" val="800425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There is a natural and cumulative evolution from basic search, through advanced NLP, to cognitive computing … all with the goal of delivering actionable information and scaling expertise. </a:t>
            </a:r>
          </a:p>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9</a:t>
            </a:fld>
            <a:endParaRPr lang="en-US"/>
          </a:p>
        </p:txBody>
      </p:sp>
    </p:spTree>
    <p:extLst>
      <p:ext uri="{BB962C8B-B14F-4D97-AF65-F5344CB8AC3E}">
        <p14:creationId xmlns:p14="http://schemas.microsoft.com/office/powerpoint/2010/main" val="3312327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latin typeface="Arial" pitchFamily="34" charset="0"/>
              </a:rPr>
              <a:t>Deliver information to knowledge workers when they need it with Watson’s advanced content analytics on-premises and on the cloud.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Unstructured content is brimming with information that can be analyzed easily by humans</a:t>
            </a:r>
            <a:r>
              <a:rPr lang="en-US" b="1" baseline="0" dirty="0"/>
              <a:t> but not by standard IT systems</a:t>
            </a:r>
            <a:r>
              <a:rPr lang="en-US" b="1"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example, you</a:t>
            </a:r>
            <a:r>
              <a:rPr lang="en-US" baseline="0" dirty="0"/>
              <a:t> see a snippet of unstructured content from a customer review of a washing machine. Typically, you would need a human to read and understand this information and act on it.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 Using deep natural language analysis, Watson Explorer Content Analytics and Watson Discovery Service can create structured data for analysis quickly from unstructured text </a:t>
            </a:r>
            <a:r>
              <a:rPr lang="mr-IN" b="1" baseline="0" dirty="0"/>
              <a:t>…</a:t>
            </a:r>
            <a:r>
              <a:rPr lang="en-US" b="1" baseline="0" dirty="0"/>
              <a:t> and deliver context-ready answers to employees and customers.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 With structured text,</a:t>
            </a:r>
            <a:r>
              <a:rPr lang="en-US" b="1" baseline="0" dirty="0"/>
              <a:t> it is easy to visualize patterns to identify ‘hidden insights’ and make data-driven decisions</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16</a:t>
            </a:fld>
            <a:endParaRPr lang="en-US"/>
          </a:p>
        </p:txBody>
      </p:sp>
    </p:spTree>
    <p:extLst>
      <p:ext uri="{BB962C8B-B14F-4D97-AF65-F5344CB8AC3E}">
        <p14:creationId xmlns:p14="http://schemas.microsoft.com/office/powerpoint/2010/main" val="83649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 Structured data can be used to determine “what” happened. Usually</a:t>
            </a:r>
            <a:r>
              <a:rPr lang="en-US" sz="1200" b="1" kern="1200" baseline="0" dirty="0">
                <a:solidFill>
                  <a:schemeClr val="tx1"/>
                </a:solidFill>
                <a:effectLst/>
                <a:latin typeface="+mn-lt"/>
                <a:ea typeface="+mn-ea"/>
                <a:cs typeface="+mn-cs"/>
              </a:rPr>
              <a:t>, understanding “why” something happened requires analyzing some unstructured content. </a:t>
            </a:r>
          </a:p>
          <a:p>
            <a:r>
              <a:rPr lang="en-US" sz="1200" kern="1200" dirty="0">
                <a:solidFill>
                  <a:schemeClr val="tx1"/>
                </a:solidFill>
                <a:effectLst/>
                <a:latin typeface="+mn-lt"/>
                <a:ea typeface="+mn-ea"/>
                <a:cs typeface="+mn-cs"/>
              </a:rPr>
              <a:t>The common thread in these examples is finding the “Why” behind “what”. </a:t>
            </a:r>
          </a:p>
          <a:p>
            <a:r>
              <a:rPr lang="en-US" sz="1200" b="1" kern="1200" dirty="0">
                <a:solidFill>
                  <a:schemeClr val="tx1"/>
                </a:solidFill>
                <a:effectLst/>
                <a:latin typeface="+mn-lt"/>
                <a:ea typeface="+mn-ea"/>
                <a:cs typeface="+mn-cs"/>
              </a:rPr>
              <a:t>*</a:t>
            </a:r>
            <a:r>
              <a:rPr lang="en-US" sz="1200" b="1" kern="1200" baseline="0" dirty="0">
                <a:solidFill>
                  <a:schemeClr val="tx1"/>
                </a:solidFill>
                <a:effectLst/>
                <a:latin typeface="+mn-lt"/>
                <a:ea typeface="+mn-ea"/>
                <a:cs typeface="+mn-cs"/>
              </a:rPr>
              <a:t> Examine examples across different use cases (use appropriate use case for audience)</a:t>
            </a: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example is about sales target being missed due out-of-stock inventory. You’ll see that the obvious reason is because you’re not selling as much but what you might not realize that extra drop in sales is due to bad reviews customers were leaving each time the product was not available.</a:t>
            </a:r>
          </a:p>
          <a:p>
            <a:r>
              <a:rPr lang="en-US" sz="1200" kern="1200" dirty="0">
                <a:solidFill>
                  <a:schemeClr val="tx1"/>
                </a:solidFill>
                <a:effectLst/>
                <a:latin typeface="+mn-lt"/>
                <a:ea typeface="+mn-ea"/>
                <a:cs typeface="+mn-cs"/>
              </a:rPr>
              <a:t>Another example is around local law enforcement where we see decrease in arrests and increase in crime rate. With content analytics you can now identify that officers were incorrectly deployed due to new crime patterns that emerged recently.</a:t>
            </a:r>
          </a:p>
          <a:p>
            <a:r>
              <a:rPr lang="en-US" dirty="0"/>
              <a:t>[Note</a:t>
            </a:r>
            <a:r>
              <a:rPr lang="en-US" baseline="0" dirty="0"/>
              <a:t> to presenter: details for each use case are provided in the supplemental slides. Insert slides relevant to your audience.]</a:t>
            </a:r>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17</a:t>
            </a:fld>
            <a:endParaRPr lang="en-US"/>
          </a:p>
        </p:txBody>
      </p:sp>
    </p:spTree>
    <p:extLst>
      <p:ext uri="{BB962C8B-B14F-4D97-AF65-F5344CB8AC3E}">
        <p14:creationId xmlns:p14="http://schemas.microsoft.com/office/powerpoint/2010/main" val="4283517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 of customer insight is particularly rich and closely related to your bottom line. In today’s digital world, there’s no shortage of data that you might exploit. </a:t>
            </a:r>
          </a:p>
          <a:p>
            <a:endParaRPr lang="en-US" sz="1200" kern="1200" dirty="0">
              <a:solidFill>
                <a:schemeClr val="tx1"/>
              </a:solidFill>
              <a:effectLst/>
              <a:latin typeface="+mn-lt"/>
              <a:ea typeface="+mn-ea"/>
              <a:cs typeface="+mn-cs"/>
            </a:endParaRPr>
          </a:p>
          <a:p>
            <a:r>
              <a:rPr lang="en-US" dirty="0"/>
              <a:t>You could easily start with </a:t>
            </a:r>
            <a:r>
              <a:rPr lang="en-US" b="1" dirty="0"/>
              <a:t>customer experience. </a:t>
            </a:r>
            <a:r>
              <a:rPr lang="en-US" dirty="0"/>
              <a:t>Customers today are not shy about expressing themselves about their experience, either directly to your organization or in social media and other digital forums. If you have access to those communications they can provide very rich content to mine. Are they happy or dissatisfied? What are the products and issues they mention most often and what terms  do they use in reference to those products? What competitors do they mention? That’s just a start</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Churn prediction </a:t>
            </a:r>
            <a:r>
              <a:rPr lang="en-US" sz="1200" kern="1200" dirty="0">
                <a:solidFill>
                  <a:schemeClr val="tx1"/>
                </a:solidFill>
                <a:effectLst/>
                <a:latin typeface="+mn-lt"/>
                <a:ea typeface="+mn-ea"/>
                <a:cs typeface="+mn-cs"/>
              </a:rPr>
              <a:t>– you can see that there is churn from your structured data. But you need to identify </a:t>
            </a:r>
            <a:r>
              <a:rPr lang="en-US" sz="1200" b="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that is happening. Using content analytics, you can do that by looking at indicators such as comments from customers.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18</a:t>
            </a:fld>
            <a:endParaRPr lang="en-US"/>
          </a:p>
        </p:txBody>
      </p:sp>
    </p:spTree>
    <p:extLst>
      <p:ext uri="{BB962C8B-B14F-4D97-AF65-F5344CB8AC3E}">
        <p14:creationId xmlns:p14="http://schemas.microsoft.com/office/powerpoint/2010/main" val="131734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Crime analytics is an area where content analytics is being used dramatically improve the success rate of investigations. The ability to rapidly analyze data from social media, confiscated devices, and various intercepted communications can greatly magnify the effectiveness of a law enforcement or other investigative organization. </a:t>
            </a:r>
          </a:p>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19</a:t>
            </a:fld>
            <a:endParaRPr lang="en-US"/>
          </a:p>
        </p:txBody>
      </p:sp>
    </p:spTree>
    <p:extLst>
      <p:ext uri="{BB962C8B-B14F-4D97-AF65-F5344CB8AC3E}">
        <p14:creationId xmlns:p14="http://schemas.microsoft.com/office/powerpoint/2010/main" val="4160552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potential use cases in the healthcare field.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Prevention of readmission </a:t>
            </a:r>
            <a:r>
              <a:rPr lang="en-US" sz="1200" kern="1200" dirty="0">
                <a:solidFill>
                  <a:schemeClr val="tx1"/>
                </a:solidFill>
                <a:effectLst/>
                <a:latin typeface="+mn-lt"/>
                <a:ea typeface="+mn-ea"/>
                <a:cs typeface="+mn-cs"/>
              </a:rPr>
              <a:t>is a proven use case. For example, manager might be able to see from structured analytics that there is an increase in readmission. However a lot of information that can reveal the actual cause could be stored </a:t>
            </a:r>
            <a:r>
              <a:rPr lang="en-US" dirty="0"/>
              <a:t>in notes from doctors and nurses as unstructured data. W</a:t>
            </a:r>
            <a:r>
              <a:rPr lang="en-US" sz="1200" kern="1200" dirty="0">
                <a:solidFill>
                  <a:schemeClr val="tx1"/>
                </a:solidFill>
                <a:effectLst/>
                <a:latin typeface="+mn-lt"/>
                <a:ea typeface="+mn-ea"/>
                <a:cs typeface="+mn-cs"/>
              </a:rPr>
              <a:t>ith WEX Advanced Edition, you can get to that information and look for indicators that can help in addition to existing structured data.</a:t>
            </a:r>
          </a:p>
          <a:p>
            <a:pPr lvl="0"/>
            <a:endParaRPr lang="en-US" dirty="0"/>
          </a:p>
          <a:p>
            <a:pPr lvl="0"/>
            <a:r>
              <a:rPr lang="en-US" sz="1200" kern="1200" dirty="0">
                <a:solidFill>
                  <a:schemeClr val="tx1"/>
                </a:solidFill>
                <a:effectLst/>
                <a:latin typeface="+mn-lt"/>
                <a:ea typeface="+mn-ea"/>
                <a:cs typeface="+mn-cs"/>
              </a:rPr>
              <a:t>Numerous other opportunities exist in the healthcare field ranging from patient management to fraud detection and prevention.</a:t>
            </a:r>
          </a:p>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20</a:t>
            </a:fld>
            <a:endParaRPr lang="en-US"/>
          </a:p>
        </p:txBody>
      </p:sp>
    </p:spTree>
    <p:extLst>
      <p:ext uri="{BB962C8B-B14F-4D97-AF65-F5344CB8AC3E}">
        <p14:creationId xmlns:p14="http://schemas.microsoft.com/office/powerpoint/2010/main" val="73673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Potential use cases in the insurance field include:</a:t>
            </a:r>
          </a:p>
          <a:p>
            <a:r>
              <a:rPr lang="en-US" sz="1200" b="1" kern="1200" dirty="0">
                <a:solidFill>
                  <a:schemeClr val="tx1"/>
                </a:solidFill>
                <a:effectLst/>
                <a:latin typeface="+mn-lt"/>
                <a:ea typeface="+mn-ea"/>
                <a:cs typeface="+mn-cs"/>
              </a:rPr>
              <a:t>Risk assessment. </a:t>
            </a:r>
            <a:r>
              <a:rPr lang="en-US" sz="1200" kern="1200" dirty="0">
                <a:solidFill>
                  <a:schemeClr val="tx1"/>
                </a:solidFill>
                <a:effectLst/>
                <a:latin typeface="+mn-lt"/>
                <a:ea typeface="+mn-ea"/>
                <a:cs typeface="+mn-cs"/>
              </a:rPr>
              <a:t>Leveraging unstructured content to reveal risk factors that are not captured through structured data analysis.</a:t>
            </a:r>
          </a:p>
          <a:p>
            <a:endParaRPr lang="en-US" dirty="0"/>
          </a:p>
          <a:p>
            <a:r>
              <a:rPr lang="en-US" b="1" dirty="0"/>
              <a:t>Claims analysis. </a:t>
            </a:r>
            <a:r>
              <a:rPr lang="en-US" dirty="0"/>
              <a:t>Sorting and classification of claims based on content, as well as tagging claims as suspicious or low-risk.</a:t>
            </a:r>
            <a:r>
              <a:rPr lang="en-US" b="1" dirty="0"/>
              <a:t> </a:t>
            </a:r>
          </a:p>
          <a:p>
            <a:endParaRPr lang="en-US" b="1" dirty="0"/>
          </a:p>
          <a:p>
            <a:r>
              <a:rPr lang="en-US" b="1" dirty="0"/>
              <a:t>Fraud detection. </a:t>
            </a:r>
            <a:r>
              <a:rPr lang="en-US" dirty="0"/>
              <a:t>Scanning accident claims for suspicious terms, repeated passages from accident claims and other red flags.</a:t>
            </a:r>
            <a:endParaRPr lang="en-US" b="1" dirty="0"/>
          </a:p>
          <a:p>
            <a:endParaRPr lang="en-US" sz="1200" kern="1200" dirty="0">
              <a:solidFill>
                <a:schemeClr val="tx1"/>
              </a:solidFill>
              <a:effectLst/>
              <a:latin typeface="+mn-lt"/>
              <a:ea typeface="+mn-ea"/>
              <a:cs typeface="+mn-cs"/>
            </a:endParaRPr>
          </a:p>
          <a:p>
            <a:r>
              <a:rPr lang="en-US" b="1" dirty="0"/>
              <a:t>Policy underwriting analysis. </a:t>
            </a:r>
            <a:r>
              <a:rPr lang="en-US" dirty="0"/>
              <a:t>Flagging of incorrect or inappropriate terms in policies.</a:t>
            </a:r>
            <a:endParaRPr lang="en-US" b="1" dirty="0"/>
          </a:p>
          <a:p>
            <a:endParaRPr lang="en-US" sz="1200" b="1" kern="1200" dirty="0">
              <a:solidFill>
                <a:schemeClr val="tx1"/>
              </a:solidFill>
              <a:effectLst/>
              <a:latin typeface="+mn-lt"/>
              <a:ea typeface="+mn-ea"/>
              <a:cs typeface="+mn-cs"/>
            </a:endParaRPr>
          </a:p>
          <a:p>
            <a:r>
              <a:rPr lang="en-US" b="1" dirty="0"/>
              <a:t>Reserve trending and optimization</a:t>
            </a:r>
          </a:p>
          <a:p>
            <a:endParaRPr lang="en-US" sz="1200" kern="1200" dirty="0">
              <a:solidFill>
                <a:schemeClr val="tx1"/>
              </a:solidFill>
              <a:effectLst/>
              <a:latin typeface="+mn-lt"/>
              <a:ea typeface="+mn-ea"/>
              <a:cs typeface="+mn-cs"/>
            </a:endParaRPr>
          </a:p>
          <a:p>
            <a:endParaRPr lang="en-US" b="1" dirty="0"/>
          </a:p>
          <a:p>
            <a:endParaRPr lang="en-US" sz="1200" b="1"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21</a:t>
            </a:fld>
            <a:endParaRPr lang="en-US"/>
          </a:p>
        </p:txBody>
      </p:sp>
    </p:spTree>
    <p:extLst>
      <p:ext uri="{BB962C8B-B14F-4D97-AF65-F5344CB8AC3E}">
        <p14:creationId xmlns:p14="http://schemas.microsoft.com/office/powerpoint/2010/main" val="3710633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4669544-7447-FD4C-B069-50EA10E20708}" type="slidenum">
              <a:rPr lang="en-US" smtClean="0"/>
              <a:t>22</a:t>
            </a:fld>
            <a:endParaRPr lang="en-US"/>
          </a:p>
        </p:txBody>
      </p:sp>
    </p:spTree>
    <p:extLst>
      <p:ext uri="{BB962C8B-B14F-4D97-AF65-F5344CB8AC3E}">
        <p14:creationId xmlns:p14="http://schemas.microsoft.com/office/powerpoint/2010/main" val="1237974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A9117-7D5B-4EEE-9C65-FE58195DF9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336C2-205D-4A85-B381-F366054C43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7E9F8E-6F35-4B56-AF79-7AFE10383275}"/>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5" name="Footer Placeholder 4">
            <a:extLst>
              <a:ext uri="{FF2B5EF4-FFF2-40B4-BE49-F238E27FC236}">
                <a16:creationId xmlns:a16="http://schemas.microsoft.com/office/drawing/2014/main" id="{5097E3E2-0191-43B2-91F0-9C608161A9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BEFBA-ED23-42F8-82FA-627E91177A93}"/>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3519416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1B265-175D-4AF8-B303-4B85C01D1C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403940-B4DE-4A1D-9843-6EE6A731EA0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42FC5-0A56-4DA1-B225-3299F7A7C574}"/>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5" name="Footer Placeholder 4">
            <a:extLst>
              <a:ext uri="{FF2B5EF4-FFF2-40B4-BE49-F238E27FC236}">
                <a16:creationId xmlns:a16="http://schemas.microsoft.com/office/drawing/2014/main" id="{271897CD-D8DB-4C90-A32D-B66535CAC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D5FE5C-672F-4AB0-B6CF-B9738B31D047}"/>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146243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ADC3F-F508-4FB8-BF5B-0A43D0DD65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9938D0-F971-4FDA-8808-98B1CAF9D4B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972A4-FD9E-468B-BB0D-45B060C06634}"/>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5" name="Footer Placeholder 4">
            <a:extLst>
              <a:ext uri="{FF2B5EF4-FFF2-40B4-BE49-F238E27FC236}">
                <a16:creationId xmlns:a16="http://schemas.microsoft.com/office/drawing/2014/main" id="{3302D381-C0A5-4E3B-A8F6-62A5D1811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587BD-C33A-4DB1-8D39-477CA1A2CE0E}"/>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244128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63040"/>
            <a:ext cx="1146048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570D9-6E3C-7942-8F22-FC1D6FD304D4}" type="datetime1">
              <a:rPr lang="en-US" smtClean="0"/>
              <a:t>10/16/2017</a:t>
            </a:fld>
            <a:endParaRPr lang="en-US"/>
          </a:p>
        </p:txBody>
      </p:sp>
      <p:sp>
        <p:nvSpPr>
          <p:cNvPr id="5" name="Footer Placeholder 4"/>
          <p:cNvSpPr>
            <a:spLocks noGrp="1"/>
          </p:cNvSpPr>
          <p:nvPr>
            <p:ph type="ftr" sz="quarter" idx="11"/>
          </p:nvPr>
        </p:nvSpPr>
        <p:spPr/>
        <p:txBody>
          <a:bodyPr/>
          <a:lstStyle/>
          <a:p>
            <a:r>
              <a:rPr lang="en-US" dirty="0"/>
              <a:t>Watson Explorer</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302683" y="239184"/>
            <a:ext cx="5364480" cy="1219200"/>
          </a:xfrm>
        </p:spPr>
        <p:txBody>
          <a:bodyPr/>
          <a:lstStyle/>
          <a:p>
            <a:r>
              <a:rPr lang="en-US"/>
              <a:t>Click to edit Master title style</a:t>
            </a:r>
            <a:endParaRPr lang="en-US" dirty="0"/>
          </a:p>
        </p:txBody>
      </p:sp>
    </p:spTree>
    <p:extLst>
      <p:ext uri="{BB962C8B-B14F-4D97-AF65-F5344CB8AC3E}">
        <p14:creationId xmlns:p14="http://schemas.microsoft.com/office/powerpoint/2010/main" val="3997246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8 Title/Text only (standard siz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A945815-CA17-0F4A-A81F-F2562A11B465}" type="datetime1">
              <a:rPr lang="en-US" smtClean="0"/>
              <a:t>10/16/2017</a:t>
            </a:fld>
            <a:endParaRPr lang="en-US"/>
          </a:p>
        </p:txBody>
      </p:sp>
      <p:sp>
        <p:nvSpPr>
          <p:cNvPr id="4" name="Footer Placeholder 3"/>
          <p:cNvSpPr>
            <a:spLocks noGrp="1"/>
          </p:cNvSpPr>
          <p:nvPr>
            <p:ph type="ftr" sz="quarter" idx="11"/>
          </p:nvPr>
        </p:nvSpPr>
        <p:spPr/>
        <p:txBody>
          <a:bodyPr/>
          <a:lstStyle/>
          <a:p>
            <a:r>
              <a:rPr lang="de-DE" dirty="0"/>
              <a:t>Watson Explorer</a:t>
            </a:r>
            <a:endParaRPr lang="en-US" dirty="0"/>
          </a:p>
        </p:txBody>
      </p:sp>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302683" y="239184"/>
            <a:ext cx="5730240" cy="5791200"/>
          </a:xfrm>
        </p:spPr>
        <p:txBody>
          <a:bodyPr/>
          <a:lstStyle/>
          <a:p>
            <a:r>
              <a:rPr lang="en-US"/>
              <a:t>Click to edit Master title style</a:t>
            </a:r>
            <a:endParaRPr lang="en-US" dirty="0"/>
          </a:p>
        </p:txBody>
      </p:sp>
    </p:spTree>
    <p:extLst>
      <p:ext uri="{BB962C8B-B14F-4D97-AF65-F5344CB8AC3E}">
        <p14:creationId xmlns:p14="http://schemas.microsoft.com/office/powerpoint/2010/main" val="1229715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4D07F-D8E9-4320-9E48-8C08ECBAD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77DB16-E81F-4228-9828-ADC96607EA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4D4D55-62BD-45DD-9466-2CB4B14CC974}"/>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5" name="Footer Placeholder 4">
            <a:extLst>
              <a:ext uri="{FF2B5EF4-FFF2-40B4-BE49-F238E27FC236}">
                <a16:creationId xmlns:a16="http://schemas.microsoft.com/office/drawing/2014/main" id="{703AED37-6FDA-4F10-BAB4-B10B930DC3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CEA466-A797-4790-8D2A-0132FF6F6BB1}"/>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394329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739DC-4630-40C7-8E26-3AB2E76D66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C925EC-BC2B-439C-9DD0-22924621F5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7A68839-96A6-407C-A791-7C0A02BCA036}"/>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5" name="Footer Placeholder 4">
            <a:extLst>
              <a:ext uri="{FF2B5EF4-FFF2-40B4-BE49-F238E27FC236}">
                <a16:creationId xmlns:a16="http://schemas.microsoft.com/office/drawing/2014/main" id="{5A385EBB-C4D6-462A-8500-E6F2D35237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2F4D0-A8AD-49CC-A8E0-50104D2D2169}"/>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278276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58A7-C107-4813-891D-5B933B0D7A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596781-9516-43E8-816A-E63C96CCF4F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14CE94-CDCF-4CCB-A49F-0AB69B79AE9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21DD4B-5586-445A-9DC4-DBC8E5B11710}"/>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6" name="Footer Placeholder 5">
            <a:extLst>
              <a:ext uri="{FF2B5EF4-FFF2-40B4-BE49-F238E27FC236}">
                <a16:creationId xmlns:a16="http://schemas.microsoft.com/office/drawing/2014/main" id="{0BFB77AD-50B3-48E2-8955-790599EA0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9CD01C-0B8C-46F6-9B1E-CF3877866B8A}"/>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1879429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529A-1246-4458-88E3-EF012139F6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2D88B2-444A-4058-B677-31B49E41B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61840D-BD65-443A-841C-92E75ACF3D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07790-A5EA-4D7F-8672-74D944FD29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26F57D1-F879-454F-BF54-36441628C4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AB17FE-65B3-4797-ADB8-F85AA944480F}"/>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8" name="Footer Placeholder 7">
            <a:extLst>
              <a:ext uri="{FF2B5EF4-FFF2-40B4-BE49-F238E27FC236}">
                <a16:creationId xmlns:a16="http://schemas.microsoft.com/office/drawing/2014/main" id="{299FEB7C-6EB0-4C84-A594-24301A252A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BE0120-DAB1-493B-AB24-C0F5F816B72A}"/>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2450978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00D36-8393-41D4-BBB1-A3584BBBEE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0DAB1D-A3FF-4B86-ADFE-3A8181B8DAC4}"/>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4" name="Footer Placeholder 3">
            <a:extLst>
              <a:ext uri="{FF2B5EF4-FFF2-40B4-BE49-F238E27FC236}">
                <a16:creationId xmlns:a16="http://schemas.microsoft.com/office/drawing/2014/main" id="{092AE8BE-BA2F-4DDD-9CB6-06AA3045D0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AE4446-2CB5-4C1A-B9BC-415FE11F4ABE}"/>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312301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AC29C-4676-406F-ABAD-33517EF4CAFC}"/>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3" name="Footer Placeholder 2">
            <a:extLst>
              <a:ext uri="{FF2B5EF4-FFF2-40B4-BE49-F238E27FC236}">
                <a16:creationId xmlns:a16="http://schemas.microsoft.com/office/drawing/2014/main" id="{424039DF-0E50-4287-95B1-7E93D330FB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05F5DC-D280-4412-B77F-19AEB329C461}"/>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247371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65CC8-5E62-44B8-9367-6ADD19FEE6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05FD7A-1F50-4906-B94E-1AEC098520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53AC94-87C5-479E-89E7-73487EDA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E29D2B-E4E2-4A58-A73D-C3474BBD592A}"/>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6" name="Footer Placeholder 5">
            <a:extLst>
              <a:ext uri="{FF2B5EF4-FFF2-40B4-BE49-F238E27FC236}">
                <a16:creationId xmlns:a16="http://schemas.microsoft.com/office/drawing/2014/main" id="{523B77F8-7EA4-406C-A863-D81B4D90FF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BAA6F-BF1B-4B16-ACAB-4961BD0BD3CA}"/>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1527247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BCED-445A-4F72-BFE4-A26B7CEF25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FE5D8F-5FAE-41BF-AC70-4EE04373B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C0B1FE-572C-4A45-ACDB-38FEB0013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27FD21-31AA-4CB7-BBC9-445CCA155843}"/>
              </a:ext>
            </a:extLst>
          </p:cNvPr>
          <p:cNvSpPr>
            <a:spLocks noGrp="1"/>
          </p:cNvSpPr>
          <p:nvPr>
            <p:ph type="dt" sz="half" idx="10"/>
          </p:nvPr>
        </p:nvSpPr>
        <p:spPr/>
        <p:txBody>
          <a:bodyPr/>
          <a:lstStyle/>
          <a:p>
            <a:fld id="{87FD48B1-DB3C-4E9F-8500-628B401A9131}" type="datetimeFigureOut">
              <a:rPr lang="en-US" smtClean="0"/>
              <a:t>10/16/2017</a:t>
            </a:fld>
            <a:endParaRPr lang="en-US"/>
          </a:p>
        </p:txBody>
      </p:sp>
      <p:sp>
        <p:nvSpPr>
          <p:cNvPr id="6" name="Footer Placeholder 5">
            <a:extLst>
              <a:ext uri="{FF2B5EF4-FFF2-40B4-BE49-F238E27FC236}">
                <a16:creationId xmlns:a16="http://schemas.microsoft.com/office/drawing/2014/main" id="{CDD677E7-83F1-4AE7-ADF3-CF218874C9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5283B2-DAFC-4EF7-A5AE-83E015D9B3F1}"/>
              </a:ext>
            </a:extLst>
          </p:cNvPr>
          <p:cNvSpPr>
            <a:spLocks noGrp="1"/>
          </p:cNvSpPr>
          <p:nvPr>
            <p:ph type="sldNum" sz="quarter" idx="12"/>
          </p:nvPr>
        </p:nvSpPr>
        <p:spPr/>
        <p:txBody>
          <a:bodyPr/>
          <a:lstStyle/>
          <a:p>
            <a:fld id="{49211948-4290-412A-93C4-1CD21C2708A4}" type="slidenum">
              <a:rPr lang="en-US" smtClean="0"/>
              <a:t>‹#›</a:t>
            </a:fld>
            <a:endParaRPr lang="en-US"/>
          </a:p>
        </p:txBody>
      </p:sp>
    </p:spTree>
    <p:extLst>
      <p:ext uri="{BB962C8B-B14F-4D97-AF65-F5344CB8AC3E}">
        <p14:creationId xmlns:p14="http://schemas.microsoft.com/office/powerpoint/2010/main" val="230376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C5C0DE-42AD-4A69-B67F-D2D2C7F55D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E4F9F3-0C2C-44AA-A7BF-3E73887AA2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C294AC-719F-4E55-92A8-638E06D359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D48B1-DB3C-4E9F-8500-628B401A9131}" type="datetimeFigureOut">
              <a:rPr lang="en-US" smtClean="0"/>
              <a:t>10/16/2017</a:t>
            </a:fld>
            <a:endParaRPr lang="en-US"/>
          </a:p>
        </p:txBody>
      </p:sp>
      <p:sp>
        <p:nvSpPr>
          <p:cNvPr id="5" name="Footer Placeholder 4">
            <a:extLst>
              <a:ext uri="{FF2B5EF4-FFF2-40B4-BE49-F238E27FC236}">
                <a16:creationId xmlns:a16="http://schemas.microsoft.com/office/drawing/2014/main" id="{33F57894-67E4-4439-8A65-BC9CA8011B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C8710E-8A47-4B51-A7CC-28387D031D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11948-4290-412A-93C4-1CD21C2708A4}" type="slidenum">
              <a:rPr lang="en-US" smtClean="0"/>
              <a:t>‹#›</a:t>
            </a:fld>
            <a:endParaRPr lang="en-US"/>
          </a:p>
        </p:txBody>
      </p:sp>
    </p:spTree>
    <p:extLst>
      <p:ext uri="{BB962C8B-B14F-4D97-AF65-F5344CB8AC3E}">
        <p14:creationId xmlns:p14="http://schemas.microsoft.com/office/powerpoint/2010/main" val="23255293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archbusinessanalytics.techtarget.com/definition/business-analytics-BA" TargetMode="External"/><Relationship Id="rId2" Type="http://schemas.openxmlformats.org/officeDocument/2006/relationships/hyperlink" Target="http://searchdatamanagement.techtarget.com/definition/business-intelligence"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ibm.com/support/knowledgecenter/SS8NLW_11.0.2/com.ibm.discovery.es.nav.doc/explorer_analytics.htm" TargetMode="External"/><Relationship Id="rId2" Type="http://schemas.openxmlformats.org/officeDocument/2006/relationships/hyperlink" Target="http://www.redbooks.ibm.com/abstracts/sg247877.html?Ope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A8E54-B5F6-43DF-8A57-7E0D358F62A2}"/>
              </a:ext>
            </a:extLst>
          </p:cNvPr>
          <p:cNvSpPr>
            <a:spLocks noGrp="1"/>
          </p:cNvSpPr>
          <p:nvPr>
            <p:ph type="ctrTitle"/>
          </p:nvPr>
        </p:nvSpPr>
        <p:spPr>
          <a:xfrm>
            <a:off x="1603022" y="3081864"/>
            <a:ext cx="9144000" cy="1319919"/>
          </a:xfrm>
        </p:spPr>
        <p:txBody>
          <a:bodyPr>
            <a:normAutofit fontScale="90000"/>
          </a:bodyPr>
          <a:lstStyle/>
          <a:p>
            <a:r>
              <a:rPr lang="it-IT" dirty="0"/>
              <a:t>Course Lab</a:t>
            </a:r>
            <a:br>
              <a:rPr lang="it-IT" dirty="0"/>
            </a:br>
            <a:r>
              <a:rPr lang="it-IT" sz="4400" dirty="0" err="1"/>
              <a:t>Introduction</a:t>
            </a:r>
            <a:r>
              <a:rPr lang="it-IT" sz="4400" dirty="0"/>
              <a:t> to IBM Watson Explorer</a:t>
            </a:r>
            <a:br>
              <a:rPr lang="it-IT" sz="4400" dirty="0"/>
            </a:br>
            <a:endParaRPr lang="en-US" sz="4400" dirty="0"/>
          </a:p>
        </p:txBody>
      </p:sp>
      <p:sp>
        <p:nvSpPr>
          <p:cNvPr id="3" name="Subtitle 2">
            <a:extLst>
              <a:ext uri="{FF2B5EF4-FFF2-40B4-BE49-F238E27FC236}">
                <a16:creationId xmlns:a16="http://schemas.microsoft.com/office/drawing/2014/main" id="{AA0FEB08-97E2-45D0-883D-DCD4AC309F31}"/>
              </a:ext>
            </a:extLst>
          </p:cNvPr>
          <p:cNvSpPr>
            <a:spLocks noGrp="1"/>
          </p:cNvSpPr>
          <p:nvPr>
            <p:ph type="subTitle" idx="1"/>
          </p:nvPr>
        </p:nvSpPr>
        <p:spPr>
          <a:xfrm>
            <a:off x="1524000" y="4539015"/>
            <a:ext cx="9144000" cy="1655762"/>
          </a:xfrm>
        </p:spPr>
        <p:txBody>
          <a:bodyPr>
            <a:normAutofit/>
          </a:bodyPr>
          <a:lstStyle/>
          <a:p>
            <a:r>
              <a:rPr lang="it-IT" dirty="0"/>
              <a:t>Ing. Vittorio Carullo</a:t>
            </a:r>
          </a:p>
          <a:p>
            <a:r>
              <a:rPr lang="it-IT" dirty="0"/>
              <a:t>IBM Italia</a:t>
            </a:r>
          </a:p>
          <a:p>
            <a:r>
              <a:rPr lang="it-IT" i="1" dirty="0"/>
              <a:t>v.carullo@it.ibm.com</a:t>
            </a:r>
            <a:endParaRPr lang="en-US" i="1" dirty="0"/>
          </a:p>
        </p:txBody>
      </p:sp>
      <p:sp>
        <p:nvSpPr>
          <p:cNvPr id="4" name="Subtitle 2">
            <a:extLst>
              <a:ext uri="{FF2B5EF4-FFF2-40B4-BE49-F238E27FC236}">
                <a16:creationId xmlns:a16="http://schemas.microsoft.com/office/drawing/2014/main" id="{5A1901A2-B866-4410-AFB9-E85283B30924}"/>
              </a:ext>
            </a:extLst>
          </p:cNvPr>
          <p:cNvSpPr txBox="1">
            <a:spLocks/>
          </p:cNvSpPr>
          <p:nvPr/>
        </p:nvSpPr>
        <p:spPr>
          <a:xfrm>
            <a:off x="552138" y="660401"/>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it-IT" i="1" dirty="0" err="1"/>
              <a:t>University</a:t>
            </a:r>
            <a:r>
              <a:rPr lang="it-IT" i="1" dirty="0"/>
              <a:t> of Rome «La Sapienza»</a:t>
            </a:r>
          </a:p>
          <a:p>
            <a:pPr algn="l"/>
            <a:r>
              <a:rPr lang="it-IT" i="1" dirty="0"/>
              <a:t>Course of Business Intelligence - 2017</a:t>
            </a:r>
          </a:p>
        </p:txBody>
      </p:sp>
    </p:spTree>
    <p:extLst>
      <p:ext uri="{BB962C8B-B14F-4D97-AF65-F5344CB8AC3E}">
        <p14:creationId xmlns:p14="http://schemas.microsoft.com/office/powerpoint/2010/main" val="182981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5B755F-916F-4D42-8D1A-C3307DF71DB0}"/>
              </a:ext>
            </a:extLst>
          </p:cNvPr>
          <p:cNvSpPr>
            <a:spLocks noGrp="1"/>
          </p:cNvSpPr>
          <p:nvPr>
            <p:ph type="title"/>
          </p:nvPr>
        </p:nvSpPr>
        <p:spPr>
          <a:xfrm>
            <a:off x="302683" y="239184"/>
            <a:ext cx="8931258" cy="1219200"/>
          </a:xfrm>
        </p:spPr>
        <p:txBody>
          <a:bodyPr>
            <a:normAutofit fontScale="90000"/>
          </a:bodyPr>
          <a:lstStyle/>
          <a:p>
            <a:r>
              <a:rPr lang="it-IT" dirty="0" err="1">
                <a:latin typeface="Arial" charset="0"/>
                <a:ea typeface="Arial" charset="0"/>
                <a:cs typeface="Arial" charset="0"/>
              </a:rPr>
              <a:t>Objectives</a:t>
            </a:r>
            <a:r>
              <a:rPr lang="it-IT" dirty="0">
                <a:latin typeface="Arial" charset="0"/>
                <a:ea typeface="Arial" charset="0"/>
                <a:cs typeface="Arial" charset="0"/>
              </a:rPr>
              <a:t> can be </a:t>
            </a:r>
            <a:r>
              <a:rPr lang="it-IT" dirty="0" err="1">
                <a:latin typeface="Arial" charset="0"/>
                <a:ea typeface="Arial" charset="0"/>
                <a:cs typeface="Arial" charset="0"/>
              </a:rPr>
              <a:t>redefined</a:t>
            </a:r>
            <a:r>
              <a:rPr lang="it-IT" dirty="0">
                <a:latin typeface="Arial" charset="0"/>
                <a:ea typeface="Arial" charset="0"/>
                <a:cs typeface="Arial" charset="0"/>
              </a:rPr>
              <a:t>:</a:t>
            </a:r>
            <a:br>
              <a:rPr lang="it-IT" dirty="0">
                <a:latin typeface="Arial" charset="0"/>
                <a:ea typeface="Arial" charset="0"/>
                <a:cs typeface="Arial" charset="0"/>
              </a:rPr>
            </a:br>
            <a:endParaRPr lang="en-US" dirty="0"/>
          </a:p>
        </p:txBody>
      </p:sp>
      <p:sp>
        <p:nvSpPr>
          <p:cNvPr id="4" name="TextBox 3">
            <a:extLst>
              <a:ext uri="{FF2B5EF4-FFF2-40B4-BE49-F238E27FC236}">
                <a16:creationId xmlns:a16="http://schemas.microsoft.com/office/drawing/2014/main" id="{2CED07FF-0076-4059-B8CF-7D5ED9E834A5}"/>
              </a:ext>
            </a:extLst>
          </p:cNvPr>
          <p:cNvSpPr txBox="1"/>
          <p:nvPr/>
        </p:nvSpPr>
        <p:spPr>
          <a:xfrm>
            <a:off x="952858" y="1154691"/>
            <a:ext cx="9675168" cy="4647426"/>
          </a:xfrm>
          <a:prstGeom prst="rect">
            <a:avLst/>
          </a:prstGeom>
          <a:noFill/>
        </p:spPr>
        <p:txBody>
          <a:bodyPr wrap="square" rtlCol="0">
            <a:spAutoFit/>
          </a:bodyPr>
          <a:lstStyle/>
          <a:p>
            <a:endParaRPr lang="en-US" sz="28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Finding </a:t>
            </a:r>
            <a:r>
              <a:rPr lang="en-US" sz="2400" dirty="0">
                <a:solidFill>
                  <a:srgbClr val="0070C0"/>
                </a:solidFill>
                <a:latin typeface="Arial" charset="0"/>
                <a:ea typeface="Arial" charset="0"/>
                <a:cs typeface="Arial" charset="0"/>
              </a:rPr>
              <a:t>answers</a:t>
            </a:r>
            <a:r>
              <a:rPr lang="en-US" sz="2400" dirty="0">
                <a:latin typeface="Arial" charset="0"/>
                <a:ea typeface="Arial" charset="0"/>
                <a:cs typeface="Arial" charset="0"/>
              </a:rPr>
              <a:t> from </a:t>
            </a:r>
            <a:r>
              <a:rPr lang="en-US" sz="2400" dirty="0" err="1">
                <a:latin typeface="Arial" charset="0"/>
                <a:ea typeface="Arial" charset="0"/>
                <a:cs typeface="Arial" charset="0"/>
              </a:rPr>
              <a:t>siloed</a:t>
            </a:r>
            <a:r>
              <a:rPr lang="en-US" sz="2400" dirty="0">
                <a:latin typeface="Arial" charset="0"/>
                <a:ea typeface="Arial" charset="0"/>
                <a:cs typeface="Arial" charset="0"/>
              </a:rPr>
              <a:t> data.</a:t>
            </a:r>
          </a:p>
          <a:p>
            <a:pPr lvl="1"/>
            <a:r>
              <a:rPr lang="en-US" sz="2400" dirty="0">
                <a:latin typeface="Arial" charset="0"/>
                <a:ea typeface="Arial" charset="0"/>
                <a:cs typeface="Arial" charset="0"/>
              </a:rPr>
              <a:t>“I know the answer is out there.”</a:t>
            </a:r>
          </a:p>
          <a:p>
            <a:pPr marL="342900" indent="-342900">
              <a:buFont typeface="Arial" panose="020B0604020202020204" pitchFamily="34" charset="0"/>
              <a:buChar char="•"/>
            </a:pPr>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Discovering </a:t>
            </a:r>
            <a:r>
              <a:rPr lang="en-US" sz="2400" dirty="0">
                <a:solidFill>
                  <a:srgbClr val="0070C0"/>
                </a:solidFill>
                <a:latin typeface="Arial" charset="0"/>
                <a:ea typeface="Arial" charset="0"/>
                <a:cs typeface="Arial" charset="0"/>
              </a:rPr>
              <a:t>actionable insights</a:t>
            </a:r>
            <a:r>
              <a:rPr lang="en-US" sz="2400" dirty="0">
                <a:latin typeface="Arial" charset="0"/>
                <a:ea typeface="Arial" charset="0"/>
                <a:cs typeface="Arial" charset="0"/>
              </a:rPr>
              <a:t> from structured and unstructured content.</a:t>
            </a:r>
          </a:p>
          <a:p>
            <a:pPr lvl="1"/>
            <a:r>
              <a:rPr lang="en-US" sz="2400" dirty="0">
                <a:latin typeface="Arial" charset="0"/>
                <a:ea typeface="Arial" charset="0"/>
                <a:cs typeface="Arial" charset="0"/>
              </a:rPr>
              <a:t>“I don</a:t>
            </a:r>
            <a:r>
              <a:rPr lang="mr-IN" sz="2400" dirty="0">
                <a:latin typeface="Arial" charset="0"/>
                <a:ea typeface="Arial" charset="0"/>
                <a:cs typeface="Arial" charset="0"/>
              </a:rPr>
              <a:t>’</a:t>
            </a:r>
            <a:r>
              <a:rPr lang="en-US" sz="2400" dirty="0">
                <a:latin typeface="Arial" charset="0"/>
                <a:ea typeface="Arial" charset="0"/>
                <a:cs typeface="Arial" charset="0"/>
              </a:rPr>
              <a:t>t know the question or I don’t know what I am looking for.”</a:t>
            </a:r>
          </a:p>
          <a:p>
            <a:pPr marL="342900" indent="-342900">
              <a:buFont typeface="Arial" panose="020B0604020202020204" pitchFamily="34" charset="0"/>
              <a:buChar char="•"/>
            </a:pPr>
            <a:endParaRPr lang="en-US" sz="2400" dirty="0">
              <a:latin typeface="Arial" charset="0"/>
              <a:ea typeface="Arial" charset="0"/>
              <a:cs typeface="Arial" charset="0"/>
            </a:endParaRPr>
          </a:p>
          <a:p>
            <a:pPr marL="342900" indent="-342900">
              <a:buFont typeface="Arial" panose="020B0604020202020204" pitchFamily="34" charset="0"/>
              <a:buChar char="•"/>
            </a:pPr>
            <a:r>
              <a:rPr lang="en-US" sz="2400" dirty="0">
                <a:latin typeface="Arial" charset="0"/>
                <a:ea typeface="Arial" charset="0"/>
                <a:cs typeface="Arial" charset="0"/>
              </a:rPr>
              <a:t>Making </a:t>
            </a:r>
            <a:r>
              <a:rPr lang="en-US" sz="2400" dirty="0">
                <a:solidFill>
                  <a:srgbClr val="0070C0"/>
                </a:solidFill>
                <a:latin typeface="Arial" charset="0"/>
                <a:ea typeface="Arial" charset="0"/>
                <a:cs typeface="Arial" charset="0"/>
              </a:rPr>
              <a:t>informed decisions</a:t>
            </a:r>
            <a:r>
              <a:rPr lang="en-US" sz="2400" dirty="0">
                <a:latin typeface="Arial" charset="0"/>
                <a:ea typeface="Arial" charset="0"/>
                <a:cs typeface="Arial" charset="0"/>
              </a:rPr>
              <a:t> from both internal and external content.</a:t>
            </a:r>
          </a:p>
          <a:p>
            <a:pPr lvl="1"/>
            <a:r>
              <a:rPr lang="en-US" sz="2400" dirty="0">
                <a:latin typeface="Arial" charset="0"/>
                <a:ea typeface="Arial" charset="0"/>
                <a:cs typeface="Arial" charset="0"/>
              </a:rPr>
              <a:t>“I need to fuse external content with my organization’s content to to get the full picture.”</a:t>
            </a:r>
          </a:p>
          <a:p>
            <a:endParaRPr lang="en-US" sz="2800" dirty="0">
              <a:latin typeface="Arial" charset="0"/>
              <a:ea typeface="Arial" charset="0"/>
              <a:cs typeface="Arial" charset="0"/>
            </a:endParaRPr>
          </a:p>
        </p:txBody>
      </p:sp>
    </p:spTree>
    <p:extLst>
      <p:ext uri="{BB962C8B-B14F-4D97-AF65-F5344CB8AC3E}">
        <p14:creationId xmlns:p14="http://schemas.microsoft.com/office/powerpoint/2010/main" val="2001174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C1A8E1-2BB3-4C99-9F57-9CE69FDF56C8}"/>
              </a:ext>
            </a:extLst>
          </p:cNvPr>
          <p:cNvSpPr>
            <a:spLocks noGrp="1"/>
          </p:cNvSpPr>
          <p:nvPr>
            <p:ph idx="1"/>
          </p:nvPr>
        </p:nvSpPr>
        <p:spPr>
          <a:xfrm>
            <a:off x="170045" y="1813233"/>
            <a:ext cx="3247869" cy="3348111"/>
          </a:xfrm>
        </p:spPr>
        <p:txBody>
          <a:bodyPr/>
          <a:lstStyle/>
          <a:p>
            <a:pPr marL="0" indent="0">
              <a:buNone/>
            </a:pPr>
            <a:endParaRPr lang="it-IT" dirty="0"/>
          </a:p>
          <a:p>
            <a:pPr marL="0" indent="0">
              <a:buNone/>
            </a:pPr>
            <a:r>
              <a:rPr lang="it-IT" dirty="0" err="1"/>
              <a:t>Answers</a:t>
            </a:r>
            <a:r>
              <a:rPr lang="it-IT" dirty="0"/>
              <a:t> from data 	 </a:t>
            </a:r>
          </a:p>
          <a:p>
            <a:pPr marL="0" indent="0">
              <a:buNone/>
            </a:pPr>
            <a:r>
              <a:rPr lang="it-IT" dirty="0" err="1"/>
              <a:t>Actionable</a:t>
            </a:r>
            <a:r>
              <a:rPr lang="it-IT" dirty="0"/>
              <a:t> Insight   	</a:t>
            </a:r>
          </a:p>
          <a:p>
            <a:pPr marL="0" indent="0">
              <a:buNone/>
            </a:pPr>
            <a:r>
              <a:rPr lang="it-IT" dirty="0" err="1"/>
              <a:t>Informed</a:t>
            </a:r>
            <a:r>
              <a:rPr lang="it-IT" dirty="0"/>
              <a:t> </a:t>
            </a:r>
            <a:r>
              <a:rPr lang="it-IT" dirty="0" err="1"/>
              <a:t>Decision</a:t>
            </a:r>
            <a:r>
              <a:rPr lang="it-IT" dirty="0"/>
              <a:t> 		</a:t>
            </a:r>
            <a:endParaRPr lang="en-US" dirty="0"/>
          </a:p>
        </p:txBody>
      </p:sp>
      <p:sp>
        <p:nvSpPr>
          <p:cNvPr id="3" name="Title 2">
            <a:extLst>
              <a:ext uri="{FF2B5EF4-FFF2-40B4-BE49-F238E27FC236}">
                <a16:creationId xmlns:a16="http://schemas.microsoft.com/office/drawing/2014/main" id="{F01514B0-401C-4D29-880E-0479860C0387}"/>
              </a:ext>
            </a:extLst>
          </p:cNvPr>
          <p:cNvSpPr>
            <a:spLocks noGrp="1"/>
          </p:cNvSpPr>
          <p:nvPr>
            <p:ph type="title"/>
          </p:nvPr>
        </p:nvSpPr>
        <p:spPr/>
        <p:txBody>
          <a:bodyPr/>
          <a:lstStyle/>
          <a:p>
            <a:r>
              <a:rPr lang="it-IT" dirty="0" err="1"/>
              <a:t>Well</a:t>
            </a:r>
            <a:r>
              <a:rPr lang="it-IT" dirty="0"/>
              <a:t>…..</a:t>
            </a:r>
            <a:r>
              <a:rPr lang="it-IT" dirty="0" err="1"/>
              <a:t>but</a:t>
            </a:r>
            <a:r>
              <a:rPr lang="it-IT" dirty="0"/>
              <a:t> HOW?</a:t>
            </a:r>
            <a:endParaRPr lang="en-US" dirty="0"/>
          </a:p>
        </p:txBody>
      </p:sp>
      <p:sp>
        <p:nvSpPr>
          <p:cNvPr id="4" name="Right Brace 3">
            <a:extLst>
              <a:ext uri="{FF2B5EF4-FFF2-40B4-BE49-F238E27FC236}">
                <a16:creationId xmlns:a16="http://schemas.microsoft.com/office/drawing/2014/main" id="{344E50BE-9EEB-4466-B7C1-C79203224EFF}"/>
              </a:ext>
            </a:extLst>
          </p:cNvPr>
          <p:cNvSpPr/>
          <p:nvPr/>
        </p:nvSpPr>
        <p:spPr>
          <a:xfrm>
            <a:off x="3208052" y="2295571"/>
            <a:ext cx="419725" cy="23834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CA6BB82A-8F51-47CB-A954-2F8C2C083703}"/>
              </a:ext>
            </a:extLst>
          </p:cNvPr>
          <p:cNvSpPr/>
          <p:nvPr/>
        </p:nvSpPr>
        <p:spPr>
          <a:xfrm>
            <a:off x="8339492" y="2098623"/>
            <a:ext cx="419725" cy="306272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a:extLst>
              <a:ext uri="{FF2B5EF4-FFF2-40B4-BE49-F238E27FC236}">
                <a16:creationId xmlns:a16="http://schemas.microsoft.com/office/drawing/2014/main" id="{C0DDA2FA-4B7A-4E28-91D0-F19AC97678F9}"/>
              </a:ext>
            </a:extLst>
          </p:cNvPr>
          <p:cNvSpPr/>
          <p:nvPr/>
        </p:nvSpPr>
        <p:spPr>
          <a:xfrm>
            <a:off x="4101659" y="1979325"/>
            <a:ext cx="3870960" cy="3108543"/>
          </a:xfrm>
          <a:prstGeom prst="rect">
            <a:avLst/>
          </a:prstGeom>
        </p:spPr>
        <p:txBody>
          <a:bodyPr wrap="square">
            <a:spAutoFit/>
          </a:bodyPr>
          <a:lstStyle/>
          <a:p>
            <a:pPr marL="457200" indent="-457200">
              <a:buFont typeface="Arial" panose="020B0604020202020204" pitchFamily="34" charset="0"/>
              <a:buChar char="•"/>
            </a:pPr>
            <a:r>
              <a:rPr lang="it-IT" sz="2800" dirty="0"/>
              <a:t>Aggregate and </a:t>
            </a:r>
            <a:r>
              <a:rPr lang="it-IT" sz="2800" dirty="0" err="1"/>
              <a:t>Analyze</a:t>
            </a:r>
            <a:r>
              <a:rPr lang="it-IT" sz="2800" dirty="0"/>
              <a:t> data</a:t>
            </a:r>
          </a:p>
          <a:p>
            <a:pPr marL="457200" indent="-457200">
              <a:buFont typeface="Arial" panose="020B0604020202020204" pitchFamily="34" charset="0"/>
              <a:buChar char="•"/>
            </a:pPr>
            <a:endParaRPr lang="it-IT" sz="2800" dirty="0"/>
          </a:p>
          <a:p>
            <a:pPr marL="457200" indent="-457200">
              <a:buFont typeface="Arial" panose="020B0604020202020204" pitchFamily="34" charset="0"/>
              <a:buChar char="•"/>
            </a:pPr>
            <a:r>
              <a:rPr lang="it-IT" sz="2800" dirty="0" err="1"/>
              <a:t>Search</a:t>
            </a:r>
            <a:r>
              <a:rPr lang="it-IT" sz="2800" dirty="0"/>
              <a:t> and </a:t>
            </a:r>
            <a:r>
              <a:rPr lang="it-IT" sz="2800" dirty="0" err="1"/>
              <a:t>Discovery</a:t>
            </a:r>
            <a:r>
              <a:rPr lang="it-IT" sz="2800" dirty="0"/>
              <a:t> </a:t>
            </a:r>
          </a:p>
          <a:p>
            <a:pPr marL="457200" indent="-457200">
              <a:buFont typeface="Arial" panose="020B0604020202020204" pitchFamily="34" charset="0"/>
              <a:buChar char="•"/>
            </a:pPr>
            <a:endParaRPr lang="it-IT" sz="2800" dirty="0"/>
          </a:p>
          <a:p>
            <a:pPr marL="457200" indent="-457200">
              <a:buFont typeface="Arial" panose="020B0604020202020204" pitchFamily="34" charset="0"/>
              <a:buChar char="•"/>
            </a:pPr>
            <a:r>
              <a:rPr lang="it-IT" sz="2800" dirty="0" err="1"/>
              <a:t>Visualize</a:t>
            </a:r>
            <a:r>
              <a:rPr lang="it-IT" sz="2800" dirty="0"/>
              <a:t> </a:t>
            </a:r>
            <a:r>
              <a:rPr lang="it-IT" sz="2800" dirty="0" err="1"/>
              <a:t>analysis</a:t>
            </a:r>
            <a:r>
              <a:rPr lang="it-IT" sz="2800" dirty="0"/>
              <a:t>, </a:t>
            </a:r>
            <a:r>
              <a:rPr lang="it-IT" sz="2800" dirty="0" err="1"/>
              <a:t>patterns</a:t>
            </a:r>
            <a:r>
              <a:rPr lang="it-IT" sz="2800" dirty="0"/>
              <a:t> and trend</a:t>
            </a:r>
          </a:p>
        </p:txBody>
      </p:sp>
      <p:sp>
        <p:nvSpPr>
          <p:cNvPr id="9" name="TextBox 8">
            <a:extLst>
              <a:ext uri="{FF2B5EF4-FFF2-40B4-BE49-F238E27FC236}">
                <a16:creationId xmlns:a16="http://schemas.microsoft.com/office/drawing/2014/main" id="{8C0EF688-5103-414C-8E12-5DAD2494CDFE}"/>
              </a:ext>
            </a:extLst>
          </p:cNvPr>
          <p:cNvSpPr txBox="1"/>
          <p:nvPr/>
        </p:nvSpPr>
        <p:spPr>
          <a:xfrm>
            <a:off x="9126090" y="3056867"/>
            <a:ext cx="2219775" cy="1323439"/>
          </a:xfrm>
          <a:prstGeom prst="rect">
            <a:avLst/>
          </a:prstGeom>
          <a:noFill/>
        </p:spPr>
        <p:txBody>
          <a:bodyPr wrap="none" rtlCol="0">
            <a:spAutoFit/>
          </a:bodyPr>
          <a:lstStyle/>
          <a:p>
            <a:pPr algn="ctr"/>
            <a:r>
              <a:rPr lang="it-IT" sz="4000" dirty="0">
                <a:solidFill>
                  <a:srgbClr val="00B050"/>
                </a:solidFill>
              </a:rPr>
              <a:t>Content </a:t>
            </a:r>
          </a:p>
          <a:p>
            <a:pPr algn="ctr"/>
            <a:r>
              <a:rPr lang="it-IT" sz="4000" dirty="0">
                <a:solidFill>
                  <a:srgbClr val="00B050"/>
                </a:solidFill>
              </a:rPr>
              <a:t>Analytics!</a:t>
            </a:r>
            <a:endParaRPr lang="en-US" sz="4000" dirty="0">
              <a:solidFill>
                <a:srgbClr val="00B050"/>
              </a:solidFill>
            </a:endParaRPr>
          </a:p>
        </p:txBody>
      </p:sp>
    </p:spTree>
    <p:extLst>
      <p:ext uri="{BB962C8B-B14F-4D97-AF65-F5344CB8AC3E}">
        <p14:creationId xmlns:p14="http://schemas.microsoft.com/office/powerpoint/2010/main" val="120003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p:txBody>
          <a:bodyPr>
            <a:normAutofit/>
          </a:bodyPr>
          <a:lstStyle/>
          <a:p>
            <a:pPr marL="0" indent="0" algn="ctr">
              <a:buNone/>
            </a:pPr>
            <a:r>
              <a:rPr lang="it-IT" sz="5400" dirty="0"/>
              <a:t>2. A </a:t>
            </a:r>
            <a:r>
              <a:rPr lang="it-IT" sz="5400" dirty="0" err="1"/>
              <a:t>Closer</a:t>
            </a:r>
            <a:r>
              <a:rPr lang="it-IT" sz="5400" dirty="0"/>
              <a:t> Look</a:t>
            </a:r>
          </a:p>
          <a:p>
            <a:pPr marL="0" indent="0" algn="ctr">
              <a:buNone/>
            </a:pPr>
            <a:r>
              <a:rPr lang="it-IT" sz="5400" dirty="0"/>
              <a:t>to Content Analytics</a:t>
            </a:r>
            <a:endParaRPr lang="en-US" sz="5400" dirty="0"/>
          </a:p>
        </p:txBody>
      </p:sp>
    </p:spTree>
    <p:extLst>
      <p:ext uri="{BB962C8B-B14F-4D97-AF65-F5344CB8AC3E}">
        <p14:creationId xmlns:p14="http://schemas.microsoft.com/office/powerpoint/2010/main" val="291399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591D87-1925-4C0D-B436-8E5813662E10}"/>
              </a:ext>
            </a:extLst>
          </p:cNvPr>
          <p:cNvSpPr>
            <a:spLocks noGrp="1"/>
          </p:cNvSpPr>
          <p:nvPr>
            <p:ph idx="1"/>
          </p:nvPr>
        </p:nvSpPr>
        <p:spPr/>
        <p:txBody>
          <a:bodyPr/>
          <a:lstStyle/>
          <a:p>
            <a:pPr marL="0" indent="0">
              <a:buNone/>
            </a:pPr>
            <a:r>
              <a:rPr lang="en-US" dirty="0"/>
              <a:t>Content analytics is the act of applying business intelligence (</a:t>
            </a:r>
            <a:r>
              <a:rPr lang="en-US" u="sng" dirty="0">
                <a:hlinkClick r:id="rId2"/>
              </a:rPr>
              <a:t>BI</a:t>
            </a:r>
            <a:r>
              <a:rPr lang="en-US" dirty="0"/>
              <a:t>) and business analytics (</a:t>
            </a:r>
            <a:r>
              <a:rPr lang="en-US" u="sng" dirty="0">
                <a:hlinkClick r:id="rId3"/>
              </a:rPr>
              <a:t>BA</a:t>
            </a:r>
            <a:r>
              <a:rPr lang="en-US" dirty="0"/>
              <a:t>) practices to digital content. Companies use content analytics to provide visibility into the amount of content that is being created, the nature of that content and how it is used.</a:t>
            </a:r>
          </a:p>
          <a:p>
            <a:pPr marL="0" indent="0">
              <a:buNone/>
            </a:pPr>
            <a:endParaRPr lang="it-IT" dirty="0"/>
          </a:p>
          <a:p>
            <a:pPr marL="0" indent="0">
              <a:buNone/>
            </a:pPr>
            <a:endParaRPr lang="it-IT" dirty="0"/>
          </a:p>
          <a:p>
            <a:pPr marL="0" indent="0">
              <a:buNone/>
            </a:pPr>
            <a:endParaRPr lang="it-IT" dirty="0"/>
          </a:p>
          <a:p>
            <a:pPr marL="0" indent="0" algn="r">
              <a:buNone/>
            </a:pPr>
            <a:r>
              <a:rPr lang="it-IT" sz="2400" i="1" dirty="0"/>
              <a:t>S</a:t>
            </a:r>
            <a:r>
              <a:rPr lang="en-US" sz="2400" i="1" dirty="0" err="1"/>
              <a:t>ource</a:t>
            </a:r>
            <a:r>
              <a:rPr lang="en-US" sz="2400" i="1" dirty="0"/>
              <a:t>: whatis.com</a:t>
            </a:r>
          </a:p>
        </p:txBody>
      </p:sp>
      <p:sp>
        <p:nvSpPr>
          <p:cNvPr id="3" name="Title 2">
            <a:extLst>
              <a:ext uri="{FF2B5EF4-FFF2-40B4-BE49-F238E27FC236}">
                <a16:creationId xmlns:a16="http://schemas.microsoft.com/office/drawing/2014/main" id="{78E32041-4ECE-4713-B39D-B1CCA099A54D}"/>
              </a:ext>
            </a:extLst>
          </p:cNvPr>
          <p:cNvSpPr>
            <a:spLocks noGrp="1"/>
          </p:cNvSpPr>
          <p:nvPr>
            <p:ph type="title"/>
          </p:nvPr>
        </p:nvSpPr>
        <p:spPr>
          <a:xfrm>
            <a:off x="392994" y="243840"/>
            <a:ext cx="8376622" cy="1219200"/>
          </a:xfrm>
        </p:spPr>
        <p:txBody>
          <a:bodyPr>
            <a:normAutofit/>
          </a:bodyPr>
          <a:lstStyle/>
          <a:p>
            <a:r>
              <a:rPr lang="it-IT" sz="3600" dirty="0" err="1">
                <a:solidFill>
                  <a:srgbClr val="0070C0"/>
                </a:solidFill>
                <a:latin typeface="+mn-lt"/>
                <a:ea typeface="+mn-ea"/>
                <a:cs typeface="+mn-cs"/>
              </a:rPr>
              <a:t>What</a:t>
            </a:r>
            <a:r>
              <a:rPr lang="it-IT" sz="3600" dirty="0">
                <a:solidFill>
                  <a:srgbClr val="0070C0"/>
                </a:solidFill>
                <a:latin typeface="+mn-lt"/>
                <a:ea typeface="+mn-ea"/>
                <a:cs typeface="+mn-cs"/>
              </a:rPr>
              <a:t> </a:t>
            </a:r>
            <a:r>
              <a:rPr lang="it-IT" sz="3600" dirty="0" err="1">
                <a:solidFill>
                  <a:srgbClr val="0070C0"/>
                </a:solidFill>
                <a:latin typeface="+mn-lt"/>
                <a:ea typeface="+mn-ea"/>
                <a:cs typeface="+mn-cs"/>
              </a:rPr>
              <a:t>is</a:t>
            </a:r>
            <a:r>
              <a:rPr lang="it-IT" sz="3600" dirty="0">
                <a:solidFill>
                  <a:srgbClr val="0070C0"/>
                </a:solidFill>
                <a:latin typeface="+mn-lt"/>
                <a:ea typeface="+mn-ea"/>
                <a:cs typeface="+mn-cs"/>
              </a:rPr>
              <a:t> Content Analytics?</a:t>
            </a:r>
            <a:endParaRPr lang="en-US" sz="3600" dirty="0">
              <a:solidFill>
                <a:srgbClr val="0070C0"/>
              </a:solidFill>
              <a:latin typeface="+mn-lt"/>
              <a:ea typeface="+mn-ea"/>
              <a:cs typeface="+mn-cs"/>
            </a:endParaRPr>
          </a:p>
        </p:txBody>
      </p:sp>
    </p:spTree>
    <p:extLst>
      <p:ext uri="{BB962C8B-B14F-4D97-AF65-F5344CB8AC3E}">
        <p14:creationId xmlns:p14="http://schemas.microsoft.com/office/powerpoint/2010/main" val="300034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9E7561-32CC-4ECA-9C97-D403ECA04BDD}"/>
              </a:ext>
            </a:extLst>
          </p:cNvPr>
          <p:cNvSpPr>
            <a:spLocks noGrp="1"/>
          </p:cNvSpPr>
          <p:nvPr>
            <p:ph type="title"/>
          </p:nvPr>
        </p:nvSpPr>
        <p:spPr>
          <a:xfrm>
            <a:off x="302682" y="239184"/>
            <a:ext cx="7971887" cy="1219200"/>
          </a:xfrm>
        </p:spPr>
        <p:txBody>
          <a:bodyPr>
            <a:normAutofit fontScale="90000"/>
          </a:bodyPr>
          <a:lstStyle/>
          <a:p>
            <a:r>
              <a:rPr lang="it-IT" dirty="0"/>
              <a:t>BI + Text Analytics = Content Analytics</a:t>
            </a:r>
            <a:endParaRPr lang="en-US" dirty="0"/>
          </a:p>
        </p:txBody>
      </p:sp>
      <p:sp>
        <p:nvSpPr>
          <p:cNvPr id="4" name="Rectangle 3">
            <a:extLst>
              <a:ext uri="{FF2B5EF4-FFF2-40B4-BE49-F238E27FC236}">
                <a16:creationId xmlns:a16="http://schemas.microsoft.com/office/drawing/2014/main" id="{85966026-0A4A-42F4-98DD-1DB233386485}"/>
              </a:ext>
            </a:extLst>
          </p:cNvPr>
          <p:cNvSpPr/>
          <p:nvPr/>
        </p:nvSpPr>
        <p:spPr>
          <a:xfrm>
            <a:off x="844446" y="1820907"/>
            <a:ext cx="6096000" cy="2246769"/>
          </a:xfrm>
          <a:prstGeom prst="rect">
            <a:avLst/>
          </a:prstGeom>
        </p:spPr>
        <p:txBody>
          <a:bodyPr>
            <a:spAutoFit/>
          </a:bodyPr>
          <a:lstStyle/>
          <a:p>
            <a:r>
              <a:rPr lang="en-US" sz="2800" dirty="0"/>
              <a:t>Text Analytics (NLP*) is a general term that refers to the automated techniques of converting textual data (which is also known as unstructured data) into structured data.</a:t>
            </a:r>
          </a:p>
        </p:txBody>
      </p:sp>
      <p:sp>
        <p:nvSpPr>
          <p:cNvPr id="5" name="Rectangle 4">
            <a:extLst>
              <a:ext uri="{FF2B5EF4-FFF2-40B4-BE49-F238E27FC236}">
                <a16:creationId xmlns:a16="http://schemas.microsoft.com/office/drawing/2014/main" id="{4B72A395-6213-491E-93BE-52EF28269406}"/>
              </a:ext>
            </a:extLst>
          </p:cNvPr>
          <p:cNvSpPr/>
          <p:nvPr/>
        </p:nvSpPr>
        <p:spPr>
          <a:xfrm>
            <a:off x="4565743" y="4067676"/>
            <a:ext cx="7417652" cy="2677656"/>
          </a:xfrm>
          <a:prstGeom prst="rect">
            <a:avLst/>
          </a:prstGeom>
        </p:spPr>
        <p:txBody>
          <a:bodyPr wrap="square">
            <a:spAutoFit/>
          </a:bodyPr>
          <a:lstStyle/>
          <a:p>
            <a:r>
              <a:rPr lang="en-US" sz="2800" dirty="0"/>
              <a:t>Content analytics refers to the text analytics process plus the applying statistics to visually identify and explore trends, patterns, and statistically relevant facts found in various types of content spread across internal and external content sources.</a:t>
            </a:r>
          </a:p>
        </p:txBody>
      </p:sp>
    </p:spTree>
    <p:extLst>
      <p:ext uri="{BB962C8B-B14F-4D97-AF65-F5344CB8AC3E}">
        <p14:creationId xmlns:p14="http://schemas.microsoft.com/office/powerpoint/2010/main" val="306331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F0531-6659-4216-B00C-1C98F9AEBF02}"/>
              </a:ext>
            </a:extLst>
          </p:cNvPr>
          <p:cNvPicPr>
            <a:picLocks noChangeAspect="1"/>
          </p:cNvPicPr>
          <p:nvPr/>
        </p:nvPicPr>
        <p:blipFill>
          <a:blip r:embed="rId2"/>
          <a:stretch>
            <a:fillRect/>
          </a:stretch>
        </p:blipFill>
        <p:spPr>
          <a:xfrm>
            <a:off x="1495943" y="1591734"/>
            <a:ext cx="8987377" cy="4885090"/>
          </a:xfrm>
          <a:prstGeom prst="rect">
            <a:avLst/>
          </a:prstGeom>
        </p:spPr>
      </p:pic>
      <p:sp>
        <p:nvSpPr>
          <p:cNvPr id="6" name="Rectangle 5">
            <a:extLst>
              <a:ext uri="{FF2B5EF4-FFF2-40B4-BE49-F238E27FC236}">
                <a16:creationId xmlns:a16="http://schemas.microsoft.com/office/drawing/2014/main" id="{FF674A15-B5D5-4CD5-91B3-3EE380B708F9}"/>
              </a:ext>
            </a:extLst>
          </p:cNvPr>
          <p:cNvSpPr/>
          <p:nvPr/>
        </p:nvSpPr>
        <p:spPr>
          <a:xfrm>
            <a:off x="1291343" y="726912"/>
            <a:ext cx="8180035" cy="646331"/>
          </a:xfrm>
          <a:prstGeom prst="rect">
            <a:avLst/>
          </a:prstGeom>
        </p:spPr>
        <p:txBody>
          <a:bodyPr wrap="square">
            <a:spAutoFit/>
          </a:bodyPr>
          <a:lstStyle/>
          <a:p>
            <a:r>
              <a:rPr lang="en-US" sz="3600" dirty="0">
                <a:solidFill>
                  <a:srgbClr val="0070C0"/>
                </a:solidFill>
              </a:rPr>
              <a:t>The emergence of text mining</a:t>
            </a:r>
          </a:p>
        </p:txBody>
      </p:sp>
    </p:spTree>
    <p:extLst>
      <p:ext uri="{BB962C8B-B14F-4D97-AF65-F5344CB8AC3E}">
        <p14:creationId xmlns:p14="http://schemas.microsoft.com/office/powerpoint/2010/main" val="56356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1" y="2214485"/>
            <a:ext cx="2896348" cy="3820555"/>
          </a:xfrm>
        </p:spPr>
        <p:txBody>
          <a:bodyPr/>
          <a:lstStyle/>
          <a:p>
            <a:r>
              <a:rPr lang="en-US" sz="1867" dirty="0">
                <a:solidFill>
                  <a:srgbClr val="585858"/>
                </a:solidFill>
              </a:rPr>
              <a:t>Commander</a:t>
            </a:r>
            <a:r>
              <a:rPr lang="en-US" sz="1867" dirty="0">
                <a:solidFill>
                  <a:srgbClr val="004069"/>
                </a:solidFill>
              </a:rPr>
              <a:t> </a:t>
            </a:r>
            <a:r>
              <a:rPr lang="en-US" sz="1867" b="1" dirty="0">
                <a:solidFill>
                  <a:srgbClr val="009584"/>
                </a:solidFill>
              </a:rPr>
              <a:t>4.0 Cu. Ft. </a:t>
            </a:r>
          </a:p>
          <a:p>
            <a:r>
              <a:rPr lang="en-US" sz="1867" b="1" dirty="0">
                <a:solidFill>
                  <a:srgbClr val="6AB200"/>
                </a:solidFill>
              </a:rPr>
              <a:t>26-Cycle King-Size </a:t>
            </a:r>
            <a:r>
              <a:rPr lang="en-US" sz="1867" b="1" dirty="0">
                <a:solidFill>
                  <a:srgbClr val="00BFB0"/>
                </a:solidFill>
              </a:rPr>
              <a:t>washer</a:t>
            </a:r>
            <a:r>
              <a:rPr lang="en-US" sz="1867" b="1" dirty="0">
                <a:solidFill>
                  <a:srgbClr val="585858"/>
                </a:solidFill>
              </a:rPr>
              <a:t> </a:t>
            </a:r>
            <a:r>
              <a:rPr lang="en-US" sz="1867" dirty="0">
                <a:solidFill>
                  <a:srgbClr val="585858"/>
                </a:solidFill>
              </a:rPr>
              <a:t>- </a:t>
            </a:r>
            <a:r>
              <a:rPr lang="en-US" sz="1867" b="1" dirty="0">
                <a:solidFill>
                  <a:srgbClr val="66A9EC"/>
                </a:solidFill>
              </a:rPr>
              <a:t>white</a:t>
            </a:r>
            <a:r>
              <a:rPr lang="en-US" sz="1867" dirty="0">
                <a:solidFill>
                  <a:srgbClr val="585858"/>
                </a:solidFill>
              </a:rPr>
              <a:t>. I hate this machine. Have had 3 calls on machine. You can't wash </a:t>
            </a:r>
            <a:r>
              <a:rPr lang="en-US" sz="1867" b="1" dirty="0">
                <a:solidFill>
                  <a:srgbClr val="8757A9"/>
                </a:solidFill>
              </a:rPr>
              <a:t>large items</a:t>
            </a:r>
            <a:r>
              <a:rPr lang="en-US" sz="1867" dirty="0">
                <a:solidFill>
                  <a:srgbClr val="004069"/>
                </a:solidFill>
              </a:rPr>
              <a:t>, </a:t>
            </a:r>
            <a:r>
              <a:rPr lang="en-US" sz="1867" dirty="0">
                <a:solidFill>
                  <a:srgbClr val="585858"/>
                </a:solidFill>
              </a:rPr>
              <a:t>Won’t clean in the middle. </a:t>
            </a:r>
            <a:r>
              <a:rPr lang="en-US" sz="1867" b="1" dirty="0">
                <a:solidFill>
                  <a:srgbClr val="8757A9"/>
                </a:solidFill>
              </a:rPr>
              <a:t>Leaves dry spots </a:t>
            </a:r>
            <a:r>
              <a:rPr lang="en-US" sz="1867" dirty="0">
                <a:solidFill>
                  <a:srgbClr val="585858"/>
                </a:solidFill>
              </a:rPr>
              <a:t>through the clothes, I can only do</a:t>
            </a:r>
            <a:r>
              <a:rPr lang="en-US" sz="1867" b="1" dirty="0">
                <a:solidFill>
                  <a:srgbClr val="585858"/>
                </a:solidFill>
              </a:rPr>
              <a:t> </a:t>
            </a:r>
            <a:r>
              <a:rPr lang="en-US" sz="1867" b="1" dirty="0">
                <a:solidFill>
                  <a:srgbClr val="8757A9"/>
                </a:solidFill>
              </a:rPr>
              <a:t>½ basket </a:t>
            </a:r>
            <a:r>
              <a:rPr lang="en-US" sz="1867" dirty="0">
                <a:solidFill>
                  <a:srgbClr val="585858"/>
                </a:solidFill>
              </a:rPr>
              <a:t>of clothes. Will </a:t>
            </a:r>
            <a:r>
              <a:rPr lang="en-US" sz="1867" b="1" dirty="0">
                <a:solidFill>
                  <a:srgbClr val="8757A9"/>
                </a:solidFill>
              </a:rPr>
              <a:t>not clean</a:t>
            </a:r>
            <a:r>
              <a:rPr lang="en-US" sz="1867" b="1" dirty="0">
                <a:solidFill>
                  <a:srgbClr val="585858"/>
                </a:solidFill>
              </a:rPr>
              <a:t> </a:t>
            </a:r>
            <a:r>
              <a:rPr lang="en-US" sz="1867" dirty="0">
                <a:solidFill>
                  <a:srgbClr val="585858"/>
                </a:solidFill>
              </a:rPr>
              <a:t>or </a:t>
            </a:r>
            <a:r>
              <a:rPr lang="en-US" sz="1867" b="1" dirty="0">
                <a:solidFill>
                  <a:srgbClr val="8757A9"/>
                </a:solidFill>
                <a:latin typeface="Arial" panose="020B0604020202020204" pitchFamily="34" charset="0"/>
                <a:ea typeface="ヒラギノ角ゴ Pro W3" pitchFamily="120" charset="-128"/>
                <a:cs typeface="Arial" panose="020B0604020202020204" pitchFamily="34" charset="0"/>
              </a:rPr>
              <a:t>mix bleach</a:t>
            </a:r>
            <a:r>
              <a:rPr lang="en-US" sz="1867" b="1" dirty="0">
                <a:ln w="3175">
                  <a:solidFill>
                    <a:schemeClr val="tx1"/>
                  </a:solidFill>
                  <a:prstDash val="sysDash"/>
                </a:ln>
                <a:solidFill>
                  <a:srgbClr val="8757A9"/>
                </a:solidFill>
              </a:rPr>
              <a:t> </a:t>
            </a:r>
            <a:r>
              <a:rPr lang="en-US" sz="1867" dirty="0">
                <a:solidFill>
                  <a:srgbClr val="585858"/>
                </a:solidFill>
              </a:rPr>
              <a:t>in with the water.</a:t>
            </a:r>
          </a:p>
          <a:p>
            <a:endParaRPr lang="en-US" sz="1867" dirty="0"/>
          </a:p>
        </p:txBody>
      </p:sp>
      <p:sp>
        <p:nvSpPr>
          <p:cNvPr id="3" name="Footer Placeholder 2"/>
          <p:cNvSpPr>
            <a:spLocks noGrp="1"/>
          </p:cNvSpPr>
          <p:nvPr>
            <p:ph type="ftr" sz="quarter" idx="11"/>
          </p:nvPr>
        </p:nvSpPr>
        <p:spPr/>
        <p:txBody>
          <a:bodyPr/>
          <a:lstStyle/>
          <a:p>
            <a:r>
              <a:rPr lang="de-DE" dirty="0"/>
              <a:t>Watson Explorer</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t>16</a:t>
            </a:fld>
            <a:endParaRPr lang="en-US"/>
          </a:p>
        </p:txBody>
      </p:sp>
      <p:sp>
        <p:nvSpPr>
          <p:cNvPr id="5" name="Title 4"/>
          <p:cNvSpPr>
            <a:spLocks noGrp="1"/>
          </p:cNvSpPr>
          <p:nvPr>
            <p:ph type="title"/>
          </p:nvPr>
        </p:nvSpPr>
        <p:spPr>
          <a:xfrm>
            <a:off x="304800" y="243839"/>
            <a:ext cx="11048999" cy="1219200"/>
          </a:xfrm>
        </p:spPr>
        <p:txBody>
          <a:bodyPr/>
          <a:lstStyle/>
          <a:p>
            <a:r>
              <a:rPr lang="en-US" sz="2667" kern="0" dirty="0">
                <a:solidFill>
                  <a:srgbClr val="585858"/>
                </a:solidFill>
                <a:latin typeface="Arial" charset="0"/>
                <a:ea typeface="Arial" charset="0"/>
                <a:cs typeface="Arial" charset="0"/>
              </a:rPr>
              <a:t>Content analytics creates actionable data from unstructured content </a:t>
            </a:r>
            <a:endParaRPr lang="en-US" sz="2667" dirty="0">
              <a:solidFill>
                <a:srgbClr val="585858"/>
              </a:solidFill>
              <a:latin typeface="Arial" charset="0"/>
              <a:ea typeface="Arial" charset="0"/>
              <a:cs typeface="Arial" charset="0"/>
            </a:endParaRPr>
          </a:p>
        </p:txBody>
      </p:sp>
      <p:sp>
        <p:nvSpPr>
          <p:cNvPr id="11" name="Rectangle 10"/>
          <p:cNvSpPr/>
          <p:nvPr/>
        </p:nvSpPr>
        <p:spPr>
          <a:xfrm>
            <a:off x="5073094" y="3281927"/>
            <a:ext cx="1745474" cy="784830"/>
          </a:xfrm>
          <a:prstGeom prst="rect">
            <a:avLst/>
          </a:prstGeom>
        </p:spPr>
        <p:txBody>
          <a:bodyPr wrap="square" lIns="0" tIns="0">
            <a:spAutoFit/>
          </a:bodyPr>
          <a:lstStyle/>
          <a:p>
            <a:pPr>
              <a:spcBef>
                <a:spcPts val="1333"/>
              </a:spcBef>
              <a:defRPr/>
            </a:pPr>
            <a:r>
              <a:rPr lang="en-US" sz="2400" b="1" dirty="0">
                <a:solidFill>
                  <a:srgbClr val="508DCA"/>
                </a:solidFill>
                <a:latin typeface="Arial" charset="0"/>
                <a:ea typeface="Arial" charset="0"/>
                <a:cs typeface="Arial" charset="0"/>
              </a:rPr>
              <a:t>Watson Explorer</a:t>
            </a:r>
          </a:p>
        </p:txBody>
      </p:sp>
      <p:graphicFrame>
        <p:nvGraphicFramePr>
          <p:cNvPr id="23" name="Table 22"/>
          <p:cNvGraphicFramePr>
            <a:graphicFrameLocks noGrp="1"/>
          </p:cNvGraphicFramePr>
          <p:nvPr>
            <p:extLst/>
          </p:nvPr>
        </p:nvGraphicFramePr>
        <p:xfrm>
          <a:off x="8341894" y="2214485"/>
          <a:ext cx="3861436" cy="3741308"/>
        </p:xfrm>
        <a:graphic>
          <a:graphicData uri="http://schemas.openxmlformats.org/drawingml/2006/table">
            <a:tbl>
              <a:tblPr firstRow="1" bandRow="1">
                <a:tableStyleId>{5C22544A-7EE6-4342-B048-85BDC9FD1C3A}</a:tableStyleId>
              </a:tblPr>
              <a:tblGrid>
                <a:gridCol w="1330048">
                  <a:extLst>
                    <a:ext uri="{9D8B030D-6E8A-4147-A177-3AD203B41FA5}">
                      <a16:colId xmlns:a16="http://schemas.microsoft.com/office/drawing/2014/main" val="20000"/>
                    </a:ext>
                  </a:extLst>
                </a:gridCol>
                <a:gridCol w="2531388">
                  <a:extLst>
                    <a:ext uri="{9D8B030D-6E8A-4147-A177-3AD203B41FA5}">
                      <a16:colId xmlns:a16="http://schemas.microsoft.com/office/drawing/2014/main" val="20001"/>
                    </a:ext>
                  </a:extLst>
                </a:gridCol>
              </a:tblGrid>
              <a:tr h="409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Product</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Commander</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9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Category</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schemeClr val="accent1">
                              <a:lumMod val="75000"/>
                            </a:schemeClr>
                          </a:solidFill>
                          <a:effectLst/>
                          <a:uLnTx/>
                          <a:uFillTx/>
                          <a:latin typeface="Arial" panose="020B0604020202020204" pitchFamily="34" charset="0"/>
                          <a:ea typeface="ヒラギノ角ゴ Pro W3" pitchFamily="120" charset="-128"/>
                          <a:cs typeface="Arial" panose="020B0604020202020204" pitchFamily="34" charset="0"/>
                        </a:rPr>
                        <a:t>4.0 Cu. Ft.</a:t>
                      </a: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9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Size</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900" b="1" i="0" u="none" strike="noStrike" kern="1200" cap="none" spc="0" normalizeH="0" baseline="0" noProof="0" dirty="0">
                          <a:ln>
                            <a:noFill/>
                          </a:ln>
                          <a:solidFill>
                            <a:srgbClr val="6AB200"/>
                          </a:solidFill>
                          <a:effectLst/>
                          <a:uLnTx/>
                          <a:uFillTx/>
                          <a:latin typeface="Arial" panose="020B0604020202020204" pitchFamily="34" charset="0"/>
                          <a:ea typeface="ヒラギノ角ゴ Pro W3" pitchFamily="120" charset="-128"/>
                          <a:cs typeface="Arial" panose="020B0604020202020204" pitchFamily="34" charset="0"/>
                        </a:rPr>
                        <a:t>26-Cycle King-Size</a:t>
                      </a: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Model</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FB0"/>
                          </a:solidFill>
                          <a:effectLst/>
                          <a:uLnTx/>
                          <a:uFillTx/>
                          <a:latin typeface="Arial" panose="020B0604020202020204" pitchFamily="34" charset="0"/>
                          <a:ea typeface="ヒラギノ角ゴ Pro W3" pitchFamily="120" charset="-128"/>
                          <a:cs typeface="Arial" panose="020B0604020202020204" pitchFamily="34" charset="0"/>
                        </a:rPr>
                        <a:t>washer</a:t>
                      </a:r>
                      <a:endParaRPr lang="en-US" sz="1900" b="1" dirty="0">
                        <a:ln w="3175">
                          <a:solidFill>
                            <a:schemeClr val="tx1"/>
                          </a:solidFill>
                          <a:prstDash val="sysDash"/>
                        </a:ln>
                        <a:solidFill>
                          <a:srgbClr val="00BFB0"/>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Color</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00B0F0"/>
                          </a:solidFill>
                          <a:effectLst/>
                          <a:uLnTx/>
                          <a:uFillTx/>
                          <a:latin typeface="Arial" panose="020B0604020202020204" pitchFamily="34" charset="0"/>
                          <a:ea typeface="ヒラギノ角ゴ Pro W3" pitchFamily="120" charset="-128"/>
                          <a:cs typeface="Arial" panose="020B0604020202020204" pitchFamily="34" charset="0"/>
                        </a:rPr>
                        <a:t>white</a:t>
                      </a:r>
                      <a:endParaRPr lang="en-US" sz="1900" b="1" dirty="0">
                        <a:ln w="3175">
                          <a:solidFill>
                            <a:schemeClr val="tx1"/>
                          </a:solidFill>
                          <a:prstDash val="sysDash"/>
                        </a:ln>
                        <a:solidFill>
                          <a:srgbClr val="00B0F0"/>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Issue</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8757A9"/>
                          </a:solidFill>
                          <a:effectLst/>
                          <a:uLnTx/>
                          <a:uFillTx/>
                          <a:latin typeface="Arial" panose="020B0604020202020204" pitchFamily="34" charset="0"/>
                          <a:ea typeface="ヒラギノ角ゴ Pro W3" pitchFamily="120" charset="-128"/>
                          <a:cs typeface="Arial" panose="020B0604020202020204" pitchFamily="34" charset="0"/>
                        </a:rPr>
                        <a:t>large items</a:t>
                      </a:r>
                      <a:endParaRPr lang="en-US" sz="1900" b="1" dirty="0">
                        <a:ln w="3175">
                          <a:solidFill>
                            <a:schemeClr val="tx1"/>
                          </a:solidFill>
                          <a:prstDash val="sysDash"/>
                        </a:ln>
                        <a:solidFill>
                          <a:srgbClr val="8757A9"/>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09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Issue</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8757A9"/>
                          </a:solidFill>
                          <a:effectLst/>
                          <a:uLnTx/>
                          <a:uFillTx/>
                          <a:latin typeface="Arial" panose="020B0604020202020204" pitchFamily="34" charset="0"/>
                          <a:ea typeface="ヒラギノ角ゴ Pro W3" pitchFamily="120" charset="-128"/>
                          <a:cs typeface="Arial" panose="020B0604020202020204" pitchFamily="34" charset="0"/>
                        </a:rPr>
                        <a:t>leaves dry spots</a:t>
                      </a:r>
                      <a:endParaRPr lang="en-US" sz="1900" b="1" dirty="0">
                        <a:ln w="3175">
                          <a:solidFill>
                            <a:schemeClr val="tx1"/>
                          </a:solidFill>
                          <a:prstDash val="sysDash"/>
                        </a:ln>
                        <a:solidFill>
                          <a:srgbClr val="8757A9"/>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4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Issue</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8757A9"/>
                          </a:solidFill>
                          <a:effectLst/>
                          <a:uLnTx/>
                          <a:uFillTx/>
                          <a:latin typeface="Arial" panose="020B0604020202020204" pitchFamily="34" charset="0"/>
                          <a:ea typeface="ヒラギノ角ゴ Pro W3" pitchFamily="120" charset="-128"/>
                          <a:cs typeface="Arial" panose="020B0604020202020204" pitchFamily="34" charset="0"/>
                        </a:rPr>
                        <a:t>½ basket</a:t>
                      </a:r>
                      <a:endParaRPr lang="en-US" sz="1900" b="1" dirty="0">
                        <a:ln w="3175">
                          <a:solidFill>
                            <a:schemeClr val="tx1"/>
                          </a:solidFill>
                          <a:prstDash val="sysDash"/>
                        </a:ln>
                        <a:solidFill>
                          <a:srgbClr val="8757A9"/>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4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Issue</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8757A9"/>
                          </a:solidFill>
                          <a:effectLst/>
                          <a:uLnTx/>
                          <a:uFillTx/>
                          <a:latin typeface="Arial" panose="020B0604020202020204" pitchFamily="34" charset="0"/>
                          <a:ea typeface="ヒラギノ角ゴ Pro W3" pitchFamily="120" charset="-128"/>
                          <a:cs typeface="Arial" panose="020B0604020202020204" pitchFamily="34" charset="0"/>
                        </a:rPr>
                        <a:t>not clean</a:t>
                      </a:r>
                      <a:endParaRPr lang="en-US" sz="1900" b="1" dirty="0">
                        <a:ln w="3175">
                          <a:solidFill>
                            <a:schemeClr val="tx1"/>
                          </a:solidFill>
                          <a:prstDash val="sysDash"/>
                        </a:ln>
                        <a:solidFill>
                          <a:srgbClr val="8757A9"/>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45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585858"/>
                          </a:solidFill>
                          <a:effectLst/>
                          <a:uLnTx/>
                          <a:uFillTx/>
                          <a:latin typeface="Arial" panose="020B0604020202020204" pitchFamily="34" charset="0"/>
                          <a:ea typeface="ヒラギノ角ゴ Pro W3" pitchFamily="120" charset="-128"/>
                          <a:cs typeface="Arial" panose="020B0604020202020204" pitchFamily="34" charset="0"/>
                        </a:rPr>
                        <a:t>Issue</a:t>
                      </a:r>
                      <a:endParaRPr lang="en-US" sz="1900" b="0" dirty="0">
                        <a:ln w="3175">
                          <a:solidFill>
                            <a:schemeClr val="tx1"/>
                          </a:solidFill>
                          <a:prstDash val="sysDash"/>
                        </a:ln>
                        <a:solidFill>
                          <a:srgbClr val="585858"/>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a:ln>
                            <a:noFill/>
                          </a:ln>
                          <a:solidFill>
                            <a:srgbClr val="8757A9"/>
                          </a:solidFill>
                          <a:effectLst/>
                          <a:uLnTx/>
                          <a:uFillTx/>
                          <a:latin typeface="Arial" panose="020B0604020202020204" pitchFamily="34" charset="0"/>
                          <a:ea typeface="ヒラギノ角ゴ Pro W3" pitchFamily="120" charset="-128"/>
                          <a:cs typeface="Arial" panose="020B0604020202020204" pitchFamily="34" charset="0"/>
                        </a:rPr>
                        <a:t>mix bleach</a:t>
                      </a:r>
                      <a:endParaRPr lang="en-US" sz="1900" b="1" dirty="0">
                        <a:ln w="3175">
                          <a:solidFill>
                            <a:schemeClr val="tx1"/>
                          </a:solidFill>
                          <a:prstDash val="sysDash"/>
                        </a:ln>
                        <a:solidFill>
                          <a:srgbClr val="8757A9"/>
                        </a:solidFill>
                      </a:endParaRPr>
                    </a:p>
                  </a:txBody>
                  <a:tcPr marL="0" marR="121920" marT="0" marB="6090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Rectangle 6"/>
          <p:cNvSpPr/>
          <p:nvPr/>
        </p:nvSpPr>
        <p:spPr>
          <a:xfrm>
            <a:off x="304801" y="1552892"/>
            <a:ext cx="2896348" cy="410368"/>
          </a:xfrm>
          <a:prstGeom prst="rect">
            <a:avLst/>
          </a:prstGeom>
        </p:spPr>
        <p:txBody>
          <a:bodyPr wrap="none" lIns="0" tIns="0">
            <a:noAutofit/>
          </a:bodyPr>
          <a:lstStyle/>
          <a:p>
            <a:pPr>
              <a:spcAft>
                <a:spcPts val="800"/>
              </a:spcAft>
            </a:pPr>
            <a:r>
              <a:rPr lang="en-US" sz="2400" b="1" dirty="0">
                <a:solidFill>
                  <a:srgbClr val="508DCA"/>
                </a:solidFill>
              </a:rPr>
              <a:t>Unstructured Content</a:t>
            </a:r>
          </a:p>
        </p:txBody>
      </p:sp>
      <p:sp>
        <p:nvSpPr>
          <p:cNvPr id="24" name="Rectangle 23"/>
          <p:cNvSpPr/>
          <p:nvPr/>
        </p:nvSpPr>
        <p:spPr>
          <a:xfrm>
            <a:off x="8023062" y="1552892"/>
            <a:ext cx="3808479" cy="389851"/>
          </a:xfrm>
          <a:prstGeom prst="rect">
            <a:avLst/>
          </a:prstGeom>
        </p:spPr>
        <p:txBody>
          <a:bodyPr wrap="none" lIns="0" tIns="0">
            <a:noAutofit/>
          </a:bodyPr>
          <a:lstStyle/>
          <a:p>
            <a:pPr algn="ctr" defTabSz="1219170" fontAlgn="base">
              <a:spcBef>
                <a:spcPct val="0"/>
              </a:spcBef>
              <a:spcAft>
                <a:spcPct val="0"/>
              </a:spcAft>
            </a:pPr>
            <a:r>
              <a:rPr lang="en-US" sz="2133" b="1" dirty="0">
                <a:solidFill>
                  <a:srgbClr val="508DCA"/>
                </a:solidFill>
                <a:latin typeface="Arial"/>
                <a:ea typeface="ヒラギノ角ゴ Pro W3"/>
              </a:rPr>
              <a:t>Structured Data for Analysis</a:t>
            </a:r>
            <a:endParaRPr lang="en-US" sz="2133" dirty="0">
              <a:solidFill>
                <a:srgbClr val="508DCA"/>
              </a:solidFill>
              <a:latin typeface="Arial" pitchFamily="34" charset="0"/>
              <a:ea typeface="ヒラギノ角ゴ Pro W3" pitchFamily="120" charset="-128"/>
            </a:endParaRPr>
          </a:p>
        </p:txBody>
      </p:sp>
      <p:sp>
        <p:nvSpPr>
          <p:cNvPr id="25" name="Footer Placeholder 2"/>
          <p:cNvSpPr txBox="1">
            <a:spLocks/>
          </p:cNvSpPr>
          <p:nvPr/>
        </p:nvSpPr>
        <p:spPr>
          <a:xfrm>
            <a:off x="5905500" y="6303264"/>
            <a:ext cx="5859779" cy="268224"/>
          </a:xfrm>
          <a:prstGeom prst="rect">
            <a:avLst/>
          </a:prstGeom>
        </p:spPr>
        <p:txBody>
          <a:bodyPr vert="horz" lIns="0" tIns="0" rIns="0" bIns="0" rtlCol="0" anchor="b" anchorCtr="0"/>
          <a:lstStyle>
            <a:defPPr>
              <a:defRPr lang="en-US"/>
            </a:defPPr>
            <a:lvl1pPr marL="0" algn="l" defTabSz="457200" rtl="0" eaLnBrk="1" latinLnBrk="0" hangingPunct="1">
              <a:defRPr sz="6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90000"/>
              </a:lnSpc>
              <a:defRPr/>
            </a:pPr>
            <a:r>
              <a:rPr lang="en-US" sz="800" dirty="0">
                <a:solidFill>
                  <a:srgbClr val="585858"/>
                </a:solidFill>
                <a:ea typeface="ＭＳ Ｐゴシック" pitchFamily="34" charset="-128"/>
              </a:rPr>
              <a:t>Watson Explorer Advanced Edition</a:t>
            </a:r>
          </a:p>
        </p:txBody>
      </p:sp>
      <p:sp>
        <p:nvSpPr>
          <p:cNvPr id="8" name="Rectangle 7"/>
          <p:cNvSpPr/>
          <p:nvPr/>
        </p:nvSpPr>
        <p:spPr>
          <a:xfrm>
            <a:off x="5054706" y="4280337"/>
            <a:ext cx="2273891" cy="620811"/>
          </a:xfrm>
          <a:prstGeom prst="rect">
            <a:avLst/>
          </a:prstGeom>
        </p:spPr>
        <p:txBody>
          <a:bodyPr wrap="square" lIns="0" tIns="0">
            <a:spAutoFit/>
          </a:bodyPr>
          <a:lstStyle/>
          <a:p>
            <a:pPr>
              <a:spcBef>
                <a:spcPts val="1333"/>
              </a:spcBef>
              <a:defRPr/>
            </a:pPr>
            <a:r>
              <a:rPr lang="en-US" sz="1867" dirty="0">
                <a:solidFill>
                  <a:srgbClr val="585858"/>
                </a:solidFill>
                <a:latin typeface="Arial" charset="0"/>
                <a:ea typeface="Arial" charset="0"/>
                <a:cs typeface="Arial" charset="0"/>
              </a:rPr>
              <a:t>Deep Natural Language Analysis</a:t>
            </a:r>
          </a:p>
        </p:txBody>
      </p:sp>
      <p:cxnSp>
        <p:nvCxnSpPr>
          <p:cNvPr id="27" name="Straight Arrow Connector 26"/>
          <p:cNvCxnSpPr/>
          <p:nvPr/>
        </p:nvCxnSpPr>
        <p:spPr>
          <a:xfrm>
            <a:off x="3718849" y="3699545"/>
            <a:ext cx="276352" cy="0"/>
          </a:xfrm>
          <a:prstGeom prst="straightConnector1">
            <a:avLst/>
          </a:prstGeom>
          <a:ln w="12700">
            <a:solidFill>
              <a:srgbClr val="585858"/>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7292779" y="3699545"/>
            <a:ext cx="276352" cy="0"/>
          </a:xfrm>
          <a:prstGeom prst="straightConnector1">
            <a:avLst/>
          </a:prstGeom>
          <a:ln w="12700">
            <a:solidFill>
              <a:srgbClr val="585858"/>
            </a:solidFill>
            <a:tailEnd type="arrow"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596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dirty="0"/>
              <a:t>Watson Explorer</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t>17</a:t>
            </a:fld>
            <a:endParaRPr lang="en-US"/>
          </a:p>
        </p:txBody>
      </p:sp>
      <p:sp>
        <p:nvSpPr>
          <p:cNvPr id="5" name="Title 4"/>
          <p:cNvSpPr>
            <a:spLocks noGrp="1"/>
          </p:cNvSpPr>
          <p:nvPr>
            <p:ph type="title"/>
          </p:nvPr>
        </p:nvSpPr>
        <p:spPr>
          <a:xfrm>
            <a:off x="304801" y="243839"/>
            <a:ext cx="9936479" cy="1219200"/>
          </a:xfrm>
        </p:spPr>
        <p:txBody>
          <a:bodyPr/>
          <a:lstStyle/>
          <a:p>
            <a:r>
              <a:rPr lang="en-US" sz="2667" dirty="0">
                <a:solidFill>
                  <a:srgbClr val="585858"/>
                </a:solidFill>
              </a:rPr>
              <a:t>Content analytics uncovers the </a:t>
            </a:r>
            <a:r>
              <a:rPr lang="en-US" sz="2667" dirty="0">
                <a:solidFill>
                  <a:srgbClr val="508DCA"/>
                </a:solidFill>
              </a:rPr>
              <a:t>why </a:t>
            </a:r>
            <a:r>
              <a:rPr lang="en-US" sz="2667" dirty="0">
                <a:solidFill>
                  <a:srgbClr val="585858"/>
                </a:solidFill>
              </a:rPr>
              <a:t>behind the </a:t>
            </a:r>
            <a:r>
              <a:rPr lang="en-US" sz="2667" dirty="0">
                <a:solidFill>
                  <a:srgbClr val="508DCA"/>
                </a:solidFill>
              </a:rPr>
              <a:t>what</a:t>
            </a:r>
            <a:endParaRPr lang="en-US" sz="2667" dirty="0">
              <a:solidFill>
                <a:srgbClr val="508DCA"/>
              </a:solidFill>
              <a:latin typeface="Arial" charset="0"/>
              <a:ea typeface="Arial" charset="0"/>
              <a:cs typeface="Arial" charset="0"/>
            </a:endParaRPr>
          </a:p>
        </p:txBody>
      </p:sp>
      <p:sp>
        <p:nvSpPr>
          <p:cNvPr id="25" name="Footer Placeholder 2"/>
          <p:cNvSpPr txBox="1">
            <a:spLocks/>
          </p:cNvSpPr>
          <p:nvPr/>
        </p:nvSpPr>
        <p:spPr>
          <a:xfrm>
            <a:off x="5905500" y="6303264"/>
            <a:ext cx="5859779" cy="268224"/>
          </a:xfrm>
          <a:prstGeom prst="rect">
            <a:avLst/>
          </a:prstGeom>
        </p:spPr>
        <p:txBody>
          <a:bodyPr vert="horz" lIns="0" tIns="0" rIns="0" bIns="0" rtlCol="0" anchor="b" anchorCtr="0"/>
          <a:lstStyle>
            <a:defPPr>
              <a:defRPr lang="en-US"/>
            </a:defPPr>
            <a:lvl1pPr marL="0" algn="l" defTabSz="457200" rtl="0" eaLnBrk="1" latinLnBrk="0" hangingPunct="1">
              <a:defRPr sz="6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lnSpc>
                <a:spcPct val="90000"/>
              </a:lnSpc>
              <a:defRPr/>
            </a:pPr>
            <a:r>
              <a:rPr lang="en-US" sz="800" dirty="0">
                <a:solidFill>
                  <a:srgbClr val="585858"/>
                </a:solidFill>
                <a:ea typeface="ＭＳ Ｐゴシック" pitchFamily="34" charset="-128"/>
              </a:rPr>
              <a:t>Watson Explorer Advanced Edition</a:t>
            </a:r>
          </a:p>
        </p:txBody>
      </p:sp>
      <p:graphicFrame>
        <p:nvGraphicFramePr>
          <p:cNvPr id="8" name="Table 7"/>
          <p:cNvGraphicFramePr>
            <a:graphicFrameLocks noGrp="1"/>
          </p:cNvGraphicFramePr>
          <p:nvPr>
            <p:extLst/>
          </p:nvPr>
        </p:nvGraphicFramePr>
        <p:xfrm>
          <a:off x="304800" y="1142947"/>
          <a:ext cx="11460480" cy="4983480"/>
        </p:xfrm>
        <a:graphic>
          <a:graphicData uri="http://schemas.openxmlformats.org/drawingml/2006/table">
            <a:tbl>
              <a:tblPr firstRow="1" bandRow="1">
                <a:tableStyleId>{5C22544A-7EE6-4342-B048-85BDC9FD1C3A}</a:tableStyleId>
              </a:tblPr>
              <a:tblGrid>
                <a:gridCol w="3224463">
                  <a:extLst>
                    <a:ext uri="{9D8B030D-6E8A-4147-A177-3AD203B41FA5}">
                      <a16:colId xmlns:a16="http://schemas.microsoft.com/office/drawing/2014/main" val="20000"/>
                    </a:ext>
                  </a:extLst>
                </a:gridCol>
                <a:gridCol w="3935664">
                  <a:extLst>
                    <a:ext uri="{9D8B030D-6E8A-4147-A177-3AD203B41FA5}">
                      <a16:colId xmlns:a16="http://schemas.microsoft.com/office/drawing/2014/main" val="20001"/>
                    </a:ext>
                  </a:extLst>
                </a:gridCol>
                <a:gridCol w="4300353">
                  <a:extLst>
                    <a:ext uri="{9D8B030D-6E8A-4147-A177-3AD203B41FA5}">
                      <a16:colId xmlns:a16="http://schemas.microsoft.com/office/drawing/2014/main" val="20002"/>
                    </a:ext>
                  </a:extLst>
                </a:gridCol>
              </a:tblGrid>
              <a:tr h="812800">
                <a:tc>
                  <a:txBody>
                    <a:bodyPr/>
                    <a:lstStyle/>
                    <a:p>
                      <a:endParaRPr lang="en-US" sz="1900" b="0" i="0" dirty="0">
                        <a:ln>
                          <a:noFill/>
                        </a:ln>
                        <a:solidFill>
                          <a:srgbClr val="585858"/>
                        </a:solidFill>
                        <a:latin typeface="Arial" charset="0"/>
                        <a:ea typeface="Arial" charset="0"/>
                        <a:cs typeface="Arial" charset="0"/>
                      </a:endParaRPr>
                    </a:p>
                  </a:txBody>
                  <a:tcPr marL="0" marR="365760" marT="121920" marB="1219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900" b="0" i="0" dirty="0">
                          <a:ln>
                            <a:noFill/>
                          </a:ln>
                          <a:solidFill>
                            <a:srgbClr val="508DCA"/>
                          </a:solidFill>
                          <a:latin typeface="Arial" charset="0"/>
                          <a:ea typeface="Arial" charset="0"/>
                          <a:cs typeface="Arial" charset="0"/>
                        </a:rPr>
                        <a:t>Traditional analytics explains </a:t>
                      </a:r>
                    </a:p>
                    <a:p>
                      <a:r>
                        <a:rPr lang="en-US" sz="1900" b="1" i="0" dirty="0">
                          <a:ln>
                            <a:noFill/>
                          </a:ln>
                          <a:solidFill>
                            <a:srgbClr val="508DCA"/>
                          </a:solidFill>
                          <a:latin typeface="Arial" charset="0"/>
                          <a:ea typeface="Arial" charset="0"/>
                          <a:cs typeface="Arial" charset="0"/>
                        </a:rPr>
                        <a:t>What</a:t>
                      </a:r>
                      <a:r>
                        <a:rPr lang="en-US" sz="1900" b="0" i="0" dirty="0">
                          <a:ln>
                            <a:noFill/>
                          </a:ln>
                          <a:solidFill>
                            <a:srgbClr val="508DCA"/>
                          </a:solidFill>
                          <a:latin typeface="Arial" charset="0"/>
                          <a:ea typeface="Arial" charset="0"/>
                          <a:cs typeface="Arial" charset="0"/>
                        </a:rPr>
                        <a:t> happened</a:t>
                      </a:r>
                    </a:p>
                  </a:txBody>
                  <a:tcPr marL="0" marR="731520" marT="121920" marB="1219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900" b="0" i="0" dirty="0">
                          <a:ln>
                            <a:noFill/>
                          </a:ln>
                          <a:solidFill>
                            <a:srgbClr val="508DCA"/>
                          </a:solidFill>
                          <a:latin typeface="Arial" charset="0"/>
                          <a:ea typeface="Arial" charset="0"/>
                          <a:cs typeface="Arial" charset="0"/>
                        </a:rPr>
                        <a:t>Content analytics explains </a:t>
                      </a:r>
                    </a:p>
                    <a:p>
                      <a:r>
                        <a:rPr lang="en-US" sz="1900" b="1" i="0" dirty="0">
                          <a:ln>
                            <a:noFill/>
                          </a:ln>
                          <a:solidFill>
                            <a:srgbClr val="508DCA"/>
                          </a:solidFill>
                          <a:latin typeface="Arial" charset="0"/>
                          <a:ea typeface="Arial" charset="0"/>
                          <a:cs typeface="Arial" charset="0"/>
                        </a:rPr>
                        <a:t>Why</a:t>
                      </a:r>
                      <a:r>
                        <a:rPr lang="en-US" sz="1900" b="0" i="0" dirty="0">
                          <a:ln>
                            <a:noFill/>
                          </a:ln>
                          <a:solidFill>
                            <a:srgbClr val="508DCA"/>
                          </a:solidFill>
                          <a:latin typeface="Arial" charset="0"/>
                          <a:ea typeface="Arial" charset="0"/>
                          <a:cs typeface="Arial" charset="0"/>
                        </a:rPr>
                        <a:t> it happened</a:t>
                      </a:r>
                    </a:p>
                  </a:txBody>
                  <a:tcPr marL="0" marR="365760" marT="121920" marB="1219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12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b="0" i="0" kern="0" dirty="0">
                          <a:ln>
                            <a:noFill/>
                          </a:ln>
                          <a:solidFill>
                            <a:srgbClr val="508DCA"/>
                          </a:solidFill>
                          <a:latin typeface="Arial" charset="0"/>
                          <a:ea typeface="Arial" charset="0"/>
                          <a:cs typeface="Arial" charset="0"/>
                        </a:rPr>
                        <a:t>Customer Insight</a:t>
                      </a:r>
                      <a:endParaRPr lang="en-US" sz="2700" b="0" i="0" dirty="0">
                        <a:ln>
                          <a:noFill/>
                        </a:ln>
                        <a:solidFill>
                          <a:srgbClr val="508DCA"/>
                        </a:solidFill>
                        <a:latin typeface="Arial" charset="0"/>
                        <a:ea typeface="Arial" charset="0"/>
                        <a:cs typeface="Arial" charset="0"/>
                      </a:endParaRPr>
                    </a:p>
                  </a:txBody>
                  <a:tcPr marL="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1" i="0" dirty="0">
                          <a:ln>
                            <a:noFill/>
                          </a:ln>
                          <a:solidFill>
                            <a:srgbClr val="508DCA"/>
                          </a:solidFill>
                          <a:latin typeface="Arial" charset="0"/>
                          <a:ea typeface="Arial" charset="0"/>
                          <a:cs typeface="Arial" charset="0"/>
                        </a:rPr>
                        <a:t>Sales missed </a:t>
                      </a:r>
                      <a:r>
                        <a:rPr lang="en-US" sz="1900" b="0" i="0" dirty="0">
                          <a:ln>
                            <a:noFill/>
                          </a:ln>
                          <a:solidFill>
                            <a:srgbClr val="585858"/>
                          </a:solidFill>
                          <a:latin typeface="Arial" charset="0"/>
                          <a:ea typeface="Arial" charset="0"/>
                          <a:cs typeface="Arial" charset="0"/>
                        </a:rPr>
                        <a:t>targets</a:t>
                      </a:r>
                    </a:p>
                  </a:txBody>
                  <a:tcPr marL="0" marR="73152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0" i="0" dirty="0">
                          <a:ln>
                            <a:noFill/>
                          </a:ln>
                          <a:solidFill>
                            <a:srgbClr val="585858"/>
                          </a:solidFill>
                          <a:latin typeface="Arial" charset="0"/>
                          <a:ea typeface="Arial" charset="0"/>
                          <a:cs typeface="Arial" charset="0"/>
                        </a:rPr>
                        <a:t>Customers expressed </a:t>
                      </a:r>
                      <a:r>
                        <a:rPr lang="en-US" sz="1900" b="1" i="0" dirty="0">
                          <a:ln>
                            <a:noFill/>
                          </a:ln>
                          <a:solidFill>
                            <a:srgbClr val="508DCA"/>
                          </a:solidFill>
                          <a:latin typeface="Arial" charset="0"/>
                          <a:ea typeface="Arial" charset="0"/>
                          <a:cs typeface="Arial" charset="0"/>
                        </a:rPr>
                        <a:t>negative sentiment </a:t>
                      </a:r>
                      <a:r>
                        <a:rPr lang="en-US" sz="1900" b="0" i="0" dirty="0">
                          <a:ln>
                            <a:noFill/>
                          </a:ln>
                          <a:solidFill>
                            <a:srgbClr val="585858"/>
                          </a:solidFill>
                          <a:latin typeface="Arial" charset="0"/>
                          <a:ea typeface="Arial" charset="0"/>
                          <a:cs typeface="Arial" charset="0"/>
                        </a:rPr>
                        <a:t>when products failed</a:t>
                      </a:r>
                    </a:p>
                  </a:txBody>
                  <a:tcPr marL="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97280">
                <a:tc>
                  <a:txBody>
                    <a:bodyPr/>
                    <a:lstStyle/>
                    <a:p>
                      <a:pPr eaLnBrk="1" fontAlgn="auto" hangingPunct="1">
                        <a:spcBef>
                          <a:spcPts val="0"/>
                        </a:spcBef>
                        <a:spcAft>
                          <a:spcPts val="0"/>
                        </a:spcAft>
                        <a:defRPr/>
                      </a:pPr>
                      <a:r>
                        <a:rPr lang="en-US" sz="2700" b="0" i="0" kern="0" dirty="0">
                          <a:ln>
                            <a:noFill/>
                          </a:ln>
                          <a:solidFill>
                            <a:srgbClr val="508DCA"/>
                          </a:solidFill>
                          <a:latin typeface="Arial" charset="0"/>
                          <a:ea typeface="Arial" charset="0"/>
                          <a:cs typeface="Arial" charset="0"/>
                        </a:rPr>
                        <a:t>Healthcare</a:t>
                      </a:r>
                    </a:p>
                  </a:txBody>
                  <a:tcPr marL="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i="0" dirty="0">
                          <a:ln>
                            <a:noFill/>
                          </a:ln>
                          <a:solidFill>
                            <a:srgbClr val="508DCA"/>
                          </a:solidFill>
                          <a:latin typeface="Arial" charset="0"/>
                          <a:ea typeface="Arial" charset="0"/>
                          <a:cs typeface="Arial" charset="0"/>
                        </a:rPr>
                        <a:t>20% increase </a:t>
                      </a:r>
                      <a:r>
                        <a:rPr lang="en-US" sz="1900" b="0" i="0" dirty="0">
                          <a:ln>
                            <a:noFill/>
                          </a:ln>
                          <a:solidFill>
                            <a:srgbClr val="585858"/>
                          </a:solidFill>
                          <a:latin typeface="Arial" charset="0"/>
                          <a:ea typeface="Arial" charset="0"/>
                          <a:cs typeface="Arial" charset="0"/>
                        </a:rPr>
                        <a:t>in congestive heart failure patients’ readmission rate</a:t>
                      </a:r>
                    </a:p>
                  </a:txBody>
                  <a:tcPr marL="0" marR="73152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eaLnBrk="1">
                        <a:spcBef>
                          <a:spcPts val="0"/>
                        </a:spcBef>
                        <a:spcAft>
                          <a:spcPts val="0"/>
                        </a:spcAft>
                        <a:buClr>
                          <a:srgbClr val="004266"/>
                        </a:buClr>
                        <a:buFont typeface="Arial"/>
                        <a:buNone/>
                        <a:defRPr/>
                      </a:pPr>
                      <a:r>
                        <a:rPr lang="en-US" sz="1900" b="1" i="0" dirty="0">
                          <a:ln>
                            <a:noFill/>
                          </a:ln>
                          <a:solidFill>
                            <a:srgbClr val="508DCA"/>
                          </a:solidFill>
                          <a:latin typeface="Arial" charset="0"/>
                          <a:ea typeface="Arial" charset="0"/>
                          <a:cs typeface="Arial" charset="0"/>
                        </a:rPr>
                        <a:t>Missed medical </a:t>
                      </a:r>
                      <a:r>
                        <a:rPr lang="en-US" sz="1900" b="0" i="0" dirty="0">
                          <a:ln>
                            <a:noFill/>
                          </a:ln>
                          <a:solidFill>
                            <a:srgbClr val="585858"/>
                          </a:solidFill>
                          <a:latin typeface="Arial" charset="0"/>
                          <a:ea typeface="Arial" charset="0"/>
                          <a:cs typeface="Arial" charset="0"/>
                        </a:rPr>
                        <a:t>facts buried in doctors/patient notes indicate relationship of age to readmission</a:t>
                      </a:r>
                    </a:p>
                  </a:txBody>
                  <a:tcPr marL="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097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b="0" i="0" kern="0" dirty="0">
                          <a:ln>
                            <a:noFill/>
                          </a:ln>
                          <a:solidFill>
                            <a:srgbClr val="508DCA"/>
                          </a:solidFill>
                          <a:latin typeface="Arial" charset="0"/>
                          <a:ea typeface="Arial" charset="0"/>
                          <a:cs typeface="Arial" charset="0"/>
                        </a:rPr>
                        <a:t>Insurance</a:t>
                      </a:r>
                    </a:p>
                  </a:txBody>
                  <a:tcPr marL="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0" i="0" dirty="0">
                          <a:ln>
                            <a:noFill/>
                          </a:ln>
                          <a:solidFill>
                            <a:srgbClr val="585858"/>
                          </a:solidFill>
                          <a:latin typeface="Arial" charset="0"/>
                          <a:ea typeface="Arial" charset="0"/>
                          <a:cs typeface="Arial" charset="0"/>
                        </a:rPr>
                        <a:t>Claims payouts </a:t>
                      </a:r>
                      <a:r>
                        <a:rPr lang="en-US" sz="1900" b="1" i="0" dirty="0">
                          <a:ln>
                            <a:noFill/>
                          </a:ln>
                          <a:solidFill>
                            <a:srgbClr val="508DCA"/>
                          </a:solidFill>
                          <a:latin typeface="Arial" charset="0"/>
                          <a:ea typeface="Arial" charset="0"/>
                          <a:cs typeface="Arial" charset="0"/>
                        </a:rPr>
                        <a:t>over reserve by 8%</a:t>
                      </a:r>
                    </a:p>
                  </a:txBody>
                  <a:tcPr marL="0" marR="73152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i="0" dirty="0">
                          <a:ln>
                            <a:noFill/>
                          </a:ln>
                          <a:solidFill>
                            <a:srgbClr val="508DCA"/>
                          </a:solidFill>
                          <a:latin typeface="Arial" charset="0"/>
                          <a:ea typeface="Arial" charset="0"/>
                          <a:cs typeface="Arial" charset="0"/>
                        </a:rPr>
                        <a:t>Missed suspicious </a:t>
                      </a:r>
                      <a:r>
                        <a:rPr lang="en-US" sz="1900" b="0" i="0" dirty="0">
                          <a:ln>
                            <a:noFill/>
                          </a:ln>
                          <a:solidFill>
                            <a:srgbClr val="585858"/>
                          </a:solidFill>
                          <a:latin typeface="Arial" charset="0"/>
                          <a:ea typeface="Arial" charset="0"/>
                          <a:cs typeface="Arial" charset="0"/>
                        </a:rPr>
                        <a:t>information in accident descriptions in claims submitted</a:t>
                      </a:r>
                    </a:p>
                  </a:txBody>
                  <a:tcPr marL="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9728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700" b="0" i="0" kern="0" dirty="0">
                          <a:ln>
                            <a:noFill/>
                          </a:ln>
                          <a:solidFill>
                            <a:srgbClr val="508DCA"/>
                          </a:solidFill>
                          <a:latin typeface="Arial" charset="0"/>
                          <a:ea typeface="Arial" charset="0"/>
                          <a:cs typeface="Arial" charset="0"/>
                        </a:rPr>
                        <a:t>Crime</a:t>
                      </a:r>
                      <a:endParaRPr lang="en-US" sz="2700" b="0" i="0" dirty="0">
                        <a:ln>
                          <a:noFill/>
                        </a:ln>
                        <a:solidFill>
                          <a:srgbClr val="508DCA"/>
                        </a:solidFill>
                        <a:latin typeface="Arial" charset="0"/>
                        <a:ea typeface="Arial" charset="0"/>
                        <a:cs typeface="Arial" charset="0"/>
                      </a:endParaRPr>
                    </a:p>
                  </a:txBody>
                  <a:tcPr marL="0" marR="365760" marT="121920" marB="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b="1" i="0" dirty="0">
                          <a:ln>
                            <a:noFill/>
                          </a:ln>
                          <a:solidFill>
                            <a:srgbClr val="508DCA"/>
                          </a:solidFill>
                          <a:latin typeface="Arial" charset="0"/>
                          <a:ea typeface="Arial" charset="0"/>
                          <a:cs typeface="Arial" charset="0"/>
                        </a:rPr>
                        <a:t>Decrease in arrests </a:t>
                      </a:r>
                      <a:r>
                        <a:rPr lang="en-US" sz="1900" b="0" i="0" dirty="0">
                          <a:ln>
                            <a:noFill/>
                          </a:ln>
                          <a:solidFill>
                            <a:srgbClr val="585858"/>
                          </a:solidFill>
                          <a:latin typeface="Arial" charset="0"/>
                          <a:ea typeface="Arial" charset="0"/>
                          <a:cs typeface="Arial" charset="0"/>
                        </a:rPr>
                        <a:t>over the past six months as the crime rate slowly rises</a:t>
                      </a:r>
                    </a:p>
                  </a:txBody>
                  <a:tcPr marL="0" marR="731520" marT="121920" marB="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0" i="0" dirty="0">
                          <a:ln>
                            <a:noFill/>
                          </a:ln>
                          <a:solidFill>
                            <a:srgbClr val="585858"/>
                          </a:solidFill>
                          <a:latin typeface="Arial" charset="0"/>
                          <a:ea typeface="Arial" charset="0"/>
                          <a:cs typeface="Arial" charset="0"/>
                        </a:rPr>
                        <a:t>Resources redeployed incorrectly due to </a:t>
                      </a:r>
                      <a:r>
                        <a:rPr lang="en-US" sz="1900" b="1" i="0" dirty="0">
                          <a:ln>
                            <a:noFill/>
                          </a:ln>
                          <a:solidFill>
                            <a:srgbClr val="508DCA"/>
                          </a:solidFill>
                          <a:latin typeface="Arial" charset="0"/>
                          <a:ea typeface="Arial" charset="0"/>
                          <a:cs typeface="Arial" charset="0"/>
                        </a:rPr>
                        <a:t>unrecognized patterns </a:t>
                      </a:r>
                      <a:r>
                        <a:rPr lang="en-US" sz="1900" b="0" i="0" dirty="0">
                          <a:ln>
                            <a:noFill/>
                          </a:ln>
                          <a:solidFill>
                            <a:srgbClr val="585858"/>
                          </a:solidFill>
                          <a:latin typeface="Arial" charset="0"/>
                          <a:ea typeface="Arial" charset="0"/>
                          <a:cs typeface="Arial" charset="0"/>
                        </a:rPr>
                        <a:t>in crime reports</a:t>
                      </a:r>
                    </a:p>
                  </a:txBody>
                  <a:tcPr marL="0" marR="365760" marT="121920" marB="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cxnSp>
        <p:nvCxnSpPr>
          <p:cNvPr id="9" name="Straight Connector 8"/>
          <p:cNvCxnSpPr/>
          <p:nvPr/>
        </p:nvCxnSpPr>
        <p:spPr>
          <a:xfrm>
            <a:off x="302681" y="1968880"/>
            <a:ext cx="11622619" cy="0"/>
          </a:xfrm>
          <a:prstGeom prst="line">
            <a:avLst/>
          </a:prstGeom>
          <a:ln w="12700">
            <a:solidFill>
              <a:schemeClr val="bg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302681" y="2775703"/>
            <a:ext cx="11622619" cy="0"/>
          </a:xfrm>
          <a:prstGeom prst="line">
            <a:avLst/>
          </a:prstGeom>
          <a:ln w="12700">
            <a:solidFill>
              <a:schemeClr val="bg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02681" y="3869396"/>
            <a:ext cx="11622619" cy="0"/>
          </a:xfrm>
          <a:prstGeom prst="line">
            <a:avLst/>
          </a:prstGeom>
          <a:ln w="12700">
            <a:solidFill>
              <a:schemeClr val="bg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02681" y="4981020"/>
            <a:ext cx="11622619" cy="0"/>
          </a:xfrm>
          <a:prstGeom prst="line">
            <a:avLst/>
          </a:prstGeom>
          <a:ln w="12700">
            <a:solidFill>
              <a:schemeClr val="bg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49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a:t>Watson Explorer</a:t>
            </a:r>
            <a:endParaRPr lang="en-US" dirty="0"/>
          </a:p>
        </p:txBody>
      </p:sp>
      <p:sp>
        <p:nvSpPr>
          <p:cNvPr id="3" name="Slide Number Placeholder 2"/>
          <p:cNvSpPr>
            <a:spLocks noGrp="1"/>
          </p:cNvSpPr>
          <p:nvPr>
            <p:ph type="sldNum" sz="quarter" idx="12"/>
          </p:nvPr>
        </p:nvSpPr>
        <p:spPr/>
        <p:txBody>
          <a:bodyPr/>
          <a:lstStyle/>
          <a:p>
            <a:fld id="{E4DBDE34-E9B5-E04F-B662-69720E4BCB53}" type="slidenum">
              <a:rPr lang="en-US" smtClean="0"/>
              <a:t>18</a:t>
            </a:fld>
            <a:endParaRPr lang="en-US"/>
          </a:p>
        </p:txBody>
      </p:sp>
      <p:sp>
        <p:nvSpPr>
          <p:cNvPr id="4" name="Title 3"/>
          <p:cNvSpPr>
            <a:spLocks noGrp="1"/>
          </p:cNvSpPr>
          <p:nvPr>
            <p:ph type="title"/>
          </p:nvPr>
        </p:nvSpPr>
        <p:spPr>
          <a:xfrm>
            <a:off x="302683" y="239185"/>
            <a:ext cx="4860988" cy="657287"/>
          </a:xfrm>
        </p:spPr>
        <p:txBody>
          <a:bodyPr/>
          <a:lstStyle/>
          <a:p>
            <a:r>
              <a:rPr lang="en-US" sz="2667" dirty="0">
                <a:solidFill>
                  <a:srgbClr val="414141"/>
                </a:solidFill>
              </a:rPr>
              <a:t>Content Analytics </a:t>
            </a:r>
            <a:r>
              <a:rPr lang="en-US" sz="2667" dirty="0">
                <a:solidFill>
                  <a:srgbClr val="508DCA"/>
                </a:solidFill>
              </a:rPr>
              <a:t>Use Cases</a:t>
            </a:r>
          </a:p>
        </p:txBody>
      </p:sp>
      <p:sp>
        <p:nvSpPr>
          <p:cNvPr id="7" name="Content Placeholder 17"/>
          <p:cNvSpPr txBox="1">
            <a:spLocks/>
          </p:cNvSpPr>
          <p:nvPr/>
        </p:nvSpPr>
        <p:spPr>
          <a:xfrm>
            <a:off x="1524000" y="3943249"/>
            <a:ext cx="10464800" cy="2371039"/>
          </a:xfrm>
          <a:prstGeom prst="rect">
            <a:avLst/>
          </a:prstGeom>
        </p:spPr>
        <p:txBody>
          <a:bodyPr numCol="2"/>
          <a:lstStyle>
            <a:lvl1pPr marL="0" indent="0" algn="l" defTabSz="457200" rtl="0" eaLnBrk="1" latinLnBrk="0" hangingPunct="1">
              <a:spcBef>
                <a:spcPts val="1500"/>
              </a:spcBef>
              <a:buFont typeface="Arial"/>
              <a:buNone/>
              <a:defRPr sz="1600" kern="1200">
                <a:solidFill>
                  <a:schemeClr val="bg1"/>
                </a:solidFill>
                <a:latin typeface="Arial"/>
                <a:ea typeface="+mn-ea"/>
                <a:cs typeface="Arial"/>
              </a:defRPr>
            </a:lvl1pPr>
            <a:lvl2pPr marL="173038" indent="-173038" algn="l" defTabSz="457200" rtl="0" eaLnBrk="1" latinLnBrk="0" hangingPunct="1">
              <a:spcBef>
                <a:spcPct val="20000"/>
              </a:spcBef>
              <a:buFont typeface="Arial"/>
              <a:buChar char="–"/>
              <a:defRPr sz="1600" kern="1200">
                <a:solidFill>
                  <a:schemeClr val="bg1"/>
                </a:solidFill>
                <a:latin typeface="Arial"/>
                <a:ea typeface="+mn-ea"/>
                <a:cs typeface="Arial"/>
              </a:defRPr>
            </a:lvl2pPr>
            <a:lvl3pPr marL="396875" indent="-173038" algn="l" defTabSz="457200" rtl="0" eaLnBrk="1" latinLnBrk="0" hangingPunct="1">
              <a:spcBef>
                <a:spcPct val="20000"/>
              </a:spcBef>
              <a:buFont typeface="Arial"/>
              <a:buChar char="•"/>
              <a:defRPr sz="1600" kern="1200">
                <a:solidFill>
                  <a:schemeClr val="bg1"/>
                </a:solidFill>
                <a:latin typeface="Arial"/>
                <a:ea typeface="+mn-ea"/>
                <a:cs typeface="Arial"/>
              </a:defRPr>
            </a:lvl3pPr>
            <a:lvl4pPr marL="625475" indent="-168275" algn="l" defTabSz="457200" rtl="0" eaLnBrk="1" latinLnBrk="0" hangingPunct="1">
              <a:spcBef>
                <a:spcPct val="20000"/>
              </a:spcBef>
              <a:buFont typeface="Arial"/>
              <a:buChar char="–"/>
              <a:defRPr sz="1600" kern="1200">
                <a:solidFill>
                  <a:schemeClr val="bg1"/>
                </a:solidFill>
                <a:latin typeface="Arial"/>
                <a:ea typeface="+mn-ea"/>
                <a:cs typeface="Arial"/>
              </a:defRPr>
            </a:lvl4pPr>
            <a:lvl5pPr marL="803275" indent="-173038" algn="l" defTabSz="457200" rtl="0" eaLnBrk="1" latinLnBrk="0" hangingPunct="1">
              <a:spcBef>
                <a:spcPct val="20000"/>
              </a:spcBef>
              <a:buFont typeface="Arial"/>
              <a:buChar char="»"/>
              <a:defRPr sz="16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a:buClr>
                <a:schemeClr val="tx1"/>
              </a:buClr>
              <a:buFont typeface=".AppleSystemUIFont" charset="-120"/>
              <a:buChar char="–"/>
            </a:pPr>
            <a:r>
              <a:rPr lang="en-US" sz="1867" dirty="0">
                <a:solidFill>
                  <a:srgbClr val="414141"/>
                </a:solidFill>
              </a:rPr>
              <a:t>Customer experience</a:t>
            </a:r>
          </a:p>
          <a:p>
            <a:pPr marL="380990" indent="-380990">
              <a:buClr>
                <a:schemeClr val="tx1"/>
              </a:buClr>
              <a:buFont typeface=".AppleSystemUIFont" charset="-120"/>
              <a:buChar char="–"/>
            </a:pPr>
            <a:r>
              <a:rPr lang="en-US" sz="1867" dirty="0">
                <a:solidFill>
                  <a:srgbClr val="414141"/>
                </a:solidFill>
              </a:rPr>
              <a:t>Customer satisfaction and survey analysis</a:t>
            </a:r>
          </a:p>
          <a:p>
            <a:pPr marL="380990" indent="-380990">
              <a:buClr>
                <a:schemeClr val="tx1"/>
              </a:buClr>
              <a:buFont typeface=".AppleSystemUIFont" charset="-120"/>
              <a:buChar char="–"/>
            </a:pPr>
            <a:r>
              <a:rPr lang="en-US" sz="1867" dirty="0">
                <a:solidFill>
                  <a:srgbClr val="414141"/>
                </a:solidFill>
              </a:rPr>
              <a:t>Product and service quality </a:t>
            </a:r>
          </a:p>
          <a:p>
            <a:pPr marL="380990" indent="-380990">
              <a:buClr>
                <a:schemeClr val="tx1"/>
              </a:buClr>
              <a:buFont typeface=".AppleSystemUIFont" charset="-120"/>
              <a:buChar char="–"/>
            </a:pPr>
            <a:r>
              <a:rPr lang="en-US" sz="1867" dirty="0">
                <a:solidFill>
                  <a:srgbClr val="414141"/>
                </a:solidFill>
              </a:rPr>
              <a:t>Churn prediction</a:t>
            </a:r>
          </a:p>
          <a:p>
            <a:pPr marL="380990" indent="-380990">
              <a:buClr>
                <a:schemeClr val="tx1"/>
              </a:buClr>
              <a:buFont typeface=".AppleSystemUIFont" charset="-120"/>
              <a:buChar char="–"/>
            </a:pPr>
            <a:r>
              <a:rPr lang="en-US" sz="1867" dirty="0">
                <a:solidFill>
                  <a:srgbClr val="414141"/>
                </a:solidFill>
              </a:rPr>
              <a:t>Marketing campaign development </a:t>
            </a:r>
            <a:br>
              <a:rPr lang="en-US" sz="1867" dirty="0">
                <a:solidFill>
                  <a:srgbClr val="414141"/>
                </a:solidFill>
              </a:rPr>
            </a:br>
            <a:r>
              <a:rPr lang="en-US" sz="1867" dirty="0">
                <a:solidFill>
                  <a:srgbClr val="414141"/>
                </a:solidFill>
              </a:rPr>
              <a:t>and execution</a:t>
            </a:r>
          </a:p>
          <a:p>
            <a:pPr marL="380990" indent="-380990">
              <a:buClr>
                <a:schemeClr val="tx1"/>
              </a:buClr>
              <a:buFont typeface=".AppleSystemUIFont" charset="-120"/>
              <a:buChar char="–"/>
            </a:pPr>
            <a:r>
              <a:rPr lang="en-US" sz="1867" dirty="0">
                <a:solidFill>
                  <a:srgbClr val="414141"/>
                </a:solidFill>
              </a:rPr>
              <a:t>New revenue opportunities</a:t>
            </a:r>
          </a:p>
          <a:p>
            <a:pPr marL="380990" indent="-380990">
              <a:buClr>
                <a:schemeClr val="tx1"/>
              </a:buClr>
              <a:buFont typeface=".AppleSystemUIFont" charset="-120"/>
              <a:buChar char="–"/>
            </a:pPr>
            <a:r>
              <a:rPr lang="en-US" sz="1867" dirty="0">
                <a:solidFill>
                  <a:srgbClr val="414141"/>
                </a:solidFill>
              </a:rPr>
              <a:t>Product enhancements</a:t>
            </a:r>
          </a:p>
        </p:txBody>
      </p:sp>
      <p:cxnSp>
        <p:nvCxnSpPr>
          <p:cNvPr id="8" name="Shape 20"/>
          <p:cNvCxnSpPr/>
          <p:nvPr/>
        </p:nvCxnSpPr>
        <p:spPr>
          <a:xfrm>
            <a:off x="609600" y="3358004"/>
            <a:ext cx="731520" cy="852651"/>
          </a:xfrm>
          <a:prstGeom prst="bentConnector3">
            <a:avLst>
              <a:gd name="adj1" fmla="val -18775"/>
            </a:avLst>
          </a:prstGeom>
          <a:ln w="3175">
            <a:solidFill>
              <a:srgbClr val="41414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9" name="Text Box 11"/>
          <p:cNvSpPr txBox="1">
            <a:spLocks noChangeArrowheads="1"/>
          </p:cNvSpPr>
          <p:nvPr/>
        </p:nvSpPr>
        <p:spPr bwMode="auto">
          <a:xfrm>
            <a:off x="508000" y="2859752"/>
            <a:ext cx="1699667" cy="74879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Customer Insight</a:t>
            </a:r>
          </a:p>
        </p:txBody>
      </p:sp>
      <p:sp>
        <p:nvSpPr>
          <p:cNvPr id="10" name="Text Box 11"/>
          <p:cNvSpPr txBox="1">
            <a:spLocks noChangeArrowheads="1"/>
          </p:cNvSpPr>
          <p:nvPr/>
        </p:nvSpPr>
        <p:spPr bwMode="auto">
          <a:xfrm>
            <a:off x="2693360" y="2859753"/>
            <a:ext cx="2108200" cy="74879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Crime </a:t>
            </a:r>
          </a:p>
          <a:p>
            <a:pPr algn="ctr" eaLnBrk="1" hangingPunct="1">
              <a:defRPr/>
            </a:pPr>
            <a:r>
              <a:rPr lang="en-US" sz="2133" b="1" kern="0" dirty="0">
                <a:solidFill>
                  <a:srgbClr val="508DCA"/>
                </a:solidFill>
                <a:latin typeface="Arial"/>
              </a:rPr>
              <a:t>Analytics</a:t>
            </a:r>
          </a:p>
        </p:txBody>
      </p:sp>
      <p:sp>
        <p:nvSpPr>
          <p:cNvPr id="11" name="Text Box 11"/>
          <p:cNvSpPr txBox="1">
            <a:spLocks noChangeArrowheads="1"/>
          </p:cNvSpPr>
          <p:nvPr/>
        </p:nvSpPr>
        <p:spPr bwMode="auto">
          <a:xfrm>
            <a:off x="5041902" y="2859751"/>
            <a:ext cx="21717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Healthcare</a:t>
            </a:r>
            <a:endParaRPr lang="en-US" sz="2133" b="1" kern="0" dirty="0">
              <a:solidFill>
                <a:srgbClr val="508DCA"/>
              </a:solidFill>
              <a:latin typeface="Arial"/>
              <a:ea typeface="ＭＳ Ｐゴシック" pitchFamily="34" charset="-128"/>
            </a:endParaRPr>
          </a:p>
        </p:txBody>
      </p:sp>
      <p:sp>
        <p:nvSpPr>
          <p:cNvPr id="12" name="Text Box 11"/>
          <p:cNvSpPr txBox="1">
            <a:spLocks noChangeArrowheads="1"/>
          </p:cNvSpPr>
          <p:nvPr/>
        </p:nvSpPr>
        <p:spPr bwMode="auto">
          <a:xfrm>
            <a:off x="7439873" y="2859751"/>
            <a:ext cx="2150955" cy="42056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Insurance</a:t>
            </a:r>
            <a:endParaRPr lang="en-US" sz="2133" b="1" kern="0" dirty="0">
              <a:solidFill>
                <a:srgbClr val="508DCA"/>
              </a:solidFill>
              <a:latin typeface="Arial"/>
              <a:ea typeface="ＭＳ Ｐゴシック" pitchFamily="34" charset="-128"/>
            </a:endParaRPr>
          </a:p>
        </p:txBody>
      </p:sp>
      <p:sp>
        <p:nvSpPr>
          <p:cNvPr id="13" name="Text Box 11"/>
          <p:cNvSpPr txBox="1">
            <a:spLocks noChangeArrowheads="1"/>
          </p:cNvSpPr>
          <p:nvPr/>
        </p:nvSpPr>
        <p:spPr bwMode="auto">
          <a:xfrm>
            <a:off x="9817100" y="2859751"/>
            <a:ext cx="21082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Finance</a:t>
            </a:r>
            <a:endParaRPr lang="en-US" sz="2133" b="1" kern="0" dirty="0">
              <a:solidFill>
                <a:srgbClr val="508DCA"/>
              </a:solidFill>
              <a:latin typeface="Arial"/>
              <a:ea typeface="ＭＳ Ｐゴシック" pitchFamily="34" charset="-128"/>
            </a:endParaRPr>
          </a:p>
        </p:txBody>
      </p:sp>
      <p:pic>
        <p:nvPicPr>
          <p:cNvPr id="14" name="Picture 3" descr="C:\Users\ITSOUSER\Google Drive\IBM Watson\Mark Myers - Watson Explorer\PM\87168769.png"/>
          <p:cNvPicPr>
            <a:picLocks noChangeAspect="1" noChangeArrowheads="1"/>
          </p:cNvPicPr>
          <p:nvPr/>
        </p:nvPicPr>
        <p:blipFill>
          <a:blip r:embed="rId3" cstate="screen"/>
          <a:srcRect/>
          <a:stretch>
            <a:fillRect/>
          </a:stretch>
        </p:blipFill>
        <p:spPr bwMode="auto">
          <a:xfrm>
            <a:off x="5181601" y="1101082"/>
            <a:ext cx="1727200" cy="1727679"/>
          </a:xfrm>
          <a:prstGeom prst="rect">
            <a:avLst/>
          </a:prstGeom>
          <a:noFill/>
        </p:spPr>
      </p:pic>
      <p:pic>
        <p:nvPicPr>
          <p:cNvPr id="15" name="Picture 14" descr="C:\Users\ITSOUSER\Desktop\143917706.png"/>
          <p:cNvPicPr>
            <a:picLocks noChangeAspect="1" noChangeArrowheads="1"/>
          </p:cNvPicPr>
          <p:nvPr/>
        </p:nvPicPr>
        <p:blipFill>
          <a:blip r:embed="rId4" cstate="screen"/>
          <a:srcRect/>
          <a:stretch>
            <a:fillRect/>
          </a:stretch>
        </p:blipFill>
        <p:spPr bwMode="auto">
          <a:xfrm>
            <a:off x="609600" y="1100433"/>
            <a:ext cx="1625600" cy="1613721"/>
          </a:xfrm>
          <a:prstGeom prst="rect">
            <a:avLst/>
          </a:prstGeom>
          <a:noFill/>
        </p:spPr>
      </p:pic>
      <p:pic>
        <p:nvPicPr>
          <p:cNvPr id="16" name="Picture 7" descr="C:\Users\ITSOUSER\Desktop\170590919.png"/>
          <p:cNvPicPr>
            <a:picLocks noChangeAspect="1" noChangeArrowheads="1"/>
          </p:cNvPicPr>
          <p:nvPr/>
        </p:nvPicPr>
        <p:blipFill>
          <a:blip r:embed="rId5" cstate="screen">
            <a:lum/>
          </a:blip>
          <a:srcRect/>
          <a:stretch>
            <a:fillRect/>
          </a:stretch>
        </p:blipFill>
        <p:spPr bwMode="auto">
          <a:xfrm>
            <a:off x="2946400" y="1099671"/>
            <a:ext cx="1625600" cy="1618332"/>
          </a:xfrm>
          <a:prstGeom prst="rect">
            <a:avLst/>
          </a:prstGeom>
          <a:noFill/>
        </p:spPr>
      </p:pic>
      <p:pic>
        <p:nvPicPr>
          <p:cNvPr id="17" name="Picture 10" descr="C:\Users\ITSOUSER\Desktop\88583374.png"/>
          <p:cNvPicPr>
            <a:picLocks noChangeAspect="1" noChangeArrowheads="1"/>
          </p:cNvPicPr>
          <p:nvPr/>
        </p:nvPicPr>
        <p:blipFill>
          <a:blip r:embed="rId6" cstate="screen"/>
          <a:srcRect/>
          <a:stretch>
            <a:fillRect/>
          </a:stretch>
        </p:blipFill>
        <p:spPr bwMode="auto">
          <a:xfrm>
            <a:off x="7721602" y="1101080"/>
            <a:ext cx="1638391" cy="1624096"/>
          </a:xfrm>
          <a:prstGeom prst="rect">
            <a:avLst/>
          </a:prstGeom>
          <a:noFill/>
        </p:spPr>
      </p:pic>
      <p:pic>
        <p:nvPicPr>
          <p:cNvPr id="18" name="Picture 8" descr="C:\Users\ITSOUSER\Desktop\161542236.png"/>
          <p:cNvPicPr>
            <a:picLocks noChangeAspect="1" noChangeArrowheads="1"/>
          </p:cNvPicPr>
          <p:nvPr/>
        </p:nvPicPr>
        <p:blipFill>
          <a:blip r:embed="rId7" cstate="screen"/>
          <a:srcRect/>
          <a:stretch>
            <a:fillRect/>
          </a:stretch>
        </p:blipFill>
        <p:spPr bwMode="auto">
          <a:xfrm>
            <a:off x="10058402" y="1122981"/>
            <a:ext cx="1625599" cy="1602195"/>
          </a:xfrm>
          <a:prstGeom prst="rect">
            <a:avLst/>
          </a:prstGeom>
          <a:noFill/>
        </p:spPr>
      </p:pic>
      <p:sp>
        <p:nvSpPr>
          <p:cNvPr id="20" name="Rectangle 19"/>
          <p:cNvSpPr/>
          <p:nvPr/>
        </p:nvSpPr>
        <p:spPr>
          <a:xfrm>
            <a:off x="2733175" y="896472"/>
            <a:ext cx="9192124" cy="3046777"/>
          </a:xfrm>
          <a:prstGeom prst="rect">
            <a:avLst/>
          </a:prstGeom>
          <a:solidFill>
            <a:srgbClr val="ECECEC">
              <a:alpha val="90000"/>
            </a:srgbClr>
          </a:solidFill>
        </p:spPr>
        <p:txBody>
          <a:bodyPr wrap="square" lIns="0" tIns="0" rIns="0" bIns="0" rtlCol="0" anchor="ctr">
            <a:noAutofit/>
          </a:bodyPr>
          <a:lstStyle/>
          <a:p>
            <a:pPr algn="ctr"/>
            <a:endParaRPr lang="en-US" sz="1600" dirty="0" err="1">
              <a:solidFill>
                <a:schemeClr val="bg1"/>
              </a:solidFill>
              <a:latin typeface="Arial"/>
              <a:cs typeface="Arial"/>
            </a:endParaRPr>
          </a:p>
        </p:txBody>
      </p:sp>
    </p:spTree>
    <p:extLst>
      <p:ext uri="{BB962C8B-B14F-4D97-AF65-F5344CB8AC3E}">
        <p14:creationId xmlns:p14="http://schemas.microsoft.com/office/powerpoint/2010/main" val="57162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a:t>Watson Explorer</a:t>
            </a:r>
            <a:endParaRPr lang="en-US" dirty="0"/>
          </a:p>
        </p:txBody>
      </p:sp>
      <p:sp>
        <p:nvSpPr>
          <p:cNvPr id="3" name="Slide Number Placeholder 2"/>
          <p:cNvSpPr>
            <a:spLocks noGrp="1"/>
          </p:cNvSpPr>
          <p:nvPr>
            <p:ph type="sldNum" sz="quarter" idx="12"/>
          </p:nvPr>
        </p:nvSpPr>
        <p:spPr/>
        <p:txBody>
          <a:bodyPr/>
          <a:lstStyle/>
          <a:p>
            <a:fld id="{E4DBDE34-E9B5-E04F-B662-69720E4BCB53}" type="slidenum">
              <a:rPr lang="en-US" smtClean="0"/>
              <a:t>19</a:t>
            </a:fld>
            <a:endParaRPr lang="en-US"/>
          </a:p>
        </p:txBody>
      </p:sp>
      <p:sp>
        <p:nvSpPr>
          <p:cNvPr id="4" name="Title 3"/>
          <p:cNvSpPr>
            <a:spLocks noGrp="1"/>
          </p:cNvSpPr>
          <p:nvPr>
            <p:ph type="title"/>
          </p:nvPr>
        </p:nvSpPr>
        <p:spPr>
          <a:xfrm>
            <a:off x="302683" y="239185"/>
            <a:ext cx="4860988" cy="657287"/>
          </a:xfrm>
        </p:spPr>
        <p:txBody>
          <a:bodyPr/>
          <a:lstStyle/>
          <a:p>
            <a:r>
              <a:rPr lang="en-US" sz="2667" dirty="0">
                <a:solidFill>
                  <a:srgbClr val="414141"/>
                </a:solidFill>
              </a:rPr>
              <a:t>Content Analytics </a:t>
            </a:r>
            <a:r>
              <a:rPr lang="en-US" sz="2667" dirty="0">
                <a:solidFill>
                  <a:srgbClr val="508DCA"/>
                </a:solidFill>
              </a:rPr>
              <a:t>Use Cases</a:t>
            </a:r>
          </a:p>
        </p:txBody>
      </p:sp>
      <p:sp>
        <p:nvSpPr>
          <p:cNvPr id="7" name="Content Placeholder 17"/>
          <p:cNvSpPr txBox="1">
            <a:spLocks/>
          </p:cNvSpPr>
          <p:nvPr/>
        </p:nvSpPr>
        <p:spPr>
          <a:xfrm>
            <a:off x="1524000" y="3943249"/>
            <a:ext cx="10464800" cy="2371039"/>
          </a:xfrm>
          <a:prstGeom prst="rect">
            <a:avLst/>
          </a:prstGeom>
        </p:spPr>
        <p:txBody>
          <a:bodyPr numCol="2"/>
          <a:lstStyle>
            <a:lvl1pPr marL="0" indent="0" algn="l" defTabSz="457200" rtl="0" eaLnBrk="1" latinLnBrk="0" hangingPunct="1">
              <a:spcBef>
                <a:spcPts val="1500"/>
              </a:spcBef>
              <a:buFont typeface="Arial"/>
              <a:buNone/>
              <a:defRPr sz="1600" kern="1200">
                <a:solidFill>
                  <a:schemeClr val="bg1"/>
                </a:solidFill>
                <a:latin typeface="Arial"/>
                <a:ea typeface="+mn-ea"/>
                <a:cs typeface="Arial"/>
              </a:defRPr>
            </a:lvl1pPr>
            <a:lvl2pPr marL="173038" indent="-173038" algn="l" defTabSz="457200" rtl="0" eaLnBrk="1" latinLnBrk="0" hangingPunct="1">
              <a:spcBef>
                <a:spcPct val="20000"/>
              </a:spcBef>
              <a:buFont typeface="Arial"/>
              <a:buChar char="–"/>
              <a:defRPr sz="1600" kern="1200">
                <a:solidFill>
                  <a:schemeClr val="bg1"/>
                </a:solidFill>
                <a:latin typeface="Arial"/>
                <a:ea typeface="+mn-ea"/>
                <a:cs typeface="Arial"/>
              </a:defRPr>
            </a:lvl2pPr>
            <a:lvl3pPr marL="396875" indent="-173038" algn="l" defTabSz="457200" rtl="0" eaLnBrk="1" latinLnBrk="0" hangingPunct="1">
              <a:spcBef>
                <a:spcPct val="20000"/>
              </a:spcBef>
              <a:buFont typeface="Arial"/>
              <a:buChar char="•"/>
              <a:defRPr sz="1600" kern="1200">
                <a:solidFill>
                  <a:schemeClr val="bg1"/>
                </a:solidFill>
                <a:latin typeface="Arial"/>
                <a:ea typeface="+mn-ea"/>
                <a:cs typeface="Arial"/>
              </a:defRPr>
            </a:lvl3pPr>
            <a:lvl4pPr marL="625475" indent="-168275" algn="l" defTabSz="457200" rtl="0" eaLnBrk="1" latinLnBrk="0" hangingPunct="1">
              <a:spcBef>
                <a:spcPct val="20000"/>
              </a:spcBef>
              <a:buFont typeface="Arial"/>
              <a:buChar char="–"/>
              <a:defRPr sz="1600" kern="1200">
                <a:solidFill>
                  <a:schemeClr val="bg1"/>
                </a:solidFill>
                <a:latin typeface="Arial"/>
                <a:ea typeface="+mn-ea"/>
                <a:cs typeface="Arial"/>
              </a:defRPr>
            </a:lvl4pPr>
            <a:lvl5pPr marL="803275" indent="-173038" algn="l" defTabSz="457200" rtl="0" eaLnBrk="1" latinLnBrk="0" hangingPunct="1">
              <a:spcBef>
                <a:spcPct val="20000"/>
              </a:spcBef>
              <a:buFont typeface="Arial"/>
              <a:buChar char="»"/>
              <a:defRPr sz="16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a:buClr>
                <a:schemeClr val="tx1"/>
              </a:buClr>
              <a:buFont typeface=".AppleSystemUIFont" charset="-120"/>
              <a:buChar char="–"/>
            </a:pPr>
            <a:r>
              <a:rPr lang="en-US" sz="1867" dirty="0">
                <a:solidFill>
                  <a:srgbClr val="414141"/>
                </a:solidFill>
              </a:rPr>
              <a:t>Community policing</a:t>
            </a:r>
          </a:p>
          <a:p>
            <a:pPr marL="380990" indent="-380990">
              <a:buClr>
                <a:schemeClr val="tx1"/>
              </a:buClr>
              <a:buFont typeface=".AppleSystemUIFont" charset="-120"/>
              <a:buChar char="–"/>
            </a:pPr>
            <a:r>
              <a:rPr lang="en-US" sz="1867" dirty="0">
                <a:solidFill>
                  <a:srgbClr val="414141"/>
                </a:solidFill>
              </a:rPr>
              <a:t>Investigation analytics</a:t>
            </a:r>
          </a:p>
          <a:p>
            <a:pPr marL="380990" indent="-380990">
              <a:buClr>
                <a:schemeClr val="tx1"/>
              </a:buClr>
              <a:buFont typeface=".AppleSystemUIFont" charset="-120"/>
              <a:buChar char="–"/>
            </a:pPr>
            <a:r>
              <a:rPr lang="en-US" sz="1867" dirty="0">
                <a:solidFill>
                  <a:srgbClr val="414141"/>
                </a:solidFill>
              </a:rPr>
              <a:t>Incident management</a:t>
            </a:r>
          </a:p>
          <a:p>
            <a:pPr marL="380990" indent="-380990">
              <a:buClr>
                <a:schemeClr val="tx1"/>
              </a:buClr>
              <a:buFont typeface=".AppleSystemUIFont" charset="-120"/>
              <a:buChar char="–"/>
            </a:pPr>
            <a:r>
              <a:rPr lang="en-US" sz="1867" dirty="0">
                <a:solidFill>
                  <a:srgbClr val="414141"/>
                </a:solidFill>
              </a:rPr>
              <a:t>Anti-gang initiatives</a:t>
            </a:r>
          </a:p>
          <a:p>
            <a:pPr marL="380990" indent="-380990">
              <a:buClr>
                <a:schemeClr val="tx1"/>
              </a:buClr>
              <a:buFont typeface=".AppleSystemUIFont" charset="-120"/>
              <a:buChar char="–"/>
            </a:pPr>
            <a:r>
              <a:rPr lang="en-US" sz="1867" dirty="0">
                <a:solidFill>
                  <a:srgbClr val="414141"/>
                </a:solidFill>
              </a:rPr>
              <a:t>Anti-terrorism initiatives</a:t>
            </a:r>
          </a:p>
          <a:p>
            <a:pPr marL="380990" indent="-380990">
              <a:buClr>
                <a:schemeClr val="tx1"/>
              </a:buClr>
              <a:buFont typeface=".AppleSystemUIFont" charset="-120"/>
              <a:buChar char="–"/>
            </a:pPr>
            <a:r>
              <a:rPr lang="en-US" sz="1867" dirty="0">
                <a:solidFill>
                  <a:srgbClr val="414141"/>
                </a:solidFill>
              </a:rPr>
              <a:t>Cyber crime investigation</a:t>
            </a:r>
          </a:p>
        </p:txBody>
      </p:sp>
      <p:sp>
        <p:nvSpPr>
          <p:cNvPr id="9" name="Text Box 11"/>
          <p:cNvSpPr txBox="1">
            <a:spLocks noChangeArrowheads="1"/>
          </p:cNvSpPr>
          <p:nvPr/>
        </p:nvSpPr>
        <p:spPr bwMode="auto">
          <a:xfrm>
            <a:off x="508000" y="2859752"/>
            <a:ext cx="1699667" cy="74879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Customer Insight</a:t>
            </a:r>
          </a:p>
        </p:txBody>
      </p:sp>
      <p:sp>
        <p:nvSpPr>
          <p:cNvPr id="10" name="Text Box 11"/>
          <p:cNvSpPr txBox="1">
            <a:spLocks noChangeArrowheads="1"/>
          </p:cNvSpPr>
          <p:nvPr/>
        </p:nvSpPr>
        <p:spPr bwMode="auto">
          <a:xfrm>
            <a:off x="2693360" y="2859753"/>
            <a:ext cx="2108200" cy="74879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Crime </a:t>
            </a:r>
          </a:p>
          <a:p>
            <a:pPr algn="ctr" eaLnBrk="1" hangingPunct="1">
              <a:defRPr/>
            </a:pPr>
            <a:r>
              <a:rPr lang="en-US" sz="2133" b="1" kern="0" dirty="0">
                <a:solidFill>
                  <a:srgbClr val="508DCA"/>
                </a:solidFill>
                <a:latin typeface="Arial"/>
              </a:rPr>
              <a:t>Analytics</a:t>
            </a:r>
          </a:p>
        </p:txBody>
      </p:sp>
      <p:sp>
        <p:nvSpPr>
          <p:cNvPr id="11" name="Text Box 11"/>
          <p:cNvSpPr txBox="1">
            <a:spLocks noChangeArrowheads="1"/>
          </p:cNvSpPr>
          <p:nvPr/>
        </p:nvSpPr>
        <p:spPr bwMode="auto">
          <a:xfrm>
            <a:off x="5041902" y="2859751"/>
            <a:ext cx="21717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Healthcare</a:t>
            </a:r>
            <a:endParaRPr lang="en-US" sz="2133" b="1" kern="0" dirty="0">
              <a:solidFill>
                <a:srgbClr val="508DCA"/>
              </a:solidFill>
              <a:latin typeface="Arial"/>
              <a:ea typeface="ＭＳ Ｐゴシック" pitchFamily="34" charset="-128"/>
            </a:endParaRPr>
          </a:p>
        </p:txBody>
      </p:sp>
      <p:sp>
        <p:nvSpPr>
          <p:cNvPr id="12" name="Text Box 11"/>
          <p:cNvSpPr txBox="1">
            <a:spLocks noChangeArrowheads="1"/>
          </p:cNvSpPr>
          <p:nvPr/>
        </p:nvSpPr>
        <p:spPr bwMode="auto">
          <a:xfrm>
            <a:off x="7439873" y="2859751"/>
            <a:ext cx="2150955" cy="42056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Insurance</a:t>
            </a:r>
            <a:endParaRPr lang="en-US" sz="2133" b="1" kern="0" dirty="0">
              <a:solidFill>
                <a:srgbClr val="508DCA"/>
              </a:solidFill>
              <a:latin typeface="Arial"/>
              <a:ea typeface="ＭＳ Ｐゴシック" pitchFamily="34" charset="-128"/>
            </a:endParaRPr>
          </a:p>
        </p:txBody>
      </p:sp>
      <p:sp>
        <p:nvSpPr>
          <p:cNvPr id="13" name="Text Box 11"/>
          <p:cNvSpPr txBox="1">
            <a:spLocks noChangeArrowheads="1"/>
          </p:cNvSpPr>
          <p:nvPr/>
        </p:nvSpPr>
        <p:spPr bwMode="auto">
          <a:xfrm>
            <a:off x="9817100" y="2859751"/>
            <a:ext cx="21082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Finance</a:t>
            </a:r>
            <a:endParaRPr lang="en-US" sz="2133" b="1" kern="0" dirty="0">
              <a:solidFill>
                <a:srgbClr val="508DCA"/>
              </a:solidFill>
              <a:latin typeface="Arial"/>
              <a:ea typeface="ＭＳ Ｐゴシック" pitchFamily="34" charset="-128"/>
            </a:endParaRPr>
          </a:p>
        </p:txBody>
      </p:sp>
      <p:pic>
        <p:nvPicPr>
          <p:cNvPr id="14" name="Picture 3" descr="C:\Users\ITSOUSER\Google Drive\IBM Watson\Mark Myers - Watson Explorer\PM\87168769.png"/>
          <p:cNvPicPr>
            <a:picLocks noChangeAspect="1" noChangeArrowheads="1"/>
          </p:cNvPicPr>
          <p:nvPr/>
        </p:nvPicPr>
        <p:blipFill>
          <a:blip r:embed="rId3" cstate="screen"/>
          <a:srcRect/>
          <a:stretch>
            <a:fillRect/>
          </a:stretch>
        </p:blipFill>
        <p:spPr bwMode="auto">
          <a:xfrm>
            <a:off x="5181601" y="1101082"/>
            <a:ext cx="1727200" cy="1727679"/>
          </a:xfrm>
          <a:prstGeom prst="rect">
            <a:avLst/>
          </a:prstGeom>
          <a:noFill/>
        </p:spPr>
      </p:pic>
      <p:pic>
        <p:nvPicPr>
          <p:cNvPr id="15" name="Picture 14" descr="C:\Users\ITSOUSER\Desktop\143917706.png"/>
          <p:cNvPicPr>
            <a:picLocks noChangeAspect="1" noChangeArrowheads="1"/>
          </p:cNvPicPr>
          <p:nvPr/>
        </p:nvPicPr>
        <p:blipFill>
          <a:blip r:embed="rId4" cstate="screen"/>
          <a:srcRect/>
          <a:stretch>
            <a:fillRect/>
          </a:stretch>
        </p:blipFill>
        <p:spPr bwMode="auto">
          <a:xfrm>
            <a:off x="609600" y="1100433"/>
            <a:ext cx="1625600" cy="1613721"/>
          </a:xfrm>
          <a:prstGeom prst="rect">
            <a:avLst/>
          </a:prstGeom>
          <a:noFill/>
        </p:spPr>
      </p:pic>
      <p:pic>
        <p:nvPicPr>
          <p:cNvPr id="16" name="Picture 7" descr="C:\Users\ITSOUSER\Desktop\170590919.png"/>
          <p:cNvPicPr>
            <a:picLocks noChangeAspect="1" noChangeArrowheads="1"/>
          </p:cNvPicPr>
          <p:nvPr/>
        </p:nvPicPr>
        <p:blipFill>
          <a:blip r:embed="rId5" cstate="screen">
            <a:lum/>
          </a:blip>
          <a:srcRect/>
          <a:stretch>
            <a:fillRect/>
          </a:stretch>
        </p:blipFill>
        <p:spPr bwMode="auto">
          <a:xfrm>
            <a:off x="2946400" y="1099671"/>
            <a:ext cx="1625600" cy="1618332"/>
          </a:xfrm>
          <a:prstGeom prst="rect">
            <a:avLst/>
          </a:prstGeom>
          <a:noFill/>
        </p:spPr>
      </p:pic>
      <p:pic>
        <p:nvPicPr>
          <p:cNvPr id="17" name="Picture 10" descr="C:\Users\ITSOUSER\Desktop\88583374.png"/>
          <p:cNvPicPr>
            <a:picLocks noChangeAspect="1" noChangeArrowheads="1"/>
          </p:cNvPicPr>
          <p:nvPr/>
        </p:nvPicPr>
        <p:blipFill>
          <a:blip r:embed="rId6" cstate="screen"/>
          <a:srcRect/>
          <a:stretch>
            <a:fillRect/>
          </a:stretch>
        </p:blipFill>
        <p:spPr bwMode="auto">
          <a:xfrm>
            <a:off x="7721602" y="1101080"/>
            <a:ext cx="1638391" cy="1624096"/>
          </a:xfrm>
          <a:prstGeom prst="rect">
            <a:avLst/>
          </a:prstGeom>
          <a:noFill/>
        </p:spPr>
      </p:pic>
      <p:pic>
        <p:nvPicPr>
          <p:cNvPr id="18" name="Picture 8" descr="C:\Users\ITSOUSER\Desktop\161542236.png"/>
          <p:cNvPicPr>
            <a:picLocks noChangeAspect="1" noChangeArrowheads="1"/>
          </p:cNvPicPr>
          <p:nvPr/>
        </p:nvPicPr>
        <p:blipFill>
          <a:blip r:embed="rId7" cstate="screen"/>
          <a:srcRect/>
          <a:stretch>
            <a:fillRect/>
          </a:stretch>
        </p:blipFill>
        <p:spPr bwMode="auto">
          <a:xfrm>
            <a:off x="10058402" y="1122981"/>
            <a:ext cx="1625599" cy="1602195"/>
          </a:xfrm>
          <a:prstGeom prst="rect">
            <a:avLst/>
          </a:prstGeom>
          <a:noFill/>
        </p:spPr>
      </p:pic>
      <p:sp>
        <p:nvSpPr>
          <p:cNvPr id="20" name="Rectangle 19"/>
          <p:cNvSpPr/>
          <p:nvPr/>
        </p:nvSpPr>
        <p:spPr>
          <a:xfrm flipH="1">
            <a:off x="302683" y="896472"/>
            <a:ext cx="2430492" cy="3046777"/>
          </a:xfrm>
          <a:prstGeom prst="rect">
            <a:avLst/>
          </a:prstGeom>
          <a:solidFill>
            <a:srgbClr val="ECECEC">
              <a:alpha val="90000"/>
            </a:srgbClr>
          </a:solidFill>
        </p:spPr>
        <p:txBody>
          <a:bodyPr wrap="square" lIns="0" tIns="0" rIns="0" bIns="0" rtlCol="0" anchor="ctr">
            <a:noAutofit/>
          </a:bodyPr>
          <a:lstStyle/>
          <a:p>
            <a:pPr algn="ctr"/>
            <a:endParaRPr lang="en-US" sz="1600" dirty="0" err="1">
              <a:solidFill>
                <a:schemeClr val="bg1"/>
              </a:solidFill>
              <a:latin typeface="Arial"/>
              <a:cs typeface="Arial"/>
            </a:endParaRPr>
          </a:p>
        </p:txBody>
      </p:sp>
      <p:sp>
        <p:nvSpPr>
          <p:cNvPr id="19" name="Rectangle 18"/>
          <p:cNvSpPr/>
          <p:nvPr/>
        </p:nvSpPr>
        <p:spPr>
          <a:xfrm flipH="1">
            <a:off x="4941903" y="744213"/>
            <a:ext cx="7250096" cy="3046777"/>
          </a:xfrm>
          <a:prstGeom prst="rect">
            <a:avLst/>
          </a:prstGeom>
          <a:solidFill>
            <a:srgbClr val="ECECEC">
              <a:alpha val="90000"/>
            </a:srgbClr>
          </a:solidFill>
        </p:spPr>
        <p:txBody>
          <a:bodyPr wrap="square" lIns="0" tIns="0" rIns="0" bIns="0" rtlCol="0" anchor="ctr">
            <a:noAutofit/>
          </a:bodyPr>
          <a:lstStyle/>
          <a:p>
            <a:pPr algn="ctr"/>
            <a:endParaRPr lang="en-US" sz="1600" dirty="0" err="1">
              <a:solidFill>
                <a:schemeClr val="bg1"/>
              </a:solidFill>
              <a:latin typeface="Arial"/>
              <a:cs typeface="Arial"/>
            </a:endParaRPr>
          </a:p>
        </p:txBody>
      </p:sp>
      <p:grpSp>
        <p:nvGrpSpPr>
          <p:cNvPr id="36" name="Group 48"/>
          <p:cNvGrpSpPr/>
          <p:nvPr/>
        </p:nvGrpSpPr>
        <p:grpSpPr>
          <a:xfrm>
            <a:off x="1201271" y="3632764"/>
            <a:ext cx="2470688" cy="537981"/>
            <a:chOff x="533400" y="3138011"/>
            <a:chExt cx="4191000" cy="579120"/>
          </a:xfrm>
        </p:grpSpPr>
        <p:cxnSp>
          <p:nvCxnSpPr>
            <p:cNvPr id="37" name="Straight Connector 36"/>
            <p:cNvCxnSpPr/>
            <p:nvPr/>
          </p:nvCxnSpPr>
          <p:spPr>
            <a:xfrm>
              <a:off x="4724400" y="3138011"/>
              <a:ext cx="0" cy="27432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533400" y="3412331"/>
              <a:ext cx="4191000" cy="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3400" y="3412331"/>
              <a:ext cx="0" cy="30480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33400" y="3717131"/>
              <a:ext cx="274320" cy="0"/>
            </a:xfrm>
            <a:prstGeom prst="straightConnector1">
              <a:avLst/>
            </a:prstGeom>
            <a:ln w="3175">
              <a:solidFill>
                <a:srgbClr val="414141"/>
              </a:solidFill>
              <a:prstDash val="solid"/>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278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7595-637D-437E-84C7-96D07960DE44}"/>
              </a:ext>
            </a:extLst>
          </p:cNvPr>
          <p:cNvSpPr>
            <a:spLocks noGrp="1"/>
          </p:cNvSpPr>
          <p:nvPr>
            <p:ph type="title"/>
          </p:nvPr>
        </p:nvSpPr>
        <p:spPr/>
        <p:txBody>
          <a:bodyPr/>
          <a:lstStyle/>
          <a:p>
            <a:r>
              <a:rPr lang="it-IT" dirty="0" err="1"/>
              <a:t>Our</a:t>
            </a:r>
            <a:r>
              <a:rPr lang="it-IT" dirty="0"/>
              <a:t> Target</a:t>
            </a:r>
            <a:endParaRPr lang="en-US" dirty="0"/>
          </a:p>
        </p:txBody>
      </p:sp>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a:xfrm>
            <a:off x="838200" y="1525822"/>
            <a:ext cx="10515600" cy="4351338"/>
          </a:xfrm>
        </p:spPr>
        <p:txBody>
          <a:bodyPr>
            <a:normAutofit/>
          </a:bodyPr>
          <a:lstStyle/>
          <a:p>
            <a:r>
              <a:rPr lang="it-IT" sz="3600" dirty="0" err="1"/>
              <a:t>Familiarize</a:t>
            </a:r>
            <a:r>
              <a:rPr lang="it-IT" sz="3600" dirty="0"/>
              <a:t> with a «</a:t>
            </a:r>
            <a:r>
              <a:rPr lang="it-IT" sz="3600" dirty="0" err="1"/>
              <a:t>real</a:t>
            </a:r>
            <a:r>
              <a:rPr lang="it-IT" sz="3600" dirty="0"/>
              <a:t>» software </a:t>
            </a:r>
            <a:r>
              <a:rPr lang="it-IT" sz="3600" dirty="0" err="1"/>
              <a:t>used</a:t>
            </a:r>
            <a:r>
              <a:rPr lang="it-IT" sz="3600" dirty="0"/>
              <a:t> in large </a:t>
            </a:r>
            <a:r>
              <a:rPr lang="it-IT" sz="3600" dirty="0" err="1"/>
              <a:t>organizations</a:t>
            </a:r>
            <a:r>
              <a:rPr lang="it-IT" sz="3600" dirty="0"/>
              <a:t> </a:t>
            </a:r>
          </a:p>
          <a:p>
            <a:endParaRPr lang="it-IT" sz="3600" dirty="0"/>
          </a:p>
          <a:p>
            <a:r>
              <a:rPr lang="it-IT" sz="3600" dirty="0" err="1"/>
              <a:t>Accomplish</a:t>
            </a:r>
            <a:r>
              <a:rPr lang="it-IT" sz="3600" dirty="0"/>
              <a:t> small </a:t>
            </a:r>
            <a:r>
              <a:rPr lang="it-IT" sz="3600" dirty="0" err="1"/>
              <a:t>but</a:t>
            </a:r>
            <a:r>
              <a:rPr lang="it-IT" sz="3600" dirty="0"/>
              <a:t> </a:t>
            </a:r>
            <a:r>
              <a:rPr lang="it-IT" sz="3600" dirty="0" err="1"/>
              <a:t>significant</a:t>
            </a:r>
            <a:r>
              <a:rPr lang="it-IT" sz="3600" dirty="0"/>
              <a:t> use </a:t>
            </a:r>
            <a:r>
              <a:rPr lang="it-IT" sz="3600" dirty="0" err="1"/>
              <a:t>cases</a:t>
            </a:r>
            <a:r>
              <a:rPr lang="it-IT" sz="3600" dirty="0"/>
              <a:t> in BI arena</a:t>
            </a:r>
          </a:p>
          <a:p>
            <a:endParaRPr lang="it-IT" sz="3600" dirty="0"/>
          </a:p>
          <a:p>
            <a:r>
              <a:rPr lang="it-IT" sz="3600" dirty="0"/>
              <a:t>Introduce </a:t>
            </a:r>
            <a:r>
              <a:rPr lang="it-IT" sz="3600" dirty="0" err="1"/>
              <a:t>advanced</a:t>
            </a:r>
            <a:r>
              <a:rPr lang="it-IT" sz="3600" dirty="0"/>
              <a:t> </a:t>
            </a:r>
            <a:r>
              <a:rPr lang="it-IT" sz="3600" dirty="0" err="1"/>
              <a:t>topics</a:t>
            </a:r>
            <a:r>
              <a:rPr lang="it-IT" sz="3600" dirty="0"/>
              <a:t> in BI</a:t>
            </a:r>
            <a:r>
              <a:rPr lang="en-US" sz="3600" dirty="0"/>
              <a:t> like the use of “non structured” information</a:t>
            </a:r>
            <a:endParaRPr lang="it-IT" sz="3600" dirty="0"/>
          </a:p>
        </p:txBody>
      </p:sp>
    </p:spTree>
    <p:extLst>
      <p:ext uri="{BB962C8B-B14F-4D97-AF65-F5344CB8AC3E}">
        <p14:creationId xmlns:p14="http://schemas.microsoft.com/office/powerpoint/2010/main" val="227536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a:t>Watson Explorer</a:t>
            </a:r>
            <a:endParaRPr lang="en-US" dirty="0"/>
          </a:p>
        </p:txBody>
      </p:sp>
      <p:sp>
        <p:nvSpPr>
          <p:cNvPr id="3" name="Slide Number Placeholder 2"/>
          <p:cNvSpPr>
            <a:spLocks noGrp="1"/>
          </p:cNvSpPr>
          <p:nvPr>
            <p:ph type="sldNum" sz="quarter" idx="12"/>
          </p:nvPr>
        </p:nvSpPr>
        <p:spPr/>
        <p:txBody>
          <a:bodyPr/>
          <a:lstStyle/>
          <a:p>
            <a:fld id="{E4DBDE34-E9B5-E04F-B662-69720E4BCB53}" type="slidenum">
              <a:rPr lang="en-US" smtClean="0"/>
              <a:t>20</a:t>
            </a:fld>
            <a:endParaRPr lang="en-US"/>
          </a:p>
        </p:txBody>
      </p:sp>
      <p:sp>
        <p:nvSpPr>
          <p:cNvPr id="4" name="Title 3"/>
          <p:cNvSpPr>
            <a:spLocks noGrp="1"/>
          </p:cNvSpPr>
          <p:nvPr>
            <p:ph type="title"/>
          </p:nvPr>
        </p:nvSpPr>
        <p:spPr>
          <a:xfrm>
            <a:off x="302683" y="239185"/>
            <a:ext cx="4860988" cy="657287"/>
          </a:xfrm>
        </p:spPr>
        <p:txBody>
          <a:bodyPr/>
          <a:lstStyle/>
          <a:p>
            <a:r>
              <a:rPr lang="en-US" sz="2667" dirty="0">
                <a:solidFill>
                  <a:srgbClr val="414141"/>
                </a:solidFill>
              </a:rPr>
              <a:t>Content Analytics </a:t>
            </a:r>
            <a:r>
              <a:rPr lang="en-US" sz="2667" dirty="0">
                <a:solidFill>
                  <a:srgbClr val="508DCA"/>
                </a:solidFill>
              </a:rPr>
              <a:t>Use Cases</a:t>
            </a:r>
          </a:p>
        </p:txBody>
      </p:sp>
      <p:sp>
        <p:nvSpPr>
          <p:cNvPr id="7" name="Content Placeholder 17"/>
          <p:cNvSpPr txBox="1">
            <a:spLocks/>
          </p:cNvSpPr>
          <p:nvPr/>
        </p:nvSpPr>
        <p:spPr>
          <a:xfrm>
            <a:off x="1524000" y="3943249"/>
            <a:ext cx="10464800" cy="2628239"/>
          </a:xfrm>
          <a:prstGeom prst="rect">
            <a:avLst/>
          </a:prstGeom>
        </p:spPr>
        <p:txBody>
          <a:bodyPr numCol="2"/>
          <a:lstStyle>
            <a:lvl1pPr marL="0" indent="0" algn="l" defTabSz="457200" rtl="0" eaLnBrk="1" latinLnBrk="0" hangingPunct="1">
              <a:spcBef>
                <a:spcPts val="1500"/>
              </a:spcBef>
              <a:buFont typeface="Arial"/>
              <a:buNone/>
              <a:defRPr sz="1600" kern="1200">
                <a:solidFill>
                  <a:schemeClr val="bg1"/>
                </a:solidFill>
                <a:latin typeface="Arial"/>
                <a:ea typeface="+mn-ea"/>
                <a:cs typeface="Arial"/>
              </a:defRPr>
            </a:lvl1pPr>
            <a:lvl2pPr marL="173038" indent="-173038" algn="l" defTabSz="457200" rtl="0" eaLnBrk="1" latinLnBrk="0" hangingPunct="1">
              <a:spcBef>
                <a:spcPct val="20000"/>
              </a:spcBef>
              <a:buFont typeface="Arial"/>
              <a:buChar char="–"/>
              <a:defRPr sz="1600" kern="1200">
                <a:solidFill>
                  <a:schemeClr val="bg1"/>
                </a:solidFill>
                <a:latin typeface="Arial"/>
                <a:ea typeface="+mn-ea"/>
                <a:cs typeface="Arial"/>
              </a:defRPr>
            </a:lvl2pPr>
            <a:lvl3pPr marL="396875" indent="-173038" algn="l" defTabSz="457200" rtl="0" eaLnBrk="1" latinLnBrk="0" hangingPunct="1">
              <a:spcBef>
                <a:spcPct val="20000"/>
              </a:spcBef>
              <a:buFont typeface="Arial"/>
              <a:buChar char="•"/>
              <a:defRPr sz="1600" kern="1200">
                <a:solidFill>
                  <a:schemeClr val="bg1"/>
                </a:solidFill>
                <a:latin typeface="Arial"/>
                <a:ea typeface="+mn-ea"/>
                <a:cs typeface="Arial"/>
              </a:defRPr>
            </a:lvl3pPr>
            <a:lvl4pPr marL="625475" indent="-168275" algn="l" defTabSz="457200" rtl="0" eaLnBrk="1" latinLnBrk="0" hangingPunct="1">
              <a:spcBef>
                <a:spcPct val="20000"/>
              </a:spcBef>
              <a:buFont typeface="Arial"/>
              <a:buChar char="–"/>
              <a:defRPr sz="1600" kern="1200">
                <a:solidFill>
                  <a:schemeClr val="bg1"/>
                </a:solidFill>
                <a:latin typeface="Arial"/>
                <a:ea typeface="+mn-ea"/>
                <a:cs typeface="Arial"/>
              </a:defRPr>
            </a:lvl4pPr>
            <a:lvl5pPr marL="803275" indent="-173038" algn="l" defTabSz="457200" rtl="0" eaLnBrk="1" latinLnBrk="0" hangingPunct="1">
              <a:spcBef>
                <a:spcPct val="20000"/>
              </a:spcBef>
              <a:buFont typeface="Arial"/>
              <a:buChar char="»"/>
              <a:defRPr sz="16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a:buClr>
                <a:schemeClr val="tx1"/>
              </a:buClr>
              <a:buFont typeface=".AppleSystemUIFont" charset="-120"/>
              <a:buChar char="–"/>
            </a:pPr>
            <a:r>
              <a:rPr lang="en-US" sz="1867" dirty="0">
                <a:solidFill>
                  <a:srgbClr val="414141"/>
                </a:solidFill>
              </a:rPr>
              <a:t>Diagnostic assistance</a:t>
            </a:r>
          </a:p>
          <a:p>
            <a:pPr marL="380990" indent="-380990">
              <a:buClr>
                <a:schemeClr val="tx1"/>
              </a:buClr>
              <a:buFont typeface=".AppleSystemUIFont" charset="-120"/>
              <a:buChar char="–"/>
            </a:pPr>
            <a:r>
              <a:rPr lang="en-US" sz="1867" dirty="0">
                <a:solidFill>
                  <a:srgbClr val="414141"/>
                </a:solidFill>
              </a:rPr>
              <a:t>Clinical treatment</a:t>
            </a:r>
          </a:p>
          <a:p>
            <a:pPr marL="380990" indent="-380990">
              <a:buClr>
                <a:schemeClr val="tx1"/>
              </a:buClr>
              <a:buFont typeface=".AppleSystemUIFont" charset="-120"/>
              <a:buChar char="–"/>
            </a:pPr>
            <a:r>
              <a:rPr lang="en-US" sz="1867" dirty="0">
                <a:solidFill>
                  <a:srgbClr val="414141"/>
                </a:solidFill>
              </a:rPr>
              <a:t>Critical care intervention</a:t>
            </a:r>
          </a:p>
          <a:p>
            <a:pPr marL="380990" indent="-380990">
              <a:buClr>
                <a:schemeClr val="tx1"/>
              </a:buClr>
              <a:buFont typeface=".AppleSystemUIFont" charset="-120"/>
              <a:buChar char="–"/>
            </a:pPr>
            <a:r>
              <a:rPr lang="en-US" sz="1867" dirty="0">
                <a:solidFill>
                  <a:srgbClr val="414141"/>
                </a:solidFill>
              </a:rPr>
              <a:t>Fraud detection and prevention</a:t>
            </a:r>
          </a:p>
          <a:p>
            <a:pPr marL="380990" indent="-380990">
              <a:buClr>
                <a:schemeClr val="tx1"/>
              </a:buClr>
              <a:buFont typeface=".AppleSystemUIFont" charset="-120"/>
              <a:buChar char="–"/>
            </a:pPr>
            <a:r>
              <a:rPr lang="en-US" sz="1867" dirty="0">
                <a:solidFill>
                  <a:srgbClr val="414141"/>
                </a:solidFill>
              </a:rPr>
              <a:t>Voice of the patient</a:t>
            </a:r>
          </a:p>
          <a:p>
            <a:pPr marL="380990" indent="-380990">
              <a:buClr>
                <a:schemeClr val="tx1"/>
              </a:buClr>
              <a:buFont typeface=".AppleSystemUIFont" charset="-120"/>
              <a:buChar char="–"/>
            </a:pPr>
            <a:r>
              <a:rPr lang="en-US" sz="1867" dirty="0">
                <a:solidFill>
                  <a:srgbClr val="414141"/>
                </a:solidFill>
              </a:rPr>
              <a:t>Claims management</a:t>
            </a:r>
          </a:p>
          <a:p>
            <a:pPr marL="380990" indent="-380990">
              <a:buClr>
                <a:schemeClr val="tx1"/>
              </a:buClr>
              <a:buFont typeface=".AppleSystemUIFont" charset="-120"/>
              <a:buChar char="–"/>
            </a:pPr>
            <a:r>
              <a:rPr lang="en-US" sz="1867" dirty="0">
                <a:solidFill>
                  <a:srgbClr val="414141"/>
                </a:solidFill>
              </a:rPr>
              <a:t>Prevention of readmissions</a:t>
            </a:r>
          </a:p>
          <a:p>
            <a:pPr marL="380990" indent="-380990">
              <a:buClr>
                <a:schemeClr val="tx1"/>
              </a:buClr>
              <a:buFont typeface=".AppleSystemUIFont" charset="-120"/>
              <a:buChar char="–"/>
            </a:pPr>
            <a:r>
              <a:rPr lang="en-US" sz="1867" dirty="0">
                <a:solidFill>
                  <a:srgbClr val="414141"/>
                </a:solidFill>
              </a:rPr>
              <a:t>Patient discharge and follow-up care</a:t>
            </a:r>
          </a:p>
          <a:p>
            <a:pPr marL="380990" indent="-380990">
              <a:buClr>
                <a:schemeClr val="tx1"/>
              </a:buClr>
              <a:buFont typeface=".AppleSystemUIFont" charset="-120"/>
              <a:buChar char="–"/>
            </a:pPr>
            <a:r>
              <a:rPr lang="en-US" sz="1867" dirty="0">
                <a:solidFill>
                  <a:srgbClr val="414141"/>
                </a:solidFill>
              </a:rPr>
              <a:t>Research for improved disease management</a:t>
            </a:r>
          </a:p>
          <a:p>
            <a:pPr marL="380990" indent="-380990">
              <a:buClr>
                <a:srgbClr val="F48C25"/>
              </a:buClr>
              <a:buFont typeface=".AppleSystemUIFont" charset="-120"/>
              <a:buChar char="–"/>
            </a:pPr>
            <a:endParaRPr lang="en-US" sz="1867" dirty="0"/>
          </a:p>
        </p:txBody>
      </p:sp>
      <p:sp>
        <p:nvSpPr>
          <p:cNvPr id="9" name="Text Box 11"/>
          <p:cNvSpPr txBox="1">
            <a:spLocks noChangeArrowheads="1"/>
          </p:cNvSpPr>
          <p:nvPr/>
        </p:nvSpPr>
        <p:spPr bwMode="auto">
          <a:xfrm>
            <a:off x="508000" y="2859752"/>
            <a:ext cx="1699667" cy="74879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Customer Insight</a:t>
            </a:r>
          </a:p>
        </p:txBody>
      </p:sp>
      <p:sp>
        <p:nvSpPr>
          <p:cNvPr id="10" name="Text Box 11"/>
          <p:cNvSpPr txBox="1">
            <a:spLocks noChangeArrowheads="1"/>
          </p:cNvSpPr>
          <p:nvPr/>
        </p:nvSpPr>
        <p:spPr bwMode="auto">
          <a:xfrm>
            <a:off x="2693360" y="2859753"/>
            <a:ext cx="2108200" cy="74879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Crime </a:t>
            </a:r>
          </a:p>
          <a:p>
            <a:pPr algn="ctr" eaLnBrk="1" hangingPunct="1">
              <a:defRPr/>
            </a:pPr>
            <a:r>
              <a:rPr lang="en-US" sz="2133" b="1" kern="0" dirty="0">
                <a:solidFill>
                  <a:srgbClr val="508DCA"/>
                </a:solidFill>
                <a:latin typeface="Arial"/>
              </a:rPr>
              <a:t>Analytics</a:t>
            </a:r>
          </a:p>
        </p:txBody>
      </p:sp>
      <p:sp>
        <p:nvSpPr>
          <p:cNvPr id="11" name="Text Box 11"/>
          <p:cNvSpPr txBox="1">
            <a:spLocks noChangeArrowheads="1"/>
          </p:cNvSpPr>
          <p:nvPr/>
        </p:nvSpPr>
        <p:spPr bwMode="auto">
          <a:xfrm>
            <a:off x="5041902" y="2859751"/>
            <a:ext cx="21717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Healthcare</a:t>
            </a:r>
            <a:endParaRPr lang="en-US" sz="2133" b="1" kern="0" dirty="0">
              <a:solidFill>
                <a:srgbClr val="508DCA"/>
              </a:solidFill>
              <a:latin typeface="Arial"/>
              <a:ea typeface="ＭＳ Ｐゴシック" pitchFamily="34" charset="-128"/>
            </a:endParaRPr>
          </a:p>
        </p:txBody>
      </p:sp>
      <p:sp>
        <p:nvSpPr>
          <p:cNvPr id="12" name="Text Box 11"/>
          <p:cNvSpPr txBox="1">
            <a:spLocks noChangeArrowheads="1"/>
          </p:cNvSpPr>
          <p:nvPr/>
        </p:nvSpPr>
        <p:spPr bwMode="auto">
          <a:xfrm>
            <a:off x="7439873" y="2859751"/>
            <a:ext cx="2150955" cy="42056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Insurance</a:t>
            </a:r>
            <a:endParaRPr lang="en-US" sz="2133" b="1" kern="0" dirty="0">
              <a:solidFill>
                <a:srgbClr val="508DCA"/>
              </a:solidFill>
              <a:latin typeface="Arial"/>
              <a:ea typeface="ＭＳ Ｐゴシック" pitchFamily="34" charset="-128"/>
            </a:endParaRPr>
          </a:p>
        </p:txBody>
      </p:sp>
      <p:sp>
        <p:nvSpPr>
          <p:cNvPr id="13" name="Text Box 11"/>
          <p:cNvSpPr txBox="1">
            <a:spLocks noChangeArrowheads="1"/>
          </p:cNvSpPr>
          <p:nvPr/>
        </p:nvSpPr>
        <p:spPr bwMode="auto">
          <a:xfrm>
            <a:off x="9817100" y="2859751"/>
            <a:ext cx="21082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Finance</a:t>
            </a:r>
            <a:endParaRPr lang="en-US" sz="2133" b="1" kern="0" dirty="0">
              <a:solidFill>
                <a:srgbClr val="508DCA"/>
              </a:solidFill>
              <a:latin typeface="Arial"/>
              <a:ea typeface="ＭＳ Ｐゴシック" pitchFamily="34" charset="-128"/>
            </a:endParaRPr>
          </a:p>
        </p:txBody>
      </p:sp>
      <p:pic>
        <p:nvPicPr>
          <p:cNvPr id="14" name="Picture 3" descr="C:\Users\ITSOUSER\Google Drive\IBM Watson\Mark Myers - Watson Explorer\PM\87168769.png"/>
          <p:cNvPicPr>
            <a:picLocks noChangeAspect="1" noChangeArrowheads="1"/>
          </p:cNvPicPr>
          <p:nvPr/>
        </p:nvPicPr>
        <p:blipFill>
          <a:blip r:embed="rId3" cstate="screen"/>
          <a:srcRect/>
          <a:stretch>
            <a:fillRect/>
          </a:stretch>
        </p:blipFill>
        <p:spPr bwMode="auto">
          <a:xfrm>
            <a:off x="5181601" y="1101082"/>
            <a:ext cx="1727200" cy="1727679"/>
          </a:xfrm>
          <a:prstGeom prst="rect">
            <a:avLst/>
          </a:prstGeom>
          <a:noFill/>
        </p:spPr>
      </p:pic>
      <p:pic>
        <p:nvPicPr>
          <p:cNvPr id="15" name="Picture 14" descr="C:\Users\ITSOUSER\Desktop\143917706.png"/>
          <p:cNvPicPr>
            <a:picLocks noChangeAspect="1" noChangeArrowheads="1"/>
          </p:cNvPicPr>
          <p:nvPr/>
        </p:nvPicPr>
        <p:blipFill>
          <a:blip r:embed="rId4" cstate="screen"/>
          <a:srcRect/>
          <a:stretch>
            <a:fillRect/>
          </a:stretch>
        </p:blipFill>
        <p:spPr bwMode="auto">
          <a:xfrm>
            <a:off x="609600" y="1100433"/>
            <a:ext cx="1625600" cy="1613721"/>
          </a:xfrm>
          <a:prstGeom prst="rect">
            <a:avLst/>
          </a:prstGeom>
          <a:noFill/>
        </p:spPr>
      </p:pic>
      <p:pic>
        <p:nvPicPr>
          <p:cNvPr id="16" name="Picture 7" descr="C:\Users\ITSOUSER\Desktop\170590919.png"/>
          <p:cNvPicPr>
            <a:picLocks noChangeAspect="1" noChangeArrowheads="1"/>
          </p:cNvPicPr>
          <p:nvPr/>
        </p:nvPicPr>
        <p:blipFill>
          <a:blip r:embed="rId5" cstate="screen">
            <a:lum/>
          </a:blip>
          <a:srcRect/>
          <a:stretch>
            <a:fillRect/>
          </a:stretch>
        </p:blipFill>
        <p:spPr bwMode="auto">
          <a:xfrm>
            <a:off x="2946400" y="1099671"/>
            <a:ext cx="1625600" cy="1618332"/>
          </a:xfrm>
          <a:prstGeom prst="rect">
            <a:avLst/>
          </a:prstGeom>
          <a:noFill/>
        </p:spPr>
      </p:pic>
      <p:pic>
        <p:nvPicPr>
          <p:cNvPr id="17" name="Picture 10" descr="C:\Users\ITSOUSER\Desktop\88583374.png"/>
          <p:cNvPicPr>
            <a:picLocks noChangeAspect="1" noChangeArrowheads="1"/>
          </p:cNvPicPr>
          <p:nvPr/>
        </p:nvPicPr>
        <p:blipFill>
          <a:blip r:embed="rId6" cstate="screen"/>
          <a:srcRect/>
          <a:stretch>
            <a:fillRect/>
          </a:stretch>
        </p:blipFill>
        <p:spPr bwMode="auto">
          <a:xfrm>
            <a:off x="7721602" y="1101080"/>
            <a:ext cx="1638391" cy="1624096"/>
          </a:xfrm>
          <a:prstGeom prst="rect">
            <a:avLst/>
          </a:prstGeom>
          <a:noFill/>
        </p:spPr>
      </p:pic>
      <p:pic>
        <p:nvPicPr>
          <p:cNvPr id="18" name="Picture 8" descr="C:\Users\ITSOUSER\Desktop\161542236.png"/>
          <p:cNvPicPr>
            <a:picLocks noChangeAspect="1" noChangeArrowheads="1"/>
          </p:cNvPicPr>
          <p:nvPr/>
        </p:nvPicPr>
        <p:blipFill>
          <a:blip r:embed="rId7" cstate="screen"/>
          <a:srcRect/>
          <a:stretch>
            <a:fillRect/>
          </a:stretch>
        </p:blipFill>
        <p:spPr bwMode="auto">
          <a:xfrm>
            <a:off x="10058402" y="1122981"/>
            <a:ext cx="1625599" cy="1602195"/>
          </a:xfrm>
          <a:prstGeom prst="rect">
            <a:avLst/>
          </a:prstGeom>
          <a:noFill/>
        </p:spPr>
      </p:pic>
      <p:sp>
        <p:nvSpPr>
          <p:cNvPr id="20" name="Rectangle 19"/>
          <p:cNvSpPr/>
          <p:nvPr/>
        </p:nvSpPr>
        <p:spPr>
          <a:xfrm flipH="1">
            <a:off x="302682" y="896472"/>
            <a:ext cx="4269317" cy="3046777"/>
          </a:xfrm>
          <a:prstGeom prst="rect">
            <a:avLst/>
          </a:prstGeom>
          <a:solidFill>
            <a:srgbClr val="ECECEC">
              <a:alpha val="90000"/>
            </a:srgbClr>
          </a:solidFill>
        </p:spPr>
        <p:txBody>
          <a:bodyPr wrap="square" lIns="0" tIns="0" rIns="0" bIns="0" rtlCol="0" anchor="ctr">
            <a:noAutofit/>
          </a:bodyPr>
          <a:lstStyle/>
          <a:p>
            <a:pPr algn="ctr"/>
            <a:endParaRPr lang="en-US" sz="1600" dirty="0" err="1">
              <a:solidFill>
                <a:schemeClr val="bg1"/>
              </a:solidFill>
              <a:latin typeface="Arial"/>
              <a:cs typeface="Arial"/>
            </a:endParaRPr>
          </a:p>
        </p:txBody>
      </p:sp>
      <p:sp>
        <p:nvSpPr>
          <p:cNvPr id="19" name="Rectangle 18"/>
          <p:cNvSpPr/>
          <p:nvPr/>
        </p:nvSpPr>
        <p:spPr>
          <a:xfrm flipH="1">
            <a:off x="7213602" y="744213"/>
            <a:ext cx="4978397" cy="3046777"/>
          </a:xfrm>
          <a:prstGeom prst="rect">
            <a:avLst/>
          </a:prstGeom>
          <a:solidFill>
            <a:srgbClr val="ECECEC">
              <a:alpha val="90000"/>
            </a:srgbClr>
          </a:solidFill>
        </p:spPr>
        <p:txBody>
          <a:bodyPr wrap="square" lIns="0" tIns="0" rIns="0" bIns="0" rtlCol="0" anchor="ctr">
            <a:noAutofit/>
          </a:bodyPr>
          <a:lstStyle/>
          <a:p>
            <a:pPr algn="ctr"/>
            <a:endParaRPr lang="en-US" sz="1600" dirty="0" err="1">
              <a:solidFill>
                <a:schemeClr val="bg1"/>
              </a:solidFill>
              <a:latin typeface="Arial"/>
              <a:cs typeface="Arial"/>
            </a:endParaRPr>
          </a:p>
        </p:txBody>
      </p:sp>
      <p:grpSp>
        <p:nvGrpSpPr>
          <p:cNvPr id="21" name="Group 48"/>
          <p:cNvGrpSpPr/>
          <p:nvPr/>
        </p:nvGrpSpPr>
        <p:grpSpPr>
          <a:xfrm>
            <a:off x="953460" y="3405267"/>
            <a:ext cx="5124611" cy="771445"/>
            <a:chOff x="533400" y="3138011"/>
            <a:chExt cx="4191000" cy="579120"/>
          </a:xfrm>
        </p:grpSpPr>
        <p:cxnSp>
          <p:nvCxnSpPr>
            <p:cNvPr id="22" name="Straight Connector 21"/>
            <p:cNvCxnSpPr/>
            <p:nvPr/>
          </p:nvCxnSpPr>
          <p:spPr>
            <a:xfrm>
              <a:off x="4724400" y="3138011"/>
              <a:ext cx="0" cy="27432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3400" y="3412331"/>
              <a:ext cx="4191000" cy="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3412331"/>
              <a:ext cx="0" cy="30480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 y="3717131"/>
              <a:ext cx="274320" cy="0"/>
            </a:xfrm>
            <a:prstGeom prst="straightConnector1">
              <a:avLst/>
            </a:prstGeom>
            <a:ln w="3175">
              <a:solidFill>
                <a:srgbClr val="414141"/>
              </a:solidFill>
              <a:prstDash val="solid"/>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781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a:t>Watson Explorer</a:t>
            </a:r>
            <a:endParaRPr lang="en-US" dirty="0"/>
          </a:p>
        </p:txBody>
      </p:sp>
      <p:sp>
        <p:nvSpPr>
          <p:cNvPr id="3" name="Slide Number Placeholder 2"/>
          <p:cNvSpPr>
            <a:spLocks noGrp="1"/>
          </p:cNvSpPr>
          <p:nvPr>
            <p:ph type="sldNum" sz="quarter" idx="12"/>
          </p:nvPr>
        </p:nvSpPr>
        <p:spPr/>
        <p:txBody>
          <a:bodyPr/>
          <a:lstStyle/>
          <a:p>
            <a:fld id="{E4DBDE34-E9B5-E04F-B662-69720E4BCB53}" type="slidenum">
              <a:rPr lang="en-US" smtClean="0"/>
              <a:t>21</a:t>
            </a:fld>
            <a:endParaRPr lang="en-US"/>
          </a:p>
        </p:txBody>
      </p:sp>
      <p:sp>
        <p:nvSpPr>
          <p:cNvPr id="4" name="Title 3"/>
          <p:cNvSpPr>
            <a:spLocks noGrp="1"/>
          </p:cNvSpPr>
          <p:nvPr>
            <p:ph type="title"/>
          </p:nvPr>
        </p:nvSpPr>
        <p:spPr>
          <a:xfrm>
            <a:off x="302683" y="239185"/>
            <a:ext cx="4860988" cy="657287"/>
          </a:xfrm>
        </p:spPr>
        <p:txBody>
          <a:bodyPr/>
          <a:lstStyle/>
          <a:p>
            <a:r>
              <a:rPr lang="en-US" sz="2667" dirty="0">
                <a:solidFill>
                  <a:srgbClr val="414141"/>
                </a:solidFill>
              </a:rPr>
              <a:t>Content Analytics </a:t>
            </a:r>
            <a:r>
              <a:rPr lang="en-US" sz="2667" dirty="0">
                <a:solidFill>
                  <a:srgbClr val="508DCA"/>
                </a:solidFill>
              </a:rPr>
              <a:t>Use Cases</a:t>
            </a:r>
          </a:p>
        </p:txBody>
      </p:sp>
      <p:sp>
        <p:nvSpPr>
          <p:cNvPr id="7" name="Content Placeholder 17"/>
          <p:cNvSpPr txBox="1">
            <a:spLocks/>
          </p:cNvSpPr>
          <p:nvPr/>
        </p:nvSpPr>
        <p:spPr>
          <a:xfrm>
            <a:off x="1524000" y="3943250"/>
            <a:ext cx="10464800" cy="1727505"/>
          </a:xfrm>
          <a:prstGeom prst="rect">
            <a:avLst/>
          </a:prstGeom>
        </p:spPr>
        <p:txBody>
          <a:bodyPr numCol="2"/>
          <a:lstStyle>
            <a:lvl1pPr marL="0" indent="0" algn="l" defTabSz="457200" rtl="0" eaLnBrk="1" latinLnBrk="0" hangingPunct="1">
              <a:spcBef>
                <a:spcPts val="1500"/>
              </a:spcBef>
              <a:buFont typeface="Arial"/>
              <a:buNone/>
              <a:defRPr sz="1600" kern="1200">
                <a:solidFill>
                  <a:schemeClr val="bg1"/>
                </a:solidFill>
                <a:latin typeface="Arial"/>
                <a:ea typeface="+mn-ea"/>
                <a:cs typeface="Arial"/>
              </a:defRPr>
            </a:lvl1pPr>
            <a:lvl2pPr marL="173038" indent="-173038" algn="l" defTabSz="457200" rtl="0" eaLnBrk="1" latinLnBrk="0" hangingPunct="1">
              <a:spcBef>
                <a:spcPct val="20000"/>
              </a:spcBef>
              <a:buFont typeface="Arial"/>
              <a:buChar char="–"/>
              <a:defRPr sz="1600" kern="1200">
                <a:solidFill>
                  <a:schemeClr val="bg1"/>
                </a:solidFill>
                <a:latin typeface="Arial"/>
                <a:ea typeface="+mn-ea"/>
                <a:cs typeface="Arial"/>
              </a:defRPr>
            </a:lvl2pPr>
            <a:lvl3pPr marL="396875" indent="-173038" algn="l" defTabSz="457200" rtl="0" eaLnBrk="1" latinLnBrk="0" hangingPunct="1">
              <a:spcBef>
                <a:spcPct val="20000"/>
              </a:spcBef>
              <a:buFont typeface="Arial"/>
              <a:buChar char="•"/>
              <a:defRPr sz="1600" kern="1200">
                <a:solidFill>
                  <a:schemeClr val="bg1"/>
                </a:solidFill>
                <a:latin typeface="Arial"/>
                <a:ea typeface="+mn-ea"/>
                <a:cs typeface="Arial"/>
              </a:defRPr>
            </a:lvl3pPr>
            <a:lvl4pPr marL="625475" indent="-168275" algn="l" defTabSz="457200" rtl="0" eaLnBrk="1" latinLnBrk="0" hangingPunct="1">
              <a:spcBef>
                <a:spcPct val="20000"/>
              </a:spcBef>
              <a:buFont typeface="Arial"/>
              <a:buChar char="–"/>
              <a:defRPr sz="1600" kern="1200">
                <a:solidFill>
                  <a:schemeClr val="bg1"/>
                </a:solidFill>
                <a:latin typeface="Arial"/>
                <a:ea typeface="+mn-ea"/>
                <a:cs typeface="Arial"/>
              </a:defRPr>
            </a:lvl4pPr>
            <a:lvl5pPr marL="803275" indent="-173038" algn="l" defTabSz="457200" rtl="0" eaLnBrk="1" latinLnBrk="0" hangingPunct="1">
              <a:spcBef>
                <a:spcPct val="20000"/>
              </a:spcBef>
              <a:buFont typeface="Arial"/>
              <a:buChar char="»"/>
              <a:defRPr sz="16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a:buClr>
                <a:schemeClr val="tx1"/>
              </a:buClr>
              <a:buFont typeface=".AppleSystemUIFont" charset="-120"/>
              <a:buChar char="–"/>
            </a:pPr>
            <a:r>
              <a:rPr lang="en-US" sz="1867" dirty="0">
                <a:solidFill>
                  <a:srgbClr val="414141"/>
                </a:solidFill>
              </a:rPr>
              <a:t>Risk assessment</a:t>
            </a:r>
          </a:p>
          <a:p>
            <a:pPr marL="380990" indent="-380990">
              <a:buClr>
                <a:schemeClr val="tx1"/>
              </a:buClr>
              <a:buFont typeface=".AppleSystemUIFont" charset="-120"/>
              <a:buChar char="–"/>
            </a:pPr>
            <a:r>
              <a:rPr lang="en-US" sz="1867" dirty="0">
                <a:solidFill>
                  <a:srgbClr val="414141"/>
                </a:solidFill>
              </a:rPr>
              <a:t>Fraud detection</a:t>
            </a:r>
          </a:p>
          <a:p>
            <a:pPr marL="380990" indent="-380990">
              <a:buClr>
                <a:schemeClr val="tx1"/>
              </a:buClr>
              <a:buFont typeface=".AppleSystemUIFont" charset="-120"/>
              <a:buChar char="–"/>
            </a:pPr>
            <a:r>
              <a:rPr lang="en-US" sz="1867" dirty="0">
                <a:solidFill>
                  <a:srgbClr val="414141"/>
                </a:solidFill>
              </a:rPr>
              <a:t>Policy and underwriting analysis</a:t>
            </a:r>
          </a:p>
          <a:p>
            <a:pPr marL="380990" indent="-380990">
              <a:buClr>
                <a:schemeClr val="tx1"/>
              </a:buClr>
              <a:buFont typeface=".AppleSystemUIFont" charset="-120"/>
              <a:buChar char="–"/>
            </a:pPr>
            <a:r>
              <a:rPr lang="en-US" sz="1867" dirty="0">
                <a:solidFill>
                  <a:srgbClr val="414141"/>
                </a:solidFill>
              </a:rPr>
              <a:t>Claims analysis, payment validation </a:t>
            </a:r>
            <a:br>
              <a:rPr lang="en-US" sz="1867" dirty="0">
                <a:solidFill>
                  <a:srgbClr val="414141"/>
                </a:solidFill>
              </a:rPr>
            </a:br>
            <a:r>
              <a:rPr lang="en-US" sz="1867" dirty="0">
                <a:solidFill>
                  <a:srgbClr val="414141"/>
                </a:solidFill>
              </a:rPr>
              <a:t>and loss review</a:t>
            </a:r>
          </a:p>
          <a:p>
            <a:pPr marL="380990" indent="-380990">
              <a:buClr>
                <a:schemeClr val="tx1"/>
              </a:buClr>
              <a:buFont typeface=".AppleSystemUIFont" charset="-120"/>
              <a:buChar char="–"/>
            </a:pPr>
            <a:r>
              <a:rPr lang="en-US" sz="1867" dirty="0">
                <a:solidFill>
                  <a:srgbClr val="414141"/>
                </a:solidFill>
              </a:rPr>
              <a:t>Reserve trending and optimization</a:t>
            </a:r>
          </a:p>
        </p:txBody>
      </p:sp>
      <p:sp>
        <p:nvSpPr>
          <p:cNvPr id="9" name="Text Box 11"/>
          <p:cNvSpPr txBox="1">
            <a:spLocks noChangeArrowheads="1"/>
          </p:cNvSpPr>
          <p:nvPr/>
        </p:nvSpPr>
        <p:spPr bwMode="auto">
          <a:xfrm>
            <a:off x="508000" y="2859752"/>
            <a:ext cx="1699667" cy="74879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Customer Insight</a:t>
            </a:r>
          </a:p>
        </p:txBody>
      </p:sp>
      <p:sp>
        <p:nvSpPr>
          <p:cNvPr id="10" name="Text Box 11"/>
          <p:cNvSpPr txBox="1">
            <a:spLocks noChangeArrowheads="1"/>
          </p:cNvSpPr>
          <p:nvPr/>
        </p:nvSpPr>
        <p:spPr bwMode="auto">
          <a:xfrm>
            <a:off x="2693360" y="2859753"/>
            <a:ext cx="2108200" cy="74879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Crime </a:t>
            </a:r>
          </a:p>
          <a:p>
            <a:pPr algn="ctr" eaLnBrk="1" hangingPunct="1">
              <a:defRPr/>
            </a:pPr>
            <a:r>
              <a:rPr lang="en-US" sz="2133" b="1" kern="0" dirty="0">
                <a:solidFill>
                  <a:srgbClr val="508DCA"/>
                </a:solidFill>
                <a:latin typeface="Arial"/>
              </a:rPr>
              <a:t>Analytics</a:t>
            </a:r>
          </a:p>
        </p:txBody>
      </p:sp>
      <p:sp>
        <p:nvSpPr>
          <p:cNvPr id="11" name="Text Box 11"/>
          <p:cNvSpPr txBox="1">
            <a:spLocks noChangeArrowheads="1"/>
          </p:cNvSpPr>
          <p:nvPr/>
        </p:nvSpPr>
        <p:spPr bwMode="auto">
          <a:xfrm>
            <a:off x="5041902" y="2859751"/>
            <a:ext cx="21717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Healthcare</a:t>
            </a:r>
            <a:endParaRPr lang="en-US" sz="2133" b="1" kern="0" dirty="0">
              <a:solidFill>
                <a:srgbClr val="508DCA"/>
              </a:solidFill>
              <a:latin typeface="Arial"/>
              <a:ea typeface="ＭＳ Ｐゴシック" pitchFamily="34" charset="-128"/>
            </a:endParaRPr>
          </a:p>
        </p:txBody>
      </p:sp>
      <p:sp>
        <p:nvSpPr>
          <p:cNvPr id="12" name="Text Box 11"/>
          <p:cNvSpPr txBox="1">
            <a:spLocks noChangeArrowheads="1"/>
          </p:cNvSpPr>
          <p:nvPr/>
        </p:nvSpPr>
        <p:spPr bwMode="auto">
          <a:xfrm>
            <a:off x="7439873" y="2859751"/>
            <a:ext cx="2150955" cy="42056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Insurance</a:t>
            </a:r>
            <a:endParaRPr lang="en-US" sz="2133" b="1" kern="0" dirty="0">
              <a:solidFill>
                <a:srgbClr val="508DCA"/>
              </a:solidFill>
              <a:latin typeface="Arial"/>
              <a:ea typeface="ＭＳ Ｐゴシック" pitchFamily="34" charset="-128"/>
            </a:endParaRPr>
          </a:p>
        </p:txBody>
      </p:sp>
      <p:sp>
        <p:nvSpPr>
          <p:cNvPr id="13" name="Text Box 11"/>
          <p:cNvSpPr txBox="1">
            <a:spLocks noChangeArrowheads="1"/>
          </p:cNvSpPr>
          <p:nvPr/>
        </p:nvSpPr>
        <p:spPr bwMode="auto">
          <a:xfrm>
            <a:off x="9817100" y="2859751"/>
            <a:ext cx="21082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Finance</a:t>
            </a:r>
            <a:endParaRPr lang="en-US" sz="2133" b="1" kern="0" dirty="0">
              <a:solidFill>
                <a:srgbClr val="508DCA"/>
              </a:solidFill>
              <a:latin typeface="Arial"/>
              <a:ea typeface="ＭＳ Ｐゴシック" pitchFamily="34" charset="-128"/>
            </a:endParaRPr>
          </a:p>
        </p:txBody>
      </p:sp>
      <p:pic>
        <p:nvPicPr>
          <p:cNvPr id="14" name="Picture 3" descr="C:\Users\ITSOUSER\Google Drive\IBM Watson\Mark Myers - Watson Explorer\PM\87168769.png"/>
          <p:cNvPicPr>
            <a:picLocks noChangeAspect="1" noChangeArrowheads="1"/>
          </p:cNvPicPr>
          <p:nvPr/>
        </p:nvPicPr>
        <p:blipFill>
          <a:blip r:embed="rId3" cstate="screen"/>
          <a:srcRect/>
          <a:stretch>
            <a:fillRect/>
          </a:stretch>
        </p:blipFill>
        <p:spPr bwMode="auto">
          <a:xfrm>
            <a:off x="5181601" y="1101082"/>
            <a:ext cx="1727200" cy="1727679"/>
          </a:xfrm>
          <a:prstGeom prst="rect">
            <a:avLst/>
          </a:prstGeom>
          <a:noFill/>
        </p:spPr>
      </p:pic>
      <p:pic>
        <p:nvPicPr>
          <p:cNvPr id="15" name="Picture 14" descr="C:\Users\ITSOUSER\Desktop\143917706.png"/>
          <p:cNvPicPr>
            <a:picLocks noChangeAspect="1" noChangeArrowheads="1"/>
          </p:cNvPicPr>
          <p:nvPr/>
        </p:nvPicPr>
        <p:blipFill>
          <a:blip r:embed="rId4" cstate="screen"/>
          <a:srcRect/>
          <a:stretch>
            <a:fillRect/>
          </a:stretch>
        </p:blipFill>
        <p:spPr bwMode="auto">
          <a:xfrm>
            <a:off x="609600" y="1100433"/>
            <a:ext cx="1625600" cy="1613721"/>
          </a:xfrm>
          <a:prstGeom prst="rect">
            <a:avLst/>
          </a:prstGeom>
          <a:noFill/>
        </p:spPr>
      </p:pic>
      <p:pic>
        <p:nvPicPr>
          <p:cNvPr id="16" name="Picture 7" descr="C:\Users\ITSOUSER\Desktop\170590919.png"/>
          <p:cNvPicPr>
            <a:picLocks noChangeAspect="1" noChangeArrowheads="1"/>
          </p:cNvPicPr>
          <p:nvPr/>
        </p:nvPicPr>
        <p:blipFill>
          <a:blip r:embed="rId5" cstate="screen">
            <a:lum/>
          </a:blip>
          <a:srcRect/>
          <a:stretch>
            <a:fillRect/>
          </a:stretch>
        </p:blipFill>
        <p:spPr bwMode="auto">
          <a:xfrm>
            <a:off x="2946400" y="1099671"/>
            <a:ext cx="1625600" cy="1618332"/>
          </a:xfrm>
          <a:prstGeom prst="rect">
            <a:avLst/>
          </a:prstGeom>
          <a:noFill/>
        </p:spPr>
      </p:pic>
      <p:pic>
        <p:nvPicPr>
          <p:cNvPr id="17" name="Picture 10" descr="C:\Users\ITSOUSER\Desktop\88583374.png"/>
          <p:cNvPicPr>
            <a:picLocks noChangeAspect="1" noChangeArrowheads="1"/>
          </p:cNvPicPr>
          <p:nvPr/>
        </p:nvPicPr>
        <p:blipFill>
          <a:blip r:embed="rId6" cstate="screen"/>
          <a:srcRect/>
          <a:stretch>
            <a:fillRect/>
          </a:stretch>
        </p:blipFill>
        <p:spPr bwMode="auto">
          <a:xfrm>
            <a:off x="7721602" y="1101080"/>
            <a:ext cx="1638391" cy="1624096"/>
          </a:xfrm>
          <a:prstGeom prst="rect">
            <a:avLst/>
          </a:prstGeom>
          <a:noFill/>
        </p:spPr>
      </p:pic>
      <p:pic>
        <p:nvPicPr>
          <p:cNvPr id="18" name="Picture 8" descr="C:\Users\ITSOUSER\Desktop\161542236.png"/>
          <p:cNvPicPr>
            <a:picLocks noChangeAspect="1" noChangeArrowheads="1"/>
          </p:cNvPicPr>
          <p:nvPr/>
        </p:nvPicPr>
        <p:blipFill>
          <a:blip r:embed="rId7" cstate="screen"/>
          <a:srcRect/>
          <a:stretch>
            <a:fillRect/>
          </a:stretch>
        </p:blipFill>
        <p:spPr bwMode="auto">
          <a:xfrm>
            <a:off x="10058402" y="1122981"/>
            <a:ext cx="1625599" cy="1602195"/>
          </a:xfrm>
          <a:prstGeom prst="rect">
            <a:avLst/>
          </a:prstGeom>
          <a:noFill/>
        </p:spPr>
      </p:pic>
      <p:sp>
        <p:nvSpPr>
          <p:cNvPr id="20" name="Rectangle 19"/>
          <p:cNvSpPr/>
          <p:nvPr/>
        </p:nvSpPr>
        <p:spPr>
          <a:xfrm flipH="1">
            <a:off x="302682" y="896472"/>
            <a:ext cx="6870493" cy="3046777"/>
          </a:xfrm>
          <a:prstGeom prst="rect">
            <a:avLst/>
          </a:prstGeom>
          <a:solidFill>
            <a:srgbClr val="ECECEC">
              <a:alpha val="90000"/>
            </a:srgbClr>
          </a:solidFill>
        </p:spPr>
        <p:txBody>
          <a:bodyPr wrap="square" lIns="0" tIns="0" rIns="0" bIns="0" rtlCol="0" anchor="ctr">
            <a:noAutofit/>
          </a:bodyPr>
          <a:lstStyle/>
          <a:p>
            <a:pPr algn="ctr"/>
            <a:endParaRPr lang="en-US" sz="1600" dirty="0" err="1">
              <a:solidFill>
                <a:schemeClr val="bg1"/>
              </a:solidFill>
              <a:latin typeface="Arial"/>
              <a:cs typeface="Arial"/>
            </a:endParaRPr>
          </a:p>
        </p:txBody>
      </p:sp>
      <p:sp>
        <p:nvSpPr>
          <p:cNvPr id="19" name="Rectangle 18"/>
          <p:cNvSpPr/>
          <p:nvPr/>
        </p:nvSpPr>
        <p:spPr>
          <a:xfrm flipH="1">
            <a:off x="9590828" y="744213"/>
            <a:ext cx="2601171" cy="3046777"/>
          </a:xfrm>
          <a:prstGeom prst="rect">
            <a:avLst/>
          </a:prstGeom>
          <a:solidFill>
            <a:srgbClr val="ECECEC">
              <a:alpha val="90000"/>
            </a:srgbClr>
          </a:solidFill>
        </p:spPr>
        <p:txBody>
          <a:bodyPr wrap="square" lIns="0" tIns="0" rIns="0" bIns="0" rtlCol="0" anchor="ctr">
            <a:noAutofit/>
          </a:bodyPr>
          <a:lstStyle/>
          <a:p>
            <a:pPr algn="ctr"/>
            <a:endParaRPr lang="en-US" sz="1600" dirty="0" err="1">
              <a:solidFill>
                <a:schemeClr val="bg1"/>
              </a:solidFill>
              <a:latin typeface="Arial"/>
              <a:cs typeface="Arial"/>
            </a:endParaRPr>
          </a:p>
        </p:txBody>
      </p:sp>
      <p:grpSp>
        <p:nvGrpSpPr>
          <p:cNvPr id="21" name="Group 48"/>
          <p:cNvGrpSpPr/>
          <p:nvPr/>
        </p:nvGrpSpPr>
        <p:grpSpPr>
          <a:xfrm>
            <a:off x="953459" y="3405267"/>
            <a:ext cx="7616800" cy="771445"/>
            <a:chOff x="533400" y="3138011"/>
            <a:chExt cx="4191000" cy="579120"/>
          </a:xfrm>
        </p:grpSpPr>
        <p:cxnSp>
          <p:nvCxnSpPr>
            <p:cNvPr id="22" name="Straight Connector 21"/>
            <p:cNvCxnSpPr/>
            <p:nvPr/>
          </p:nvCxnSpPr>
          <p:spPr>
            <a:xfrm>
              <a:off x="4724400" y="3138011"/>
              <a:ext cx="0" cy="27432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3400" y="3412331"/>
              <a:ext cx="4191000" cy="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3412331"/>
              <a:ext cx="0" cy="30480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 y="3717131"/>
              <a:ext cx="274320" cy="0"/>
            </a:xfrm>
            <a:prstGeom prst="straightConnector1">
              <a:avLst/>
            </a:prstGeom>
            <a:ln w="3175">
              <a:solidFill>
                <a:srgbClr val="414141"/>
              </a:solidFill>
              <a:prstDash val="solid"/>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11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de-DE"/>
              <a:t>Watson Explorer</a:t>
            </a:r>
            <a:endParaRPr lang="en-US" dirty="0"/>
          </a:p>
        </p:txBody>
      </p:sp>
      <p:sp>
        <p:nvSpPr>
          <p:cNvPr id="3" name="Slide Number Placeholder 2"/>
          <p:cNvSpPr>
            <a:spLocks noGrp="1"/>
          </p:cNvSpPr>
          <p:nvPr>
            <p:ph type="sldNum" sz="quarter" idx="12"/>
          </p:nvPr>
        </p:nvSpPr>
        <p:spPr/>
        <p:txBody>
          <a:bodyPr/>
          <a:lstStyle/>
          <a:p>
            <a:fld id="{E4DBDE34-E9B5-E04F-B662-69720E4BCB53}" type="slidenum">
              <a:rPr lang="en-US" smtClean="0"/>
              <a:t>22</a:t>
            </a:fld>
            <a:endParaRPr lang="en-US"/>
          </a:p>
        </p:txBody>
      </p:sp>
      <p:sp>
        <p:nvSpPr>
          <p:cNvPr id="4" name="Title 3"/>
          <p:cNvSpPr>
            <a:spLocks noGrp="1"/>
          </p:cNvSpPr>
          <p:nvPr>
            <p:ph type="title"/>
          </p:nvPr>
        </p:nvSpPr>
        <p:spPr>
          <a:xfrm>
            <a:off x="302683" y="239185"/>
            <a:ext cx="4860988" cy="657287"/>
          </a:xfrm>
        </p:spPr>
        <p:txBody>
          <a:bodyPr/>
          <a:lstStyle/>
          <a:p>
            <a:r>
              <a:rPr lang="en-US" sz="2667" dirty="0">
                <a:solidFill>
                  <a:srgbClr val="414141"/>
                </a:solidFill>
              </a:rPr>
              <a:t>Content Analytics </a:t>
            </a:r>
            <a:r>
              <a:rPr lang="en-US" sz="2667" dirty="0">
                <a:solidFill>
                  <a:srgbClr val="508DCA"/>
                </a:solidFill>
              </a:rPr>
              <a:t>Use Cases</a:t>
            </a:r>
          </a:p>
        </p:txBody>
      </p:sp>
      <p:sp>
        <p:nvSpPr>
          <p:cNvPr id="7" name="Content Placeholder 17"/>
          <p:cNvSpPr txBox="1">
            <a:spLocks/>
          </p:cNvSpPr>
          <p:nvPr/>
        </p:nvSpPr>
        <p:spPr>
          <a:xfrm>
            <a:off x="1524000" y="3943250"/>
            <a:ext cx="10464800" cy="1330769"/>
          </a:xfrm>
          <a:prstGeom prst="rect">
            <a:avLst/>
          </a:prstGeom>
        </p:spPr>
        <p:txBody>
          <a:bodyPr numCol="2"/>
          <a:lstStyle>
            <a:lvl1pPr marL="0" indent="0" algn="l" defTabSz="457200" rtl="0" eaLnBrk="1" latinLnBrk="0" hangingPunct="1">
              <a:spcBef>
                <a:spcPts val="1500"/>
              </a:spcBef>
              <a:buFont typeface="Arial"/>
              <a:buNone/>
              <a:defRPr sz="1600" kern="1200">
                <a:solidFill>
                  <a:schemeClr val="bg1"/>
                </a:solidFill>
                <a:latin typeface="Arial"/>
                <a:ea typeface="+mn-ea"/>
                <a:cs typeface="Arial"/>
              </a:defRPr>
            </a:lvl1pPr>
            <a:lvl2pPr marL="173038" indent="-173038" algn="l" defTabSz="457200" rtl="0" eaLnBrk="1" latinLnBrk="0" hangingPunct="1">
              <a:spcBef>
                <a:spcPct val="20000"/>
              </a:spcBef>
              <a:buFont typeface="Arial"/>
              <a:buChar char="–"/>
              <a:defRPr sz="1600" kern="1200">
                <a:solidFill>
                  <a:schemeClr val="bg1"/>
                </a:solidFill>
                <a:latin typeface="Arial"/>
                <a:ea typeface="+mn-ea"/>
                <a:cs typeface="Arial"/>
              </a:defRPr>
            </a:lvl2pPr>
            <a:lvl3pPr marL="396875" indent="-173038" algn="l" defTabSz="457200" rtl="0" eaLnBrk="1" latinLnBrk="0" hangingPunct="1">
              <a:spcBef>
                <a:spcPct val="20000"/>
              </a:spcBef>
              <a:buFont typeface="Arial"/>
              <a:buChar char="•"/>
              <a:defRPr sz="1600" kern="1200">
                <a:solidFill>
                  <a:schemeClr val="bg1"/>
                </a:solidFill>
                <a:latin typeface="Arial"/>
                <a:ea typeface="+mn-ea"/>
                <a:cs typeface="Arial"/>
              </a:defRPr>
            </a:lvl3pPr>
            <a:lvl4pPr marL="625475" indent="-168275" algn="l" defTabSz="457200" rtl="0" eaLnBrk="1" latinLnBrk="0" hangingPunct="1">
              <a:spcBef>
                <a:spcPct val="20000"/>
              </a:spcBef>
              <a:buFont typeface="Arial"/>
              <a:buChar char="–"/>
              <a:defRPr sz="1600" kern="1200">
                <a:solidFill>
                  <a:schemeClr val="bg1"/>
                </a:solidFill>
                <a:latin typeface="Arial"/>
                <a:ea typeface="+mn-ea"/>
                <a:cs typeface="Arial"/>
              </a:defRPr>
            </a:lvl4pPr>
            <a:lvl5pPr marL="803275" indent="-173038" algn="l" defTabSz="457200" rtl="0" eaLnBrk="1" latinLnBrk="0" hangingPunct="1">
              <a:spcBef>
                <a:spcPct val="20000"/>
              </a:spcBef>
              <a:buFont typeface="Arial"/>
              <a:buChar char="»"/>
              <a:defRPr sz="16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a:buClr>
                <a:schemeClr val="tx1"/>
              </a:buClr>
              <a:buFont typeface=".AppleSystemUIFont" charset="-120"/>
              <a:buChar char="–"/>
            </a:pPr>
            <a:r>
              <a:rPr lang="en-US" sz="1867" dirty="0">
                <a:solidFill>
                  <a:srgbClr val="414141"/>
                </a:solidFill>
              </a:rPr>
              <a:t>Anti–money laundering</a:t>
            </a:r>
          </a:p>
          <a:p>
            <a:pPr marL="380990" indent="-380990">
              <a:buClr>
                <a:schemeClr val="tx1"/>
              </a:buClr>
              <a:buFont typeface=".AppleSystemUIFont" charset="-120"/>
              <a:buChar char="–"/>
            </a:pPr>
            <a:r>
              <a:rPr lang="en-US" sz="1867" dirty="0">
                <a:solidFill>
                  <a:srgbClr val="414141"/>
                </a:solidFill>
              </a:rPr>
              <a:t>Internet banking fraud</a:t>
            </a:r>
          </a:p>
          <a:p>
            <a:pPr marL="380990" indent="-380990">
              <a:buClr>
                <a:schemeClr val="tx1"/>
              </a:buClr>
              <a:buFont typeface=".AppleSystemUIFont" charset="-120"/>
              <a:buChar char="–"/>
            </a:pPr>
            <a:r>
              <a:rPr lang="en-US" sz="1867" dirty="0">
                <a:solidFill>
                  <a:srgbClr val="414141"/>
                </a:solidFill>
              </a:rPr>
              <a:t>Operational efficiency</a:t>
            </a:r>
          </a:p>
          <a:p>
            <a:pPr marL="380990" indent="-380990">
              <a:buClr>
                <a:schemeClr val="tx1"/>
              </a:buClr>
              <a:buFont typeface=".AppleSystemUIFont" charset="-120"/>
              <a:buChar char="–"/>
            </a:pPr>
            <a:r>
              <a:rPr lang="en-US" sz="1867" dirty="0">
                <a:solidFill>
                  <a:srgbClr val="414141"/>
                </a:solidFill>
              </a:rPr>
              <a:t>Risk management and compliance</a:t>
            </a:r>
          </a:p>
        </p:txBody>
      </p:sp>
      <p:sp>
        <p:nvSpPr>
          <p:cNvPr id="9" name="Text Box 11"/>
          <p:cNvSpPr txBox="1">
            <a:spLocks noChangeArrowheads="1"/>
          </p:cNvSpPr>
          <p:nvPr/>
        </p:nvSpPr>
        <p:spPr bwMode="auto">
          <a:xfrm>
            <a:off x="508000" y="2859752"/>
            <a:ext cx="1699667" cy="74879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Customer Insight</a:t>
            </a:r>
          </a:p>
        </p:txBody>
      </p:sp>
      <p:sp>
        <p:nvSpPr>
          <p:cNvPr id="10" name="Text Box 11"/>
          <p:cNvSpPr txBox="1">
            <a:spLocks noChangeArrowheads="1"/>
          </p:cNvSpPr>
          <p:nvPr/>
        </p:nvSpPr>
        <p:spPr bwMode="auto">
          <a:xfrm>
            <a:off x="2693360" y="2859753"/>
            <a:ext cx="2108200" cy="748795"/>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Crime </a:t>
            </a:r>
          </a:p>
          <a:p>
            <a:pPr algn="ctr" eaLnBrk="1" hangingPunct="1">
              <a:defRPr/>
            </a:pPr>
            <a:r>
              <a:rPr lang="en-US" sz="2133" b="1" kern="0" dirty="0">
                <a:solidFill>
                  <a:srgbClr val="508DCA"/>
                </a:solidFill>
                <a:latin typeface="Arial"/>
              </a:rPr>
              <a:t>Analytics</a:t>
            </a:r>
          </a:p>
        </p:txBody>
      </p:sp>
      <p:sp>
        <p:nvSpPr>
          <p:cNvPr id="11" name="Text Box 11"/>
          <p:cNvSpPr txBox="1">
            <a:spLocks noChangeArrowheads="1"/>
          </p:cNvSpPr>
          <p:nvPr/>
        </p:nvSpPr>
        <p:spPr bwMode="auto">
          <a:xfrm>
            <a:off x="5041902" y="2859751"/>
            <a:ext cx="21717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Healthcare</a:t>
            </a:r>
            <a:endParaRPr lang="en-US" sz="2133" b="1" kern="0" dirty="0">
              <a:solidFill>
                <a:srgbClr val="508DCA"/>
              </a:solidFill>
              <a:latin typeface="Arial"/>
              <a:ea typeface="ＭＳ Ｐゴシック" pitchFamily="34" charset="-128"/>
            </a:endParaRPr>
          </a:p>
        </p:txBody>
      </p:sp>
      <p:sp>
        <p:nvSpPr>
          <p:cNvPr id="12" name="Text Box 11"/>
          <p:cNvSpPr txBox="1">
            <a:spLocks noChangeArrowheads="1"/>
          </p:cNvSpPr>
          <p:nvPr/>
        </p:nvSpPr>
        <p:spPr bwMode="auto">
          <a:xfrm>
            <a:off x="7439873" y="2859751"/>
            <a:ext cx="2150955" cy="420564"/>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Insurance</a:t>
            </a:r>
            <a:endParaRPr lang="en-US" sz="2133" b="1" kern="0" dirty="0">
              <a:solidFill>
                <a:srgbClr val="508DCA"/>
              </a:solidFill>
              <a:latin typeface="Arial"/>
              <a:ea typeface="ＭＳ Ｐゴシック" pitchFamily="34" charset="-128"/>
            </a:endParaRPr>
          </a:p>
        </p:txBody>
      </p:sp>
      <p:sp>
        <p:nvSpPr>
          <p:cNvPr id="13" name="Text Box 11"/>
          <p:cNvSpPr txBox="1">
            <a:spLocks noChangeArrowheads="1"/>
          </p:cNvSpPr>
          <p:nvPr/>
        </p:nvSpPr>
        <p:spPr bwMode="auto">
          <a:xfrm>
            <a:off x="9817100" y="2859751"/>
            <a:ext cx="2108200" cy="420564"/>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2133" b="1" kern="0" dirty="0">
                <a:solidFill>
                  <a:srgbClr val="508DCA"/>
                </a:solidFill>
                <a:latin typeface="Arial"/>
              </a:rPr>
              <a:t>Finance</a:t>
            </a:r>
            <a:endParaRPr lang="en-US" sz="2133" b="1" kern="0" dirty="0">
              <a:solidFill>
                <a:srgbClr val="508DCA"/>
              </a:solidFill>
              <a:latin typeface="Arial"/>
              <a:ea typeface="ＭＳ Ｐゴシック" pitchFamily="34" charset="-128"/>
            </a:endParaRPr>
          </a:p>
        </p:txBody>
      </p:sp>
      <p:pic>
        <p:nvPicPr>
          <p:cNvPr id="14" name="Picture 3" descr="C:\Users\ITSOUSER\Google Drive\IBM Watson\Mark Myers - Watson Explorer\PM\87168769.png"/>
          <p:cNvPicPr>
            <a:picLocks noChangeAspect="1" noChangeArrowheads="1"/>
          </p:cNvPicPr>
          <p:nvPr/>
        </p:nvPicPr>
        <p:blipFill>
          <a:blip r:embed="rId3" cstate="screen"/>
          <a:srcRect/>
          <a:stretch>
            <a:fillRect/>
          </a:stretch>
        </p:blipFill>
        <p:spPr bwMode="auto">
          <a:xfrm>
            <a:off x="5181601" y="1101082"/>
            <a:ext cx="1727200" cy="1727679"/>
          </a:xfrm>
          <a:prstGeom prst="rect">
            <a:avLst/>
          </a:prstGeom>
          <a:noFill/>
        </p:spPr>
      </p:pic>
      <p:pic>
        <p:nvPicPr>
          <p:cNvPr id="15" name="Picture 14" descr="C:\Users\ITSOUSER\Desktop\143917706.png"/>
          <p:cNvPicPr>
            <a:picLocks noChangeAspect="1" noChangeArrowheads="1"/>
          </p:cNvPicPr>
          <p:nvPr/>
        </p:nvPicPr>
        <p:blipFill>
          <a:blip r:embed="rId4" cstate="screen"/>
          <a:srcRect/>
          <a:stretch>
            <a:fillRect/>
          </a:stretch>
        </p:blipFill>
        <p:spPr bwMode="auto">
          <a:xfrm>
            <a:off x="609600" y="1100433"/>
            <a:ext cx="1625600" cy="1613721"/>
          </a:xfrm>
          <a:prstGeom prst="rect">
            <a:avLst/>
          </a:prstGeom>
          <a:noFill/>
        </p:spPr>
      </p:pic>
      <p:pic>
        <p:nvPicPr>
          <p:cNvPr id="16" name="Picture 7" descr="C:\Users\ITSOUSER\Desktop\170590919.png"/>
          <p:cNvPicPr>
            <a:picLocks noChangeAspect="1" noChangeArrowheads="1"/>
          </p:cNvPicPr>
          <p:nvPr/>
        </p:nvPicPr>
        <p:blipFill>
          <a:blip r:embed="rId5" cstate="screen">
            <a:lum/>
          </a:blip>
          <a:srcRect/>
          <a:stretch>
            <a:fillRect/>
          </a:stretch>
        </p:blipFill>
        <p:spPr bwMode="auto">
          <a:xfrm>
            <a:off x="2946400" y="1099671"/>
            <a:ext cx="1625600" cy="1618332"/>
          </a:xfrm>
          <a:prstGeom prst="rect">
            <a:avLst/>
          </a:prstGeom>
          <a:noFill/>
        </p:spPr>
      </p:pic>
      <p:pic>
        <p:nvPicPr>
          <p:cNvPr id="17" name="Picture 10" descr="C:\Users\ITSOUSER\Desktop\88583374.png"/>
          <p:cNvPicPr>
            <a:picLocks noChangeAspect="1" noChangeArrowheads="1"/>
          </p:cNvPicPr>
          <p:nvPr/>
        </p:nvPicPr>
        <p:blipFill>
          <a:blip r:embed="rId6" cstate="screen"/>
          <a:srcRect/>
          <a:stretch>
            <a:fillRect/>
          </a:stretch>
        </p:blipFill>
        <p:spPr bwMode="auto">
          <a:xfrm>
            <a:off x="7721602" y="1101080"/>
            <a:ext cx="1638391" cy="1624096"/>
          </a:xfrm>
          <a:prstGeom prst="rect">
            <a:avLst/>
          </a:prstGeom>
          <a:noFill/>
        </p:spPr>
      </p:pic>
      <p:pic>
        <p:nvPicPr>
          <p:cNvPr id="18" name="Picture 8" descr="C:\Users\ITSOUSER\Desktop\161542236.png"/>
          <p:cNvPicPr>
            <a:picLocks noChangeAspect="1" noChangeArrowheads="1"/>
          </p:cNvPicPr>
          <p:nvPr/>
        </p:nvPicPr>
        <p:blipFill>
          <a:blip r:embed="rId7" cstate="screen"/>
          <a:srcRect/>
          <a:stretch>
            <a:fillRect/>
          </a:stretch>
        </p:blipFill>
        <p:spPr bwMode="auto">
          <a:xfrm>
            <a:off x="10058402" y="1122981"/>
            <a:ext cx="1625599" cy="1602195"/>
          </a:xfrm>
          <a:prstGeom prst="rect">
            <a:avLst/>
          </a:prstGeom>
          <a:noFill/>
        </p:spPr>
      </p:pic>
      <p:sp>
        <p:nvSpPr>
          <p:cNvPr id="20" name="Rectangle 19"/>
          <p:cNvSpPr/>
          <p:nvPr/>
        </p:nvSpPr>
        <p:spPr>
          <a:xfrm flipH="1">
            <a:off x="302679" y="896472"/>
            <a:ext cx="9288148" cy="3046777"/>
          </a:xfrm>
          <a:prstGeom prst="rect">
            <a:avLst/>
          </a:prstGeom>
          <a:solidFill>
            <a:srgbClr val="ECECEC">
              <a:alpha val="90000"/>
            </a:srgbClr>
          </a:solidFill>
        </p:spPr>
        <p:txBody>
          <a:bodyPr wrap="square" lIns="0" tIns="0" rIns="0" bIns="0" rtlCol="0" anchor="ctr">
            <a:noAutofit/>
          </a:bodyPr>
          <a:lstStyle/>
          <a:p>
            <a:pPr algn="ctr"/>
            <a:endParaRPr lang="en-US" sz="1600" dirty="0" err="1">
              <a:solidFill>
                <a:schemeClr val="bg1"/>
              </a:solidFill>
              <a:latin typeface="Arial"/>
              <a:cs typeface="Arial"/>
            </a:endParaRPr>
          </a:p>
        </p:txBody>
      </p:sp>
      <p:grpSp>
        <p:nvGrpSpPr>
          <p:cNvPr id="21" name="Group 48"/>
          <p:cNvGrpSpPr/>
          <p:nvPr/>
        </p:nvGrpSpPr>
        <p:grpSpPr>
          <a:xfrm>
            <a:off x="953458" y="3405267"/>
            <a:ext cx="9858689" cy="771445"/>
            <a:chOff x="533400" y="3138011"/>
            <a:chExt cx="4191000" cy="579120"/>
          </a:xfrm>
        </p:grpSpPr>
        <p:cxnSp>
          <p:nvCxnSpPr>
            <p:cNvPr id="22" name="Straight Connector 21"/>
            <p:cNvCxnSpPr/>
            <p:nvPr/>
          </p:nvCxnSpPr>
          <p:spPr>
            <a:xfrm>
              <a:off x="4724400" y="3138011"/>
              <a:ext cx="0" cy="27432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33400" y="3412331"/>
              <a:ext cx="4191000" cy="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3412331"/>
              <a:ext cx="0" cy="304800"/>
            </a:xfrm>
            <a:prstGeom prst="line">
              <a:avLst/>
            </a:prstGeom>
            <a:ln w="3175">
              <a:solidFill>
                <a:srgbClr val="41414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33400" y="3717131"/>
              <a:ext cx="242542" cy="0"/>
            </a:xfrm>
            <a:prstGeom prst="straightConnector1">
              <a:avLst/>
            </a:prstGeom>
            <a:ln w="3175">
              <a:solidFill>
                <a:srgbClr val="414141"/>
              </a:solidFill>
              <a:prstDash val="solid"/>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32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p:txBody>
          <a:bodyPr>
            <a:normAutofit/>
          </a:bodyPr>
          <a:lstStyle/>
          <a:p>
            <a:pPr marL="0" indent="0" algn="ctr">
              <a:buNone/>
            </a:pPr>
            <a:r>
              <a:rPr lang="it-IT" sz="5400" dirty="0"/>
              <a:t>3. An </a:t>
            </a:r>
            <a:r>
              <a:rPr lang="it-IT" sz="5400" dirty="0" err="1"/>
              <a:t>Even</a:t>
            </a:r>
            <a:r>
              <a:rPr lang="it-IT" sz="5400" dirty="0"/>
              <a:t> </a:t>
            </a:r>
            <a:r>
              <a:rPr lang="it-IT" sz="5400" dirty="0" err="1"/>
              <a:t>Closer</a:t>
            </a:r>
            <a:r>
              <a:rPr lang="it-IT" sz="5400" dirty="0"/>
              <a:t> Look</a:t>
            </a:r>
          </a:p>
          <a:p>
            <a:pPr marL="0" indent="0" algn="ctr">
              <a:buNone/>
            </a:pPr>
            <a:r>
              <a:rPr lang="it-IT" sz="5400" dirty="0"/>
              <a:t>To IBM Watson Explorer</a:t>
            </a:r>
            <a:endParaRPr lang="en-US" sz="5400" dirty="0"/>
          </a:p>
        </p:txBody>
      </p:sp>
    </p:spTree>
    <p:extLst>
      <p:ext uri="{BB962C8B-B14F-4D97-AF65-F5344CB8AC3E}">
        <p14:creationId xmlns:p14="http://schemas.microsoft.com/office/powerpoint/2010/main" val="6872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6285714" y="687382"/>
            <a:ext cx="5458175" cy="5615881"/>
          </a:xfrm>
          <a:prstGeom prst="roundRect">
            <a:avLst>
              <a:gd name="adj" fmla="val 6164"/>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Content Placeholder 1"/>
          <p:cNvSpPr>
            <a:spLocks noGrp="1"/>
          </p:cNvSpPr>
          <p:nvPr>
            <p:ph idx="1"/>
          </p:nvPr>
        </p:nvSpPr>
        <p:spPr>
          <a:xfrm>
            <a:off x="302683" y="1723917"/>
            <a:ext cx="4630703" cy="3917999"/>
          </a:xfrm>
        </p:spPr>
        <p:txBody>
          <a:bodyPr>
            <a:normAutofit lnSpcReduction="10000"/>
          </a:bodyPr>
          <a:lstStyle/>
          <a:p>
            <a:r>
              <a:rPr lang="en-US" sz="1867" dirty="0">
                <a:solidFill>
                  <a:srgbClr val="585858"/>
                </a:solidFill>
                <a:latin typeface="Arial" charset="0"/>
                <a:ea typeface="Arial" charset="0"/>
                <a:cs typeface="Arial" charset="0"/>
              </a:rPr>
              <a:t>“</a:t>
            </a:r>
            <a:r>
              <a:rPr lang="en-US" sz="1867" dirty="0">
                <a:solidFill>
                  <a:srgbClr val="508DCA"/>
                </a:solidFill>
                <a:latin typeface="Arial" charset="0"/>
                <a:ea typeface="Arial" charset="0"/>
                <a:cs typeface="Arial" charset="0"/>
              </a:rPr>
              <a:t>IBM Watson Explorer </a:t>
            </a:r>
            <a:r>
              <a:rPr lang="en-US" sz="1867" dirty="0">
                <a:solidFill>
                  <a:srgbClr val="585858"/>
                </a:solidFill>
                <a:latin typeface="Arial" charset="0"/>
                <a:ea typeface="Arial" charset="0"/>
                <a:cs typeface="Arial" charset="0"/>
              </a:rPr>
              <a:t>goes beyond linguistic and statistical rules - it enriches the capabilities with over </a:t>
            </a:r>
            <a:r>
              <a:rPr lang="en-US" sz="1867" dirty="0">
                <a:solidFill>
                  <a:srgbClr val="508DCA"/>
                </a:solidFill>
                <a:latin typeface="Arial" charset="0"/>
                <a:ea typeface="Arial" charset="0"/>
                <a:cs typeface="Arial" charset="0"/>
              </a:rPr>
              <a:t>12 cognitive APIs</a:t>
            </a:r>
            <a:r>
              <a:rPr lang="en-US" sz="1867" dirty="0">
                <a:solidFill>
                  <a:srgbClr val="585858"/>
                </a:solidFill>
                <a:latin typeface="Arial" charset="0"/>
                <a:ea typeface="Arial" charset="0"/>
                <a:cs typeface="Arial" charset="0"/>
              </a:rPr>
              <a:t>. Watson Explorer’s architecture allows it to address a use case not all other vendors can offer. Watson Explorer can </a:t>
            </a:r>
            <a:r>
              <a:rPr lang="en-US" sz="1867" dirty="0">
                <a:solidFill>
                  <a:srgbClr val="508DCA"/>
                </a:solidFill>
                <a:latin typeface="Arial" charset="0"/>
                <a:ea typeface="Arial" charset="0"/>
                <a:cs typeface="Arial" charset="0"/>
              </a:rPr>
              <a:t>seamlessly ingest</a:t>
            </a:r>
            <a:r>
              <a:rPr lang="en-US" sz="1867" dirty="0">
                <a:solidFill>
                  <a:srgbClr val="585858"/>
                </a:solidFill>
                <a:latin typeface="Arial" charset="0"/>
                <a:ea typeface="Arial" charset="0"/>
                <a:cs typeface="Arial" charset="0"/>
              </a:rPr>
              <a:t> and process structured and/or unstructured data, and perform search or analytical queries. It is also one of the few platforms evaluated in this Forrester Wave that is continuously moving more components into Hadoop, taking advantage of the low-cost distributed processing.”  </a:t>
            </a:r>
          </a:p>
        </p:txBody>
      </p:sp>
      <p:sp>
        <p:nvSpPr>
          <p:cNvPr id="3" name="Footer Placeholder 2"/>
          <p:cNvSpPr>
            <a:spLocks noGrp="1"/>
          </p:cNvSpPr>
          <p:nvPr>
            <p:ph type="ftr" sz="quarter" idx="11"/>
          </p:nvPr>
        </p:nvSpPr>
        <p:spPr/>
        <p:txBody>
          <a:bodyPr/>
          <a:lstStyle/>
          <a:p>
            <a:r>
              <a:rPr lang="de-DE" dirty="0"/>
              <a:t>Watson Explorer</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t>24</a:t>
            </a:fld>
            <a:endParaRPr lang="en-US"/>
          </a:p>
        </p:txBody>
      </p:sp>
      <p:sp>
        <p:nvSpPr>
          <p:cNvPr id="5" name="Title 4"/>
          <p:cNvSpPr>
            <a:spLocks noGrp="1"/>
          </p:cNvSpPr>
          <p:nvPr>
            <p:ph type="title"/>
          </p:nvPr>
        </p:nvSpPr>
        <p:spPr>
          <a:xfrm>
            <a:off x="302683" y="239184"/>
            <a:ext cx="4630703" cy="1219200"/>
          </a:xfrm>
        </p:spPr>
        <p:txBody>
          <a:bodyPr>
            <a:normAutofit/>
          </a:bodyPr>
          <a:lstStyle/>
          <a:p>
            <a:r>
              <a:rPr lang="en-US" sz="2667" dirty="0">
                <a:solidFill>
                  <a:srgbClr val="585858"/>
                </a:solidFill>
              </a:rPr>
              <a:t>Forrester Ranks IBM Watson Explorer a leader in </a:t>
            </a:r>
            <a:r>
              <a:rPr lang="en-US" sz="2667" dirty="0">
                <a:solidFill>
                  <a:srgbClr val="508DCA"/>
                </a:solidFill>
              </a:rPr>
              <a:t>Content Analytics </a:t>
            </a:r>
            <a:r>
              <a:rPr lang="en-US" sz="2667" dirty="0">
                <a:solidFill>
                  <a:srgbClr val="585858"/>
                </a:solidFill>
              </a:rPr>
              <a:t>and </a:t>
            </a:r>
            <a:r>
              <a:rPr lang="en-US" sz="2667" dirty="0">
                <a:solidFill>
                  <a:srgbClr val="508DCA"/>
                </a:solidFill>
              </a:rPr>
              <a:t>Discovery</a:t>
            </a:r>
            <a:r>
              <a:rPr lang="en-US" sz="2667" dirty="0">
                <a:solidFill>
                  <a:srgbClr val="585858"/>
                </a:solidFill>
              </a:rPr>
              <a:t> (2016)</a:t>
            </a:r>
          </a:p>
        </p:txBody>
      </p:sp>
      <p:pic>
        <p:nvPicPr>
          <p:cNvPr id="7" name="Picture 6" descr="Screen Shot 2016-06-21 at 2.21.00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29076" y="1096964"/>
            <a:ext cx="5185408" cy="5042523"/>
          </a:xfrm>
          <a:prstGeom prst="rect">
            <a:avLst/>
          </a:prstGeom>
        </p:spPr>
      </p:pic>
      <p:sp>
        <p:nvSpPr>
          <p:cNvPr id="8" name="Footer Placeholder 2"/>
          <p:cNvSpPr txBox="1">
            <a:spLocks/>
          </p:cNvSpPr>
          <p:nvPr/>
        </p:nvSpPr>
        <p:spPr>
          <a:xfrm>
            <a:off x="7904479" y="6303264"/>
            <a:ext cx="3860800" cy="268224"/>
          </a:xfrm>
          <a:prstGeom prst="rect">
            <a:avLst/>
          </a:prstGeom>
        </p:spPr>
        <p:txBody>
          <a:bodyPr vert="horz" lIns="0" tIns="0" rIns="0" bIns="0" rtlCol="0" anchor="b" anchorCtr="0"/>
          <a:lstStyle>
            <a:defPPr>
              <a:defRPr lang="en-US"/>
            </a:defPPr>
            <a:lvl1pPr marL="0" algn="l" defTabSz="457200" rtl="0" eaLnBrk="1" latinLnBrk="0" hangingPunct="1">
              <a:defRPr sz="600" kern="1200">
                <a:solidFill>
                  <a:schemeClr val="bg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800" dirty="0"/>
              <a:t>Source: Forrester Research, 2015</a:t>
            </a:r>
          </a:p>
        </p:txBody>
      </p:sp>
      <p:sp>
        <p:nvSpPr>
          <p:cNvPr id="10" name="Rectangle 9"/>
          <p:cNvSpPr/>
          <p:nvPr/>
        </p:nvSpPr>
        <p:spPr>
          <a:xfrm>
            <a:off x="296195" y="5642212"/>
            <a:ext cx="2814152" cy="964175"/>
          </a:xfrm>
          <a:prstGeom prst="rect">
            <a:avLst/>
          </a:prstGeom>
        </p:spPr>
        <p:txBody>
          <a:bodyPr wrap="square" lIns="0" anchor="t">
            <a:spAutoFit/>
          </a:bodyPr>
          <a:lstStyle/>
          <a:p>
            <a:pPr>
              <a:spcBef>
                <a:spcPts val="2000"/>
              </a:spcBef>
            </a:pPr>
            <a:r>
              <a:rPr lang="en-US" sz="1333" dirty="0">
                <a:solidFill>
                  <a:srgbClr val="508DCA"/>
                </a:solidFill>
                <a:latin typeface="Arial" charset="0"/>
                <a:ea typeface="Arial" charset="0"/>
                <a:cs typeface="Arial" charset="0"/>
              </a:rPr>
              <a:t>The Forrester Wave™: Big Data Text Analytics Platforms, Q2 2016</a:t>
            </a:r>
          </a:p>
          <a:p>
            <a:pPr>
              <a:spcBef>
                <a:spcPts val="2000"/>
              </a:spcBef>
            </a:pPr>
            <a:endParaRPr lang="en-US" sz="1333" dirty="0">
              <a:solidFill>
                <a:srgbClr val="508DCA"/>
              </a:solidFill>
              <a:latin typeface="Arial" charset="0"/>
              <a:ea typeface="Arial" charset="0"/>
              <a:cs typeface="Arial" charset="0"/>
            </a:endParaRPr>
          </a:p>
        </p:txBody>
      </p:sp>
    </p:spTree>
    <p:extLst>
      <p:ext uri="{BB962C8B-B14F-4D97-AF65-F5344CB8AC3E}">
        <p14:creationId xmlns:p14="http://schemas.microsoft.com/office/powerpoint/2010/main" val="2395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Watson Explorer</a:t>
            </a:r>
            <a:endParaRPr lang="en-US" dirty="0"/>
          </a:p>
        </p:txBody>
      </p:sp>
      <p:sp>
        <p:nvSpPr>
          <p:cNvPr id="4" name="Slide Number Placeholder 3"/>
          <p:cNvSpPr>
            <a:spLocks noGrp="1"/>
          </p:cNvSpPr>
          <p:nvPr>
            <p:ph type="sldNum" sz="quarter" idx="12"/>
          </p:nvPr>
        </p:nvSpPr>
        <p:spPr/>
        <p:txBody>
          <a:bodyPr/>
          <a:lstStyle/>
          <a:p>
            <a:fld id="{E4DBDE34-E9B5-E04F-B662-69720E4BCB53}" type="slidenum">
              <a:rPr lang="en-US" smtClean="0"/>
              <a:t>25</a:t>
            </a:fld>
            <a:endParaRPr lang="en-US"/>
          </a:p>
        </p:txBody>
      </p:sp>
      <p:graphicFrame>
        <p:nvGraphicFramePr>
          <p:cNvPr id="6" name="Table 5"/>
          <p:cNvGraphicFramePr>
            <a:graphicFrameLocks noGrp="1"/>
          </p:cNvGraphicFramePr>
          <p:nvPr>
            <p:extLst/>
          </p:nvPr>
        </p:nvGraphicFramePr>
        <p:xfrm>
          <a:off x="304801" y="70443"/>
          <a:ext cx="10975345" cy="6372012"/>
        </p:xfrm>
        <a:graphic>
          <a:graphicData uri="http://schemas.openxmlformats.org/drawingml/2006/table">
            <a:tbl>
              <a:tblPr firstRow="1" bandRow="1">
                <a:tableStyleId>{5C22544A-7EE6-4342-B048-85BDC9FD1C3A}</a:tableStyleId>
              </a:tblPr>
              <a:tblGrid>
                <a:gridCol w="3577537">
                  <a:extLst>
                    <a:ext uri="{9D8B030D-6E8A-4147-A177-3AD203B41FA5}">
                      <a16:colId xmlns:a16="http://schemas.microsoft.com/office/drawing/2014/main" val="20000"/>
                    </a:ext>
                  </a:extLst>
                </a:gridCol>
                <a:gridCol w="1747497">
                  <a:extLst>
                    <a:ext uri="{9D8B030D-6E8A-4147-A177-3AD203B41FA5}">
                      <a16:colId xmlns:a16="http://schemas.microsoft.com/office/drawing/2014/main" val="20001"/>
                    </a:ext>
                  </a:extLst>
                </a:gridCol>
                <a:gridCol w="3854824">
                  <a:extLst>
                    <a:ext uri="{9D8B030D-6E8A-4147-A177-3AD203B41FA5}">
                      <a16:colId xmlns:a16="http://schemas.microsoft.com/office/drawing/2014/main" val="20002"/>
                    </a:ext>
                  </a:extLst>
                </a:gridCol>
                <a:gridCol w="1795487">
                  <a:extLst>
                    <a:ext uri="{9D8B030D-6E8A-4147-A177-3AD203B41FA5}">
                      <a16:colId xmlns:a16="http://schemas.microsoft.com/office/drawing/2014/main" val="20003"/>
                    </a:ext>
                  </a:extLst>
                </a:gridCol>
              </a:tblGrid>
              <a:tr h="650240">
                <a:tc>
                  <a:txBody>
                    <a:bodyPr/>
                    <a:lstStyle/>
                    <a:p>
                      <a:pPr marL="0" marR="0" lvl="0" indent="0" algn="l" defTabSz="457200" rtl="0" eaLnBrk="1" fontAlgn="auto" latinLnBrk="0" hangingPunct="1">
                        <a:lnSpc>
                          <a:spcPct val="100000"/>
                        </a:lnSpc>
                        <a:spcBef>
                          <a:spcPts val="1000"/>
                        </a:spcBef>
                        <a:spcAft>
                          <a:spcPts val="0"/>
                        </a:spcAft>
                        <a:buClrTx/>
                        <a:buSzTx/>
                        <a:buFontTx/>
                        <a:buNone/>
                        <a:tabLst/>
                        <a:defRPr/>
                      </a:pPr>
                      <a:r>
                        <a:rPr lang="en-US" sz="2700" b="1" kern="0" dirty="0">
                          <a:solidFill>
                            <a:srgbClr val="508DCA"/>
                          </a:solidFill>
                          <a:latin typeface="Arial" charset="0"/>
                          <a:ea typeface="Arial" charset="0"/>
                          <a:cs typeface="Arial" charset="0"/>
                        </a:rPr>
                        <a:t>Challenges</a:t>
                      </a:r>
                      <a:endParaRPr lang="en-US" sz="1300" b="1" i="0" dirty="0">
                        <a:ln>
                          <a:noFill/>
                        </a:ln>
                        <a:solidFill>
                          <a:srgbClr val="585858"/>
                        </a:solidFill>
                        <a:latin typeface="Arial" charset="0"/>
                        <a:ea typeface="Arial" charset="0"/>
                        <a:cs typeface="Arial" charset="0"/>
                      </a:endParaRPr>
                    </a:p>
                  </a:txBody>
                  <a:tcPr marL="121920" marR="365760" marT="121920" marB="1219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0"/>
                        </a:spcBef>
                      </a:pPr>
                      <a:endParaRPr lang="en-US" sz="1300" b="0" i="0" dirty="0">
                        <a:ln>
                          <a:noFill/>
                        </a:ln>
                        <a:solidFill>
                          <a:srgbClr val="508DCA"/>
                        </a:solidFill>
                        <a:latin typeface="Arial" charset="0"/>
                        <a:ea typeface="Arial" charset="0"/>
                        <a:cs typeface="Arial" charset="0"/>
                      </a:endParaRPr>
                    </a:p>
                  </a:txBody>
                  <a:tcPr marL="121920" marR="731520" marT="121920" marB="1219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Bef>
                          <a:spcPts val="1000"/>
                        </a:spcBef>
                      </a:pPr>
                      <a:r>
                        <a:rPr lang="en-US" sz="2700" b="1" i="0" dirty="0">
                          <a:ln>
                            <a:noFill/>
                          </a:ln>
                          <a:solidFill>
                            <a:srgbClr val="508DCA"/>
                          </a:solidFill>
                          <a:latin typeface="Arial" charset="0"/>
                          <a:ea typeface="Arial" charset="0"/>
                          <a:cs typeface="Arial" charset="0"/>
                        </a:rPr>
                        <a:t>Watson Explorer</a:t>
                      </a:r>
                    </a:p>
                  </a:txBody>
                  <a:tcPr marL="121920" marR="365760" marT="121920" marB="1219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5">
                  <a:txBody>
                    <a:bodyPr/>
                    <a:lstStyle/>
                    <a:p>
                      <a:pPr>
                        <a:spcBef>
                          <a:spcPts val="1000"/>
                        </a:spcBef>
                      </a:pPr>
                      <a:endParaRPr lang="en-US" sz="1300" b="0" i="0" dirty="0">
                        <a:ln>
                          <a:noFill/>
                        </a:ln>
                        <a:solidFill>
                          <a:srgbClr val="508DCA"/>
                        </a:solidFill>
                        <a:latin typeface="Arial" charset="0"/>
                        <a:ea typeface="Arial" charset="0"/>
                        <a:cs typeface="Arial" charset="0"/>
                      </a:endParaRPr>
                    </a:p>
                  </a:txBody>
                  <a:tcPr marL="121920" marR="365760" marT="121920" marB="12192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7253">
                <a:tc>
                  <a:txBody>
                    <a:bodyPr/>
                    <a:lstStyle/>
                    <a:p>
                      <a:pPr defTabSz="666750">
                        <a:spcBef>
                          <a:spcPts val="1000"/>
                        </a:spcBef>
                        <a:spcAft>
                          <a:spcPts val="0"/>
                        </a:spcAft>
                      </a:pPr>
                      <a:r>
                        <a:rPr lang="en-US" sz="1900" b="0" dirty="0">
                          <a:solidFill>
                            <a:srgbClr val="508DCA"/>
                          </a:solidFill>
                          <a:latin typeface="Arial" charset="0"/>
                          <a:ea typeface="Arial" charset="0"/>
                          <a:cs typeface="Arial" charset="0"/>
                        </a:rPr>
                        <a:t>Information Access</a:t>
                      </a:r>
                    </a:p>
                    <a:p>
                      <a:pPr defTabSz="666750">
                        <a:spcBef>
                          <a:spcPts val="1000"/>
                        </a:spcBef>
                        <a:spcAft>
                          <a:spcPts val="0"/>
                        </a:spcAft>
                      </a:pPr>
                      <a:r>
                        <a:rPr lang="en-US" sz="1300" dirty="0">
                          <a:solidFill>
                            <a:srgbClr val="585858"/>
                          </a:solidFill>
                          <a:latin typeface="Arial" charset="0"/>
                          <a:ea typeface="Arial" charset="0"/>
                          <a:cs typeface="Arial" charset="0"/>
                        </a:rPr>
                        <a:t>Data, applications and services distributed on-premises and in cloud—employees struggle to get a full view</a:t>
                      </a:r>
                    </a:p>
                  </a:txBody>
                  <a:tcPr marL="12192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indent="0" algn="l" defTabSz="457200" rtl="0" eaLnBrk="1" fontAlgn="auto" latinLnBrk="0" hangingPunct="1">
                        <a:lnSpc>
                          <a:spcPct val="100000"/>
                        </a:lnSpc>
                        <a:spcBef>
                          <a:spcPts val="1000"/>
                        </a:spcBef>
                        <a:spcAft>
                          <a:spcPts val="0"/>
                        </a:spcAft>
                        <a:buClrTx/>
                        <a:buSzTx/>
                        <a:buFontTx/>
                        <a:buNone/>
                        <a:tabLst/>
                        <a:defRPr/>
                      </a:pPr>
                      <a:endParaRPr lang="en-US" sz="1300" b="0" i="0" dirty="0">
                        <a:ln>
                          <a:noFill/>
                        </a:ln>
                        <a:solidFill>
                          <a:srgbClr val="585858"/>
                        </a:solidFill>
                        <a:latin typeface="Arial" charset="0"/>
                        <a:ea typeface="Arial" charset="0"/>
                        <a:cs typeface="Arial" charset="0"/>
                      </a:endParaRPr>
                    </a:p>
                  </a:txBody>
                  <a:tcPr marL="121920" marR="73152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spcBef>
                          <a:spcPts val="1000"/>
                        </a:spcBef>
                      </a:pPr>
                      <a:r>
                        <a:rPr lang="en-US" sz="1900" dirty="0">
                          <a:solidFill>
                            <a:srgbClr val="508DCA"/>
                          </a:solidFill>
                          <a:latin typeface="Arial" charset="0"/>
                          <a:ea typeface="Arial" charset="0"/>
                          <a:cs typeface="Arial" charset="0"/>
                        </a:rPr>
                        <a:t>Explore</a:t>
                      </a:r>
                    </a:p>
                    <a:p>
                      <a:pPr lvl="0">
                        <a:spcBef>
                          <a:spcPts val="1000"/>
                        </a:spcBef>
                      </a:pPr>
                      <a:r>
                        <a:rPr lang="en-US" sz="1300" dirty="0">
                          <a:solidFill>
                            <a:srgbClr val="585858"/>
                          </a:solidFill>
                          <a:latin typeface="Arial" charset="0"/>
                          <a:ea typeface="Arial" charset="0"/>
                          <a:cs typeface="Arial" charset="0"/>
                        </a:rPr>
                        <a:t>Unified view of information from ALL systems and sources to enable new insights and better decisions </a:t>
                      </a:r>
                    </a:p>
                  </a:txBody>
                  <a:tcPr marL="12192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i="0" dirty="0">
                        <a:ln>
                          <a:noFill/>
                        </a:ln>
                        <a:solidFill>
                          <a:srgbClr val="585858"/>
                        </a:solidFill>
                        <a:latin typeface="Arial" charset="0"/>
                        <a:ea typeface="Arial" charset="0"/>
                        <a:cs typeface="Arial" charset="0"/>
                      </a:endParaRPr>
                    </a:p>
                  </a:txBody>
                  <a:tcPr marL="0" marR="274320" marT="91440" marB="9144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07253">
                <a:tc>
                  <a:txBody>
                    <a:bodyPr/>
                    <a:lstStyle/>
                    <a:p>
                      <a:pPr defTabSz="666750">
                        <a:spcBef>
                          <a:spcPts val="1000"/>
                        </a:spcBef>
                        <a:spcAft>
                          <a:spcPts val="0"/>
                        </a:spcAft>
                      </a:pPr>
                      <a:r>
                        <a:rPr lang="en-US" sz="1900" dirty="0">
                          <a:solidFill>
                            <a:srgbClr val="508DCA"/>
                          </a:solidFill>
                          <a:latin typeface="Arial" charset="0"/>
                          <a:ea typeface="Arial" charset="0"/>
                          <a:cs typeface="Arial" charset="0"/>
                        </a:rPr>
                        <a:t>Unstructured Content</a:t>
                      </a:r>
                      <a:endParaRPr lang="en-US" sz="1900" dirty="0">
                        <a:solidFill>
                          <a:srgbClr val="585858"/>
                        </a:solidFill>
                        <a:latin typeface="Arial" charset="0"/>
                        <a:ea typeface="Arial" charset="0"/>
                        <a:cs typeface="Arial" charset="0"/>
                      </a:endParaRPr>
                    </a:p>
                    <a:p>
                      <a:pPr defTabSz="666750">
                        <a:spcBef>
                          <a:spcPts val="1000"/>
                        </a:spcBef>
                        <a:spcAft>
                          <a:spcPts val="0"/>
                        </a:spcAft>
                      </a:pPr>
                      <a:r>
                        <a:rPr lang="en-US" sz="1300" dirty="0">
                          <a:solidFill>
                            <a:srgbClr val="585858"/>
                          </a:solidFill>
                          <a:latin typeface="Arial" charset="0"/>
                          <a:ea typeface="Arial" charset="0"/>
                          <a:cs typeface="Arial" charset="0"/>
                        </a:rPr>
                        <a:t>80% of data is unstructured but only a small percentage of that data is leveraged for insights</a:t>
                      </a:r>
                    </a:p>
                  </a:txBody>
                  <a:tcPr marL="12192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1000"/>
                        </a:spcBef>
                        <a:spcAft>
                          <a:spcPts val="0"/>
                        </a:spcAft>
                        <a:buClrTx/>
                        <a:buSzTx/>
                        <a:buFontTx/>
                        <a:buNone/>
                        <a:tabLst/>
                        <a:defRPr/>
                      </a:pPr>
                      <a:endParaRPr lang="en-US" sz="1300" b="0" i="0" dirty="0">
                        <a:ln>
                          <a:noFill/>
                        </a:ln>
                        <a:solidFill>
                          <a:srgbClr val="585858"/>
                        </a:solidFill>
                        <a:latin typeface="Arial" charset="0"/>
                        <a:ea typeface="Arial" charset="0"/>
                        <a:cs typeface="Arial" charset="0"/>
                      </a:endParaRPr>
                    </a:p>
                  </a:txBody>
                  <a:tcPr marL="121920" marR="73152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spcBef>
                          <a:spcPts val="1000"/>
                        </a:spcBef>
                      </a:pPr>
                      <a:r>
                        <a:rPr lang="en-US" sz="1900" dirty="0">
                          <a:solidFill>
                            <a:srgbClr val="508DCA"/>
                          </a:solidFill>
                          <a:latin typeface="Arial" charset="0"/>
                          <a:ea typeface="Arial" charset="0"/>
                          <a:cs typeface="Arial" charset="0"/>
                        </a:rPr>
                        <a:t>Analyze</a:t>
                      </a:r>
                    </a:p>
                    <a:p>
                      <a:pPr>
                        <a:spcBef>
                          <a:spcPts val="1000"/>
                        </a:spcBef>
                      </a:pPr>
                      <a:r>
                        <a:rPr lang="en-US" sz="1300" dirty="0">
                          <a:solidFill>
                            <a:srgbClr val="585858"/>
                          </a:solidFill>
                          <a:latin typeface="Arial" charset="0"/>
                          <a:ea typeface="Arial" charset="0"/>
                          <a:cs typeface="Arial" charset="0"/>
                        </a:rPr>
                        <a:t>Analyzes both unstructured and structured content to surface actionable insights</a:t>
                      </a:r>
                    </a:p>
                  </a:txBody>
                  <a:tcPr marL="12192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indent="0" eaLnBrk="1">
                        <a:spcBef>
                          <a:spcPts val="0"/>
                        </a:spcBef>
                        <a:spcAft>
                          <a:spcPts val="0"/>
                        </a:spcAft>
                        <a:buClr>
                          <a:srgbClr val="004266"/>
                        </a:buClr>
                        <a:buFont typeface="Arial"/>
                        <a:buNone/>
                        <a:defRPr/>
                      </a:pPr>
                      <a:endParaRPr lang="en-US" sz="1000" b="0" i="0" dirty="0">
                        <a:ln>
                          <a:noFill/>
                        </a:ln>
                        <a:solidFill>
                          <a:srgbClr val="585858"/>
                        </a:solidFill>
                        <a:latin typeface="Arial" charset="0"/>
                        <a:ea typeface="Arial" charset="0"/>
                        <a:cs typeface="Arial" charset="0"/>
                      </a:endParaRPr>
                    </a:p>
                  </a:txBody>
                  <a:tcPr marL="0" marR="274320" marT="91440" marB="9144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91733">
                <a:tc>
                  <a:txBody>
                    <a:bodyPr/>
                    <a:lstStyle/>
                    <a:p>
                      <a:pPr defTabSz="666750">
                        <a:spcBef>
                          <a:spcPts val="1000"/>
                        </a:spcBef>
                        <a:spcAft>
                          <a:spcPts val="0"/>
                        </a:spcAft>
                      </a:pPr>
                      <a:r>
                        <a:rPr lang="en-US" sz="1900" dirty="0">
                          <a:solidFill>
                            <a:srgbClr val="508DCA"/>
                          </a:solidFill>
                          <a:latin typeface="Arial" charset="0"/>
                          <a:ea typeface="Arial" charset="0"/>
                          <a:cs typeface="Arial" charset="0"/>
                        </a:rPr>
                        <a:t>Actionable Knowledge from Data</a:t>
                      </a:r>
                    </a:p>
                    <a:p>
                      <a:pPr defTabSz="666750">
                        <a:spcBef>
                          <a:spcPts val="1000"/>
                        </a:spcBef>
                        <a:spcAft>
                          <a:spcPts val="0"/>
                        </a:spcAft>
                      </a:pPr>
                      <a:r>
                        <a:rPr lang="en-US" sz="1300" dirty="0">
                          <a:solidFill>
                            <a:srgbClr val="585858"/>
                          </a:solidFill>
                          <a:latin typeface="Arial" charset="0"/>
                          <a:ea typeface="Arial" charset="0"/>
                          <a:cs typeface="Arial" charset="0"/>
                        </a:rPr>
                        <a:t>Knowledge workers spend 88% of their time looking for hidden answers instead of taking action</a:t>
                      </a:r>
                    </a:p>
                  </a:txBody>
                  <a:tcPr marL="12192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l" defTabSz="457200" rtl="0" eaLnBrk="1" fontAlgn="auto" latinLnBrk="0" hangingPunct="1">
                        <a:lnSpc>
                          <a:spcPct val="100000"/>
                        </a:lnSpc>
                        <a:spcBef>
                          <a:spcPts val="1000"/>
                        </a:spcBef>
                        <a:spcAft>
                          <a:spcPts val="0"/>
                        </a:spcAft>
                        <a:buClrTx/>
                        <a:buSzTx/>
                        <a:buFontTx/>
                        <a:buNone/>
                        <a:tabLst/>
                        <a:defRPr/>
                      </a:pPr>
                      <a:endParaRPr lang="en-US" sz="1300" b="1" i="0" dirty="0">
                        <a:ln>
                          <a:noFill/>
                        </a:ln>
                        <a:solidFill>
                          <a:srgbClr val="508DCA"/>
                        </a:solidFill>
                        <a:latin typeface="Arial" charset="0"/>
                        <a:ea typeface="Arial" charset="0"/>
                        <a:cs typeface="Arial" charset="0"/>
                      </a:endParaRPr>
                    </a:p>
                  </a:txBody>
                  <a:tcPr marL="121920" marR="73152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spcBef>
                          <a:spcPts val="1000"/>
                        </a:spcBef>
                      </a:pPr>
                      <a:r>
                        <a:rPr lang="en-US" sz="1900" dirty="0">
                          <a:solidFill>
                            <a:srgbClr val="508DCA"/>
                          </a:solidFill>
                          <a:latin typeface="Arial" charset="0"/>
                          <a:ea typeface="Arial" charset="0"/>
                          <a:cs typeface="Arial" charset="0"/>
                        </a:rPr>
                        <a:t>Discover</a:t>
                      </a:r>
                    </a:p>
                    <a:p>
                      <a:pPr>
                        <a:spcBef>
                          <a:spcPts val="1000"/>
                        </a:spcBef>
                      </a:pPr>
                      <a:r>
                        <a:rPr lang="en-US" sz="1300" dirty="0">
                          <a:solidFill>
                            <a:srgbClr val="585858"/>
                          </a:solidFill>
                          <a:latin typeface="Arial" charset="0"/>
                          <a:ea typeface="Arial" charset="0"/>
                          <a:cs typeface="Arial" charset="0"/>
                        </a:rPr>
                        <a:t>Pressure to increase performance, innovate faster and stay competitive with limited skilled resources—while doing more with less</a:t>
                      </a:r>
                    </a:p>
                  </a:txBody>
                  <a:tcPr marL="121920" marR="365760" marT="121920" marB="12192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v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dirty="0">
                        <a:ln>
                          <a:noFill/>
                        </a:ln>
                        <a:solidFill>
                          <a:srgbClr val="585858"/>
                        </a:solidFill>
                        <a:latin typeface="Arial" charset="0"/>
                        <a:ea typeface="Arial" charset="0"/>
                        <a:cs typeface="Arial" charset="0"/>
                      </a:endParaRPr>
                    </a:p>
                  </a:txBody>
                  <a:tcPr marL="0" marR="274320" marT="91440" marB="9144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10453">
                <a:tc>
                  <a:txBody>
                    <a:bodyPr/>
                    <a:lstStyle/>
                    <a:p>
                      <a:pPr defTabSz="666750">
                        <a:spcBef>
                          <a:spcPts val="1000"/>
                        </a:spcBef>
                        <a:spcAft>
                          <a:spcPts val="0"/>
                        </a:spcAft>
                      </a:pPr>
                      <a:r>
                        <a:rPr lang="en-US" sz="1900" dirty="0">
                          <a:solidFill>
                            <a:srgbClr val="508DCA"/>
                          </a:solidFill>
                          <a:latin typeface="Arial" charset="0"/>
                          <a:ea typeface="Arial" charset="0"/>
                          <a:cs typeface="Arial" charset="0"/>
                        </a:rPr>
                        <a:t>Fast Effective Decision-making</a:t>
                      </a:r>
                    </a:p>
                    <a:p>
                      <a:pPr defTabSz="666750">
                        <a:spcBef>
                          <a:spcPts val="1000"/>
                        </a:spcBef>
                        <a:spcAft>
                          <a:spcPts val="0"/>
                        </a:spcAft>
                      </a:pPr>
                      <a:r>
                        <a:rPr lang="en-US" sz="1300" dirty="0">
                          <a:solidFill>
                            <a:srgbClr val="585858"/>
                          </a:solidFill>
                          <a:latin typeface="Arial" charset="0"/>
                          <a:ea typeface="Arial" charset="0"/>
                          <a:cs typeface="Arial" charset="0"/>
                        </a:rPr>
                        <a:t>Pressure to increase performance and innovation—while doing more with less</a:t>
                      </a:r>
                    </a:p>
                  </a:txBody>
                  <a:tcPr marL="121920" marR="365760" marT="121920" marB="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1000"/>
                        </a:spcBef>
                        <a:spcAft>
                          <a:spcPts val="0"/>
                        </a:spcAft>
                        <a:buClrTx/>
                        <a:buSzTx/>
                        <a:buFontTx/>
                        <a:buNone/>
                        <a:tabLst/>
                        <a:defRPr/>
                      </a:pPr>
                      <a:endParaRPr lang="en-US" sz="1300" b="0" i="0" dirty="0">
                        <a:ln>
                          <a:noFill/>
                        </a:ln>
                        <a:solidFill>
                          <a:srgbClr val="585858"/>
                        </a:solidFill>
                        <a:latin typeface="Arial" charset="0"/>
                        <a:ea typeface="Arial" charset="0"/>
                        <a:cs typeface="Arial" charset="0"/>
                      </a:endParaRPr>
                    </a:p>
                  </a:txBody>
                  <a:tcPr marL="121920" marR="731520" marT="121920" marB="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spcBef>
                          <a:spcPts val="1000"/>
                        </a:spcBef>
                      </a:pPr>
                      <a:r>
                        <a:rPr lang="en-US" sz="1900" dirty="0">
                          <a:solidFill>
                            <a:srgbClr val="508DCA"/>
                          </a:solidFill>
                          <a:latin typeface="Arial" charset="0"/>
                          <a:ea typeface="Arial" charset="0"/>
                          <a:cs typeface="Arial" charset="0"/>
                        </a:rPr>
                        <a:t>Scale Expertise</a:t>
                      </a:r>
                    </a:p>
                    <a:p>
                      <a:pPr>
                        <a:spcBef>
                          <a:spcPts val="1000"/>
                        </a:spcBef>
                      </a:pPr>
                      <a:r>
                        <a:rPr lang="en-US" sz="1300" dirty="0">
                          <a:solidFill>
                            <a:srgbClr val="585858"/>
                          </a:solidFill>
                          <a:latin typeface="Arial" charset="0"/>
                          <a:ea typeface="Arial" charset="0"/>
                          <a:cs typeface="Arial" charset="0"/>
                        </a:rPr>
                        <a:t>Integrates Watson’s cognitive APIs, machine learning and natural language processing to scale human expertise faster and enable more effective decision-making</a:t>
                      </a:r>
                    </a:p>
                  </a:txBody>
                  <a:tcPr marL="121920" marR="365760" marT="121920" marB="12192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v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0" b="0" i="0" dirty="0">
                        <a:ln>
                          <a:noFill/>
                        </a:ln>
                        <a:solidFill>
                          <a:srgbClr val="585858"/>
                        </a:solidFill>
                        <a:latin typeface="Arial" charset="0"/>
                        <a:ea typeface="Arial" charset="0"/>
                        <a:cs typeface="Arial" charset="0"/>
                      </a:endParaRPr>
                    </a:p>
                  </a:txBody>
                  <a:tcPr marL="0" marR="274320" marT="91440" marB="9144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3642" y="962639"/>
            <a:ext cx="839036" cy="83903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41945" y="2252817"/>
            <a:ext cx="884171" cy="842180"/>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64513" y="5332164"/>
            <a:ext cx="839036" cy="842179"/>
          </a:xfrm>
          <a:prstGeom prst="rect">
            <a:avLst/>
          </a:prstGeom>
        </p:spPr>
      </p:pic>
      <p:sp>
        <p:nvSpPr>
          <p:cNvPr id="12" name="Rounded Rectangle 11"/>
          <p:cNvSpPr/>
          <p:nvPr/>
        </p:nvSpPr>
        <p:spPr>
          <a:xfrm>
            <a:off x="9689349" y="2083567"/>
            <a:ext cx="2319867" cy="2794000"/>
          </a:xfrm>
          <a:prstGeom prst="roundRect">
            <a:avLst>
              <a:gd name="adj" fmla="val 6164"/>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p:cNvSpPr/>
          <p:nvPr/>
        </p:nvSpPr>
        <p:spPr>
          <a:xfrm>
            <a:off x="9811667" y="2492395"/>
            <a:ext cx="2075231" cy="2030877"/>
          </a:xfrm>
          <a:prstGeom prst="rect">
            <a:avLst/>
          </a:prstGeom>
        </p:spPr>
        <p:txBody>
          <a:bodyPr wrap="square">
            <a:spAutoFit/>
          </a:bodyPr>
          <a:lstStyle/>
          <a:p>
            <a:r>
              <a:rPr lang="en-US" sz="2133" b="1" dirty="0">
                <a:solidFill>
                  <a:srgbClr val="66A9EC"/>
                </a:solidFill>
                <a:latin typeface="Arial" charset="0"/>
                <a:ea typeface="Arial" charset="0"/>
                <a:cs typeface="Arial" charset="0"/>
              </a:rPr>
              <a:t>Cloud &amp; </a:t>
            </a:r>
          </a:p>
          <a:p>
            <a:r>
              <a:rPr lang="en-US" sz="2133" b="1" dirty="0">
                <a:solidFill>
                  <a:srgbClr val="66A9EC"/>
                </a:solidFill>
                <a:latin typeface="Arial" charset="0"/>
                <a:ea typeface="Arial" charset="0"/>
                <a:cs typeface="Arial" charset="0"/>
              </a:rPr>
              <a:t>On-premises </a:t>
            </a:r>
            <a:endParaRPr lang="en-US" sz="1867" dirty="0">
              <a:solidFill>
                <a:srgbClr val="414141"/>
              </a:solidFill>
              <a:latin typeface="Arial" charset="0"/>
              <a:ea typeface="Arial" charset="0"/>
              <a:cs typeface="Arial" charset="0"/>
            </a:endParaRPr>
          </a:p>
          <a:p>
            <a:pPr>
              <a:spcBef>
                <a:spcPts val="2000"/>
              </a:spcBef>
              <a:spcAft>
                <a:spcPts val="2000"/>
              </a:spcAft>
            </a:pPr>
            <a:r>
              <a:rPr lang="en-US" sz="1333" dirty="0">
                <a:solidFill>
                  <a:srgbClr val="585858"/>
                </a:solidFill>
                <a:latin typeface="Arial" charset="0"/>
                <a:ea typeface="Arial" charset="0"/>
                <a:cs typeface="Arial" charset="0"/>
              </a:rPr>
              <a:t>Leverage the flexibility of a hybrid architecture to realize the benefits of </a:t>
            </a:r>
            <a:br>
              <a:rPr lang="en-US" sz="1333" dirty="0">
                <a:solidFill>
                  <a:srgbClr val="585858"/>
                </a:solidFill>
                <a:latin typeface="Arial" charset="0"/>
                <a:ea typeface="Arial" charset="0"/>
                <a:cs typeface="Arial" charset="0"/>
              </a:rPr>
            </a:br>
            <a:r>
              <a:rPr lang="en-US" sz="1333" dirty="0">
                <a:solidFill>
                  <a:srgbClr val="585858"/>
                </a:solidFill>
                <a:latin typeface="Arial" charset="0"/>
                <a:ea typeface="Arial" charset="0"/>
                <a:cs typeface="Arial" charset="0"/>
              </a:rPr>
              <a:t>on-premises and cloud capabilities</a:t>
            </a:r>
            <a:r>
              <a:rPr lang="en-US" sz="1333" dirty="0">
                <a:solidFill>
                  <a:srgbClr val="414141"/>
                </a:solidFill>
                <a:latin typeface="Arial" charset="0"/>
                <a:ea typeface="Arial" charset="0"/>
                <a:cs typeface="Arial" charset="0"/>
              </a:rPr>
              <a:t>.</a:t>
            </a:r>
          </a:p>
        </p:txBody>
      </p:sp>
      <p:cxnSp>
        <p:nvCxnSpPr>
          <p:cNvPr id="14" name="Straight Arrow Connector 13"/>
          <p:cNvCxnSpPr/>
          <p:nvPr/>
        </p:nvCxnSpPr>
        <p:spPr>
          <a:xfrm>
            <a:off x="3647873" y="4145659"/>
            <a:ext cx="410984" cy="0"/>
          </a:xfrm>
          <a:prstGeom prst="straightConnector1">
            <a:avLst/>
          </a:prstGeom>
          <a:ln w="12700">
            <a:solidFill>
              <a:srgbClr val="6D6D6D"/>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619580" y="5753253"/>
            <a:ext cx="410984" cy="0"/>
          </a:xfrm>
          <a:prstGeom prst="straightConnector1">
            <a:avLst/>
          </a:prstGeom>
          <a:ln w="12700">
            <a:solidFill>
              <a:srgbClr val="6D6D6D"/>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47873" y="2686116"/>
            <a:ext cx="410984" cy="0"/>
          </a:xfrm>
          <a:prstGeom prst="straightConnector1">
            <a:avLst/>
          </a:prstGeom>
          <a:ln w="12700">
            <a:solidFill>
              <a:srgbClr val="6D6D6D"/>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647873" y="1357665"/>
            <a:ext cx="410984" cy="0"/>
          </a:xfrm>
          <a:prstGeom prst="straightConnector1">
            <a:avLst/>
          </a:prstGeom>
          <a:ln w="12700">
            <a:solidFill>
              <a:srgbClr val="6D6D6D"/>
            </a:solidFill>
            <a:prstDash val="solid"/>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66272" y="3715851"/>
            <a:ext cx="835517" cy="838647"/>
          </a:xfrm>
          <a:prstGeom prst="rect">
            <a:avLst/>
          </a:prstGeom>
        </p:spPr>
      </p:pic>
    </p:spTree>
    <p:extLst>
      <p:ext uri="{BB962C8B-B14F-4D97-AF65-F5344CB8AC3E}">
        <p14:creationId xmlns:p14="http://schemas.microsoft.com/office/powerpoint/2010/main" val="209151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9AF114-9FE7-4329-8E1C-F22423FFD9FB}"/>
              </a:ext>
            </a:extLst>
          </p:cNvPr>
          <p:cNvSpPr>
            <a:spLocks noGrp="1"/>
          </p:cNvSpPr>
          <p:nvPr>
            <p:ph idx="1"/>
          </p:nvPr>
        </p:nvSpPr>
        <p:spPr>
          <a:xfrm>
            <a:off x="304800" y="1463040"/>
            <a:ext cx="11460480" cy="4892790"/>
          </a:xfrm>
        </p:spPr>
        <p:txBody>
          <a:bodyPr>
            <a:normAutofit fontScale="77500" lnSpcReduction="20000"/>
          </a:bodyPr>
          <a:lstStyle/>
          <a:p>
            <a:pPr marL="0" indent="0">
              <a:buNone/>
            </a:pPr>
            <a:r>
              <a:rPr lang="en-US" dirty="0"/>
              <a:t>A platform for rapid insight</a:t>
            </a:r>
          </a:p>
          <a:p>
            <a:pPr marL="0" indent="0">
              <a:buNone/>
            </a:pPr>
            <a:endParaRPr lang="en-US" dirty="0"/>
          </a:p>
          <a:p>
            <a:pPr marL="0" indent="0">
              <a:buNone/>
            </a:pPr>
            <a:r>
              <a:rPr lang="en-US" dirty="0"/>
              <a:t>Multiple views for visual analysis, exploration and investigation</a:t>
            </a:r>
          </a:p>
          <a:p>
            <a:pPr marL="0" indent="0">
              <a:buNone/>
            </a:pPr>
            <a:r>
              <a:rPr lang="en-US" dirty="0"/>
              <a:t>– Unique views of content, including subdocument views</a:t>
            </a:r>
          </a:p>
          <a:p>
            <a:pPr marL="0" indent="0">
              <a:buNone/>
            </a:pPr>
            <a:r>
              <a:rPr lang="en-US" dirty="0"/>
              <a:t>Dynamically search and explore content for new business insight</a:t>
            </a:r>
          </a:p>
          <a:p>
            <a:pPr marL="0" indent="0">
              <a:buNone/>
            </a:pPr>
            <a:r>
              <a:rPr lang="en-US" dirty="0"/>
              <a:t>– Connections and Dashboard views to easily detect insights</a:t>
            </a:r>
          </a:p>
          <a:p>
            <a:pPr marL="0" indent="0">
              <a:buNone/>
            </a:pPr>
            <a:r>
              <a:rPr lang="en-US" dirty="0"/>
              <a:t>– Add your own custom views</a:t>
            </a:r>
          </a:p>
          <a:p>
            <a:pPr marL="0" indent="0">
              <a:buNone/>
            </a:pPr>
            <a:r>
              <a:rPr lang="en-US" dirty="0"/>
              <a:t>Powerful solution modeling and support for advanced classification tools for</a:t>
            </a:r>
          </a:p>
          <a:p>
            <a:pPr marL="0" indent="0">
              <a:buNone/>
            </a:pPr>
            <a:r>
              <a:rPr lang="en-US" dirty="0"/>
              <a:t>more accurate and deeper insight</a:t>
            </a:r>
          </a:p>
          <a:p>
            <a:pPr marL="0" indent="0">
              <a:buNone/>
            </a:pPr>
            <a:r>
              <a:rPr lang="en-US" dirty="0"/>
              <a:t>– Enhanced analytics configuration tools</a:t>
            </a:r>
          </a:p>
          <a:p>
            <a:pPr marL="0" indent="0">
              <a:buNone/>
            </a:pPr>
            <a:endParaRPr lang="en-US" dirty="0"/>
          </a:p>
          <a:p>
            <a:pPr marL="0" indent="0">
              <a:buNone/>
            </a:pPr>
            <a:r>
              <a:rPr lang="en-US" dirty="0"/>
              <a:t>Deliver rapid insight to other systems, users and applications for complete</a:t>
            </a:r>
          </a:p>
          <a:p>
            <a:pPr marL="0" indent="0">
              <a:buNone/>
            </a:pPr>
            <a:r>
              <a:rPr lang="en-US" dirty="0"/>
              <a:t>business view</a:t>
            </a:r>
          </a:p>
        </p:txBody>
      </p:sp>
      <p:sp>
        <p:nvSpPr>
          <p:cNvPr id="3" name="Title 2">
            <a:extLst>
              <a:ext uri="{FF2B5EF4-FFF2-40B4-BE49-F238E27FC236}">
                <a16:creationId xmlns:a16="http://schemas.microsoft.com/office/drawing/2014/main" id="{C4358B1F-005A-4D2E-BECC-93AC34864E3E}"/>
              </a:ext>
            </a:extLst>
          </p:cNvPr>
          <p:cNvSpPr>
            <a:spLocks noGrp="1"/>
          </p:cNvSpPr>
          <p:nvPr>
            <p:ph type="title"/>
          </p:nvPr>
        </p:nvSpPr>
        <p:spPr>
          <a:xfrm>
            <a:off x="302682" y="239184"/>
            <a:ext cx="8301671" cy="1219200"/>
          </a:xfrm>
        </p:spPr>
        <p:txBody>
          <a:bodyPr>
            <a:normAutofit/>
          </a:bodyPr>
          <a:lstStyle/>
          <a:p>
            <a:r>
              <a:rPr lang="it-IT" dirty="0" err="1"/>
              <a:t>What</a:t>
            </a:r>
            <a:r>
              <a:rPr lang="it-IT" dirty="0"/>
              <a:t> </a:t>
            </a:r>
            <a:r>
              <a:rPr lang="it-IT" dirty="0" err="1"/>
              <a:t>is</a:t>
            </a:r>
            <a:r>
              <a:rPr lang="it-IT" dirty="0"/>
              <a:t> WEX (</a:t>
            </a:r>
            <a:r>
              <a:rPr lang="it-IT" b="1" dirty="0"/>
              <a:t>W</a:t>
            </a:r>
            <a:r>
              <a:rPr lang="it-IT" dirty="0"/>
              <a:t>atson </a:t>
            </a:r>
            <a:r>
              <a:rPr lang="it-IT" b="1" dirty="0" err="1"/>
              <a:t>EX</a:t>
            </a:r>
            <a:r>
              <a:rPr lang="it-IT" dirty="0" err="1"/>
              <a:t>plorer</a:t>
            </a:r>
            <a:r>
              <a:rPr lang="it-IT" dirty="0"/>
              <a:t>)?</a:t>
            </a:r>
            <a:endParaRPr lang="en-US" dirty="0"/>
          </a:p>
        </p:txBody>
      </p:sp>
    </p:spTree>
    <p:extLst>
      <p:ext uri="{BB962C8B-B14F-4D97-AF65-F5344CB8AC3E}">
        <p14:creationId xmlns:p14="http://schemas.microsoft.com/office/powerpoint/2010/main" val="2299437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56EAD0-37F0-47CE-9F34-D8B42E2C6E0A}"/>
              </a:ext>
            </a:extLst>
          </p:cNvPr>
          <p:cNvSpPr>
            <a:spLocks noGrp="1"/>
          </p:cNvSpPr>
          <p:nvPr>
            <p:ph type="title"/>
          </p:nvPr>
        </p:nvSpPr>
        <p:spPr>
          <a:xfrm>
            <a:off x="302682" y="239184"/>
            <a:ext cx="10262155" cy="1219200"/>
          </a:xfrm>
        </p:spPr>
        <p:txBody>
          <a:bodyPr>
            <a:normAutofit/>
          </a:bodyPr>
          <a:lstStyle/>
          <a:p>
            <a:r>
              <a:rPr lang="it-IT" dirty="0" err="1"/>
              <a:t>What</a:t>
            </a:r>
            <a:r>
              <a:rPr lang="it-IT" dirty="0"/>
              <a:t> </a:t>
            </a:r>
            <a:r>
              <a:rPr lang="it-IT" dirty="0" err="1"/>
              <a:t>is</a:t>
            </a:r>
            <a:r>
              <a:rPr lang="it-IT" dirty="0"/>
              <a:t> WEX (</a:t>
            </a:r>
            <a:r>
              <a:rPr lang="it-IT" b="1" dirty="0"/>
              <a:t>W</a:t>
            </a:r>
            <a:r>
              <a:rPr lang="it-IT" dirty="0"/>
              <a:t>atson </a:t>
            </a:r>
            <a:r>
              <a:rPr lang="it-IT" b="1" dirty="0" err="1"/>
              <a:t>EX</a:t>
            </a:r>
            <a:r>
              <a:rPr lang="it-IT" dirty="0" err="1"/>
              <a:t>plorer</a:t>
            </a:r>
            <a:r>
              <a:rPr lang="it-IT" dirty="0"/>
              <a:t>)? </a:t>
            </a:r>
            <a:r>
              <a:rPr lang="it-IT" sz="3600" dirty="0"/>
              <a:t>(</a:t>
            </a:r>
            <a:r>
              <a:rPr lang="it-IT" sz="3600" dirty="0" err="1"/>
              <a:t>cont’d</a:t>
            </a:r>
            <a:r>
              <a:rPr lang="it-IT" sz="3600" dirty="0"/>
              <a:t>)</a:t>
            </a:r>
            <a:endParaRPr lang="en-US" dirty="0"/>
          </a:p>
        </p:txBody>
      </p:sp>
      <p:sp>
        <p:nvSpPr>
          <p:cNvPr id="4" name="Rectangle 3">
            <a:extLst>
              <a:ext uri="{FF2B5EF4-FFF2-40B4-BE49-F238E27FC236}">
                <a16:creationId xmlns:a16="http://schemas.microsoft.com/office/drawing/2014/main" id="{8C4D5DDE-EFF3-4791-89A3-8FE7806FD49F}"/>
              </a:ext>
            </a:extLst>
          </p:cNvPr>
          <p:cNvSpPr/>
          <p:nvPr/>
        </p:nvSpPr>
        <p:spPr>
          <a:xfrm>
            <a:off x="484681" y="1590155"/>
            <a:ext cx="10802911" cy="4832092"/>
          </a:xfrm>
          <a:prstGeom prst="rect">
            <a:avLst/>
          </a:prstGeom>
        </p:spPr>
        <p:txBody>
          <a:bodyPr wrap="square">
            <a:spAutoFit/>
          </a:bodyPr>
          <a:lstStyle/>
          <a:p>
            <a:r>
              <a:rPr lang="en-US" sz="2800" dirty="0"/>
              <a:t>Analyze</a:t>
            </a:r>
          </a:p>
          <a:p>
            <a:pPr marL="457200" indent="-457200">
              <a:buFont typeface="Arial" panose="020B0604020202020204" pitchFamily="34" charset="0"/>
              <a:buChar char="•"/>
            </a:pPr>
            <a:r>
              <a:rPr lang="en-US" sz="2800" dirty="0"/>
              <a:t>Aggregates and extracts information from multiple </a:t>
            </a:r>
            <a:r>
              <a:rPr lang="en-US" sz="2800" dirty="0">
                <a:solidFill>
                  <a:srgbClr val="0070C0"/>
                </a:solidFill>
              </a:rPr>
              <a:t>sources</a:t>
            </a:r>
          </a:p>
          <a:p>
            <a:pPr marL="914400" lvl="1" indent="-457200">
              <a:buFont typeface="Arial" panose="020B0604020202020204" pitchFamily="34" charset="0"/>
              <a:buChar char="•"/>
            </a:pPr>
            <a:r>
              <a:rPr lang="en-US" sz="2800" dirty="0"/>
              <a:t>Creates text-based </a:t>
            </a:r>
            <a:r>
              <a:rPr lang="en-US" sz="2800" b="1" dirty="0">
                <a:solidFill>
                  <a:srgbClr val="0070C0"/>
                </a:solidFill>
              </a:rPr>
              <a:t>collections</a:t>
            </a:r>
            <a:r>
              <a:rPr lang="en-US" sz="2800" dirty="0"/>
              <a:t> from multiple sources and types, including ECM repositories, structured data, social media, and more</a:t>
            </a:r>
          </a:p>
          <a:p>
            <a:pPr marL="457200" indent="-457200">
              <a:buFont typeface="Arial" panose="020B0604020202020204" pitchFamily="34" charset="0"/>
              <a:buChar char="•"/>
            </a:pPr>
            <a:r>
              <a:rPr lang="en-US" sz="2800" dirty="0"/>
              <a:t>Organizes, </a:t>
            </a:r>
            <a:r>
              <a:rPr lang="en-US" sz="2800" b="1" dirty="0">
                <a:solidFill>
                  <a:srgbClr val="0070C0"/>
                </a:solidFill>
              </a:rPr>
              <a:t>indexes</a:t>
            </a:r>
            <a:r>
              <a:rPr lang="en-US" sz="2800" dirty="0"/>
              <a:t>, analyzes, and allows you to visualize enterprise content and data</a:t>
            </a:r>
          </a:p>
          <a:p>
            <a:pPr marL="914400" lvl="1" indent="-457200">
              <a:buFont typeface="Arial" panose="020B0604020202020204" pitchFamily="34" charset="0"/>
              <a:buChar char="•"/>
            </a:pPr>
            <a:r>
              <a:rPr lang="en-US" sz="2800" dirty="0"/>
              <a:t>Helps identify </a:t>
            </a:r>
            <a:r>
              <a:rPr lang="en-US" sz="2800" b="1" dirty="0">
                <a:solidFill>
                  <a:srgbClr val="0070C0"/>
                </a:solidFill>
              </a:rPr>
              <a:t>trends</a:t>
            </a:r>
            <a:r>
              <a:rPr lang="en-US" sz="2800" dirty="0">
                <a:solidFill>
                  <a:srgbClr val="0070C0"/>
                </a:solidFill>
              </a:rPr>
              <a:t>, </a:t>
            </a:r>
            <a:r>
              <a:rPr lang="en-US" sz="2800" b="1" dirty="0">
                <a:solidFill>
                  <a:srgbClr val="0070C0"/>
                </a:solidFill>
              </a:rPr>
              <a:t>patterns</a:t>
            </a:r>
            <a:r>
              <a:rPr lang="en-US" sz="2800" dirty="0">
                <a:solidFill>
                  <a:srgbClr val="0070C0"/>
                </a:solidFill>
              </a:rPr>
              <a:t>, </a:t>
            </a:r>
            <a:r>
              <a:rPr lang="en-US" sz="2800" b="1" dirty="0">
                <a:solidFill>
                  <a:srgbClr val="0070C0"/>
                </a:solidFill>
              </a:rPr>
              <a:t>correlations</a:t>
            </a:r>
            <a:r>
              <a:rPr lang="en-US" sz="2800" dirty="0"/>
              <a:t>, anomalies, and business context from collections</a:t>
            </a:r>
          </a:p>
          <a:p>
            <a:pPr marL="457200" indent="-457200">
              <a:buFont typeface="Arial" panose="020B0604020202020204" pitchFamily="34" charset="0"/>
              <a:buChar char="•"/>
            </a:pPr>
            <a:r>
              <a:rPr lang="en-US" sz="2800" dirty="0"/>
              <a:t>Enables users to </a:t>
            </a:r>
            <a:r>
              <a:rPr lang="en-US" sz="2800" b="1" dirty="0">
                <a:solidFill>
                  <a:srgbClr val="0070C0"/>
                </a:solidFill>
              </a:rPr>
              <a:t>search</a:t>
            </a:r>
            <a:r>
              <a:rPr lang="en-US" sz="2800" dirty="0"/>
              <a:t> and explore to derive insight from collections</a:t>
            </a:r>
          </a:p>
          <a:p>
            <a:pPr marL="457200" indent="-457200">
              <a:buFont typeface="Arial" panose="020B0604020202020204" pitchFamily="34" charset="0"/>
              <a:buChar char="•"/>
            </a:pPr>
            <a:r>
              <a:rPr lang="en-US" sz="2800" dirty="0"/>
              <a:t>Helps to confirm what is suspected or uncover something new</a:t>
            </a:r>
          </a:p>
        </p:txBody>
      </p:sp>
    </p:spTree>
    <p:extLst>
      <p:ext uri="{BB962C8B-B14F-4D97-AF65-F5344CB8AC3E}">
        <p14:creationId xmlns:p14="http://schemas.microsoft.com/office/powerpoint/2010/main" val="3667887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3D87-28F5-4C61-949B-2B62420C9C24}"/>
              </a:ext>
            </a:extLst>
          </p:cNvPr>
          <p:cNvSpPr>
            <a:spLocks noGrp="1"/>
          </p:cNvSpPr>
          <p:nvPr>
            <p:ph type="title"/>
          </p:nvPr>
        </p:nvSpPr>
        <p:spPr/>
        <p:txBody>
          <a:bodyPr/>
          <a:lstStyle/>
          <a:p>
            <a:r>
              <a:rPr lang="it-IT" dirty="0"/>
              <a:t>WEX User </a:t>
            </a:r>
            <a:r>
              <a:rPr lang="it-IT" dirty="0" err="1"/>
              <a:t>Interfaces</a:t>
            </a:r>
            <a:r>
              <a:rPr lang="it-IT" dirty="0"/>
              <a:t> </a:t>
            </a:r>
            <a:endParaRPr lang="en-US" dirty="0"/>
          </a:p>
        </p:txBody>
      </p:sp>
      <p:sp>
        <p:nvSpPr>
          <p:cNvPr id="3" name="Rectangle 2">
            <a:extLst>
              <a:ext uri="{FF2B5EF4-FFF2-40B4-BE49-F238E27FC236}">
                <a16:creationId xmlns:a16="http://schemas.microsoft.com/office/drawing/2014/main" id="{34B66B1B-E4A7-4454-AF77-415A23CA43AD}"/>
              </a:ext>
            </a:extLst>
          </p:cNvPr>
          <p:cNvSpPr/>
          <p:nvPr/>
        </p:nvSpPr>
        <p:spPr>
          <a:xfrm>
            <a:off x="1022252" y="1690688"/>
            <a:ext cx="9866141" cy="4524315"/>
          </a:xfrm>
          <a:prstGeom prst="rect">
            <a:avLst/>
          </a:prstGeom>
        </p:spPr>
        <p:txBody>
          <a:bodyPr wrap="square">
            <a:spAutoFit/>
          </a:bodyPr>
          <a:lstStyle/>
          <a:p>
            <a:r>
              <a:rPr lang="it-IT" sz="3200" dirty="0"/>
              <a:t>The product </a:t>
            </a:r>
            <a:r>
              <a:rPr lang="it-IT" sz="3200" dirty="0" err="1"/>
              <a:t>provides</a:t>
            </a:r>
            <a:r>
              <a:rPr lang="it-IT" sz="3200" dirty="0"/>
              <a:t> </a:t>
            </a:r>
            <a:r>
              <a:rPr lang="it-IT" sz="3200" dirty="0" err="1"/>
              <a:t>two</a:t>
            </a:r>
            <a:r>
              <a:rPr lang="it-IT" sz="3200" dirty="0"/>
              <a:t> </a:t>
            </a:r>
            <a:r>
              <a:rPr lang="it-IT" sz="3200" dirty="0" err="1"/>
              <a:t>main</a:t>
            </a:r>
            <a:r>
              <a:rPr lang="it-IT" sz="3200" dirty="0"/>
              <a:t> user </a:t>
            </a:r>
            <a:r>
              <a:rPr lang="it-IT" sz="3200" dirty="0" err="1"/>
              <a:t>interfaces</a:t>
            </a:r>
            <a:r>
              <a:rPr lang="it-IT" sz="3200" dirty="0"/>
              <a:t>, </a:t>
            </a:r>
            <a:r>
              <a:rPr lang="it-IT" sz="3200" dirty="0" err="1"/>
              <a:t>both</a:t>
            </a:r>
            <a:r>
              <a:rPr lang="it-IT" sz="3200" dirty="0"/>
              <a:t> </a:t>
            </a:r>
            <a:r>
              <a:rPr lang="it-IT" sz="3200" dirty="0" err="1"/>
              <a:t>accessible</a:t>
            </a:r>
            <a:r>
              <a:rPr lang="it-IT" sz="3200" dirty="0"/>
              <a:t> </a:t>
            </a:r>
            <a:r>
              <a:rPr lang="it-IT" sz="3200" dirty="0" err="1"/>
              <a:t>through</a:t>
            </a:r>
            <a:r>
              <a:rPr lang="it-IT" sz="3200" dirty="0"/>
              <a:t> a Web browser:</a:t>
            </a:r>
          </a:p>
          <a:p>
            <a:r>
              <a:rPr lang="it-IT" sz="3200" dirty="0"/>
              <a:t> </a:t>
            </a:r>
          </a:p>
          <a:p>
            <a:r>
              <a:rPr lang="it-IT" sz="3200" dirty="0"/>
              <a:t>Administration Console</a:t>
            </a:r>
          </a:p>
          <a:p>
            <a:r>
              <a:rPr lang="it-IT" sz="3200" dirty="0">
                <a:solidFill>
                  <a:srgbClr val="0070C0"/>
                </a:solidFill>
              </a:rPr>
              <a:t>http://&lt;nome server&gt;:8390/</a:t>
            </a:r>
            <a:r>
              <a:rPr lang="it-IT" sz="3200" dirty="0" err="1">
                <a:solidFill>
                  <a:srgbClr val="0070C0"/>
                </a:solidFill>
              </a:rPr>
              <a:t>ESAdmin</a:t>
            </a:r>
            <a:endParaRPr lang="it-IT" sz="3200" dirty="0">
              <a:solidFill>
                <a:srgbClr val="0070C0"/>
              </a:solidFill>
            </a:endParaRPr>
          </a:p>
          <a:p>
            <a:endParaRPr lang="it-IT" sz="3200" dirty="0"/>
          </a:p>
          <a:p>
            <a:r>
              <a:rPr lang="it-IT" sz="3200" dirty="0"/>
              <a:t>Content </a:t>
            </a:r>
            <a:r>
              <a:rPr lang="it-IT" sz="3200" dirty="0" err="1"/>
              <a:t>Miner</a:t>
            </a:r>
            <a:endParaRPr lang="it-IT" sz="3200" dirty="0"/>
          </a:p>
          <a:p>
            <a:r>
              <a:rPr lang="it-IT" sz="3200" dirty="0">
                <a:solidFill>
                  <a:srgbClr val="0070C0"/>
                </a:solidFill>
              </a:rPr>
              <a:t>http://&lt;nome server&gt;:8393/</a:t>
            </a:r>
            <a:r>
              <a:rPr lang="it-IT" sz="3200" dirty="0" err="1">
                <a:solidFill>
                  <a:srgbClr val="0070C0"/>
                </a:solidFill>
              </a:rPr>
              <a:t>ui</a:t>
            </a:r>
            <a:r>
              <a:rPr lang="it-IT" sz="3200" dirty="0">
                <a:solidFill>
                  <a:srgbClr val="0070C0"/>
                </a:solidFill>
              </a:rPr>
              <a:t>/</a:t>
            </a:r>
            <a:r>
              <a:rPr lang="it-IT" sz="3200" dirty="0" err="1">
                <a:solidFill>
                  <a:srgbClr val="0070C0"/>
                </a:solidFill>
              </a:rPr>
              <a:t>analytics</a:t>
            </a:r>
            <a:endParaRPr lang="it-IT" sz="3200" dirty="0">
              <a:solidFill>
                <a:srgbClr val="0070C0"/>
              </a:solidFill>
            </a:endParaRPr>
          </a:p>
          <a:p>
            <a:endParaRPr lang="en-US" sz="3200" dirty="0"/>
          </a:p>
        </p:txBody>
      </p:sp>
    </p:spTree>
    <p:extLst>
      <p:ext uri="{BB962C8B-B14F-4D97-AF65-F5344CB8AC3E}">
        <p14:creationId xmlns:p14="http://schemas.microsoft.com/office/powerpoint/2010/main" val="3746871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3D87-28F5-4C61-949B-2B62420C9C24}"/>
              </a:ext>
            </a:extLst>
          </p:cNvPr>
          <p:cNvSpPr>
            <a:spLocks noGrp="1"/>
          </p:cNvSpPr>
          <p:nvPr>
            <p:ph type="title"/>
          </p:nvPr>
        </p:nvSpPr>
        <p:spPr/>
        <p:txBody>
          <a:bodyPr/>
          <a:lstStyle/>
          <a:p>
            <a:r>
              <a:rPr lang="it-IT" dirty="0"/>
              <a:t>WEX Administration Console</a:t>
            </a:r>
            <a:endParaRPr lang="en-US" dirty="0"/>
          </a:p>
        </p:txBody>
      </p:sp>
      <p:sp>
        <p:nvSpPr>
          <p:cNvPr id="3" name="Rectangle 2">
            <a:extLst>
              <a:ext uri="{FF2B5EF4-FFF2-40B4-BE49-F238E27FC236}">
                <a16:creationId xmlns:a16="http://schemas.microsoft.com/office/drawing/2014/main" id="{34B66B1B-E4A7-4454-AF77-415A23CA43AD}"/>
              </a:ext>
            </a:extLst>
          </p:cNvPr>
          <p:cNvSpPr/>
          <p:nvPr/>
        </p:nvSpPr>
        <p:spPr>
          <a:xfrm>
            <a:off x="1022252" y="1690688"/>
            <a:ext cx="9866141" cy="4031873"/>
          </a:xfrm>
          <a:prstGeom prst="rect">
            <a:avLst/>
          </a:prstGeom>
        </p:spPr>
        <p:txBody>
          <a:bodyPr wrap="square">
            <a:spAutoFit/>
          </a:bodyPr>
          <a:lstStyle/>
          <a:p>
            <a:r>
              <a:rPr lang="en-US" sz="3200" dirty="0"/>
              <a:t>The reference view for administrative users. Use WEX Admin Console to:</a:t>
            </a:r>
          </a:p>
          <a:p>
            <a:endParaRPr lang="en-US" sz="3200" dirty="0"/>
          </a:p>
          <a:p>
            <a:pPr marL="285750" indent="-285750">
              <a:buFont typeface="Arial" panose="020B0604020202020204" pitchFamily="34" charset="0"/>
              <a:buChar char="•"/>
            </a:pPr>
            <a:r>
              <a:rPr lang="en-US" sz="3200" dirty="0"/>
              <a:t>Create and administer information collections</a:t>
            </a:r>
          </a:p>
          <a:p>
            <a:pPr marL="285750" indent="-285750">
              <a:buFont typeface="Arial" panose="020B0604020202020204" pitchFamily="34" charset="0"/>
              <a:buChar char="•"/>
            </a:pPr>
            <a:r>
              <a:rPr lang="en-US" sz="3200" dirty="0"/>
              <a:t>Start and stop system components</a:t>
            </a:r>
          </a:p>
          <a:p>
            <a:pPr marL="285750" indent="-285750">
              <a:buFont typeface="Arial" panose="020B0604020202020204" pitchFamily="34" charset="0"/>
              <a:buChar char="•"/>
            </a:pPr>
            <a:r>
              <a:rPr lang="en-US" sz="3200" dirty="0"/>
              <a:t>Monitor system activity </a:t>
            </a:r>
          </a:p>
          <a:p>
            <a:pPr marL="285750" indent="-285750">
              <a:buFont typeface="Arial" panose="020B0604020202020204" pitchFamily="34" charset="0"/>
              <a:buChar char="•"/>
            </a:pPr>
            <a:r>
              <a:rPr lang="en-US" sz="3200" dirty="0"/>
              <a:t>Configure system users and security</a:t>
            </a:r>
          </a:p>
          <a:p>
            <a:pPr marL="285750" indent="-285750">
              <a:buFont typeface="Arial" panose="020B0604020202020204" pitchFamily="34" charset="0"/>
              <a:buChar char="•"/>
            </a:pPr>
            <a:r>
              <a:rPr lang="en-US" sz="3200" dirty="0"/>
              <a:t>Customize search and content analytics applications</a:t>
            </a:r>
          </a:p>
        </p:txBody>
      </p:sp>
    </p:spTree>
    <p:extLst>
      <p:ext uri="{BB962C8B-B14F-4D97-AF65-F5344CB8AC3E}">
        <p14:creationId xmlns:p14="http://schemas.microsoft.com/office/powerpoint/2010/main" val="104680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7595-637D-437E-84C7-96D07960DE44}"/>
              </a:ext>
            </a:extLst>
          </p:cNvPr>
          <p:cNvSpPr>
            <a:spLocks noGrp="1"/>
          </p:cNvSpPr>
          <p:nvPr>
            <p:ph type="title"/>
          </p:nvPr>
        </p:nvSpPr>
        <p:spPr/>
        <p:txBody>
          <a:bodyPr/>
          <a:lstStyle/>
          <a:p>
            <a:r>
              <a:rPr lang="it-IT" dirty="0"/>
              <a:t>Lab Schedule</a:t>
            </a:r>
            <a:endParaRPr lang="en-US" dirty="0"/>
          </a:p>
        </p:txBody>
      </p:sp>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a:xfrm>
            <a:off x="838200" y="1525822"/>
            <a:ext cx="10515600" cy="4351338"/>
          </a:xfrm>
        </p:spPr>
        <p:txBody>
          <a:bodyPr>
            <a:normAutofit fontScale="92500" lnSpcReduction="20000"/>
          </a:bodyPr>
          <a:lstStyle/>
          <a:p>
            <a:pPr marL="0" indent="0">
              <a:buNone/>
            </a:pPr>
            <a:r>
              <a:rPr lang="it-IT" b="1" dirty="0"/>
              <a:t>Lab sessions on </a:t>
            </a:r>
            <a:r>
              <a:rPr lang="it-IT" b="1" dirty="0" err="1"/>
              <a:t>Tuesday</a:t>
            </a:r>
            <a:r>
              <a:rPr lang="it-IT" b="1" dirty="0"/>
              <a:t> from </a:t>
            </a:r>
            <a:r>
              <a:rPr lang="it-IT" b="1" dirty="0" err="1"/>
              <a:t>October</a:t>
            </a:r>
            <a:r>
              <a:rPr lang="it-IT" b="1" dirty="0"/>
              <a:t> 17, 2017 , 4 - 6 </a:t>
            </a:r>
            <a:r>
              <a:rPr lang="it-IT" b="1" dirty="0" err="1"/>
              <a:t>pm</a:t>
            </a:r>
            <a:r>
              <a:rPr lang="it-IT" b="1" dirty="0"/>
              <a:t> </a:t>
            </a:r>
          </a:p>
          <a:p>
            <a:pPr marL="0" indent="0">
              <a:buNone/>
            </a:pPr>
            <a:endParaRPr lang="it-IT" b="1" dirty="0"/>
          </a:p>
          <a:p>
            <a:r>
              <a:rPr lang="it-IT" b="1" dirty="0"/>
              <a:t>Presentation of the Watson Explorer </a:t>
            </a:r>
            <a:r>
              <a:rPr lang="it-IT" b="1" dirty="0" err="1"/>
              <a:t>tool</a:t>
            </a:r>
            <a:r>
              <a:rPr lang="it-IT" b="1" dirty="0"/>
              <a:t> and </a:t>
            </a:r>
            <a:r>
              <a:rPr lang="it-IT" b="1" dirty="0" err="1"/>
              <a:t>its</a:t>
            </a:r>
            <a:r>
              <a:rPr lang="it-IT" b="1" dirty="0"/>
              <a:t> </a:t>
            </a:r>
            <a:r>
              <a:rPr lang="it-IT" b="1" dirty="0" err="1"/>
              <a:t>basic</a:t>
            </a:r>
            <a:r>
              <a:rPr lang="it-IT" b="1" dirty="0"/>
              <a:t> features</a:t>
            </a:r>
          </a:p>
          <a:p>
            <a:pPr marL="0" indent="0">
              <a:buNone/>
            </a:pPr>
            <a:r>
              <a:rPr lang="it-IT" dirty="0"/>
              <a:t>	(1 – 1.5 sessions)</a:t>
            </a:r>
          </a:p>
          <a:p>
            <a:endParaRPr lang="it-IT" dirty="0"/>
          </a:p>
          <a:p>
            <a:r>
              <a:rPr lang="it-IT" b="1" dirty="0"/>
              <a:t>Use of the </a:t>
            </a:r>
            <a:r>
              <a:rPr lang="it-IT" b="1" dirty="0" err="1"/>
              <a:t>tool</a:t>
            </a:r>
            <a:r>
              <a:rPr lang="it-IT" b="1" dirty="0"/>
              <a:t> for </a:t>
            </a:r>
            <a:r>
              <a:rPr lang="it-IT" b="1" dirty="0" err="1"/>
              <a:t>conducting</a:t>
            </a:r>
            <a:r>
              <a:rPr lang="it-IT" b="1" dirty="0"/>
              <a:t> standard BI use </a:t>
            </a:r>
            <a:r>
              <a:rPr lang="it-IT" b="1" dirty="0" err="1"/>
              <a:t>cases</a:t>
            </a:r>
            <a:endParaRPr lang="it-IT" b="1" dirty="0"/>
          </a:p>
          <a:p>
            <a:pPr marL="0" indent="0">
              <a:buNone/>
            </a:pPr>
            <a:r>
              <a:rPr lang="it-IT" dirty="0"/>
              <a:t>	(2 – 2.5 sessions)</a:t>
            </a:r>
          </a:p>
          <a:p>
            <a:endParaRPr lang="it-IT" dirty="0"/>
          </a:p>
          <a:p>
            <a:r>
              <a:rPr lang="it-IT" b="1" dirty="0"/>
              <a:t>Use of the </a:t>
            </a:r>
            <a:r>
              <a:rPr lang="it-IT" b="1" dirty="0" err="1"/>
              <a:t>tool</a:t>
            </a:r>
            <a:r>
              <a:rPr lang="it-IT" b="1" dirty="0"/>
              <a:t> for </a:t>
            </a:r>
            <a:r>
              <a:rPr lang="it-IT" b="1" dirty="0" err="1"/>
              <a:t>Advenced</a:t>
            </a:r>
            <a:r>
              <a:rPr lang="it-IT" b="1" dirty="0"/>
              <a:t> Content Analytics</a:t>
            </a:r>
          </a:p>
          <a:p>
            <a:pPr marL="0" indent="0">
              <a:buNone/>
            </a:pPr>
            <a:r>
              <a:rPr lang="it-IT" dirty="0"/>
              <a:t>	(2 sessions)</a:t>
            </a:r>
            <a:endParaRPr lang="en-US" dirty="0"/>
          </a:p>
        </p:txBody>
      </p:sp>
    </p:spTree>
    <p:extLst>
      <p:ext uri="{BB962C8B-B14F-4D97-AF65-F5344CB8AC3E}">
        <p14:creationId xmlns:p14="http://schemas.microsoft.com/office/powerpoint/2010/main" val="105152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3D87-28F5-4C61-949B-2B62420C9C24}"/>
              </a:ext>
            </a:extLst>
          </p:cNvPr>
          <p:cNvSpPr>
            <a:spLocks noGrp="1"/>
          </p:cNvSpPr>
          <p:nvPr>
            <p:ph type="title"/>
          </p:nvPr>
        </p:nvSpPr>
        <p:spPr/>
        <p:txBody>
          <a:bodyPr/>
          <a:lstStyle/>
          <a:p>
            <a:r>
              <a:rPr lang="it-IT" dirty="0"/>
              <a:t>WEX Administration Console</a:t>
            </a:r>
            <a:endParaRPr lang="en-US" dirty="0"/>
          </a:p>
        </p:txBody>
      </p:sp>
      <p:pic>
        <p:nvPicPr>
          <p:cNvPr id="4" name="Picture 3">
            <a:extLst>
              <a:ext uri="{FF2B5EF4-FFF2-40B4-BE49-F238E27FC236}">
                <a16:creationId xmlns:a16="http://schemas.microsoft.com/office/drawing/2014/main" id="{572243DA-73E6-4F13-8359-C3F7BC854587}"/>
              </a:ext>
            </a:extLst>
          </p:cNvPr>
          <p:cNvPicPr>
            <a:picLocks noChangeAspect="1"/>
          </p:cNvPicPr>
          <p:nvPr/>
        </p:nvPicPr>
        <p:blipFill>
          <a:blip r:embed="rId2"/>
          <a:stretch>
            <a:fillRect/>
          </a:stretch>
        </p:blipFill>
        <p:spPr>
          <a:xfrm>
            <a:off x="1411111" y="1822214"/>
            <a:ext cx="9369778" cy="4146396"/>
          </a:xfrm>
          <a:prstGeom prst="rect">
            <a:avLst/>
          </a:prstGeom>
        </p:spPr>
      </p:pic>
    </p:spTree>
    <p:extLst>
      <p:ext uri="{BB962C8B-B14F-4D97-AF65-F5344CB8AC3E}">
        <p14:creationId xmlns:p14="http://schemas.microsoft.com/office/powerpoint/2010/main" val="134454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93D87-28F5-4C61-949B-2B62420C9C24}"/>
              </a:ext>
            </a:extLst>
          </p:cNvPr>
          <p:cNvSpPr>
            <a:spLocks noGrp="1"/>
          </p:cNvSpPr>
          <p:nvPr>
            <p:ph type="title"/>
          </p:nvPr>
        </p:nvSpPr>
        <p:spPr/>
        <p:txBody>
          <a:bodyPr/>
          <a:lstStyle/>
          <a:p>
            <a:r>
              <a:rPr lang="it-IT" dirty="0"/>
              <a:t>WEX Content </a:t>
            </a:r>
            <a:r>
              <a:rPr lang="it-IT" dirty="0" err="1"/>
              <a:t>Miner</a:t>
            </a:r>
            <a:endParaRPr lang="en-US" dirty="0"/>
          </a:p>
        </p:txBody>
      </p:sp>
      <p:sp>
        <p:nvSpPr>
          <p:cNvPr id="3" name="Rectangle 2">
            <a:extLst>
              <a:ext uri="{FF2B5EF4-FFF2-40B4-BE49-F238E27FC236}">
                <a16:creationId xmlns:a16="http://schemas.microsoft.com/office/drawing/2014/main" id="{34B66B1B-E4A7-4454-AF77-415A23CA43AD}"/>
              </a:ext>
            </a:extLst>
          </p:cNvPr>
          <p:cNvSpPr/>
          <p:nvPr/>
        </p:nvSpPr>
        <p:spPr>
          <a:xfrm>
            <a:off x="1022252" y="1437470"/>
            <a:ext cx="9866141" cy="5016758"/>
          </a:xfrm>
          <a:prstGeom prst="rect">
            <a:avLst/>
          </a:prstGeom>
        </p:spPr>
        <p:txBody>
          <a:bodyPr wrap="square">
            <a:spAutoFit/>
          </a:bodyPr>
          <a:lstStyle/>
          <a:p>
            <a:r>
              <a:rPr lang="en-US" sz="3200" dirty="0"/>
              <a:t>The reference view for business users and data analysts. Use WEX Content Miner to</a:t>
            </a:r>
          </a:p>
          <a:p>
            <a:endParaRPr lang="en-US" sz="3200" dirty="0"/>
          </a:p>
          <a:p>
            <a:pPr marL="285750" indent="-285750">
              <a:buFont typeface="Arial" panose="020B0604020202020204" pitchFamily="34" charset="0"/>
              <a:buChar char="•"/>
            </a:pPr>
            <a:r>
              <a:rPr lang="en-US" sz="3200" dirty="0"/>
              <a:t>Explore data crawled or imported into a collection</a:t>
            </a:r>
          </a:p>
          <a:p>
            <a:pPr marL="285750" indent="-285750">
              <a:buFont typeface="Arial" panose="020B0604020202020204" pitchFamily="34" charset="0"/>
              <a:buChar char="•"/>
            </a:pPr>
            <a:r>
              <a:rPr lang="it-IT" sz="3200" dirty="0"/>
              <a:t>E</a:t>
            </a:r>
            <a:r>
              <a:rPr lang="en-US" sz="3200" dirty="0" err="1"/>
              <a:t>xecute</a:t>
            </a:r>
            <a:r>
              <a:rPr lang="en-US" sz="3200" dirty="0"/>
              <a:t> complex search/queries on data</a:t>
            </a:r>
          </a:p>
          <a:p>
            <a:pPr marL="285750" indent="-285750">
              <a:buFont typeface="Arial" panose="020B0604020202020204" pitchFamily="34" charset="0"/>
              <a:buChar char="•"/>
            </a:pPr>
            <a:r>
              <a:rPr lang="it-IT" sz="3200" dirty="0"/>
              <a:t>V</a:t>
            </a:r>
            <a:r>
              <a:rPr lang="en-US" sz="3200" dirty="0" err="1"/>
              <a:t>iew</a:t>
            </a:r>
            <a:r>
              <a:rPr lang="en-US" sz="3200" dirty="0"/>
              <a:t> relevant information aggregation</a:t>
            </a:r>
          </a:p>
          <a:p>
            <a:pPr marL="285750" indent="-285750">
              <a:buFont typeface="Arial" panose="020B0604020202020204" pitchFamily="34" charset="0"/>
              <a:buChar char="•"/>
            </a:pPr>
            <a:r>
              <a:rPr lang="it-IT" sz="3200" dirty="0" err="1"/>
              <a:t>Discover</a:t>
            </a:r>
            <a:r>
              <a:rPr lang="it-IT" sz="3200" dirty="0"/>
              <a:t> </a:t>
            </a:r>
            <a:r>
              <a:rPr lang="it-IT" sz="3200" dirty="0" err="1"/>
              <a:t>correlation</a:t>
            </a:r>
            <a:r>
              <a:rPr lang="it-IT" sz="3200" dirty="0"/>
              <a:t> </a:t>
            </a:r>
            <a:r>
              <a:rPr lang="it-IT" sz="3200" dirty="0" err="1"/>
              <a:t>between</a:t>
            </a:r>
            <a:r>
              <a:rPr lang="it-IT" sz="3200" dirty="0"/>
              <a:t> data</a:t>
            </a:r>
          </a:p>
          <a:p>
            <a:pPr marL="285750" indent="-285750">
              <a:buFont typeface="Arial" panose="020B0604020202020204" pitchFamily="34" charset="0"/>
              <a:buChar char="•"/>
            </a:pPr>
            <a:r>
              <a:rPr lang="it-IT" sz="3200" dirty="0"/>
              <a:t>E</a:t>
            </a:r>
            <a:r>
              <a:rPr lang="en-US" sz="3200" dirty="0" err="1"/>
              <a:t>xplore</a:t>
            </a:r>
            <a:r>
              <a:rPr lang="en-US" sz="3200" dirty="0"/>
              <a:t> time-based patterns, trends and deviations </a:t>
            </a:r>
          </a:p>
          <a:p>
            <a:pPr marL="285750" indent="-285750">
              <a:buFont typeface="Arial" panose="020B0604020202020204" pitchFamily="34" charset="0"/>
              <a:buChar char="•"/>
            </a:pPr>
            <a:r>
              <a:rPr lang="it-IT" sz="3200" dirty="0" err="1"/>
              <a:t>Analyze</a:t>
            </a:r>
            <a:r>
              <a:rPr lang="it-IT" sz="3200" dirty="0"/>
              <a:t> non-</a:t>
            </a:r>
            <a:r>
              <a:rPr lang="it-IT" sz="3200" dirty="0" err="1"/>
              <a:t>structured</a:t>
            </a:r>
            <a:r>
              <a:rPr lang="it-IT" sz="3200" dirty="0"/>
              <a:t> </a:t>
            </a:r>
            <a:r>
              <a:rPr lang="it-IT" sz="3200" dirty="0" err="1"/>
              <a:t>textual</a:t>
            </a:r>
            <a:r>
              <a:rPr lang="it-IT" sz="3200" dirty="0"/>
              <a:t> </a:t>
            </a:r>
            <a:r>
              <a:rPr lang="it-IT" sz="3200" dirty="0" err="1"/>
              <a:t>content</a:t>
            </a:r>
            <a:r>
              <a:rPr lang="it-IT" sz="3200" dirty="0"/>
              <a:t> and </a:t>
            </a:r>
            <a:r>
              <a:rPr lang="it-IT" sz="3200" dirty="0" err="1"/>
              <a:t>find</a:t>
            </a:r>
            <a:r>
              <a:rPr lang="it-IT" sz="3200" dirty="0"/>
              <a:t> relations, sentiment and insights</a:t>
            </a:r>
            <a:endParaRPr lang="en-US" sz="3200" dirty="0"/>
          </a:p>
        </p:txBody>
      </p:sp>
    </p:spTree>
    <p:extLst>
      <p:ext uri="{BB962C8B-B14F-4D97-AF65-F5344CB8AC3E}">
        <p14:creationId xmlns:p14="http://schemas.microsoft.com/office/powerpoint/2010/main" val="2443024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32</a:t>
            </a:fld>
            <a:endParaRPr lang="en-US"/>
          </a:p>
        </p:txBody>
      </p:sp>
      <p:pic>
        <p:nvPicPr>
          <p:cNvPr id="7" name="図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91251" y="3862057"/>
            <a:ext cx="3120000" cy="2047048"/>
          </a:xfrm>
          <a:prstGeom prst="rect">
            <a:avLst/>
          </a:prstGeom>
          <a:scene3d>
            <a:camera prst="perspectiveLeft">
              <a:rot lat="0" lon="2700000" rev="0"/>
            </a:camera>
            <a:lightRig rig="threePt" dir="t"/>
          </a:scene3d>
        </p:spPr>
      </p:pic>
      <p:pic>
        <p:nvPicPr>
          <p:cNvPr id="8" name="図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64264" y="3889201"/>
            <a:ext cx="3120000" cy="2047048"/>
          </a:xfrm>
          <a:prstGeom prst="rect">
            <a:avLst/>
          </a:prstGeom>
          <a:scene3d>
            <a:camera prst="perspectiveLeft">
              <a:rot lat="0" lon="2700000" rev="0"/>
            </a:camera>
            <a:lightRig rig="threePt" dir="t"/>
          </a:scene3d>
        </p:spPr>
      </p:pic>
      <p:pic>
        <p:nvPicPr>
          <p:cNvPr id="9" name="図 3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1018" y="3862280"/>
            <a:ext cx="3120001" cy="2047048"/>
          </a:xfrm>
          <a:prstGeom prst="rect">
            <a:avLst/>
          </a:prstGeom>
          <a:scene3d>
            <a:camera prst="perspectiveLeft">
              <a:rot lat="0" lon="2700000" rev="0"/>
            </a:camera>
            <a:lightRig rig="threePt" dir="t"/>
          </a:scene3d>
        </p:spPr>
      </p:pic>
      <p:pic>
        <p:nvPicPr>
          <p:cNvPr id="10" name="図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21752" y="3840749"/>
            <a:ext cx="3120000" cy="2047048"/>
          </a:xfrm>
          <a:prstGeom prst="rect">
            <a:avLst/>
          </a:prstGeom>
          <a:scene3d>
            <a:camera prst="perspectiveLeft">
              <a:rot lat="0" lon="2700000" rev="0"/>
            </a:camera>
            <a:lightRig rig="threePt" dir="t"/>
          </a:scene3d>
        </p:spPr>
      </p:pic>
      <p:pic>
        <p:nvPicPr>
          <p:cNvPr id="11" name="図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1011" y="1300749"/>
            <a:ext cx="3120000" cy="2047048"/>
          </a:xfrm>
          <a:prstGeom prst="rect">
            <a:avLst/>
          </a:prstGeom>
          <a:scene3d>
            <a:camera prst="perspectiveLeft">
              <a:rot lat="0" lon="2700000" rev="0"/>
            </a:camera>
            <a:lightRig rig="threePt" dir="t"/>
          </a:scene3d>
        </p:spPr>
      </p:pic>
      <p:pic>
        <p:nvPicPr>
          <p:cNvPr id="12" name="図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71747" y="1300749"/>
            <a:ext cx="3119999" cy="2047048"/>
          </a:xfrm>
          <a:prstGeom prst="rect">
            <a:avLst/>
          </a:prstGeom>
          <a:scene3d>
            <a:camera prst="perspectiveLeft">
              <a:rot lat="0" lon="2700000" rev="0"/>
            </a:camera>
            <a:lightRig rig="threePt" dir="t"/>
          </a:scene3d>
        </p:spPr>
      </p:pic>
      <p:pic>
        <p:nvPicPr>
          <p:cNvPr id="13" name="図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491018" y="1300749"/>
            <a:ext cx="3120001" cy="2047048"/>
          </a:xfrm>
          <a:prstGeom prst="rect">
            <a:avLst/>
          </a:prstGeom>
          <a:scene3d>
            <a:camera prst="perspectiveLeft">
              <a:rot lat="0" lon="2700000" rev="0"/>
            </a:camera>
            <a:lightRig rig="threePt" dir="t"/>
          </a:scene3d>
        </p:spPr>
      </p:pic>
      <p:pic>
        <p:nvPicPr>
          <p:cNvPr id="14" name="図 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521752" y="1300749"/>
            <a:ext cx="3120000" cy="2047048"/>
          </a:xfrm>
          <a:prstGeom prst="rect">
            <a:avLst/>
          </a:prstGeom>
          <a:scene3d>
            <a:camera prst="perspectiveLeft">
              <a:rot lat="0" lon="2700000" rev="0"/>
            </a:camera>
            <a:lightRig rig="threePt" dir="t"/>
          </a:scene3d>
        </p:spPr>
      </p:pic>
      <p:pic>
        <p:nvPicPr>
          <p:cNvPr id="15" name="図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2488" y="1341921"/>
            <a:ext cx="3120000" cy="2047024"/>
          </a:xfrm>
          <a:prstGeom prst="rect">
            <a:avLst/>
          </a:prstGeom>
          <a:scene3d>
            <a:camera prst="perspectiveLeft">
              <a:rot lat="0" lon="2700000" rev="0"/>
            </a:camera>
            <a:lightRig rig="threePt" dir="t"/>
          </a:scene3d>
          <a:sp3d prstMaterial="matte"/>
        </p:spPr>
      </p:pic>
      <p:sp>
        <p:nvSpPr>
          <p:cNvPr id="16" name="テキスト ボックス 6"/>
          <p:cNvSpPr txBox="1">
            <a:spLocks noChangeArrowheads="1"/>
          </p:cNvSpPr>
          <p:nvPr/>
        </p:nvSpPr>
        <p:spPr bwMode="black">
          <a:xfrm>
            <a:off x="1193838" y="3333572"/>
            <a:ext cx="1623484"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Documents</a:t>
            </a:r>
            <a:endParaRPr kumimoji="1" lang="ja-JP" altLang="en-US" sz="1333" dirty="0">
              <a:solidFill>
                <a:srgbClr val="585858"/>
              </a:solidFill>
              <a:ea typeface="MS PGothic" panose="020B0600070205080204" pitchFamily="34" charset="-128"/>
            </a:endParaRPr>
          </a:p>
        </p:txBody>
      </p:sp>
      <p:sp>
        <p:nvSpPr>
          <p:cNvPr id="17" name="テキスト ボックス 21"/>
          <p:cNvSpPr txBox="1">
            <a:spLocks noChangeArrowheads="1"/>
          </p:cNvSpPr>
          <p:nvPr/>
        </p:nvSpPr>
        <p:spPr bwMode="black">
          <a:xfrm>
            <a:off x="3445971" y="3348505"/>
            <a:ext cx="1159933"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Facets</a:t>
            </a:r>
            <a:endParaRPr kumimoji="1" lang="ja-JP" altLang="en-US" sz="1333" dirty="0">
              <a:solidFill>
                <a:srgbClr val="585858"/>
              </a:solidFill>
              <a:ea typeface="MS PGothic" panose="020B0600070205080204" pitchFamily="34" charset="-128"/>
            </a:endParaRPr>
          </a:p>
        </p:txBody>
      </p:sp>
      <p:sp>
        <p:nvSpPr>
          <p:cNvPr id="18" name="テキスト ボックス 23"/>
          <p:cNvSpPr txBox="1">
            <a:spLocks noChangeArrowheads="1"/>
          </p:cNvSpPr>
          <p:nvPr/>
        </p:nvSpPr>
        <p:spPr bwMode="black">
          <a:xfrm>
            <a:off x="5257837" y="3380990"/>
            <a:ext cx="1585384"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Time Series</a:t>
            </a:r>
            <a:endParaRPr kumimoji="1" lang="ja-JP" altLang="en-US" sz="1333" dirty="0">
              <a:solidFill>
                <a:srgbClr val="585858"/>
              </a:solidFill>
              <a:ea typeface="MS PGothic" panose="020B0600070205080204" pitchFamily="34" charset="-128"/>
            </a:endParaRPr>
          </a:p>
        </p:txBody>
      </p:sp>
      <p:sp>
        <p:nvSpPr>
          <p:cNvPr id="19" name="テキスト ボックス 24"/>
          <p:cNvSpPr txBox="1">
            <a:spLocks noChangeArrowheads="1"/>
          </p:cNvSpPr>
          <p:nvPr/>
        </p:nvSpPr>
        <p:spPr bwMode="black">
          <a:xfrm>
            <a:off x="7495155" y="3406449"/>
            <a:ext cx="1585383"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Deviations</a:t>
            </a:r>
            <a:endParaRPr kumimoji="1" lang="ja-JP" altLang="en-US" sz="1333" dirty="0">
              <a:solidFill>
                <a:srgbClr val="585858"/>
              </a:solidFill>
              <a:ea typeface="MS PGothic" panose="020B0600070205080204" pitchFamily="34" charset="-128"/>
            </a:endParaRPr>
          </a:p>
        </p:txBody>
      </p:sp>
      <p:sp>
        <p:nvSpPr>
          <p:cNvPr id="20" name="テキスト ボックス 25"/>
          <p:cNvSpPr txBox="1">
            <a:spLocks noChangeArrowheads="1"/>
          </p:cNvSpPr>
          <p:nvPr/>
        </p:nvSpPr>
        <p:spPr bwMode="black">
          <a:xfrm>
            <a:off x="9520805" y="3437316"/>
            <a:ext cx="1259417"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Trends</a:t>
            </a:r>
            <a:endParaRPr kumimoji="1" lang="ja-JP" altLang="en-US" sz="1333" dirty="0">
              <a:solidFill>
                <a:srgbClr val="585858"/>
              </a:solidFill>
              <a:ea typeface="MS PGothic" panose="020B0600070205080204" pitchFamily="34" charset="-128"/>
            </a:endParaRPr>
          </a:p>
        </p:txBody>
      </p:sp>
      <p:pic>
        <p:nvPicPr>
          <p:cNvPr id="21" name="図 1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52488" y="3840749"/>
            <a:ext cx="3120000" cy="2047048"/>
          </a:xfrm>
          <a:prstGeom prst="rect">
            <a:avLst/>
          </a:prstGeom>
          <a:scene3d>
            <a:camera prst="perspectiveLeft">
              <a:rot lat="0" lon="2700000" rev="0"/>
            </a:camera>
            <a:lightRig rig="threePt" dir="t"/>
          </a:scene3d>
        </p:spPr>
      </p:pic>
      <p:sp>
        <p:nvSpPr>
          <p:cNvPr id="22" name="テキスト ボックス 26"/>
          <p:cNvSpPr txBox="1">
            <a:spLocks noChangeArrowheads="1"/>
          </p:cNvSpPr>
          <p:nvPr/>
        </p:nvSpPr>
        <p:spPr bwMode="black">
          <a:xfrm>
            <a:off x="1193838" y="5914380"/>
            <a:ext cx="1623484"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Facet Pairs</a:t>
            </a:r>
            <a:endParaRPr kumimoji="1" lang="ja-JP" altLang="en-US" sz="1333" dirty="0">
              <a:solidFill>
                <a:srgbClr val="585858"/>
              </a:solidFill>
              <a:ea typeface="MS PGothic" panose="020B0600070205080204" pitchFamily="34" charset="-128"/>
            </a:endParaRPr>
          </a:p>
        </p:txBody>
      </p:sp>
      <p:sp>
        <p:nvSpPr>
          <p:cNvPr id="23" name="テキスト ボックス 29"/>
          <p:cNvSpPr txBox="1">
            <a:spLocks noChangeArrowheads="1"/>
          </p:cNvSpPr>
          <p:nvPr/>
        </p:nvSpPr>
        <p:spPr bwMode="black">
          <a:xfrm>
            <a:off x="3270288" y="5914380"/>
            <a:ext cx="1623483"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Dashboard</a:t>
            </a:r>
            <a:endParaRPr kumimoji="1" lang="ja-JP" altLang="en-US" sz="1333" dirty="0">
              <a:solidFill>
                <a:srgbClr val="585858"/>
              </a:solidFill>
              <a:ea typeface="MS PGothic" panose="020B0600070205080204" pitchFamily="34" charset="-128"/>
            </a:endParaRPr>
          </a:p>
        </p:txBody>
      </p:sp>
      <p:sp>
        <p:nvSpPr>
          <p:cNvPr id="24" name="テキスト ボックス 32"/>
          <p:cNvSpPr txBox="1">
            <a:spLocks noChangeArrowheads="1"/>
          </p:cNvSpPr>
          <p:nvPr/>
        </p:nvSpPr>
        <p:spPr bwMode="black">
          <a:xfrm>
            <a:off x="7522671" y="5929813"/>
            <a:ext cx="1623484"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Sentiment</a:t>
            </a:r>
            <a:endParaRPr kumimoji="1" lang="ja-JP" altLang="en-US" sz="1333" dirty="0">
              <a:solidFill>
                <a:srgbClr val="585858"/>
              </a:solidFill>
              <a:ea typeface="MS PGothic" panose="020B0600070205080204" pitchFamily="34" charset="-128"/>
            </a:endParaRPr>
          </a:p>
        </p:txBody>
      </p:sp>
      <p:sp>
        <p:nvSpPr>
          <p:cNvPr id="25" name="テキスト ボックス 33"/>
          <p:cNvSpPr txBox="1">
            <a:spLocks noChangeArrowheads="1"/>
          </p:cNvSpPr>
          <p:nvPr/>
        </p:nvSpPr>
        <p:spPr bwMode="black">
          <a:xfrm>
            <a:off x="5408121" y="5929813"/>
            <a:ext cx="1623483"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Connections</a:t>
            </a:r>
            <a:endParaRPr kumimoji="1" lang="ja-JP" altLang="en-US" sz="1333" dirty="0">
              <a:solidFill>
                <a:srgbClr val="585858"/>
              </a:solidFill>
              <a:ea typeface="MS PGothic" panose="020B0600070205080204" pitchFamily="34" charset="-128"/>
            </a:endParaRPr>
          </a:p>
        </p:txBody>
      </p:sp>
      <p:sp>
        <p:nvSpPr>
          <p:cNvPr id="26" name="テキスト ボックス 41"/>
          <p:cNvSpPr txBox="1">
            <a:spLocks noChangeArrowheads="1"/>
          </p:cNvSpPr>
          <p:nvPr/>
        </p:nvSpPr>
        <p:spPr bwMode="black">
          <a:xfrm>
            <a:off x="9503872" y="5929813"/>
            <a:ext cx="1945217" cy="398996"/>
          </a:xfrm>
          <a:prstGeom prst="rect">
            <a:avLst/>
          </a:prstGeom>
          <a:noFill/>
          <a:ln>
            <a:noFill/>
          </a:ln>
        </p:spPr>
        <p:txBody>
          <a:bodyPr lIns="120000" tIns="96000" rIns="120000" bIns="9600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kumimoji="1" lang="en-US" altLang="ja-JP" sz="1333" dirty="0">
                <a:solidFill>
                  <a:srgbClr val="585858"/>
                </a:solidFill>
                <a:ea typeface="MS PGothic" panose="020B0600070205080204" pitchFamily="34" charset="-128"/>
              </a:rPr>
              <a:t>Reports</a:t>
            </a:r>
            <a:endParaRPr kumimoji="1" lang="ja-JP" altLang="en-US" sz="1333" dirty="0">
              <a:solidFill>
                <a:srgbClr val="585858"/>
              </a:solidFill>
              <a:ea typeface="MS PGothic" panose="020B0600070205080204" pitchFamily="34" charset="-128"/>
            </a:endParaRPr>
          </a:p>
        </p:txBody>
      </p:sp>
      <p:sp>
        <p:nvSpPr>
          <p:cNvPr id="29" name="Title 1">
            <a:extLst>
              <a:ext uri="{FF2B5EF4-FFF2-40B4-BE49-F238E27FC236}">
                <a16:creationId xmlns:a16="http://schemas.microsoft.com/office/drawing/2014/main" id="{03418582-0809-46A4-BC72-D94E84C0503C}"/>
              </a:ext>
            </a:extLst>
          </p:cNvPr>
          <p:cNvSpPr txBox="1">
            <a:spLocks/>
          </p:cNvSpPr>
          <p:nvPr/>
        </p:nvSpPr>
        <p:spPr>
          <a:xfrm>
            <a:off x="647700" y="1450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a:t>WEX Content </a:t>
            </a:r>
            <a:r>
              <a:rPr lang="it-IT" dirty="0" err="1"/>
              <a:t>Miner</a:t>
            </a:r>
            <a:endParaRPr lang="en-US" dirty="0"/>
          </a:p>
        </p:txBody>
      </p:sp>
    </p:spTree>
    <p:extLst>
      <p:ext uri="{BB962C8B-B14F-4D97-AF65-F5344CB8AC3E}">
        <p14:creationId xmlns:p14="http://schemas.microsoft.com/office/powerpoint/2010/main" val="195739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p:txBody>
          <a:bodyPr>
            <a:normAutofit/>
          </a:bodyPr>
          <a:lstStyle/>
          <a:p>
            <a:pPr marL="0" indent="0" algn="ctr">
              <a:buNone/>
            </a:pPr>
            <a:r>
              <a:rPr lang="it-IT" sz="5400" dirty="0"/>
              <a:t>4. Components of a </a:t>
            </a:r>
          </a:p>
          <a:p>
            <a:pPr marL="0" indent="0" algn="ctr">
              <a:buNone/>
            </a:pPr>
            <a:r>
              <a:rPr lang="it-IT" sz="5400" dirty="0"/>
              <a:t>Content Analytics Project</a:t>
            </a:r>
            <a:endParaRPr lang="en-US" sz="5400" dirty="0"/>
          </a:p>
        </p:txBody>
      </p:sp>
    </p:spTree>
    <p:extLst>
      <p:ext uri="{BB962C8B-B14F-4D97-AF65-F5344CB8AC3E}">
        <p14:creationId xmlns:p14="http://schemas.microsoft.com/office/powerpoint/2010/main" val="2485799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D72573-DD9B-470A-819A-FA7A0938F3F0}"/>
              </a:ext>
            </a:extLst>
          </p:cNvPr>
          <p:cNvSpPr/>
          <p:nvPr/>
        </p:nvSpPr>
        <p:spPr>
          <a:xfrm>
            <a:off x="1800015" y="2570997"/>
            <a:ext cx="1693334" cy="925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Crawlers</a:t>
            </a:r>
            <a:r>
              <a:rPr lang="it-IT" dirty="0"/>
              <a:t>,</a:t>
            </a:r>
          </a:p>
          <a:p>
            <a:pPr algn="ctr"/>
            <a:r>
              <a:rPr lang="it-IT" dirty="0"/>
              <a:t>Import</a:t>
            </a:r>
            <a:endParaRPr lang="en-US" dirty="0"/>
          </a:p>
        </p:txBody>
      </p:sp>
      <p:sp>
        <p:nvSpPr>
          <p:cNvPr id="5" name="Rectangle 4">
            <a:extLst>
              <a:ext uri="{FF2B5EF4-FFF2-40B4-BE49-F238E27FC236}">
                <a16:creationId xmlns:a16="http://schemas.microsoft.com/office/drawing/2014/main" id="{2272265C-04F0-4812-AB2C-23C2F44A0F19}"/>
              </a:ext>
            </a:extLst>
          </p:cNvPr>
          <p:cNvSpPr/>
          <p:nvPr/>
        </p:nvSpPr>
        <p:spPr>
          <a:xfrm>
            <a:off x="4099054" y="2562572"/>
            <a:ext cx="1693334" cy="925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Document</a:t>
            </a:r>
            <a:endParaRPr lang="it-IT" dirty="0"/>
          </a:p>
          <a:p>
            <a:pPr algn="ctr"/>
            <a:r>
              <a:rPr lang="it-IT" dirty="0"/>
              <a:t>Processor</a:t>
            </a:r>
            <a:endParaRPr lang="en-US" dirty="0"/>
          </a:p>
        </p:txBody>
      </p:sp>
      <p:sp>
        <p:nvSpPr>
          <p:cNvPr id="6" name="Rectangle 5">
            <a:extLst>
              <a:ext uri="{FF2B5EF4-FFF2-40B4-BE49-F238E27FC236}">
                <a16:creationId xmlns:a16="http://schemas.microsoft.com/office/drawing/2014/main" id="{3838AE32-F5FD-4FD5-8C8A-B2A7EDE3C272}"/>
              </a:ext>
            </a:extLst>
          </p:cNvPr>
          <p:cNvSpPr/>
          <p:nvPr/>
        </p:nvSpPr>
        <p:spPr>
          <a:xfrm>
            <a:off x="6398093" y="2562571"/>
            <a:ext cx="1693334" cy="925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Indexer</a:t>
            </a:r>
            <a:endParaRPr lang="en-US" dirty="0"/>
          </a:p>
        </p:txBody>
      </p:sp>
      <p:sp>
        <p:nvSpPr>
          <p:cNvPr id="7" name="Rectangle 6">
            <a:extLst>
              <a:ext uri="{FF2B5EF4-FFF2-40B4-BE49-F238E27FC236}">
                <a16:creationId xmlns:a16="http://schemas.microsoft.com/office/drawing/2014/main" id="{59804E66-2FA6-43C9-A166-22284F0F31E9}"/>
              </a:ext>
            </a:extLst>
          </p:cNvPr>
          <p:cNvSpPr/>
          <p:nvPr/>
        </p:nvSpPr>
        <p:spPr>
          <a:xfrm>
            <a:off x="8697132" y="2570997"/>
            <a:ext cx="1693334" cy="925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Search</a:t>
            </a:r>
            <a:r>
              <a:rPr lang="it-IT" dirty="0"/>
              <a:t> &amp;</a:t>
            </a:r>
          </a:p>
          <a:p>
            <a:pPr algn="ctr"/>
            <a:r>
              <a:rPr lang="it-IT" dirty="0"/>
              <a:t>Advanced Analytics</a:t>
            </a:r>
            <a:endParaRPr lang="en-US" dirty="0"/>
          </a:p>
        </p:txBody>
      </p:sp>
      <p:sp>
        <p:nvSpPr>
          <p:cNvPr id="8" name="Rectangle 7">
            <a:extLst>
              <a:ext uri="{FF2B5EF4-FFF2-40B4-BE49-F238E27FC236}">
                <a16:creationId xmlns:a16="http://schemas.microsoft.com/office/drawing/2014/main" id="{4CD6B2C8-45A6-4DC3-82BD-D3BC595E9228}"/>
              </a:ext>
            </a:extLst>
          </p:cNvPr>
          <p:cNvSpPr/>
          <p:nvPr/>
        </p:nvSpPr>
        <p:spPr>
          <a:xfrm>
            <a:off x="339202" y="1173468"/>
            <a:ext cx="1038578" cy="370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4E5DCE-AEB9-4305-AD1F-4ED0ED828E8D}"/>
              </a:ext>
            </a:extLst>
          </p:cNvPr>
          <p:cNvPicPr>
            <a:picLocks noChangeAspect="1"/>
          </p:cNvPicPr>
          <p:nvPr/>
        </p:nvPicPr>
        <p:blipFill>
          <a:blip r:embed="rId2"/>
          <a:stretch>
            <a:fillRect/>
          </a:stretch>
        </p:blipFill>
        <p:spPr>
          <a:xfrm>
            <a:off x="374280" y="1350016"/>
            <a:ext cx="764171" cy="1350035"/>
          </a:xfrm>
          <a:prstGeom prst="rect">
            <a:avLst/>
          </a:prstGeom>
        </p:spPr>
      </p:pic>
      <p:pic>
        <p:nvPicPr>
          <p:cNvPr id="11" name="Picture 10">
            <a:extLst>
              <a:ext uri="{FF2B5EF4-FFF2-40B4-BE49-F238E27FC236}">
                <a16:creationId xmlns:a16="http://schemas.microsoft.com/office/drawing/2014/main" id="{64328219-1469-42E8-807F-25AD513D7E46}"/>
              </a:ext>
            </a:extLst>
          </p:cNvPr>
          <p:cNvPicPr>
            <a:picLocks noChangeAspect="1"/>
          </p:cNvPicPr>
          <p:nvPr/>
        </p:nvPicPr>
        <p:blipFill>
          <a:blip r:embed="rId3"/>
          <a:stretch>
            <a:fillRect/>
          </a:stretch>
        </p:blipFill>
        <p:spPr>
          <a:xfrm>
            <a:off x="458483" y="2800001"/>
            <a:ext cx="585739" cy="1934045"/>
          </a:xfrm>
          <a:prstGeom prst="rect">
            <a:avLst/>
          </a:prstGeom>
        </p:spPr>
      </p:pic>
      <p:sp>
        <p:nvSpPr>
          <p:cNvPr id="12" name="TextBox 11">
            <a:extLst>
              <a:ext uri="{FF2B5EF4-FFF2-40B4-BE49-F238E27FC236}">
                <a16:creationId xmlns:a16="http://schemas.microsoft.com/office/drawing/2014/main" id="{1B4FB35D-3E9A-4177-A1FF-4E6A369992D7}"/>
              </a:ext>
            </a:extLst>
          </p:cNvPr>
          <p:cNvSpPr txBox="1"/>
          <p:nvPr/>
        </p:nvSpPr>
        <p:spPr>
          <a:xfrm>
            <a:off x="281482" y="5197034"/>
            <a:ext cx="913840" cy="646331"/>
          </a:xfrm>
          <a:prstGeom prst="rect">
            <a:avLst/>
          </a:prstGeom>
          <a:noFill/>
        </p:spPr>
        <p:txBody>
          <a:bodyPr wrap="none" rtlCol="0">
            <a:spAutoFit/>
          </a:bodyPr>
          <a:lstStyle/>
          <a:p>
            <a:pPr algn="ctr"/>
            <a:r>
              <a:rPr lang="it-IT" dirty="0"/>
              <a:t>Data </a:t>
            </a:r>
          </a:p>
          <a:p>
            <a:pPr algn="ctr"/>
            <a:r>
              <a:rPr lang="it-IT" dirty="0" err="1"/>
              <a:t>Sources</a:t>
            </a:r>
            <a:endParaRPr lang="en-US" dirty="0"/>
          </a:p>
        </p:txBody>
      </p:sp>
      <p:sp>
        <p:nvSpPr>
          <p:cNvPr id="13" name="Rectangle 12">
            <a:extLst>
              <a:ext uri="{FF2B5EF4-FFF2-40B4-BE49-F238E27FC236}">
                <a16:creationId xmlns:a16="http://schemas.microsoft.com/office/drawing/2014/main" id="{34C0C03C-ED97-495B-BD02-5EE93FCD3219}"/>
              </a:ext>
            </a:extLst>
          </p:cNvPr>
          <p:cNvSpPr/>
          <p:nvPr/>
        </p:nvSpPr>
        <p:spPr>
          <a:xfrm>
            <a:off x="10812702" y="1173468"/>
            <a:ext cx="1038578" cy="3703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1AA1DA-08BA-446D-B98F-8E6BE6C63097}"/>
              </a:ext>
            </a:extLst>
          </p:cNvPr>
          <p:cNvSpPr txBox="1"/>
          <p:nvPr/>
        </p:nvSpPr>
        <p:spPr>
          <a:xfrm>
            <a:off x="10808560" y="5407308"/>
            <a:ext cx="1111715" cy="646331"/>
          </a:xfrm>
          <a:prstGeom prst="rect">
            <a:avLst/>
          </a:prstGeom>
          <a:noFill/>
        </p:spPr>
        <p:txBody>
          <a:bodyPr wrap="none" rtlCol="0">
            <a:spAutoFit/>
          </a:bodyPr>
          <a:lstStyle/>
          <a:p>
            <a:pPr algn="ctr"/>
            <a:r>
              <a:rPr lang="it-IT" dirty="0"/>
              <a:t>User </a:t>
            </a:r>
          </a:p>
          <a:p>
            <a:pPr algn="ctr"/>
            <a:r>
              <a:rPr lang="it-IT" dirty="0" err="1"/>
              <a:t>Interfaces</a:t>
            </a:r>
            <a:endParaRPr lang="en-US" dirty="0"/>
          </a:p>
        </p:txBody>
      </p:sp>
      <p:cxnSp>
        <p:nvCxnSpPr>
          <p:cNvPr id="16" name="Straight Arrow Connector 15">
            <a:extLst>
              <a:ext uri="{FF2B5EF4-FFF2-40B4-BE49-F238E27FC236}">
                <a16:creationId xmlns:a16="http://schemas.microsoft.com/office/drawing/2014/main" id="{C37947E1-1A21-49CE-9E36-1BFDCFEF3C7F}"/>
              </a:ext>
            </a:extLst>
          </p:cNvPr>
          <p:cNvCxnSpPr>
            <a:stCxn id="8" idx="3"/>
            <a:endCxn id="4" idx="1"/>
          </p:cNvCxnSpPr>
          <p:nvPr/>
        </p:nvCxnSpPr>
        <p:spPr>
          <a:xfrm>
            <a:off x="1377780" y="3025418"/>
            <a:ext cx="422235" cy="8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62B07E6-B2D1-41AB-B69F-7FEC83CD8E4D}"/>
              </a:ext>
            </a:extLst>
          </p:cNvPr>
          <p:cNvCxnSpPr>
            <a:stCxn id="4" idx="3"/>
            <a:endCxn id="5" idx="1"/>
          </p:cNvCxnSpPr>
          <p:nvPr/>
        </p:nvCxnSpPr>
        <p:spPr>
          <a:xfrm flipV="1">
            <a:off x="3493349" y="3025417"/>
            <a:ext cx="605705" cy="84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EBFD03B-9A48-49D6-8659-7C41DE850430}"/>
              </a:ext>
            </a:extLst>
          </p:cNvPr>
          <p:cNvCxnSpPr>
            <a:stCxn id="5" idx="3"/>
            <a:endCxn id="6" idx="1"/>
          </p:cNvCxnSpPr>
          <p:nvPr/>
        </p:nvCxnSpPr>
        <p:spPr>
          <a:xfrm flipV="1">
            <a:off x="5792388" y="3025416"/>
            <a:ext cx="60570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735E5FC-3CDF-4E66-AB02-3371A7A052A4}"/>
              </a:ext>
            </a:extLst>
          </p:cNvPr>
          <p:cNvCxnSpPr>
            <a:stCxn id="6" idx="3"/>
            <a:endCxn id="7" idx="1"/>
          </p:cNvCxnSpPr>
          <p:nvPr/>
        </p:nvCxnSpPr>
        <p:spPr>
          <a:xfrm>
            <a:off x="8091427" y="3025416"/>
            <a:ext cx="605705" cy="8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6D7B990-146D-4B8B-9A3C-5551F563A255}"/>
              </a:ext>
            </a:extLst>
          </p:cNvPr>
          <p:cNvCxnSpPr>
            <a:stCxn id="7" idx="3"/>
            <a:endCxn id="13" idx="1"/>
          </p:cNvCxnSpPr>
          <p:nvPr/>
        </p:nvCxnSpPr>
        <p:spPr>
          <a:xfrm flipV="1">
            <a:off x="10390466" y="3025418"/>
            <a:ext cx="422236" cy="84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itle 2">
            <a:extLst>
              <a:ext uri="{FF2B5EF4-FFF2-40B4-BE49-F238E27FC236}">
                <a16:creationId xmlns:a16="http://schemas.microsoft.com/office/drawing/2014/main" id="{C6843597-4C1C-488A-A65F-89FA2236E131}"/>
              </a:ext>
            </a:extLst>
          </p:cNvPr>
          <p:cNvSpPr>
            <a:spLocks noGrp="1"/>
          </p:cNvSpPr>
          <p:nvPr>
            <p:ph type="title"/>
          </p:nvPr>
        </p:nvSpPr>
        <p:spPr>
          <a:xfrm>
            <a:off x="1560687" y="130816"/>
            <a:ext cx="8871297" cy="1219200"/>
          </a:xfrm>
        </p:spPr>
        <p:txBody>
          <a:bodyPr>
            <a:normAutofit/>
          </a:bodyPr>
          <a:lstStyle/>
          <a:p>
            <a:r>
              <a:rPr lang="it-IT" dirty="0"/>
              <a:t>The </a:t>
            </a:r>
            <a:r>
              <a:rPr lang="it-IT" dirty="0" err="1"/>
              <a:t>very</a:t>
            </a:r>
            <a:r>
              <a:rPr lang="it-IT" dirty="0"/>
              <a:t> </a:t>
            </a:r>
            <a:r>
              <a:rPr lang="it-IT" dirty="0" err="1"/>
              <a:t>basic</a:t>
            </a:r>
            <a:r>
              <a:rPr lang="it-IT" dirty="0"/>
              <a:t> WEX </a:t>
            </a:r>
            <a:r>
              <a:rPr lang="it-IT" dirty="0" err="1"/>
              <a:t>architecture</a:t>
            </a:r>
            <a:endParaRPr lang="en-US" dirty="0"/>
          </a:p>
        </p:txBody>
      </p:sp>
      <p:pic>
        <p:nvPicPr>
          <p:cNvPr id="32" name="Picture 31">
            <a:extLst>
              <a:ext uri="{FF2B5EF4-FFF2-40B4-BE49-F238E27FC236}">
                <a16:creationId xmlns:a16="http://schemas.microsoft.com/office/drawing/2014/main" id="{8BBCC6C7-8767-4D31-B76A-748E9FB8F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0436" y="3842707"/>
            <a:ext cx="755737" cy="755737"/>
          </a:xfrm>
          <a:prstGeom prst="rect">
            <a:avLst/>
          </a:prstGeom>
        </p:spPr>
      </p:pic>
      <p:pic>
        <p:nvPicPr>
          <p:cNvPr id="35" name="Picture 34">
            <a:extLst>
              <a:ext uri="{FF2B5EF4-FFF2-40B4-BE49-F238E27FC236}">
                <a16:creationId xmlns:a16="http://schemas.microsoft.com/office/drawing/2014/main" id="{01196091-A2B3-44BB-BA71-A5902B3AC99B}"/>
              </a:ext>
            </a:extLst>
          </p:cNvPr>
          <p:cNvPicPr>
            <a:picLocks noChangeAspect="1"/>
          </p:cNvPicPr>
          <p:nvPr/>
        </p:nvPicPr>
        <p:blipFill>
          <a:blip r:embed="rId5"/>
          <a:stretch>
            <a:fillRect/>
          </a:stretch>
        </p:blipFill>
        <p:spPr>
          <a:xfrm>
            <a:off x="10921046" y="1212473"/>
            <a:ext cx="797830" cy="894120"/>
          </a:xfrm>
          <a:prstGeom prst="rect">
            <a:avLst/>
          </a:prstGeom>
        </p:spPr>
      </p:pic>
      <p:pic>
        <p:nvPicPr>
          <p:cNvPr id="36" name="Picture 35">
            <a:extLst>
              <a:ext uri="{FF2B5EF4-FFF2-40B4-BE49-F238E27FC236}">
                <a16:creationId xmlns:a16="http://schemas.microsoft.com/office/drawing/2014/main" id="{5C660444-1CE4-4F60-B4E1-E926B5DD3864}"/>
              </a:ext>
            </a:extLst>
          </p:cNvPr>
          <p:cNvPicPr>
            <a:picLocks noChangeAspect="1"/>
          </p:cNvPicPr>
          <p:nvPr/>
        </p:nvPicPr>
        <p:blipFill>
          <a:blip r:embed="rId6"/>
          <a:stretch>
            <a:fillRect/>
          </a:stretch>
        </p:blipFill>
        <p:spPr>
          <a:xfrm>
            <a:off x="10962253" y="2628109"/>
            <a:ext cx="739475" cy="848865"/>
          </a:xfrm>
          <a:prstGeom prst="rect">
            <a:avLst/>
          </a:prstGeom>
        </p:spPr>
      </p:pic>
      <p:sp>
        <p:nvSpPr>
          <p:cNvPr id="37" name="Flowchart: Magnetic Disk 36">
            <a:extLst>
              <a:ext uri="{FF2B5EF4-FFF2-40B4-BE49-F238E27FC236}">
                <a16:creationId xmlns:a16="http://schemas.microsoft.com/office/drawing/2014/main" id="{EE6408DB-AB18-4CC9-B8E1-A07A4432F2E3}"/>
              </a:ext>
            </a:extLst>
          </p:cNvPr>
          <p:cNvSpPr/>
          <p:nvPr/>
        </p:nvSpPr>
        <p:spPr>
          <a:xfrm>
            <a:off x="1882753" y="4516497"/>
            <a:ext cx="1527858" cy="968979"/>
          </a:xfrm>
          <a:prstGeom prst="flowChartMagneticDisk">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a:t>Collections</a:t>
            </a:r>
            <a:endParaRPr lang="en-US" dirty="0"/>
          </a:p>
        </p:txBody>
      </p:sp>
      <p:sp>
        <p:nvSpPr>
          <p:cNvPr id="38" name="Arrow: Down 37">
            <a:extLst>
              <a:ext uri="{FF2B5EF4-FFF2-40B4-BE49-F238E27FC236}">
                <a16:creationId xmlns:a16="http://schemas.microsoft.com/office/drawing/2014/main" id="{F0F18ED3-E417-4585-856E-5234D10CE51E}"/>
              </a:ext>
            </a:extLst>
          </p:cNvPr>
          <p:cNvSpPr/>
          <p:nvPr/>
        </p:nvSpPr>
        <p:spPr>
          <a:xfrm>
            <a:off x="2449912" y="3630414"/>
            <a:ext cx="393539" cy="7523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E30FB6DA-54E1-4B52-84DC-70CBAEAF4389}"/>
              </a:ext>
            </a:extLst>
          </p:cNvPr>
          <p:cNvSpPr/>
          <p:nvPr/>
        </p:nvSpPr>
        <p:spPr>
          <a:xfrm>
            <a:off x="4057734" y="4516497"/>
            <a:ext cx="1775973" cy="16296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DD181D7-05B6-48AB-B6D9-2F8FF9104335}"/>
              </a:ext>
            </a:extLst>
          </p:cNvPr>
          <p:cNvSpPr/>
          <p:nvPr/>
        </p:nvSpPr>
        <p:spPr>
          <a:xfrm>
            <a:off x="4527961" y="4598444"/>
            <a:ext cx="835517" cy="45099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err="1"/>
              <a:t>Parser</a:t>
            </a:r>
            <a:endParaRPr lang="en-US" sz="1400" dirty="0"/>
          </a:p>
        </p:txBody>
      </p:sp>
      <p:sp>
        <p:nvSpPr>
          <p:cNvPr id="41" name="Rectangle 40">
            <a:extLst>
              <a:ext uri="{FF2B5EF4-FFF2-40B4-BE49-F238E27FC236}">
                <a16:creationId xmlns:a16="http://schemas.microsoft.com/office/drawing/2014/main" id="{AC8975BB-648C-4EB4-AC53-EBCC8F73C00A}"/>
              </a:ext>
            </a:extLst>
          </p:cNvPr>
          <p:cNvSpPr/>
          <p:nvPr/>
        </p:nvSpPr>
        <p:spPr>
          <a:xfrm>
            <a:off x="4527960" y="5289630"/>
            <a:ext cx="835517" cy="646839"/>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UIMA</a:t>
            </a:r>
          </a:p>
          <a:p>
            <a:pPr algn="ctr"/>
            <a:r>
              <a:rPr lang="it-IT" sz="1400" dirty="0"/>
              <a:t>Pipeline</a:t>
            </a:r>
            <a:endParaRPr lang="en-US" sz="1400" dirty="0"/>
          </a:p>
        </p:txBody>
      </p:sp>
      <p:sp>
        <p:nvSpPr>
          <p:cNvPr id="44" name="Arrow: Up 43">
            <a:extLst>
              <a:ext uri="{FF2B5EF4-FFF2-40B4-BE49-F238E27FC236}">
                <a16:creationId xmlns:a16="http://schemas.microsoft.com/office/drawing/2014/main" id="{65DDC46F-2C4E-474C-BE5C-F4DB024CCC16}"/>
              </a:ext>
            </a:extLst>
          </p:cNvPr>
          <p:cNvSpPr/>
          <p:nvPr/>
        </p:nvSpPr>
        <p:spPr>
          <a:xfrm>
            <a:off x="4745619" y="3654931"/>
            <a:ext cx="451413" cy="727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4517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9C24-7142-4F27-A09A-D807E2407502}"/>
              </a:ext>
            </a:extLst>
          </p:cNvPr>
          <p:cNvSpPr>
            <a:spLocks noGrp="1"/>
          </p:cNvSpPr>
          <p:nvPr>
            <p:ph type="title"/>
          </p:nvPr>
        </p:nvSpPr>
        <p:spPr/>
        <p:txBody>
          <a:bodyPr/>
          <a:lstStyle/>
          <a:p>
            <a:r>
              <a:rPr lang="it-IT" dirty="0" err="1"/>
              <a:t>Definitions</a:t>
            </a:r>
            <a:endParaRPr lang="en-US" dirty="0"/>
          </a:p>
        </p:txBody>
      </p:sp>
      <p:sp>
        <p:nvSpPr>
          <p:cNvPr id="3" name="Content Placeholder 2">
            <a:extLst>
              <a:ext uri="{FF2B5EF4-FFF2-40B4-BE49-F238E27FC236}">
                <a16:creationId xmlns:a16="http://schemas.microsoft.com/office/drawing/2014/main" id="{0739F9C3-4922-4AA3-ABE4-9BD63DB780F7}"/>
              </a:ext>
            </a:extLst>
          </p:cNvPr>
          <p:cNvSpPr>
            <a:spLocks noGrp="1"/>
          </p:cNvSpPr>
          <p:nvPr>
            <p:ph idx="1"/>
          </p:nvPr>
        </p:nvSpPr>
        <p:spPr/>
        <p:txBody>
          <a:bodyPr>
            <a:normAutofit/>
          </a:bodyPr>
          <a:lstStyle/>
          <a:p>
            <a:pPr marL="0" indent="0">
              <a:buNone/>
            </a:pPr>
            <a:r>
              <a:rPr lang="it-IT" b="1" dirty="0"/>
              <a:t>D</a:t>
            </a:r>
            <a:r>
              <a:rPr lang="en-US" b="1" dirty="0" err="1"/>
              <a:t>ata</a:t>
            </a:r>
            <a:r>
              <a:rPr lang="en-US" b="1" dirty="0"/>
              <a:t> Source – </a:t>
            </a:r>
            <a:r>
              <a:rPr lang="en-US" dirty="0"/>
              <a:t>A physical or logical site that hosts data that have to be extracted and put into Content Analytics project</a:t>
            </a:r>
          </a:p>
          <a:p>
            <a:pPr marL="0" indent="0">
              <a:buNone/>
            </a:pPr>
            <a:endParaRPr lang="en-US" b="1" dirty="0"/>
          </a:p>
          <a:p>
            <a:pPr marL="0" indent="0">
              <a:buNone/>
            </a:pPr>
            <a:r>
              <a:rPr lang="en-US" b="1" dirty="0"/>
              <a:t>Crawler</a:t>
            </a:r>
            <a:r>
              <a:rPr lang="en-US" dirty="0"/>
              <a:t> – Processing that retrieves documents from data sources</a:t>
            </a:r>
          </a:p>
          <a:p>
            <a:pPr marL="0" indent="0">
              <a:buNone/>
            </a:pPr>
            <a:r>
              <a:rPr lang="en-US" dirty="0"/>
              <a:t>and gathers information that can be used to create search indexes.</a:t>
            </a:r>
          </a:p>
          <a:p>
            <a:pPr marL="0" indent="0">
              <a:buNone/>
            </a:pPr>
            <a:endParaRPr lang="en-US" dirty="0"/>
          </a:p>
          <a:p>
            <a:pPr marL="0" indent="0">
              <a:buNone/>
            </a:pPr>
            <a:r>
              <a:rPr lang="en-US" b="1" dirty="0"/>
              <a:t>Collection</a:t>
            </a:r>
            <a:r>
              <a:rPr lang="en-US" dirty="0"/>
              <a:t> – A set of data sources and options for crawling,</a:t>
            </a:r>
          </a:p>
          <a:p>
            <a:pPr marL="0" indent="0">
              <a:buNone/>
            </a:pPr>
            <a:r>
              <a:rPr lang="en-US" dirty="0"/>
              <a:t>parsing, indexing, and searching those data sources.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64149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D9C24-7142-4F27-A09A-D807E2407502}"/>
              </a:ext>
            </a:extLst>
          </p:cNvPr>
          <p:cNvSpPr>
            <a:spLocks noGrp="1"/>
          </p:cNvSpPr>
          <p:nvPr>
            <p:ph type="title"/>
          </p:nvPr>
        </p:nvSpPr>
        <p:spPr/>
        <p:txBody>
          <a:bodyPr/>
          <a:lstStyle/>
          <a:p>
            <a:r>
              <a:rPr lang="it-IT" dirty="0" err="1"/>
              <a:t>Definitions</a:t>
            </a:r>
            <a:endParaRPr lang="en-US" dirty="0"/>
          </a:p>
        </p:txBody>
      </p:sp>
      <p:sp>
        <p:nvSpPr>
          <p:cNvPr id="3" name="Content Placeholder 2">
            <a:extLst>
              <a:ext uri="{FF2B5EF4-FFF2-40B4-BE49-F238E27FC236}">
                <a16:creationId xmlns:a16="http://schemas.microsoft.com/office/drawing/2014/main" id="{0739F9C3-4922-4AA3-ABE4-9BD63DB780F7}"/>
              </a:ext>
            </a:extLst>
          </p:cNvPr>
          <p:cNvSpPr>
            <a:spLocks noGrp="1"/>
          </p:cNvSpPr>
          <p:nvPr>
            <p:ph idx="1"/>
          </p:nvPr>
        </p:nvSpPr>
        <p:spPr/>
        <p:txBody>
          <a:bodyPr>
            <a:normAutofit fontScale="92500" lnSpcReduction="20000"/>
          </a:bodyPr>
          <a:lstStyle/>
          <a:p>
            <a:pPr marL="0" indent="0">
              <a:buNone/>
            </a:pPr>
            <a:endParaRPr lang="en-US" b="1" dirty="0"/>
          </a:p>
          <a:p>
            <a:pPr marL="0" indent="0">
              <a:buNone/>
            </a:pPr>
            <a:r>
              <a:rPr lang="en-US" b="1" dirty="0"/>
              <a:t>Parser</a:t>
            </a:r>
            <a:r>
              <a:rPr lang="en-US" dirty="0"/>
              <a:t> – Processing that extracts information from the documents</a:t>
            </a:r>
          </a:p>
          <a:p>
            <a:pPr marL="0" indent="0">
              <a:buNone/>
            </a:pPr>
            <a:r>
              <a:rPr lang="en-US" dirty="0"/>
              <a:t>that are added to the data store and prepares them for indexing,</a:t>
            </a:r>
          </a:p>
          <a:p>
            <a:pPr marL="0" indent="0">
              <a:buNone/>
            </a:pPr>
            <a:r>
              <a:rPr lang="en-US" dirty="0"/>
              <a:t>search, and retrieval.</a:t>
            </a:r>
          </a:p>
          <a:p>
            <a:pPr marL="0" indent="0">
              <a:buNone/>
            </a:pPr>
            <a:endParaRPr lang="it-IT" dirty="0"/>
          </a:p>
          <a:p>
            <a:pPr marL="0" indent="0">
              <a:buNone/>
            </a:pPr>
            <a:r>
              <a:rPr lang="en-US" b="1" dirty="0"/>
              <a:t>UIMA Pipeline</a:t>
            </a:r>
            <a:r>
              <a:rPr lang="en-US" dirty="0"/>
              <a:t> – A sequence of processing stages that can add or modify</a:t>
            </a:r>
          </a:p>
          <a:p>
            <a:pPr marL="0" indent="0">
              <a:buNone/>
            </a:pPr>
            <a:r>
              <a:rPr lang="en-US" dirty="0"/>
              <a:t>information to build a more detailed analysis of the document. </a:t>
            </a:r>
          </a:p>
          <a:p>
            <a:pPr marL="0" indent="0">
              <a:buNone/>
            </a:pPr>
            <a:endParaRPr lang="it-IT" dirty="0"/>
          </a:p>
          <a:p>
            <a:pPr marL="0" indent="0">
              <a:buNone/>
            </a:pPr>
            <a:r>
              <a:rPr lang="en-US" b="1" dirty="0"/>
              <a:t>Indexer</a:t>
            </a:r>
            <a:r>
              <a:rPr lang="en-US" dirty="0"/>
              <a:t> – A data structure that references data items to enable a</a:t>
            </a:r>
          </a:p>
          <a:p>
            <a:pPr marL="0" indent="0">
              <a:buNone/>
            </a:pPr>
            <a:r>
              <a:rPr lang="en-US" dirty="0"/>
              <a:t>search to find documents that contain the query terms</a:t>
            </a:r>
          </a:p>
          <a:p>
            <a:pPr marL="0" indent="0">
              <a:buNone/>
            </a:pPr>
            <a:endParaRPr lang="en-US" dirty="0"/>
          </a:p>
        </p:txBody>
      </p:sp>
    </p:spTree>
    <p:extLst>
      <p:ext uri="{BB962C8B-B14F-4D97-AF65-F5344CB8AC3E}">
        <p14:creationId xmlns:p14="http://schemas.microsoft.com/office/powerpoint/2010/main" val="2092296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p:txBody>
          <a:bodyPr>
            <a:normAutofit/>
          </a:bodyPr>
          <a:lstStyle/>
          <a:p>
            <a:pPr marL="0" indent="0" algn="ctr">
              <a:buNone/>
            </a:pPr>
            <a:r>
              <a:rPr lang="it-IT" sz="5400" dirty="0"/>
              <a:t>5. Data </a:t>
            </a:r>
            <a:r>
              <a:rPr lang="it-IT" sz="5400" dirty="0" err="1"/>
              <a:t>Sources</a:t>
            </a:r>
            <a:r>
              <a:rPr lang="it-IT" sz="5400" dirty="0"/>
              <a:t> </a:t>
            </a:r>
          </a:p>
          <a:p>
            <a:pPr marL="0" indent="0" algn="ctr">
              <a:buNone/>
            </a:pPr>
            <a:r>
              <a:rPr lang="it-IT" sz="5400" dirty="0"/>
              <a:t>and </a:t>
            </a:r>
            <a:r>
              <a:rPr lang="it-IT" sz="5400" dirty="0" err="1"/>
              <a:t>Collections</a:t>
            </a:r>
            <a:endParaRPr lang="en-US" sz="5400" dirty="0"/>
          </a:p>
        </p:txBody>
      </p:sp>
    </p:spTree>
    <p:extLst>
      <p:ext uri="{BB962C8B-B14F-4D97-AF65-F5344CB8AC3E}">
        <p14:creationId xmlns:p14="http://schemas.microsoft.com/office/powerpoint/2010/main" val="1542143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A9D8-D463-497E-8551-42A0BF5D22EB}"/>
              </a:ext>
            </a:extLst>
          </p:cNvPr>
          <p:cNvSpPr>
            <a:spLocks noGrp="1"/>
          </p:cNvSpPr>
          <p:nvPr>
            <p:ph type="title"/>
          </p:nvPr>
        </p:nvSpPr>
        <p:spPr/>
        <p:txBody>
          <a:bodyPr/>
          <a:lstStyle/>
          <a:p>
            <a:r>
              <a:rPr lang="it-IT" dirty="0" err="1"/>
              <a:t>What</a:t>
            </a:r>
            <a:r>
              <a:rPr lang="it-IT" dirty="0"/>
              <a:t> </a:t>
            </a:r>
            <a:r>
              <a:rPr lang="it-IT" dirty="0" err="1"/>
              <a:t>is</a:t>
            </a:r>
            <a:r>
              <a:rPr lang="it-IT" dirty="0"/>
              <a:t> a Data Source</a:t>
            </a:r>
            <a:endParaRPr lang="en-US" dirty="0"/>
          </a:p>
        </p:txBody>
      </p:sp>
      <p:sp>
        <p:nvSpPr>
          <p:cNvPr id="4" name="Rectangle 3">
            <a:extLst>
              <a:ext uri="{FF2B5EF4-FFF2-40B4-BE49-F238E27FC236}">
                <a16:creationId xmlns:a16="http://schemas.microsoft.com/office/drawing/2014/main" id="{4BB117C6-974E-4734-B013-CB3656FCDC7E}"/>
              </a:ext>
            </a:extLst>
          </p:cNvPr>
          <p:cNvSpPr/>
          <p:nvPr/>
        </p:nvSpPr>
        <p:spPr>
          <a:xfrm>
            <a:off x="747888" y="1535288"/>
            <a:ext cx="9965267" cy="4524315"/>
          </a:xfrm>
          <a:prstGeom prst="rect">
            <a:avLst/>
          </a:prstGeom>
        </p:spPr>
        <p:txBody>
          <a:bodyPr wrap="square">
            <a:spAutoFit/>
          </a:bodyPr>
          <a:lstStyle/>
          <a:p>
            <a:pPr marL="342900" indent="-342900">
              <a:buFont typeface="Arial" panose="020B0604020202020204" pitchFamily="34" charset="0"/>
              <a:buChar char="•"/>
            </a:pPr>
            <a:r>
              <a:rPr lang="en-US" sz="2400" dirty="0"/>
              <a:t>Data Sources are “</a:t>
            </a:r>
            <a:r>
              <a:rPr lang="en-US" sz="2400" b="1" dirty="0"/>
              <a:t>silos</a:t>
            </a:r>
            <a:r>
              <a:rPr lang="en-US" sz="2400" dirty="0"/>
              <a:t>”  where the original information we need is stored</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err="1"/>
              <a:t>Every</a:t>
            </a:r>
            <a:r>
              <a:rPr lang="it-IT" sz="2400" dirty="0"/>
              <a:t> BI or CA </a:t>
            </a:r>
            <a:r>
              <a:rPr lang="it-IT" sz="2400" dirty="0" err="1"/>
              <a:t>project</a:t>
            </a:r>
            <a:r>
              <a:rPr lang="it-IT" sz="2400" dirty="0"/>
              <a:t> </a:t>
            </a:r>
            <a:r>
              <a:rPr lang="it-IT" sz="2400" dirty="0" err="1"/>
              <a:t>may</a:t>
            </a:r>
            <a:r>
              <a:rPr lang="it-IT" sz="2400" dirty="0"/>
              <a:t> </a:t>
            </a:r>
            <a:r>
              <a:rPr lang="it-IT" sz="2400" dirty="0" err="1"/>
              <a:t>require</a:t>
            </a:r>
            <a:r>
              <a:rPr lang="it-IT" sz="2400" dirty="0"/>
              <a:t> </a:t>
            </a:r>
            <a:r>
              <a:rPr lang="it-IT" sz="2400" dirty="0" err="1"/>
              <a:t>different</a:t>
            </a:r>
            <a:r>
              <a:rPr lang="it-IT" sz="2400" dirty="0"/>
              <a:t> </a:t>
            </a:r>
            <a:r>
              <a:rPr lang="it-IT" sz="2400" dirty="0" err="1"/>
              <a:t>types</a:t>
            </a:r>
            <a:r>
              <a:rPr lang="it-IT" sz="2400" dirty="0"/>
              <a:t> of data </a:t>
            </a:r>
            <a:r>
              <a:rPr lang="it-IT" sz="2400" dirty="0" err="1"/>
              <a:t>that</a:t>
            </a:r>
            <a:r>
              <a:rPr lang="it-IT" sz="2400" dirty="0"/>
              <a:t> are </a:t>
            </a:r>
            <a:r>
              <a:rPr lang="it-IT" sz="2400" dirty="0" err="1"/>
              <a:t>available</a:t>
            </a:r>
            <a:r>
              <a:rPr lang="it-IT" sz="2400" dirty="0"/>
              <a:t> in </a:t>
            </a:r>
            <a:r>
              <a:rPr lang="it-IT" sz="2400" dirty="0" err="1"/>
              <a:t>different</a:t>
            </a:r>
            <a:r>
              <a:rPr lang="it-IT" sz="2400" dirty="0"/>
              <a:t> formats and </a:t>
            </a:r>
            <a:r>
              <a:rPr lang="it-IT" sz="2400" dirty="0" err="1"/>
              <a:t>stored</a:t>
            </a:r>
            <a:r>
              <a:rPr lang="it-IT" sz="2400" dirty="0"/>
              <a:t> in </a:t>
            </a:r>
            <a:r>
              <a:rPr lang="it-IT" sz="2400" dirty="0" err="1"/>
              <a:t>different</a:t>
            </a:r>
            <a:r>
              <a:rPr lang="it-IT" sz="2400" dirty="0"/>
              <a:t> containers</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dirty="0"/>
              <a:t>Data </a:t>
            </a:r>
            <a:r>
              <a:rPr lang="it-IT" sz="2400" dirty="0" err="1"/>
              <a:t>sources</a:t>
            </a:r>
            <a:r>
              <a:rPr lang="it-IT" sz="2400" dirty="0"/>
              <a:t> can be </a:t>
            </a:r>
            <a:r>
              <a:rPr lang="it-IT" sz="2400" b="1" dirty="0" err="1"/>
              <a:t>internal</a:t>
            </a:r>
            <a:r>
              <a:rPr lang="it-IT" sz="2400" dirty="0"/>
              <a:t> (-&gt; private data) or </a:t>
            </a:r>
            <a:r>
              <a:rPr lang="it-IT" sz="2400" b="1" dirty="0" err="1"/>
              <a:t>external</a:t>
            </a:r>
            <a:r>
              <a:rPr lang="it-IT" sz="2400" dirty="0"/>
              <a:t> (-&gt; public/ open data or data </a:t>
            </a:r>
            <a:r>
              <a:rPr lang="it-IT" sz="2400" dirty="0" err="1"/>
              <a:t>purchased</a:t>
            </a:r>
            <a:r>
              <a:rPr lang="it-IT" sz="2400" dirty="0"/>
              <a:t> from </a:t>
            </a:r>
            <a:r>
              <a:rPr lang="it-IT" sz="2400" dirty="0" err="1"/>
              <a:t>third</a:t>
            </a:r>
            <a:r>
              <a:rPr lang="it-IT" sz="2400" dirty="0"/>
              <a:t>-party </a:t>
            </a:r>
            <a:r>
              <a:rPr lang="it-IT" sz="2400" dirty="0" err="1"/>
              <a:t>vendors</a:t>
            </a:r>
            <a:r>
              <a:rPr lang="it-IT" sz="2400" dirty="0"/>
              <a:t>)</a:t>
            </a:r>
          </a:p>
          <a:p>
            <a:pPr marL="342900" indent="-342900">
              <a:buFont typeface="Arial" panose="020B0604020202020204" pitchFamily="34" charset="0"/>
              <a:buChar char="•"/>
            </a:pPr>
            <a:endParaRPr lang="it-IT" sz="2400" dirty="0"/>
          </a:p>
          <a:p>
            <a:pPr marL="342900" indent="-342900">
              <a:buFont typeface="Arial" panose="020B0604020202020204" pitchFamily="34" charset="0"/>
              <a:buChar char="•"/>
            </a:pPr>
            <a:r>
              <a:rPr lang="it-IT" sz="2400" b="1" dirty="0" err="1"/>
              <a:t>Each</a:t>
            </a:r>
            <a:r>
              <a:rPr lang="it-IT" sz="2400" b="1" dirty="0"/>
              <a:t> data source </a:t>
            </a:r>
            <a:r>
              <a:rPr lang="it-IT" sz="2400" b="1" dirty="0" err="1"/>
              <a:t>has</a:t>
            </a:r>
            <a:r>
              <a:rPr lang="it-IT" sz="2400" b="1" dirty="0"/>
              <a:t> </a:t>
            </a:r>
            <a:r>
              <a:rPr lang="it-IT" sz="2400" b="1" dirty="0" err="1"/>
              <a:t>its</a:t>
            </a:r>
            <a:r>
              <a:rPr lang="it-IT" sz="2400" b="1" dirty="0"/>
              <a:t> </a:t>
            </a:r>
            <a:r>
              <a:rPr lang="it-IT" sz="2400" b="1" dirty="0" err="1"/>
              <a:t>distinct</a:t>
            </a:r>
            <a:r>
              <a:rPr lang="it-IT" sz="2400" b="1" dirty="0"/>
              <a:t> set of </a:t>
            </a:r>
            <a:r>
              <a:rPr lang="it-IT" sz="2400" b="1" dirty="0" err="1"/>
              <a:t>characteristics</a:t>
            </a:r>
            <a:r>
              <a:rPr lang="it-IT" sz="2400" b="1" dirty="0"/>
              <a:t> </a:t>
            </a:r>
            <a:r>
              <a:rPr lang="it-IT" sz="2400" b="1" dirty="0" err="1"/>
              <a:t>that</a:t>
            </a:r>
            <a:r>
              <a:rPr lang="it-IT" sz="2400" b="1" dirty="0"/>
              <a:t> </a:t>
            </a:r>
            <a:r>
              <a:rPr lang="it-IT" sz="2400" b="1" dirty="0" err="1"/>
              <a:t>need</a:t>
            </a:r>
            <a:r>
              <a:rPr lang="it-IT" sz="2400" b="1" dirty="0"/>
              <a:t> to be </a:t>
            </a:r>
            <a:r>
              <a:rPr lang="it-IT" sz="2400" b="1" dirty="0" err="1"/>
              <a:t>managed</a:t>
            </a:r>
            <a:r>
              <a:rPr lang="it-IT" sz="2400" b="1" dirty="0"/>
              <a:t> in </a:t>
            </a:r>
            <a:r>
              <a:rPr lang="it-IT" sz="2400" b="1" dirty="0" err="1"/>
              <a:t>order</a:t>
            </a:r>
            <a:r>
              <a:rPr lang="it-IT" sz="2400" b="1" dirty="0"/>
              <a:t> to </a:t>
            </a:r>
            <a:r>
              <a:rPr lang="it-IT" sz="2400" b="1" dirty="0" err="1"/>
              <a:t>effectively</a:t>
            </a:r>
            <a:r>
              <a:rPr lang="it-IT" sz="2400" b="1" dirty="0"/>
              <a:t> </a:t>
            </a:r>
            <a:r>
              <a:rPr lang="it-IT" sz="2400" b="1" dirty="0" err="1"/>
              <a:t>acquire</a:t>
            </a:r>
            <a:r>
              <a:rPr lang="it-IT" sz="2400" b="1" dirty="0"/>
              <a:t> data</a:t>
            </a:r>
          </a:p>
          <a:p>
            <a:endParaRPr lang="it-IT" sz="2400" dirty="0"/>
          </a:p>
          <a:p>
            <a:r>
              <a:rPr lang="en-US" sz="2400" dirty="0"/>
              <a:t> </a:t>
            </a:r>
          </a:p>
        </p:txBody>
      </p:sp>
    </p:spTree>
    <p:extLst>
      <p:ext uri="{BB962C8B-B14F-4D97-AF65-F5344CB8AC3E}">
        <p14:creationId xmlns:p14="http://schemas.microsoft.com/office/powerpoint/2010/main" val="34260550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CB7E-8B81-4450-9E07-C5128A965BEC}"/>
              </a:ext>
            </a:extLst>
          </p:cNvPr>
          <p:cNvSpPr>
            <a:spLocks noGrp="1"/>
          </p:cNvSpPr>
          <p:nvPr>
            <p:ph type="title"/>
          </p:nvPr>
        </p:nvSpPr>
        <p:spPr/>
        <p:txBody>
          <a:bodyPr/>
          <a:lstStyle/>
          <a:p>
            <a:r>
              <a:rPr lang="it-IT" dirty="0" err="1"/>
              <a:t>What</a:t>
            </a:r>
            <a:r>
              <a:rPr lang="it-IT" dirty="0"/>
              <a:t> </a:t>
            </a:r>
            <a:r>
              <a:rPr lang="it-IT" dirty="0" err="1"/>
              <a:t>is</a:t>
            </a:r>
            <a:r>
              <a:rPr lang="it-IT" dirty="0"/>
              <a:t> a </a:t>
            </a:r>
            <a:r>
              <a:rPr lang="it-IT" dirty="0" err="1"/>
              <a:t>collection</a:t>
            </a:r>
            <a:r>
              <a:rPr lang="it-IT" dirty="0"/>
              <a:t>?</a:t>
            </a:r>
            <a:endParaRPr lang="en-US" dirty="0"/>
          </a:p>
        </p:txBody>
      </p:sp>
      <p:sp>
        <p:nvSpPr>
          <p:cNvPr id="4" name="Rectangle 3">
            <a:extLst>
              <a:ext uri="{FF2B5EF4-FFF2-40B4-BE49-F238E27FC236}">
                <a16:creationId xmlns:a16="http://schemas.microsoft.com/office/drawing/2014/main" id="{85164D30-9A7E-4D6C-A6D2-B4B5BB011FAB}"/>
              </a:ext>
            </a:extLst>
          </p:cNvPr>
          <p:cNvSpPr/>
          <p:nvPr/>
        </p:nvSpPr>
        <p:spPr>
          <a:xfrm>
            <a:off x="747888" y="1535288"/>
            <a:ext cx="9965267" cy="4154984"/>
          </a:xfrm>
          <a:prstGeom prst="rect">
            <a:avLst/>
          </a:prstGeom>
        </p:spPr>
        <p:txBody>
          <a:bodyPr wrap="square">
            <a:spAutoFit/>
          </a:bodyPr>
          <a:lstStyle/>
          <a:p>
            <a:r>
              <a:rPr lang="en-US" sz="2400" dirty="0"/>
              <a:t>A Collection is composed by two things</a:t>
            </a:r>
          </a:p>
          <a:p>
            <a:pPr marL="342900" indent="-342900">
              <a:buFont typeface="Arial" panose="020B0604020202020204" pitchFamily="34" charset="0"/>
              <a:buChar char="•"/>
            </a:pPr>
            <a:r>
              <a:rPr lang="en-US" sz="2400" dirty="0"/>
              <a:t>A set of </a:t>
            </a:r>
            <a:r>
              <a:rPr lang="en-US" sz="2400" b="1" dirty="0"/>
              <a:t>documents</a:t>
            </a:r>
            <a:r>
              <a:rPr lang="en-US" sz="2400" dirty="0"/>
              <a:t> that represents the data that will be used and processed for business purposes. Documents can be of several types (Web pages, database records, mails, readable PDF documents, etc.) </a:t>
            </a:r>
          </a:p>
          <a:p>
            <a:pPr marL="342900" indent="-342900">
              <a:buFont typeface="Arial" panose="020B0604020202020204" pitchFamily="34" charset="0"/>
              <a:buChar char="•"/>
            </a:pPr>
            <a:r>
              <a:rPr lang="en-US" sz="2400" dirty="0"/>
              <a:t>A set of </a:t>
            </a:r>
            <a:r>
              <a:rPr lang="en-US" sz="2400" b="1" dirty="0"/>
              <a:t>configurations</a:t>
            </a:r>
            <a:r>
              <a:rPr lang="en-US" sz="2400" dirty="0"/>
              <a:t> that explains all the processing related to these documents: </a:t>
            </a:r>
          </a:p>
          <a:p>
            <a:pPr marL="800100" lvl="1" indent="-342900">
              <a:buFont typeface="Arial" panose="020B0604020202020204" pitchFamily="34" charset="0"/>
              <a:buChar char="•"/>
            </a:pPr>
            <a:r>
              <a:rPr lang="en-US" sz="2400" dirty="0"/>
              <a:t>Options for extracting documents from data sources (-&gt;</a:t>
            </a:r>
            <a:r>
              <a:rPr lang="en-US" sz="2400" b="1" dirty="0"/>
              <a:t>crawling , importing</a:t>
            </a:r>
            <a:r>
              <a:rPr lang="en-US" sz="2400" dirty="0"/>
              <a:t>)</a:t>
            </a:r>
          </a:p>
          <a:p>
            <a:pPr marL="800100" lvl="1" indent="-342900">
              <a:buFont typeface="Arial" panose="020B0604020202020204" pitchFamily="34" charset="0"/>
              <a:buChar char="•"/>
            </a:pPr>
            <a:r>
              <a:rPr lang="en-US" sz="2400" dirty="0"/>
              <a:t>Options for reading and analyzing (-&gt; </a:t>
            </a:r>
            <a:r>
              <a:rPr lang="en-US" sz="2400" b="1" dirty="0"/>
              <a:t>parsing</a:t>
            </a:r>
            <a:r>
              <a:rPr lang="en-US" sz="2400" dirty="0"/>
              <a:t>)</a:t>
            </a:r>
          </a:p>
          <a:p>
            <a:pPr marL="800100" lvl="1" indent="-342900">
              <a:buFont typeface="Arial" panose="020B0604020202020204" pitchFamily="34" charset="0"/>
              <a:buChar char="•"/>
            </a:pPr>
            <a:r>
              <a:rPr lang="en-US" sz="2400" dirty="0"/>
              <a:t>Options for storing and mining (-&gt; </a:t>
            </a:r>
            <a:r>
              <a:rPr lang="en-US" sz="2400" b="1" dirty="0"/>
              <a:t>indexing</a:t>
            </a:r>
            <a:r>
              <a:rPr lang="en-US" sz="2400" dirty="0"/>
              <a:t>)</a:t>
            </a:r>
          </a:p>
          <a:p>
            <a:pPr marL="800100" lvl="1" indent="-342900">
              <a:buFont typeface="Arial" panose="020B0604020202020204" pitchFamily="34" charset="0"/>
              <a:buChar char="•"/>
            </a:pPr>
            <a:r>
              <a:rPr lang="en-US" sz="2400" dirty="0"/>
              <a:t>Options for retrieving  (-&gt; </a:t>
            </a:r>
            <a:r>
              <a:rPr lang="en-US" sz="2400" b="1" dirty="0"/>
              <a:t>searching</a:t>
            </a:r>
            <a:r>
              <a:rPr lang="en-US" sz="2400" dirty="0"/>
              <a:t>)</a:t>
            </a:r>
          </a:p>
        </p:txBody>
      </p:sp>
    </p:spTree>
    <p:extLst>
      <p:ext uri="{BB962C8B-B14F-4D97-AF65-F5344CB8AC3E}">
        <p14:creationId xmlns:p14="http://schemas.microsoft.com/office/powerpoint/2010/main" val="87309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7595-637D-437E-84C7-96D07960DE44}"/>
              </a:ext>
            </a:extLst>
          </p:cNvPr>
          <p:cNvSpPr>
            <a:spLocks noGrp="1"/>
          </p:cNvSpPr>
          <p:nvPr>
            <p:ph type="title"/>
          </p:nvPr>
        </p:nvSpPr>
        <p:spPr/>
        <p:txBody>
          <a:bodyPr/>
          <a:lstStyle/>
          <a:p>
            <a:r>
              <a:rPr lang="it-IT" dirty="0"/>
              <a:t>Reference </a:t>
            </a:r>
            <a:r>
              <a:rPr lang="it-IT" dirty="0" err="1"/>
              <a:t>Materials</a:t>
            </a:r>
            <a:endParaRPr lang="en-US" dirty="0"/>
          </a:p>
        </p:txBody>
      </p:sp>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a:xfrm>
            <a:off x="838200" y="1525822"/>
            <a:ext cx="10515600" cy="4351338"/>
          </a:xfrm>
        </p:spPr>
        <p:txBody>
          <a:bodyPr>
            <a:normAutofit/>
          </a:bodyPr>
          <a:lstStyle/>
          <a:p>
            <a:pPr marL="0" indent="0">
              <a:buNone/>
            </a:pPr>
            <a:r>
              <a:rPr lang="it-IT" b="1" dirty="0"/>
              <a:t>IBM </a:t>
            </a:r>
            <a:r>
              <a:rPr lang="it-IT" b="1" dirty="0" err="1"/>
              <a:t>Redbook</a:t>
            </a:r>
            <a:r>
              <a:rPr lang="it-IT" b="1" dirty="0"/>
              <a:t> on Watson Content Analytics</a:t>
            </a:r>
          </a:p>
          <a:p>
            <a:pPr marL="0" indent="0">
              <a:buNone/>
            </a:pPr>
            <a:r>
              <a:rPr lang="en-US" b="1" dirty="0">
                <a:hlinkClick r:id="rId2"/>
              </a:rPr>
              <a:t>http://www.redbooks.ibm.com/abstracts/sg247877.html?Open</a:t>
            </a:r>
            <a:endParaRPr lang="en-US" dirty="0">
              <a:hlinkClick r:id="rId2"/>
            </a:endParaRPr>
          </a:p>
          <a:p>
            <a:pPr marL="0" indent="0">
              <a:buNone/>
            </a:pPr>
            <a:r>
              <a:rPr lang="it-IT" dirty="0" err="1"/>
              <a:t>Suggested</a:t>
            </a:r>
            <a:r>
              <a:rPr lang="it-IT" dirty="0"/>
              <a:t> </a:t>
            </a:r>
            <a:r>
              <a:rPr lang="it-IT" dirty="0" err="1"/>
              <a:t>chapters</a:t>
            </a:r>
            <a:r>
              <a:rPr lang="it-IT" dirty="0"/>
              <a:t>: 1-6. </a:t>
            </a:r>
            <a:r>
              <a:rPr lang="it-IT" dirty="0" err="1"/>
              <a:t>Further</a:t>
            </a:r>
            <a:r>
              <a:rPr lang="it-IT" dirty="0"/>
              <a:t> </a:t>
            </a:r>
            <a:r>
              <a:rPr lang="it-IT" dirty="0" err="1"/>
              <a:t>chapters</a:t>
            </a:r>
            <a:r>
              <a:rPr lang="it-IT" dirty="0"/>
              <a:t> are more «</a:t>
            </a:r>
            <a:r>
              <a:rPr lang="it-IT" dirty="0" err="1"/>
              <a:t>technical</a:t>
            </a:r>
            <a:r>
              <a:rPr lang="it-IT" dirty="0"/>
              <a:t>»</a:t>
            </a:r>
          </a:p>
          <a:p>
            <a:pPr marL="0" indent="0">
              <a:buNone/>
            </a:pPr>
            <a:endParaRPr lang="it-IT" dirty="0"/>
          </a:p>
          <a:p>
            <a:pPr marL="0" indent="0">
              <a:buNone/>
            </a:pPr>
            <a:r>
              <a:rPr lang="it-IT" b="1" dirty="0"/>
              <a:t>IBM Knowledge Center</a:t>
            </a:r>
          </a:p>
          <a:p>
            <a:pPr marL="0" indent="0">
              <a:buNone/>
            </a:pPr>
            <a:r>
              <a:rPr lang="en-US" b="1" dirty="0">
                <a:hlinkClick r:id="rId3"/>
              </a:rPr>
              <a:t>https://www.ibm.com/support/knowledgecenter/SS8NLW_11.0.2/com.ibm.discovery.es.nav.doc/explorer_analytics.htm</a:t>
            </a:r>
            <a:endParaRPr lang="it-IT" dirty="0"/>
          </a:p>
          <a:p>
            <a:pPr marL="0" indent="0">
              <a:buNone/>
            </a:pPr>
            <a:r>
              <a:rPr lang="it-IT" dirty="0"/>
              <a:t>Use </a:t>
            </a:r>
            <a:r>
              <a:rPr lang="it-IT" dirty="0" err="1"/>
              <a:t>it</a:t>
            </a:r>
            <a:r>
              <a:rPr lang="it-IT" dirty="0"/>
              <a:t> just </a:t>
            </a:r>
            <a:r>
              <a:rPr lang="it-IT" dirty="0" err="1"/>
              <a:t>as</a:t>
            </a:r>
            <a:r>
              <a:rPr lang="it-IT" dirty="0"/>
              <a:t> a </a:t>
            </a:r>
            <a:r>
              <a:rPr lang="it-IT" dirty="0" err="1"/>
              <a:t>technical</a:t>
            </a:r>
            <a:r>
              <a:rPr lang="it-IT" dirty="0"/>
              <a:t> </a:t>
            </a:r>
            <a:r>
              <a:rPr lang="it-IT" dirty="0" err="1"/>
              <a:t>reference</a:t>
            </a:r>
            <a:r>
              <a:rPr lang="it-IT" dirty="0"/>
              <a:t> for product features </a:t>
            </a:r>
            <a:br>
              <a:rPr lang="it-IT" dirty="0"/>
            </a:br>
            <a:endParaRPr lang="it-IT" dirty="0"/>
          </a:p>
        </p:txBody>
      </p:sp>
    </p:spTree>
    <p:extLst>
      <p:ext uri="{BB962C8B-B14F-4D97-AF65-F5344CB8AC3E}">
        <p14:creationId xmlns:p14="http://schemas.microsoft.com/office/powerpoint/2010/main" val="960668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00D52-4F25-482A-9EA9-F695663C72E1}"/>
              </a:ext>
            </a:extLst>
          </p:cNvPr>
          <p:cNvSpPr>
            <a:spLocks noGrp="1"/>
          </p:cNvSpPr>
          <p:nvPr>
            <p:ph type="title"/>
          </p:nvPr>
        </p:nvSpPr>
        <p:spPr/>
        <p:txBody>
          <a:bodyPr/>
          <a:lstStyle/>
          <a:p>
            <a:r>
              <a:rPr lang="it-IT" dirty="0"/>
              <a:t>From Data </a:t>
            </a:r>
            <a:r>
              <a:rPr lang="it-IT" dirty="0" err="1"/>
              <a:t>Sources</a:t>
            </a:r>
            <a:r>
              <a:rPr lang="it-IT" dirty="0"/>
              <a:t> to Collection</a:t>
            </a:r>
            <a:endParaRPr lang="en-US" dirty="0"/>
          </a:p>
        </p:txBody>
      </p:sp>
      <p:pic>
        <p:nvPicPr>
          <p:cNvPr id="4" name="Picture 3">
            <a:extLst>
              <a:ext uri="{FF2B5EF4-FFF2-40B4-BE49-F238E27FC236}">
                <a16:creationId xmlns:a16="http://schemas.microsoft.com/office/drawing/2014/main" id="{D2910624-50BF-46BD-946C-5FACD06FA5CF}"/>
              </a:ext>
            </a:extLst>
          </p:cNvPr>
          <p:cNvPicPr>
            <a:picLocks noChangeAspect="1"/>
          </p:cNvPicPr>
          <p:nvPr/>
        </p:nvPicPr>
        <p:blipFill>
          <a:blip r:embed="rId2"/>
          <a:stretch>
            <a:fillRect/>
          </a:stretch>
        </p:blipFill>
        <p:spPr>
          <a:xfrm>
            <a:off x="533400" y="1521353"/>
            <a:ext cx="10820400" cy="2257425"/>
          </a:xfrm>
          <a:prstGeom prst="rect">
            <a:avLst/>
          </a:prstGeom>
        </p:spPr>
      </p:pic>
      <p:sp>
        <p:nvSpPr>
          <p:cNvPr id="5" name="Flowchart: Magnetic Disk 4">
            <a:extLst>
              <a:ext uri="{FF2B5EF4-FFF2-40B4-BE49-F238E27FC236}">
                <a16:creationId xmlns:a16="http://schemas.microsoft.com/office/drawing/2014/main" id="{2682ED84-7CBB-4B05-B342-796F2C32C526}"/>
              </a:ext>
            </a:extLst>
          </p:cNvPr>
          <p:cNvSpPr/>
          <p:nvPr/>
        </p:nvSpPr>
        <p:spPr>
          <a:xfrm>
            <a:off x="4730044" y="5508978"/>
            <a:ext cx="3048000" cy="104986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Watson Explorer Collection</a:t>
            </a:r>
            <a:endParaRPr lang="en-US" dirty="0"/>
          </a:p>
        </p:txBody>
      </p:sp>
      <p:sp>
        <p:nvSpPr>
          <p:cNvPr id="6" name="Arrow: Down 5">
            <a:extLst>
              <a:ext uri="{FF2B5EF4-FFF2-40B4-BE49-F238E27FC236}">
                <a16:creationId xmlns:a16="http://schemas.microsoft.com/office/drawing/2014/main" id="{5C0A6CA0-4C51-4863-A1A7-CE2125FBE147}"/>
              </a:ext>
            </a:extLst>
          </p:cNvPr>
          <p:cNvSpPr/>
          <p:nvPr/>
        </p:nvSpPr>
        <p:spPr>
          <a:xfrm>
            <a:off x="5376333" y="4041422"/>
            <a:ext cx="530578"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3DDB4270-A19A-4802-86DD-0EC7887631C2}"/>
              </a:ext>
            </a:extLst>
          </p:cNvPr>
          <p:cNvSpPr/>
          <p:nvPr/>
        </p:nvSpPr>
        <p:spPr>
          <a:xfrm>
            <a:off x="6406444" y="4041422"/>
            <a:ext cx="530578" cy="1320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D9701C5-85F1-4248-B6FB-FC9CCB4100DF}"/>
              </a:ext>
            </a:extLst>
          </p:cNvPr>
          <p:cNvSpPr txBox="1"/>
          <p:nvPr/>
        </p:nvSpPr>
        <p:spPr>
          <a:xfrm>
            <a:off x="3512255" y="4418000"/>
            <a:ext cx="1614311" cy="369332"/>
          </a:xfrm>
          <a:prstGeom prst="rect">
            <a:avLst/>
          </a:prstGeom>
          <a:noFill/>
        </p:spPr>
        <p:txBody>
          <a:bodyPr wrap="square" rtlCol="0">
            <a:spAutoFit/>
          </a:bodyPr>
          <a:lstStyle/>
          <a:p>
            <a:pPr algn="r"/>
            <a:r>
              <a:rPr lang="it-IT" dirty="0" err="1"/>
              <a:t>Crawlers</a:t>
            </a:r>
            <a:endParaRPr lang="en-US" dirty="0"/>
          </a:p>
        </p:txBody>
      </p:sp>
      <p:sp>
        <p:nvSpPr>
          <p:cNvPr id="9" name="TextBox 8">
            <a:extLst>
              <a:ext uri="{FF2B5EF4-FFF2-40B4-BE49-F238E27FC236}">
                <a16:creationId xmlns:a16="http://schemas.microsoft.com/office/drawing/2014/main" id="{06B50FE1-5F51-4D9A-9094-30EEBAAC8E33}"/>
              </a:ext>
            </a:extLst>
          </p:cNvPr>
          <p:cNvSpPr txBox="1"/>
          <p:nvPr/>
        </p:nvSpPr>
        <p:spPr>
          <a:xfrm>
            <a:off x="7027333" y="4418000"/>
            <a:ext cx="1501422" cy="369332"/>
          </a:xfrm>
          <a:prstGeom prst="rect">
            <a:avLst/>
          </a:prstGeom>
          <a:noFill/>
        </p:spPr>
        <p:txBody>
          <a:bodyPr wrap="square" rtlCol="0">
            <a:spAutoFit/>
          </a:bodyPr>
          <a:lstStyle/>
          <a:p>
            <a:r>
              <a:rPr lang="it-IT" dirty="0"/>
              <a:t>Import</a:t>
            </a:r>
            <a:endParaRPr lang="en-US" dirty="0"/>
          </a:p>
        </p:txBody>
      </p:sp>
    </p:spTree>
    <p:extLst>
      <p:ext uri="{BB962C8B-B14F-4D97-AF65-F5344CB8AC3E}">
        <p14:creationId xmlns:p14="http://schemas.microsoft.com/office/powerpoint/2010/main" val="1761026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CB7E-8B81-4450-9E07-C5128A965BEC}"/>
              </a:ext>
            </a:extLst>
          </p:cNvPr>
          <p:cNvSpPr>
            <a:spLocks noGrp="1"/>
          </p:cNvSpPr>
          <p:nvPr>
            <p:ph type="title"/>
          </p:nvPr>
        </p:nvSpPr>
        <p:spPr/>
        <p:txBody>
          <a:bodyPr/>
          <a:lstStyle/>
          <a:p>
            <a:r>
              <a:rPr lang="it-IT" dirty="0" err="1"/>
              <a:t>Crawlers</a:t>
            </a:r>
            <a:endParaRPr lang="en-US" dirty="0"/>
          </a:p>
        </p:txBody>
      </p:sp>
      <p:sp>
        <p:nvSpPr>
          <p:cNvPr id="4" name="Rectangle 3">
            <a:extLst>
              <a:ext uri="{FF2B5EF4-FFF2-40B4-BE49-F238E27FC236}">
                <a16:creationId xmlns:a16="http://schemas.microsoft.com/office/drawing/2014/main" id="{85164D30-9A7E-4D6C-A6D2-B4B5BB011FAB}"/>
              </a:ext>
            </a:extLst>
          </p:cNvPr>
          <p:cNvSpPr/>
          <p:nvPr/>
        </p:nvSpPr>
        <p:spPr>
          <a:xfrm>
            <a:off x="747888" y="1535288"/>
            <a:ext cx="9965267" cy="4524315"/>
          </a:xfrm>
          <a:prstGeom prst="rect">
            <a:avLst/>
          </a:prstGeom>
        </p:spPr>
        <p:txBody>
          <a:bodyPr wrap="square">
            <a:spAutoFit/>
          </a:bodyPr>
          <a:lstStyle/>
          <a:p>
            <a:pPr marL="342900" indent="-342900">
              <a:buFont typeface="Arial" panose="020B0604020202020204" pitchFamily="34" charset="0"/>
              <a:buChar char="•"/>
            </a:pPr>
            <a:r>
              <a:rPr lang="en-US" sz="2400" b="1" dirty="0"/>
              <a:t>Crawlers</a:t>
            </a:r>
            <a:r>
              <a:rPr lang="en-US" sz="2400" dirty="0"/>
              <a:t> are the processes in charge of exploring data sources, get required documents and put them into collections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are several crawler types for managing particular data source types: </a:t>
            </a:r>
          </a:p>
          <a:p>
            <a:pPr marL="914400" lvl="1" indent="-457200">
              <a:buFont typeface="Arial" panose="020B0604020202020204" pitchFamily="34" charset="0"/>
              <a:buChar char="•"/>
            </a:pPr>
            <a:r>
              <a:rPr lang="en-US" sz="2400" i="1" dirty="0"/>
              <a:t>Web sites on the Internet or on your intranet</a:t>
            </a:r>
          </a:p>
          <a:p>
            <a:pPr marL="914400" lvl="1" indent="-457200">
              <a:buFont typeface="Arial" panose="020B0604020202020204" pitchFamily="34" charset="0"/>
              <a:buChar char="•"/>
            </a:pPr>
            <a:r>
              <a:rPr lang="en-US" sz="2400" i="1" dirty="0"/>
              <a:t>Computer file systems</a:t>
            </a:r>
          </a:p>
          <a:p>
            <a:pPr marL="914400" lvl="1" indent="-457200">
              <a:buFont typeface="Arial" panose="020B0604020202020204" pitchFamily="34" charset="0"/>
              <a:buChar char="•"/>
            </a:pPr>
            <a:r>
              <a:rPr lang="en-US" sz="2400" i="1" dirty="0"/>
              <a:t>Mail databases</a:t>
            </a:r>
          </a:p>
          <a:p>
            <a:pPr marL="914400" lvl="1" indent="-457200">
              <a:buFont typeface="Arial" panose="020B0604020202020204" pitchFamily="34" charset="0"/>
              <a:buChar char="•"/>
            </a:pPr>
            <a:r>
              <a:rPr lang="en-US" sz="2400" i="1" dirty="0"/>
              <a:t>Relational Databases (IBM DB2, Oracle, MS SQL Server) </a:t>
            </a:r>
          </a:p>
          <a:p>
            <a:pPr marL="914400" lvl="1" indent="-457200">
              <a:buFont typeface="Arial" panose="020B0604020202020204" pitchFamily="34" charset="0"/>
              <a:buChar char="•"/>
            </a:pPr>
            <a:r>
              <a:rPr lang="en-US" sz="2400" i="1" dirty="0"/>
              <a:t>Documental systems</a:t>
            </a:r>
          </a:p>
          <a:p>
            <a:pPr marL="914400" lvl="1" indent="-457200">
              <a:buFont typeface="Arial" panose="020B0604020202020204" pitchFamily="34" charset="0"/>
              <a:buChar char="•"/>
            </a:pPr>
            <a:endParaRPr lang="en-US" sz="2400" i="1" dirty="0"/>
          </a:p>
          <a:p>
            <a:pPr marL="342900" indent="-342900">
              <a:buFont typeface="Arial" panose="020B0604020202020204" pitchFamily="34" charset="0"/>
              <a:buChar char="•"/>
            </a:pPr>
            <a:r>
              <a:rPr lang="en-US" sz="2400" dirty="0"/>
              <a:t>For each crawler, you define the location of the data to be crawled and the frequency with which to crawl it.</a:t>
            </a:r>
          </a:p>
        </p:txBody>
      </p:sp>
    </p:spTree>
    <p:extLst>
      <p:ext uri="{BB962C8B-B14F-4D97-AF65-F5344CB8AC3E}">
        <p14:creationId xmlns:p14="http://schemas.microsoft.com/office/powerpoint/2010/main" val="1757183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CB7E-8B81-4450-9E07-C5128A965BEC}"/>
              </a:ext>
            </a:extLst>
          </p:cNvPr>
          <p:cNvSpPr>
            <a:spLocks noGrp="1"/>
          </p:cNvSpPr>
          <p:nvPr>
            <p:ph type="title"/>
          </p:nvPr>
        </p:nvSpPr>
        <p:spPr/>
        <p:txBody>
          <a:bodyPr/>
          <a:lstStyle/>
          <a:p>
            <a:r>
              <a:rPr lang="it-IT" dirty="0" err="1"/>
              <a:t>Crawling</a:t>
            </a:r>
            <a:r>
              <a:rPr lang="it-IT" dirty="0"/>
              <a:t> features / 1</a:t>
            </a:r>
            <a:endParaRPr lang="en-US" dirty="0"/>
          </a:p>
        </p:txBody>
      </p:sp>
      <p:sp>
        <p:nvSpPr>
          <p:cNvPr id="4" name="Rectangle 3">
            <a:extLst>
              <a:ext uri="{FF2B5EF4-FFF2-40B4-BE49-F238E27FC236}">
                <a16:creationId xmlns:a16="http://schemas.microsoft.com/office/drawing/2014/main" id="{85164D30-9A7E-4D6C-A6D2-B4B5BB011FAB}"/>
              </a:ext>
            </a:extLst>
          </p:cNvPr>
          <p:cNvSpPr/>
          <p:nvPr/>
        </p:nvSpPr>
        <p:spPr>
          <a:xfrm>
            <a:off x="838200" y="1941688"/>
            <a:ext cx="9220200" cy="3046988"/>
          </a:xfrm>
          <a:prstGeom prst="rect">
            <a:avLst/>
          </a:prstGeom>
        </p:spPr>
        <p:txBody>
          <a:bodyPr wrap="square">
            <a:spAutoFit/>
          </a:bodyPr>
          <a:lstStyle/>
          <a:p>
            <a:r>
              <a:rPr lang="en-US" sz="2400" b="1" dirty="0"/>
              <a:t>Ease of access </a:t>
            </a:r>
            <a:r>
              <a:rPr lang="en-US" sz="2400" dirty="0"/>
              <a:t>–No additional module is required on the data source server</a:t>
            </a:r>
          </a:p>
          <a:p>
            <a:endParaRPr lang="en-US" sz="2400" b="1" dirty="0"/>
          </a:p>
          <a:p>
            <a:r>
              <a:rPr lang="en-US" sz="2400" b="1" dirty="0"/>
              <a:t>Data discovery</a:t>
            </a:r>
            <a:r>
              <a:rPr lang="en-US" sz="2400" dirty="0"/>
              <a:t> – Capability of understanding data repository structure.  For example, list tables in a relational database</a:t>
            </a:r>
          </a:p>
          <a:p>
            <a:endParaRPr lang="en-US" sz="2400" b="1" dirty="0"/>
          </a:p>
          <a:p>
            <a:r>
              <a:rPr lang="en-US" sz="2400" b="1" dirty="0"/>
              <a:t>Efficient data retrieval</a:t>
            </a:r>
            <a:r>
              <a:rPr lang="en-US" sz="2400" dirty="0"/>
              <a:t> – Detects new data, updated data, and deleted data.  </a:t>
            </a:r>
          </a:p>
        </p:txBody>
      </p:sp>
    </p:spTree>
    <p:extLst>
      <p:ext uri="{BB962C8B-B14F-4D97-AF65-F5344CB8AC3E}">
        <p14:creationId xmlns:p14="http://schemas.microsoft.com/office/powerpoint/2010/main" val="589455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CB7E-8B81-4450-9E07-C5128A965BEC}"/>
              </a:ext>
            </a:extLst>
          </p:cNvPr>
          <p:cNvSpPr>
            <a:spLocks noGrp="1"/>
          </p:cNvSpPr>
          <p:nvPr>
            <p:ph type="title"/>
          </p:nvPr>
        </p:nvSpPr>
        <p:spPr/>
        <p:txBody>
          <a:bodyPr/>
          <a:lstStyle/>
          <a:p>
            <a:r>
              <a:rPr lang="it-IT" dirty="0" err="1"/>
              <a:t>Crawling</a:t>
            </a:r>
            <a:r>
              <a:rPr lang="it-IT" dirty="0"/>
              <a:t> features / 2</a:t>
            </a:r>
            <a:endParaRPr lang="en-US" dirty="0"/>
          </a:p>
        </p:txBody>
      </p:sp>
      <p:sp>
        <p:nvSpPr>
          <p:cNvPr id="4" name="Rectangle 3">
            <a:extLst>
              <a:ext uri="{FF2B5EF4-FFF2-40B4-BE49-F238E27FC236}">
                <a16:creationId xmlns:a16="http://schemas.microsoft.com/office/drawing/2014/main" id="{85164D30-9A7E-4D6C-A6D2-B4B5BB011FAB}"/>
              </a:ext>
            </a:extLst>
          </p:cNvPr>
          <p:cNvSpPr/>
          <p:nvPr/>
        </p:nvSpPr>
        <p:spPr>
          <a:xfrm>
            <a:off x="838200" y="1941688"/>
            <a:ext cx="9220200" cy="3046988"/>
          </a:xfrm>
          <a:prstGeom prst="rect">
            <a:avLst/>
          </a:prstGeom>
        </p:spPr>
        <p:txBody>
          <a:bodyPr wrap="square">
            <a:spAutoFit/>
          </a:bodyPr>
          <a:lstStyle/>
          <a:p>
            <a:r>
              <a:rPr lang="it-IT" sz="2400" b="1" dirty="0"/>
              <a:t>Schedule</a:t>
            </a:r>
            <a:r>
              <a:rPr lang="it-IT" sz="2400" dirty="0"/>
              <a:t> – </a:t>
            </a:r>
            <a:r>
              <a:rPr lang="it-IT" sz="2400" dirty="0" err="1"/>
              <a:t>It</a:t>
            </a:r>
            <a:r>
              <a:rPr lang="it-IT" sz="2400" dirty="0"/>
              <a:t> </a:t>
            </a:r>
            <a:r>
              <a:rPr lang="it-IT" sz="2400" dirty="0" err="1"/>
              <a:t>is</a:t>
            </a:r>
            <a:r>
              <a:rPr lang="it-IT" sz="2400" dirty="0"/>
              <a:t> </a:t>
            </a:r>
            <a:r>
              <a:rPr lang="it-IT" sz="2400" dirty="0" err="1"/>
              <a:t>possible</a:t>
            </a:r>
            <a:r>
              <a:rPr lang="it-IT" sz="2400" dirty="0"/>
              <a:t> to decide </a:t>
            </a:r>
            <a:r>
              <a:rPr lang="it-IT" sz="2400" dirty="0" err="1"/>
              <a:t>when</a:t>
            </a:r>
            <a:r>
              <a:rPr lang="it-IT" sz="2400" dirty="0"/>
              <a:t> and </a:t>
            </a:r>
            <a:r>
              <a:rPr lang="it-IT" sz="2400" dirty="0" err="1"/>
              <a:t>how</a:t>
            </a:r>
            <a:r>
              <a:rPr lang="it-IT" sz="2400" dirty="0"/>
              <a:t> </a:t>
            </a:r>
            <a:r>
              <a:rPr lang="it-IT" sz="2400" dirty="0" err="1"/>
              <a:t>collect</a:t>
            </a:r>
            <a:r>
              <a:rPr lang="it-IT" sz="2400" dirty="0"/>
              <a:t> new data (</a:t>
            </a:r>
            <a:r>
              <a:rPr lang="it-IT" sz="2400" dirty="0" err="1"/>
              <a:t>this</a:t>
            </a:r>
            <a:r>
              <a:rPr lang="it-IT" sz="2400" dirty="0"/>
              <a:t> </a:t>
            </a:r>
            <a:r>
              <a:rPr lang="it-IT" sz="2400" dirty="0" err="1"/>
              <a:t>is</a:t>
            </a:r>
            <a:r>
              <a:rPr lang="it-IT" sz="2400" dirty="0"/>
              <a:t> </a:t>
            </a:r>
            <a:r>
              <a:rPr lang="it-IT" sz="2400" dirty="0" err="1"/>
              <a:t>important</a:t>
            </a:r>
            <a:r>
              <a:rPr lang="it-IT" sz="2400" dirty="0"/>
              <a:t> for </a:t>
            </a:r>
            <a:r>
              <a:rPr lang="it-IT" sz="2400" dirty="0" err="1"/>
              <a:t>not</a:t>
            </a:r>
            <a:r>
              <a:rPr lang="it-IT" sz="2400" dirty="0"/>
              <a:t> </a:t>
            </a:r>
            <a:r>
              <a:rPr lang="it-IT" sz="2400" dirty="0" err="1"/>
              <a:t>interfering</a:t>
            </a:r>
            <a:r>
              <a:rPr lang="it-IT" sz="2400" dirty="0"/>
              <a:t> with regular user </a:t>
            </a:r>
            <a:r>
              <a:rPr lang="it-IT" sz="2400" dirty="0" err="1"/>
              <a:t>activities</a:t>
            </a:r>
            <a:endParaRPr lang="it-IT" sz="2400" dirty="0"/>
          </a:p>
          <a:p>
            <a:endParaRPr lang="en-US" sz="2400" dirty="0"/>
          </a:p>
          <a:p>
            <a:r>
              <a:rPr lang="en-US" sz="2400" b="1" dirty="0"/>
              <a:t>Security support</a:t>
            </a:r>
            <a:r>
              <a:rPr lang="en-US" sz="2400" dirty="0"/>
              <a:t> – Use Access Control List (ACLs) to crawl documents for secured search  </a:t>
            </a:r>
          </a:p>
          <a:p>
            <a:endParaRPr lang="en-US" sz="2400" dirty="0"/>
          </a:p>
          <a:p>
            <a:r>
              <a:rPr lang="it-IT" sz="2400" b="1" dirty="0"/>
              <a:t>P</a:t>
            </a:r>
            <a:r>
              <a:rPr lang="en-US" sz="2400" b="1" dirty="0" err="1"/>
              <a:t>lugin</a:t>
            </a:r>
            <a:r>
              <a:rPr lang="en-US" sz="2400" dirty="0"/>
              <a:t> – Possibility to adapt crawler to virtually any data format (requires use of custom code development)</a:t>
            </a:r>
          </a:p>
        </p:txBody>
      </p:sp>
    </p:spTree>
    <p:extLst>
      <p:ext uri="{BB962C8B-B14F-4D97-AF65-F5344CB8AC3E}">
        <p14:creationId xmlns:p14="http://schemas.microsoft.com/office/powerpoint/2010/main" val="3973925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BCB7E-8B81-4450-9E07-C5128A965BEC}"/>
              </a:ext>
            </a:extLst>
          </p:cNvPr>
          <p:cNvSpPr>
            <a:spLocks noGrp="1"/>
          </p:cNvSpPr>
          <p:nvPr>
            <p:ph type="title"/>
          </p:nvPr>
        </p:nvSpPr>
        <p:spPr/>
        <p:txBody>
          <a:bodyPr/>
          <a:lstStyle/>
          <a:p>
            <a:r>
              <a:rPr lang="it-IT" dirty="0" err="1"/>
              <a:t>Crawling</a:t>
            </a:r>
            <a:r>
              <a:rPr lang="it-IT" dirty="0"/>
              <a:t> vs </a:t>
            </a:r>
            <a:r>
              <a:rPr lang="it-IT" dirty="0" err="1"/>
              <a:t>Importing</a:t>
            </a:r>
            <a:endParaRPr lang="en-US" dirty="0"/>
          </a:p>
        </p:txBody>
      </p:sp>
      <p:sp>
        <p:nvSpPr>
          <p:cNvPr id="4" name="Rectangle 3">
            <a:extLst>
              <a:ext uri="{FF2B5EF4-FFF2-40B4-BE49-F238E27FC236}">
                <a16:creationId xmlns:a16="http://schemas.microsoft.com/office/drawing/2014/main" id="{85164D30-9A7E-4D6C-A6D2-B4B5BB011FAB}"/>
              </a:ext>
            </a:extLst>
          </p:cNvPr>
          <p:cNvSpPr/>
          <p:nvPr/>
        </p:nvSpPr>
        <p:spPr>
          <a:xfrm>
            <a:off x="838200" y="1941688"/>
            <a:ext cx="9220200" cy="3046988"/>
          </a:xfrm>
          <a:prstGeom prst="rect">
            <a:avLst/>
          </a:prstGeom>
        </p:spPr>
        <p:txBody>
          <a:bodyPr wrap="square">
            <a:spAutoFit/>
          </a:bodyPr>
          <a:lstStyle/>
          <a:p>
            <a:r>
              <a:rPr lang="it-IT" sz="2400" b="1" dirty="0" err="1"/>
              <a:t>Crawling</a:t>
            </a:r>
            <a:r>
              <a:rPr lang="it-IT" sz="2400" b="1" dirty="0"/>
              <a:t> </a:t>
            </a:r>
            <a:r>
              <a:rPr lang="it-IT" sz="2400" dirty="0" err="1"/>
              <a:t>is</a:t>
            </a:r>
            <a:r>
              <a:rPr lang="it-IT" sz="2400" dirty="0"/>
              <a:t> a </a:t>
            </a:r>
            <a:r>
              <a:rPr lang="it-IT" sz="2400" i="1" dirty="0" err="1"/>
              <a:t>dynamic</a:t>
            </a:r>
            <a:r>
              <a:rPr lang="it-IT" sz="2400" dirty="0"/>
              <a:t> </a:t>
            </a:r>
            <a:r>
              <a:rPr lang="it-IT" sz="2400" dirty="0" err="1"/>
              <a:t>process</a:t>
            </a:r>
            <a:r>
              <a:rPr lang="it-IT" sz="2400" dirty="0"/>
              <a:t> </a:t>
            </a:r>
            <a:r>
              <a:rPr lang="it-IT" sz="2400" dirty="0" err="1"/>
              <a:t>that</a:t>
            </a:r>
            <a:r>
              <a:rPr lang="it-IT" sz="2400" dirty="0"/>
              <a:t> can </a:t>
            </a:r>
            <a:r>
              <a:rPr lang="it-IT" sz="2400" dirty="0" err="1"/>
              <a:t>run</a:t>
            </a:r>
            <a:r>
              <a:rPr lang="it-IT" sz="2400" dirty="0"/>
              <a:t> </a:t>
            </a:r>
            <a:r>
              <a:rPr lang="it-IT" sz="2400" dirty="0" err="1"/>
              <a:t>independently</a:t>
            </a:r>
            <a:r>
              <a:rPr lang="it-IT" sz="2400" dirty="0"/>
              <a:t> </a:t>
            </a:r>
            <a:r>
              <a:rPr lang="it-IT" sz="2400" dirty="0" err="1"/>
              <a:t>through</a:t>
            </a:r>
            <a:r>
              <a:rPr lang="it-IT" sz="2400" dirty="0"/>
              <a:t> </a:t>
            </a:r>
            <a:r>
              <a:rPr lang="it-IT" sz="2400" dirty="0" err="1"/>
              <a:t>several</a:t>
            </a:r>
            <a:r>
              <a:rPr lang="it-IT" sz="2400" dirty="0"/>
              <a:t> </a:t>
            </a:r>
            <a:r>
              <a:rPr lang="it-IT" sz="2400" dirty="0" err="1"/>
              <a:t>days</a:t>
            </a:r>
            <a:r>
              <a:rPr lang="it-IT" sz="2400" dirty="0"/>
              <a:t> and </a:t>
            </a:r>
            <a:r>
              <a:rPr lang="it-IT" sz="2400" dirty="0" err="1"/>
              <a:t>acquire</a:t>
            </a:r>
            <a:r>
              <a:rPr lang="it-IT" sz="2400" dirty="0"/>
              <a:t> new information in an </a:t>
            </a:r>
            <a:r>
              <a:rPr lang="it-IT" sz="2400" dirty="0" err="1"/>
              <a:t>independent</a:t>
            </a:r>
            <a:r>
              <a:rPr lang="it-IT" sz="2400" dirty="0"/>
              <a:t> </a:t>
            </a:r>
            <a:r>
              <a:rPr lang="it-IT" sz="2400" dirty="0" err="1"/>
              <a:t>manner</a:t>
            </a:r>
            <a:r>
              <a:rPr lang="it-IT" sz="2400" dirty="0"/>
              <a:t>. The </a:t>
            </a:r>
            <a:r>
              <a:rPr lang="it-IT" sz="2400" dirty="0" err="1"/>
              <a:t>number</a:t>
            </a:r>
            <a:r>
              <a:rPr lang="it-IT" sz="2400" dirty="0"/>
              <a:t> of </a:t>
            </a:r>
            <a:r>
              <a:rPr lang="it-IT" sz="2400" dirty="0" err="1"/>
              <a:t>documents</a:t>
            </a:r>
            <a:r>
              <a:rPr lang="it-IT" sz="2400" dirty="0"/>
              <a:t> </a:t>
            </a:r>
            <a:r>
              <a:rPr lang="it-IT" sz="2400" dirty="0" err="1"/>
              <a:t>retrieved</a:t>
            </a:r>
            <a:r>
              <a:rPr lang="it-IT" sz="2400" dirty="0"/>
              <a:t> by a crawler </a:t>
            </a:r>
            <a:r>
              <a:rPr lang="it-IT" sz="2400" dirty="0" err="1"/>
              <a:t>is</a:t>
            </a:r>
            <a:r>
              <a:rPr lang="it-IT" sz="2400" dirty="0"/>
              <a:t> </a:t>
            </a:r>
            <a:r>
              <a:rPr lang="it-IT" sz="2400" dirty="0" err="1"/>
              <a:t>not</a:t>
            </a:r>
            <a:r>
              <a:rPr lang="it-IT" sz="2400" dirty="0"/>
              <a:t> </a:t>
            </a:r>
            <a:r>
              <a:rPr lang="it-IT" sz="2400" dirty="0" err="1"/>
              <a:t>known</a:t>
            </a:r>
            <a:r>
              <a:rPr lang="it-IT" sz="2400" dirty="0"/>
              <a:t> a priori</a:t>
            </a:r>
          </a:p>
          <a:p>
            <a:endParaRPr lang="it-IT" sz="2400" dirty="0"/>
          </a:p>
          <a:p>
            <a:r>
              <a:rPr lang="it-IT" sz="2400" b="1" dirty="0" err="1"/>
              <a:t>Importing</a:t>
            </a:r>
            <a:r>
              <a:rPr lang="it-IT" sz="2400" dirty="0"/>
              <a:t> </a:t>
            </a:r>
            <a:r>
              <a:rPr lang="it-IT" sz="2400" dirty="0" err="1"/>
              <a:t>is</a:t>
            </a:r>
            <a:r>
              <a:rPr lang="it-IT" sz="2400" dirty="0"/>
              <a:t> a </a:t>
            </a:r>
            <a:r>
              <a:rPr lang="it-IT" sz="2400" i="1" dirty="0"/>
              <a:t>batch</a:t>
            </a:r>
            <a:r>
              <a:rPr lang="it-IT" sz="2400" dirty="0"/>
              <a:t> </a:t>
            </a:r>
            <a:r>
              <a:rPr lang="it-IT" sz="2400" dirty="0" err="1"/>
              <a:t>process</a:t>
            </a:r>
            <a:r>
              <a:rPr lang="it-IT" sz="2400" dirty="0"/>
              <a:t> </a:t>
            </a:r>
            <a:r>
              <a:rPr lang="it-IT" sz="2400" dirty="0" err="1"/>
              <a:t>that</a:t>
            </a:r>
            <a:r>
              <a:rPr lang="it-IT" sz="2400" dirty="0"/>
              <a:t> </a:t>
            </a:r>
            <a:r>
              <a:rPr lang="it-IT" sz="2400" dirty="0" err="1"/>
              <a:t>is</a:t>
            </a:r>
            <a:r>
              <a:rPr lang="it-IT" sz="2400" dirty="0"/>
              <a:t> </a:t>
            </a:r>
            <a:r>
              <a:rPr lang="it-IT" sz="2400" dirty="0" err="1"/>
              <a:t>run</a:t>
            </a:r>
            <a:r>
              <a:rPr lang="it-IT" sz="2400" dirty="0"/>
              <a:t> under operator </a:t>
            </a:r>
            <a:r>
              <a:rPr lang="it-IT" sz="2400" dirty="0" err="1"/>
              <a:t>supervision</a:t>
            </a:r>
            <a:r>
              <a:rPr lang="it-IT" sz="2400" dirty="0"/>
              <a:t> in a </a:t>
            </a:r>
            <a:r>
              <a:rPr lang="it-IT" sz="2400" dirty="0" err="1"/>
              <a:t>controlled</a:t>
            </a:r>
            <a:r>
              <a:rPr lang="it-IT" sz="2400" dirty="0"/>
              <a:t> fashion and </a:t>
            </a:r>
            <a:r>
              <a:rPr lang="it-IT" sz="2400" dirty="0" err="1"/>
              <a:t>acquires</a:t>
            </a:r>
            <a:r>
              <a:rPr lang="it-IT" sz="2400" dirty="0"/>
              <a:t> a </a:t>
            </a:r>
            <a:r>
              <a:rPr lang="it-IT" sz="2400" dirty="0" err="1"/>
              <a:t>well</a:t>
            </a:r>
            <a:r>
              <a:rPr lang="it-IT" sz="2400" dirty="0"/>
              <a:t> </a:t>
            </a:r>
            <a:r>
              <a:rPr lang="it-IT" sz="2400" dirty="0" err="1"/>
              <a:t>known</a:t>
            </a:r>
            <a:r>
              <a:rPr lang="it-IT" sz="2400" dirty="0"/>
              <a:t> </a:t>
            </a:r>
            <a:r>
              <a:rPr lang="it-IT" sz="2400" dirty="0" err="1"/>
              <a:t>amount</a:t>
            </a:r>
            <a:r>
              <a:rPr lang="it-IT" sz="2400" dirty="0"/>
              <a:t> of </a:t>
            </a:r>
            <a:r>
              <a:rPr lang="it-IT" sz="2400" dirty="0" err="1"/>
              <a:t>documents</a:t>
            </a:r>
            <a:endParaRPr lang="it-IT" sz="2400" dirty="0"/>
          </a:p>
          <a:p>
            <a:endParaRPr lang="it-IT" sz="2400" dirty="0"/>
          </a:p>
          <a:p>
            <a:r>
              <a:rPr lang="it-IT" sz="2400" dirty="0"/>
              <a:t>Use </a:t>
            </a:r>
            <a:r>
              <a:rPr lang="it-IT" sz="2400" dirty="0" err="1"/>
              <a:t>cases</a:t>
            </a:r>
            <a:r>
              <a:rPr lang="it-IT" sz="2400" dirty="0"/>
              <a:t> are </a:t>
            </a:r>
            <a:r>
              <a:rPr lang="it-IT" sz="2400" dirty="0" err="1"/>
              <a:t>different</a:t>
            </a:r>
            <a:r>
              <a:rPr lang="it-IT" sz="2400" dirty="0"/>
              <a:t>! </a:t>
            </a:r>
            <a:endParaRPr lang="en-US" sz="2400" dirty="0"/>
          </a:p>
        </p:txBody>
      </p:sp>
    </p:spTree>
    <p:extLst>
      <p:ext uri="{BB962C8B-B14F-4D97-AF65-F5344CB8AC3E}">
        <p14:creationId xmlns:p14="http://schemas.microsoft.com/office/powerpoint/2010/main" val="2079494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DD19-61EC-4C6B-8429-61C39F600AA9}"/>
              </a:ext>
            </a:extLst>
          </p:cNvPr>
          <p:cNvSpPr>
            <a:spLocks noGrp="1"/>
          </p:cNvSpPr>
          <p:nvPr>
            <p:ph type="title"/>
          </p:nvPr>
        </p:nvSpPr>
        <p:spPr/>
        <p:txBody>
          <a:bodyPr/>
          <a:lstStyle/>
          <a:p>
            <a:r>
              <a:rPr lang="it-IT" dirty="0"/>
              <a:t>Data Format for Import</a:t>
            </a:r>
            <a:endParaRPr lang="en-US" dirty="0"/>
          </a:p>
        </p:txBody>
      </p:sp>
      <p:sp>
        <p:nvSpPr>
          <p:cNvPr id="3" name="Content Placeholder 2">
            <a:extLst>
              <a:ext uri="{FF2B5EF4-FFF2-40B4-BE49-F238E27FC236}">
                <a16:creationId xmlns:a16="http://schemas.microsoft.com/office/drawing/2014/main" id="{230D3E4F-E937-4AFA-9893-F7B861DFCA87}"/>
              </a:ext>
            </a:extLst>
          </p:cNvPr>
          <p:cNvSpPr>
            <a:spLocks noGrp="1"/>
          </p:cNvSpPr>
          <p:nvPr>
            <p:ph idx="1"/>
          </p:nvPr>
        </p:nvSpPr>
        <p:spPr/>
        <p:txBody>
          <a:bodyPr/>
          <a:lstStyle/>
          <a:p>
            <a:r>
              <a:rPr lang="it-IT" dirty="0" err="1"/>
              <a:t>Usually</a:t>
            </a:r>
            <a:r>
              <a:rPr lang="it-IT" dirty="0"/>
              <a:t> can be </a:t>
            </a:r>
            <a:r>
              <a:rPr lang="it-IT" dirty="0" err="1"/>
              <a:t>imported</a:t>
            </a:r>
            <a:r>
              <a:rPr lang="it-IT" dirty="0"/>
              <a:t> data in </a:t>
            </a:r>
            <a:r>
              <a:rPr lang="it-IT" b="1" dirty="0"/>
              <a:t>CSV</a:t>
            </a:r>
            <a:r>
              <a:rPr lang="it-IT" dirty="0"/>
              <a:t> format</a:t>
            </a:r>
          </a:p>
          <a:p>
            <a:r>
              <a:rPr lang="it-IT" dirty="0"/>
              <a:t>CSV (Comma </a:t>
            </a:r>
            <a:r>
              <a:rPr lang="it-IT" dirty="0" err="1"/>
              <a:t>Separated</a:t>
            </a:r>
            <a:r>
              <a:rPr lang="it-IT" dirty="0"/>
              <a:t> </a:t>
            </a:r>
            <a:r>
              <a:rPr lang="it-IT" dirty="0" err="1"/>
              <a:t>Values</a:t>
            </a:r>
            <a:r>
              <a:rPr lang="it-IT" dirty="0"/>
              <a:t>) </a:t>
            </a:r>
            <a:r>
              <a:rPr lang="it-IT" dirty="0" err="1"/>
              <a:t>files</a:t>
            </a:r>
            <a:r>
              <a:rPr lang="it-IT" dirty="0"/>
              <a:t> </a:t>
            </a:r>
            <a:r>
              <a:rPr lang="it-IT" dirty="0" err="1"/>
              <a:t>contain</a:t>
            </a:r>
            <a:r>
              <a:rPr lang="it-IT" dirty="0"/>
              <a:t> a set of </a:t>
            </a:r>
            <a:r>
              <a:rPr lang="it-IT" dirty="0" err="1"/>
              <a:t>records</a:t>
            </a:r>
            <a:r>
              <a:rPr lang="it-IT" dirty="0"/>
              <a:t> (one per </a:t>
            </a:r>
            <a:r>
              <a:rPr lang="it-IT" dirty="0" err="1"/>
              <a:t>row</a:t>
            </a:r>
            <a:r>
              <a:rPr lang="it-IT" dirty="0"/>
              <a:t>) </a:t>
            </a:r>
            <a:r>
              <a:rPr lang="it-IT" dirty="0" err="1"/>
              <a:t>where</a:t>
            </a:r>
            <a:r>
              <a:rPr lang="it-IT" dirty="0"/>
              <a:t> </a:t>
            </a:r>
            <a:r>
              <a:rPr lang="it-IT" dirty="0" err="1"/>
              <a:t>different</a:t>
            </a:r>
            <a:r>
              <a:rPr lang="it-IT" dirty="0"/>
              <a:t> </a:t>
            </a:r>
            <a:r>
              <a:rPr lang="it-IT" dirty="0" err="1"/>
              <a:t>fields</a:t>
            </a:r>
            <a:r>
              <a:rPr lang="it-IT" dirty="0"/>
              <a:t> are </a:t>
            </a:r>
            <a:r>
              <a:rPr lang="it-IT" dirty="0" err="1"/>
              <a:t>separated</a:t>
            </a:r>
            <a:r>
              <a:rPr lang="it-IT" dirty="0"/>
              <a:t> by </a:t>
            </a:r>
            <a:r>
              <a:rPr lang="it-IT" dirty="0" err="1"/>
              <a:t>commas</a:t>
            </a:r>
            <a:r>
              <a:rPr lang="it-IT" dirty="0"/>
              <a:t>. The </a:t>
            </a:r>
            <a:r>
              <a:rPr lang="it-IT" dirty="0" err="1"/>
              <a:t>field</a:t>
            </a:r>
            <a:r>
              <a:rPr lang="it-IT" dirty="0"/>
              <a:t> </a:t>
            </a:r>
            <a:r>
              <a:rPr lang="it-IT" dirty="0" err="1"/>
              <a:t>sequence</a:t>
            </a:r>
            <a:r>
              <a:rPr lang="it-IT" dirty="0"/>
              <a:t> </a:t>
            </a:r>
            <a:r>
              <a:rPr lang="it-IT" dirty="0" err="1"/>
              <a:t>has</a:t>
            </a:r>
            <a:r>
              <a:rPr lang="it-IT" dirty="0"/>
              <a:t> to be </a:t>
            </a:r>
            <a:r>
              <a:rPr lang="it-IT" dirty="0" err="1"/>
              <a:t>fixed</a:t>
            </a:r>
            <a:endParaRPr lang="it-IT" dirty="0"/>
          </a:p>
          <a:p>
            <a:r>
              <a:rPr lang="it-IT" dirty="0"/>
              <a:t>First line </a:t>
            </a:r>
            <a:r>
              <a:rPr lang="it-IT" dirty="0" err="1"/>
              <a:t>is</a:t>
            </a:r>
            <a:r>
              <a:rPr lang="it-IT" dirty="0"/>
              <a:t> </a:t>
            </a:r>
            <a:r>
              <a:rPr lang="it-IT" dirty="0" err="1"/>
              <a:t>usually</a:t>
            </a:r>
            <a:r>
              <a:rPr lang="it-IT" dirty="0"/>
              <a:t> </a:t>
            </a:r>
            <a:r>
              <a:rPr lang="it-IT" dirty="0" err="1"/>
              <a:t>field</a:t>
            </a:r>
            <a:r>
              <a:rPr lang="it-IT" dirty="0"/>
              <a:t> </a:t>
            </a:r>
            <a:r>
              <a:rPr lang="it-IT" dirty="0" err="1"/>
              <a:t>description</a:t>
            </a:r>
            <a:r>
              <a:rPr lang="it-IT" dirty="0"/>
              <a:t> </a:t>
            </a:r>
            <a:r>
              <a:rPr lang="it-IT" dirty="0" err="1"/>
              <a:t>names</a:t>
            </a:r>
            <a:r>
              <a:rPr lang="it-IT" dirty="0"/>
              <a:t> (-&gt; </a:t>
            </a:r>
            <a:r>
              <a:rPr lang="it-IT" dirty="0" err="1"/>
              <a:t>Header</a:t>
            </a:r>
            <a:r>
              <a:rPr lang="it-IT" dirty="0"/>
              <a:t> </a:t>
            </a:r>
            <a:r>
              <a:rPr lang="it-IT" dirty="0" err="1"/>
              <a:t>row</a:t>
            </a:r>
            <a:r>
              <a:rPr lang="it-IT" dirty="0"/>
              <a:t>), </a:t>
            </a:r>
            <a:r>
              <a:rPr lang="it-IT" dirty="0" err="1"/>
              <a:t>while</a:t>
            </a:r>
            <a:r>
              <a:rPr lang="it-IT" dirty="0"/>
              <a:t> </a:t>
            </a:r>
            <a:r>
              <a:rPr lang="it-IT" dirty="0" err="1"/>
              <a:t>all</a:t>
            </a:r>
            <a:r>
              <a:rPr lang="it-IT" dirty="0"/>
              <a:t> </a:t>
            </a:r>
            <a:r>
              <a:rPr lang="it-IT" dirty="0" err="1"/>
              <a:t>other</a:t>
            </a:r>
            <a:r>
              <a:rPr lang="it-IT" dirty="0"/>
              <a:t> </a:t>
            </a:r>
            <a:r>
              <a:rPr lang="it-IT" dirty="0" err="1"/>
              <a:t>lines</a:t>
            </a:r>
            <a:r>
              <a:rPr lang="it-IT" dirty="0"/>
              <a:t> are </a:t>
            </a:r>
            <a:r>
              <a:rPr lang="it-IT" dirty="0" err="1"/>
              <a:t>field</a:t>
            </a:r>
            <a:r>
              <a:rPr lang="it-IT" dirty="0"/>
              <a:t> </a:t>
            </a:r>
            <a:r>
              <a:rPr lang="it-IT" dirty="0" err="1"/>
              <a:t>values</a:t>
            </a:r>
            <a:r>
              <a:rPr lang="it-IT" dirty="0"/>
              <a:t> </a:t>
            </a:r>
          </a:p>
          <a:p>
            <a:r>
              <a:rPr lang="it-IT" dirty="0" err="1"/>
              <a:t>CSVs</a:t>
            </a:r>
            <a:r>
              <a:rPr lang="it-IT" dirty="0"/>
              <a:t> are </a:t>
            </a:r>
            <a:r>
              <a:rPr lang="it-IT" dirty="0" err="1"/>
              <a:t>easily</a:t>
            </a:r>
            <a:r>
              <a:rPr lang="it-IT" dirty="0"/>
              <a:t> </a:t>
            </a:r>
            <a:r>
              <a:rPr lang="it-IT" dirty="0" err="1"/>
              <a:t>produced</a:t>
            </a:r>
            <a:r>
              <a:rPr lang="it-IT" dirty="0"/>
              <a:t> from Excel </a:t>
            </a:r>
            <a:r>
              <a:rPr lang="it-IT" dirty="0" err="1"/>
              <a:t>spreadsheets</a:t>
            </a:r>
            <a:r>
              <a:rPr lang="it-IT" dirty="0"/>
              <a:t> and database </a:t>
            </a:r>
            <a:r>
              <a:rPr lang="it-IT" dirty="0" err="1"/>
              <a:t>tables</a:t>
            </a:r>
            <a:r>
              <a:rPr lang="it-IT" dirty="0"/>
              <a:t> </a:t>
            </a:r>
            <a:endParaRPr lang="en-US" dirty="0"/>
          </a:p>
        </p:txBody>
      </p:sp>
    </p:spTree>
    <p:extLst>
      <p:ext uri="{BB962C8B-B14F-4D97-AF65-F5344CB8AC3E}">
        <p14:creationId xmlns:p14="http://schemas.microsoft.com/office/powerpoint/2010/main" val="29252606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0C1B5-A0A8-47C2-8DDF-CAC2B2AF01D2}"/>
              </a:ext>
            </a:extLst>
          </p:cNvPr>
          <p:cNvSpPr>
            <a:spLocks noGrp="1"/>
          </p:cNvSpPr>
          <p:nvPr>
            <p:ph type="title"/>
          </p:nvPr>
        </p:nvSpPr>
        <p:spPr/>
        <p:txBody>
          <a:bodyPr/>
          <a:lstStyle/>
          <a:p>
            <a:r>
              <a:rPr lang="it-IT" dirty="0" err="1"/>
              <a:t>Hands</a:t>
            </a:r>
            <a:r>
              <a:rPr lang="it-IT" dirty="0"/>
              <a:t> On</a:t>
            </a:r>
            <a:endParaRPr lang="en-US" dirty="0"/>
          </a:p>
        </p:txBody>
      </p:sp>
      <p:pic>
        <p:nvPicPr>
          <p:cNvPr id="5" name="Picture 4">
            <a:extLst>
              <a:ext uri="{FF2B5EF4-FFF2-40B4-BE49-F238E27FC236}">
                <a16:creationId xmlns:a16="http://schemas.microsoft.com/office/drawing/2014/main" id="{F7D485DE-71EB-44F1-BB39-94BEC02ED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687" y="744415"/>
            <a:ext cx="2425113" cy="2425113"/>
          </a:xfrm>
          <a:prstGeom prst="rect">
            <a:avLst/>
          </a:prstGeom>
        </p:spPr>
      </p:pic>
      <p:sp>
        <p:nvSpPr>
          <p:cNvPr id="6" name="Content Placeholder 2">
            <a:extLst>
              <a:ext uri="{FF2B5EF4-FFF2-40B4-BE49-F238E27FC236}">
                <a16:creationId xmlns:a16="http://schemas.microsoft.com/office/drawing/2014/main" id="{19DD6510-0B12-45A6-BCC5-C7A0AE518855}"/>
              </a:ext>
            </a:extLst>
          </p:cNvPr>
          <p:cNvSpPr>
            <a:spLocks noGrp="1"/>
          </p:cNvSpPr>
          <p:nvPr>
            <p:ph idx="1"/>
          </p:nvPr>
        </p:nvSpPr>
        <p:spPr>
          <a:xfrm>
            <a:off x="838200" y="1825625"/>
            <a:ext cx="7725508" cy="4351338"/>
          </a:xfrm>
        </p:spPr>
        <p:txBody>
          <a:bodyPr/>
          <a:lstStyle/>
          <a:p>
            <a:r>
              <a:rPr lang="it-IT" dirty="0"/>
              <a:t>Use Administration Console</a:t>
            </a:r>
          </a:p>
          <a:p>
            <a:pPr lvl="1"/>
            <a:r>
              <a:rPr lang="it-IT" dirty="0" err="1"/>
              <a:t>Define</a:t>
            </a:r>
            <a:r>
              <a:rPr lang="it-IT" dirty="0"/>
              <a:t> a </a:t>
            </a:r>
            <a:r>
              <a:rPr lang="it-IT" dirty="0" err="1"/>
              <a:t>collection</a:t>
            </a:r>
            <a:endParaRPr lang="it-IT" dirty="0"/>
          </a:p>
          <a:p>
            <a:pPr lvl="1"/>
            <a:r>
              <a:rPr lang="it-IT" dirty="0"/>
              <a:t>Import some data </a:t>
            </a:r>
            <a:r>
              <a:rPr lang="it-IT" dirty="0" err="1"/>
              <a:t>starting</a:t>
            </a:r>
            <a:r>
              <a:rPr lang="it-IT" dirty="0"/>
              <a:t> from a CSV file</a:t>
            </a:r>
          </a:p>
          <a:p>
            <a:pPr lvl="1"/>
            <a:r>
              <a:rPr lang="it-IT" dirty="0" err="1"/>
              <a:t>Let</a:t>
            </a:r>
            <a:r>
              <a:rPr lang="it-IT" dirty="0"/>
              <a:t> WEX parse and </a:t>
            </a:r>
            <a:r>
              <a:rPr lang="it-IT" dirty="0" err="1"/>
              <a:t>index</a:t>
            </a:r>
            <a:r>
              <a:rPr lang="it-IT" dirty="0"/>
              <a:t> data</a:t>
            </a:r>
          </a:p>
          <a:p>
            <a:r>
              <a:rPr lang="it-IT" dirty="0"/>
              <a:t>Use Content </a:t>
            </a:r>
            <a:r>
              <a:rPr lang="it-IT" dirty="0" err="1"/>
              <a:t>Miner</a:t>
            </a:r>
            <a:endParaRPr lang="it-IT" dirty="0"/>
          </a:p>
          <a:p>
            <a:pPr lvl="1"/>
            <a:r>
              <a:rPr lang="it-IT" dirty="0" err="1"/>
              <a:t>View</a:t>
            </a:r>
            <a:r>
              <a:rPr lang="it-IT" dirty="0"/>
              <a:t> </a:t>
            </a:r>
            <a:r>
              <a:rPr lang="it-IT" dirty="0" err="1"/>
              <a:t>imported</a:t>
            </a:r>
            <a:r>
              <a:rPr lang="it-IT" dirty="0"/>
              <a:t> data</a:t>
            </a:r>
          </a:p>
          <a:p>
            <a:pPr lvl="1"/>
            <a:r>
              <a:rPr lang="it-IT" dirty="0" err="1"/>
              <a:t>Examine</a:t>
            </a:r>
            <a:r>
              <a:rPr lang="it-IT" dirty="0"/>
              <a:t> </a:t>
            </a:r>
            <a:r>
              <a:rPr lang="it-IT" dirty="0" err="1"/>
              <a:t>different</a:t>
            </a:r>
            <a:r>
              <a:rPr lang="it-IT" dirty="0"/>
              <a:t> data </a:t>
            </a:r>
            <a:r>
              <a:rPr lang="it-IT" dirty="0" err="1"/>
              <a:t>views</a:t>
            </a:r>
            <a:endParaRPr lang="it-IT" dirty="0"/>
          </a:p>
          <a:p>
            <a:pPr lvl="1"/>
            <a:r>
              <a:rPr lang="it-IT" dirty="0" err="1"/>
              <a:t>Run</a:t>
            </a:r>
            <a:r>
              <a:rPr lang="it-IT" dirty="0"/>
              <a:t> some </a:t>
            </a:r>
            <a:r>
              <a:rPr lang="it-IT" dirty="0" err="1"/>
              <a:t>simple</a:t>
            </a:r>
            <a:r>
              <a:rPr lang="it-IT" dirty="0"/>
              <a:t> </a:t>
            </a:r>
            <a:r>
              <a:rPr lang="it-IT" dirty="0" err="1"/>
              <a:t>search</a:t>
            </a:r>
            <a:r>
              <a:rPr lang="it-IT" dirty="0"/>
              <a:t> </a:t>
            </a:r>
            <a:r>
              <a:rPr lang="it-IT" dirty="0" err="1"/>
              <a:t>queries</a:t>
            </a:r>
            <a:endParaRPr lang="en-US" dirty="0"/>
          </a:p>
        </p:txBody>
      </p:sp>
    </p:spTree>
    <p:extLst>
      <p:ext uri="{BB962C8B-B14F-4D97-AF65-F5344CB8AC3E}">
        <p14:creationId xmlns:p14="http://schemas.microsoft.com/office/powerpoint/2010/main" val="372440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B7595-637D-437E-84C7-96D07960DE44}"/>
              </a:ext>
            </a:extLst>
          </p:cNvPr>
          <p:cNvSpPr>
            <a:spLocks noGrp="1"/>
          </p:cNvSpPr>
          <p:nvPr>
            <p:ph type="title"/>
          </p:nvPr>
        </p:nvSpPr>
        <p:spPr/>
        <p:txBody>
          <a:bodyPr/>
          <a:lstStyle/>
          <a:p>
            <a:r>
              <a:rPr lang="it-IT" dirty="0" err="1"/>
              <a:t>Today’s</a:t>
            </a:r>
            <a:r>
              <a:rPr lang="it-IT" dirty="0"/>
              <a:t> </a:t>
            </a:r>
            <a:r>
              <a:rPr lang="it-IT" dirty="0" err="1"/>
              <a:t>Contents</a:t>
            </a:r>
            <a:r>
              <a:rPr lang="it-IT" dirty="0"/>
              <a:t>: </a:t>
            </a:r>
            <a:r>
              <a:rPr lang="it-IT" dirty="0" err="1"/>
              <a:t>Introduction</a:t>
            </a:r>
            <a:r>
              <a:rPr lang="it-IT" dirty="0"/>
              <a:t> to WEX </a:t>
            </a:r>
            <a:endParaRPr lang="en-US" dirty="0"/>
          </a:p>
        </p:txBody>
      </p:sp>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a:xfrm>
            <a:off x="838200" y="1525822"/>
            <a:ext cx="10515600" cy="4351338"/>
          </a:xfrm>
        </p:spPr>
        <p:txBody>
          <a:bodyPr>
            <a:normAutofit lnSpcReduction="10000"/>
          </a:bodyPr>
          <a:lstStyle/>
          <a:p>
            <a:pPr marL="514350" indent="-514350">
              <a:buFont typeface="+mj-lt"/>
              <a:buAutoNum type="arabicPeriod"/>
            </a:pPr>
            <a:r>
              <a:rPr lang="it-IT" dirty="0"/>
              <a:t>From Data to Knowledge</a:t>
            </a:r>
          </a:p>
          <a:p>
            <a:pPr marL="514350" indent="-514350">
              <a:buFont typeface="+mj-lt"/>
              <a:buAutoNum type="arabicPeriod"/>
            </a:pPr>
            <a:r>
              <a:rPr lang="it-IT" dirty="0"/>
              <a:t>A </a:t>
            </a:r>
            <a:r>
              <a:rPr lang="it-IT" dirty="0" err="1"/>
              <a:t>Closer</a:t>
            </a:r>
            <a:r>
              <a:rPr lang="it-IT" dirty="0"/>
              <a:t> Look to Content Analytics</a:t>
            </a:r>
          </a:p>
          <a:p>
            <a:pPr marL="514350" indent="-514350">
              <a:buFont typeface="+mj-lt"/>
              <a:buAutoNum type="arabicPeriod"/>
            </a:pPr>
            <a:r>
              <a:rPr lang="it-IT" dirty="0"/>
              <a:t>An </a:t>
            </a:r>
            <a:r>
              <a:rPr lang="it-IT" dirty="0" err="1"/>
              <a:t>Even</a:t>
            </a:r>
            <a:r>
              <a:rPr lang="it-IT" dirty="0"/>
              <a:t> </a:t>
            </a:r>
            <a:r>
              <a:rPr lang="it-IT" dirty="0" err="1"/>
              <a:t>Closer</a:t>
            </a:r>
            <a:r>
              <a:rPr lang="it-IT" dirty="0"/>
              <a:t> Look to IBM Watson Explorer</a:t>
            </a:r>
          </a:p>
          <a:p>
            <a:pPr marL="514350" indent="-514350">
              <a:buFont typeface="+mj-lt"/>
              <a:buAutoNum type="arabicPeriod"/>
            </a:pPr>
            <a:r>
              <a:rPr lang="it-IT" dirty="0"/>
              <a:t>Components of a Watson Explorer Project</a:t>
            </a:r>
          </a:p>
          <a:p>
            <a:pPr marL="514350" indent="-514350">
              <a:buFont typeface="+mj-lt"/>
              <a:buAutoNum type="arabicPeriod"/>
            </a:pPr>
            <a:r>
              <a:rPr lang="it-IT" dirty="0"/>
              <a:t>Data </a:t>
            </a:r>
            <a:r>
              <a:rPr lang="it-IT" dirty="0" err="1"/>
              <a:t>Sources</a:t>
            </a:r>
            <a:r>
              <a:rPr lang="it-IT" dirty="0"/>
              <a:t> and </a:t>
            </a:r>
            <a:r>
              <a:rPr lang="it-IT" dirty="0" err="1"/>
              <a:t>Collections</a:t>
            </a:r>
            <a:endParaRPr lang="it-IT" dirty="0"/>
          </a:p>
          <a:p>
            <a:pPr marL="514350" indent="-514350">
              <a:buFont typeface="+mj-lt"/>
              <a:buAutoNum type="arabicPeriod"/>
            </a:pPr>
            <a:r>
              <a:rPr lang="it-IT" dirty="0" err="1"/>
              <a:t>Hands</a:t>
            </a:r>
            <a:r>
              <a:rPr lang="it-IT" dirty="0"/>
              <a:t> On</a:t>
            </a:r>
          </a:p>
          <a:p>
            <a:pPr marL="0" indent="0">
              <a:buNone/>
            </a:pPr>
            <a:endParaRPr lang="it-IT" dirty="0"/>
          </a:p>
          <a:p>
            <a:pPr marL="0" indent="0">
              <a:buNone/>
            </a:pPr>
            <a:endParaRPr lang="it-IT" dirty="0"/>
          </a:p>
          <a:p>
            <a:pPr marL="0" indent="0">
              <a:buNone/>
            </a:pPr>
            <a:r>
              <a:rPr lang="it-IT" dirty="0"/>
              <a:t> </a:t>
            </a:r>
          </a:p>
          <a:p>
            <a:pPr marL="0" indent="0">
              <a:buNone/>
            </a:pPr>
            <a:endParaRPr lang="en-US" dirty="0"/>
          </a:p>
        </p:txBody>
      </p:sp>
    </p:spTree>
    <p:extLst>
      <p:ext uri="{BB962C8B-B14F-4D97-AF65-F5344CB8AC3E}">
        <p14:creationId xmlns:p14="http://schemas.microsoft.com/office/powerpoint/2010/main" val="24777308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B977B2-AFE2-4EBA-94AA-451FE393BEA8}"/>
              </a:ext>
            </a:extLst>
          </p:cNvPr>
          <p:cNvSpPr>
            <a:spLocks noGrp="1"/>
          </p:cNvSpPr>
          <p:nvPr>
            <p:ph idx="1"/>
          </p:nvPr>
        </p:nvSpPr>
        <p:spPr/>
        <p:txBody>
          <a:bodyPr>
            <a:normAutofit/>
          </a:bodyPr>
          <a:lstStyle/>
          <a:p>
            <a:pPr marL="0" indent="0" algn="ctr">
              <a:buNone/>
            </a:pPr>
            <a:r>
              <a:rPr lang="it-IT" sz="5400" dirty="0"/>
              <a:t>1. From Data</a:t>
            </a:r>
          </a:p>
          <a:p>
            <a:pPr marL="0" indent="0" algn="ctr">
              <a:buNone/>
            </a:pPr>
            <a:r>
              <a:rPr lang="it-IT" sz="5400" dirty="0"/>
              <a:t>To Knowledge</a:t>
            </a:r>
            <a:endParaRPr lang="en-US" sz="5400" dirty="0"/>
          </a:p>
        </p:txBody>
      </p:sp>
    </p:spTree>
    <p:extLst>
      <p:ext uri="{BB962C8B-B14F-4D97-AF65-F5344CB8AC3E}">
        <p14:creationId xmlns:p14="http://schemas.microsoft.com/office/powerpoint/2010/main" val="276661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92056" y="0"/>
            <a:ext cx="12384056" cy="685800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92057" y="0"/>
            <a:ext cx="12384052" cy="6858000"/>
          </a:xfrm>
          <a:prstGeom prst="rect">
            <a:avLst/>
          </a:prstGeom>
        </p:spPr>
      </p:pic>
      <p:sp>
        <p:nvSpPr>
          <p:cNvPr id="5" name="Slide Number Placeholder 4"/>
          <p:cNvSpPr>
            <a:spLocks noGrp="1"/>
          </p:cNvSpPr>
          <p:nvPr>
            <p:ph type="sldNum" sz="quarter" idx="12"/>
          </p:nvPr>
        </p:nvSpPr>
        <p:spPr/>
        <p:txBody>
          <a:bodyPr/>
          <a:lstStyle/>
          <a:p>
            <a:fld id="{E4DBDE34-E9B5-E04F-B662-69720E4BCB53}" type="slidenum">
              <a:rPr lang="en-US" noProof="0" smtClean="0">
                <a:solidFill>
                  <a:srgbClr val="FFFFFF"/>
                </a:solidFill>
              </a:rPr>
              <a:t>7</a:t>
            </a:fld>
            <a:endParaRPr lang="en-US" noProof="0">
              <a:solidFill>
                <a:srgbClr val="FFFFFF"/>
              </a:solidFill>
            </a:endParaRPr>
          </a:p>
        </p:txBody>
      </p:sp>
      <p:sp>
        <p:nvSpPr>
          <p:cNvPr id="11" name="Title 1"/>
          <p:cNvSpPr>
            <a:spLocks noGrp="1"/>
          </p:cNvSpPr>
          <p:nvPr>
            <p:ph type="title"/>
          </p:nvPr>
        </p:nvSpPr>
        <p:spPr>
          <a:xfrm>
            <a:off x="302684" y="239184"/>
            <a:ext cx="4895849" cy="2029883"/>
          </a:xfrm>
        </p:spPr>
        <p:txBody>
          <a:bodyPr>
            <a:normAutofit fontScale="90000"/>
          </a:bodyPr>
          <a:lstStyle/>
          <a:p>
            <a:r>
              <a:rPr lang="en-US" sz="4000" dirty="0">
                <a:solidFill>
                  <a:srgbClr val="508DCA"/>
                </a:solidFill>
              </a:rPr>
              <a:t>2.5 Quintillion </a:t>
            </a:r>
            <a:br>
              <a:rPr lang="en-US" sz="4000" dirty="0">
                <a:solidFill>
                  <a:srgbClr val="585858"/>
                </a:solidFill>
              </a:rPr>
            </a:br>
            <a:r>
              <a:rPr lang="en-US" sz="4000" dirty="0">
                <a:solidFill>
                  <a:srgbClr val="585858"/>
                </a:solidFill>
              </a:rPr>
              <a:t>bytes of new data created daily</a:t>
            </a:r>
            <a:br>
              <a:rPr lang="en-US" sz="4000" dirty="0">
                <a:solidFill>
                  <a:srgbClr val="585858"/>
                </a:solidFill>
              </a:rPr>
            </a:br>
            <a:r>
              <a:rPr lang="en-US" sz="4000" dirty="0">
                <a:solidFill>
                  <a:srgbClr val="585858"/>
                </a:solidFill>
              </a:rPr>
              <a:t> </a:t>
            </a:r>
            <a:br>
              <a:rPr lang="en-US" sz="4000" dirty="0">
                <a:solidFill>
                  <a:srgbClr val="585858"/>
                </a:solidFill>
              </a:rPr>
            </a:br>
            <a:endParaRPr lang="en-US" sz="4000" dirty="0">
              <a:solidFill>
                <a:srgbClr val="585858"/>
              </a:solidFill>
            </a:endParaRPr>
          </a:p>
        </p:txBody>
      </p:sp>
      <p:sp>
        <p:nvSpPr>
          <p:cNvPr id="12" name="Content Placeholder 2"/>
          <p:cNvSpPr>
            <a:spLocks noGrp="1"/>
          </p:cNvSpPr>
          <p:nvPr>
            <p:ph idx="1"/>
          </p:nvPr>
        </p:nvSpPr>
        <p:spPr>
          <a:xfrm>
            <a:off x="373167" y="4346584"/>
            <a:ext cx="3724701" cy="1367941"/>
          </a:xfrm>
        </p:spPr>
        <p:txBody>
          <a:bodyPr/>
          <a:lstStyle/>
          <a:p>
            <a:r>
              <a:rPr lang="en-US" sz="2667" dirty="0">
                <a:solidFill>
                  <a:srgbClr val="585858"/>
                </a:solidFill>
                <a:latin typeface="Arial" charset="0"/>
                <a:ea typeface="Arial" charset="0"/>
                <a:cs typeface="Arial" charset="0"/>
              </a:rPr>
              <a:t>Are you ready for the challenges and opportunities?</a:t>
            </a:r>
          </a:p>
          <a:p>
            <a:endParaRPr lang="en-US" sz="2667" dirty="0">
              <a:solidFill>
                <a:srgbClr val="585858"/>
              </a:solidFill>
              <a:latin typeface="Arial" charset="0"/>
              <a:ea typeface="Arial" charset="0"/>
              <a:cs typeface="Arial" charset="0"/>
            </a:endParaRPr>
          </a:p>
        </p:txBody>
      </p:sp>
      <p:sp>
        <p:nvSpPr>
          <p:cNvPr id="13" name="Rectangle 12"/>
          <p:cNvSpPr/>
          <p:nvPr/>
        </p:nvSpPr>
        <p:spPr>
          <a:xfrm>
            <a:off x="302683" y="2659483"/>
            <a:ext cx="4032251" cy="1277466"/>
          </a:xfrm>
          <a:prstGeom prst="rect">
            <a:avLst/>
          </a:prstGeom>
        </p:spPr>
        <p:txBody>
          <a:bodyPr wrap="square" lIns="0" tIns="0">
            <a:spAutoFit/>
          </a:bodyPr>
          <a:lstStyle/>
          <a:p>
            <a:r>
              <a:rPr lang="en-US" sz="2667" dirty="0">
                <a:solidFill>
                  <a:srgbClr val="508DCA"/>
                </a:solidFill>
                <a:latin typeface="Arial" charset="0"/>
                <a:ea typeface="Arial" charset="0"/>
                <a:cs typeface="Arial" charset="0"/>
              </a:rPr>
              <a:t>Expertise matters more today than ever, but even top experts can’t keep up</a:t>
            </a:r>
          </a:p>
        </p:txBody>
      </p:sp>
    </p:spTree>
    <p:extLst>
      <p:ext uri="{BB962C8B-B14F-4D97-AF65-F5344CB8AC3E}">
        <p14:creationId xmlns:p14="http://schemas.microsoft.com/office/powerpoint/2010/main" val="44517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noProof="0" smtClean="0"/>
              <a:t>8</a:t>
            </a:fld>
            <a:endParaRPr lang="en-US" noProof="0"/>
          </a:p>
        </p:txBody>
      </p:sp>
      <p:pic>
        <p:nvPicPr>
          <p:cNvPr id="7" name="Picture 6" descr="01_sensor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3467" y="2809836"/>
            <a:ext cx="1280160" cy="1280160"/>
          </a:xfrm>
          <a:prstGeom prst="rect">
            <a:avLst/>
          </a:prstGeom>
        </p:spPr>
      </p:pic>
      <p:pic>
        <p:nvPicPr>
          <p:cNvPr id="8" name="Picture 7" descr="02_dat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75221" y="2809836"/>
            <a:ext cx="1280160" cy="1280160"/>
          </a:xfrm>
          <a:prstGeom prst="rect">
            <a:avLst/>
          </a:prstGeom>
        </p:spPr>
      </p:pic>
      <p:pic>
        <p:nvPicPr>
          <p:cNvPr id="9" name="Picture 8" descr="03_analytics.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6976" y="2809836"/>
            <a:ext cx="1280160" cy="1280160"/>
          </a:xfrm>
          <a:prstGeom prst="rect">
            <a:avLst/>
          </a:prstGeom>
        </p:spPr>
      </p:pic>
      <p:pic>
        <p:nvPicPr>
          <p:cNvPr id="10" name="Picture 9" descr="04_informatio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38731" y="2809836"/>
            <a:ext cx="1280160" cy="1280160"/>
          </a:xfrm>
          <a:prstGeom prst="rect">
            <a:avLst/>
          </a:prstGeom>
        </p:spPr>
      </p:pic>
      <p:pic>
        <p:nvPicPr>
          <p:cNvPr id="11" name="Picture 10" descr="05_cognitiv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370485" y="2809836"/>
            <a:ext cx="1280160" cy="1280160"/>
          </a:xfrm>
          <a:prstGeom prst="rect">
            <a:avLst/>
          </a:prstGeom>
        </p:spPr>
      </p:pic>
      <p:cxnSp>
        <p:nvCxnSpPr>
          <p:cNvPr id="13" name="Straight Arrow Connector 12"/>
          <p:cNvCxnSpPr/>
          <p:nvPr/>
        </p:nvCxnSpPr>
        <p:spPr>
          <a:xfrm>
            <a:off x="2111749" y="3438063"/>
            <a:ext cx="276352" cy="0"/>
          </a:xfrm>
          <a:prstGeom prst="straightConnector1">
            <a:avLst/>
          </a:prstGeom>
          <a:ln w="12700">
            <a:solidFill>
              <a:srgbClr val="585858"/>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061880" y="3438063"/>
            <a:ext cx="276352" cy="0"/>
          </a:xfrm>
          <a:prstGeom prst="straightConnector1">
            <a:avLst/>
          </a:prstGeom>
          <a:ln w="12700">
            <a:solidFill>
              <a:srgbClr val="585858"/>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985507" y="3438063"/>
            <a:ext cx="276352" cy="0"/>
          </a:xfrm>
          <a:prstGeom prst="straightConnector1">
            <a:avLst/>
          </a:prstGeom>
          <a:ln w="12700">
            <a:solidFill>
              <a:srgbClr val="585858"/>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7935637" y="3438063"/>
            <a:ext cx="276352" cy="0"/>
          </a:xfrm>
          <a:prstGeom prst="straightConnector1">
            <a:avLst/>
          </a:prstGeom>
          <a:ln w="12700">
            <a:solidFill>
              <a:srgbClr val="585858"/>
            </a:solidFill>
            <a:tailEnd type="arrow" w="sm" len="sm"/>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9859264" y="3438063"/>
            <a:ext cx="276352" cy="0"/>
          </a:xfrm>
          <a:prstGeom prst="straightConnector1">
            <a:avLst/>
          </a:prstGeom>
          <a:ln w="12700">
            <a:solidFill>
              <a:srgbClr val="585858"/>
            </a:solidFill>
            <a:tailEnd type="arrow" w="sm" len="sm"/>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43467" y="4341882"/>
            <a:ext cx="1238165" cy="413173"/>
          </a:xfrm>
          <a:prstGeom prst="rect">
            <a:avLst/>
          </a:prstGeom>
          <a:noFill/>
        </p:spPr>
        <p:txBody>
          <a:bodyPr wrap="square" lIns="0" tIns="0" rIns="0" bIns="0" rtlCol="0">
            <a:noAutofit/>
          </a:bodyPr>
          <a:lstStyle/>
          <a:p>
            <a:pPr algn="ctr"/>
            <a:r>
              <a:rPr lang="en-US" sz="1867" dirty="0">
                <a:solidFill>
                  <a:srgbClr val="585858"/>
                </a:solidFill>
                <a:latin typeface="Arial"/>
                <a:cs typeface="Arial"/>
              </a:rPr>
              <a:t>sensors</a:t>
            </a:r>
            <a:endParaRPr lang="en-US" sz="1867" baseline="30000" dirty="0">
              <a:solidFill>
                <a:srgbClr val="585858"/>
              </a:solidFill>
              <a:latin typeface="Arial"/>
              <a:cs typeface="Arial"/>
            </a:endParaRPr>
          </a:p>
        </p:txBody>
      </p:sp>
      <p:sp>
        <p:nvSpPr>
          <p:cNvPr id="19" name="TextBox 18"/>
          <p:cNvSpPr txBox="1"/>
          <p:nvPr/>
        </p:nvSpPr>
        <p:spPr>
          <a:xfrm>
            <a:off x="2583620" y="4341882"/>
            <a:ext cx="1238165" cy="413173"/>
          </a:xfrm>
          <a:prstGeom prst="rect">
            <a:avLst/>
          </a:prstGeom>
          <a:noFill/>
        </p:spPr>
        <p:txBody>
          <a:bodyPr wrap="square" lIns="0" tIns="0" rIns="0" bIns="0" rtlCol="0">
            <a:noAutofit/>
          </a:bodyPr>
          <a:lstStyle/>
          <a:p>
            <a:pPr algn="ctr"/>
            <a:r>
              <a:rPr lang="en-US" sz="1867" dirty="0">
                <a:solidFill>
                  <a:srgbClr val="585858"/>
                </a:solidFill>
                <a:latin typeface="Arial"/>
                <a:cs typeface="Arial"/>
              </a:rPr>
              <a:t>data</a:t>
            </a:r>
            <a:endParaRPr lang="en-US" sz="1867" baseline="30000" dirty="0">
              <a:solidFill>
                <a:srgbClr val="585858"/>
              </a:solidFill>
              <a:latin typeface="Arial"/>
              <a:cs typeface="Arial"/>
            </a:endParaRPr>
          </a:p>
        </p:txBody>
      </p:sp>
      <p:sp>
        <p:nvSpPr>
          <p:cNvPr id="20" name="TextBox 19"/>
          <p:cNvSpPr txBox="1"/>
          <p:nvPr/>
        </p:nvSpPr>
        <p:spPr>
          <a:xfrm>
            <a:off x="4523774" y="4341882"/>
            <a:ext cx="1238165" cy="413173"/>
          </a:xfrm>
          <a:prstGeom prst="rect">
            <a:avLst/>
          </a:prstGeom>
          <a:noFill/>
        </p:spPr>
        <p:txBody>
          <a:bodyPr wrap="square" lIns="0" tIns="0" rIns="0" bIns="0" rtlCol="0">
            <a:noAutofit/>
          </a:bodyPr>
          <a:lstStyle/>
          <a:p>
            <a:pPr algn="ctr"/>
            <a:r>
              <a:rPr lang="en-US" sz="1867" dirty="0">
                <a:solidFill>
                  <a:srgbClr val="585858"/>
                </a:solidFill>
                <a:latin typeface="Arial"/>
                <a:cs typeface="Arial"/>
              </a:rPr>
              <a:t>analytics</a:t>
            </a:r>
            <a:endParaRPr lang="en-US" sz="1867" baseline="30000" dirty="0">
              <a:solidFill>
                <a:srgbClr val="585858"/>
              </a:solidFill>
              <a:latin typeface="Arial"/>
              <a:cs typeface="Arial"/>
            </a:endParaRPr>
          </a:p>
        </p:txBody>
      </p:sp>
      <p:sp>
        <p:nvSpPr>
          <p:cNvPr id="21" name="TextBox 20"/>
          <p:cNvSpPr txBox="1"/>
          <p:nvPr/>
        </p:nvSpPr>
        <p:spPr>
          <a:xfrm>
            <a:off x="6463927" y="4341882"/>
            <a:ext cx="1238165" cy="413173"/>
          </a:xfrm>
          <a:prstGeom prst="rect">
            <a:avLst/>
          </a:prstGeom>
          <a:noFill/>
        </p:spPr>
        <p:txBody>
          <a:bodyPr wrap="square" lIns="0" tIns="0" rIns="0" bIns="0" rtlCol="0">
            <a:noAutofit/>
          </a:bodyPr>
          <a:lstStyle/>
          <a:p>
            <a:pPr algn="ctr"/>
            <a:r>
              <a:rPr lang="en-US" sz="1867" dirty="0">
                <a:solidFill>
                  <a:srgbClr val="585858"/>
                </a:solidFill>
                <a:latin typeface="Arial"/>
                <a:cs typeface="Arial"/>
              </a:rPr>
              <a:t>information</a:t>
            </a:r>
            <a:endParaRPr lang="en-US" sz="1867" baseline="30000" dirty="0">
              <a:solidFill>
                <a:srgbClr val="585858"/>
              </a:solidFill>
              <a:latin typeface="Arial"/>
              <a:cs typeface="Arial"/>
            </a:endParaRPr>
          </a:p>
        </p:txBody>
      </p:sp>
      <p:sp>
        <p:nvSpPr>
          <p:cNvPr id="22" name="TextBox 21"/>
          <p:cNvSpPr txBox="1"/>
          <p:nvPr/>
        </p:nvSpPr>
        <p:spPr>
          <a:xfrm>
            <a:off x="8404080" y="4341882"/>
            <a:ext cx="1238165" cy="413173"/>
          </a:xfrm>
          <a:prstGeom prst="rect">
            <a:avLst/>
          </a:prstGeom>
          <a:noFill/>
        </p:spPr>
        <p:txBody>
          <a:bodyPr wrap="square" lIns="0" tIns="0" rIns="0" bIns="0" rtlCol="0">
            <a:noAutofit/>
          </a:bodyPr>
          <a:lstStyle/>
          <a:p>
            <a:pPr algn="ctr"/>
            <a:r>
              <a:rPr lang="en-US" sz="1867" dirty="0">
                <a:solidFill>
                  <a:srgbClr val="585858"/>
                </a:solidFill>
                <a:latin typeface="Arial"/>
                <a:cs typeface="Arial"/>
              </a:rPr>
              <a:t>cognitive</a:t>
            </a:r>
            <a:endParaRPr lang="en-US" sz="1867" baseline="30000" dirty="0">
              <a:solidFill>
                <a:srgbClr val="585858"/>
              </a:solidFill>
              <a:latin typeface="Arial"/>
              <a:cs typeface="Arial"/>
            </a:endParaRPr>
          </a:p>
        </p:txBody>
      </p:sp>
      <p:sp>
        <p:nvSpPr>
          <p:cNvPr id="23" name="TextBox 22"/>
          <p:cNvSpPr txBox="1"/>
          <p:nvPr/>
        </p:nvSpPr>
        <p:spPr>
          <a:xfrm>
            <a:off x="10344235" y="4341882"/>
            <a:ext cx="1238165" cy="413173"/>
          </a:xfrm>
          <a:prstGeom prst="rect">
            <a:avLst/>
          </a:prstGeom>
          <a:noFill/>
        </p:spPr>
        <p:txBody>
          <a:bodyPr wrap="square" lIns="0" tIns="0" rIns="0" bIns="0" rtlCol="0">
            <a:noAutofit/>
          </a:bodyPr>
          <a:lstStyle/>
          <a:p>
            <a:pPr algn="ctr"/>
            <a:r>
              <a:rPr lang="en-US" sz="1867" dirty="0">
                <a:solidFill>
                  <a:srgbClr val="585858"/>
                </a:solidFill>
                <a:latin typeface="Arial"/>
                <a:cs typeface="Arial"/>
              </a:rPr>
              <a:t>knowledge</a:t>
            </a:r>
            <a:endParaRPr lang="en-US" sz="1867" baseline="30000" dirty="0">
              <a:solidFill>
                <a:srgbClr val="585858"/>
              </a:solidFill>
              <a:latin typeface="Arial"/>
              <a:cs typeface="Arial"/>
            </a:endParaRPr>
          </a:p>
        </p:txBody>
      </p:sp>
      <p:sp>
        <p:nvSpPr>
          <p:cNvPr id="24" name="Title 1"/>
          <p:cNvSpPr>
            <a:spLocks noGrp="1"/>
          </p:cNvSpPr>
          <p:nvPr>
            <p:ph type="title"/>
          </p:nvPr>
        </p:nvSpPr>
        <p:spPr>
          <a:xfrm>
            <a:off x="302684" y="239185"/>
            <a:ext cx="4165601" cy="2449863"/>
          </a:xfrm>
        </p:spPr>
        <p:txBody>
          <a:bodyPr/>
          <a:lstStyle/>
          <a:p>
            <a:r>
              <a:rPr lang="en-US" sz="2667" dirty="0">
                <a:solidFill>
                  <a:srgbClr val="508DCA"/>
                </a:solidFill>
                <a:latin typeface="Arial" charset="0"/>
                <a:ea typeface="Arial" charset="0"/>
                <a:cs typeface="Arial" charset="0"/>
              </a:rPr>
              <a:t>Cognitive </a:t>
            </a:r>
            <a:r>
              <a:rPr lang="en-US" sz="2667" dirty="0">
                <a:solidFill>
                  <a:srgbClr val="585858"/>
                </a:solidFill>
                <a:latin typeface="Arial" charset="0"/>
                <a:ea typeface="Arial" charset="0"/>
                <a:cs typeface="Arial" charset="0"/>
              </a:rPr>
              <a:t>systems democratize innovation by scaling knowledge</a:t>
            </a:r>
            <a:br>
              <a:rPr lang="en-US" sz="2667" dirty="0">
                <a:solidFill>
                  <a:srgbClr val="585858"/>
                </a:solidFill>
                <a:latin typeface="Arial" charset="0"/>
                <a:ea typeface="Arial" charset="0"/>
                <a:cs typeface="Arial" charset="0"/>
              </a:rPr>
            </a:br>
            <a:r>
              <a:rPr lang="en-US" sz="2667" dirty="0">
                <a:solidFill>
                  <a:srgbClr val="585858"/>
                </a:solidFill>
                <a:latin typeface="Arial" charset="0"/>
                <a:ea typeface="Arial" charset="0"/>
                <a:cs typeface="Arial" charset="0"/>
              </a:rPr>
              <a:t> </a:t>
            </a:r>
          </a:p>
        </p:txBody>
      </p:sp>
      <p:pic>
        <p:nvPicPr>
          <p:cNvPr id="2"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22583" y="2808527"/>
            <a:ext cx="1281468" cy="1281468"/>
          </a:xfrm>
          <a:prstGeom prst="rect">
            <a:avLst/>
          </a:prstGeom>
        </p:spPr>
      </p:pic>
    </p:spTree>
    <p:extLst>
      <p:ext uri="{BB962C8B-B14F-4D97-AF65-F5344CB8AC3E}">
        <p14:creationId xmlns:p14="http://schemas.microsoft.com/office/powerpoint/2010/main" val="150390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9</a:t>
            </a:fld>
            <a:endParaRPr lang="en-US"/>
          </a:p>
        </p:txBody>
      </p:sp>
      <p:sp>
        <p:nvSpPr>
          <p:cNvPr id="5" name="Title 4"/>
          <p:cNvSpPr>
            <a:spLocks noGrp="1"/>
          </p:cNvSpPr>
          <p:nvPr>
            <p:ph type="title"/>
          </p:nvPr>
        </p:nvSpPr>
        <p:spPr>
          <a:xfrm>
            <a:off x="696492" y="69811"/>
            <a:ext cx="9220052" cy="756158"/>
          </a:xfrm>
        </p:spPr>
        <p:txBody>
          <a:bodyPr>
            <a:normAutofit/>
          </a:bodyPr>
          <a:lstStyle/>
          <a:p>
            <a:r>
              <a:rPr lang="en-US" sz="2667" kern="0" dirty="0">
                <a:solidFill>
                  <a:srgbClr val="585858"/>
                </a:solidFill>
              </a:rPr>
              <a:t>Evolution from search through </a:t>
            </a:r>
            <a:r>
              <a:rPr lang="en-US" sz="2667" kern="0" dirty="0">
                <a:solidFill>
                  <a:srgbClr val="508DCA"/>
                </a:solidFill>
              </a:rPr>
              <a:t>Cognitive Computing</a:t>
            </a:r>
            <a:endParaRPr lang="en-US" sz="2667" dirty="0">
              <a:solidFill>
                <a:srgbClr val="508DCA"/>
              </a:solidFill>
            </a:endParaRPr>
          </a:p>
        </p:txBody>
      </p:sp>
      <p:sp>
        <p:nvSpPr>
          <p:cNvPr id="6" name="Rectangle 5"/>
          <p:cNvSpPr/>
          <p:nvPr/>
        </p:nvSpPr>
        <p:spPr>
          <a:xfrm>
            <a:off x="806915" y="994035"/>
            <a:ext cx="7512626" cy="4519643"/>
          </a:xfrm>
          <a:prstGeom prst="rect">
            <a:avLst/>
          </a:prstGeom>
          <a:solidFill>
            <a:srgbClr val="24455B"/>
          </a:solidFill>
          <a:ln w="127000" cap="rnd" cmpd="sng" algn="ctr">
            <a:solidFill>
              <a:srgbClr val="24445B"/>
            </a:solidFill>
            <a:prstDash val="solid"/>
          </a:ln>
          <a:effectLst/>
        </p:spPr>
        <p:txBody>
          <a:bodyPr rtlCol="0" anchor="ctr"/>
          <a:lstStyle/>
          <a:p>
            <a:pPr algn="ctr" defTabSz="1219170">
              <a:defRPr/>
            </a:pPr>
            <a:endParaRPr lang="en-US" sz="1333" kern="0" dirty="0">
              <a:solidFill>
                <a:srgbClr val="508DCA"/>
              </a:solidFill>
              <a:latin typeface="HelvNeue Roman for IBM"/>
              <a:ea typeface="ＭＳ Ｐゴシック"/>
            </a:endParaRPr>
          </a:p>
        </p:txBody>
      </p:sp>
      <p:sp>
        <p:nvSpPr>
          <p:cNvPr id="7" name="Rectangle 6"/>
          <p:cNvSpPr/>
          <p:nvPr/>
        </p:nvSpPr>
        <p:spPr>
          <a:xfrm>
            <a:off x="810565" y="1961035"/>
            <a:ext cx="6054930" cy="3557833"/>
          </a:xfrm>
          <a:prstGeom prst="rect">
            <a:avLst/>
          </a:prstGeom>
          <a:solidFill>
            <a:srgbClr val="508DCA"/>
          </a:solidFill>
          <a:ln w="127000" cap="sq" cmpd="sng" algn="ctr">
            <a:solidFill>
              <a:srgbClr val="508DCA"/>
            </a:solidFill>
            <a:prstDash val="solid"/>
          </a:ln>
          <a:effectLst/>
        </p:spPr>
        <p:txBody>
          <a:bodyPr rtlCol="0" anchor="ctr"/>
          <a:lstStyle/>
          <a:p>
            <a:pPr algn="ctr" defTabSz="1219170">
              <a:defRPr/>
            </a:pPr>
            <a:endParaRPr lang="en-US" sz="1333" kern="0" dirty="0">
              <a:solidFill>
                <a:srgbClr val="004266"/>
              </a:solidFill>
              <a:latin typeface="HelvNeue Roman for IBM"/>
              <a:ea typeface="ＭＳ Ｐゴシック"/>
            </a:endParaRPr>
          </a:p>
        </p:txBody>
      </p:sp>
      <p:sp>
        <p:nvSpPr>
          <p:cNvPr id="9" name="Rectangle 8"/>
          <p:cNvSpPr/>
          <p:nvPr/>
        </p:nvSpPr>
        <p:spPr>
          <a:xfrm>
            <a:off x="811797" y="3222885"/>
            <a:ext cx="3880124" cy="2286033"/>
          </a:xfrm>
          <a:prstGeom prst="rect">
            <a:avLst/>
          </a:prstGeom>
          <a:solidFill>
            <a:srgbClr val="66A9EC"/>
          </a:solidFill>
          <a:ln w="127000" cap="sq" cmpd="sng" algn="ctr">
            <a:solidFill>
              <a:srgbClr val="66A9ED"/>
            </a:solidFill>
            <a:prstDash val="solid"/>
          </a:ln>
          <a:effectLst/>
        </p:spPr>
        <p:txBody>
          <a:bodyPr rtlCol="0" anchor="ctr"/>
          <a:lstStyle/>
          <a:p>
            <a:pPr algn="ctr" defTabSz="1219170">
              <a:defRPr/>
            </a:pPr>
            <a:endParaRPr lang="en-US" sz="1333" kern="0" dirty="0">
              <a:solidFill>
                <a:srgbClr val="004266"/>
              </a:solidFill>
              <a:latin typeface="HelvNeue Roman for IBM"/>
              <a:ea typeface="ＭＳ Ｐゴシック"/>
            </a:endParaRPr>
          </a:p>
        </p:txBody>
      </p:sp>
      <p:sp>
        <p:nvSpPr>
          <p:cNvPr id="10" name="Rectangle 9"/>
          <p:cNvSpPr/>
          <p:nvPr/>
        </p:nvSpPr>
        <p:spPr>
          <a:xfrm>
            <a:off x="807556" y="4074360"/>
            <a:ext cx="2505269" cy="1443445"/>
          </a:xfrm>
          <a:prstGeom prst="rect">
            <a:avLst/>
          </a:prstGeom>
          <a:solidFill>
            <a:srgbClr val="3F7093"/>
          </a:solidFill>
          <a:ln w="127000" cap="sq" cmpd="sng" algn="ctr">
            <a:solidFill>
              <a:srgbClr val="3E7194"/>
            </a:solidFill>
            <a:prstDash val="solid"/>
          </a:ln>
          <a:effectLst/>
        </p:spPr>
        <p:txBody>
          <a:bodyPr lIns="24384" tIns="0" rtlCol="0" anchor="t"/>
          <a:lstStyle/>
          <a:p>
            <a:pPr defTabSz="1219170">
              <a:defRPr/>
            </a:pPr>
            <a:r>
              <a:rPr lang="en-US" sz="1600" kern="0" dirty="0">
                <a:solidFill>
                  <a:srgbClr val="F0F0F0"/>
                </a:solidFill>
                <a:latin typeface="Arial" charset="0"/>
                <a:ea typeface="Arial" charset="0"/>
                <a:cs typeface="Arial" charset="0"/>
              </a:rPr>
              <a:t>Keyword Search</a:t>
            </a:r>
          </a:p>
          <a:p>
            <a:pPr defTabSz="1219170">
              <a:defRPr/>
            </a:pPr>
            <a:r>
              <a:rPr lang="en-US" sz="1600" kern="0" dirty="0">
                <a:solidFill>
                  <a:srgbClr val="F0F0F0"/>
                </a:solidFill>
                <a:latin typeface="Arial" charset="0"/>
                <a:ea typeface="Arial" charset="0"/>
                <a:cs typeface="Arial" charset="0"/>
              </a:rPr>
              <a:t>Record/Document</a:t>
            </a:r>
          </a:p>
          <a:p>
            <a:pPr defTabSz="1219170">
              <a:defRPr/>
            </a:pPr>
            <a:r>
              <a:rPr lang="en-US" sz="1600" kern="0" dirty="0">
                <a:solidFill>
                  <a:srgbClr val="F0F0F0"/>
                </a:solidFill>
                <a:latin typeface="Arial" charset="0"/>
                <a:ea typeface="Arial" charset="0"/>
                <a:cs typeface="Arial" charset="0"/>
              </a:rPr>
              <a:t>Retrieval</a:t>
            </a:r>
          </a:p>
        </p:txBody>
      </p:sp>
      <p:sp>
        <p:nvSpPr>
          <p:cNvPr id="11" name="TextBox 25"/>
          <p:cNvSpPr txBox="1">
            <a:spLocks noChangeArrowheads="1"/>
          </p:cNvSpPr>
          <p:nvPr/>
        </p:nvSpPr>
        <p:spPr bwMode="auto">
          <a:xfrm rot="16200000">
            <a:off x="-1387206" y="3401643"/>
            <a:ext cx="3790145" cy="45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eaLnBrk="0" hangingPunct="0">
              <a:defRPr sz="4000">
                <a:solidFill>
                  <a:schemeClr val="tx1"/>
                </a:solidFill>
                <a:latin typeface="Arial" pitchFamily="34" charset="0"/>
                <a:ea typeface="ヒラギノ角ゴ Pro W3" charset="-128"/>
              </a:defRPr>
            </a:lvl1pPr>
            <a:lvl2pPr marL="742950" indent="-285750" eaLnBrk="0" hangingPunct="0">
              <a:defRPr sz="4000">
                <a:solidFill>
                  <a:schemeClr val="tx1"/>
                </a:solidFill>
                <a:latin typeface="Arial" pitchFamily="34" charset="0"/>
                <a:ea typeface="ヒラギノ角ゴ Pro W3" charset="-128"/>
              </a:defRPr>
            </a:lvl2pPr>
            <a:lvl3pPr marL="1143000" indent="-228600" eaLnBrk="0" hangingPunct="0">
              <a:defRPr sz="4000">
                <a:solidFill>
                  <a:schemeClr val="tx1"/>
                </a:solidFill>
                <a:latin typeface="Arial" pitchFamily="34" charset="0"/>
                <a:ea typeface="ヒラギノ角ゴ Pro W3" charset="-128"/>
              </a:defRPr>
            </a:lvl3pPr>
            <a:lvl4pPr marL="1600200" indent="-228600" eaLnBrk="0" hangingPunct="0">
              <a:defRPr sz="4000">
                <a:solidFill>
                  <a:schemeClr val="tx1"/>
                </a:solidFill>
                <a:latin typeface="Arial" pitchFamily="34" charset="0"/>
                <a:ea typeface="ヒラギノ角ゴ Pro W3" charset="-128"/>
              </a:defRPr>
            </a:lvl4pPr>
            <a:lvl5pPr marL="2057400" indent="-228600" eaLnBrk="0" hangingPunct="0">
              <a:defRPr sz="4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4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4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4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4000">
                <a:solidFill>
                  <a:schemeClr val="tx1"/>
                </a:solidFill>
                <a:latin typeface="Arial" pitchFamily="34" charset="0"/>
                <a:ea typeface="ヒラギノ角ゴ Pro W3" charset="-128"/>
              </a:defRPr>
            </a:lvl9pPr>
          </a:lstStyle>
          <a:p>
            <a:pPr algn="ctr" defTabSz="1218042" eaLnBrk="1" hangingPunct="1">
              <a:defRPr/>
            </a:pPr>
            <a:r>
              <a:rPr lang="en-US" sz="2133" kern="0" dirty="0">
                <a:solidFill>
                  <a:srgbClr val="585858"/>
                </a:solidFill>
                <a:latin typeface="Arial" charset="0"/>
                <a:ea typeface="Arial" charset="0"/>
                <a:cs typeface="Arial" charset="0"/>
              </a:rPr>
              <a:t>Business Value</a:t>
            </a:r>
          </a:p>
        </p:txBody>
      </p:sp>
      <p:sp>
        <p:nvSpPr>
          <p:cNvPr id="12" name="TextBox 24"/>
          <p:cNvSpPr txBox="1">
            <a:spLocks noChangeArrowheads="1"/>
          </p:cNvSpPr>
          <p:nvPr/>
        </p:nvSpPr>
        <p:spPr bwMode="auto">
          <a:xfrm>
            <a:off x="810566" y="5599822"/>
            <a:ext cx="965124" cy="30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4266"/>
                </a:solidFill>
                <a:effectLst/>
                <a:uLnTx/>
                <a:uFillTx/>
                <a:ea typeface="ヒラギノ角ゴ Pro W3" charset="-128"/>
              </a:defRPr>
            </a:lvl1pPr>
            <a:lvl2pPr marL="742950" indent="-285750" eaLnBrk="0" hangingPunct="0">
              <a:defRPr>
                <a:ea typeface="ヒラギノ角ゴ Pro W3" charset="-128"/>
              </a:defRPr>
            </a:lvl2pPr>
            <a:lvl3pPr marL="1143000" indent="-228600" eaLnBrk="0" hangingPunct="0">
              <a:defRPr>
                <a:ea typeface="ヒラギノ角ゴ Pro W3" charset="-128"/>
              </a:defRPr>
            </a:lvl3pPr>
            <a:lvl4pPr marL="1600200" indent="-228600" eaLnBrk="0" hangingPunct="0">
              <a:defRPr>
                <a:ea typeface="ヒラギノ角ゴ Pro W3" charset="-128"/>
              </a:defRPr>
            </a:lvl4pPr>
            <a:lvl5pPr marL="2057400" indent="-228600" eaLnBrk="0" hangingPunct="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sz="1200" b="0" dirty="0">
                <a:solidFill>
                  <a:srgbClr val="508DCA"/>
                </a:solidFill>
                <a:latin typeface="HelvNeue Roman for IBM"/>
              </a:rPr>
              <a:t>Simple UI</a:t>
            </a:r>
          </a:p>
        </p:txBody>
      </p:sp>
      <p:sp>
        <p:nvSpPr>
          <p:cNvPr id="13" name="TextBox 12"/>
          <p:cNvSpPr txBox="1">
            <a:spLocks noChangeArrowheads="1"/>
          </p:cNvSpPr>
          <p:nvPr/>
        </p:nvSpPr>
        <p:spPr bwMode="auto">
          <a:xfrm>
            <a:off x="4167674" y="5599822"/>
            <a:ext cx="2444943" cy="30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defPPr>
              <a:defRPr lang="en-US"/>
            </a:defPPr>
            <a:lvl1pPr marL="0" marR="0" lvl="0" indent="0" algn="ctr" defTabSz="914400" eaLnBrk="1" fontAlgn="auto" latinLnBrk="0" hangingPunct="1">
              <a:lnSpc>
                <a:spcPct val="100000"/>
              </a:lnSpc>
              <a:spcBef>
                <a:spcPts val="0"/>
              </a:spcBef>
              <a:spcAft>
                <a:spcPts val="0"/>
              </a:spcAft>
              <a:buClrTx/>
              <a:buSzTx/>
              <a:buFontTx/>
              <a:buNone/>
              <a:tabLst/>
              <a:defRPr kumimoji="0" sz="1600" b="1" i="0" u="none" strike="noStrike" kern="0" cap="none" spc="0" normalizeH="0" baseline="0">
                <a:ln>
                  <a:noFill/>
                </a:ln>
                <a:solidFill>
                  <a:srgbClr val="004266"/>
                </a:solidFill>
                <a:effectLst/>
                <a:uLnTx/>
                <a:uFillTx/>
                <a:ea typeface="ヒラギノ角ゴ Pro W3" charset="-128"/>
              </a:defRPr>
            </a:lvl1pPr>
            <a:lvl2pPr marL="742950" indent="-285750" eaLnBrk="0" hangingPunct="0">
              <a:defRPr>
                <a:ea typeface="ヒラギノ角ゴ Pro W3" charset="-128"/>
              </a:defRPr>
            </a:lvl2pPr>
            <a:lvl3pPr marL="1143000" indent="-228600" eaLnBrk="0" hangingPunct="0">
              <a:defRPr>
                <a:ea typeface="ヒラギノ角ゴ Pro W3" charset="-128"/>
              </a:defRPr>
            </a:lvl3pPr>
            <a:lvl4pPr marL="1600200" indent="-228600" eaLnBrk="0" hangingPunct="0">
              <a:defRPr>
                <a:ea typeface="ヒラギノ角ゴ Pro W3" charset="-128"/>
              </a:defRPr>
            </a:lvl4pPr>
            <a:lvl5pPr marL="2057400" indent="-228600" eaLnBrk="0" hangingPunct="0">
              <a:defRPr>
                <a:ea typeface="ヒラギノ角ゴ Pro W3" charset="-128"/>
              </a:defRPr>
            </a:lvl5pPr>
            <a:lvl6pPr marL="2514600" indent="-228600" eaLnBrk="0" fontAlgn="base" hangingPunct="0">
              <a:spcBef>
                <a:spcPct val="0"/>
              </a:spcBef>
              <a:spcAft>
                <a:spcPct val="0"/>
              </a:spcAft>
              <a:defRPr>
                <a:ea typeface="ヒラギノ角ゴ Pro W3" charset="-128"/>
              </a:defRPr>
            </a:lvl6pPr>
            <a:lvl7pPr marL="2971800" indent="-228600" eaLnBrk="0" fontAlgn="base" hangingPunct="0">
              <a:spcBef>
                <a:spcPct val="0"/>
              </a:spcBef>
              <a:spcAft>
                <a:spcPct val="0"/>
              </a:spcAft>
              <a:defRPr>
                <a:ea typeface="ヒラギノ角ゴ Pro W3" charset="-128"/>
              </a:defRPr>
            </a:lvl7pPr>
            <a:lvl8pPr marL="3429000" indent="-228600" eaLnBrk="0" fontAlgn="base" hangingPunct="0">
              <a:spcBef>
                <a:spcPct val="0"/>
              </a:spcBef>
              <a:spcAft>
                <a:spcPct val="0"/>
              </a:spcAft>
              <a:defRPr>
                <a:ea typeface="ヒラギノ角ゴ Pro W3" charset="-128"/>
              </a:defRPr>
            </a:lvl8pPr>
            <a:lvl9pPr marL="3886200" indent="-228600" eaLnBrk="0" fontAlgn="base" hangingPunct="0">
              <a:spcBef>
                <a:spcPct val="0"/>
              </a:spcBef>
              <a:spcAft>
                <a:spcPct val="0"/>
              </a:spcAft>
              <a:defRPr>
                <a:ea typeface="ヒラギノ角ゴ Pro W3" charset="-128"/>
              </a:defRPr>
            </a:lvl9pPr>
          </a:lstStyle>
          <a:p>
            <a:r>
              <a:rPr lang="en-US" sz="1200" b="0" dirty="0">
                <a:solidFill>
                  <a:srgbClr val="3F7093"/>
                </a:solidFill>
                <a:latin typeface="Arial" charset="0"/>
                <a:ea typeface="Arial" charset="0"/>
                <a:cs typeface="Arial" charset="0"/>
              </a:rPr>
              <a:t>Role-specific and immersive UIs</a:t>
            </a:r>
          </a:p>
        </p:txBody>
      </p:sp>
      <p:sp>
        <p:nvSpPr>
          <p:cNvPr id="16" name="TextBox 15"/>
          <p:cNvSpPr txBox="1"/>
          <p:nvPr/>
        </p:nvSpPr>
        <p:spPr>
          <a:xfrm>
            <a:off x="806915" y="3249247"/>
            <a:ext cx="3120508" cy="825113"/>
          </a:xfrm>
          <a:prstGeom prst="rect">
            <a:avLst/>
          </a:prstGeom>
          <a:noFill/>
        </p:spPr>
        <p:txBody>
          <a:bodyPr wrap="square" lIns="24384" rtlCol="0">
            <a:noAutofit/>
          </a:bodyPr>
          <a:lstStyle/>
          <a:p>
            <a:r>
              <a:rPr lang="en-US" sz="1600" dirty="0">
                <a:solidFill>
                  <a:srgbClr val="F0F0F0"/>
                </a:solidFill>
                <a:latin typeface="Arial" charset="0"/>
                <a:ea typeface="Arial" charset="0"/>
                <a:cs typeface="Arial" charset="0"/>
              </a:rPr>
              <a:t>Unified Access</a:t>
            </a:r>
          </a:p>
          <a:p>
            <a:r>
              <a:rPr lang="en-US" sz="1600" dirty="0">
                <a:solidFill>
                  <a:srgbClr val="F0F0F0"/>
                </a:solidFill>
                <a:latin typeface="Arial" charset="0"/>
                <a:ea typeface="Arial" charset="0"/>
                <a:cs typeface="Arial" charset="0"/>
              </a:rPr>
              <a:t>Fusion Across Multiple Sources</a:t>
            </a:r>
          </a:p>
        </p:txBody>
      </p:sp>
      <p:sp>
        <p:nvSpPr>
          <p:cNvPr id="17" name="TextBox 16"/>
          <p:cNvSpPr txBox="1"/>
          <p:nvPr/>
        </p:nvSpPr>
        <p:spPr>
          <a:xfrm>
            <a:off x="789477" y="1979263"/>
            <a:ext cx="4517041" cy="742028"/>
          </a:xfrm>
          <a:prstGeom prst="rect">
            <a:avLst/>
          </a:prstGeom>
          <a:noFill/>
        </p:spPr>
        <p:txBody>
          <a:bodyPr wrap="square" lIns="24384" rtlCol="0">
            <a:noAutofit/>
          </a:bodyPr>
          <a:lstStyle/>
          <a:p>
            <a:r>
              <a:rPr lang="en-US" sz="1600" dirty="0">
                <a:solidFill>
                  <a:srgbClr val="F0F0F0"/>
                </a:solidFill>
                <a:latin typeface="Arial" charset="0"/>
                <a:ea typeface="Arial" charset="0"/>
                <a:cs typeface="Arial" charset="0"/>
              </a:rPr>
              <a:t>NLP and Contextual Discovery</a:t>
            </a:r>
          </a:p>
          <a:p>
            <a:r>
              <a:rPr lang="en-US" sz="1600" dirty="0">
                <a:solidFill>
                  <a:srgbClr val="F0F0F0"/>
                </a:solidFill>
                <a:latin typeface="Arial" charset="0"/>
                <a:ea typeface="Arial" charset="0"/>
                <a:cs typeface="Arial" charset="0"/>
              </a:rPr>
              <a:t>Entity and Relationship Extraction - Semantic Analysis - Emotion Analysis - Contextual Search </a:t>
            </a:r>
            <a:r>
              <a:rPr lang="mr-IN" sz="1600" dirty="0">
                <a:solidFill>
                  <a:srgbClr val="F0F0F0"/>
                </a:solidFill>
                <a:latin typeface="Arial" charset="0"/>
                <a:ea typeface="Arial" charset="0"/>
                <a:cs typeface="Arial" charset="0"/>
              </a:rPr>
              <a:t>–</a:t>
            </a:r>
            <a:r>
              <a:rPr lang="en-US" sz="1600" dirty="0">
                <a:solidFill>
                  <a:srgbClr val="F0F0F0"/>
                </a:solidFill>
                <a:latin typeface="Arial" charset="0"/>
                <a:ea typeface="Arial" charset="0"/>
                <a:cs typeface="Arial" charset="0"/>
              </a:rPr>
              <a:t> Passage=level Answers</a:t>
            </a:r>
          </a:p>
        </p:txBody>
      </p:sp>
      <p:sp>
        <p:nvSpPr>
          <p:cNvPr id="18" name="TextBox 17"/>
          <p:cNvSpPr txBox="1"/>
          <p:nvPr/>
        </p:nvSpPr>
        <p:spPr>
          <a:xfrm>
            <a:off x="806915" y="966246"/>
            <a:ext cx="6204946" cy="751635"/>
          </a:xfrm>
          <a:prstGeom prst="rect">
            <a:avLst/>
          </a:prstGeom>
          <a:noFill/>
        </p:spPr>
        <p:txBody>
          <a:bodyPr wrap="square" lIns="24384" rtlCol="0">
            <a:noAutofit/>
          </a:bodyPr>
          <a:lstStyle/>
          <a:p>
            <a:r>
              <a:rPr lang="en-US" sz="1600" dirty="0">
                <a:solidFill>
                  <a:srgbClr val="F0F0F0"/>
                </a:solidFill>
                <a:latin typeface="Arial" charset="0"/>
                <a:ea typeface="Arial" charset="0"/>
                <a:cs typeface="Arial" charset="0"/>
              </a:rPr>
              <a:t>Cognitive Computing</a:t>
            </a:r>
          </a:p>
          <a:p>
            <a:r>
              <a:rPr lang="en-US" sz="1600" dirty="0">
                <a:solidFill>
                  <a:srgbClr val="F0F0F0"/>
                </a:solidFill>
                <a:latin typeface="Arial" charset="0"/>
                <a:ea typeface="Arial" charset="0"/>
                <a:cs typeface="Arial" charset="0"/>
              </a:rPr>
              <a:t>Natural language Q&amp;A - Automated Learning </a:t>
            </a:r>
            <a:r>
              <a:rPr lang="mr-IN" sz="1600" dirty="0">
                <a:solidFill>
                  <a:srgbClr val="F0F0F0"/>
                </a:solidFill>
                <a:latin typeface="Arial" charset="0"/>
                <a:ea typeface="Arial" charset="0"/>
                <a:cs typeface="Arial" charset="0"/>
              </a:rPr>
              <a:t>–</a:t>
            </a:r>
            <a:r>
              <a:rPr lang="en-US" sz="1600" dirty="0">
                <a:solidFill>
                  <a:srgbClr val="F0F0F0"/>
                </a:solidFill>
                <a:latin typeface="Arial" charset="0"/>
                <a:ea typeface="Arial" charset="0"/>
                <a:cs typeface="Arial" charset="0"/>
              </a:rPr>
              <a:t> Natural Language Generation - Simulated Thinking </a:t>
            </a:r>
            <a:r>
              <a:rPr lang="mr-IN" sz="1600" dirty="0">
                <a:solidFill>
                  <a:srgbClr val="F0F0F0"/>
                </a:solidFill>
                <a:latin typeface="Arial" charset="0"/>
                <a:ea typeface="Arial" charset="0"/>
                <a:cs typeface="Arial" charset="0"/>
              </a:rPr>
              <a:t>–</a:t>
            </a:r>
            <a:r>
              <a:rPr lang="en-US" sz="1600" dirty="0">
                <a:solidFill>
                  <a:srgbClr val="F0F0F0"/>
                </a:solidFill>
                <a:latin typeface="Arial" charset="0"/>
                <a:ea typeface="Arial" charset="0"/>
                <a:cs typeface="Arial" charset="0"/>
              </a:rPr>
              <a:t> Factoid Responses</a:t>
            </a:r>
          </a:p>
        </p:txBody>
      </p:sp>
      <p:sp>
        <p:nvSpPr>
          <p:cNvPr id="20" name="TextBox 25"/>
          <p:cNvSpPr txBox="1">
            <a:spLocks noChangeArrowheads="1"/>
          </p:cNvSpPr>
          <p:nvPr/>
        </p:nvSpPr>
        <p:spPr bwMode="auto">
          <a:xfrm>
            <a:off x="810567" y="5842976"/>
            <a:ext cx="5802051" cy="451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eaLnBrk="0" hangingPunct="0">
              <a:defRPr sz="4000">
                <a:solidFill>
                  <a:schemeClr val="tx1"/>
                </a:solidFill>
                <a:latin typeface="Arial" pitchFamily="34" charset="0"/>
                <a:ea typeface="ヒラギノ角ゴ Pro W3" charset="-128"/>
              </a:defRPr>
            </a:lvl1pPr>
            <a:lvl2pPr marL="742950" indent="-285750" eaLnBrk="0" hangingPunct="0">
              <a:defRPr sz="4000">
                <a:solidFill>
                  <a:schemeClr val="tx1"/>
                </a:solidFill>
                <a:latin typeface="Arial" pitchFamily="34" charset="0"/>
                <a:ea typeface="ヒラギノ角ゴ Pro W3" charset="-128"/>
              </a:defRPr>
            </a:lvl2pPr>
            <a:lvl3pPr marL="1143000" indent="-228600" eaLnBrk="0" hangingPunct="0">
              <a:defRPr sz="4000">
                <a:solidFill>
                  <a:schemeClr val="tx1"/>
                </a:solidFill>
                <a:latin typeface="Arial" pitchFamily="34" charset="0"/>
                <a:ea typeface="ヒラギノ角ゴ Pro W3" charset="-128"/>
              </a:defRPr>
            </a:lvl3pPr>
            <a:lvl4pPr marL="1600200" indent="-228600" eaLnBrk="0" hangingPunct="0">
              <a:defRPr sz="4000">
                <a:solidFill>
                  <a:schemeClr val="tx1"/>
                </a:solidFill>
                <a:latin typeface="Arial" pitchFamily="34" charset="0"/>
                <a:ea typeface="ヒラギノ角ゴ Pro W3" charset="-128"/>
              </a:defRPr>
            </a:lvl4pPr>
            <a:lvl5pPr marL="2057400" indent="-228600" eaLnBrk="0" hangingPunct="0">
              <a:defRPr sz="4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4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4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4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4000">
                <a:solidFill>
                  <a:schemeClr val="tx1"/>
                </a:solidFill>
                <a:latin typeface="Arial" pitchFamily="34" charset="0"/>
                <a:ea typeface="ヒラギノ角ゴ Pro W3" charset="-128"/>
              </a:defRPr>
            </a:lvl9pPr>
          </a:lstStyle>
          <a:p>
            <a:pPr algn="ctr" defTabSz="1218042" eaLnBrk="1" hangingPunct="1">
              <a:defRPr/>
            </a:pPr>
            <a:r>
              <a:rPr lang="en-US" sz="2133" kern="0" dirty="0">
                <a:solidFill>
                  <a:srgbClr val="585858"/>
                </a:solidFill>
                <a:latin typeface="Arial" charset="0"/>
                <a:ea typeface="Arial" charset="0"/>
                <a:cs typeface="Arial" charset="0"/>
              </a:rPr>
              <a:t>Capabilities</a:t>
            </a:r>
          </a:p>
        </p:txBody>
      </p:sp>
      <p:cxnSp>
        <p:nvCxnSpPr>
          <p:cNvPr id="8" name="Straight Arrow Connector 7"/>
          <p:cNvCxnSpPr>
            <a:cxnSpLocks/>
          </p:cNvCxnSpPr>
          <p:nvPr/>
        </p:nvCxnSpPr>
        <p:spPr>
          <a:xfrm flipV="1">
            <a:off x="747999" y="1044686"/>
            <a:ext cx="7571542" cy="4523349"/>
          </a:xfrm>
          <a:prstGeom prst="straightConnector1">
            <a:avLst/>
          </a:prstGeom>
          <a:noFill/>
          <a:ln w="12700" cap="rnd" cmpd="sng" algn="ctr">
            <a:solidFill>
              <a:srgbClr val="BCBCBC"/>
            </a:solidFill>
            <a:prstDash val="solid"/>
            <a:headEnd type="none" w="med" len="sm"/>
            <a:tailEnd type="triangle" w="med" len="sm"/>
          </a:ln>
          <a:effectLst/>
        </p:spPr>
      </p:cxnSp>
      <p:cxnSp>
        <p:nvCxnSpPr>
          <p:cNvPr id="14" name="Straight Arrow Connector 13"/>
          <p:cNvCxnSpPr/>
          <p:nvPr/>
        </p:nvCxnSpPr>
        <p:spPr>
          <a:xfrm flipV="1">
            <a:off x="726736" y="1451686"/>
            <a:ext cx="3825" cy="4076820"/>
          </a:xfrm>
          <a:prstGeom prst="straightConnector1">
            <a:avLst/>
          </a:prstGeom>
          <a:noFill/>
          <a:ln w="12700" cap="rnd" cmpd="sng" algn="ctr">
            <a:solidFill>
              <a:srgbClr val="3E7194"/>
            </a:solidFill>
            <a:prstDash val="solid"/>
            <a:tailEnd type="triangle"/>
          </a:ln>
          <a:effectLst/>
        </p:spPr>
      </p:cxnSp>
      <p:cxnSp>
        <p:nvCxnSpPr>
          <p:cNvPr id="15" name="Straight Arrow Connector 14"/>
          <p:cNvCxnSpPr/>
          <p:nvPr/>
        </p:nvCxnSpPr>
        <p:spPr>
          <a:xfrm>
            <a:off x="811797" y="5598184"/>
            <a:ext cx="6200064" cy="0"/>
          </a:xfrm>
          <a:prstGeom prst="straightConnector1">
            <a:avLst/>
          </a:prstGeom>
          <a:noFill/>
          <a:ln w="12700" cap="rnd" cmpd="sng" algn="ctr">
            <a:solidFill>
              <a:srgbClr val="3E7194"/>
            </a:solidFill>
            <a:prstDash val="solid"/>
            <a:tailEnd type="triangle"/>
          </a:ln>
          <a:effectLst/>
        </p:spPr>
      </p:cxnSp>
    </p:spTree>
    <p:extLst>
      <p:ext uri="{BB962C8B-B14F-4D97-AF65-F5344CB8AC3E}">
        <p14:creationId xmlns:p14="http://schemas.microsoft.com/office/powerpoint/2010/main" val="21816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2428</TotalTime>
  <Words>4280</Words>
  <Application>Microsoft Office PowerPoint</Application>
  <PresentationFormat>Widescreen</PresentationFormat>
  <Paragraphs>504</Paragraphs>
  <Slides>46</Slides>
  <Notes>12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ＭＳ Ｐゴシック</vt:lpstr>
      <vt:lpstr>ＭＳ Ｐゴシック</vt:lpstr>
      <vt:lpstr>.AppleSystemUIFont</vt:lpstr>
      <vt:lpstr>Arial</vt:lpstr>
      <vt:lpstr>Calibri</vt:lpstr>
      <vt:lpstr>Calibri Light</vt:lpstr>
      <vt:lpstr>Helvetica Neue</vt:lpstr>
      <vt:lpstr>HelvNeue Roman for IBM</vt:lpstr>
      <vt:lpstr>Mangal</vt:lpstr>
      <vt:lpstr>ヒラギノ角ゴ Pro W3</vt:lpstr>
      <vt:lpstr>Office Theme</vt:lpstr>
      <vt:lpstr>Course Lab Introduction to IBM Watson Explorer </vt:lpstr>
      <vt:lpstr>Our Target</vt:lpstr>
      <vt:lpstr>Lab Schedule</vt:lpstr>
      <vt:lpstr>Reference Materials</vt:lpstr>
      <vt:lpstr>Today’s Contents: Introduction to WEX </vt:lpstr>
      <vt:lpstr>PowerPoint Presentation</vt:lpstr>
      <vt:lpstr>2.5 Quintillion  bytes of new data created daily   </vt:lpstr>
      <vt:lpstr>Cognitive systems democratize innovation by scaling knowledge  </vt:lpstr>
      <vt:lpstr>Evolution from search through Cognitive Computing</vt:lpstr>
      <vt:lpstr>Objectives can be redefined: </vt:lpstr>
      <vt:lpstr>Well…..but HOW?</vt:lpstr>
      <vt:lpstr>PowerPoint Presentation</vt:lpstr>
      <vt:lpstr>What is Content Analytics?</vt:lpstr>
      <vt:lpstr>BI + Text Analytics = Content Analytics</vt:lpstr>
      <vt:lpstr>PowerPoint Presentation</vt:lpstr>
      <vt:lpstr>Content analytics creates actionable data from unstructured content </vt:lpstr>
      <vt:lpstr>Content analytics uncovers the why behind the what</vt:lpstr>
      <vt:lpstr>Content Analytics Use Cases</vt:lpstr>
      <vt:lpstr>Content Analytics Use Cases</vt:lpstr>
      <vt:lpstr>Content Analytics Use Cases</vt:lpstr>
      <vt:lpstr>Content Analytics Use Cases</vt:lpstr>
      <vt:lpstr>Content Analytics Use Cases</vt:lpstr>
      <vt:lpstr>PowerPoint Presentation</vt:lpstr>
      <vt:lpstr>Forrester Ranks IBM Watson Explorer a leader in Content Analytics and Discovery (2016)</vt:lpstr>
      <vt:lpstr>PowerPoint Presentation</vt:lpstr>
      <vt:lpstr>What is WEX (Watson EXplorer)?</vt:lpstr>
      <vt:lpstr>What is WEX (Watson EXplorer)? (cont’d)</vt:lpstr>
      <vt:lpstr>WEX User Interfaces </vt:lpstr>
      <vt:lpstr>WEX Administration Console</vt:lpstr>
      <vt:lpstr>WEX Administration Console</vt:lpstr>
      <vt:lpstr>WEX Content Miner</vt:lpstr>
      <vt:lpstr>PowerPoint Presentation</vt:lpstr>
      <vt:lpstr>PowerPoint Presentation</vt:lpstr>
      <vt:lpstr>The very basic WEX architecture</vt:lpstr>
      <vt:lpstr>Definitions</vt:lpstr>
      <vt:lpstr>Definitions</vt:lpstr>
      <vt:lpstr>PowerPoint Presentation</vt:lpstr>
      <vt:lpstr>What is a Data Source</vt:lpstr>
      <vt:lpstr>What is a collection?</vt:lpstr>
      <vt:lpstr>From Data Sources to Collection</vt:lpstr>
      <vt:lpstr>Crawlers</vt:lpstr>
      <vt:lpstr>Crawling features / 1</vt:lpstr>
      <vt:lpstr>Crawling features / 2</vt:lpstr>
      <vt:lpstr>Crawling vs Importing</vt:lpstr>
      <vt:lpstr>Data Format for Import</vt:lpstr>
      <vt:lpstr>Hands 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Watson Explorer</dc:title>
  <dc:creator>VITTORIO Carullo</dc:creator>
  <cp:lastModifiedBy>VITTORIO Carullo</cp:lastModifiedBy>
  <cp:revision>50</cp:revision>
  <dcterms:created xsi:type="dcterms:W3CDTF">2017-10-10T18:00:36Z</dcterms:created>
  <dcterms:modified xsi:type="dcterms:W3CDTF">2017-10-17T10:59:14Z</dcterms:modified>
</cp:coreProperties>
</file>