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6" r:id="rId2"/>
    <p:sldId id="447" r:id="rId3"/>
    <p:sldId id="449" r:id="rId4"/>
    <p:sldId id="450" r:id="rId5"/>
    <p:sldId id="451" r:id="rId6"/>
    <p:sldId id="448" r:id="rId7"/>
    <p:sldId id="260" r:id="rId8"/>
    <p:sldId id="261" r:id="rId9"/>
    <p:sldId id="262" r:id="rId10"/>
    <p:sldId id="263" r:id="rId11"/>
    <p:sldId id="264" r:id="rId12"/>
    <p:sldId id="265" r:id="rId13"/>
    <p:sldId id="266" r:id="rId14"/>
    <p:sldId id="445" r:id="rId15"/>
    <p:sldId id="267" r:id="rId16"/>
    <p:sldId id="270" r:id="rId17"/>
    <p:sldId id="412" r:id="rId18"/>
    <p:sldId id="411" r:id="rId19"/>
    <p:sldId id="416" r:id="rId20"/>
    <p:sldId id="429" r:id="rId21"/>
    <p:sldId id="419" r:id="rId22"/>
    <p:sldId id="420" r:id="rId23"/>
    <p:sldId id="421" r:id="rId24"/>
    <p:sldId id="422" r:id="rId25"/>
    <p:sldId id="423" r:id="rId26"/>
    <p:sldId id="424" r:id="rId27"/>
    <p:sldId id="425" r:id="rId28"/>
    <p:sldId id="426" r:id="rId29"/>
    <p:sldId id="427" r:id="rId30"/>
    <p:sldId id="428" r:id="rId31"/>
    <p:sldId id="390" r:id="rId32"/>
    <p:sldId id="396" r:id="rId33"/>
    <p:sldId id="430" r:id="rId34"/>
    <p:sldId id="391" r:id="rId35"/>
    <p:sldId id="392" r:id="rId36"/>
    <p:sldId id="431" r:id="rId37"/>
    <p:sldId id="393" r:id="rId38"/>
    <p:sldId id="397" r:id="rId39"/>
    <p:sldId id="398" r:id="rId40"/>
    <p:sldId id="443" r:id="rId41"/>
    <p:sldId id="444" r:id="rId42"/>
    <p:sldId id="432" r:id="rId43"/>
    <p:sldId id="433" r:id="rId44"/>
    <p:sldId id="434" r:id="rId45"/>
    <p:sldId id="435" r:id="rId46"/>
    <p:sldId id="436" r:id="rId47"/>
    <p:sldId id="437" r:id="rId48"/>
    <p:sldId id="438" r:id="rId49"/>
    <p:sldId id="439" r:id="rId50"/>
    <p:sldId id="440" r:id="rId51"/>
    <p:sldId id="442" r:id="rId52"/>
    <p:sldId id="347" r:id="rId53"/>
    <p:sldId id="315" r:id="rId54"/>
    <p:sldId id="351" r:id="rId55"/>
    <p:sldId id="352" r:id="rId56"/>
    <p:sldId id="353" r:id="rId57"/>
    <p:sldId id="399" r:id="rId58"/>
    <p:sldId id="400" r:id="rId59"/>
    <p:sldId id="372" r:id="rId60"/>
    <p:sldId id="452" r:id="rId61"/>
    <p:sldId id="402" r:id="rId62"/>
    <p:sldId id="403" r:id="rId63"/>
    <p:sldId id="404" r:id="rId64"/>
    <p:sldId id="405" r:id="rId65"/>
    <p:sldId id="406" r:id="rId66"/>
    <p:sldId id="407" r:id="rId67"/>
    <p:sldId id="408" r:id="rId68"/>
    <p:sldId id="410" r:id="rId69"/>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8494D-5F7D-43AB-970B-9C6C3CFAC990}" v="879" dt="2021-11-04T08:16:59.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90"/>
    <p:restoredTop sz="90392" autoAdjust="0"/>
  </p:normalViewPr>
  <p:slideViewPr>
    <p:cSldViewPr snapToGrid="0" snapToObjects="1">
      <p:cViewPr varScale="1">
        <p:scale>
          <a:sx n="96" d="100"/>
          <a:sy n="96" d="100"/>
        </p:scale>
        <p:origin x="222"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6427D-571E-4E50-B0F0-ED6FEA27937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34AC6FC-0E0E-46E7-A02D-6956E069EB9C}">
      <dgm:prSet/>
      <dgm:spPr/>
      <dgm:t>
        <a:bodyPr/>
        <a:lstStyle/>
        <a:p>
          <a:r>
            <a:rPr lang="en-US"/>
            <a:t>The two problems are very similar</a:t>
          </a:r>
        </a:p>
      </dgm:t>
    </dgm:pt>
    <dgm:pt modelId="{A7AD5DD3-E0BE-4B84-9DD2-C5E49B67C56A}" type="parTrans" cxnId="{24186FD9-8B9C-4A0B-AE8B-966E61BE9047}">
      <dgm:prSet/>
      <dgm:spPr/>
      <dgm:t>
        <a:bodyPr/>
        <a:lstStyle/>
        <a:p>
          <a:endParaRPr lang="en-US"/>
        </a:p>
      </dgm:t>
    </dgm:pt>
    <dgm:pt modelId="{BBEF8CA4-1F7A-46DD-98C5-0E1B9CA395A8}" type="sibTrans" cxnId="{24186FD9-8B9C-4A0B-AE8B-966E61BE9047}">
      <dgm:prSet/>
      <dgm:spPr/>
      <dgm:t>
        <a:bodyPr/>
        <a:lstStyle/>
        <a:p>
          <a:endParaRPr lang="en-US"/>
        </a:p>
      </dgm:t>
    </dgm:pt>
    <dgm:pt modelId="{6A3188C3-135A-4D34-9DA2-780D26DD329D}">
      <dgm:prSet/>
      <dgm:spPr/>
      <dgm:t>
        <a:bodyPr/>
        <a:lstStyle/>
        <a:p>
          <a:r>
            <a:rPr lang="en-US"/>
            <a:t>And share the same complexity</a:t>
          </a:r>
        </a:p>
      </dgm:t>
    </dgm:pt>
    <dgm:pt modelId="{067806CB-2B89-4754-81F5-A7D3000B6BAC}" type="parTrans" cxnId="{5CF0A921-387E-4A6D-8041-592F9CDF7B7D}">
      <dgm:prSet/>
      <dgm:spPr/>
      <dgm:t>
        <a:bodyPr/>
        <a:lstStyle/>
        <a:p>
          <a:endParaRPr lang="en-US"/>
        </a:p>
      </dgm:t>
    </dgm:pt>
    <dgm:pt modelId="{1F07EAB0-004E-402C-BE82-41A57546B572}" type="sibTrans" cxnId="{5CF0A921-387E-4A6D-8041-592F9CDF7B7D}">
      <dgm:prSet/>
      <dgm:spPr/>
      <dgm:t>
        <a:bodyPr/>
        <a:lstStyle/>
        <a:p>
          <a:endParaRPr lang="en-US"/>
        </a:p>
      </dgm:t>
    </dgm:pt>
    <dgm:pt modelId="{2A9B51FF-84D4-4D64-AE05-5DCF398F351C}" type="pres">
      <dgm:prSet presAssocID="{6E56427D-571E-4E50-B0F0-ED6FEA279377}" presName="hierChild1" presStyleCnt="0">
        <dgm:presLayoutVars>
          <dgm:chPref val="1"/>
          <dgm:dir/>
          <dgm:animOne val="branch"/>
          <dgm:animLvl val="lvl"/>
          <dgm:resizeHandles/>
        </dgm:presLayoutVars>
      </dgm:prSet>
      <dgm:spPr/>
    </dgm:pt>
    <dgm:pt modelId="{BFE6AA43-5689-4ABE-92A7-5B4DDC18B902}" type="pres">
      <dgm:prSet presAssocID="{534AC6FC-0E0E-46E7-A02D-6956E069EB9C}" presName="hierRoot1" presStyleCnt="0"/>
      <dgm:spPr/>
    </dgm:pt>
    <dgm:pt modelId="{75EA5C8B-13BF-4159-98BF-207C4DC5BE86}" type="pres">
      <dgm:prSet presAssocID="{534AC6FC-0E0E-46E7-A02D-6956E069EB9C}" presName="composite" presStyleCnt="0"/>
      <dgm:spPr/>
    </dgm:pt>
    <dgm:pt modelId="{5F31C606-DB5C-4E71-9D7D-5B53F9DE527D}" type="pres">
      <dgm:prSet presAssocID="{534AC6FC-0E0E-46E7-A02D-6956E069EB9C}" presName="background" presStyleLbl="node0" presStyleIdx="0" presStyleCnt="2"/>
      <dgm:spPr/>
    </dgm:pt>
    <dgm:pt modelId="{8283CA18-DFAB-487A-AA6C-AFC14F72A691}" type="pres">
      <dgm:prSet presAssocID="{534AC6FC-0E0E-46E7-A02D-6956E069EB9C}" presName="text" presStyleLbl="fgAcc0" presStyleIdx="0" presStyleCnt="2">
        <dgm:presLayoutVars>
          <dgm:chPref val="3"/>
        </dgm:presLayoutVars>
      </dgm:prSet>
      <dgm:spPr/>
    </dgm:pt>
    <dgm:pt modelId="{B40963DE-0CEF-45E7-8FBA-EA7A06F4ECBB}" type="pres">
      <dgm:prSet presAssocID="{534AC6FC-0E0E-46E7-A02D-6956E069EB9C}" presName="hierChild2" presStyleCnt="0"/>
      <dgm:spPr/>
    </dgm:pt>
    <dgm:pt modelId="{6FB0F662-18F8-4D66-9D8A-E1AE72AC023F}" type="pres">
      <dgm:prSet presAssocID="{6A3188C3-135A-4D34-9DA2-780D26DD329D}" presName="hierRoot1" presStyleCnt="0"/>
      <dgm:spPr/>
    </dgm:pt>
    <dgm:pt modelId="{BF8C66DD-40AC-4F42-B548-82005EC0C87F}" type="pres">
      <dgm:prSet presAssocID="{6A3188C3-135A-4D34-9DA2-780D26DD329D}" presName="composite" presStyleCnt="0"/>
      <dgm:spPr/>
    </dgm:pt>
    <dgm:pt modelId="{B2475D16-7CF8-413D-B280-AC599590F76B}" type="pres">
      <dgm:prSet presAssocID="{6A3188C3-135A-4D34-9DA2-780D26DD329D}" presName="background" presStyleLbl="node0" presStyleIdx="1" presStyleCnt="2"/>
      <dgm:spPr/>
    </dgm:pt>
    <dgm:pt modelId="{B4E8935B-2DDE-4E6E-AAB1-61240B1C89D6}" type="pres">
      <dgm:prSet presAssocID="{6A3188C3-135A-4D34-9DA2-780D26DD329D}" presName="text" presStyleLbl="fgAcc0" presStyleIdx="1" presStyleCnt="2">
        <dgm:presLayoutVars>
          <dgm:chPref val="3"/>
        </dgm:presLayoutVars>
      </dgm:prSet>
      <dgm:spPr/>
    </dgm:pt>
    <dgm:pt modelId="{38205B53-DB5B-4755-B40B-25DA9EAD4385}" type="pres">
      <dgm:prSet presAssocID="{6A3188C3-135A-4D34-9DA2-780D26DD329D}" presName="hierChild2" presStyleCnt="0"/>
      <dgm:spPr/>
    </dgm:pt>
  </dgm:ptLst>
  <dgm:cxnLst>
    <dgm:cxn modelId="{2038EE0A-C1EF-4C89-AF8F-3A1B45A545BB}" type="presOf" srcId="{534AC6FC-0E0E-46E7-A02D-6956E069EB9C}" destId="{8283CA18-DFAB-487A-AA6C-AFC14F72A691}" srcOrd="0" destOrd="0" presId="urn:microsoft.com/office/officeart/2005/8/layout/hierarchy1"/>
    <dgm:cxn modelId="{5CF0A921-387E-4A6D-8041-592F9CDF7B7D}" srcId="{6E56427D-571E-4E50-B0F0-ED6FEA279377}" destId="{6A3188C3-135A-4D34-9DA2-780D26DD329D}" srcOrd="1" destOrd="0" parTransId="{067806CB-2B89-4754-81F5-A7D3000B6BAC}" sibTransId="{1F07EAB0-004E-402C-BE82-41A57546B572}"/>
    <dgm:cxn modelId="{342F2E3E-A766-4D91-BE8E-7E1056891E55}" type="presOf" srcId="{6A3188C3-135A-4D34-9DA2-780D26DD329D}" destId="{B4E8935B-2DDE-4E6E-AAB1-61240B1C89D6}" srcOrd="0" destOrd="0" presId="urn:microsoft.com/office/officeart/2005/8/layout/hierarchy1"/>
    <dgm:cxn modelId="{7AD6AE53-E0E6-4E28-B54A-AE29191D0594}" type="presOf" srcId="{6E56427D-571E-4E50-B0F0-ED6FEA279377}" destId="{2A9B51FF-84D4-4D64-AE05-5DCF398F351C}" srcOrd="0" destOrd="0" presId="urn:microsoft.com/office/officeart/2005/8/layout/hierarchy1"/>
    <dgm:cxn modelId="{24186FD9-8B9C-4A0B-AE8B-966E61BE9047}" srcId="{6E56427D-571E-4E50-B0F0-ED6FEA279377}" destId="{534AC6FC-0E0E-46E7-A02D-6956E069EB9C}" srcOrd="0" destOrd="0" parTransId="{A7AD5DD3-E0BE-4B84-9DD2-C5E49B67C56A}" sibTransId="{BBEF8CA4-1F7A-46DD-98C5-0E1B9CA395A8}"/>
    <dgm:cxn modelId="{35922E03-8300-4A11-B964-29A61BFC7880}" type="presParOf" srcId="{2A9B51FF-84D4-4D64-AE05-5DCF398F351C}" destId="{BFE6AA43-5689-4ABE-92A7-5B4DDC18B902}" srcOrd="0" destOrd="0" presId="urn:microsoft.com/office/officeart/2005/8/layout/hierarchy1"/>
    <dgm:cxn modelId="{5F9063E4-40CD-4D0D-9246-4B96D3FAD8EE}" type="presParOf" srcId="{BFE6AA43-5689-4ABE-92A7-5B4DDC18B902}" destId="{75EA5C8B-13BF-4159-98BF-207C4DC5BE86}" srcOrd="0" destOrd="0" presId="urn:microsoft.com/office/officeart/2005/8/layout/hierarchy1"/>
    <dgm:cxn modelId="{286A18DD-B8E6-420F-B9C8-5487CD3039D2}" type="presParOf" srcId="{75EA5C8B-13BF-4159-98BF-207C4DC5BE86}" destId="{5F31C606-DB5C-4E71-9D7D-5B53F9DE527D}" srcOrd="0" destOrd="0" presId="urn:microsoft.com/office/officeart/2005/8/layout/hierarchy1"/>
    <dgm:cxn modelId="{175362E5-C92C-4C96-8EBF-F6C769EDA47A}" type="presParOf" srcId="{75EA5C8B-13BF-4159-98BF-207C4DC5BE86}" destId="{8283CA18-DFAB-487A-AA6C-AFC14F72A691}" srcOrd="1" destOrd="0" presId="urn:microsoft.com/office/officeart/2005/8/layout/hierarchy1"/>
    <dgm:cxn modelId="{7CF67C04-A313-4E80-BD63-80FE7AF980D5}" type="presParOf" srcId="{BFE6AA43-5689-4ABE-92A7-5B4DDC18B902}" destId="{B40963DE-0CEF-45E7-8FBA-EA7A06F4ECBB}" srcOrd="1" destOrd="0" presId="urn:microsoft.com/office/officeart/2005/8/layout/hierarchy1"/>
    <dgm:cxn modelId="{09D150D7-380E-4F44-A3D7-F4A9825AEA82}" type="presParOf" srcId="{2A9B51FF-84D4-4D64-AE05-5DCF398F351C}" destId="{6FB0F662-18F8-4D66-9D8A-E1AE72AC023F}" srcOrd="1" destOrd="0" presId="urn:microsoft.com/office/officeart/2005/8/layout/hierarchy1"/>
    <dgm:cxn modelId="{BD49338A-B620-4DF9-BE79-E64C438456E8}" type="presParOf" srcId="{6FB0F662-18F8-4D66-9D8A-E1AE72AC023F}" destId="{BF8C66DD-40AC-4F42-B548-82005EC0C87F}" srcOrd="0" destOrd="0" presId="urn:microsoft.com/office/officeart/2005/8/layout/hierarchy1"/>
    <dgm:cxn modelId="{7D8A9548-83E7-41F9-BF83-4048BFEC106B}" type="presParOf" srcId="{BF8C66DD-40AC-4F42-B548-82005EC0C87F}" destId="{B2475D16-7CF8-413D-B280-AC599590F76B}" srcOrd="0" destOrd="0" presId="urn:microsoft.com/office/officeart/2005/8/layout/hierarchy1"/>
    <dgm:cxn modelId="{C7588FF9-20CE-4D2E-9C4F-F7FAAF932769}" type="presParOf" srcId="{BF8C66DD-40AC-4F42-B548-82005EC0C87F}" destId="{B4E8935B-2DDE-4E6E-AAB1-61240B1C89D6}" srcOrd="1" destOrd="0" presId="urn:microsoft.com/office/officeart/2005/8/layout/hierarchy1"/>
    <dgm:cxn modelId="{8C895671-1D15-46E4-AC54-F18976E3F176}" type="presParOf" srcId="{6FB0F662-18F8-4D66-9D8A-E1AE72AC023F}" destId="{38205B53-DB5B-4755-B40B-25DA9EAD438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1C606-DB5C-4E71-9D7D-5B53F9DE527D}">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3CA18-DFAB-487A-AA6C-AFC14F72A691}">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t>The two problems are very similar</a:t>
          </a:r>
        </a:p>
      </dsp:txBody>
      <dsp:txXfrm>
        <a:off x="696297" y="538547"/>
        <a:ext cx="4171627" cy="2590157"/>
      </dsp:txXfrm>
    </dsp:sp>
    <dsp:sp modelId="{B2475D16-7CF8-413D-B280-AC599590F76B}">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8935B-2DDE-4E6E-AAB1-61240B1C89D6}">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t>And share the same complexity</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10:48.720"/>
    </inkml:context>
    <inkml:brush xml:id="br0">
      <inkml:brushProperty name="width" value="0.1" units="cm"/>
      <inkml:brushProperty name="height" value="0.1" units="cm"/>
      <inkml:brushProperty name="color" value="#E71224"/>
      <inkml:brushProperty name="ignorePressure" value="1"/>
    </inkml:brush>
  </inkml:definitions>
  <inkml:trace contextRef="#ctx0" brushRef="#br0">1 80,'76'1,"7"0,1-4,-32-3,2-2,41-5,43 9,0-1,-11-2,5 5,-114 1,1-1,-1-1,0 0,5-3,2 1,24-3,48 2,66 7,-69 0,480-1,240 1,-153 19,-502-10,-39 2,-1 5,4 5,-42-7,22 5,13 11,35 13,327 90,228 68,-337-93,-208-52,-23-7,10-6,59 21,254 113,-272-102,-111-46,150 66,-204-84,-1 1,-1 1,0 1,14 13,-7-7,0-1,21 10,-16-11,509 298,-126-65,-328-190,69 64,-32-20,-17-9,-20-17,36 33,-22-20,36 21,-75-69,-30-22,0 2,-2 1,17 19,-38-32,-1 0,0 1,-1 0,-1 1,6 12,16 28,0-5,19 28,-3 3,-4 2,-27-48,-9-19,2 1,0-1,7 10,16 17,-15-23,7 14,19 38,-23-35,3-2,0 0,23 24,-14-24,1-2,2-1,11 6,-41-34,1-1,-1 1,1-1,0 0,0 0,1 0,-1-1,0 1,1-2,0 1,0 0,-5-2,0 0,0 0,0 0,1 0,-1 0,0 0,0-1,0 1,0 0,0-1,0 1,0-1,0 1,-1-1,1 1,0-1,0 1,0-1,0 0,-1 0,1 1,0-1,-1 0,1 0,0 0,-1 0,1 0,-1 0,0 0,1 0,-1 0,0 0,0 0,1 0,-1-1,1-5,0 0,-1 0,1 0,-2 0,1-1,0 3,-3-33,-6-30,3 29,0-28,6 57,-2-31,2-1,2 1,3-20,-1 49,-1 18,-1 20,-2 240,-1-243,-1 1,0 0,-7 21,8-42,0 0,0-1,0 1,0 0,-1-1,1 1,-1-1,0 1,1-1,-1 0,0 0,0 0,-1 0,1 0,-2 1,0-1,-1 1,1-1,0 0,-1 0,0 0,1-1,-1 1,-12 1,1 0,-1-2,1 0,-9 0,22-1,1 0,-16 0,1 0,-1 2,0 0,-14 4,7 0,0-1,0-2,0 0,-22-1,23-2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28:05.327"/>
    </inkml:context>
    <inkml:brush xml:id="br0">
      <inkml:brushProperty name="width" value="0.1" units="cm"/>
      <inkml:brushProperty name="height" value="0.1" units="cm"/>
      <inkml:brushProperty name="color" value="#FF0066"/>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28:06.559"/>
    </inkml:context>
    <inkml:brush xml:id="br0">
      <inkml:brushProperty name="width" value="0.1" units="cm"/>
      <inkml:brushProperty name="height" value="0.1" units="cm"/>
      <inkml:brushProperty name="color" value="#FF0066"/>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28:08.049"/>
    </inkml:context>
    <inkml:brush xml:id="br0">
      <inkml:brushProperty name="width" value="0.1" units="cm"/>
      <inkml:brushProperty name="height" value="0.1" units="cm"/>
      <inkml:brushProperty name="color" value="#FF0066"/>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28:08.390"/>
    </inkml:context>
    <inkml:brush xml:id="br0">
      <inkml:brushProperty name="width" value="0.1" units="cm"/>
      <inkml:brushProperty name="height" value="0.1" units="cm"/>
      <inkml:brushProperty name="color" value="#FF0066"/>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28:26.880"/>
    </inkml:context>
    <inkml:brush xml:id="br0">
      <inkml:brushProperty name="width" value="0.1" units="cm"/>
      <inkml:brushProperty name="height" value="0.1" units="cm"/>
      <inkml:brushProperty name="color" value="#FF0066"/>
      <inkml:brushProperty name="ignorePressure" value="1"/>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29:12.880"/>
    </inkml:context>
    <inkml:brush xml:id="br0">
      <inkml:brushProperty name="width" value="0.1" units="cm"/>
      <inkml:brushProperty name="height" value="0.1" units="cm"/>
      <inkml:brushProperty name="color" value="#FF0066"/>
      <inkml:brushProperty name="ignorePressure" value="1"/>
    </inkml:brush>
  </inkml:definitions>
  <inkml:trace contextRef="#ctx0" brushRef="#br0">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29:14.592"/>
    </inkml:context>
    <inkml:brush xml:id="br0">
      <inkml:brushProperty name="width" value="0.1" units="cm"/>
      <inkml:brushProperty name="height" value="0.1" units="cm"/>
      <inkml:brushProperty name="color" value="#FF0066"/>
      <inkml:brushProperty name="ignorePressure" value="1"/>
    </inkml:brush>
  </inkml:definitions>
  <inkml:trace contextRef="#ctx0" brushRef="#br0">1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29:17.531"/>
    </inkml:context>
    <inkml:brush xml:id="br0">
      <inkml:brushProperty name="width" value="0.1" units="cm"/>
      <inkml:brushProperty name="height" value="0.1" units="cm"/>
      <inkml:brushProperty name="color" value="#FF0066"/>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29:18.440"/>
    </inkml:context>
    <inkml:brush xml:id="br0">
      <inkml:brushProperty name="width" value="0.1" units="cm"/>
      <inkml:brushProperty name="height" value="0.1" units="cm"/>
      <inkml:brushProperty name="color" value="#FF0066"/>
      <inkml:brushProperty name="ignorePressure" value="1"/>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29:18.775"/>
    </inkml:context>
    <inkml:brush xml:id="br0">
      <inkml:brushProperty name="width" value="0.1" units="cm"/>
      <inkml:brushProperty name="height" value="0.1" units="cm"/>
      <inkml:brushProperty name="color" value="#FF0066"/>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11:45.476"/>
    </inkml:context>
    <inkml:brush xml:id="br0">
      <inkml:brushProperty name="width" value="0.1" units="cm"/>
      <inkml:brushProperty name="height" value="0.1" units="cm"/>
      <inkml:brushProperty name="color" value="#66CC00"/>
      <inkml:brushProperty name="ignorePressure" value="1"/>
    </inkml:brush>
  </inkml:definitions>
  <inkml:trace contextRef="#ctx0" brushRef="#br0">0 619,'2'2,"0"-1,0 0,-1 0,1 0,1 0,-1 0,0 0,0-1,0 1,0-1,2 1,27 1,-19-1,1 0,0 0,-1-1,1-1,0 0,-1 0,1-1,-1-1,3 0,1-3,78-24,-73 25,0 1,1 0,12 1,63 0,3 5,3 0,416-2,-495 1,0 1,-1 1,1 1,-1 1,14 5,33 14,8 6,-68-26,35 13,18 1,-31-9,0 2,0 1,24 12,123 78,51 29,-197-108,-18-13,0 0,4 1,-13-8,0 0,0 0,1-1,-1 0,1-1,-1 1,7 0,82 10,-78-9,0 1,0 1,-1 0,11 6,-3 0,61 27,3-4,11-3,56 8,-77-20,-35-8,-16-3,1-2,0 0,0-2,0-1,3-1,-15-2,-6 0,1 0,0-1,0 0,3-1,-39 0,-7 1,-52 0,-9 3,82-1,0 0,0 1,0 0,0 1,0 0,1 1,-1 0,1 0,0 1,0 1,1-1,-1 2,1-1,1 1,-1 1,1 0,1 0,-2 2,-1 2,0 0,1 1,0 0,1 1,1 0,0 1,-1 4,-41 126,41-120,1 0,1 1,2 0,0-1,1 23,3-26,0-1,2 0,1 0,0 0,2 0,0 0,6 11,10 22,4 0,6 7,62 103,-71-127,94 147,-2-3,-97-151,49 82,21 21,-80-123,0-1,1 0,8 8,-12-14,0 0,0 0,0 0,0-1,1 1,0-1,-1 0,1 0,0 0,0-1,8 2,1-1,-1 0,1-1,12 0,58-6,-35 1,313 0,-215 5,-50-2,113 3,-174 2,-1 1,23 8,-20-4,1-2,5-2,55 0,22-5,-41-1,0 4,18 5,-62-3,0 3,0 0,32 14,-50-16,1-1,0-1,0 0,1-2,9 1,30-2,8-2,-9-1,32 2,12 0,70-10,-160 7,1 1,-1-1,0-1,0 0,0-1,-1 0,1-1,-1 0,-1-1,4-2,19-16,-1-2,13-15,-32 29,25-23,-3-2,-1-2,24-35,-26 31,3 1,1 2,2 1,1 3,17-11,-11 12,-7 6,-2-2,15-17,-40 37,130-130,-18 33,-112 100,-1-1,-1 0,2-1,-8 6,1 0,-1 0,1 0,-1-1,-1 1,1-1,-1 0,1-2,7-34,-5 19,1 1,1 0,2-2,-1 6,0-1,-1 0,-2 0,0 0,-1-1,1-12,-3 11,-2 1,0-1,-2-15,0 24,0-1,-1 1,-1 0,1-1,-2 2,-3-8,-6-8,-2 2,0 0,-2 0,0 2,-2 0,0 1,-9-5,8 9,-2 0,0 2,-19-11,11 8,-25-21,40 27,0-1,1-1,1 0,0-1,-3-5,11 12,0-1,1 1,0-1,0 0,1 0,0 0,1 0,0-1,0 1,2-1,-1-2,-1-61,2 35,-1-5,0 32,0 0,0 0,-1 1,0-1,-4-8,4 14,0 0,-1 1,0-1,1 1,-2 0,1 0,0 0,-1 1,0-1,0 1,-1 0,1 0,-1 1,0 0,-10-6,-1 2,0 0,0 1,-7-1,-20-4,0 3,-21-1,9 1,-3-3,10 0,1 2,-1 2,-41 0,-172 8,83 0,169-1,0-1,1 0,0-1,-1 0,1-1,0 0,0 0,0 0,0-1,1-1,0 0,0 0,-2-1,-15-14,1-1,0-1,-5-7,4 3,7 10,-2 0,0 1,-2-1,-5-2,-8-10,-87-69,102 83,-2 0,0 2,-12-5,-72-27,64 27,-5-1,-2 2,0 2,-49-7,3 2,55 9,0 3,-1 1,-29-1,-126 9,182-3,0 0,0-1,1-1,-1-1,1 0,-6-2,1 0,0 0,-17-1,-17 2,1 2,-1 2,-5 3,-28 0,-265-2,338 0,1 1,-1 0,0 1,1 0,-1 0,-10 5,16-5,0 0,1 1,-1 0,1 0,-1 0,1 1,0 0,0 0,1 0,-1 0,1 1,0 0,-3 5,-2 5,0 1,1 0,1 0,1 1,0 0,2 0,0 1,-2 16,-6 25,6-33,1 0,0 8,1 81,5 24,0-28,0-30,0 10,-5 22,3-101,0-2,-1 1,-3 10,3-16,1 0,-2 0,1 0,0 0,-1-1,0 1,0-1,0 0,-3 3,-4 2,0 0,-1 0,0-1,0-1,-1 0,0 0,-3 0,-41 18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12:03.209"/>
    </inkml:context>
    <inkml:brush xml:id="br0">
      <inkml:brushProperty name="width" value="0.1" units="cm"/>
      <inkml:brushProperty name="height" value="0.1" units="cm"/>
      <inkml:brushProperty name="color" value="#004F8B"/>
      <inkml:brushProperty name="ignorePressure" value="1"/>
    </inkml:brush>
  </inkml:definitions>
  <inkml:trace contextRef="#ctx0" brushRef="#br0">1 1,'157'-1,"172"3,-283-1,0 2,0 2,34 9,273 85,-283-75,14 9,-34-12,2-2,0-3,11 1,-11-7,2 1,0 1,45 18,137 49,-137-47,61 20,298 107,-412-140,1-3,1-1,17 2,194 42,12 16,325 124,-505-162,-3 5,52 33,235 112,-211-110,-16-2,95 67,-83-44,4-6,105 39,-97-56,329 156,-432-191,-2 4,6 7,-41-28,151 115,35 24,10-10,223 108,-255-170,-138-64,20 16,2 0,-47-25,0 0,0-2,1-1,18 4,92 17,-62-16,69 25,66 48,-56-22,79 40,-17-8,-148-69,50 19,-7-2,-71-29,0-2,1-1,21 2,87 23,97 44,-33 4,-34-12,-169-73,0 0,0-1,0-1,1 0,-1-2,1 0,11 0,224-4,-245 2,1 0,0-1,-1-1,1 1,-1-2,1 1,3-2,8-5,1-1,4-4,54-24,-21 12,-21 7,121-56,-152 72,0 1,-1-1,1 0,0 0,-1-1,3-2,-7 6,-1 0,0 0,0 0,1 0,-1 0,0-1,1 1,-1 0,0 0,0-1,0 1,1 0,-1 0,0-1,0 1,0 0,0-1,1 1,-1 0,0 0,0-1,0 1,0 0,0-1,0 1,0 0,0-1,0 1,0 0,0-1,0 1,0 0,0-1,0 1,0 0,-1-1,1 1,0 0,0 0,0-1,0 1,-1 0,1 0,0-1,0 1,-1 0,1 0,0-1,0 1,-1 0,1 0,0 0,0 0,-1-1,1 1,0 0,-1 0,1 0,-1 0,-21-4,22 4,-39-3,1 3,-8 1,6 1,0-2,-2-3,19 0,-1-2,-22-7,21 5,0 1,-11-1,-116-10,148 16,6 1,12-1,22 1,257 0,-277-1,0 0,-1-2,0 0,13-4,-10 2,0 1,0 1,4 0,-16 3,7-1,0 0,0 1,0 0,0 1,9 2,-19-2,1 0,-1 0,0 0,0 0,0 0,0 1,0-1,0 1,0 0,-1 0,1 0,-1 0,1 0,-1 1,0-1,0 1,0 0,0-1,0 1,-1 0,1 0,-1 0,0 0,1 3,0 2,0 1,-1 0,0 0,0 0,-1-1,0 1,-1 4,-1 2,0 0,-1 0,-5 13,0-4,-2-1,-1 0,-9 13,-13 29,26-51,-1-1,-1 1,0-1,-9 9,6-8,1 0,1 1,-2 5,-1 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8T16:57:21.5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699 2,'-146'-2,"-166"5,305-3,0 1,1-1,-1 1,1 1,-1 0,1 0,0 0,-1 0,1 1,0 0,1 1,-1-1,1 1,-1 0,-6 7,6-5,1 1,0 1,0-1,0 1,1-1,0 1,0 0,1 1,0-1,1 1,-2 9,-1 1,-2 0,0 0,-15 27,15-35,1 1,0 1,1-1,0 1,1 0,1 0,0 0,0 1,0 19,3-30,1-1,0 0,-1 0,1 1,0-1,0 0,0 0,0 0,1 0,-1 0,0 0,1 0,-1-1,1 1,0 0,0-1,0 1,0-1,0 0,0 0,0 1,0-1,0-1,0 1,0 0,1 0,-1-1,0 1,4-1,9 2,0 0,0-1,21-1,-26-1,-7 1,32 0,0-1,0-2,66-14,-96 15,1 0,0 1,-1 0,1 1,0-1,-1 1,1 0,0 0,0 1,-1 0,1 0,0 0,-1 0,1 1,-1 0,1 0,-1 1,0 0,0 0,0 0,4 4,-3-2,-1 1,1 0,-2 0,1 0,-1 1,0 0,0 0,-1 0,1 0,-2 0,1 1,-1-1,0 1,-1-1,1 12,1 25,-1 0,-10 78,8-117,0-1,-1 0,1 0,-1 0,-1 0,1 0,0 0,-1 0,0 0,0 0,0 0,0-1,-1 1,1-1,-1 0,0 0,0 0,0 0,-7 4,0-1,-1-2,0 1,0-1,0-1,-1 0,-11 1,-77 22,69-16,-1-2,1-1,-53 4,51-10,4-1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8T16:57:44.5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543 26,'-2'-3,"-1"1,0-1,0 1,0 0,0 0,-1 0,1 1,0-1,-1 1,0 0,1 0,-1 0,1 0,-1 0,0 1,0 0,1 0,-1 0,0 0,1 1,-1-1,0 1,1 0,-1 0,0 0,1 0,0 1,-6 3,-1 0,1 1,-1 0,1 0,1 1,-1 0,1 1,0 0,-9 12,-8 19,2 1,-26 58,33-65,-32 86,35-81,-3 0,-23 44,20-50,2 1,2 0,1 1,1 1,3 0,0 0,2 1,2 0,1 1,2 0,2 55,2-85,-1-1,1 1,0-1,0 1,1-1,-1 1,2-1,-1 0,1 0,0 0,0 0,0-1,1 1,4 5,-3-7,-1 0,1-1,0 1,0-1,0 0,0 0,0-1,1 0,-1 1,1-2,0 1,-1-1,1 0,0 0,12 0,206-5,-62-1,-150 5,0 0,-1-1,1 0,0 0,0-2,16-4,-24 5,0 0,0 0,0 0,-1 0,1-1,0 0,-1 0,0 0,0 0,0 0,0 0,0-1,0 0,-1 1,0-1,0 0,0 0,0 0,-1 0,3-8,20-97,-22 96,0 1,-1-1,-1 0,0 0,-1 1,-3-21,2 27,-1 0,0 0,0 0,0 0,-1 0,0 1,0 0,0 0,-1 0,0 0,1 1,-2-1,1 1,0 1,-1-1,-7-2,-2-3,-1 2,0 0,0 1,-34-8,9 9,0 1,0 2,-62 5,19 0,69-3,-1 1,1 1,0 0,0 1,0 1,-28 11,13-2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8T16:57:56.66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10 95,'-1'-1,"1"0,-1 0,0 1,0-1,1 0,-1 0,0 0,1 0,-1 0,1 0,-1 0,1 0,0 0,-1-1,1 1,0 0,0 0,0 0,0 0,0 0,0-1,0 1,0 0,0 0,1 0,-1 0,0 0,1 0,-1 0,1 0,-1 0,1 0,-1 0,1 0,0 0,0 0,-1 0,1 0,0 1,0-1,0 0,0 1,0-1,0 0,0 1,0-1,0 1,1-1,5-2,0-1,0 1,0 1,0-1,14-1,31-1,1 2,69 6,54-2,-142-6,-33 5,0 0,0 0,0 0,-1 0,1 0,0 0,0 0,0 0,0 0,0-1,-1 1,1 0,0-1,0 1,0 0,-1-1,1 1,0-1,0 1,-1-1,1 0,0 1,-1-1,1 0,-1 1,1-1,-1 0,1 1,-1-1,0 0,1-1,-8-4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8T16:57:59.8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268 1,'-1'8,"-1"1,0 0,0-1,-1 1,0-1,-1 0,0 0,0 0,-1 0,-6 7,-8 17,-76 181,80-177,14-34,0 0,0-1,0 1,0 0,1 0,-1 0,1 0,-1 0,1 0,0 0,0 0,0 0,0 0,0 0,0 0,0 0,1-1,-1 1,1 0,-1 0,1 0,0 0,0 0,1 2,1-2,-1-1,0 1,0 0,1-1,-1 0,1 1,-1-1,1 0,-1 0,1-1,0 1,0 0,-1-1,1 0,3 0,9 1,-1-2,1 0,-1-1,0 0,23-8,16-4,74-9,-120 22,-3 0,-1 0,1 1,-1 0,1 0,-1 0,1 0,-1 0,1 1,-1 0,1 0,-1 0,0 0,1 0,-1 0,0 1,0 0,0 0,0 0,0 0,0 0,-1 0,1 1,-1-1,1 1,-1 0,0-1,0 1,0 0,-1 1,1-1,-1 0,1 0,-1 1,0-1,0 0,0 7,3 13,-1 1,-1-1,-2 1,-2 33,1-29,1 5,0-18,0 0,-1 0,0 0,-5 18,5-29,0 1,-1 0,0-1,0 0,0 1,-1-1,1 0,-1 0,0-1,0 1,0 0,-1-1,1 0,-1 0,0 0,0 0,-6 3,-37 15,-1-3,0-1,-2-2,-58 9,97-22,-19 4,1-2,-49 0,50-4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8T16:58:18.0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34 0,'-5'6,"-9"2,-1-1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6T10:27:42.777"/>
    </inkml:context>
    <inkml:brush xml:id="br0">
      <inkml:brushProperty name="width" value="0.1" units="cm"/>
      <inkml:brushProperty name="height" value="0.1" units="cm"/>
      <inkml:brushProperty name="color" value="#FF0066"/>
      <inkml:brushProperty name="ignorePressure" value="1"/>
    </inkml:brush>
  </inkml:definitions>
  <inkml:trace contextRef="#ctx0" brushRef="#br0">1097 99,'-29'-1,"-24"-5,-10 0,-171 4,139 2,82 0,0 1,1 0,-1 1,1 1,0 0,0 0,0 1,0 0,-6 5,8-5,1 2,1-1,-1 1,1 0,0 1,0 0,1 0,0 1,0 0,1 0,-5 8,-92 137,101-149,-33 52,21-33,-1-1,-12 15,-48 55,57-67,1 0,-12 26,23-38,0 0,1 1,1 0,-3 13,-7 59,11-63,-5 53,2 49,6 80,1-87,-2 6,0 35,11 62,-4-171,3-1,14 48,37 93,-38-123,-13-36,-1 0,0 13,-2-9,-1-15,1 0,5 9,-4-9,-1 0,3 13,-3 7,-2 1,0 16,-4 83,-1-98,2-15,2 1,1 0,3 11,-1-1,1 12,-3 93,-3-69,3 6,3-16,12 53,24 115,-31-160,3 0,4-2,7 15,-17-61,1 0,1 0,1-1,1 0,1-1,1 0,1-2,1 0,14 13,-3-6,0-2,2-1,0-1,2-2,11 6,-28-20,1 1,0-2,1 0,-1-1,1-1,8 1,3-1,0-1,0-1,16-2,-6-1,0 3,5 1,-26-1,0 1,0 0,-1 2,1 0,13 6,70 30,11-2,-83-31,-1-2,1-1,5 0,-4-1,1 1,16 6,62 29,-53-19,5 0,-26-11,75 20,-89-26,0-1,1-1,11 0,63-3,-34-1,-21 1,46 1,-70 1,0 0,0 2,-1 0,5 1,11 6,-10-4,1 0,-1-1,1-1,0-1,0 0,49-4,49-6,-1-1,-102 7,0-1,0 0,0-1,0-1,-1-1,1 0,4-4,9-4,0-3,-1 0,8-8,-33 22,8-6,1 0,-1-1,0 0,-1-1,0-1,-1 1,3-5,5-9,-1-1,-1 0,-2-1,0-1,0-5,1-5,8-8,13-33,-30 64,-2 1,0-1,0 0,1-14,9-139,-10 143,1 0,2-1,4-17,-4 13,1 0,2 1,4-7,41-80,-23 48,36-83,-53 110,-1 0,7-38,-5-3,-6 26,16-47,-4 36,-8 28,-2 0,-2-1,-1 0,-1-9,-1-37,4-32,5-32,-5-57,-8-148,-3 269,-1 63,-1 1,-1-1,-1 1,0 0,-2 1,0-1,-8-13,-15-32,-26-40,25 52,-49-85,-30-30,75 117,13 22,-1 1,-19-19,-55-49,56 57,-9-8,-4 1,27 26,-2 1,0 1,-7-2,-36-19,-3 4,-5 1,-120-56,22 10,78 40,-81-21,139 51,0 1,-1 2,0 3,0 1,-1 1,-4 3,-320 6,342-6,-1-1,1-1,0-2,0 0,0-2,-13-4,31 6,0 0,0 0,0 0,1-1,-1 0,1 0,0 0,1-1,-1 0,0-2,-12-11,-65-62,-39-28,114 103,0 0,-1 0,1 1,-1 0,0 0,0 1,-1 0,1 1,-6-1,-9-1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09B9B-D272-2644-817E-2A640795D11A}" type="datetimeFigureOut">
              <a:rPr lang="it-IT" smtClean="0"/>
              <a:t>04/11/2021</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64D2F-59DE-0742-987C-6635B313378A}" type="slidenum">
              <a:rPr lang="it-IT" smtClean="0"/>
              <a:t>‹N›</a:t>
            </a:fld>
            <a:endParaRPr lang="it-IT"/>
          </a:p>
        </p:txBody>
      </p:sp>
    </p:spTree>
    <p:extLst>
      <p:ext uri="{BB962C8B-B14F-4D97-AF65-F5344CB8AC3E}">
        <p14:creationId xmlns:p14="http://schemas.microsoft.com/office/powerpoint/2010/main" val="22941978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8F64D2F-59DE-0742-987C-6635B313378A}" type="slidenum">
              <a:rPr lang="it-IT" smtClean="0"/>
              <a:t>6</a:t>
            </a:fld>
            <a:endParaRPr lang="it-IT"/>
          </a:p>
        </p:txBody>
      </p:sp>
    </p:spTree>
    <p:extLst>
      <p:ext uri="{BB962C8B-B14F-4D97-AF65-F5344CB8AC3E}">
        <p14:creationId xmlns:p14="http://schemas.microsoft.com/office/powerpoint/2010/main" val="173419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Arial" charset="0"/>
                <a:ea typeface="ＭＳ Ｐゴシック" charset="0"/>
                <a:cs typeface="ＭＳ Ｐゴシック" charset="0"/>
              </a:defRPr>
            </a:lvl1pPr>
            <a:lvl2pPr marL="715684" indent="-275263" defTabSz="914485">
              <a:defRPr sz="2300">
                <a:solidFill>
                  <a:schemeClr val="tx1"/>
                </a:solidFill>
                <a:latin typeface="Arial" charset="0"/>
                <a:ea typeface="ＭＳ Ｐゴシック" charset="0"/>
              </a:defRPr>
            </a:lvl2pPr>
            <a:lvl3pPr marL="1101052" indent="-220210" defTabSz="914485">
              <a:defRPr sz="2300">
                <a:solidFill>
                  <a:schemeClr val="tx1"/>
                </a:solidFill>
                <a:latin typeface="Arial" charset="0"/>
                <a:ea typeface="ＭＳ Ｐゴシック" charset="0"/>
              </a:defRPr>
            </a:lvl3pPr>
            <a:lvl4pPr marL="1541473" indent="-220210" defTabSz="914485">
              <a:defRPr sz="2300">
                <a:solidFill>
                  <a:schemeClr val="tx1"/>
                </a:solidFill>
                <a:latin typeface="Arial" charset="0"/>
                <a:ea typeface="ＭＳ Ｐゴシック" charset="0"/>
              </a:defRPr>
            </a:lvl4pPr>
            <a:lvl5pPr marL="1981893" indent="-220210" defTabSz="914485">
              <a:defRPr sz="2300">
                <a:solidFill>
                  <a:schemeClr val="tx1"/>
                </a:solidFill>
                <a:latin typeface="Arial" charset="0"/>
                <a:ea typeface="ＭＳ Ｐゴシック" charset="0"/>
              </a:defRPr>
            </a:lvl5pPr>
            <a:lvl6pPr marL="2422314" indent="-220210" defTabSz="914485" eaLnBrk="0" fontAlgn="base" hangingPunct="0">
              <a:spcBef>
                <a:spcPct val="0"/>
              </a:spcBef>
              <a:spcAft>
                <a:spcPct val="0"/>
              </a:spcAft>
              <a:defRPr sz="2300">
                <a:solidFill>
                  <a:schemeClr val="tx1"/>
                </a:solidFill>
                <a:latin typeface="Arial" charset="0"/>
                <a:ea typeface="ＭＳ Ｐゴシック" charset="0"/>
              </a:defRPr>
            </a:lvl6pPr>
            <a:lvl7pPr marL="2862735" indent="-220210" defTabSz="914485" eaLnBrk="0" fontAlgn="base" hangingPunct="0">
              <a:spcBef>
                <a:spcPct val="0"/>
              </a:spcBef>
              <a:spcAft>
                <a:spcPct val="0"/>
              </a:spcAft>
              <a:defRPr sz="2300">
                <a:solidFill>
                  <a:schemeClr val="tx1"/>
                </a:solidFill>
                <a:latin typeface="Arial" charset="0"/>
                <a:ea typeface="ＭＳ Ｐゴシック" charset="0"/>
              </a:defRPr>
            </a:lvl7pPr>
            <a:lvl8pPr marL="3303156" indent="-220210" defTabSz="914485" eaLnBrk="0" fontAlgn="base" hangingPunct="0">
              <a:spcBef>
                <a:spcPct val="0"/>
              </a:spcBef>
              <a:spcAft>
                <a:spcPct val="0"/>
              </a:spcAft>
              <a:defRPr sz="2300">
                <a:solidFill>
                  <a:schemeClr val="tx1"/>
                </a:solidFill>
                <a:latin typeface="Arial" charset="0"/>
                <a:ea typeface="ＭＳ Ｐゴシック" charset="0"/>
              </a:defRPr>
            </a:lvl8pPr>
            <a:lvl9pPr marL="3743576" indent="-220210" defTabSz="914485" eaLnBrk="0" fontAlgn="base" hangingPunct="0">
              <a:spcBef>
                <a:spcPct val="0"/>
              </a:spcBef>
              <a:spcAft>
                <a:spcPct val="0"/>
              </a:spcAft>
              <a:defRPr sz="2300">
                <a:solidFill>
                  <a:schemeClr val="tx1"/>
                </a:solidFill>
                <a:latin typeface="Arial" charset="0"/>
                <a:ea typeface="ＭＳ Ｐゴシック" charset="0"/>
              </a:defRPr>
            </a:lvl9pPr>
          </a:lstStyle>
          <a:p>
            <a:fld id="{FF9434F2-D43C-9842-8D7E-57AA6AA86D84}" type="slidenum">
              <a:rPr lang="en-US" sz="1200"/>
              <a:pPr/>
              <a:t>51</a:t>
            </a:fld>
            <a:endParaRPr lang="en-US" sz="1200"/>
          </a:p>
        </p:txBody>
      </p:sp>
      <p:sp>
        <p:nvSpPr>
          <p:cNvPr id="53250" name="Rectangle 2"/>
          <p:cNvSpPr>
            <a:spLocks noGrp="1" noRot="1" noChangeAspect="1" noChangeArrowheads="1" noTextEdit="1"/>
          </p:cNvSpPr>
          <p:nvPr>
            <p:ph type="sldImg"/>
          </p:nvPr>
        </p:nvSpPr>
        <p:spPr>
          <a:xfrm>
            <a:off x="381000" y="685800"/>
            <a:ext cx="6096000" cy="3429000"/>
          </a:xfrm>
          <a:ln/>
        </p:spPr>
      </p:sp>
      <p:sp>
        <p:nvSpPr>
          <p:cNvPr id="5325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the influence of a set of nodes </a:t>
            </a:r>
            <a:r>
              <a:rPr lang="en-US" i="1"/>
              <a:t>A: </a:t>
            </a:r>
            <a:r>
              <a:rPr lang="en-US"/>
              <a:t>the expected number of active nodes at the end of the process. </a:t>
            </a:r>
          </a:p>
          <a:p>
            <a:pPr eaLnBrk="1" hangingPunct="1"/>
            <a:endParaRPr lang="en-US"/>
          </a:p>
        </p:txBody>
      </p:sp>
    </p:spTree>
    <p:extLst>
      <p:ext uri="{BB962C8B-B14F-4D97-AF65-F5344CB8AC3E}">
        <p14:creationId xmlns:p14="http://schemas.microsoft.com/office/powerpoint/2010/main" val="167835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宋体" charset="0"/>
                <a:cs typeface="宋体" charset="0"/>
              </a:rPr>
              <a:t>The categorization are not necessarily disjoint</a:t>
            </a:r>
          </a:p>
          <a:p>
            <a:pPr eaLnBrk="1" hangingPunct="1">
              <a:spcBef>
                <a:spcPct val="0"/>
              </a:spcBef>
            </a:pPr>
            <a:r>
              <a:rPr lang="en-US">
                <a:latin typeface="Calibri" charset="0"/>
                <a:ea typeface="宋体" charset="0"/>
                <a:cs typeface="宋体" charset="0"/>
              </a:rPr>
              <a:t>; social media is becoming an aspect of the physical world </a:t>
            </a:r>
          </a:p>
        </p:txBody>
      </p:sp>
      <p:sp>
        <p:nvSpPr>
          <p:cNvPr id="79876" name="Slide Number Placeholder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37471A4-F38A-5043-859C-DBAB4CF0E678}" type="slidenum">
              <a:rPr lang="en-US" sz="1200">
                <a:latin typeface="Calibri" charset="0"/>
                <a:ea typeface="宋体" charset="0"/>
                <a:cs typeface="宋体" charset="0"/>
              </a:rPr>
              <a:pPr algn="r"/>
              <a:t>53</a:t>
            </a:fld>
            <a:endParaRPr lang="en-US" sz="1200">
              <a:latin typeface="Calibri" charset="0"/>
              <a:ea typeface="宋体" charset="0"/>
              <a:cs typeface="宋体" charset="0"/>
            </a:endParaRPr>
          </a:p>
        </p:txBody>
      </p:sp>
    </p:spTree>
    <p:extLst>
      <p:ext uri="{BB962C8B-B14F-4D97-AF65-F5344CB8AC3E}">
        <p14:creationId xmlns:p14="http://schemas.microsoft.com/office/powerpoint/2010/main" val="963955418"/>
      </p:ext>
    </p:extLst>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宋体" charset="0"/>
              <a:cs typeface="宋体" charset="0"/>
            </a:endParaRPr>
          </a:p>
          <a:p>
            <a:pPr eaLnBrk="1" hangingPunct="1">
              <a:spcBef>
                <a:spcPct val="0"/>
              </a:spcBef>
            </a:pPr>
            <a:r>
              <a:rPr lang="en-US">
                <a:latin typeface="Calibri" charset="0"/>
                <a:ea typeface="宋体" charset="0"/>
                <a:cs typeface="宋体" charset="0"/>
              </a:rPr>
              <a:t>Groups are not active: the group members seldom talk to each other</a:t>
            </a:r>
          </a:p>
          <a:p>
            <a:pPr eaLnBrk="1" hangingPunct="1">
              <a:spcBef>
                <a:spcPct val="0"/>
              </a:spcBef>
            </a:pPr>
            <a:endParaRPr lang="en-US">
              <a:latin typeface="Calibri" charset="0"/>
              <a:ea typeface="宋体" charset="0"/>
              <a:cs typeface="宋体" charset="0"/>
            </a:endParaRPr>
          </a:p>
          <a:p>
            <a:pPr eaLnBrk="1" hangingPunct="1">
              <a:spcBef>
                <a:spcPct val="0"/>
              </a:spcBef>
            </a:pPr>
            <a:r>
              <a:rPr lang="en-US">
                <a:latin typeface="Calibri" charset="0"/>
                <a:ea typeface="宋体" charset="0"/>
                <a:cs typeface="宋体" charset="0"/>
              </a:rPr>
              <a:t>Explicitly vs. implicitly formed groups</a:t>
            </a:r>
          </a:p>
          <a:p>
            <a:pPr eaLnBrk="1" hangingPunct="1">
              <a:spcBef>
                <a:spcPct val="0"/>
              </a:spcBef>
            </a:pPr>
            <a:endParaRPr lang="en-US">
              <a:latin typeface="Calibri" charset="0"/>
              <a:ea typeface="宋体" charset="0"/>
              <a:cs typeface="宋体" charset="0"/>
            </a:endParaRPr>
          </a:p>
        </p:txBody>
      </p:sp>
      <p:sp>
        <p:nvSpPr>
          <p:cNvPr id="81924" name="Slide Number Placeholder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5A705DE-56CE-B645-B952-6B21FB733EF8}" type="slidenum">
              <a:rPr lang="en-US" sz="1200">
                <a:latin typeface="Calibri" charset="0"/>
                <a:ea typeface="宋体" charset="0"/>
                <a:cs typeface="宋体" charset="0"/>
              </a:rPr>
              <a:pPr algn="r"/>
              <a:t>55</a:t>
            </a:fld>
            <a:endParaRPr lang="en-US" sz="1200">
              <a:latin typeface="Calibri" charset="0"/>
              <a:ea typeface="宋体" charset="0"/>
              <a:cs typeface="宋体" charset="0"/>
            </a:endParaRPr>
          </a:p>
        </p:txBody>
      </p:sp>
    </p:spTree>
    <p:extLst>
      <p:ext uri="{BB962C8B-B14F-4D97-AF65-F5344CB8AC3E}">
        <p14:creationId xmlns:p14="http://schemas.microsoft.com/office/powerpoint/2010/main" val="1806281801"/>
      </p:ext>
    </p:extLst>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a:latin typeface="Calibri" charset="0"/>
                <a:ea typeface="宋体" charset="0"/>
                <a:cs typeface="宋体" charset="0"/>
              </a:rPr>
              <a:t>No objective definition for a community</a:t>
            </a:r>
          </a:p>
          <a:p>
            <a:pPr eaLnBrk="1" hangingPunct="1">
              <a:spcBef>
                <a:spcPct val="0"/>
              </a:spcBef>
            </a:pPr>
            <a:r>
              <a:rPr lang="en-US" sz="1100">
                <a:latin typeface="Calibri" charset="0"/>
                <a:ea typeface="宋体" charset="0"/>
                <a:cs typeface="宋体" charset="0"/>
              </a:rPr>
              <a:t>Visualization might help, but only for small networks</a:t>
            </a:r>
          </a:p>
          <a:p>
            <a:pPr eaLnBrk="1" hangingPunct="1">
              <a:spcBef>
                <a:spcPct val="0"/>
              </a:spcBef>
            </a:pPr>
            <a:r>
              <a:rPr lang="en-US" sz="1100">
                <a:latin typeface="Calibri" charset="0"/>
                <a:ea typeface="宋体" charset="0"/>
                <a:cs typeface="宋体" charset="0"/>
              </a:rPr>
              <a:t>Real-world networks tend to be noisy</a:t>
            </a:r>
          </a:p>
          <a:p>
            <a:pPr eaLnBrk="1" hangingPunct="1">
              <a:spcBef>
                <a:spcPct val="0"/>
              </a:spcBef>
            </a:pPr>
            <a:r>
              <a:rPr lang="en-US" sz="1100">
                <a:latin typeface="Calibri" charset="0"/>
                <a:ea typeface="宋体" charset="0"/>
                <a:cs typeface="宋体" charset="0"/>
              </a:rPr>
              <a:t>Need a proper criteria</a:t>
            </a:r>
          </a:p>
          <a:p>
            <a:pPr eaLnBrk="1" hangingPunct="1">
              <a:spcBef>
                <a:spcPct val="0"/>
              </a:spcBef>
            </a:pPr>
            <a:endParaRPr lang="en-US">
              <a:latin typeface="Calibri" charset="0"/>
              <a:ea typeface="宋体" charset="0"/>
              <a:cs typeface="宋体" charset="0"/>
            </a:endParaRPr>
          </a:p>
        </p:txBody>
      </p:sp>
      <p:sp>
        <p:nvSpPr>
          <p:cNvPr id="83972" name="Slide Number Placeholder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EFFBAE2-25A1-BB44-8C01-A75288DD0857}" type="slidenum">
              <a:rPr lang="en-US" sz="1200">
                <a:latin typeface="Calibri" charset="0"/>
                <a:ea typeface="宋体" charset="0"/>
                <a:cs typeface="宋体" charset="0"/>
              </a:rPr>
              <a:pPr algn="r"/>
              <a:t>56</a:t>
            </a:fld>
            <a:endParaRPr lang="en-US" sz="1200">
              <a:latin typeface="Calibri" charset="0"/>
              <a:ea typeface="宋体" charset="0"/>
              <a:cs typeface="宋体" charset="0"/>
            </a:endParaRPr>
          </a:p>
        </p:txBody>
      </p:sp>
    </p:spTree>
    <p:extLst>
      <p:ext uri="{BB962C8B-B14F-4D97-AF65-F5344CB8AC3E}">
        <p14:creationId xmlns:p14="http://schemas.microsoft.com/office/powerpoint/2010/main" val="1349395415"/>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8F64D2F-59DE-0742-987C-6635B313378A}" type="slidenum">
              <a:rPr lang="it-IT" smtClean="0"/>
              <a:t>68</a:t>
            </a:fld>
            <a:endParaRPr lang="it-IT"/>
          </a:p>
        </p:txBody>
      </p:sp>
    </p:spTree>
    <p:extLst>
      <p:ext uri="{BB962C8B-B14F-4D97-AF65-F5344CB8AC3E}">
        <p14:creationId xmlns:p14="http://schemas.microsoft.com/office/powerpoint/2010/main" val="61793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E44E70F-B88D-0D40-9147-5E53D63DCC7B}" type="slidenum">
              <a:rPr lang="en-US" smtClean="0"/>
              <a:t>7</a:t>
            </a:fld>
            <a:endParaRPr lang="en-US"/>
          </a:p>
        </p:txBody>
      </p:sp>
    </p:spTree>
    <p:extLst>
      <p:ext uri="{BB962C8B-B14F-4D97-AF65-F5344CB8AC3E}">
        <p14:creationId xmlns:p14="http://schemas.microsoft.com/office/powerpoint/2010/main" val="57114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Arial" charset="0"/>
                <a:ea typeface="ＭＳ Ｐゴシック" charset="0"/>
                <a:cs typeface="ＭＳ Ｐゴシック" charset="0"/>
              </a:defRPr>
            </a:lvl1pPr>
            <a:lvl2pPr marL="715684" indent="-275263" defTabSz="914485">
              <a:defRPr sz="2300">
                <a:solidFill>
                  <a:schemeClr val="tx1"/>
                </a:solidFill>
                <a:latin typeface="Arial" charset="0"/>
                <a:ea typeface="ＭＳ Ｐゴシック" charset="0"/>
              </a:defRPr>
            </a:lvl2pPr>
            <a:lvl3pPr marL="1101052" indent="-220210" defTabSz="914485">
              <a:defRPr sz="2300">
                <a:solidFill>
                  <a:schemeClr val="tx1"/>
                </a:solidFill>
                <a:latin typeface="Arial" charset="0"/>
                <a:ea typeface="ＭＳ Ｐゴシック" charset="0"/>
              </a:defRPr>
            </a:lvl3pPr>
            <a:lvl4pPr marL="1541473" indent="-220210" defTabSz="914485">
              <a:defRPr sz="2300">
                <a:solidFill>
                  <a:schemeClr val="tx1"/>
                </a:solidFill>
                <a:latin typeface="Arial" charset="0"/>
                <a:ea typeface="ＭＳ Ｐゴシック" charset="0"/>
              </a:defRPr>
            </a:lvl4pPr>
            <a:lvl5pPr marL="1981893" indent="-220210" defTabSz="914485">
              <a:defRPr sz="2300">
                <a:solidFill>
                  <a:schemeClr val="tx1"/>
                </a:solidFill>
                <a:latin typeface="Arial" charset="0"/>
                <a:ea typeface="ＭＳ Ｐゴシック" charset="0"/>
              </a:defRPr>
            </a:lvl5pPr>
            <a:lvl6pPr marL="2422314" indent="-220210" defTabSz="914485" eaLnBrk="0" fontAlgn="base" hangingPunct="0">
              <a:spcBef>
                <a:spcPct val="0"/>
              </a:spcBef>
              <a:spcAft>
                <a:spcPct val="0"/>
              </a:spcAft>
              <a:defRPr sz="2300">
                <a:solidFill>
                  <a:schemeClr val="tx1"/>
                </a:solidFill>
                <a:latin typeface="Arial" charset="0"/>
                <a:ea typeface="ＭＳ Ｐゴシック" charset="0"/>
              </a:defRPr>
            </a:lvl6pPr>
            <a:lvl7pPr marL="2862735" indent="-220210" defTabSz="914485" eaLnBrk="0" fontAlgn="base" hangingPunct="0">
              <a:spcBef>
                <a:spcPct val="0"/>
              </a:spcBef>
              <a:spcAft>
                <a:spcPct val="0"/>
              </a:spcAft>
              <a:defRPr sz="2300">
                <a:solidFill>
                  <a:schemeClr val="tx1"/>
                </a:solidFill>
                <a:latin typeface="Arial" charset="0"/>
                <a:ea typeface="ＭＳ Ｐゴシック" charset="0"/>
              </a:defRPr>
            </a:lvl7pPr>
            <a:lvl8pPr marL="3303156" indent="-220210" defTabSz="914485" eaLnBrk="0" fontAlgn="base" hangingPunct="0">
              <a:spcBef>
                <a:spcPct val="0"/>
              </a:spcBef>
              <a:spcAft>
                <a:spcPct val="0"/>
              </a:spcAft>
              <a:defRPr sz="2300">
                <a:solidFill>
                  <a:schemeClr val="tx1"/>
                </a:solidFill>
                <a:latin typeface="Arial" charset="0"/>
                <a:ea typeface="ＭＳ Ｐゴシック" charset="0"/>
              </a:defRPr>
            </a:lvl8pPr>
            <a:lvl9pPr marL="3743576" indent="-220210" defTabSz="914485" eaLnBrk="0" fontAlgn="base" hangingPunct="0">
              <a:spcBef>
                <a:spcPct val="0"/>
              </a:spcBef>
              <a:spcAft>
                <a:spcPct val="0"/>
              </a:spcAft>
              <a:defRPr sz="2300">
                <a:solidFill>
                  <a:schemeClr val="tx1"/>
                </a:solidFill>
                <a:latin typeface="Arial" charset="0"/>
                <a:ea typeface="ＭＳ Ｐゴシック" charset="0"/>
              </a:defRPr>
            </a:lvl9pPr>
          </a:lstStyle>
          <a:p>
            <a:fld id="{17BCD6A7-67C8-534F-A854-8E36359F568E}" type="slidenum">
              <a:rPr lang="en-US" sz="1200"/>
              <a:pPr/>
              <a:t>42</a:t>
            </a:fld>
            <a:endParaRPr lang="en-US" sz="1200"/>
          </a:p>
        </p:txBody>
      </p:sp>
      <p:sp>
        <p:nvSpPr>
          <p:cNvPr id="21506" name="Rectangle 2"/>
          <p:cNvSpPr>
            <a:spLocks noGrp="1" noRot="1" noChangeAspect="1" noChangeArrowheads="1" noTextEdit="1"/>
          </p:cNvSpPr>
          <p:nvPr>
            <p:ph type="sldImg"/>
          </p:nvPr>
        </p:nvSpPr>
        <p:spPr>
          <a:xfrm>
            <a:off x="381000" y="685800"/>
            <a:ext cx="6096000" cy="3429000"/>
          </a:xfrm>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t>We live in communities and interact with our friends, family and even strangers. We share ideas and knowledge with them.  In the process, we influence each other. This social influence, if modeled properly, can be leveraged in various applications like Viral Marketing, Recommender Systems, Feed Ranking etc.</a:t>
            </a:r>
          </a:p>
        </p:txBody>
      </p:sp>
    </p:spTree>
    <p:extLst>
      <p:ext uri="{BB962C8B-B14F-4D97-AF65-F5344CB8AC3E}">
        <p14:creationId xmlns:p14="http://schemas.microsoft.com/office/powerpoint/2010/main" val="182734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Arial" charset="0"/>
                <a:ea typeface="ＭＳ Ｐゴシック" charset="0"/>
                <a:cs typeface="ＭＳ Ｐゴシック" charset="0"/>
              </a:defRPr>
            </a:lvl1pPr>
            <a:lvl2pPr marL="715684" indent="-275263" defTabSz="914485">
              <a:defRPr sz="2300">
                <a:solidFill>
                  <a:schemeClr val="tx1"/>
                </a:solidFill>
                <a:latin typeface="Arial" charset="0"/>
                <a:ea typeface="ＭＳ Ｐゴシック" charset="0"/>
              </a:defRPr>
            </a:lvl2pPr>
            <a:lvl3pPr marL="1101052" indent="-220210" defTabSz="914485">
              <a:defRPr sz="2300">
                <a:solidFill>
                  <a:schemeClr val="tx1"/>
                </a:solidFill>
                <a:latin typeface="Arial" charset="0"/>
                <a:ea typeface="ＭＳ Ｐゴシック" charset="0"/>
              </a:defRPr>
            </a:lvl3pPr>
            <a:lvl4pPr marL="1541473" indent="-220210" defTabSz="914485">
              <a:defRPr sz="2300">
                <a:solidFill>
                  <a:schemeClr val="tx1"/>
                </a:solidFill>
                <a:latin typeface="Arial" charset="0"/>
                <a:ea typeface="ＭＳ Ｐゴシック" charset="0"/>
              </a:defRPr>
            </a:lvl4pPr>
            <a:lvl5pPr marL="1981893" indent="-220210" defTabSz="914485">
              <a:defRPr sz="2300">
                <a:solidFill>
                  <a:schemeClr val="tx1"/>
                </a:solidFill>
                <a:latin typeface="Arial" charset="0"/>
                <a:ea typeface="ＭＳ Ｐゴシック" charset="0"/>
              </a:defRPr>
            </a:lvl5pPr>
            <a:lvl6pPr marL="2422314" indent="-220210" defTabSz="914485" eaLnBrk="0" fontAlgn="base" hangingPunct="0">
              <a:spcBef>
                <a:spcPct val="0"/>
              </a:spcBef>
              <a:spcAft>
                <a:spcPct val="0"/>
              </a:spcAft>
              <a:defRPr sz="2300">
                <a:solidFill>
                  <a:schemeClr val="tx1"/>
                </a:solidFill>
                <a:latin typeface="Arial" charset="0"/>
                <a:ea typeface="ＭＳ Ｐゴシック" charset="0"/>
              </a:defRPr>
            </a:lvl6pPr>
            <a:lvl7pPr marL="2862735" indent="-220210" defTabSz="914485" eaLnBrk="0" fontAlgn="base" hangingPunct="0">
              <a:spcBef>
                <a:spcPct val="0"/>
              </a:spcBef>
              <a:spcAft>
                <a:spcPct val="0"/>
              </a:spcAft>
              <a:defRPr sz="2300">
                <a:solidFill>
                  <a:schemeClr val="tx1"/>
                </a:solidFill>
                <a:latin typeface="Arial" charset="0"/>
                <a:ea typeface="ＭＳ Ｐゴシック" charset="0"/>
              </a:defRPr>
            </a:lvl7pPr>
            <a:lvl8pPr marL="3303156" indent="-220210" defTabSz="914485" eaLnBrk="0" fontAlgn="base" hangingPunct="0">
              <a:spcBef>
                <a:spcPct val="0"/>
              </a:spcBef>
              <a:spcAft>
                <a:spcPct val="0"/>
              </a:spcAft>
              <a:defRPr sz="2300">
                <a:solidFill>
                  <a:schemeClr val="tx1"/>
                </a:solidFill>
                <a:latin typeface="Arial" charset="0"/>
                <a:ea typeface="ＭＳ Ｐゴシック" charset="0"/>
              </a:defRPr>
            </a:lvl8pPr>
            <a:lvl9pPr marL="3743576" indent="-220210" defTabSz="914485" eaLnBrk="0" fontAlgn="base" hangingPunct="0">
              <a:spcBef>
                <a:spcPct val="0"/>
              </a:spcBef>
              <a:spcAft>
                <a:spcPct val="0"/>
              </a:spcAft>
              <a:defRPr sz="2300">
                <a:solidFill>
                  <a:schemeClr val="tx1"/>
                </a:solidFill>
                <a:latin typeface="Arial" charset="0"/>
                <a:ea typeface="ＭＳ Ｐゴシック" charset="0"/>
              </a:defRPr>
            </a:lvl9pPr>
          </a:lstStyle>
          <a:p>
            <a:fld id="{BCAF089C-831A-B847-84D5-6C4430F50E03}" type="slidenum">
              <a:rPr lang="en-US" sz="1200"/>
              <a:pPr/>
              <a:t>43</a:t>
            </a:fld>
            <a:endParaRPr lang="en-US" sz="1200"/>
          </a:p>
        </p:txBody>
      </p:sp>
      <p:sp>
        <p:nvSpPr>
          <p:cNvPr id="23554" name="Rectangle 2"/>
          <p:cNvSpPr>
            <a:spLocks noGrp="1" noRot="1" noChangeAspect="1" noChangeArrowheads="1" noTextEdit="1"/>
          </p:cNvSpPr>
          <p:nvPr>
            <p:ph type="sldImg"/>
          </p:nvPr>
        </p:nvSpPr>
        <p:spPr>
          <a:xfrm>
            <a:off x="381000" y="685800"/>
            <a:ext cx="6096000" cy="3429000"/>
          </a:xfrm>
          <a:ln/>
        </p:spPr>
      </p:sp>
      <p:sp>
        <p:nvSpPr>
          <p:cNvPr id="2355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it-IT"/>
          </a:p>
        </p:txBody>
      </p:sp>
    </p:spTree>
    <p:extLst>
      <p:ext uri="{BB962C8B-B14F-4D97-AF65-F5344CB8AC3E}">
        <p14:creationId xmlns:p14="http://schemas.microsoft.com/office/powerpoint/2010/main" val="97651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xfrm>
            <a:off x="381000" y="685800"/>
            <a:ext cx="6096000" cy="3429000"/>
          </a:xfrm>
          <a:ln/>
        </p:spPr>
      </p:sp>
      <p:sp>
        <p:nvSpPr>
          <p:cNvPr id="26626"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One of the fundamental problems is identification of influential customers in social networks. If you convince them to adopt a product – say by offering discounts or free samples, then these customers, if they like the product will endorse it among their friends, and it will lead to large number of adoptions, driven by word-of-mouth effect. </a:t>
            </a:r>
          </a:p>
        </p:txBody>
      </p:sp>
      <p:sp>
        <p:nvSpPr>
          <p:cNvPr id="26627"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Arial" charset="0"/>
                <a:ea typeface="ＭＳ Ｐゴシック" charset="0"/>
                <a:cs typeface="ＭＳ Ｐゴシック" charset="0"/>
              </a:defRPr>
            </a:lvl1pPr>
            <a:lvl2pPr marL="715684" indent="-275263" defTabSz="914485">
              <a:defRPr sz="2300">
                <a:solidFill>
                  <a:schemeClr val="tx1"/>
                </a:solidFill>
                <a:latin typeface="Arial" charset="0"/>
                <a:ea typeface="ＭＳ Ｐゴシック" charset="0"/>
              </a:defRPr>
            </a:lvl2pPr>
            <a:lvl3pPr marL="1101052" indent="-220210" defTabSz="914485">
              <a:defRPr sz="2300">
                <a:solidFill>
                  <a:schemeClr val="tx1"/>
                </a:solidFill>
                <a:latin typeface="Arial" charset="0"/>
                <a:ea typeface="ＭＳ Ｐゴシック" charset="0"/>
              </a:defRPr>
            </a:lvl3pPr>
            <a:lvl4pPr marL="1541473" indent="-220210" defTabSz="914485">
              <a:defRPr sz="2300">
                <a:solidFill>
                  <a:schemeClr val="tx1"/>
                </a:solidFill>
                <a:latin typeface="Arial" charset="0"/>
                <a:ea typeface="ＭＳ Ｐゴシック" charset="0"/>
              </a:defRPr>
            </a:lvl4pPr>
            <a:lvl5pPr marL="1981893" indent="-220210" defTabSz="914485">
              <a:defRPr sz="2300">
                <a:solidFill>
                  <a:schemeClr val="tx1"/>
                </a:solidFill>
                <a:latin typeface="Arial" charset="0"/>
                <a:ea typeface="ＭＳ Ｐゴシック" charset="0"/>
              </a:defRPr>
            </a:lvl5pPr>
            <a:lvl6pPr marL="2422314" indent="-220210" defTabSz="914485" eaLnBrk="0" fontAlgn="base" hangingPunct="0">
              <a:spcBef>
                <a:spcPct val="0"/>
              </a:spcBef>
              <a:spcAft>
                <a:spcPct val="0"/>
              </a:spcAft>
              <a:defRPr sz="2300">
                <a:solidFill>
                  <a:schemeClr val="tx1"/>
                </a:solidFill>
                <a:latin typeface="Arial" charset="0"/>
                <a:ea typeface="ＭＳ Ｐゴシック" charset="0"/>
              </a:defRPr>
            </a:lvl6pPr>
            <a:lvl7pPr marL="2862735" indent="-220210" defTabSz="914485" eaLnBrk="0" fontAlgn="base" hangingPunct="0">
              <a:spcBef>
                <a:spcPct val="0"/>
              </a:spcBef>
              <a:spcAft>
                <a:spcPct val="0"/>
              </a:spcAft>
              <a:defRPr sz="2300">
                <a:solidFill>
                  <a:schemeClr val="tx1"/>
                </a:solidFill>
                <a:latin typeface="Arial" charset="0"/>
                <a:ea typeface="ＭＳ Ｐゴシック" charset="0"/>
              </a:defRPr>
            </a:lvl7pPr>
            <a:lvl8pPr marL="3303156" indent="-220210" defTabSz="914485" eaLnBrk="0" fontAlgn="base" hangingPunct="0">
              <a:spcBef>
                <a:spcPct val="0"/>
              </a:spcBef>
              <a:spcAft>
                <a:spcPct val="0"/>
              </a:spcAft>
              <a:defRPr sz="2300">
                <a:solidFill>
                  <a:schemeClr val="tx1"/>
                </a:solidFill>
                <a:latin typeface="Arial" charset="0"/>
                <a:ea typeface="ＭＳ Ｐゴシック" charset="0"/>
              </a:defRPr>
            </a:lvl8pPr>
            <a:lvl9pPr marL="3743576" indent="-220210" defTabSz="914485" eaLnBrk="0" fontAlgn="base" hangingPunct="0">
              <a:spcBef>
                <a:spcPct val="0"/>
              </a:spcBef>
              <a:spcAft>
                <a:spcPct val="0"/>
              </a:spcAft>
              <a:defRPr sz="2300">
                <a:solidFill>
                  <a:schemeClr val="tx1"/>
                </a:solidFill>
                <a:latin typeface="Arial" charset="0"/>
                <a:ea typeface="ＭＳ Ｐゴシック" charset="0"/>
              </a:defRPr>
            </a:lvl9pPr>
          </a:lstStyle>
          <a:p>
            <a:fld id="{5080B078-7AFF-9449-9141-3DEA7515D738}" type="slidenum">
              <a:rPr lang="en-CA" sz="1200"/>
              <a:pPr/>
              <a:t>45</a:t>
            </a:fld>
            <a:endParaRPr lang="en-CA" sz="1200"/>
          </a:p>
        </p:txBody>
      </p:sp>
    </p:spTree>
    <p:extLst>
      <p:ext uri="{BB962C8B-B14F-4D97-AF65-F5344CB8AC3E}">
        <p14:creationId xmlns:p14="http://schemas.microsoft.com/office/powerpoint/2010/main" val="126747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Arial" charset="0"/>
                <a:ea typeface="ＭＳ Ｐゴシック" charset="0"/>
                <a:cs typeface="ＭＳ Ｐゴシック" charset="0"/>
              </a:defRPr>
            </a:lvl1pPr>
            <a:lvl2pPr marL="715684" indent="-275263" defTabSz="914485">
              <a:defRPr sz="2300">
                <a:solidFill>
                  <a:schemeClr val="tx1"/>
                </a:solidFill>
                <a:latin typeface="Arial" charset="0"/>
                <a:ea typeface="ＭＳ Ｐゴシック" charset="0"/>
              </a:defRPr>
            </a:lvl2pPr>
            <a:lvl3pPr marL="1101052" indent="-220210" defTabSz="914485">
              <a:defRPr sz="2300">
                <a:solidFill>
                  <a:schemeClr val="tx1"/>
                </a:solidFill>
                <a:latin typeface="Arial" charset="0"/>
                <a:ea typeface="ＭＳ Ｐゴシック" charset="0"/>
              </a:defRPr>
            </a:lvl3pPr>
            <a:lvl4pPr marL="1541473" indent="-220210" defTabSz="914485">
              <a:defRPr sz="2300">
                <a:solidFill>
                  <a:schemeClr val="tx1"/>
                </a:solidFill>
                <a:latin typeface="Arial" charset="0"/>
                <a:ea typeface="ＭＳ Ｐゴシック" charset="0"/>
              </a:defRPr>
            </a:lvl4pPr>
            <a:lvl5pPr marL="1981893" indent="-220210" defTabSz="914485">
              <a:defRPr sz="2300">
                <a:solidFill>
                  <a:schemeClr val="tx1"/>
                </a:solidFill>
                <a:latin typeface="Arial" charset="0"/>
                <a:ea typeface="ＭＳ Ｐゴシック" charset="0"/>
              </a:defRPr>
            </a:lvl5pPr>
            <a:lvl6pPr marL="2422314" indent="-220210" defTabSz="914485" eaLnBrk="0" fontAlgn="base" hangingPunct="0">
              <a:spcBef>
                <a:spcPct val="0"/>
              </a:spcBef>
              <a:spcAft>
                <a:spcPct val="0"/>
              </a:spcAft>
              <a:defRPr sz="2300">
                <a:solidFill>
                  <a:schemeClr val="tx1"/>
                </a:solidFill>
                <a:latin typeface="Arial" charset="0"/>
                <a:ea typeface="ＭＳ Ｐゴシック" charset="0"/>
              </a:defRPr>
            </a:lvl6pPr>
            <a:lvl7pPr marL="2862735" indent="-220210" defTabSz="914485" eaLnBrk="0" fontAlgn="base" hangingPunct="0">
              <a:spcBef>
                <a:spcPct val="0"/>
              </a:spcBef>
              <a:spcAft>
                <a:spcPct val="0"/>
              </a:spcAft>
              <a:defRPr sz="2300">
                <a:solidFill>
                  <a:schemeClr val="tx1"/>
                </a:solidFill>
                <a:latin typeface="Arial" charset="0"/>
                <a:ea typeface="ＭＳ Ｐゴシック" charset="0"/>
              </a:defRPr>
            </a:lvl7pPr>
            <a:lvl8pPr marL="3303156" indent="-220210" defTabSz="914485" eaLnBrk="0" fontAlgn="base" hangingPunct="0">
              <a:spcBef>
                <a:spcPct val="0"/>
              </a:spcBef>
              <a:spcAft>
                <a:spcPct val="0"/>
              </a:spcAft>
              <a:defRPr sz="2300">
                <a:solidFill>
                  <a:schemeClr val="tx1"/>
                </a:solidFill>
                <a:latin typeface="Arial" charset="0"/>
                <a:ea typeface="ＭＳ Ｐゴシック" charset="0"/>
              </a:defRPr>
            </a:lvl8pPr>
            <a:lvl9pPr marL="3743576" indent="-220210" defTabSz="914485" eaLnBrk="0" fontAlgn="base" hangingPunct="0">
              <a:spcBef>
                <a:spcPct val="0"/>
              </a:spcBef>
              <a:spcAft>
                <a:spcPct val="0"/>
              </a:spcAft>
              <a:defRPr sz="2300">
                <a:solidFill>
                  <a:schemeClr val="tx1"/>
                </a:solidFill>
                <a:latin typeface="Arial" charset="0"/>
                <a:ea typeface="ＭＳ Ｐゴシック" charset="0"/>
              </a:defRPr>
            </a:lvl9pPr>
          </a:lstStyle>
          <a:p>
            <a:fld id="{ABD56314-9327-704B-96AE-605CD0914230}" type="slidenum">
              <a:rPr lang="en-US" sz="1200"/>
              <a:pPr/>
              <a:t>46</a:t>
            </a:fld>
            <a:endParaRPr lang="en-US" sz="1200"/>
          </a:p>
        </p:txBody>
      </p:sp>
      <p:sp>
        <p:nvSpPr>
          <p:cNvPr id="28674" name="Rectangle 2"/>
          <p:cNvSpPr>
            <a:spLocks noGrp="1" noRot="1" noChangeAspect="1" noChangeArrowheads="1" noTextEdit="1"/>
          </p:cNvSpPr>
          <p:nvPr>
            <p:ph type="sldImg"/>
          </p:nvPr>
        </p:nvSpPr>
        <p:spPr>
          <a:xfrm>
            <a:off x="381000" y="685800"/>
            <a:ext cx="6096000" cy="3429000"/>
          </a:xfrm>
          <a:ln/>
        </p:spPr>
      </p:sp>
      <p:sp>
        <p:nvSpPr>
          <p:cNvPr id="2867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if we can try to convince a subset of individuals to adopt a new</a:t>
            </a:r>
          </a:p>
          <a:p>
            <a:pPr eaLnBrk="1" hangingPunct="1"/>
            <a:r>
              <a:rPr lang="en-US"/>
              <a:t>product or innovation</a:t>
            </a:r>
          </a:p>
          <a:p>
            <a:pPr eaLnBrk="1" hangingPunct="1"/>
            <a:endParaRPr lang="en-US"/>
          </a:p>
          <a:p>
            <a:pPr eaLnBrk="1" hangingPunct="1"/>
            <a:r>
              <a:rPr lang="en-US"/>
              <a:t>But how should we choose the few key individuals to use for seeding this process?</a:t>
            </a:r>
          </a:p>
          <a:p>
            <a:pPr eaLnBrk="1" hangingPunct="1"/>
            <a:endParaRPr lang="en-US"/>
          </a:p>
          <a:p>
            <a:pPr eaLnBrk="1" hangingPunct="1"/>
            <a:r>
              <a:rPr lang="en-US"/>
              <a:t>Which blogs should one read to be most up to date?</a:t>
            </a:r>
          </a:p>
          <a:p>
            <a:pPr eaLnBrk="1" hangingPunct="1"/>
            <a:endParaRPr lang="en-US"/>
          </a:p>
        </p:txBody>
      </p:sp>
    </p:spTree>
    <p:extLst>
      <p:ext uri="{BB962C8B-B14F-4D97-AF65-F5344CB8AC3E}">
        <p14:creationId xmlns:p14="http://schemas.microsoft.com/office/powerpoint/2010/main" val="1555458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Arial" charset="0"/>
                <a:ea typeface="ＭＳ Ｐゴシック" charset="0"/>
                <a:cs typeface="ＭＳ Ｐゴシック" charset="0"/>
              </a:defRPr>
            </a:lvl1pPr>
            <a:lvl2pPr marL="715684" indent="-275263" defTabSz="914485">
              <a:defRPr sz="2300">
                <a:solidFill>
                  <a:schemeClr val="tx1"/>
                </a:solidFill>
                <a:latin typeface="Arial" charset="0"/>
                <a:ea typeface="ＭＳ Ｐゴシック" charset="0"/>
              </a:defRPr>
            </a:lvl2pPr>
            <a:lvl3pPr marL="1101052" indent="-220210" defTabSz="914485">
              <a:defRPr sz="2300">
                <a:solidFill>
                  <a:schemeClr val="tx1"/>
                </a:solidFill>
                <a:latin typeface="Arial" charset="0"/>
                <a:ea typeface="ＭＳ Ｐゴシック" charset="0"/>
              </a:defRPr>
            </a:lvl3pPr>
            <a:lvl4pPr marL="1541473" indent="-220210" defTabSz="914485">
              <a:defRPr sz="2300">
                <a:solidFill>
                  <a:schemeClr val="tx1"/>
                </a:solidFill>
                <a:latin typeface="Arial" charset="0"/>
                <a:ea typeface="ＭＳ Ｐゴシック" charset="0"/>
              </a:defRPr>
            </a:lvl4pPr>
            <a:lvl5pPr marL="1981893" indent="-220210" defTabSz="914485">
              <a:defRPr sz="2300">
                <a:solidFill>
                  <a:schemeClr val="tx1"/>
                </a:solidFill>
                <a:latin typeface="Arial" charset="0"/>
                <a:ea typeface="ＭＳ Ｐゴシック" charset="0"/>
              </a:defRPr>
            </a:lvl5pPr>
            <a:lvl6pPr marL="2422314" indent="-220210" defTabSz="914485" eaLnBrk="0" fontAlgn="base" hangingPunct="0">
              <a:spcBef>
                <a:spcPct val="0"/>
              </a:spcBef>
              <a:spcAft>
                <a:spcPct val="0"/>
              </a:spcAft>
              <a:defRPr sz="2300">
                <a:solidFill>
                  <a:schemeClr val="tx1"/>
                </a:solidFill>
                <a:latin typeface="Arial" charset="0"/>
                <a:ea typeface="ＭＳ Ｐゴシック" charset="0"/>
              </a:defRPr>
            </a:lvl6pPr>
            <a:lvl7pPr marL="2862735" indent="-220210" defTabSz="914485" eaLnBrk="0" fontAlgn="base" hangingPunct="0">
              <a:spcBef>
                <a:spcPct val="0"/>
              </a:spcBef>
              <a:spcAft>
                <a:spcPct val="0"/>
              </a:spcAft>
              <a:defRPr sz="2300">
                <a:solidFill>
                  <a:schemeClr val="tx1"/>
                </a:solidFill>
                <a:latin typeface="Arial" charset="0"/>
                <a:ea typeface="ＭＳ Ｐゴシック" charset="0"/>
              </a:defRPr>
            </a:lvl7pPr>
            <a:lvl8pPr marL="3303156" indent="-220210" defTabSz="914485" eaLnBrk="0" fontAlgn="base" hangingPunct="0">
              <a:spcBef>
                <a:spcPct val="0"/>
              </a:spcBef>
              <a:spcAft>
                <a:spcPct val="0"/>
              </a:spcAft>
              <a:defRPr sz="2300">
                <a:solidFill>
                  <a:schemeClr val="tx1"/>
                </a:solidFill>
                <a:latin typeface="Arial" charset="0"/>
                <a:ea typeface="ＭＳ Ｐゴシック" charset="0"/>
              </a:defRPr>
            </a:lvl8pPr>
            <a:lvl9pPr marL="3743576" indent="-220210" defTabSz="914485" eaLnBrk="0" fontAlgn="base" hangingPunct="0">
              <a:spcBef>
                <a:spcPct val="0"/>
              </a:spcBef>
              <a:spcAft>
                <a:spcPct val="0"/>
              </a:spcAft>
              <a:defRPr sz="2300">
                <a:solidFill>
                  <a:schemeClr val="tx1"/>
                </a:solidFill>
                <a:latin typeface="Arial" charset="0"/>
                <a:ea typeface="ＭＳ Ｐゴシック" charset="0"/>
              </a:defRPr>
            </a:lvl9pPr>
          </a:lstStyle>
          <a:p>
            <a:fld id="{05F13CB9-8F44-F840-B8A0-8AE5370BEFFE}" type="slidenum">
              <a:rPr lang="en-US" sz="1200"/>
              <a:pPr/>
              <a:t>47</a:t>
            </a:fld>
            <a:endParaRPr lang="en-US" sz="1200"/>
          </a:p>
        </p:txBody>
      </p:sp>
      <p:sp>
        <p:nvSpPr>
          <p:cNvPr id="30722" name="Rectangle 2"/>
          <p:cNvSpPr>
            <a:spLocks noGrp="1" noRot="1" noChangeAspect="1" noChangeArrowheads="1" noTextEdit="1"/>
          </p:cNvSpPr>
          <p:nvPr>
            <p:ph type="sldImg"/>
          </p:nvPr>
        </p:nvSpPr>
        <p:spPr>
          <a:xfrm>
            <a:off x="381000" y="685800"/>
            <a:ext cx="6096000" cy="3429000"/>
          </a:xfrm>
          <a:ln/>
        </p:spPr>
      </p:sp>
      <p:sp>
        <p:nvSpPr>
          <p:cNvPr id="3072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it-IT"/>
          </a:p>
        </p:txBody>
      </p:sp>
    </p:spTree>
    <p:extLst>
      <p:ext uri="{BB962C8B-B14F-4D97-AF65-F5344CB8AC3E}">
        <p14:creationId xmlns:p14="http://schemas.microsoft.com/office/powerpoint/2010/main" val="127879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Arial" charset="0"/>
                <a:ea typeface="ＭＳ Ｐゴシック" charset="0"/>
                <a:cs typeface="ＭＳ Ｐゴシック" charset="0"/>
              </a:defRPr>
            </a:lvl1pPr>
            <a:lvl2pPr marL="715684" indent="-275263" defTabSz="914485">
              <a:defRPr sz="2300">
                <a:solidFill>
                  <a:schemeClr val="tx1"/>
                </a:solidFill>
                <a:latin typeface="Arial" charset="0"/>
                <a:ea typeface="ＭＳ Ｐゴシック" charset="0"/>
              </a:defRPr>
            </a:lvl2pPr>
            <a:lvl3pPr marL="1101052" indent="-220210" defTabSz="914485">
              <a:defRPr sz="2300">
                <a:solidFill>
                  <a:schemeClr val="tx1"/>
                </a:solidFill>
                <a:latin typeface="Arial" charset="0"/>
                <a:ea typeface="ＭＳ Ｐゴシック" charset="0"/>
              </a:defRPr>
            </a:lvl3pPr>
            <a:lvl4pPr marL="1541473" indent="-220210" defTabSz="914485">
              <a:defRPr sz="2300">
                <a:solidFill>
                  <a:schemeClr val="tx1"/>
                </a:solidFill>
                <a:latin typeface="Arial" charset="0"/>
                <a:ea typeface="ＭＳ Ｐゴシック" charset="0"/>
              </a:defRPr>
            </a:lvl4pPr>
            <a:lvl5pPr marL="1981893" indent="-220210" defTabSz="914485">
              <a:defRPr sz="2300">
                <a:solidFill>
                  <a:schemeClr val="tx1"/>
                </a:solidFill>
                <a:latin typeface="Arial" charset="0"/>
                <a:ea typeface="ＭＳ Ｐゴシック" charset="0"/>
              </a:defRPr>
            </a:lvl5pPr>
            <a:lvl6pPr marL="2422314" indent="-220210" defTabSz="914485" eaLnBrk="0" fontAlgn="base" hangingPunct="0">
              <a:spcBef>
                <a:spcPct val="0"/>
              </a:spcBef>
              <a:spcAft>
                <a:spcPct val="0"/>
              </a:spcAft>
              <a:defRPr sz="2300">
                <a:solidFill>
                  <a:schemeClr val="tx1"/>
                </a:solidFill>
                <a:latin typeface="Arial" charset="0"/>
                <a:ea typeface="ＭＳ Ｐゴシック" charset="0"/>
              </a:defRPr>
            </a:lvl6pPr>
            <a:lvl7pPr marL="2862735" indent="-220210" defTabSz="914485" eaLnBrk="0" fontAlgn="base" hangingPunct="0">
              <a:spcBef>
                <a:spcPct val="0"/>
              </a:spcBef>
              <a:spcAft>
                <a:spcPct val="0"/>
              </a:spcAft>
              <a:defRPr sz="2300">
                <a:solidFill>
                  <a:schemeClr val="tx1"/>
                </a:solidFill>
                <a:latin typeface="Arial" charset="0"/>
                <a:ea typeface="ＭＳ Ｐゴシック" charset="0"/>
              </a:defRPr>
            </a:lvl7pPr>
            <a:lvl8pPr marL="3303156" indent="-220210" defTabSz="914485" eaLnBrk="0" fontAlgn="base" hangingPunct="0">
              <a:spcBef>
                <a:spcPct val="0"/>
              </a:spcBef>
              <a:spcAft>
                <a:spcPct val="0"/>
              </a:spcAft>
              <a:defRPr sz="2300">
                <a:solidFill>
                  <a:schemeClr val="tx1"/>
                </a:solidFill>
                <a:latin typeface="Arial" charset="0"/>
                <a:ea typeface="ＭＳ Ｐゴシック" charset="0"/>
              </a:defRPr>
            </a:lvl8pPr>
            <a:lvl9pPr marL="3743576" indent="-220210" defTabSz="914485" eaLnBrk="0" fontAlgn="base" hangingPunct="0">
              <a:spcBef>
                <a:spcPct val="0"/>
              </a:spcBef>
              <a:spcAft>
                <a:spcPct val="0"/>
              </a:spcAft>
              <a:defRPr sz="2300">
                <a:solidFill>
                  <a:schemeClr val="tx1"/>
                </a:solidFill>
                <a:latin typeface="Arial" charset="0"/>
                <a:ea typeface="ＭＳ Ｐゴシック" charset="0"/>
              </a:defRPr>
            </a:lvl9pPr>
          </a:lstStyle>
          <a:p>
            <a:fld id="{125422C5-8D7D-6C42-B199-71B8D00BCA35}" type="slidenum">
              <a:rPr lang="en-US" sz="1200"/>
              <a:pPr/>
              <a:t>49</a:t>
            </a:fld>
            <a:endParaRPr lang="en-US" sz="1200"/>
          </a:p>
        </p:txBody>
      </p:sp>
      <p:sp>
        <p:nvSpPr>
          <p:cNvPr id="40962" name="Rectangle 2"/>
          <p:cNvSpPr>
            <a:spLocks noGrp="1" noRot="1" noChangeAspect="1" noChangeArrowheads="1" noTextEdit="1"/>
          </p:cNvSpPr>
          <p:nvPr>
            <p:ph type="sldImg"/>
          </p:nvPr>
        </p:nvSpPr>
        <p:spPr>
          <a:xfrm>
            <a:off x="381000" y="685800"/>
            <a:ext cx="6096000" cy="3429000"/>
          </a:xfrm>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Given a random choice of thresholds, and an initial set of</a:t>
            </a:r>
          </a:p>
          <a:p>
            <a:pPr eaLnBrk="1" hangingPunct="1"/>
            <a:r>
              <a:rPr lang="en-US" dirty="0"/>
              <a:t>active nodes A0 (with all other nodes inactive), the diffusion process</a:t>
            </a:r>
          </a:p>
          <a:p>
            <a:pPr eaLnBrk="1" hangingPunct="1"/>
            <a:r>
              <a:rPr lang="en-US" dirty="0"/>
              <a:t>unfolds deterministically in discrete </a:t>
            </a:r>
            <a:r>
              <a:rPr lang="en-US" i="1" dirty="0"/>
              <a:t>steps</a:t>
            </a:r>
            <a:r>
              <a:rPr lang="en-US" dirty="0"/>
              <a:t>: in step t, all nodes</a:t>
            </a:r>
          </a:p>
          <a:p>
            <a:pPr eaLnBrk="1" hangingPunct="1"/>
            <a:r>
              <a:rPr lang="en-US" dirty="0"/>
              <a:t>that were active in step t-1 remain active, and we activate any</a:t>
            </a:r>
          </a:p>
          <a:p>
            <a:pPr eaLnBrk="1" hangingPunct="1"/>
            <a:r>
              <a:rPr lang="en-US" dirty="0"/>
              <a:t>node v for which the total weight of its active neighbors is at least</a:t>
            </a:r>
          </a:p>
          <a:p>
            <a:pPr eaLnBrk="1" hangingPunct="1"/>
            <a:r>
              <a:rPr lang="en-US" dirty="0"/>
              <a:t>Theta(v)</a:t>
            </a:r>
          </a:p>
          <a:p>
            <a:pPr eaLnBrk="1" hangingPunct="1"/>
            <a:endParaRPr lang="en-US" dirty="0"/>
          </a:p>
        </p:txBody>
      </p:sp>
    </p:spTree>
    <p:extLst>
      <p:ext uri="{BB962C8B-B14F-4D97-AF65-F5344CB8AC3E}">
        <p14:creationId xmlns:p14="http://schemas.microsoft.com/office/powerpoint/2010/main" val="66028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Arial" charset="0"/>
                <a:ea typeface="ＭＳ Ｐゴシック" charset="0"/>
                <a:cs typeface="ＭＳ Ｐゴシック" charset="0"/>
              </a:defRPr>
            </a:lvl1pPr>
            <a:lvl2pPr marL="715684" indent="-275263" defTabSz="914485">
              <a:defRPr sz="2300">
                <a:solidFill>
                  <a:schemeClr val="tx1"/>
                </a:solidFill>
                <a:latin typeface="Arial" charset="0"/>
                <a:ea typeface="ＭＳ Ｐゴシック" charset="0"/>
              </a:defRPr>
            </a:lvl2pPr>
            <a:lvl3pPr marL="1101052" indent="-220210" defTabSz="914485">
              <a:defRPr sz="2300">
                <a:solidFill>
                  <a:schemeClr val="tx1"/>
                </a:solidFill>
                <a:latin typeface="Arial" charset="0"/>
                <a:ea typeface="ＭＳ Ｐゴシック" charset="0"/>
              </a:defRPr>
            </a:lvl3pPr>
            <a:lvl4pPr marL="1541473" indent="-220210" defTabSz="914485">
              <a:defRPr sz="2300">
                <a:solidFill>
                  <a:schemeClr val="tx1"/>
                </a:solidFill>
                <a:latin typeface="Arial" charset="0"/>
                <a:ea typeface="ＭＳ Ｐゴシック" charset="0"/>
              </a:defRPr>
            </a:lvl4pPr>
            <a:lvl5pPr marL="1981893" indent="-220210" defTabSz="914485">
              <a:defRPr sz="2300">
                <a:solidFill>
                  <a:schemeClr val="tx1"/>
                </a:solidFill>
                <a:latin typeface="Arial" charset="0"/>
                <a:ea typeface="ＭＳ Ｐゴシック" charset="0"/>
              </a:defRPr>
            </a:lvl5pPr>
            <a:lvl6pPr marL="2422314" indent="-220210" defTabSz="914485" eaLnBrk="0" fontAlgn="base" hangingPunct="0">
              <a:spcBef>
                <a:spcPct val="0"/>
              </a:spcBef>
              <a:spcAft>
                <a:spcPct val="0"/>
              </a:spcAft>
              <a:defRPr sz="2300">
                <a:solidFill>
                  <a:schemeClr val="tx1"/>
                </a:solidFill>
                <a:latin typeface="Arial" charset="0"/>
                <a:ea typeface="ＭＳ Ｐゴシック" charset="0"/>
              </a:defRPr>
            </a:lvl6pPr>
            <a:lvl7pPr marL="2862735" indent="-220210" defTabSz="914485" eaLnBrk="0" fontAlgn="base" hangingPunct="0">
              <a:spcBef>
                <a:spcPct val="0"/>
              </a:spcBef>
              <a:spcAft>
                <a:spcPct val="0"/>
              </a:spcAft>
              <a:defRPr sz="2300">
                <a:solidFill>
                  <a:schemeClr val="tx1"/>
                </a:solidFill>
                <a:latin typeface="Arial" charset="0"/>
                <a:ea typeface="ＭＳ Ｐゴシック" charset="0"/>
              </a:defRPr>
            </a:lvl7pPr>
            <a:lvl8pPr marL="3303156" indent="-220210" defTabSz="914485" eaLnBrk="0" fontAlgn="base" hangingPunct="0">
              <a:spcBef>
                <a:spcPct val="0"/>
              </a:spcBef>
              <a:spcAft>
                <a:spcPct val="0"/>
              </a:spcAft>
              <a:defRPr sz="2300">
                <a:solidFill>
                  <a:schemeClr val="tx1"/>
                </a:solidFill>
                <a:latin typeface="Arial" charset="0"/>
                <a:ea typeface="ＭＳ Ｐゴシック" charset="0"/>
              </a:defRPr>
            </a:lvl8pPr>
            <a:lvl9pPr marL="3743576" indent="-220210" defTabSz="914485" eaLnBrk="0" fontAlgn="base" hangingPunct="0">
              <a:spcBef>
                <a:spcPct val="0"/>
              </a:spcBef>
              <a:spcAft>
                <a:spcPct val="0"/>
              </a:spcAft>
              <a:defRPr sz="2300">
                <a:solidFill>
                  <a:schemeClr val="tx1"/>
                </a:solidFill>
                <a:latin typeface="Arial" charset="0"/>
                <a:ea typeface="ＭＳ Ｐゴシック" charset="0"/>
              </a:defRPr>
            </a:lvl9pPr>
          </a:lstStyle>
          <a:p>
            <a:fld id="{829E4D0C-C40C-0D48-87FF-7211CCEF111D}" type="slidenum">
              <a:rPr lang="en-US" sz="1200"/>
              <a:pPr/>
              <a:t>50</a:t>
            </a:fld>
            <a:endParaRPr lang="en-US" sz="1200"/>
          </a:p>
        </p:txBody>
      </p:sp>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it-IT"/>
          </a:p>
        </p:txBody>
      </p:sp>
    </p:spTree>
    <p:extLst>
      <p:ext uri="{BB962C8B-B14F-4D97-AF65-F5344CB8AC3E}">
        <p14:creationId xmlns:p14="http://schemas.microsoft.com/office/powerpoint/2010/main" val="134748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stile</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6E902B1-D707-E645-8E5D-DDC49669674F}" type="datetimeFigureOut">
              <a:rPr lang="it-IT" smtClean="0"/>
              <a:t>04/11/2021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6B611D-AAD6-E14E-96D7-B466D7BF6A3B}" type="slidenum">
              <a:rPr lang="it-IT" smtClean="0"/>
              <a:t>‹N›</a:t>
            </a:fld>
            <a:endParaRPr lang="it-IT"/>
          </a:p>
        </p:txBody>
      </p:sp>
    </p:spTree>
    <p:extLst>
      <p:ext uri="{BB962C8B-B14F-4D97-AF65-F5344CB8AC3E}">
        <p14:creationId xmlns:p14="http://schemas.microsoft.com/office/powerpoint/2010/main" val="217487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6E902B1-D707-E645-8E5D-DDC49669674F}" type="datetimeFigureOut">
              <a:rPr lang="it-IT" smtClean="0"/>
              <a:t>04/11/2021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6B611D-AAD6-E14E-96D7-B466D7BF6A3B}" type="slidenum">
              <a:rPr lang="it-IT" smtClean="0"/>
              <a:t>‹N›</a:t>
            </a:fld>
            <a:endParaRPr lang="it-IT"/>
          </a:p>
        </p:txBody>
      </p:sp>
    </p:spTree>
    <p:extLst>
      <p:ext uri="{BB962C8B-B14F-4D97-AF65-F5344CB8AC3E}">
        <p14:creationId xmlns:p14="http://schemas.microsoft.com/office/powerpoint/2010/main" val="237881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6E902B1-D707-E645-8E5D-DDC49669674F}" type="datetimeFigureOut">
              <a:rPr lang="it-IT" smtClean="0"/>
              <a:t>04/11/2021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6B611D-AAD6-E14E-96D7-B466D7BF6A3B}" type="slidenum">
              <a:rPr lang="it-IT" smtClean="0"/>
              <a:t>‹N›</a:t>
            </a:fld>
            <a:endParaRPr lang="it-IT"/>
          </a:p>
        </p:txBody>
      </p:sp>
    </p:spTree>
    <p:extLst>
      <p:ext uri="{BB962C8B-B14F-4D97-AF65-F5344CB8AC3E}">
        <p14:creationId xmlns:p14="http://schemas.microsoft.com/office/powerpoint/2010/main" val="43771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stile</a:t>
            </a:r>
          </a:p>
        </p:txBody>
      </p:sp>
      <p:sp>
        <p:nvSpPr>
          <p:cNvPr id="3" name="Segnaposto testo 2"/>
          <p:cNvSpPr>
            <a:spLocks noGrp="1"/>
          </p:cNvSpPr>
          <p:nvPr>
            <p:ph type="body" sz="half" idx="1"/>
          </p:nvPr>
        </p:nvSpPr>
        <p:spPr>
          <a:xfrm>
            <a:off x="609600" y="1447800"/>
            <a:ext cx="5384800" cy="4683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447800"/>
            <a:ext cx="5384800" cy="4683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2895753-335C-5344-851C-58E2A8B19F29}" type="slidenum">
              <a:rPr lang="en-US"/>
              <a:pPr>
                <a:defRPr/>
              </a:pPr>
              <a:t>‹N›</a:t>
            </a:fld>
            <a:endParaRPr lang="en-US"/>
          </a:p>
        </p:txBody>
      </p:sp>
    </p:spTree>
    <p:extLst>
      <p:ext uri="{BB962C8B-B14F-4D97-AF65-F5344CB8AC3E}">
        <p14:creationId xmlns:p14="http://schemas.microsoft.com/office/powerpoint/2010/main" val="426245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6E902B1-D707-E645-8E5D-DDC49669674F}" type="datetimeFigureOut">
              <a:rPr lang="it-IT" smtClean="0"/>
              <a:t>04/11/2021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6B611D-AAD6-E14E-96D7-B466D7BF6A3B}" type="slidenum">
              <a:rPr lang="it-IT" smtClean="0"/>
              <a:t>‹N›</a:t>
            </a:fld>
            <a:endParaRPr lang="it-IT"/>
          </a:p>
        </p:txBody>
      </p:sp>
    </p:spTree>
    <p:extLst>
      <p:ext uri="{BB962C8B-B14F-4D97-AF65-F5344CB8AC3E}">
        <p14:creationId xmlns:p14="http://schemas.microsoft.com/office/powerpoint/2010/main" val="208139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86E902B1-D707-E645-8E5D-DDC49669674F}" type="datetimeFigureOut">
              <a:rPr lang="it-IT" smtClean="0"/>
              <a:t>04/11/2021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6B611D-AAD6-E14E-96D7-B466D7BF6A3B}" type="slidenum">
              <a:rPr lang="it-IT" smtClean="0"/>
              <a:t>‹N›</a:t>
            </a:fld>
            <a:endParaRPr lang="it-IT"/>
          </a:p>
        </p:txBody>
      </p:sp>
    </p:spTree>
    <p:extLst>
      <p:ext uri="{BB962C8B-B14F-4D97-AF65-F5344CB8AC3E}">
        <p14:creationId xmlns:p14="http://schemas.microsoft.com/office/powerpoint/2010/main" val="219230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6E902B1-D707-E645-8E5D-DDC49669674F}" type="datetimeFigureOut">
              <a:rPr lang="it-IT" smtClean="0"/>
              <a:t>04/11/2021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6B611D-AAD6-E14E-96D7-B466D7BF6A3B}" type="slidenum">
              <a:rPr lang="it-IT" smtClean="0"/>
              <a:t>‹N›</a:t>
            </a:fld>
            <a:endParaRPr lang="it-IT"/>
          </a:p>
        </p:txBody>
      </p:sp>
    </p:spTree>
    <p:extLst>
      <p:ext uri="{BB962C8B-B14F-4D97-AF65-F5344CB8AC3E}">
        <p14:creationId xmlns:p14="http://schemas.microsoft.com/office/powerpoint/2010/main" val="385417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6E902B1-D707-E645-8E5D-DDC49669674F}" type="datetimeFigureOut">
              <a:rPr lang="it-IT" smtClean="0"/>
              <a:t>04/11/2021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B6B611D-AAD6-E14E-96D7-B466D7BF6A3B}" type="slidenum">
              <a:rPr lang="it-IT" smtClean="0"/>
              <a:t>‹N›</a:t>
            </a:fld>
            <a:endParaRPr lang="it-IT"/>
          </a:p>
        </p:txBody>
      </p:sp>
    </p:spTree>
    <p:extLst>
      <p:ext uri="{BB962C8B-B14F-4D97-AF65-F5344CB8AC3E}">
        <p14:creationId xmlns:p14="http://schemas.microsoft.com/office/powerpoint/2010/main" val="250219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86E902B1-D707-E645-8E5D-DDC49669674F}" type="datetimeFigureOut">
              <a:rPr lang="it-IT" smtClean="0"/>
              <a:t>04/11/2021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B6B611D-AAD6-E14E-96D7-B466D7BF6A3B}" type="slidenum">
              <a:rPr lang="it-IT" smtClean="0"/>
              <a:t>‹N›</a:t>
            </a:fld>
            <a:endParaRPr lang="it-IT"/>
          </a:p>
        </p:txBody>
      </p:sp>
    </p:spTree>
    <p:extLst>
      <p:ext uri="{BB962C8B-B14F-4D97-AF65-F5344CB8AC3E}">
        <p14:creationId xmlns:p14="http://schemas.microsoft.com/office/powerpoint/2010/main" val="54210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6E902B1-D707-E645-8E5D-DDC49669674F}" type="datetimeFigureOut">
              <a:rPr lang="it-IT" smtClean="0"/>
              <a:t>04/11/2021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B6B611D-AAD6-E14E-96D7-B466D7BF6A3B}" type="slidenum">
              <a:rPr lang="it-IT" smtClean="0"/>
              <a:t>‹N›</a:t>
            </a:fld>
            <a:endParaRPr lang="it-IT"/>
          </a:p>
        </p:txBody>
      </p:sp>
    </p:spTree>
    <p:extLst>
      <p:ext uri="{BB962C8B-B14F-4D97-AF65-F5344CB8AC3E}">
        <p14:creationId xmlns:p14="http://schemas.microsoft.com/office/powerpoint/2010/main" val="293936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6E902B1-D707-E645-8E5D-DDC49669674F}" type="datetimeFigureOut">
              <a:rPr lang="it-IT" smtClean="0"/>
              <a:t>04/11/2021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6B611D-AAD6-E14E-96D7-B466D7BF6A3B}" type="slidenum">
              <a:rPr lang="it-IT" smtClean="0"/>
              <a:t>‹N›</a:t>
            </a:fld>
            <a:endParaRPr lang="it-IT"/>
          </a:p>
        </p:txBody>
      </p:sp>
    </p:spTree>
    <p:extLst>
      <p:ext uri="{BB962C8B-B14F-4D97-AF65-F5344CB8AC3E}">
        <p14:creationId xmlns:p14="http://schemas.microsoft.com/office/powerpoint/2010/main" val="296183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6E902B1-D707-E645-8E5D-DDC49669674F}" type="datetimeFigureOut">
              <a:rPr lang="it-IT" smtClean="0"/>
              <a:t>04/11/2021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6B611D-AAD6-E14E-96D7-B466D7BF6A3B}" type="slidenum">
              <a:rPr lang="it-IT" smtClean="0"/>
              <a:t>‹N›</a:t>
            </a:fld>
            <a:endParaRPr lang="it-IT"/>
          </a:p>
        </p:txBody>
      </p:sp>
    </p:spTree>
    <p:extLst>
      <p:ext uri="{BB962C8B-B14F-4D97-AF65-F5344CB8AC3E}">
        <p14:creationId xmlns:p14="http://schemas.microsoft.com/office/powerpoint/2010/main" val="234019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902B1-D707-E645-8E5D-DDC49669674F}" type="datetimeFigureOut">
              <a:rPr lang="it-IT" smtClean="0"/>
              <a:t>04/11/2021</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B611D-AAD6-E14E-96D7-B466D7BF6A3B}" type="slidenum">
              <a:rPr lang="it-IT" smtClean="0"/>
              <a:t>‹N›</a:t>
            </a:fld>
            <a:endParaRPr lang="it-IT"/>
          </a:p>
        </p:txBody>
      </p:sp>
    </p:spTree>
    <p:extLst>
      <p:ext uri="{BB962C8B-B14F-4D97-AF65-F5344CB8AC3E}">
        <p14:creationId xmlns:p14="http://schemas.microsoft.com/office/powerpoint/2010/main" val="2684210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8.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30.png"/><Relationship Id="rId12" Type="http://schemas.openxmlformats.org/officeDocument/2006/relationships/customXml" Target="../ink/ink8.xml"/><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customXml" Target="../ink/ink5.xml"/><Relationship Id="rId11" Type="http://schemas.openxmlformats.org/officeDocument/2006/relationships/image" Target="../media/image25.png"/><Relationship Id="rId5" Type="http://schemas.openxmlformats.org/officeDocument/2006/relationships/image" Target="../media/image220.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customXml" Target="../ink/ink10.xml"/><Relationship Id="rId7" Type="http://schemas.openxmlformats.org/officeDocument/2006/relationships/image" Target="../media/image26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customXml" Target="../ink/ink1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customXml" Target="../ink/ink14.xml"/><Relationship Id="rId7" Type="http://schemas.openxmlformats.org/officeDocument/2006/relationships/customXml" Target="../ink/ink17.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33.png"/><Relationship Id="rId5" Type="http://schemas.openxmlformats.org/officeDocument/2006/relationships/customXml" Target="../ink/ink15.xml"/><Relationship Id="rId10" Type="http://schemas.openxmlformats.org/officeDocument/2006/relationships/customXml" Target="../ink/ink19.xml"/><Relationship Id="rId4" Type="http://schemas.openxmlformats.org/officeDocument/2006/relationships/image" Target="../media/image31.png"/><Relationship Id="rId9" Type="http://schemas.openxmlformats.org/officeDocument/2006/relationships/image" Target="../media/image28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4.wmf"/></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5.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4.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youtube.com/watch?v=5I3Ei69I40s&amp;ab_channel=bitLectures"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olo 1"/>
          <p:cNvSpPr>
            <a:spLocks noGrp="1"/>
          </p:cNvSpPr>
          <p:nvPr>
            <p:ph type="ctrTitle"/>
          </p:nvPr>
        </p:nvSpPr>
        <p:spPr>
          <a:xfrm>
            <a:off x="3880430" y="583345"/>
            <a:ext cx="7160357" cy="4164820"/>
          </a:xfrm>
        </p:spPr>
        <p:txBody>
          <a:bodyPr anchor="t">
            <a:normAutofit/>
          </a:bodyPr>
          <a:lstStyle/>
          <a:p>
            <a:pPr algn="r"/>
            <a:r>
              <a:rPr lang="it-IT" sz="8000">
                <a:solidFill>
                  <a:srgbClr val="FFFFFF"/>
                </a:solidFill>
              </a:rPr>
              <a:t>Social Analytics for BI</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751861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7041856" y="2944090"/>
            <a:ext cx="4036334" cy="2387600"/>
          </a:xfrm>
        </p:spPr>
        <p:txBody>
          <a:bodyPr vert="horz" lIns="91440" tIns="45720" rIns="91440" bIns="45720" rtlCol="0" anchor="t">
            <a:normAutofit/>
          </a:bodyPr>
          <a:lstStyle/>
          <a:p>
            <a:pPr algn="l" defTabSz="914400">
              <a:lnSpc>
                <a:spcPct val="90000"/>
              </a:lnSpc>
            </a:pPr>
            <a:r>
              <a:rPr lang="en-US" sz="3800" kern="1200" dirty="0">
                <a:solidFill>
                  <a:schemeClr val="tx1"/>
                </a:solidFill>
                <a:latin typeface="+mj-lt"/>
                <a:ea typeface="+mj-ea"/>
                <a:cs typeface="+mj-cs"/>
              </a:rPr>
              <a:t>Facebook is undirected (friendship is mutual)</a:t>
            </a:r>
          </a:p>
        </p:txBody>
      </p:sp>
      <p:sp>
        <p:nvSpPr>
          <p:cNvPr id="12" name="Rectangle 1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p:cNvPicPr>
            <a:picLocks noChangeAspect="1"/>
          </p:cNvPicPr>
          <p:nvPr/>
        </p:nvPicPr>
        <p:blipFill>
          <a:blip r:embed="rId2"/>
          <a:stretch>
            <a:fillRect/>
          </a:stretch>
        </p:blipFill>
        <p:spPr>
          <a:xfrm>
            <a:off x="733507" y="1489703"/>
            <a:ext cx="5536001" cy="3819840"/>
          </a:xfrm>
          <a:prstGeom prst="rect">
            <a:avLst/>
          </a:prstGeom>
        </p:spPr>
      </p:pic>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906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41247" y="581891"/>
            <a:ext cx="3771009" cy="3740727"/>
          </a:xfrm>
        </p:spPr>
        <p:txBody>
          <a:bodyPr vert="horz" lIns="91440" tIns="45720" rIns="91440" bIns="45720" rtlCol="0" anchor="b">
            <a:normAutofit/>
          </a:bodyPr>
          <a:lstStyle/>
          <a:p>
            <a:pPr algn="l" defTabSz="914400">
              <a:lnSpc>
                <a:spcPct val="90000"/>
              </a:lnSpc>
            </a:pPr>
            <a:r>
              <a:rPr lang="en-US" sz="4600" kern="1200">
                <a:solidFill>
                  <a:schemeClr val="accent1"/>
                </a:solidFill>
                <a:latin typeface="+mj-lt"/>
                <a:ea typeface="+mj-ea"/>
                <a:cs typeface="+mj-cs"/>
              </a:rPr>
              <a:t>Twitter is a directed graph (friendship is not necessarily bidirectional)</a:t>
            </a:r>
          </a:p>
        </p:txBody>
      </p:sp>
      <p:pic>
        <p:nvPicPr>
          <p:cNvPr id="4" name="Segnaposto contenuto 3"/>
          <p:cNvPicPr>
            <a:picLocks noGrp="1" noChangeAspect="1"/>
          </p:cNvPicPr>
          <p:nvPr>
            <p:ph idx="1"/>
          </p:nvPr>
        </p:nvPicPr>
        <p:blipFill>
          <a:blip r:embed="rId2"/>
          <a:srcRect t="6373" b="6373"/>
          <a:stretch>
            <a:fillRect/>
          </a:stretch>
        </p:blipFill>
        <p:spPr>
          <a:xfrm>
            <a:off x="4637627" y="1481098"/>
            <a:ext cx="6847062" cy="3765643"/>
          </a:xfrm>
          <a:prstGeom prst="rect">
            <a:avLst/>
          </a:prstGeom>
        </p:spPr>
      </p:pic>
    </p:spTree>
    <p:extLst>
      <p:ext uri="{BB962C8B-B14F-4D97-AF65-F5344CB8AC3E}">
        <p14:creationId xmlns:p14="http://schemas.microsoft.com/office/powerpoint/2010/main" val="239765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olo 26">
            <a:extLst>
              <a:ext uri="{FF2B5EF4-FFF2-40B4-BE49-F238E27FC236}">
                <a16:creationId xmlns:a16="http://schemas.microsoft.com/office/drawing/2014/main" id="{09FB159C-DF7A-44F2-96E2-571E83ED0EF7}"/>
              </a:ext>
            </a:extLst>
          </p:cNvPr>
          <p:cNvSpPr>
            <a:spLocks noGrp="1"/>
          </p:cNvSpPr>
          <p:nvPr>
            <p:ph type="title"/>
          </p:nvPr>
        </p:nvSpPr>
        <p:spPr>
          <a:xfrm>
            <a:off x="645064" y="525982"/>
            <a:ext cx="4282983" cy="1200361"/>
          </a:xfrm>
        </p:spPr>
        <p:txBody>
          <a:bodyPr vert="horz" lIns="91440" tIns="45720" rIns="91440" bIns="45720" rtlCol="0" anchor="b">
            <a:normAutofit/>
          </a:bodyPr>
          <a:lstStyle/>
          <a:p>
            <a:pPr lvl="0" defTabSz="914400">
              <a:lnSpc>
                <a:spcPct val="90000"/>
              </a:lnSpc>
              <a:defRPr/>
            </a:pPr>
            <a:r>
              <a:rPr lang="en-US" sz="2500" kern="1200" dirty="0">
                <a:solidFill>
                  <a:schemeClr val="tx1"/>
                </a:solidFill>
                <a:latin typeface="+mj-lt"/>
                <a:ea typeface="+mj-ea"/>
                <a:cs typeface="+mj-cs"/>
              </a:rPr>
              <a:t>SN as a graph</a:t>
            </a:r>
          </a:p>
        </p:txBody>
      </p:sp>
      <p:sp>
        <p:nvSpPr>
          <p:cNvPr id="77" name="Rectangle 7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egnaposto testo 54">
            <a:extLst>
              <a:ext uri="{FF2B5EF4-FFF2-40B4-BE49-F238E27FC236}">
                <a16:creationId xmlns:a16="http://schemas.microsoft.com/office/drawing/2014/main" id="{D2638E09-D79E-469B-A36E-68B00D4F1ECF}"/>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500" dirty="0">
                <a:solidFill>
                  <a:prstClr val="black"/>
                </a:solidFill>
                <a:ea typeface="+mj-ea"/>
                <a:cs typeface="+mj-cs"/>
              </a:rPr>
              <a:t>In general, a relation can be:</a:t>
            </a:r>
            <a:br>
              <a:rPr lang="en-US" sz="2500" dirty="0">
                <a:solidFill>
                  <a:prstClr val="black"/>
                </a:solidFill>
                <a:ea typeface="+mj-ea"/>
                <a:cs typeface="+mj-cs"/>
              </a:rPr>
            </a:br>
            <a:r>
              <a:rPr lang="en-US" sz="2500" dirty="0">
                <a:solidFill>
                  <a:prstClr val="black"/>
                </a:solidFill>
                <a:ea typeface="+mj-ea"/>
                <a:cs typeface="+mj-cs"/>
              </a:rPr>
              <a:t>	Binary or Valued</a:t>
            </a:r>
            <a:br>
              <a:rPr lang="en-US" sz="2500" dirty="0">
                <a:solidFill>
                  <a:prstClr val="black"/>
                </a:solidFill>
                <a:ea typeface="+mj-ea"/>
                <a:cs typeface="+mj-cs"/>
              </a:rPr>
            </a:br>
            <a:r>
              <a:rPr lang="en-US" sz="2500" dirty="0">
                <a:solidFill>
                  <a:prstClr val="black"/>
                </a:solidFill>
                <a:ea typeface="+mj-ea"/>
                <a:cs typeface="+mj-cs"/>
              </a:rPr>
              <a:t>	Directed or Undirected</a:t>
            </a:r>
            <a:endParaRPr lang="en-US" sz="1800" dirty="0"/>
          </a:p>
        </p:txBody>
      </p:sp>
      <p:sp>
        <p:nvSpPr>
          <p:cNvPr id="79" name="Rectangle 7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uppo 55">
            <a:extLst>
              <a:ext uri="{FF2B5EF4-FFF2-40B4-BE49-F238E27FC236}">
                <a16:creationId xmlns:a16="http://schemas.microsoft.com/office/drawing/2014/main" id="{250E459A-21F1-480A-8A99-10AA9885A71F}"/>
              </a:ext>
            </a:extLst>
          </p:cNvPr>
          <p:cNvGrpSpPr/>
          <p:nvPr/>
        </p:nvGrpSpPr>
        <p:grpSpPr>
          <a:xfrm>
            <a:off x="7045480" y="650493"/>
            <a:ext cx="3512537" cy="5324140"/>
            <a:chOff x="6360426" y="721818"/>
            <a:chExt cx="3945996" cy="5981158"/>
          </a:xfrm>
        </p:grpSpPr>
        <p:grpSp>
          <p:nvGrpSpPr>
            <p:cNvPr id="2" name="Gruppo 1">
              <a:extLst>
                <a:ext uri="{FF2B5EF4-FFF2-40B4-BE49-F238E27FC236}">
                  <a16:creationId xmlns:a16="http://schemas.microsoft.com/office/drawing/2014/main" id="{D759C377-C5B4-4998-8F02-3F1CE2E76904}"/>
                </a:ext>
              </a:extLst>
            </p:cNvPr>
            <p:cNvGrpSpPr/>
            <p:nvPr/>
          </p:nvGrpSpPr>
          <p:grpSpPr>
            <a:xfrm>
              <a:off x="6400335" y="2268586"/>
              <a:ext cx="3721100" cy="1333917"/>
              <a:chOff x="1971675" y="2759075"/>
              <a:chExt cx="3721100" cy="1333917"/>
            </a:xfrm>
          </p:grpSpPr>
          <p:grpSp>
            <p:nvGrpSpPr>
              <p:cNvPr id="29698" name="Group 3"/>
              <p:cNvGrpSpPr>
                <a:grpSpLocks/>
              </p:cNvGrpSpPr>
              <p:nvPr/>
            </p:nvGrpSpPr>
            <p:grpSpPr bwMode="auto">
              <a:xfrm>
                <a:off x="1971675" y="2759075"/>
                <a:ext cx="3721100" cy="863600"/>
                <a:chOff x="272" y="2380"/>
                <a:chExt cx="2528" cy="544"/>
              </a:xfrm>
            </p:grpSpPr>
            <p:sp>
              <p:nvSpPr>
                <p:cNvPr id="6" name="Freeform 4"/>
                <p:cNvSpPr>
                  <a:spLocks/>
                </p:cNvSpPr>
                <p:nvPr/>
              </p:nvSpPr>
              <p:spPr bwMode="auto">
                <a:xfrm>
                  <a:off x="368" y="2464"/>
                  <a:ext cx="2344" cy="400"/>
                </a:xfrm>
                <a:custGeom>
                  <a:avLst/>
                  <a:gdLst>
                    <a:gd name="T0" fmla="*/ 0 w 2344"/>
                    <a:gd name="T1" fmla="*/ 384 h 400"/>
                    <a:gd name="T2" fmla="*/ 608 w 2344"/>
                    <a:gd name="T3" fmla="*/ 0 h 400"/>
                    <a:gd name="T4" fmla="*/ 1048 w 2344"/>
                    <a:gd name="T5" fmla="*/ 392 h 400"/>
                    <a:gd name="T6" fmla="*/ 1760 w 2344"/>
                    <a:gd name="T7" fmla="*/ 0 h 400"/>
                    <a:gd name="T8" fmla="*/ 2344 w 2344"/>
                    <a:gd name="T9" fmla="*/ 392 h 400"/>
                    <a:gd name="T10" fmla="*/ 1064 w 2344"/>
                    <a:gd name="T11" fmla="*/ 400 h 400"/>
                  </a:gdLst>
                  <a:ahLst/>
                  <a:cxnLst>
                    <a:cxn ang="0">
                      <a:pos x="T0" y="T1"/>
                    </a:cxn>
                    <a:cxn ang="0">
                      <a:pos x="T2" y="T3"/>
                    </a:cxn>
                    <a:cxn ang="0">
                      <a:pos x="T4" y="T5"/>
                    </a:cxn>
                    <a:cxn ang="0">
                      <a:pos x="T6" y="T7"/>
                    </a:cxn>
                    <a:cxn ang="0">
                      <a:pos x="T8" y="T9"/>
                    </a:cxn>
                    <a:cxn ang="0">
                      <a:pos x="T10" y="T11"/>
                    </a:cxn>
                  </a:cxnLst>
                  <a:rect l="0" t="0" r="r" b="b"/>
                  <a:pathLst>
                    <a:path w="2344" h="400">
                      <a:moveTo>
                        <a:pt x="0" y="384"/>
                      </a:moveTo>
                      <a:lnTo>
                        <a:pt x="608" y="0"/>
                      </a:lnTo>
                      <a:lnTo>
                        <a:pt x="1048" y="392"/>
                      </a:lnTo>
                      <a:lnTo>
                        <a:pt x="1760" y="0"/>
                      </a:lnTo>
                      <a:lnTo>
                        <a:pt x="2344" y="392"/>
                      </a:lnTo>
                      <a:lnTo>
                        <a:pt x="1064" y="400"/>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7" name="Oval 5"/>
                <p:cNvSpPr>
                  <a:spLocks noChangeArrowheads="1"/>
                </p:cNvSpPr>
                <p:nvPr/>
              </p:nvSpPr>
              <p:spPr bwMode="auto">
                <a:xfrm>
                  <a:off x="272" y="2764"/>
                  <a:ext cx="176"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a</a:t>
                  </a:r>
                </a:p>
              </p:txBody>
            </p:sp>
            <p:sp>
              <p:nvSpPr>
                <p:cNvPr id="8" name="Oval 6"/>
                <p:cNvSpPr>
                  <a:spLocks noChangeArrowheads="1"/>
                </p:cNvSpPr>
                <p:nvPr/>
              </p:nvSpPr>
              <p:spPr bwMode="auto">
                <a:xfrm>
                  <a:off x="880" y="2380"/>
                  <a:ext cx="176"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b</a:t>
                  </a:r>
                </a:p>
              </p:txBody>
            </p:sp>
            <p:sp>
              <p:nvSpPr>
                <p:cNvPr id="9" name="Oval 7"/>
                <p:cNvSpPr>
                  <a:spLocks noChangeArrowheads="1"/>
                </p:cNvSpPr>
                <p:nvPr/>
              </p:nvSpPr>
              <p:spPr bwMode="auto">
                <a:xfrm>
                  <a:off x="1328" y="2764"/>
                  <a:ext cx="176"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c</a:t>
                  </a:r>
                </a:p>
              </p:txBody>
            </p:sp>
            <p:sp>
              <p:nvSpPr>
                <p:cNvPr id="10" name="Oval 8"/>
                <p:cNvSpPr>
                  <a:spLocks noChangeArrowheads="1"/>
                </p:cNvSpPr>
                <p:nvPr/>
              </p:nvSpPr>
              <p:spPr bwMode="auto">
                <a:xfrm>
                  <a:off x="2624" y="2764"/>
                  <a:ext cx="176"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e</a:t>
                  </a:r>
                </a:p>
              </p:txBody>
            </p:sp>
            <p:sp>
              <p:nvSpPr>
                <p:cNvPr id="11" name="Oval 9"/>
                <p:cNvSpPr>
                  <a:spLocks noChangeArrowheads="1"/>
                </p:cNvSpPr>
                <p:nvPr/>
              </p:nvSpPr>
              <p:spPr bwMode="auto">
                <a:xfrm>
                  <a:off x="2040" y="2380"/>
                  <a:ext cx="177"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d</a:t>
                  </a:r>
                </a:p>
              </p:txBody>
            </p:sp>
          </p:grpSp>
          <p:sp>
            <p:nvSpPr>
              <p:cNvPr id="12" name="Text Box 10"/>
              <p:cNvSpPr txBox="1">
                <a:spLocks noChangeArrowheads="1"/>
              </p:cNvSpPr>
              <p:nvPr/>
            </p:nvSpPr>
            <p:spPr bwMode="auto">
              <a:xfrm>
                <a:off x="2857500" y="3754438"/>
                <a:ext cx="173573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ormAutofit/>
              </a:bodyPr>
              <a:lstStyle/>
              <a:p>
                <a:pPr>
                  <a:lnSpc>
                    <a:spcPct val="90000"/>
                  </a:lnSpc>
                  <a:spcAft>
                    <a:spcPts val="600"/>
                  </a:spcAft>
                  <a:defRPr/>
                </a:pPr>
                <a:r>
                  <a:rPr lang="en-US" sz="1300"/>
                  <a:t>Undirected, binary</a:t>
                </a:r>
              </a:p>
            </p:txBody>
          </p:sp>
        </p:grpSp>
        <p:grpSp>
          <p:nvGrpSpPr>
            <p:cNvPr id="3" name="Gruppo 2">
              <a:extLst>
                <a:ext uri="{FF2B5EF4-FFF2-40B4-BE49-F238E27FC236}">
                  <a16:creationId xmlns:a16="http://schemas.microsoft.com/office/drawing/2014/main" id="{BF2E5737-5F6A-4911-937F-4A5A3B87B8B3}"/>
                </a:ext>
              </a:extLst>
            </p:cNvPr>
            <p:cNvGrpSpPr/>
            <p:nvPr/>
          </p:nvGrpSpPr>
          <p:grpSpPr>
            <a:xfrm>
              <a:off x="6360426" y="721818"/>
              <a:ext cx="3721108" cy="1331913"/>
              <a:chOff x="6200785" y="2670175"/>
              <a:chExt cx="3721108" cy="1331913"/>
            </a:xfrm>
          </p:grpSpPr>
          <p:sp>
            <p:nvSpPr>
              <p:cNvPr id="13" name="Text Box 11"/>
              <p:cNvSpPr txBox="1">
                <a:spLocks noChangeArrowheads="1"/>
              </p:cNvSpPr>
              <p:nvPr/>
            </p:nvSpPr>
            <p:spPr bwMode="auto">
              <a:xfrm>
                <a:off x="7086601" y="3665538"/>
                <a:ext cx="16097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ormAutofit/>
              </a:bodyPr>
              <a:lstStyle/>
              <a:p>
                <a:pPr>
                  <a:lnSpc>
                    <a:spcPct val="90000"/>
                  </a:lnSpc>
                  <a:spcAft>
                    <a:spcPts val="600"/>
                  </a:spcAft>
                  <a:defRPr/>
                </a:pPr>
                <a:r>
                  <a:rPr lang="en-US" sz="1300"/>
                  <a:t>  Directed, binary</a:t>
                </a:r>
              </a:p>
            </p:txBody>
          </p:sp>
          <p:grpSp>
            <p:nvGrpSpPr>
              <p:cNvPr id="29701" name="Group 12"/>
              <p:cNvGrpSpPr>
                <a:grpSpLocks/>
              </p:cNvGrpSpPr>
              <p:nvPr/>
            </p:nvGrpSpPr>
            <p:grpSpPr bwMode="auto">
              <a:xfrm>
                <a:off x="6200785" y="2670175"/>
                <a:ext cx="3721108" cy="1009650"/>
                <a:chOff x="2976" y="2220"/>
                <a:chExt cx="2344" cy="636"/>
              </a:xfrm>
            </p:grpSpPr>
            <p:sp>
              <p:nvSpPr>
                <p:cNvPr id="15" name="Oval 13"/>
                <p:cNvSpPr>
                  <a:spLocks noChangeArrowheads="1"/>
                </p:cNvSpPr>
                <p:nvPr/>
              </p:nvSpPr>
              <p:spPr bwMode="auto">
                <a:xfrm>
                  <a:off x="2976" y="2604"/>
                  <a:ext cx="163"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a</a:t>
                  </a:r>
                </a:p>
              </p:txBody>
            </p:sp>
            <p:sp>
              <p:nvSpPr>
                <p:cNvPr id="16" name="Oval 14"/>
                <p:cNvSpPr>
                  <a:spLocks noChangeArrowheads="1"/>
                </p:cNvSpPr>
                <p:nvPr/>
              </p:nvSpPr>
              <p:spPr bwMode="auto">
                <a:xfrm>
                  <a:off x="3540" y="2220"/>
                  <a:ext cx="163"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b</a:t>
                  </a:r>
                </a:p>
              </p:txBody>
            </p:sp>
            <p:sp>
              <p:nvSpPr>
                <p:cNvPr id="17" name="Oval 15"/>
                <p:cNvSpPr>
                  <a:spLocks noChangeArrowheads="1"/>
                </p:cNvSpPr>
                <p:nvPr/>
              </p:nvSpPr>
              <p:spPr bwMode="auto">
                <a:xfrm>
                  <a:off x="3955" y="2604"/>
                  <a:ext cx="163"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c</a:t>
                  </a:r>
                </a:p>
              </p:txBody>
            </p:sp>
            <p:sp>
              <p:nvSpPr>
                <p:cNvPr id="18" name="Oval 16"/>
                <p:cNvSpPr>
                  <a:spLocks noChangeArrowheads="1"/>
                </p:cNvSpPr>
                <p:nvPr/>
              </p:nvSpPr>
              <p:spPr bwMode="auto">
                <a:xfrm>
                  <a:off x="5157" y="2604"/>
                  <a:ext cx="163"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e</a:t>
                  </a:r>
                </a:p>
              </p:txBody>
            </p:sp>
            <p:sp>
              <p:nvSpPr>
                <p:cNvPr id="19" name="Oval 17"/>
                <p:cNvSpPr>
                  <a:spLocks noChangeArrowheads="1"/>
                </p:cNvSpPr>
                <p:nvPr/>
              </p:nvSpPr>
              <p:spPr bwMode="auto">
                <a:xfrm>
                  <a:off x="4615" y="2220"/>
                  <a:ext cx="164"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d</a:t>
                  </a:r>
                </a:p>
              </p:txBody>
            </p:sp>
            <p:sp>
              <p:nvSpPr>
                <p:cNvPr id="20" name="Freeform 18"/>
                <p:cNvSpPr>
                  <a:spLocks/>
                </p:cNvSpPr>
                <p:nvPr/>
              </p:nvSpPr>
              <p:spPr bwMode="auto">
                <a:xfrm>
                  <a:off x="3128" y="2320"/>
                  <a:ext cx="384" cy="320"/>
                </a:xfrm>
                <a:custGeom>
                  <a:avLst/>
                  <a:gdLst>
                    <a:gd name="T0" fmla="*/ 0 w 384"/>
                    <a:gd name="T1" fmla="*/ 320 h 320"/>
                    <a:gd name="T2" fmla="*/ 112 w 384"/>
                    <a:gd name="T3" fmla="*/ 128 h 320"/>
                    <a:gd name="T4" fmla="*/ 384 w 384"/>
                    <a:gd name="T5" fmla="*/ 0 h 320"/>
                  </a:gdLst>
                  <a:ahLst/>
                  <a:cxnLst>
                    <a:cxn ang="0">
                      <a:pos x="T0" y="T1"/>
                    </a:cxn>
                    <a:cxn ang="0">
                      <a:pos x="T2" y="T3"/>
                    </a:cxn>
                    <a:cxn ang="0">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1" name="Freeform 19"/>
                <p:cNvSpPr>
                  <a:spLocks/>
                </p:cNvSpPr>
                <p:nvPr/>
              </p:nvSpPr>
              <p:spPr bwMode="auto">
                <a:xfrm flipH="1" flipV="1">
                  <a:off x="3144" y="2408"/>
                  <a:ext cx="384" cy="320"/>
                </a:xfrm>
                <a:custGeom>
                  <a:avLst/>
                  <a:gdLst>
                    <a:gd name="T0" fmla="*/ 0 w 384"/>
                    <a:gd name="T1" fmla="*/ 320 h 320"/>
                    <a:gd name="T2" fmla="*/ 112 w 384"/>
                    <a:gd name="T3" fmla="*/ 128 h 320"/>
                    <a:gd name="T4" fmla="*/ 384 w 384"/>
                    <a:gd name="T5" fmla="*/ 0 h 320"/>
                  </a:gdLst>
                  <a:ahLst/>
                  <a:cxnLst>
                    <a:cxn ang="0">
                      <a:pos x="T0" y="T1"/>
                    </a:cxn>
                    <a:cxn ang="0">
                      <a:pos x="T2" y="T3"/>
                    </a:cxn>
                    <a:cxn ang="0">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2" name="Freeform 20"/>
                <p:cNvSpPr>
                  <a:spLocks/>
                </p:cNvSpPr>
                <p:nvPr/>
              </p:nvSpPr>
              <p:spPr bwMode="auto">
                <a:xfrm>
                  <a:off x="4128" y="2304"/>
                  <a:ext cx="440" cy="336"/>
                </a:xfrm>
                <a:custGeom>
                  <a:avLst/>
                  <a:gdLst>
                    <a:gd name="T0" fmla="*/ 0 w 440"/>
                    <a:gd name="T1" fmla="*/ 336 h 336"/>
                    <a:gd name="T2" fmla="*/ 152 w 440"/>
                    <a:gd name="T3" fmla="*/ 96 h 336"/>
                    <a:gd name="T4" fmla="*/ 440 w 440"/>
                    <a:gd name="T5" fmla="*/ 0 h 336"/>
                  </a:gdLst>
                  <a:ahLst/>
                  <a:cxnLst>
                    <a:cxn ang="0">
                      <a:pos x="T0" y="T1"/>
                    </a:cxn>
                    <a:cxn ang="0">
                      <a:pos x="T2" y="T3"/>
                    </a:cxn>
                    <a:cxn ang="0">
                      <a:pos x="T4" y="T5"/>
                    </a:cxn>
                  </a:cxnLst>
                  <a:rect l="0" t="0" r="r" b="b"/>
                  <a:pathLst>
                    <a:path w="440" h="336">
                      <a:moveTo>
                        <a:pt x="0" y="336"/>
                      </a:moveTo>
                      <a:cubicBezTo>
                        <a:pt x="25" y="296"/>
                        <a:pt x="79" y="152"/>
                        <a:pt x="152" y="96"/>
                      </a:cubicBezTo>
                      <a:cubicBezTo>
                        <a:pt x="225" y="40"/>
                        <a:pt x="380" y="20"/>
                        <a:pt x="440" y="0"/>
                      </a:cubicBez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3" name="Freeform 21"/>
                <p:cNvSpPr>
                  <a:spLocks/>
                </p:cNvSpPr>
                <p:nvPr/>
              </p:nvSpPr>
              <p:spPr bwMode="auto">
                <a:xfrm>
                  <a:off x="4160" y="2704"/>
                  <a:ext cx="952" cy="152"/>
                </a:xfrm>
                <a:custGeom>
                  <a:avLst/>
                  <a:gdLst>
                    <a:gd name="T0" fmla="*/ 0 w 952"/>
                    <a:gd name="T1" fmla="*/ 24 h 152"/>
                    <a:gd name="T2" fmla="*/ 360 w 952"/>
                    <a:gd name="T3" fmla="*/ 136 h 152"/>
                    <a:gd name="T4" fmla="*/ 696 w 952"/>
                    <a:gd name="T5" fmla="*/ 120 h 152"/>
                    <a:gd name="T6" fmla="*/ 952 w 952"/>
                    <a:gd name="T7" fmla="*/ 0 h 152"/>
                  </a:gdLst>
                  <a:ahLst/>
                  <a:cxnLst>
                    <a:cxn ang="0">
                      <a:pos x="T0" y="T1"/>
                    </a:cxn>
                    <a:cxn ang="0">
                      <a:pos x="T2" y="T3"/>
                    </a:cxn>
                    <a:cxn ang="0">
                      <a:pos x="T4" y="T5"/>
                    </a:cxn>
                    <a:cxn ang="0">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4" name="Freeform 22"/>
                <p:cNvSpPr>
                  <a:spLocks/>
                </p:cNvSpPr>
                <p:nvPr/>
              </p:nvSpPr>
              <p:spPr bwMode="auto">
                <a:xfrm flipH="1">
                  <a:off x="4800" y="2336"/>
                  <a:ext cx="384" cy="320"/>
                </a:xfrm>
                <a:custGeom>
                  <a:avLst/>
                  <a:gdLst>
                    <a:gd name="T0" fmla="*/ 0 w 384"/>
                    <a:gd name="T1" fmla="*/ 320 h 320"/>
                    <a:gd name="T2" fmla="*/ 112 w 384"/>
                    <a:gd name="T3" fmla="*/ 128 h 320"/>
                    <a:gd name="T4" fmla="*/ 384 w 384"/>
                    <a:gd name="T5" fmla="*/ 0 h 320"/>
                  </a:gdLst>
                  <a:ahLst/>
                  <a:cxnLst>
                    <a:cxn ang="0">
                      <a:pos x="T0" y="T1"/>
                    </a:cxn>
                    <a:cxn ang="0">
                      <a:pos x="T2" y="T3"/>
                    </a:cxn>
                    <a:cxn ang="0">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5" name="Freeform 23"/>
                <p:cNvSpPr>
                  <a:spLocks/>
                </p:cNvSpPr>
                <p:nvPr/>
              </p:nvSpPr>
              <p:spPr bwMode="auto">
                <a:xfrm flipH="1" flipV="1">
                  <a:off x="4152" y="2536"/>
                  <a:ext cx="952" cy="152"/>
                </a:xfrm>
                <a:custGeom>
                  <a:avLst/>
                  <a:gdLst>
                    <a:gd name="T0" fmla="*/ 0 w 952"/>
                    <a:gd name="T1" fmla="*/ 24 h 152"/>
                    <a:gd name="T2" fmla="*/ 360 w 952"/>
                    <a:gd name="T3" fmla="*/ 136 h 152"/>
                    <a:gd name="T4" fmla="*/ 696 w 952"/>
                    <a:gd name="T5" fmla="*/ 120 h 152"/>
                    <a:gd name="T6" fmla="*/ 952 w 952"/>
                    <a:gd name="T7" fmla="*/ 0 h 152"/>
                  </a:gdLst>
                  <a:ahLst/>
                  <a:cxnLst>
                    <a:cxn ang="0">
                      <a:pos x="T0" y="T1"/>
                    </a:cxn>
                    <a:cxn ang="0">
                      <a:pos x="T2" y="T3"/>
                    </a:cxn>
                    <a:cxn ang="0">
                      <a:pos x="T4" y="T5"/>
                    </a:cxn>
                    <a:cxn ang="0">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6" name="Freeform 24"/>
                <p:cNvSpPr>
                  <a:spLocks/>
                </p:cNvSpPr>
                <p:nvPr/>
              </p:nvSpPr>
              <p:spPr bwMode="auto">
                <a:xfrm>
                  <a:off x="3680" y="2360"/>
                  <a:ext cx="280" cy="264"/>
                </a:xfrm>
                <a:custGeom>
                  <a:avLst/>
                  <a:gdLst>
                    <a:gd name="T0" fmla="*/ 280 w 280"/>
                    <a:gd name="T1" fmla="*/ 264 h 264"/>
                    <a:gd name="T2" fmla="*/ 192 w 280"/>
                    <a:gd name="T3" fmla="*/ 80 h 264"/>
                    <a:gd name="T4" fmla="*/ 0 w 280"/>
                    <a:gd name="T5" fmla="*/ 0 h 264"/>
                  </a:gdLst>
                  <a:ahLst/>
                  <a:cxnLst>
                    <a:cxn ang="0">
                      <a:pos x="T0" y="T1"/>
                    </a:cxn>
                    <a:cxn ang="0">
                      <a:pos x="T2" y="T3"/>
                    </a:cxn>
                    <a:cxn ang="0">
                      <a:pos x="T4" y="T5"/>
                    </a:cxn>
                  </a:cxnLst>
                  <a:rect l="0" t="0" r="r" b="b"/>
                  <a:pathLst>
                    <a:path w="280" h="264">
                      <a:moveTo>
                        <a:pt x="280" y="264"/>
                      </a:moveTo>
                      <a:cubicBezTo>
                        <a:pt x="265" y="233"/>
                        <a:pt x="239" y="124"/>
                        <a:pt x="192" y="80"/>
                      </a:cubicBezTo>
                      <a:cubicBezTo>
                        <a:pt x="145" y="36"/>
                        <a:pt x="40" y="17"/>
                        <a:pt x="0" y="0"/>
                      </a:cubicBez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grpSp>
        </p:grpSp>
        <p:grpSp>
          <p:nvGrpSpPr>
            <p:cNvPr id="5" name="Gruppo 4">
              <a:extLst>
                <a:ext uri="{FF2B5EF4-FFF2-40B4-BE49-F238E27FC236}">
                  <a16:creationId xmlns:a16="http://schemas.microsoft.com/office/drawing/2014/main" id="{79A2E811-7D56-4B45-854B-3F7A3C5181C3}"/>
                </a:ext>
              </a:extLst>
            </p:cNvPr>
            <p:cNvGrpSpPr/>
            <p:nvPr/>
          </p:nvGrpSpPr>
          <p:grpSpPr>
            <a:xfrm>
              <a:off x="6529867" y="3865006"/>
              <a:ext cx="3721099" cy="1331912"/>
              <a:chOff x="6353176" y="4338638"/>
              <a:chExt cx="3721099" cy="1331912"/>
            </a:xfrm>
          </p:grpSpPr>
          <p:sp>
            <p:nvSpPr>
              <p:cNvPr id="35" name="Text Box 34"/>
              <p:cNvSpPr txBox="1">
                <a:spLocks noChangeArrowheads="1"/>
              </p:cNvSpPr>
              <p:nvPr/>
            </p:nvSpPr>
            <p:spPr bwMode="auto">
              <a:xfrm>
                <a:off x="7239000" y="5334000"/>
                <a:ext cx="15748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ormAutofit/>
              </a:bodyPr>
              <a:lstStyle/>
              <a:p>
                <a:pPr>
                  <a:lnSpc>
                    <a:spcPct val="90000"/>
                  </a:lnSpc>
                  <a:spcAft>
                    <a:spcPts val="600"/>
                  </a:spcAft>
                  <a:defRPr/>
                </a:pPr>
                <a:r>
                  <a:rPr lang="en-US" sz="1300"/>
                  <a:t>Directed, Valued</a:t>
                </a:r>
              </a:p>
            </p:txBody>
          </p:sp>
          <p:sp>
            <p:nvSpPr>
              <p:cNvPr id="36" name="Oval 35"/>
              <p:cNvSpPr>
                <a:spLocks noChangeArrowheads="1"/>
              </p:cNvSpPr>
              <p:nvPr/>
            </p:nvSpPr>
            <p:spPr bwMode="auto">
              <a:xfrm>
                <a:off x="6353176" y="4948238"/>
                <a:ext cx="258763" cy="2540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a</a:t>
                </a:r>
              </a:p>
            </p:txBody>
          </p:sp>
          <p:sp>
            <p:nvSpPr>
              <p:cNvPr id="37" name="Oval 36"/>
              <p:cNvSpPr>
                <a:spLocks noChangeArrowheads="1"/>
              </p:cNvSpPr>
              <p:nvPr/>
            </p:nvSpPr>
            <p:spPr bwMode="auto">
              <a:xfrm>
                <a:off x="7248526" y="4338638"/>
                <a:ext cx="258763" cy="2540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b</a:t>
                </a:r>
              </a:p>
            </p:txBody>
          </p:sp>
          <p:sp>
            <p:nvSpPr>
              <p:cNvPr id="38" name="Oval 37"/>
              <p:cNvSpPr>
                <a:spLocks noChangeArrowheads="1"/>
              </p:cNvSpPr>
              <p:nvPr/>
            </p:nvSpPr>
            <p:spPr bwMode="auto">
              <a:xfrm>
                <a:off x="7907338" y="4948238"/>
                <a:ext cx="258762" cy="2540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c</a:t>
                </a:r>
              </a:p>
            </p:txBody>
          </p:sp>
          <p:sp>
            <p:nvSpPr>
              <p:cNvPr id="39" name="Oval 38"/>
              <p:cNvSpPr>
                <a:spLocks noChangeArrowheads="1"/>
              </p:cNvSpPr>
              <p:nvPr/>
            </p:nvSpPr>
            <p:spPr bwMode="auto">
              <a:xfrm>
                <a:off x="9815513" y="4948238"/>
                <a:ext cx="258762" cy="2540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e</a:t>
                </a:r>
              </a:p>
            </p:txBody>
          </p:sp>
          <p:sp>
            <p:nvSpPr>
              <p:cNvPr id="40" name="Oval 39"/>
              <p:cNvSpPr>
                <a:spLocks noChangeArrowheads="1"/>
              </p:cNvSpPr>
              <p:nvPr/>
            </p:nvSpPr>
            <p:spPr bwMode="auto">
              <a:xfrm>
                <a:off x="8955088" y="4338638"/>
                <a:ext cx="260350" cy="2540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d</a:t>
                </a:r>
              </a:p>
            </p:txBody>
          </p:sp>
          <p:sp>
            <p:nvSpPr>
              <p:cNvPr id="41" name="Freeform 40"/>
              <p:cNvSpPr>
                <a:spLocks/>
              </p:cNvSpPr>
              <p:nvPr/>
            </p:nvSpPr>
            <p:spPr bwMode="auto">
              <a:xfrm>
                <a:off x="6594475" y="4497388"/>
                <a:ext cx="609600" cy="508000"/>
              </a:xfrm>
              <a:custGeom>
                <a:avLst/>
                <a:gdLst>
                  <a:gd name="T0" fmla="*/ 0 w 384"/>
                  <a:gd name="T1" fmla="*/ 320 h 320"/>
                  <a:gd name="T2" fmla="*/ 112 w 384"/>
                  <a:gd name="T3" fmla="*/ 128 h 320"/>
                  <a:gd name="T4" fmla="*/ 384 w 384"/>
                  <a:gd name="T5" fmla="*/ 0 h 320"/>
                </a:gdLst>
                <a:ahLst/>
                <a:cxnLst>
                  <a:cxn ang="0">
                    <a:pos x="T0" y="T1"/>
                  </a:cxn>
                  <a:cxn ang="0">
                    <a:pos x="T2" y="T3"/>
                  </a:cxn>
                  <a:cxn ang="0">
                    <a:pos x="T4" y="T5"/>
                  </a:cxn>
                </a:cxnLst>
                <a:rect l="0" t="0" r="r" b="b"/>
                <a:pathLst>
                  <a:path w="384" h="320">
                    <a:moveTo>
                      <a:pt x="0" y="320"/>
                    </a:moveTo>
                    <a:cubicBezTo>
                      <a:pt x="19" y="288"/>
                      <a:pt x="48" y="181"/>
                      <a:pt x="112" y="128"/>
                    </a:cubicBezTo>
                    <a:cubicBezTo>
                      <a:pt x="176" y="75"/>
                      <a:pt x="327" y="27"/>
                      <a:pt x="384" y="0"/>
                    </a:cubicBezTo>
                  </a:path>
                </a:pathLst>
              </a:custGeom>
              <a:noFill/>
              <a:ln w="28575" cmpd="sng">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42" name="Freeform 41"/>
              <p:cNvSpPr>
                <a:spLocks/>
              </p:cNvSpPr>
              <p:nvPr/>
            </p:nvSpPr>
            <p:spPr bwMode="auto">
              <a:xfrm flipH="1" flipV="1">
                <a:off x="6619875" y="4637088"/>
                <a:ext cx="609600" cy="508000"/>
              </a:xfrm>
              <a:custGeom>
                <a:avLst/>
                <a:gdLst>
                  <a:gd name="T0" fmla="*/ 0 w 384"/>
                  <a:gd name="T1" fmla="*/ 320 h 320"/>
                  <a:gd name="T2" fmla="*/ 112 w 384"/>
                  <a:gd name="T3" fmla="*/ 128 h 320"/>
                  <a:gd name="T4" fmla="*/ 384 w 384"/>
                  <a:gd name="T5" fmla="*/ 0 h 320"/>
                </a:gdLst>
                <a:ahLst/>
                <a:cxnLst>
                  <a:cxn ang="0">
                    <a:pos x="T0" y="T1"/>
                  </a:cxn>
                  <a:cxn ang="0">
                    <a:pos x="T2" y="T3"/>
                  </a:cxn>
                  <a:cxn ang="0">
                    <a:pos x="T4" y="T5"/>
                  </a:cxn>
                </a:cxnLst>
                <a:rect l="0" t="0" r="r" b="b"/>
                <a:pathLst>
                  <a:path w="384" h="320">
                    <a:moveTo>
                      <a:pt x="0" y="320"/>
                    </a:moveTo>
                    <a:cubicBezTo>
                      <a:pt x="19" y="288"/>
                      <a:pt x="48" y="181"/>
                      <a:pt x="112" y="128"/>
                    </a:cubicBezTo>
                    <a:cubicBezTo>
                      <a:pt x="176" y="75"/>
                      <a:pt x="327" y="27"/>
                      <a:pt x="384" y="0"/>
                    </a:cubicBezTo>
                  </a:path>
                </a:pathLst>
              </a:custGeom>
              <a:noFill/>
              <a:ln w="57150" cmpd="sng">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43" name="Freeform 42"/>
              <p:cNvSpPr>
                <a:spLocks/>
              </p:cNvSpPr>
              <p:nvPr/>
            </p:nvSpPr>
            <p:spPr bwMode="auto">
              <a:xfrm>
                <a:off x="8181975" y="4471988"/>
                <a:ext cx="698500" cy="533400"/>
              </a:xfrm>
              <a:custGeom>
                <a:avLst/>
                <a:gdLst>
                  <a:gd name="T0" fmla="*/ 0 w 440"/>
                  <a:gd name="T1" fmla="*/ 336 h 336"/>
                  <a:gd name="T2" fmla="*/ 152 w 440"/>
                  <a:gd name="T3" fmla="*/ 96 h 336"/>
                  <a:gd name="T4" fmla="*/ 440 w 440"/>
                  <a:gd name="T5" fmla="*/ 0 h 336"/>
                </a:gdLst>
                <a:ahLst/>
                <a:cxnLst>
                  <a:cxn ang="0">
                    <a:pos x="T0" y="T1"/>
                  </a:cxn>
                  <a:cxn ang="0">
                    <a:pos x="T2" y="T3"/>
                  </a:cxn>
                  <a:cxn ang="0">
                    <a:pos x="T4" y="T5"/>
                  </a:cxn>
                </a:cxnLst>
                <a:rect l="0" t="0" r="r" b="b"/>
                <a:pathLst>
                  <a:path w="440" h="336">
                    <a:moveTo>
                      <a:pt x="0" y="336"/>
                    </a:moveTo>
                    <a:cubicBezTo>
                      <a:pt x="25" y="296"/>
                      <a:pt x="79" y="152"/>
                      <a:pt x="152" y="96"/>
                    </a:cubicBezTo>
                    <a:cubicBezTo>
                      <a:pt x="225" y="40"/>
                      <a:pt x="380" y="20"/>
                      <a:pt x="440" y="0"/>
                    </a:cubicBezTo>
                  </a:path>
                </a:pathLst>
              </a:custGeom>
              <a:noFill/>
              <a:ln w="28575" cmpd="sng">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44" name="Freeform 43"/>
              <p:cNvSpPr>
                <a:spLocks/>
              </p:cNvSpPr>
              <p:nvPr/>
            </p:nvSpPr>
            <p:spPr bwMode="auto">
              <a:xfrm>
                <a:off x="8232775" y="5106988"/>
                <a:ext cx="1511300" cy="241300"/>
              </a:xfrm>
              <a:custGeom>
                <a:avLst/>
                <a:gdLst>
                  <a:gd name="T0" fmla="*/ 0 w 952"/>
                  <a:gd name="T1" fmla="*/ 24 h 152"/>
                  <a:gd name="T2" fmla="*/ 360 w 952"/>
                  <a:gd name="T3" fmla="*/ 136 h 152"/>
                  <a:gd name="T4" fmla="*/ 696 w 952"/>
                  <a:gd name="T5" fmla="*/ 120 h 152"/>
                  <a:gd name="T6" fmla="*/ 952 w 952"/>
                  <a:gd name="T7" fmla="*/ 0 h 152"/>
                </a:gdLst>
                <a:ahLst/>
                <a:cxnLst>
                  <a:cxn ang="0">
                    <a:pos x="T0" y="T1"/>
                  </a:cxn>
                  <a:cxn ang="0">
                    <a:pos x="T2" y="T3"/>
                  </a:cxn>
                  <a:cxn ang="0">
                    <a:pos x="T4" y="T5"/>
                  </a:cxn>
                  <a:cxn ang="0">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57150" cmpd="sng">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45" name="Freeform 44"/>
              <p:cNvSpPr>
                <a:spLocks/>
              </p:cNvSpPr>
              <p:nvPr/>
            </p:nvSpPr>
            <p:spPr bwMode="auto">
              <a:xfrm flipH="1">
                <a:off x="9248775" y="4522788"/>
                <a:ext cx="609600" cy="508000"/>
              </a:xfrm>
              <a:custGeom>
                <a:avLst/>
                <a:gdLst>
                  <a:gd name="T0" fmla="*/ 0 w 384"/>
                  <a:gd name="T1" fmla="*/ 320 h 320"/>
                  <a:gd name="T2" fmla="*/ 112 w 384"/>
                  <a:gd name="T3" fmla="*/ 128 h 320"/>
                  <a:gd name="T4" fmla="*/ 384 w 384"/>
                  <a:gd name="T5" fmla="*/ 0 h 320"/>
                </a:gdLst>
                <a:ahLst/>
                <a:cxnLst>
                  <a:cxn ang="0">
                    <a:pos x="T0" y="T1"/>
                  </a:cxn>
                  <a:cxn ang="0">
                    <a:pos x="T2" y="T3"/>
                  </a:cxn>
                  <a:cxn ang="0">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46" name="Freeform 45"/>
              <p:cNvSpPr>
                <a:spLocks/>
              </p:cNvSpPr>
              <p:nvPr/>
            </p:nvSpPr>
            <p:spPr bwMode="auto">
              <a:xfrm flipH="1" flipV="1">
                <a:off x="8220075" y="4840288"/>
                <a:ext cx="1511300" cy="241300"/>
              </a:xfrm>
              <a:custGeom>
                <a:avLst/>
                <a:gdLst>
                  <a:gd name="T0" fmla="*/ 0 w 952"/>
                  <a:gd name="T1" fmla="*/ 24 h 152"/>
                  <a:gd name="T2" fmla="*/ 360 w 952"/>
                  <a:gd name="T3" fmla="*/ 136 h 152"/>
                  <a:gd name="T4" fmla="*/ 696 w 952"/>
                  <a:gd name="T5" fmla="*/ 120 h 152"/>
                  <a:gd name="T6" fmla="*/ 952 w 952"/>
                  <a:gd name="T7" fmla="*/ 0 h 152"/>
                </a:gdLst>
                <a:ahLst/>
                <a:cxnLst>
                  <a:cxn ang="0">
                    <a:pos x="T0" y="T1"/>
                  </a:cxn>
                  <a:cxn ang="0">
                    <a:pos x="T2" y="T3"/>
                  </a:cxn>
                  <a:cxn ang="0">
                    <a:pos x="T4" y="T5"/>
                  </a:cxn>
                  <a:cxn ang="0">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28575" cmpd="sng">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47" name="Freeform 46"/>
              <p:cNvSpPr>
                <a:spLocks/>
              </p:cNvSpPr>
              <p:nvPr/>
            </p:nvSpPr>
            <p:spPr bwMode="auto">
              <a:xfrm>
                <a:off x="7470775" y="4560888"/>
                <a:ext cx="444500" cy="419100"/>
              </a:xfrm>
              <a:custGeom>
                <a:avLst/>
                <a:gdLst>
                  <a:gd name="T0" fmla="*/ 280 w 280"/>
                  <a:gd name="T1" fmla="*/ 264 h 264"/>
                  <a:gd name="T2" fmla="*/ 192 w 280"/>
                  <a:gd name="T3" fmla="*/ 80 h 264"/>
                  <a:gd name="T4" fmla="*/ 0 w 280"/>
                  <a:gd name="T5" fmla="*/ 0 h 264"/>
                </a:gdLst>
                <a:ahLst/>
                <a:cxnLst>
                  <a:cxn ang="0">
                    <a:pos x="T0" y="T1"/>
                  </a:cxn>
                  <a:cxn ang="0">
                    <a:pos x="T2" y="T3"/>
                  </a:cxn>
                  <a:cxn ang="0">
                    <a:pos x="T4" y="T5"/>
                  </a:cxn>
                </a:cxnLst>
                <a:rect l="0" t="0" r="r" b="b"/>
                <a:pathLst>
                  <a:path w="280" h="264">
                    <a:moveTo>
                      <a:pt x="280" y="264"/>
                    </a:moveTo>
                    <a:cubicBezTo>
                      <a:pt x="265" y="233"/>
                      <a:pt x="239" y="124"/>
                      <a:pt x="192" y="80"/>
                    </a:cubicBezTo>
                    <a:cubicBezTo>
                      <a:pt x="145" y="36"/>
                      <a:pt x="40" y="17"/>
                      <a:pt x="0" y="0"/>
                    </a:cubicBez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grpSp>
        <p:grpSp>
          <p:nvGrpSpPr>
            <p:cNvPr id="14" name="Gruppo 13">
              <a:extLst>
                <a:ext uri="{FF2B5EF4-FFF2-40B4-BE49-F238E27FC236}">
                  <a16:creationId xmlns:a16="http://schemas.microsoft.com/office/drawing/2014/main" id="{AA911DE7-C85F-4FE0-893C-57374D72B40F}"/>
                </a:ext>
              </a:extLst>
            </p:cNvPr>
            <p:cNvGrpSpPr/>
            <p:nvPr/>
          </p:nvGrpSpPr>
          <p:grpSpPr>
            <a:xfrm>
              <a:off x="6585322" y="5371064"/>
              <a:ext cx="3721100" cy="1331912"/>
              <a:chOff x="2124075" y="4427538"/>
              <a:chExt cx="3721100" cy="1331912"/>
            </a:xfrm>
          </p:grpSpPr>
          <p:grpSp>
            <p:nvGrpSpPr>
              <p:cNvPr id="29702" name="Group 26"/>
              <p:cNvGrpSpPr>
                <a:grpSpLocks/>
              </p:cNvGrpSpPr>
              <p:nvPr/>
            </p:nvGrpSpPr>
            <p:grpSpPr bwMode="auto">
              <a:xfrm>
                <a:off x="2124075" y="4427538"/>
                <a:ext cx="3721100" cy="863600"/>
                <a:chOff x="272" y="2380"/>
                <a:chExt cx="2528" cy="544"/>
              </a:xfrm>
            </p:grpSpPr>
            <p:sp>
              <p:nvSpPr>
                <p:cNvPr id="28" name="Freeform 27"/>
                <p:cNvSpPr>
                  <a:spLocks/>
                </p:cNvSpPr>
                <p:nvPr/>
              </p:nvSpPr>
              <p:spPr bwMode="auto">
                <a:xfrm>
                  <a:off x="368" y="2464"/>
                  <a:ext cx="2344" cy="400"/>
                </a:xfrm>
                <a:custGeom>
                  <a:avLst/>
                  <a:gdLst>
                    <a:gd name="T0" fmla="*/ 0 w 2344"/>
                    <a:gd name="T1" fmla="*/ 384 h 400"/>
                    <a:gd name="T2" fmla="*/ 608 w 2344"/>
                    <a:gd name="T3" fmla="*/ 0 h 400"/>
                    <a:gd name="T4" fmla="*/ 1048 w 2344"/>
                    <a:gd name="T5" fmla="*/ 392 h 400"/>
                    <a:gd name="T6" fmla="*/ 1760 w 2344"/>
                    <a:gd name="T7" fmla="*/ 0 h 400"/>
                    <a:gd name="T8" fmla="*/ 2344 w 2344"/>
                    <a:gd name="T9" fmla="*/ 392 h 400"/>
                    <a:gd name="T10" fmla="*/ 1064 w 2344"/>
                    <a:gd name="T11" fmla="*/ 400 h 400"/>
                  </a:gdLst>
                  <a:ahLst/>
                  <a:cxnLst>
                    <a:cxn ang="0">
                      <a:pos x="T0" y="T1"/>
                    </a:cxn>
                    <a:cxn ang="0">
                      <a:pos x="T2" y="T3"/>
                    </a:cxn>
                    <a:cxn ang="0">
                      <a:pos x="T4" y="T5"/>
                    </a:cxn>
                    <a:cxn ang="0">
                      <a:pos x="T6" y="T7"/>
                    </a:cxn>
                    <a:cxn ang="0">
                      <a:pos x="T8" y="T9"/>
                    </a:cxn>
                    <a:cxn ang="0">
                      <a:pos x="T10" y="T11"/>
                    </a:cxn>
                  </a:cxnLst>
                  <a:rect l="0" t="0" r="r" b="b"/>
                  <a:pathLst>
                    <a:path w="2344" h="400">
                      <a:moveTo>
                        <a:pt x="0" y="384"/>
                      </a:moveTo>
                      <a:lnTo>
                        <a:pt x="608" y="0"/>
                      </a:lnTo>
                      <a:lnTo>
                        <a:pt x="1048" y="392"/>
                      </a:lnTo>
                      <a:lnTo>
                        <a:pt x="1760" y="0"/>
                      </a:lnTo>
                      <a:lnTo>
                        <a:pt x="2344" y="392"/>
                      </a:lnTo>
                      <a:lnTo>
                        <a:pt x="1064" y="400"/>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9" name="Oval 28"/>
                <p:cNvSpPr>
                  <a:spLocks noChangeArrowheads="1"/>
                </p:cNvSpPr>
                <p:nvPr/>
              </p:nvSpPr>
              <p:spPr bwMode="auto">
                <a:xfrm>
                  <a:off x="272" y="2764"/>
                  <a:ext cx="176"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a</a:t>
                  </a:r>
                </a:p>
              </p:txBody>
            </p:sp>
            <p:sp>
              <p:nvSpPr>
                <p:cNvPr id="30" name="Oval 29"/>
                <p:cNvSpPr>
                  <a:spLocks noChangeArrowheads="1"/>
                </p:cNvSpPr>
                <p:nvPr/>
              </p:nvSpPr>
              <p:spPr bwMode="auto">
                <a:xfrm>
                  <a:off x="880" y="2380"/>
                  <a:ext cx="176"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b</a:t>
                  </a:r>
                </a:p>
              </p:txBody>
            </p:sp>
            <p:sp>
              <p:nvSpPr>
                <p:cNvPr id="31" name="Oval 30"/>
                <p:cNvSpPr>
                  <a:spLocks noChangeArrowheads="1"/>
                </p:cNvSpPr>
                <p:nvPr/>
              </p:nvSpPr>
              <p:spPr bwMode="auto">
                <a:xfrm>
                  <a:off x="1328" y="2764"/>
                  <a:ext cx="176"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c</a:t>
                  </a:r>
                </a:p>
              </p:txBody>
            </p:sp>
            <p:sp>
              <p:nvSpPr>
                <p:cNvPr id="32" name="Oval 31"/>
                <p:cNvSpPr>
                  <a:spLocks noChangeArrowheads="1"/>
                </p:cNvSpPr>
                <p:nvPr/>
              </p:nvSpPr>
              <p:spPr bwMode="auto">
                <a:xfrm>
                  <a:off x="2624" y="2764"/>
                  <a:ext cx="176"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e</a:t>
                  </a:r>
                </a:p>
              </p:txBody>
            </p:sp>
            <p:sp>
              <p:nvSpPr>
                <p:cNvPr id="33" name="Oval 32"/>
                <p:cNvSpPr>
                  <a:spLocks noChangeArrowheads="1"/>
                </p:cNvSpPr>
                <p:nvPr/>
              </p:nvSpPr>
              <p:spPr bwMode="auto">
                <a:xfrm>
                  <a:off x="2040" y="2380"/>
                  <a:ext cx="177"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ormAutofit/>
                </a:bodyPr>
                <a:lstStyle/>
                <a:p>
                  <a:pPr algn="ctr">
                    <a:lnSpc>
                      <a:spcPct val="90000"/>
                    </a:lnSpc>
                    <a:spcAft>
                      <a:spcPts val="600"/>
                    </a:spcAft>
                    <a:defRPr/>
                  </a:pPr>
                  <a:r>
                    <a:rPr lang="en-US" sz="300">
                      <a:solidFill>
                        <a:schemeClr val="bg2"/>
                      </a:solidFill>
                    </a:rPr>
                    <a:t>d</a:t>
                  </a:r>
                </a:p>
              </p:txBody>
            </p:sp>
          </p:grpSp>
          <p:sp>
            <p:nvSpPr>
              <p:cNvPr id="34" name="Text Box 33"/>
              <p:cNvSpPr txBox="1">
                <a:spLocks noChangeArrowheads="1"/>
              </p:cNvSpPr>
              <p:nvPr/>
            </p:nvSpPr>
            <p:spPr bwMode="auto">
              <a:xfrm>
                <a:off x="3009900" y="5422900"/>
                <a:ext cx="17780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ormAutofit/>
              </a:bodyPr>
              <a:lstStyle/>
              <a:p>
                <a:pPr>
                  <a:lnSpc>
                    <a:spcPct val="90000"/>
                  </a:lnSpc>
                  <a:spcAft>
                    <a:spcPts val="600"/>
                  </a:spcAft>
                  <a:defRPr/>
                </a:pPr>
                <a:r>
                  <a:rPr lang="en-US" sz="1300"/>
                  <a:t>Undirected, Valued</a:t>
                </a:r>
              </a:p>
            </p:txBody>
          </p:sp>
          <p:sp>
            <p:nvSpPr>
              <p:cNvPr id="48" name="Text Box 47"/>
              <p:cNvSpPr txBox="1">
                <a:spLocks noChangeArrowheads="1"/>
              </p:cNvSpPr>
              <p:nvPr/>
            </p:nvSpPr>
            <p:spPr bwMode="auto">
              <a:xfrm>
                <a:off x="2514600" y="4648201"/>
                <a:ext cx="27603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ormAutofit/>
              </a:bodyPr>
              <a:lstStyle/>
              <a:p>
                <a:pPr>
                  <a:lnSpc>
                    <a:spcPct val="90000"/>
                  </a:lnSpc>
                  <a:spcAft>
                    <a:spcPts val="600"/>
                  </a:spcAft>
                  <a:defRPr/>
                </a:pPr>
                <a:r>
                  <a:rPr lang="en-US" sz="1300"/>
                  <a:t>1</a:t>
                </a:r>
              </a:p>
            </p:txBody>
          </p:sp>
          <p:sp>
            <p:nvSpPr>
              <p:cNvPr id="49" name="Text Box 48"/>
              <p:cNvSpPr txBox="1">
                <a:spLocks noChangeArrowheads="1"/>
              </p:cNvSpPr>
              <p:nvPr/>
            </p:nvSpPr>
            <p:spPr bwMode="auto">
              <a:xfrm>
                <a:off x="3429000" y="4648201"/>
                <a:ext cx="27603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ormAutofit/>
              </a:bodyPr>
              <a:lstStyle/>
              <a:p>
                <a:pPr>
                  <a:lnSpc>
                    <a:spcPct val="90000"/>
                  </a:lnSpc>
                  <a:spcAft>
                    <a:spcPts val="600"/>
                  </a:spcAft>
                  <a:defRPr/>
                </a:pPr>
                <a:r>
                  <a:rPr lang="en-US" sz="1300"/>
                  <a:t>3</a:t>
                </a:r>
              </a:p>
            </p:txBody>
          </p:sp>
          <p:sp>
            <p:nvSpPr>
              <p:cNvPr id="50" name="Text Box 49"/>
              <p:cNvSpPr txBox="1">
                <a:spLocks noChangeArrowheads="1"/>
              </p:cNvSpPr>
              <p:nvPr/>
            </p:nvSpPr>
            <p:spPr bwMode="auto">
              <a:xfrm>
                <a:off x="4673600" y="4927601"/>
                <a:ext cx="27603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ormAutofit/>
              </a:bodyPr>
              <a:lstStyle/>
              <a:p>
                <a:pPr>
                  <a:lnSpc>
                    <a:spcPct val="90000"/>
                  </a:lnSpc>
                  <a:spcAft>
                    <a:spcPts val="600"/>
                  </a:spcAft>
                  <a:defRPr/>
                </a:pPr>
                <a:r>
                  <a:rPr lang="en-US" sz="1300"/>
                  <a:t>4</a:t>
                </a:r>
              </a:p>
            </p:txBody>
          </p:sp>
          <p:sp>
            <p:nvSpPr>
              <p:cNvPr id="51" name="Text Box 50"/>
              <p:cNvSpPr txBox="1">
                <a:spLocks noChangeArrowheads="1"/>
              </p:cNvSpPr>
              <p:nvPr/>
            </p:nvSpPr>
            <p:spPr bwMode="auto">
              <a:xfrm>
                <a:off x="5181600" y="4635501"/>
                <a:ext cx="27603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ormAutofit/>
              </a:bodyPr>
              <a:lstStyle/>
              <a:p>
                <a:pPr>
                  <a:lnSpc>
                    <a:spcPct val="90000"/>
                  </a:lnSpc>
                  <a:spcAft>
                    <a:spcPts val="600"/>
                  </a:spcAft>
                  <a:defRPr/>
                </a:pPr>
                <a:r>
                  <a:rPr lang="en-US" sz="1300"/>
                  <a:t>2</a:t>
                </a:r>
              </a:p>
            </p:txBody>
          </p:sp>
          <p:sp>
            <p:nvSpPr>
              <p:cNvPr id="52" name="Text Box 51"/>
              <p:cNvSpPr txBox="1">
                <a:spLocks noChangeArrowheads="1"/>
              </p:cNvSpPr>
              <p:nvPr/>
            </p:nvSpPr>
            <p:spPr bwMode="auto">
              <a:xfrm>
                <a:off x="4178300" y="4622801"/>
                <a:ext cx="27603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ormAutofit/>
              </a:bodyPr>
              <a:lstStyle/>
              <a:p>
                <a:pPr>
                  <a:lnSpc>
                    <a:spcPct val="90000"/>
                  </a:lnSpc>
                  <a:spcAft>
                    <a:spcPts val="600"/>
                  </a:spcAft>
                  <a:defRPr/>
                </a:pPr>
                <a:r>
                  <a:rPr lang="en-US" sz="1300"/>
                  <a:t>1</a:t>
                </a:r>
              </a:p>
            </p:txBody>
          </p:sp>
        </p:grpSp>
      </p:grpSp>
    </p:spTree>
    <p:extLst>
      <p:ext uri="{BB962C8B-B14F-4D97-AF65-F5344CB8AC3E}">
        <p14:creationId xmlns:p14="http://schemas.microsoft.com/office/powerpoint/2010/main" val="75058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645066" y="2031101"/>
            <a:ext cx="4282984" cy="3511943"/>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dirty="0"/>
              <a:t>Sentiment relations among</a:t>
            </a:r>
          </a:p>
          <a:p>
            <a:pPr indent="-228600" defTabSz="914400">
              <a:lnSpc>
                <a:spcPct val="90000"/>
              </a:lnSpc>
              <a:spcAft>
                <a:spcPts val="600"/>
              </a:spcAft>
              <a:buFont typeface="Arial" panose="020B0604020202020204" pitchFamily="34" charset="0"/>
              <a:buChar char="•"/>
            </a:pPr>
            <a:r>
              <a:rPr lang="en-US" dirty="0"/>
              <a:t>parties during a political campaign. </a:t>
            </a:r>
          </a:p>
          <a:p>
            <a:pPr indent="-228600" defTabSz="914400">
              <a:lnSpc>
                <a:spcPct val="90000"/>
              </a:lnSpc>
              <a:spcAft>
                <a:spcPts val="600"/>
              </a:spcAft>
              <a:buFont typeface="Arial" panose="020B0604020202020204" pitchFamily="34" charset="0"/>
              <a:buChar char="•"/>
            </a:pPr>
            <a:r>
              <a:rPr lang="en-US" dirty="0"/>
              <a:t>Color: positive (green) negative (red). </a:t>
            </a:r>
          </a:p>
          <a:p>
            <a:pPr indent="-228600" defTabSz="914400">
              <a:lnSpc>
                <a:spcPct val="90000"/>
              </a:lnSpc>
              <a:spcAft>
                <a:spcPts val="600"/>
              </a:spcAft>
              <a:buFont typeface="Arial" panose="020B0604020202020204" pitchFamily="34" charset="0"/>
              <a:buChar char="•"/>
            </a:pPr>
            <a:r>
              <a:rPr lang="en-US" dirty="0"/>
              <a:t>Intensity (</a:t>
            </a:r>
            <a:r>
              <a:rPr lang="en-US" dirty="0" err="1"/>
              <a:t>thikness</a:t>
            </a:r>
            <a:r>
              <a:rPr lang="en-US" dirty="0"/>
              <a:t> of edges): related to number of mutual </a:t>
            </a:r>
          </a:p>
          <a:p>
            <a:pPr indent="-228600" defTabSz="914400">
              <a:lnSpc>
                <a:spcPct val="90000"/>
              </a:lnSpc>
              <a:spcAft>
                <a:spcPts val="600"/>
              </a:spcAft>
              <a:buFont typeface="Arial" panose="020B0604020202020204" pitchFamily="34" charset="0"/>
              <a:buChar char="•"/>
            </a:pPr>
            <a:r>
              <a:rPr lang="en-US" dirty="0"/>
              <a:t>references</a:t>
            </a:r>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p:cNvPicPr>
            <a:picLocks noChangeAspect="1"/>
          </p:cNvPicPr>
          <p:nvPr/>
        </p:nvPicPr>
        <p:blipFill>
          <a:blip r:embed="rId2"/>
          <a:stretch>
            <a:fillRect/>
          </a:stretch>
        </p:blipFill>
        <p:spPr>
          <a:xfrm>
            <a:off x="5987738" y="1666370"/>
            <a:ext cx="5628018" cy="3292390"/>
          </a:xfrm>
          <a:prstGeom prst="rect">
            <a:avLst/>
          </a:prstGeom>
        </p:spPr>
      </p:pic>
      <p:sp>
        <p:nvSpPr>
          <p:cNvPr id="3" name="Rettangolo 2">
            <a:extLst>
              <a:ext uri="{FF2B5EF4-FFF2-40B4-BE49-F238E27FC236}">
                <a16:creationId xmlns:a16="http://schemas.microsoft.com/office/drawing/2014/main" id="{C22443E0-EA82-4D1E-A9CA-52202C3F9C35}"/>
              </a:ext>
            </a:extLst>
          </p:cNvPr>
          <p:cNvSpPr/>
          <p:nvPr/>
        </p:nvSpPr>
        <p:spPr>
          <a:xfrm>
            <a:off x="886979" y="1405161"/>
            <a:ext cx="2950295" cy="369332"/>
          </a:xfrm>
          <a:prstGeom prst="rect">
            <a:avLst/>
          </a:prstGeom>
        </p:spPr>
        <p:txBody>
          <a:bodyPr wrap="none">
            <a:spAutoFit/>
          </a:bodyPr>
          <a:lstStyle/>
          <a:p>
            <a:r>
              <a:rPr lang="en-US" b="1" dirty="0">
                <a:solidFill>
                  <a:prstClr val="black"/>
                </a:solidFill>
              </a:rPr>
              <a:t>Example of directed, valued</a:t>
            </a:r>
            <a:r>
              <a:rPr lang="en-US" dirty="0">
                <a:solidFill>
                  <a:prstClr val="black"/>
                </a:solidFill>
              </a:rPr>
              <a:t>: </a:t>
            </a:r>
            <a:endParaRPr lang="it-IT" dirty="0"/>
          </a:p>
        </p:txBody>
      </p:sp>
    </p:spTree>
    <p:extLst>
      <p:ext uri="{BB962C8B-B14F-4D97-AF65-F5344CB8AC3E}">
        <p14:creationId xmlns:p14="http://schemas.microsoft.com/office/powerpoint/2010/main" val="3940423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p:cNvSpPr>
            <a:spLocks noGrp="1"/>
          </p:cNvSpPr>
          <p:nvPr>
            <p:ph type="title"/>
          </p:nvPr>
        </p:nvSpPr>
        <p:spPr>
          <a:xfrm>
            <a:off x="645064" y="525982"/>
            <a:ext cx="4282983" cy="1200361"/>
          </a:xfrm>
        </p:spPr>
        <p:txBody>
          <a:bodyPr anchor="b">
            <a:normAutofit/>
          </a:bodyPr>
          <a:lstStyle/>
          <a:p>
            <a:pPr>
              <a:lnSpc>
                <a:spcPct val="90000"/>
              </a:lnSpc>
            </a:pPr>
            <a:r>
              <a:rPr lang="en-US" sz="2500"/>
              <a:t>Graph-based measures of social influence</a:t>
            </a:r>
            <a:br>
              <a:rPr lang="en-US" sz="2500"/>
            </a:br>
            <a:endParaRPr lang="en-US" sz="2500"/>
          </a:p>
        </p:txBody>
      </p:sp>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contenuto 5"/>
          <p:cNvSpPr>
            <a:spLocks noGrp="1"/>
          </p:cNvSpPr>
          <p:nvPr>
            <p:ph idx="1"/>
          </p:nvPr>
        </p:nvSpPr>
        <p:spPr>
          <a:xfrm>
            <a:off x="645066" y="2031101"/>
            <a:ext cx="4282984" cy="3511943"/>
          </a:xfrm>
        </p:spPr>
        <p:txBody>
          <a:bodyPr anchor="ctr">
            <a:normAutofit/>
          </a:bodyPr>
          <a:lstStyle/>
          <a:p>
            <a:pPr>
              <a:lnSpc>
                <a:spcPct val="90000"/>
              </a:lnSpc>
            </a:pPr>
            <a:r>
              <a:rPr lang="en-US" sz="1800" b="1"/>
              <a:t>Use graph-based methods/algorithms to identify “relevant players” in the network</a:t>
            </a:r>
          </a:p>
          <a:p>
            <a:pPr lvl="1">
              <a:lnSpc>
                <a:spcPct val="90000"/>
              </a:lnSpc>
            </a:pPr>
            <a:r>
              <a:rPr lang="en-US" sz="1800" b="1"/>
              <a:t>Relevant players = more influential, according to some criterion</a:t>
            </a:r>
            <a:r>
              <a:rPr lang="it-IT" sz="1800" b="1"/>
              <a:t>. (center, bridges)</a:t>
            </a:r>
            <a:endParaRPr lang="en-US" sz="1800" b="1"/>
          </a:p>
          <a:p>
            <a:pPr>
              <a:lnSpc>
                <a:spcPct val="90000"/>
              </a:lnSpc>
            </a:pPr>
            <a:r>
              <a:rPr lang="en-US" sz="1800"/>
              <a:t>Use graph-based methods to analyze the “spread” of information</a:t>
            </a:r>
            <a:r>
              <a:rPr lang="it-IT" sz="1800"/>
              <a:t>. (predictive)</a:t>
            </a:r>
            <a:endParaRPr lang="en-US" sz="1800"/>
          </a:p>
          <a:p>
            <a:pPr>
              <a:lnSpc>
                <a:spcPct val="90000"/>
              </a:lnSpc>
            </a:pPr>
            <a:r>
              <a:rPr lang="en-US" sz="1800"/>
              <a:t>Use graph-based methods to identify global network properties and communities (community detection, a.k.o. clustering, descriprive/prescriptive)</a:t>
            </a:r>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Social Network">
            <a:extLst>
              <a:ext uri="{FF2B5EF4-FFF2-40B4-BE49-F238E27FC236}">
                <a16:creationId xmlns:a16="http://schemas.microsoft.com/office/drawing/2014/main" id="{56455948-066B-4C6A-AB4D-F7A8FC585A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9676" y="650494"/>
            <a:ext cx="5324142" cy="5324142"/>
          </a:xfrm>
          <a:prstGeom prst="rect">
            <a:avLst/>
          </a:prstGeom>
        </p:spPr>
      </p:pic>
    </p:spTree>
    <p:extLst>
      <p:ext uri="{BB962C8B-B14F-4D97-AF65-F5344CB8AC3E}">
        <p14:creationId xmlns:p14="http://schemas.microsoft.com/office/powerpoint/2010/main" val="5442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6"/>
          <p:cNvSpPr txBox="1">
            <a:spLocks noGrp="1"/>
          </p:cNvSpPr>
          <p:nvPr>
            <p:ph type="title"/>
          </p:nvPr>
        </p:nvSpPr>
        <p:spPr>
          <a:xfrm>
            <a:off x="645064" y="525982"/>
            <a:ext cx="4282983" cy="1200361"/>
          </a:xfrm>
          <a:prstGeom prst="rect">
            <a:avLst/>
          </a:prstGeom>
        </p:spPr>
        <p:txBody>
          <a:bodyPr vert="horz" lIns="91440" tIns="45720" rIns="91440" bIns="45720" rtlCol="0" anchor="b">
            <a:normAutofit/>
          </a:bodyPr>
          <a:lstStyle/>
          <a:p>
            <a:pPr algn="l" defTabSz="914400">
              <a:lnSpc>
                <a:spcPct val="90000"/>
              </a:lnSpc>
            </a:pPr>
            <a:r>
              <a:rPr lang="en-US" sz="2500" kern="1200">
                <a:solidFill>
                  <a:schemeClr val="tx1"/>
                </a:solidFill>
                <a:latin typeface="+mj-lt"/>
                <a:ea typeface="+mj-ea"/>
                <a:cs typeface="+mj-cs"/>
              </a:rPr>
              <a:t>Graph-based measures of social influence: </a:t>
            </a:r>
            <a:br>
              <a:rPr lang="en-US" sz="2500" kern="1200">
                <a:solidFill>
                  <a:schemeClr val="tx1"/>
                </a:solidFill>
                <a:latin typeface="+mj-lt"/>
                <a:ea typeface="+mj-ea"/>
                <a:cs typeface="+mj-cs"/>
              </a:rPr>
            </a:br>
            <a:r>
              <a:rPr lang="en-US" sz="2500" b="1" kern="1200">
                <a:solidFill>
                  <a:schemeClr val="tx1"/>
                </a:solidFill>
                <a:latin typeface="+mj-lt"/>
                <a:ea typeface="+mj-ea"/>
                <a:cs typeface="+mj-cs"/>
              </a:rPr>
              <a:t>key players</a:t>
            </a:r>
          </a:p>
        </p:txBody>
      </p:sp>
      <p:sp>
        <p:nvSpPr>
          <p:cNvPr id="23" name="Rectangle 2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contenuto 5"/>
          <p:cNvSpPr>
            <a:spLocks noGrp="1"/>
          </p:cNvSpPr>
          <p:nvPr>
            <p:ph sz="half" idx="2"/>
          </p:nvPr>
        </p:nvSpPr>
        <p:spPr>
          <a:xfrm>
            <a:off x="645066" y="2031101"/>
            <a:ext cx="4282984" cy="3511943"/>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1700"/>
              <a:t>Using graph theory, we can identify </a:t>
            </a:r>
            <a:r>
              <a:rPr lang="en-US" sz="1700" b="1"/>
              <a:t>key players</a:t>
            </a:r>
            <a:r>
              <a:rPr lang="en-US" sz="1700"/>
              <a:t> in a social network </a:t>
            </a:r>
          </a:p>
          <a:p>
            <a:pPr indent="-228600" defTabSz="914400">
              <a:lnSpc>
                <a:spcPct val="90000"/>
              </a:lnSpc>
              <a:buFont typeface="Arial" panose="020B0604020202020204" pitchFamily="34" charset="0"/>
              <a:buChar char="•"/>
            </a:pPr>
            <a:r>
              <a:rPr lang="en-US" sz="1700"/>
              <a:t>Key players are nodes (or actors, or vertexes)  with some measurable </a:t>
            </a:r>
            <a:r>
              <a:rPr lang="en-US" sz="1700" b="1"/>
              <a:t>connectivity property</a:t>
            </a:r>
          </a:p>
          <a:p>
            <a:pPr indent="-228600" defTabSz="914400">
              <a:lnSpc>
                <a:spcPct val="90000"/>
              </a:lnSpc>
              <a:buFont typeface="Arial" panose="020B0604020202020204" pitchFamily="34" charset="0"/>
              <a:buChar char="•"/>
            </a:pPr>
            <a:r>
              <a:rPr lang="en-US" sz="1700"/>
              <a:t>Two important concepts in a network are the ideas of </a:t>
            </a:r>
            <a:r>
              <a:rPr lang="en-US" sz="1700" b="1"/>
              <a:t>centrality</a:t>
            </a:r>
            <a:r>
              <a:rPr lang="en-US" sz="1700"/>
              <a:t>  and </a:t>
            </a:r>
            <a:r>
              <a:rPr lang="en-US" sz="1700" b="1"/>
              <a:t>prestige</a:t>
            </a:r>
            <a:r>
              <a:rPr lang="en-US" sz="1700"/>
              <a:t>  of an actor. </a:t>
            </a:r>
          </a:p>
          <a:p>
            <a:pPr indent="-228600" defTabSz="914400">
              <a:lnSpc>
                <a:spcPct val="90000"/>
              </a:lnSpc>
              <a:buFont typeface="Arial" panose="020B0604020202020204" pitchFamily="34" charset="0"/>
              <a:buChar char="•"/>
            </a:pPr>
            <a:r>
              <a:rPr lang="en-US" sz="1700"/>
              <a:t>Centrality more suited for undirected, prestige for directed</a:t>
            </a:r>
          </a:p>
          <a:p>
            <a:pPr indent="-228600" defTabSz="914400">
              <a:lnSpc>
                <a:spcPct val="90000"/>
              </a:lnSpc>
              <a:buFont typeface="Arial" panose="020B0604020202020204" pitchFamily="34" charset="0"/>
              <a:buChar char="•"/>
            </a:pPr>
            <a:r>
              <a:rPr lang="en-US" sz="1700"/>
              <a:t>Another important notion is that of </a:t>
            </a:r>
            <a:r>
              <a:rPr lang="en-US" sz="1700" b="1"/>
              <a:t>bridgeness</a:t>
            </a:r>
            <a:r>
              <a:rPr lang="en-US" sz="1700"/>
              <a:t>, or brokerage (people connecting other people)</a:t>
            </a:r>
          </a:p>
        </p:txBody>
      </p:sp>
      <p:sp>
        <p:nvSpPr>
          <p:cNvPr id="25" name="Rectangle 2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p:cNvPicPr>
            <a:picLocks noChangeAspect="1"/>
          </p:cNvPicPr>
          <p:nvPr/>
        </p:nvPicPr>
        <p:blipFill>
          <a:blip r:embed="rId2"/>
          <a:stretch>
            <a:fillRect/>
          </a:stretch>
        </p:blipFill>
        <p:spPr>
          <a:xfrm>
            <a:off x="5987738" y="1001485"/>
            <a:ext cx="5628018" cy="4622159"/>
          </a:xfrm>
          <a:prstGeom prst="rect">
            <a:avLst/>
          </a:prstGeom>
        </p:spPr>
      </p:pic>
    </p:spTree>
    <p:extLst>
      <p:ext uri="{BB962C8B-B14F-4D97-AF65-F5344CB8AC3E}">
        <p14:creationId xmlns:p14="http://schemas.microsoft.com/office/powerpoint/2010/main" val="292679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2132930" y="1479519"/>
            <a:ext cx="725805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dirty="0"/>
              <a:t>Degree is the number of ties, and the actor with the most ties is the most important:</a:t>
            </a:r>
          </a:p>
        </p:txBody>
      </p:sp>
      <p:pic>
        <p:nvPicPr>
          <p:cNvPr id="114691" name="Picture 3"/>
          <p:cNvPicPr>
            <a:picLocks noChangeAspect="1" noChangeArrowheads="1"/>
          </p:cNvPicPr>
          <p:nvPr/>
        </p:nvPicPr>
        <p:blipFill>
          <a:blip r:embed="rId3">
            <a:extLst>
              <a:ext uri="{28A0092B-C50C-407E-A947-70E740481C1C}">
                <a14:useLocalDpi xmlns:a14="http://schemas.microsoft.com/office/drawing/2010/main" val="0"/>
              </a:ext>
            </a:extLst>
          </a:blip>
          <a:srcRect l="9895" t="45474" r="7893" b="45789"/>
          <a:stretch>
            <a:fillRect/>
          </a:stretch>
        </p:blipFill>
        <p:spPr bwMode="auto">
          <a:xfrm>
            <a:off x="2544764" y="5219700"/>
            <a:ext cx="7242175" cy="55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14692" name="Picture 4"/>
          <p:cNvPicPr>
            <a:picLocks noChangeAspect="1" noChangeArrowheads="1"/>
          </p:cNvPicPr>
          <p:nvPr/>
        </p:nvPicPr>
        <p:blipFill>
          <a:blip r:embed="rId4">
            <a:extLst>
              <a:ext uri="{28A0092B-C50C-407E-A947-70E740481C1C}">
                <a14:useLocalDpi xmlns:a14="http://schemas.microsoft.com/office/drawing/2010/main" val="0"/>
              </a:ext>
            </a:extLst>
          </a:blip>
          <a:srcRect l="33040" t="26143" r="21663" b="13374"/>
          <a:stretch>
            <a:fillRect/>
          </a:stretch>
        </p:blipFill>
        <p:spPr bwMode="auto">
          <a:xfrm>
            <a:off x="7866063" y="2417764"/>
            <a:ext cx="2413000" cy="233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14693" name="Picture 5"/>
          <p:cNvPicPr>
            <a:picLocks noChangeAspect="1" noChangeArrowheads="1"/>
          </p:cNvPicPr>
          <p:nvPr/>
        </p:nvPicPr>
        <p:blipFill>
          <a:blip r:embed="rId5">
            <a:extLst>
              <a:ext uri="{28A0092B-C50C-407E-A947-70E740481C1C}">
                <a14:useLocalDpi xmlns:a14="http://schemas.microsoft.com/office/drawing/2010/main" val="0"/>
              </a:ext>
            </a:extLst>
          </a:blip>
          <a:srcRect l="18474" t="22603" r="49089" b="32146"/>
          <a:stretch>
            <a:fillRect/>
          </a:stretch>
        </p:blipFill>
        <p:spPr bwMode="auto">
          <a:xfrm>
            <a:off x="1885950" y="2417763"/>
            <a:ext cx="2368550"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14694" name="Picture 6"/>
          <p:cNvPicPr>
            <a:picLocks noChangeAspect="1" noChangeArrowheads="1"/>
          </p:cNvPicPr>
          <p:nvPr/>
        </p:nvPicPr>
        <p:blipFill>
          <a:blip r:embed="rId6">
            <a:extLst>
              <a:ext uri="{28A0092B-C50C-407E-A947-70E740481C1C}">
                <a14:useLocalDpi xmlns:a14="http://schemas.microsoft.com/office/drawing/2010/main" val="0"/>
              </a:ext>
            </a:extLst>
          </a:blip>
          <a:srcRect l="17044" t="19330" r="15221" b="14212"/>
          <a:stretch>
            <a:fillRect/>
          </a:stretch>
        </p:blipFill>
        <p:spPr bwMode="auto">
          <a:xfrm>
            <a:off x="4662488" y="2417764"/>
            <a:ext cx="2851150" cy="254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14698" name="Text Box 10"/>
          <p:cNvSpPr txBox="1">
            <a:spLocks noChangeArrowheads="1"/>
          </p:cNvSpPr>
          <p:nvPr/>
        </p:nvSpPr>
        <p:spPr bwMode="auto">
          <a:xfrm>
            <a:off x="2769128" y="693925"/>
            <a:ext cx="6793446"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dirty="0">
                <a:solidFill>
                  <a:srgbClr val="FF0000"/>
                </a:solidFill>
              </a:rPr>
              <a:t>Centrality degree calculation examples</a:t>
            </a:r>
            <a:endParaRPr lang="en-US" sz="3200" dirty="0"/>
          </a:p>
        </p:txBody>
      </p:sp>
      <p:graphicFrame>
        <p:nvGraphicFramePr>
          <p:cNvPr id="9" name="Object 7">
            <a:extLst>
              <a:ext uri="{FF2B5EF4-FFF2-40B4-BE49-F238E27FC236}">
                <a16:creationId xmlns:a16="http://schemas.microsoft.com/office/drawing/2014/main" id="{96EF0A38-0573-4F6B-A8E6-E45B6B12974C}"/>
              </a:ext>
            </a:extLst>
          </p:cNvPr>
          <p:cNvGraphicFramePr>
            <a:graphicFrameLocks noChangeAspect="1"/>
          </p:cNvGraphicFramePr>
          <p:nvPr>
            <p:extLst>
              <p:ext uri="{D42A27DB-BD31-4B8C-83A1-F6EECF244321}">
                <p14:modId xmlns:p14="http://schemas.microsoft.com/office/powerpoint/2010/main" val="2908395463"/>
              </p:ext>
            </p:extLst>
          </p:nvPr>
        </p:nvGraphicFramePr>
        <p:xfrm>
          <a:off x="4122739" y="5845176"/>
          <a:ext cx="3781425" cy="841375"/>
        </p:xfrm>
        <a:graphic>
          <a:graphicData uri="http://schemas.openxmlformats.org/presentationml/2006/ole">
            <mc:AlternateContent xmlns:mc="http://schemas.openxmlformats.org/markup-compatibility/2006">
              <mc:Choice xmlns:v="urn:schemas-microsoft-com:vml" Requires="v">
                <p:oleObj spid="_x0000_s1027" name="Equation" r:id="rId7" imgW="1600200" imgH="355600" progId="Equation.3">
                  <p:embed/>
                </p:oleObj>
              </mc:Choice>
              <mc:Fallback>
                <p:oleObj name="Equation" r:id="rId7" imgW="1600200" imgH="355600" progId="Equation.3">
                  <p:embed/>
                  <p:pic>
                    <p:nvPicPr>
                      <p:cNvPr id="45062"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2739" y="5845176"/>
                        <a:ext cx="3781425" cy="841375"/>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30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Centrality</a:t>
            </a:r>
            <a:r>
              <a:rPr lang="it-IT" dirty="0"/>
              <a:t> </a:t>
            </a:r>
            <a:r>
              <a:rPr lang="it-IT" dirty="0" err="1"/>
              <a:t>degree</a:t>
            </a:r>
            <a:r>
              <a:rPr lang="it-IT" dirty="0"/>
              <a:t>: </a:t>
            </a:r>
            <a:r>
              <a:rPr lang="it-IT" dirty="0" err="1"/>
              <a:t>normalization</a:t>
            </a:r>
            <a:endParaRPr lang="it-IT" dirty="0"/>
          </a:p>
        </p:txBody>
      </p:sp>
      <p:sp>
        <p:nvSpPr>
          <p:cNvPr id="3" name="CasellaDiTesto 2"/>
          <p:cNvSpPr txBox="1"/>
          <p:nvPr/>
        </p:nvSpPr>
        <p:spPr>
          <a:xfrm>
            <a:off x="2257493" y="1330560"/>
            <a:ext cx="7821628" cy="738664"/>
          </a:xfrm>
          <a:prstGeom prst="rect">
            <a:avLst/>
          </a:prstGeom>
          <a:noFill/>
        </p:spPr>
        <p:txBody>
          <a:bodyPr wrap="none" rtlCol="0">
            <a:spAutoFit/>
          </a:bodyPr>
          <a:lstStyle/>
          <a:p>
            <a:r>
              <a:rPr lang="it-IT" sz="2400" dirty="0"/>
              <a:t>Divide for the max </a:t>
            </a:r>
            <a:r>
              <a:rPr lang="it-IT" sz="2400" dirty="0" err="1"/>
              <a:t>possible</a:t>
            </a:r>
            <a:r>
              <a:rPr lang="it-IT" sz="2400" dirty="0"/>
              <a:t>  </a:t>
            </a:r>
            <a:r>
              <a:rPr lang="it-IT" sz="2400" dirty="0" err="1"/>
              <a:t>value</a:t>
            </a:r>
            <a:r>
              <a:rPr lang="it-IT" sz="2400" dirty="0"/>
              <a:t> of C</a:t>
            </a:r>
            <a:r>
              <a:rPr lang="it-IT" sz="2400" baseline="-25000" dirty="0"/>
              <a:t>D</a:t>
            </a:r>
            <a:r>
              <a:rPr lang="it-IT" sz="2400" dirty="0"/>
              <a:t>, i.e. N-1 for N </a:t>
            </a:r>
            <a:r>
              <a:rPr lang="it-IT" sz="2400" dirty="0" err="1"/>
              <a:t>nodes</a:t>
            </a:r>
            <a:r>
              <a:rPr lang="it-IT" sz="2400" dirty="0"/>
              <a:t>. </a:t>
            </a:r>
          </a:p>
          <a:p>
            <a:endParaRPr lang="it-IT" dirty="0"/>
          </a:p>
        </p:txBody>
      </p:sp>
      <p:pic>
        <p:nvPicPr>
          <p:cNvPr id="4" name="Immagine 3"/>
          <p:cNvPicPr>
            <a:picLocks noChangeAspect="1"/>
          </p:cNvPicPr>
          <p:nvPr/>
        </p:nvPicPr>
        <p:blipFill>
          <a:blip r:embed="rId2"/>
          <a:stretch>
            <a:fillRect/>
          </a:stretch>
        </p:blipFill>
        <p:spPr>
          <a:xfrm>
            <a:off x="1981200" y="2315520"/>
            <a:ext cx="3618638" cy="3497440"/>
          </a:xfrm>
          <a:prstGeom prst="rect">
            <a:avLst/>
          </a:prstGeom>
        </p:spPr>
      </p:pic>
      <p:pic>
        <p:nvPicPr>
          <p:cNvPr id="5" name="Immagine 4"/>
          <p:cNvPicPr>
            <a:picLocks noChangeAspect="1"/>
          </p:cNvPicPr>
          <p:nvPr/>
        </p:nvPicPr>
        <p:blipFill>
          <a:blip r:embed="rId3"/>
          <a:stretch>
            <a:fillRect/>
          </a:stretch>
        </p:blipFill>
        <p:spPr>
          <a:xfrm>
            <a:off x="5905543" y="2069224"/>
            <a:ext cx="4096635" cy="401544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put penna 5">
                <a:extLst>
                  <a:ext uri="{FF2B5EF4-FFF2-40B4-BE49-F238E27FC236}">
                    <a16:creationId xmlns:a16="http://schemas.microsoft.com/office/drawing/2014/main" id="{ED3C5E4A-51F8-474F-BA19-7CB26D46510A}"/>
                  </a:ext>
                </a:extLst>
              </p14:cNvPr>
              <p14:cNvContentPartPr/>
              <p14:nvPr/>
            </p14:nvContentPartPr>
            <p14:xfrm>
              <a:off x="8550792" y="2693784"/>
              <a:ext cx="252000" cy="342720"/>
            </p14:xfrm>
          </p:contentPart>
        </mc:Choice>
        <mc:Fallback xmlns="">
          <p:pic>
            <p:nvPicPr>
              <p:cNvPr id="6" name="Input penna 5">
                <a:extLst>
                  <a:ext uri="{FF2B5EF4-FFF2-40B4-BE49-F238E27FC236}">
                    <a16:creationId xmlns:a16="http://schemas.microsoft.com/office/drawing/2014/main" id="{ED3C5E4A-51F8-474F-BA19-7CB26D46510A}"/>
                  </a:ext>
                </a:extLst>
              </p:cNvPr>
              <p:cNvPicPr/>
              <p:nvPr/>
            </p:nvPicPr>
            <p:blipFill>
              <a:blip r:embed="rId5"/>
              <a:stretch>
                <a:fillRect/>
              </a:stretch>
            </p:blipFill>
            <p:spPr>
              <a:xfrm>
                <a:off x="8541792" y="2684793"/>
                <a:ext cx="269640" cy="36034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put penna 6">
                <a:extLst>
                  <a:ext uri="{FF2B5EF4-FFF2-40B4-BE49-F238E27FC236}">
                    <a16:creationId xmlns:a16="http://schemas.microsoft.com/office/drawing/2014/main" id="{7B7985DE-4A50-4BD2-A112-DBEFDCB156D3}"/>
                  </a:ext>
                </a:extLst>
              </p14:cNvPr>
              <p14:cNvContentPartPr/>
              <p14:nvPr/>
            </p14:nvContentPartPr>
            <p14:xfrm>
              <a:off x="3693312" y="2977824"/>
              <a:ext cx="255960" cy="426600"/>
            </p14:xfrm>
          </p:contentPart>
        </mc:Choice>
        <mc:Fallback xmlns="">
          <p:pic>
            <p:nvPicPr>
              <p:cNvPr id="7" name="Input penna 6">
                <a:extLst>
                  <a:ext uri="{FF2B5EF4-FFF2-40B4-BE49-F238E27FC236}">
                    <a16:creationId xmlns:a16="http://schemas.microsoft.com/office/drawing/2014/main" id="{7B7985DE-4A50-4BD2-A112-DBEFDCB156D3}"/>
                  </a:ext>
                </a:extLst>
              </p:cNvPr>
              <p:cNvPicPr/>
              <p:nvPr/>
            </p:nvPicPr>
            <p:blipFill>
              <a:blip r:embed="rId7"/>
              <a:stretch>
                <a:fillRect/>
              </a:stretch>
            </p:blipFill>
            <p:spPr>
              <a:xfrm>
                <a:off x="3684312" y="2968824"/>
                <a:ext cx="27360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put penna 7">
                <a:extLst>
                  <a:ext uri="{FF2B5EF4-FFF2-40B4-BE49-F238E27FC236}">
                    <a16:creationId xmlns:a16="http://schemas.microsoft.com/office/drawing/2014/main" id="{BB53AA71-8A4D-461A-BE57-4B5FED5903E6}"/>
                  </a:ext>
                </a:extLst>
              </p14:cNvPr>
              <p14:cNvContentPartPr/>
              <p14:nvPr/>
            </p14:nvContentPartPr>
            <p14:xfrm>
              <a:off x="10030032" y="5439864"/>
              <a:ext cx="192960" cy="34200"/>
            </p14:xfrm>
          </p:contentPart>
        </mc:Choice>
        <mc:Fallback xmlns="">
          <p:pic>
            <p:nvPicPr>
              <p:cNvPr id="8" name="Input penna 7">
                <a:extLst>
                  <a:ext uri="{FF2B5EF4-FFF2-40B4-BE49-F238E27FC236}">
                    <a16:creationId xmlns:a16="http://schemas.microsoft.com/office/drawing/2014/main" id="{BB53AA71-8A4D-461A-BE57-4B5FED5903E6}"/>
                  </a:ext>
                </a:extLst>
              </p:cNvPr>
              <p:cNvPicPr/>
              <p:nvPr/>
            </p:nvPicPr>
            <p:blipFill>
              <a:blip r:embed="rId9"/>
              <a:stretch>
                <a:fillRect/>
              </a:stretch>
            </p:blipFill>
            <p:spPr>
              <a:xfrm>
                <a:off x="10021032" y="5430864"/>
                <a:ext cx="210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put penna 8">
                <a:extLst>
                  <a:ext uri="{FF2B5EF4-FFF2-40B4-BE49-F238E27FC236}">
                    <a16:creationId xmlns:a16="http://schemas.microsoft.com/office/drawing/2014/main" id="{528B3F99-EF19-4D0C-B095-CA54BBCEB598}"/>
                  </a:ext>
                </a:extLst>
              </p14:cNvPr>
              <p14:cNvContentPartPr/>
              <p14:nvPr/>
            </p14:nvContentPartPr>
            <p14:xfrm>
              <a:off x="9912672" y="5437344"/>
              <a:ext cx="196560" cy="342720"/>
            </p14:xfrm>
          </p:contentPart>
        </mc:Choice>
        <mc:Fallback xmlns="">
          <p:pic>
            <p:nvPicPr>
              <p:cNvPr id="9" name="Input penna 8">
                <a:extLst>
                  <a:ext uri="{FF2B5EF4-FFF2-40B4-BE49-F238E27FC236}">
                    <a16:creationId xmlns:a16="http://schemas.microsoft.com/office/drawing/2014/main" id="{528B3F99-EF19-4D0C-B095-CA54BBCEB598}"/>
                  </a:ext>
                </a:extLst>
              </p:cNvPr>
              <p:cNvPicPr/>
              <p:nvPr/>
            </p:nvPicPr>
            <p:blipFill>
              <a:blip r:embed="rId11"/>
              <a:stretch>
                <a:fillRect/>
              </a:stretch>
            </p:blipFill>
            <p:spPr>
              <a:xfrm>
                <a:off x="9903655" y="5428335"/>
                <a:ext cx="214232" cy="36037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put penna 9">
                <a:extLst>
                  <a:ext uri="{FF2B5EF4-FFF2-40B4-BE49-F238E27FC236}">
                    <a16:creationId xmlns:a16="http://schemas.microsoft.com/office/drawing/2014/main" id="{68FD6D03-25E9-4DCC-B2CE-06620A996777}"/>
                  </a:ext>
                </a:extLst>
              </p14:cNvPr>
              <p14:cNvContentPartPr/>
              <p14:nvPr/>
            </p14:nvContentPartPr>
            <p14:xfrm>
              <a:off x="9753192" y="1547904"/>
              <a:ext cx="12600" cy="7920"/>
            </p14:xfrm>
          </p:contentPart>
        </mc:Choice>
        <mc:Fallback xmlns="">
          <p:pic>
            <p:nvPicPr>
              <p:cNvPr id="10" name="Input penna 9">
                <a:extLst>
                  <a:ext uri="{FF2B5EF4-FFF2-40B4-BE49-F238E27FC236}">
                    <a16:creationId xmlns:a16="http://schemas.microsoft.com/office/drawing/2014/main" id="{68FD6D03-25E9-4DCC-B2CE-06620A996777}"/>
                  </a:ext>
                </a:extLst>
              </p:cNvPr>
              <p:cNvPicPr/>
              <p:nvPr/>
            </p:nvPicPr>
            <p:blipFill>
              <a:blip r:embed="rId13"/>
              <a:stretch>
                <a:fillRect/>
              </a:stretch>
            </p:blipFill>
            <p:spPr>
              <a:xfrm>
                <a:off x="9744192" y="1538904"/>
                <a:ext cx="30240" cy="25560"/>
              </a:xfrm>
              <a:prstGeom prst="rect">
                <a:avLst/>
              </a:prstGeom>
            </p:spPr>
          </p:pic>
        </mc:Fallback>
      </mc:AlternateContent>
      <p:sp>
        <p:nvSpPr>
          <p:cNvPr id="11" name="CasellaDiTesto 10">
            <a:extLst>
              <a:ext uri="{FF2B5EF4-FFF2-40B4-BE49-F238E27FC236}">
                <a16:creationId xmlns:a16="http://schemas.microsoft.com/office/drawing/2014/main" id="{B0F009F1-5969-4E74-815E-093A977888C3}"/>
              </a:ext>
            </a:extLst>
          </p:cNvPr>
          <p:cNvSpPr txBox="1"/>
          <p:nvPr/>
        </p:nvSpPr>
        <p:spPr>
          <a:xfrm>
            <a:off x="2356077" y="6208126"/>
            <a:ext cx="7098931" cy="369332"/>
          </a:xfrm>
          <a:prstGeom prst="rect">
            <a:avLst/>
          </a:prstGeom>
          <a:noFill/>
        </p:spPr>
        <p:txBody>
          <a:bodyPr wrap="none" rtlCol="0">
            <a:spAutoFit/>
          </a:bodyPr>
          <a:lstStyle/>
          <a:p>
            <a:r>
              <a:rPr lang="it-IT" dirty="0" err="1"/>
              <a:t>Another</a:t>
            </a:r>
            <a:r>
              <a:rPr lang="it-IT" dirty="0"/>
              <a:t> </a:t>
            </a:r>
            <a:r>
              <a:rPr lang="it-IT" dirty="0" err="1"/>
              <a:t>possible</a:t>
            </a:r>
            <a:r>
              <a:rPr lang="it-IT" dirty="0"/>
              <a:t> </a:t>
            </a:r>
            <a:r>
              <a:rPr lang="it-IT" dirty="0" err="1"/>
              <a:t>normalization</a:t>
            </a:r>
            <a:r>
              <a:rPr lang="it-IT" dirty="0"/>
              <a:t> is </a:t>
            </a:r>
            <a:r>
              <a:rPr lang="it-IT" dirty="0" err="1"/>
              <a:t>dividing</a:t>
            </a:r>
            <a:r>
              <a:rPr lang="it-IT" dirty="0"/>
              <a:t> by the max  C</a:t>
            </a:r>
            <a:r>
              <a:rPr lang="it-IT" baseline="-25000" dirty="0"/>
              <a:t>D</a:t>
            </a:r>
            <a:r>
              <a:rPr lang="it-IT" dirty="0"/>
              <a:t> </a:t>
            </a:r>
            <a:r>
              <a:rPr lang="it-IT" dirty="0" err="1"/>
              <a:t>observed</a:t>
            </a:r>
            <a:r>
              <a:rPr lang="it-IT" dirty="0"/>
              <a:t> </a:t>
            </a:r>
            <a:r>
              <a:rPr lang="it-IT" dirty="0" err="1"/>
              <a:t>value</a:t>
            </a:r>
            <a:r>
              <a:rPr lang="it-IT" dirty="0"/>
              <a:t> </a:t>
            </a:r>
          </a:p>
        </p:txBody>
      </p:sp>
    </p:spTree>
    <p:extLst>
      <p:ext uri="{BB962C8B-B14F-4D97-AF65-F5344CB8AC3E}">
        <p14:creationId xmlns:p14="http://schemas.microsoft.com/office/powerpoint/2010/main" val="172181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a:t>Centrality</a:t>
            </a:r>
            <a:r>
              <a:rPr lang="it-IT" dirty="0"/>
              <a:t> </a:t>
            </a:r>
            <a:r>
              <a:rPr lang="it-IT" dirty="0" err="1"/>
              <a:t>Degree</a:t>
            </a:r>
            <a:r>
              <a:rPr lang="it-IT" dirty="0"/>
              <a:t> = </a:t>
            </a:r>
            <a:r>
              <a:rPr lang="it-IT" dirty="0" err="1"/>
              <a:t>number</a:t>
            </a:r>
            <a:r>
              <a:rPr lang="it-IT" dirty="0"/>
              <a:t> of </a:t>
            </a:r>
            <a:r>
              <a:rPr lang="it-IT" dirty="0" err="1"/>
              <a:t>connections</a:t>
            </a:r>
            <a:endParaRPr lang="it-IT" dirty="0"/>
          </a:p>
        </p:txBody>
      </p:sp>
      <p:sp>
        <p:nvSpPr>
          <p:cNvPr id="3" name="Segnaposto contenuto 2"/>
          <p:cNvSpPr>
            <a:spLocks noGrp="1"/>
          </p:cNvSpPr>
          <p:nvPr>
            <p:ph idx="1"/>
          </p:nvPr>
        </p:nvSpPr>
        <p:spPr>
          <a:xfrm>
            <a:off x="1981200" y="1600201"/>
            <a:ext cx="3767594" cy="4525963"/>
          </a:xfrm>
        </p:spPr>
        <p:txBody>
          <a:bodyPr>
            <a:normAutofit fontScale="85000" lnSpcReduction="10000"/>
          </a:bodyPr>
          <a:lstStyle/>
          <a:p>
            <a:r>
              <a:rPr lang="it-IT" dirty="0" err="1"/>
              <a:t>Very</a:t>
            </a:r>
            <a:r>
              <a:rPr lang="it-IT" dirty="0"/>
              <a:t> </a:t>
            </a:r>
            <a:r>
              <a:rPr lang="it-IT" dirty="0" err="1"/>
              <a:t>simple</a:t>
            </a:r>
            <a:r>
              <a:rPr lang="it-IT" dirty="0"/>
              <a:t> </a:t>
            </a:r>
            <a:r>
              <a:rPr lang="it-IT" dirty="0" err="1"/>
              <a:t>measure</a:t>
            </a:r>
            <a:r>
              <a:rPr lang="it-IT" dirty="0"/>
              <a:t>, </a:t>
            </a:r>
            <a:r>
              <a:rPr lang="it-IT" dirty="0" err="1"/>
              <a:t>not</a:t>
            </a:r>
            <a:r>
              <a:rPr lang="it-IT" dirty="0"/>
              <a:t> </a:t>
            </a:r>
            <a:r>
              <a:rPr lang="it-IT" dirty="0" err="1"/>
              <a:t>always</a:t>
            </a:r>
            <a:r>
              <a:rPr lang="it-IT" dirty="0"/>
              <a:t> the best:</a:t>
            </a:r>
          </a:p>
          <a:p>
            <a:r>
              <a:rPr lang="it-IT" dirty="0" err="1"/>
              <a:t>You</a:t>
            </a:r>
            <a:r>
              <a:rPr lang="it-IT" dirty="0"/>
              <a:t> are “</a:t>
            </a:r>
            <a:r>
              <a:rPr lang="it-IT" dirty="0" err="1"/>
              <a:t>central</a:t>
            </a:r>
            <a:r>
              <a:rPr lang="it-IT" dirty="0"/>
              <a:t>” </a:t>
            </a:r>
            <a:r>
              <a:rPr lang="it-IT" dirty="0" err="1"/>
              <a:t>if</a:t>
            </a:r>
            <a:r>
              <a:rPr lang="it-IT" dirty="0"/>
              <a:t> </a:t>
            </a:r>
            <a:r>
              <a:rPr lang="it-IT" dirty="0" err="1"/>
              <a:t>you</a:t>
            </a:r>
            <a:r>
              <a:rPr lang="it-IT" dirty="0"/>
              <a:t> </a:t>
            </a:r>
            <a:r>
              <a:rPr lang="it-IT" dirty="0" err="1"/>
              <a:t>have</a:t>
            </a:r>
            <a:r>
              <a:rPr lang="it-IT" dirty="0"/>
              <a:t> </a:t>
            </a:r>
            <a:r>
              <a:rPr lang="it-IT" dirty="0" err="1"/>
              <a:t>many</a:t>
            </a:r>
            <a:r>
              <a:rPr lang="it-IT" dirty="0"/>
              <a:t> friends, </a:t>
            </a:r>
            <a:r>
              <a:rPr lang="it-IT" dirty="0" err="1"/>
              <a:t>but</a:t>
            </a:r>
            <a:r>
              <a:rPr lang="it-IT" dirty="0"/>
              <a:t> </a:t>
            </a:r>
            <a:r>
              <a:rPr lang="it-IT" dirty="0" err="1"/>
              <a:t>perhaps</a:t>
            </a:r>
            <a:r>
              <a:rPr lang="it-IT" dirty="0"/>
              <a:t> </a:t>
            </a:r>
            <a:r>
              <a:rPr lang="it-IT" dirty="0" err="1"/>
              <a:t>you</a:t>
            </a:r>
            <a:r>
              <a:rPr lang="it-IT" dirty="0"/>
              <a:t> are </a:t>
            </a:r>
            <a:r>
              <a:rPr lang="it-IT" dirty="0" err="1"/>
              <a:t>only</a:t>
            </a:r>
            <a:r>
              <a:rPr lang="it-IT" dirty="0"/>
              <a:t> </a:t>
            </a:r>
            <a:r>
              <a:rPr lang="it-IT" dirty="0" err="1"/>
              <a:t>very</a:t>
            </a:r>
            <a:r>
              <a:rPr lang="it-IT" dirty="0"/>
              <a:t> “social”</a:t>
            </a:r>
          </a:p>
          <a:p>
            <a:r>
              <a:rPr lang="it-IT" dirty="0" err="1"/>
              <a:t>Centrality</a:t>
            </a:r>
            <a:r>
              <a:rPr lang="it-IT" dirty="0"/>
              <a:t> degree </a:t>
            </a:r>
            <a:r>
              <a:rPr lang="it-IT" dirty="0" err="1"/>
              <a:t>does</a:t>
            </a:r>
            <a:r>
              <a:rPr lang="it-IT" dirty="0"/>
              <a:t> </a:t>
            </a:r>
            <a:r>
              <a:rPr lang="it-IT" dirty="0" err="1"/>
              <a:t>not</a:t>
            </a:r>
            <a:r>
              <a:rPr lang="it-IT" dirty="0"/>
              <a:t> account for the “</a:t>
            </a:r>
            <a:r>
              <a:rPr lang="it-IT" dirty="0" err="1"/>
              <a:t>importance</a:t>
            </a:r>
            <a:r>
              <a:rPr lang="it-IT" dirty="0"/>
              <a:t>” of </a:t>
            </a:r>
            <a:r>
              <a:rPr lang="it-IT" dirty="0" err="1"/>
              <a:t>your</a:t>
            </a:r>
            <a:r>
              <a:rPr lang="it-IT" dirty="0"/>
              <a:t> friends</a:t>
            </a:r>
          </a:p>
        </p:txBody>
      </p:sp>
      <p:pic>
        <p:nvPicPr>
          <p:cNvPr id="5" name="Immagine 4"/>
          <p:cNvPicPr>
            <a:picLocks noChangeAspect="1"/>
          </p:cNvPicPr>
          <p:nvPr/>
        </p:nvPicPr>
        <p:blipFill>
          <a:blip r:embed="rId2"/>
          <a:stretch>
            <a:fillRect/>
          </a:stretch>
        </p:blipFill>
        <p:spPr>
          <a:xfrm>
            <a:off x="6041898" y="1952640"/>
            <a:ext cx="3848533" cy="3542400"/>
          </a:xfrm>
          <a:prstGeom prst="rect">
            <a:avLst/>
          </a:prstGeom>
        </p:spPr>
      </p:pic>
    </p:spTree>
    <p:extLst>
      <p:ext uri="{BB962C8B-B14F-4D97-AF65-F5344CB8AC3E}">
        <p14:creationId xmlns:p14="http://schemas.microsoft.com/office/powerpoint/2010/main" val="1604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5065" y="1463040"/>
            <a:ext cx="3796306" cy="2690949"/>
          </a:xfrm>
        </p:spPr>
        <p:txBody>
          <a:bodyPr anchor="t">
            <a:normAutofit/>
          </a:bodyPr>
          <a:lstStyle/>
          <a:p>
            <a:pPr>
              <a:lnSpc>
                <a:spcPct val="90000"/>
              </a:lnSpc>
            </a:pPr>
            <a:r>
              <a:rPr lang="it-IT" sz="3700"/>
              <a:t>Centrality degree for directed networks (prestige)</a:t>
            </a:r>
            <a:endParaRPr lang="en-US" sz="3700" b="1"/>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5656218" y="1463039"/>
            <a:ext cx="5542387" cy="4300447"/>
          </a:xfrm>
        </p:spPr>
        <p:txBody>
          <a:bodyPr anchor="t">
            <a:normAutofit/>
          </a:bodyPr>
          <a:lstStyle/>
          <a:p>
            <a:pPr>
              <a:lnSpc>
                <a:spcPct val="90000"/>
              </a:lnSpc>
            </a:pPr>
            <a:r>
              <a:rPr lang="en-US" sz="1900" dirty="0"/>
              <a:t>For </a:t>
            </a:r>
            <a:r>
              <a:rPr lang="en-US" sz="1900" b="1" dirty="0"/>
              <a:t>directed networks (e.g., Twitter) </a:t>
            </a:r>
            <a:r>
              <a:rPr lang="en-US" sz="1900" dirty="0"/>
              <a:t>direction is an important property of the relation. </a:t>
            </a:r>
          </a:p>
          <a:p>
            <a:pPr>
              <a:lnSpc>
                <a:spcPct val="90000"/>
              </a:lnSpc>
            </a:pPr>
            <a:r>
              <a:rPr lang="en-US" sz="1900" dirty="0"/>
              <a:t>In this case we can define two different types of centrality (also called prestige for directed networks):</a:t>
            </a:r>
          </a:p>
          <a:p>
            <a:pPr lvl="1">
              <a:lnSpc>
                <a:spcPct val="90000"/>
              </a:lnSpc>
            </a:pPr>
            <a:r>
              <a:rPr lang="en-US" sz="1900" dirty="0"/>
              <a:t>one for outgoing arcs (measures of </a:t>
            </a:r>
            <a:r>
              <a:rPr lang="en-US" sz="1900" dirty="0">
                <a:solidFill>
                  <a:srgbClr val="FF0000"/>
                </a:solidFill>
              </a:rPr>
              <a:t>influence</a:t>
            </a:r>
            <a:r>
              <a:rPr lang="en-US" sz="1900" dirty="0"/>
              <a:t>),</a:t>
            </a:r>
          </a:p>
          <a:p>
            <a:pPr lvl="1">
              <a:lnSpc>
                <a:spcPct val="90000"/>
              </a:lnSpc>
            </a:pPr>
            <a:r>
              <a:rPr lang="en-US" sz="1900" dirty="0"/>
              <a:t>one for incoming arcs (measures of </a:t>
            </a:r>
            <a:r>
              <a:rPr lang="en-US" sz="1900" dirty="0">
                <a:solidFill>
                  <a:srgbClr val="FF0000"/>
                </a:solidFill>
              </a:rPr>
              <a:t>support</a:t>
            </a:r>
            <a:r>
              <a:rPr lang="en-US" sz="1900" dirty="0"/>
              <a:t>).</a:t>
            </a:r>
          </a:p>
          <a:p>
            <a:pPr>
              <a:lnSpc>
                <a:spcPct val="90000"/>
              </a:lnSpc>
            </a:pPr>
            <a:r>
              <a:rPr lang="en-US" sz="1900" dirty="0"/>
              <a:t>Examples:</a:t>
            </a:r>
          </a:p>
          <a:p>
            <a:pPr lvl="1">
              <a:lnSpc>
                <a:spcPct val="90000"/>
              </a:lnSpc>
            </a:pPr>
            <a:r>
              <a:rPr lang="en-US" sz="1900" dirty="0"/>
              <a:t>An actor has high influence, if he/she gives hints to several other actors (e.g. on </a:t>
            </a:r>
            <a:r>
              <a:rPr lang="en-US" sz="1900" dirty="0" err="1"/>
              <a:t>Istagram</a:t>
            </a:r>
            <a:r>
              <a:rPr lang="en-US" sz="1900" dirty="0"/>
              <a:t>).</a:t>
            </a:r>
          </a:p>
          <a:p>
            <a:pPr lvl="1">
              <a:lnSpc>
                <a:spcPct val="90000"/>
              </a:lnSpc>
            </a:pPr>
            <a:r>
              <a:rPr lang="en-US" sz="1900" dirty="0"/>
              <a:t>An actor has high support, if a lot of people vote for him/her (many “likes”)</a:t>
            </a:r>
          </a:p>
          <a:p>
            <a:pPr lvl="1">
              <a:lnSpc>
                <a:spcPct val="90000"/>
              </a:lnSpc>
            </a:pPr>
            <a:r>
              <a:rPr lang="en-US" sz="1900" dirty="0"/>
              <a:t>An actor can be both an influencer and highly supported</a:t>
            </a:r>
          </a:p>
        </p:txBody>
      </p:sp>
    </p:spTree>
    <p:extLst>
      <p:ext uri="{BB962C8B-B14F-4D97-AF65-F5344CB8AC3E}">
        <p14:creationId xmlns:p14="http://schemas.microsoft.com/office/powerpoint/2010/main" val="76377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5D99A8-B349-4FE0-A513-6EF9C959DBA3}"/>
              </a:ext>
            </a:extLst>
          </p:cNvPr>
          <p:cNvSpPr>
            <a:spLocks noGrp="1"/>
          </p:cNvSpPr>
          <p:nvPr>
            <p:ph type="title"/>
          </p:nvPr>
        </p:nvSpPr>
        <p:spPr/>
        <p:txBody>
          <a:bodyPr>
            <a:normAutofit/>
          </a:bodyPr>
          <a:lstStyle/>
          <a:p>
            <a:r>
              <a:rPr lang="it-IT" dirty="0"/>
              <a:t>«Regular» networks and social networks</a:t>
            </a:r>
          </a:p>
        </p:txBody>
      </p:sp>
      <p:pic>
        <p:nvPicPr>
          <p:cNvPr id="4" name="Segnaposto contenuto 3">
            <a:extLst>
              <a:ext uri="{FF2B5EF4-FFF2-40B4-BE49-F238E27FC236}">
                <a16:creationId xmlns:a16="http://schemas.microsoft.com/office/drawing/2014/main" id="{1C091A69-D785-4C17-B44E-74BF28EA0197}"/>
              </a:ext>
            </a:extLst>
          </p:cNvPr>
          <p:cNvPicPr>
            <a:picLocks noGrp="1" noChangeAspect="1"/>
          </p:cNvPicPr>
          <p:nvPr>
            <p:ph idx="1"/>
          </p:nvPr>
        </p:nvPicPr>
        <p:blipFill>
          <a:blip r:embed="rId2"/>
          <a:stretch>
            <a:fillRect/>
          </a:stretch>
        </p:blipFill>
        <p:spPr>
          <a:xfrm>
            <a:off x="1981200" y="1690255"/>
            <a:ext cx="2877628" cy="2158221"/>
          </a:xfrm>
          <a:prstGeom prst="rect">
            <a:avLst/>
          </a:prstGeom>
        </p:spPr>
      </p:pic>
      <p:pic>
        <p:nvPicPr>
          <p:cNvPr id="5" name="Immagine 4">
            <a:extLst>
              <a:ext uri="{FF2B5EF4-FFF2-40B4-BE49-F238E27FC236}">
                <a16:creationId xmlns:a16="http://schemas.microsoft.com/office/drawing/2014/main" id="{4E81E7D6-1D3C-4895-A8A3-1A0F07710919}"/>
              </a:ext>
            </a:extLst>
          </p:cNvPr>
          <p:cNvPicPr>
            <a:picLocks noChangeAspect="1"/>
          </p:cNvPicPr>
          <p:nvPr/>
        </p:nvPicPr>
        <p:blipFill>
          <a:blip r:embed="rId3"/>
          <a:stretch>
            <a:fillRect/>
          </a:stretch>
        </p:blipFill>
        <p:spPr>
          <a:xfrm>
            <a:off x="2181297" y="3980129"/>
            <a:ext cx="2331922" cy="2511008"/>
          </a:xfrm>
          <a:prstGeom prst="rect">
            <a:avLst/>
          </a:prstGeom>
        </p:spPr>
      </p:pic>
      <p:pic>
        <p:nvPicPr>
          <p:cNvPr id="9" name="Immagine 8">
            <a:extLst>
              <a:ext uri="{FF2B5EF4-FFF2-40B4-BE49-F238E27FC236}">
                <a16:creationId xmlns:a16="http://schemas.microsoft.com/office/drawing/2014/main" id="{D46C982A-C07A-4145-B0C4-C5E012A195F6}"/>
              </a:ext>
            </a:extLst>
          </p:cNvPr>
          <p:cNvPicPr>
            <a:picLocks noChangeAspect="1"/>
          </p:cNvPicPr>
          <p:nvPr/>
        </p:nvPicPr>
        <p:blipFill>
          <a:blip r:embed="rId4"/>
          <a:stretch>
            <a:fillRect/>
          </a:stretch>
        </p:blipFill>
        <p:spPr>
          <a:xfrm>
            <a:off x="5968411" y="2098669"/>
            <a:ext cx="4073566" cy="3919746"/>
          </a:xfrm>
          <a:prstGeom prst="rect">
            <a:avLst/>
          </a:prstGeom>
        </p:spPr>
      </p:pic>
    </p:spTree>
    <p:extLst>
      <p:ext uri="{BB962C8B-B14F-4D97-AF65-F5344CB8AC3E}">
        <p14:creationId xmlns:p14="http://schemas.microsoft.com/office/powerpoint/2010/main" val="76830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Problem</a:t>
            </a:r>
            <a:r>
              <a:rPr lang="it-IT" dirty="0"/>
              <a:t> with </a:t>
            </a:r>
            <a:r>
              <a:rPr lang="it-IT" dirty="0" err="1"/>
              <a:t>degree</a:t>
            </a:r>
            <a:r>
              <a:rPr lang="it-IT" dirty="0"/>
              <a:t> </a:t>
            </a:r>
            <a:r>
              <a:rPr lang="it-IT" dirty="0" err="1"/>
              <a:t>centrality</a:t>
            </a:r>
            <a:endParaRPr lang="it-IT" dirty="0"/>
          </a:p>
        </p:txBody>
      </p:sp>
      <p:sp>
        <p:nvSpPr>
          <p:cNvPr id="3" name="Segnaposto contenuto 2"/>
          <p:cNvSpPr>
            <a:spLocks noGrp="1"/>
          </p:cNvSpPr>
          <p:nvPr>
            <p:ph idx="1"/>
          </p:nvPr>
        </p:nvSpPr>
        <p:spPr/>
        <p:txBody>
          <a:bodyPr>
            <a:normAutofit lnSpcReduction="10000"/>
          </a:bodyPr>
          <a:lstStyle/>
          <a:p>
            <a:r>
              <a:rPr lang="it-IT" dirty="0" err="1"/>
              <a:t>Degree</a:t>
            </a:r>
            <a:r>
              <a:rPr lang="it-IT" dirty="0"/>
              <a:t> </a:t>
            </a:r>
            <a:r>
              <a:rPr lang="it-IT" dirty="0" err="1"/>
              <a:t>Centrality</a:t>
            </a:r>
            <a:r>
              <a:rPr lang="it-IT" dirty="0"/>
              <a:t> </a:t>
            </a:r>
            <a:r>
              <a:rPr lang="it-IT" dirty="0" err="1"/>
              <a:t>depends</a:t>
            </a:r>
            <a:r>
              <a:rPr lang="it-IT" dirty="0"/>
              <a:t> on </a:t>
            </a:r>
            <a:r>
              <a:rPr lang="it-IT" dirty="0" err="1"/>
              <a:t>having</a:t>
            </a:r>
            <a:r>
              <a:rPr lang="it-IT" dirty="0"/>
              <a:t> </a:t>
            </a:r>
            <a:r>
              <a:rPr lang="it-IT" dirty="0" err="1"/>
              <a:t>many</a:t>
            </a:r>
            <a:r>
              <a:rPr lang="it-IT" dirty="0"/>
              <a:t> </a:t>
            </a:r>
            <a:r>
              <a:rPr lang="it-IT" dirty="0" err="1"/>
              <a:t>connections</a:t>
            </a:r>
            <a:r>
              <a:rPr lang="it-IT" dirty="0"/>
              <a:t>: </a:t>
            </a:r>
            <a:r>
              <a:rPr lang="it-IT" dirty="0" err="1"/>
              <a:t>but</a:t>
            </a:r>
            <a:r>
              <a:rPr lang="it-IT" dirty="0"/>
              <a:t> </a:t>
            </a:r>
            <a:r>
              <a:rPr lang="it-IT" dirty="0" err="1"/>
              <a:t>what</a:t>
            </a:r>
            <a:r>
              <a:rPr lang="it-IT" dirty="0"/>
              <a:t> </a:t>
            </a:r>
            <a:r>
              <a:rPr lang="it-IT" dirty="0" err="1"/>
              <a:t>if</a:t>
            </a:r>
            <a:r>
              <a:rPr lang="it-IT" dirty="0"/>
              <a:t> </a:t>
            </a:r>
            <a:r>
              <a:rPr lang="it-IT" dirty="0" err="1"/>
              <a:t>these</a:t>
            </a:r>
            <a:r>
              <a:rPr lang="it-IT" dirty="0"/>
              <a:t> </a:t>
            </a:r>
            <a:r>
              <a:rPr lang="it-IT" dirty="0" err="1"/>
              <a:t>connections</a:t>
            </a:r>
            <a:r>
              <a:rPr lang="it-IT" dirty="0"/>
              <a:t> are </a:t>
            </a:r>
            <a:r>
              <a:rPr lang="it-IT" dirty="0" err="1"/>
              <a:t>pretty</a:t>
            </a:r>
            <a:r>
              <a:rPr lang="it-IT" dirty="0"/>
              <a:t> </a:t>
            </a:r>
            <a:r>
              <a:rPr lang="it-IT" dirty="0" err="1"/>
              <a:t>isolated</a:t>
            </a:r>
            <a:r>
              <a:rPr lang="it-IT" dirty="0"/>
              <a:t>? </a:t>
            </a:r>
          </a:p>
          <a:p>
            <a:r>
              <a:rPr lang="it-IT" dirty="0"/>
              <a:t>A </a:t>
            </a:r>
            <a:r>
              <a:rPr lang="it-IT" dirty="0" err="1"/>
              <a:t>truly</a:t>
            </a:r>
            <a:r>
              <a:rPr lang="it-IT" dirty="0"/>
              <a:t> “</a:t>
            </a:r>
            <a:r>
              <a:rPr lang="it-IT" dirty="0" err="1"/>
              <a:t>central</a:t>
            </a:r>
            <a:r>
              <a:rPr lang="it-IT" dirty="0"/>
              <a:t>” </a:t>
            </a:r>
            <a:r>
              <a:rPr lang="it-IT" dirty="0" err="1"/>
              <a:t>node</a:t>
            </a:r>
            <a:r>
              <a:rPr lang="it-IT" dirty="0"/>
              <a:t> </a:t>
            </a:r>
            <a:r>
              <a:rPr lang="it-IT" dirty="0" err="1"/>
              <a:t>should</a:t>
            </a:r>
            <a:r>
              <a:rPr lang="it-IT" dirty="0"/>
              <a:t> be one </a:t>
            </a:r>
            <a:r>
              <a:rPr lang="it-IT" dirty="0" err="1"/>
              <a:t>connected</a:t>
            </a:r>
            <a:r>
              <a:rPr lang="it-IT" dirty="0"/>
              <a:t> to </a:t>
            </a:r>
            <a:r>
              <a:rPr lang="it-IT" dirty="0" err="1"/>
              <a:t>many</a:t>
            </a:r>
            <a:r>
              <a:rPr lang="it-IT" dirty="0"/>
              <a:t> other «powerful» </a:t>
            </a:r>
            <a:r>
              <a:rPr lang="it-IT" dirty="0" err="1"/>
              <a:t>nodes</a:t>
            </a:r>
            <a:r>
              <a:rPr lang="it-IT" dirty="0"/>
              <a:t> </a:t>
            </a:r>
          </a:p>
          <a:p>
            <a:r>
              <a:rPr lang="it-IT" dirty="0"/>
              <a:t>E.g. in a </a:t>
            </a:r>
            <a:r>
              <a:rPr lang="it-IT" dirty="0" err="1"/>
              <a:t>citation</a:t>
            </a:r>
            <a:r>
              <a:rPr lang="it-IT" dirty="0"/>
              <a:t> network: </a:t>
            </a:r>
            <a:r>
              <a:rPr lang="it-IT" dirty="0" err="1"/>
              <a:t>it</a:t>
            </a:r>
            <a:r>
              <a:rPr lang="it-IT" dirty="0"/>
              <a:t> is better to </a:t>
            </a:r>
            <a:r>
              <a:rPr lang="it-IT" dirty="0" err="1"/>
              <a:t>have</a:t>
            </a:r>
            <a:r>
              <a:rPr lang="it-IT" dirty="0"/>
              <a:t> </a:t>
            </a:r>
            <a:r>
              <a:rPr lang="it-IT" dirty="0" err="1"/>
              <a:t>fewer</a:t>
            </a:r>
            <a:r>
              <a:rPr lang="it-IT" dirty="0"/>
              <a:t> </a:t>
            </a:r>
            <a:r>
              <a:rPr lang="it-IT" dirty="0" err="1"/>
              <a:t>citations</a:t>
            </a:r>
            <a:r>
              <a:rPr lang="it-IT" dirty="0"/>
              <a:t> by </a:t>
            </a:r>
            <a:r>
              <a:rPr lang="it-IT" dirty="0" err="1"/>
              <a:t>very</a:t>
            </a:r>
            <a:r>
              <a:rPr lang="it-IT" dirty="0"/>
              <a:t> </a:t>
            </a:r>
            <a:r>
              <a:rPr lang="it-IT" dirty="0" err="1"/>
              <a:t>cited</a:t>
            </a:r>
            <a:r>
              <a:rPr lang="it-IT" dirty="0"/>
              <a:t> </a:t>
            </a:r>
            <a:r>
              <a:rPr lang="it-IT" dirty="0" err="1"/>
              <a:t>scientists</a:t>
            </a:r>
            <a:r>
              <a:rPr lang="it-IT" dirty="0"/>
              <a:t> </a:t>
            </a:r>
            <a:r>
              <a:rPr lang="it-IT" dirty="0" err="1"/>
              <a:t>than</a:t>
            </a:r>
            <a:r>
              <a:rPr lang="it-IT" dirty="0"/>
              <a:t> </a:t>
            </a:r>
            <a:r>
              <a:rPr lang="it-IT" dirty="0" err="1"/>
              <a:t>many</a:t>
            </a:r>
            <a:r>
              <a:rPr lang="it-IT" dirty="0"/>
              <a:t> </a:t>
            </a:r>
            <a:r>
              <a:rPr lang="it-IT" dirty="0" err="1"/>
              <a:t>citations</a:t>
            </a:r>
            <a:r>
              <a:rPr lang="it-IT" dirty="0"/>
              <a:t> by </a:t>
            </a:r>
            <a:r>
              <a:rPr lang="it-IT" dirty="0" err="1"/>
              <a:t>poorly</a:t>
            </a:r>
            <a:r>
              <a:rPr lang="it-IT" dirty="0"/>
              <a:t> </a:t>
            </a:r>
            <a:r>
              <a:rPr lang="it-IT" dirty="0" err="1"/>
              <a:t>cited</a:t>
            </a:r>
            <a:r>
              <a:rPr lang="it-IT" dirty="0"/>
              <a:t> </a:t>
            </a:r>
            <a:r>
              <a:rPr lang="it-IT" dirty="0" err="1"/>
              <a:t>scientists</a:t>
            </a:r>
            <a:r>
              <a:rPr lang="it-IT" dirty="0"/>
              <a:t> (</a:t>
            </a:r>
            <a:r>
              <a:rPr lang="it-IT" dirty="0" err="1"/>
              <a:t>being</a:t>
            </a:r>
            <a:r>
              <a:rPr lang="it-IT" dirty="0"/>
              <a:t> </a:t>
            </a:r>
            <a:r>
              <a:rPr lang="it-IT" dirty="0" err="1"/>
              <a:t>supported</a:t>
            </a:r>
            <a:r>
              <a:rPr lang="it-IT" dirty="0"/>
              <a:t> by other influencers)</a:t>
            </a:r>
          </a:p>
          <a:p>
            <a:r>
              <a:rPr lang="it-IT" dirty="0"/>
              <a:t>E.g. Mario Draghi </a:t>
            </a:r>
            <a:r>
              <a:rPr lang="it-IT" dirty="0" err="1"/>
              <a:t>being</a:t>
            </a:r>
            <a:r>
              <a:rPr lang="it-IT" dirty="0"/>
              <a:t> </a:t>
            </a:r>
            <a:r>
              <a:rPr lang="it-IT" dirty="0" err="1"/>
              <a:t>supported</a:t>
            </a:r>
            <a:r>
              <a:rPr lang="it-IT" dirty="0"/>
              <a:t> by Angela Merkel is better </a:t>
            </a:r>
            <a:r>
              <a:rPr lang="it-IT" dirty="0" err="1"/>
              <a:t>than</a:t>
            </a:r>
            <a:r>
              <a:rPr lang="it-IT" dirty="0"/>
              <a:t> Mario Draghi </a:t>
            </a:r>
            <a:r>
              <a:rPr lang="it-IT" dirty="0" err="1"/>
              <a:t>being</a:t>
            </a:r>
            <a:r>
              <a:rPr lang="it-IT" dirty="0"/>
              <a:t> </a:t>
            </a:r>
            <a:r>
              <a:rPr lang="it-IT" dirty="0" err="1"/>
              <a:t>supported</a:t>
            </a:r>
            <a:r>
              <a:rPr lang="it-IT" dirty="0"/>
              <a:t> by John </a:t>
            </a:r>
            <a:r>
              <a:rPr lang="it-IT" dirty="0" err="1"/>
              <a:t>Doe</a:t>
            </a:r>
            <a:endParaRPr lang="it-IT" dirty="0"/>
          </a:p>
          <a:p>
            <a:pPr marL="0" indent="0">
              <a:buNone/>
            </a:pPr>
            <a:endParaRPr lang="it-IT" dirty="0"/>
          </a:p>
        </p:txBody>
      </p:sp>
    </p:spTree>
    <p:extLst>
      <p:ext uri="{BB962C8B-B14F-4D97-AF65-F5344CB8AC3E}">
        <p14:creationId xmlns:p14="http://schemas.microsoft.com/office/powerpoint/2010/main" val="35801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a:latin typeface="Lucida Sans" charset="0"/>
              </a:rPr>
              <a:t>Example</a:t>
            </a:r>
          </a:p>
        </p:txBody>
      </p:sp>
      <p:pic>
        <p:nvPicPr>
          <p:cNvPr id="3" name="Segnaposto contenuto 2"/>
          <p:cNvPicPr>
            <a:picLocks noGrp="1" noChangeAspect="1"/>
          </p:cNvPicPr>
          <p:nvPr>
            <p:ph idx="1"/>
          </p:nvPr>
        </p:nvPicPr>
        <p:blipFill>
          <a:blip r:embed="rId2"/>
          <a:srcRect t="16870" b="16870"/>
          <a:stretch>
            <a:fillRect/>
          </a:stretch>
        </p:blipFill>
        <p:spPr/>
      </p:pic>
      <p:sp>
        <p:nvSpPr>
          <p:cNvPr id="4" name="CasellaDiTesto 3"/>
          <p:cNvSpPr txBox="1"/>
          <p:nvPr/>
        </p:nvSpPr>
        <p:spPr>
          <a:xfrm>
            <a:off x="1649216" y="6260972"/>
            <a:ext cx="8648021" cy="400110"/>
          </a:xfrm>
          <a:prstGeom prst="rect">
            <a:avLst/>
          </a:prstGeom>
          <a:noFill/>
        </p:spPr>
        <p:txBody>
          <a:bodyPr wrap="none" rtlCol="0">
            <a:spAutoFit/>
          </a:bodyPr>
          <a:lstStyle/>
          <a:p>
            <a:r>
              <a:rPr lang="en-US" sz="2000" dirty="0"/>
              <a:t>If  Mrs. Green is the boss, employees referring directly to her are more important</a:t>
            </a:r>
          </a:p>
        </p:txBody>
      </p:sp>
      <mc:AlternateContent xmlns:mc="http://schemas.openxmlformats.org/markup-compatibility/2006" xmlns:p14="http://schemas.microsoft.com/office/powerpoint/2010/main">
        <mc:Choice Requires="p14">
          <p:contentPart p14:bwMode="auto" r:id="rId3">
            <p14:nvContentPartPr>
              <p14:cNvPr id="2" name="Input penna 1">
                <a:extLst>
                  <a:ext uri="{FF2B5EF4-FFF2-40B4-BE49-F238E27FC236}">
                    <a16:creationId xmlns:a16="http://schemas.microsoft.com/office/drawing/2014/main" id="{A146C3B9-6E09-45D1-A197-392373029EF7}"/>
                  </a:ext>
                </a:extLst>
              </p14:cNvPr>
              <p14:cNvContentPartPr/>
              <p14:nvPr/>
            </p14:nvContentPartPr>
            <p14:xfrm>
              <a:off x="5629113" y="3311247"/>
              <a:ext cx="1425600" cy="1782000"/>
            </p14:xfrm>
          </p:contentPart>
        </mc:Choice>
        <mc:Fallback xmlns="">
          <p:pic>
            <p:nvPicPr>
              <p:cNvPr id="2" name="Input penna 1">
                <a:extLst>
                  <a:ext uri="{FF2B5EF4-FFF2-40B4-BE49-F238E27FC236}">
                    <a16:creationId xmlns:a16="http://schemas.microsoft.com/office/drawing/2014/main" id="{A146C3B9-6E09-45D1-A197-392373029EF7}"/>
                  </a:ext>
                </a:extLst>
              </p:cNvPr>
              <p:cNvPicPr/>
              <p:nvPr/>
            </p:nvPicPr>
            <p:blipFill>
              <a:blip r:embed="rId4"/>
              <a:stretch>
                <a:fillRect/>
              </a:stretch>
            </p:blipFill>
            <p:spPr>
              <a:xfrm>
                <a:off x="5611108" y="3293247"/>
                <a:ext cx="1461249" cy="1817640"/>
              </a:xfrm>
              <a:prstGeom prst="rect">
                <a:avLst/>
              </a:prstGeom>
            </p:spPr>
          </p:pic>
        </mc:Fallback>
      </mc:AlternateContent>
    </p:spTree>
    <p:extLst>
      <p:ext uri="{BB962C8B-B14F-4D97-AF65-F5344CB8AC3E}">
        <p14:creationId xmlns:p14="http://schemas.microsoft.com/office/powerpoint/2010/main" val="802956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53618" y="1239927"/>
            <a:ext cx="4008586" cy="4680583"/>
          </a:xfrm>
        </p:spPr>
        <p:txBody>
          <a:bodyPr anchor="ctr">
            <a:normAutofit/>
          </a:bodyPr>
          <a:lstStyle/>
          <a:p>
            <a:r>
              <a:rPr lang="en-US" sz="5200"/>
              <a:t>Measuring prestige: Page Rank </a:t>
            </a:r>
          </a:p>
        </p:txBody>
      </p:sp>
      <p:sp>
        <p:nvSpPr>
          <p:cNvPr id="3" name="Segnaposto contenuto 2"/>
          <p:cNvSpPr>
            <a:spLocks noGrp="1"/>
          </p:cNvSpPr>
          <p:nvPr>
            <p:ph idx="1"/>
          </p:nvPr>
        </p:nvSpPr>
        <p:spPr>
          <a:xfrm>
            <a:off x="6291923" y="1239927"/>
            <a:ext cx="4971824" cy="4680583"/>
          </a:xfrm>
        </p:spPr>
        <p:txBody>
          <a:bodyPr anchor="ctr">
            <a:normAutofit/>
          </a:bodyPr>
          <a:lstStyle/>
          <a:p>
            <a:r>
              <a:rPr lang="en-US" sz="2000"/>
              <a:t>Page Rank is one of the main algorithms used by Google to rank web pages when you make a search (graph-based methods apply to any problem that can be modeled with a graph!)</a:t>
            </a:r>
          </a:p>
          <a:p>
            <a:r>
              <a:rPr lang="en-US" sz="2000"/>
              <a:t>A complex method but basically the idea is that the rank (prestige)  of a node depends on the rank of the other nodes pointing at that node</a:t>
            </a:r>
          </a:p>
        </p:txBody>
      </p:sp>
    </p:spTree>
    <p:extLst>
      <p:ext uri="{BB962C8B-B14F-4D97-AF65-F5344CB8AC3E}">
        <p14:creationId xmlns:p14="http://schemas.microsoft.com/office/powerpoint/2010/main" val="67555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basic principle of Page Rank</a:t>
            </a:r>
          </a:p>
        </p:txBody>
      </p:sp>
      <p:pic>
        <p:nvPicPr>
          <p:cNvPr id="4" name="Immagine 3"/>
          <p:cNvPicPr>
            <a:picLocks noChangeAspect="1"/>
          </p:cNvPicPr>
          <p:nvPr/>
        </p:nvPicPr>
        <p:blipFill>
          <a:blip r:embed="rId2"/>
          <a:stretch>
            <a:fillRect/>
          </a:stretch>
        </p:blipFill>
        <p:spPr>
          <a:xfrm>
            <a:off x="3353532" y="1650559"/>
            <a:ext cx="5688284" cy="408522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put penna 2">
                <a:extLst>
                  <a:ext uri="{FF2B5EF4-FFF2-40B4-BE49-F238E27FC236}">
                    <a16:creationId xmlns:a16="http://schemas.microsoft.com/office/drawing/2014/main" id="{917EE3C1-0B48-4DB2-9AF4-D647BDA03E9E}"/>
                  </a:ext>
                </a:extLst>
              </p14:cNvPr>
              <p14:cNvContentPartPr/>
              <p14:nvPr/>
            </p14:nvContentPartPr>
            <p14:xfrm>
              <a:off x="5563593" y="2138727"/>
              <a:ext cx="360" cy="360"/>
            </p14:xfrm>
          </p:contentPart>
        </mc:Choice>
        <mc:Fallback xmlns="">
          <p:pic>
            <p:nvPicPr>
              <p:cNvPr id="3" name="Input penna 2">
                <a:extLst>
                  <a:ext uri="{FF2B5EF4-FFF2-40B4-BE49-F238E27FC236}">
                    <a16:creationId xmlns:a16="http://schemas.microsoft.com/office/drawing/2014/main" id="{917EE3C1-0B48-4DB2-9AF4-D647BDA03E9E}"/>
                  </a:ext>
                </a:extLst>
              </p:cNvPr>
              <p:cNvPicPr/>
              <p:nvPr/>
            </p:nvPicPr>
            <p:blipFill>
              <a:blip r:embed="rId4"/>
              <a:stretch>
                <a:fillRect/>
              </a:stretch>
            </p:blipFill>
            <p:spPr>
              <a:xfrm>
                <a:off x="5545593" y="21207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put penna 4">
                <a:extLst>
                  <a:ext uri="{FF2B5EF4-FFF2-40B4-BE49-F238E27FC236}">
                    <a16:creationId xmlns:a16="http://schemas.microsoft.com/office/drawing/2014/main" id="{95EDFCBB-68AB-4653-B3B9-BF48FFCF059B}"/>
                  </a:ext>
                </a:extLst>
              </p14:cNvPr>
              <p14:cNvContentPartPr/>
              <p14:nvPr/>
            </p14:nvContentPartPr>
            <p14:xfrm>
              <a:off x="5031513" y="1900407"/>
              <a:ext cx="360" cy="360"/>
            </p14:xfrm>
          </p:contentPart>
        </mc:Choice>
        <mc:Fallback xmlns="">
          <p:pic>
            <p:nvPicPr>
              <p:cNvPr id="5" name="Input penna 4">
                <a:extLst>
                  <a:ext uri="{FF2B5EF4-FFF2-40B4-BE49-F238E27FC236}">
                    <a16:creationId xmlns:a16="http://schemas.microsoft.com/office/drawing/2014/main" id="{95EDFCBB-68AB-4653-B3B9-BF48FFCF059B}"/>
                  </a:ext>
                </a:extLst>
              </p:cNvPr>
              <p:cNvPicPr/>
              <p:nvPr/>
            </p:nvPicPr>
            <p:blipFill>
              <a:blip r:embed="rId4"/>
              <a:stretch>
                <a:fillRect/>
              </a:stretch>
            </p:blipFill>
            <p:spPr>
              <a:xfrm>
                <a:off x="5013513" y="1882407"/>
                <a:ext cx="36000" cy="36000"/>
              </a:xfrm>
              <a:prstGeom prst="rect">
                <a:avLst/>
              </a:prstGeom>
            </p:spPr>
          </p:pic>
        </mc:Fallback>
      </mc:AlternateContent>
      <p:grpSp>
        <p:nvGrpSpPr>
          <p:cNvPr id="8" name="Gruppo 7">
            <a:extLst>
              <a:ext uri="{FF2B5EF4-FFF2-40B4-BE49-F238E27FC236}">
                <a16:creationId xmlns:a16="http://schemas.microsoft.com/office/drawing/2014/main" id="{DD7E3D9D-03C9-4C9E-9ECE-AFB784E4DEE9}"/>
              </a:ext>
            </a:extLst>
          </p:cNvPr>
          <p:cNvGrpSpPr/>
          <p:nvPr/>
        </p:nvGrpSpPr>
        <p:grpSpPr>
          <a:xfrm>
            <a:off x="4643433" y="1906167"/>
            <a:ext cx="360" cy="360"/>
            <a:chOff x="3119433" y="1906167"/>
            <a:chExt cx="360" cy="360"/>
          </a:xfrm>
        </p:grpSpPr>
        <mc:AlternateContent xmlns:mc="http://schemas.openxmlformats.org/markup-compatibility/2006" xmlns:p14="http://schemas.microsoft.com/office/powerpoint/2010/main">
          <mc:Choice Requires="p14">
            <p:contentPart p14:bwMode="auto" r:id="rId6">
              <p14:nvContentPartPr>
                <p14:cNvPr id="6" name="Input penna 5">
                  <a:extLst>
                    <a:ext uri="{FF2B5EF4-FFF2-40B4-BE49-F238E27FC236}">
                      <a16:creationId xmlns:a16="http://schemas.microsoft.com/office/drawing/2014/main" id="{59ED40FF-EEC3-4269-A8F4-EEFB85603D20}"/>
                    </a:ext>
                  </a:extLst>
                </p14:cNvPr>
                <p14:cNvContentPartPr/>
                <p14:nvPr/>
              </p14:nvContentPartPr>
              <p14:xfrm>
                <a:off x="3119433" y="1906167"/>
                <a:ext cx="360" cy="360"/>
              </p14:xfrm>
            </p:contentPart>
          </mc:Choice>
          <mc:Fallback xmlns="">
            <p:pic>
              <p:nvPicPr>
                <p:cNvPr id="6" name="Input penna 5">
                  <a:extLst>
                    <a:ext uri="{FF2B5EF4-FFF2-40B4-BE49-F238E27FC236}">
                      <a16:creationId xmlns:a16="http://schemas.microsoft.com/office/drawing/2014/main" id="{59ED40FF-EEC3-4269-A8F4-EEFB85603D20}"/>
                    </a:ext>
                  </a:extLst>
                </p:cNvPr>
                <p:cNvPicPr/>
                <p:nvPr/>
              </p:nvPicPr>
              <p:blipFill>
                <a:blip r:embed="rId7"/>
                <a:stretch>
                  <a:fillRect/>
                </a:stretch>
              </p:blipFill>
              <p:spPr>
                <a:xfrm>
                  <a:off x="3101433" y="188816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put penna 6">
                  <a:extLst>
                    <a:ext uri="{FF2B5EF4-FFF2-40B4-BE49-F238E27FC236}">
                      <a16:creationId xmlns:a16="http://schemas.microsoft.com/office/drawing/2014/main" id="{7746C75C-4326-4E09-A982-A55B0ECEFA21}"/>
                    </a:ext>
                  </a:extLst>
                </p14:cNvPr>
                <p14:cNvContentPartPr/>
                <p14:nvPr/>
              </p14:nvContentPartPr>
              <p14:xfrm>
                <a:off x="3119433" y="1906167"/>
                <a:ext cx="360" cy="360"/>
              </p14:xfrm>
            </p:contentPart>
          </mc:Choice>
          <mc:Fallback xmlns="">
            <p:pic>
              <p:nvPicPr>
                <p:cNvPr id="7" name="Input penna 6">
                  <a:extLst>
                    <a:ext uri="{FF2B5EF4-FFF2-40B4-BE49-F238E27FC236}">
                      <a16:creationId xmlns:a16="http://schemas.microsoft.com/office/drawing/2014/main" id="{7746C75C-4326-4E09-A982-A55B0ECEFA21}"/>
                    </a:ext>
                  </a:extLst>
                </p:cNvPr>
                <p:cNvPicPr/>
                <p:nvPr/>
              </p:nvPicPr>
              <p:blipFill>
                <a:blip r:embed="rId7"/>
                <a:stretch>
                  <a:fillRect/>
                </a:stretch>
              </p:blipFill>
              <p:spPr>
                <a:xfrm>
                  <a:off x="3101433" y="1888167"/>
                  <a:ext cx="36000" cy="36000"/>
                </a:xfrm>
                <a:prstGeom prst="rect">
                  <a:avLst/>
                </a:prstGeom>
              </p:spPr>
            </p:pic>
          </mc:Fallback>
        </mc:AlternateContent>
      </p:grpSp>
    </p:spTree>
    <p:extLst>
      <p:ext uri="{BB962C8B-B14F-4D97-AF65-F5344CB8AC3E}">
        <p14:creationId xmlns:p14="http://schemas.microsoft.com/office/powerpoint/2010/main" val="363865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How does it works</a:t>
            </a:r>
          </a:p>
        </p:txBody>
      </p:sp>
      <p:pic>
        <p:nvPicPr>
          <p:cNvPr id="8" name="Immagine 7"/>
          <p:cNvPicPr>
            <a:picLocks noChangeAspect="1"/>
          </p:cNvPicPr>
          <p:nvPr/>
        </p:nvPicPr>
        <p:blipFill>
          <a:blip r:embed="rId2"/>
          <a:stretch>
            <a:fillRect/>
          </a:stretch>
        </p:blipFill>
        <p:spPr>
          <a:xfrm>
            <a:off x="6119362" y="3111462"/>
            <a:ext cx="3610222" cy="3104791"/>
          </a:xfrm>
          <a:prstGeom prst="rect">
            <a:avLst/>
          </a:prstGeom>
        </p:spPr>
      </p:pic>
      <p:cxnSp>
        <p:nvCxnSpPr>
          <p:cNvPr id="10" name="Connettore 7 9"/>
          <p:cNvCxnSpPr/>
          <p:nvPr/>
        </p:nvCxnSpPr>
        <p:spPr>
          <a:xfrm>
            <a:off x="6635195" y="1679404"/>
            <a:ext cx="1794691" cy="1721387"/>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2354847" y="5743827"/>
            <a:ext cx="3651961"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a:t>PR(u )=100/2  + 9/3=53</a:t>
            </a:r>
          </a:p>
        </p:txBody>
      </p:sp>
      <p:grpSp>
        <p:nvGrpSpPr>
          <p:cNvPr id="15" name="Gruppo 14"/>
          <p:cNvGrpSpPr/>
          <p:nvPr/>
        </p:nvGrpSpPr>
        <p:grpSpPr>
          <a:xfrm>
            <a:off x="8298123" y="2755111"/>
            <a:ext cx="920219" cy="1705802"/>
            <a:chOff x="6774122" y="2755111"/>
            <a:chExt cx="920219" cy="1705802"/>
          </a:xfrm>
        </p:grpSpPr>
        <p:sp>
          <p:nvSpPr>
            <p:cNvPr id="12" name="Rettangolo 11"/>
            <p:cNvSpPr/>
            <p:nvPr/>
          </p:nvSpPr>
          <p:spPr>
            <a:xfrm>
              <a:off x="6779941" y="3117390"/>
              <a:ext cx="914400" cy="1343523"/>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asellaDiTesto 13"/>
            <p:cNvSpPr txBox="1"/>
            <p:nvPr/>
          </p:nvSpPr>
          <p:spPr>
            <a:xfrm>
              <a:off x="6774122" y="2755111"/>
              <a:ext cx="867545"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Node </a:t>
              </a:r>
              <a:r>
                <a:rPr lang="en-US" i="1" dirty="0"/>
                <a:t>u</a:t>
              </a:r>
            </a:p>
          </p:txBody>
        </p:sp>
      </p:grpSp>
      <mc:AlternateContent xmlns:mc="http://schemas.openxmlformats.org/markup-compatibility/2006" xmlns:p14="http://schemas.microsoft.com/office/powerpoint/2010/main">
        <mc:Choice Requires="p14">
          <p:contentPart p14:bwMode="auto" r:id="rId3">
            <p14:nvContentPartPr>
              <p14:cNvPr id="3" name="Input penna 2">
                <a:extLst>
                  <a:ext uri="{FF2B5EF4-FFF2-40B4-BE49-F238E27FC236}">
                    <a16:creationId xmlns:a16="http://schemas.microsoft.com/office/drawing/2014/main" id="{C44D1883-71A1-4433-848B-B5C5D5D3EA57}"/>
                  </a:ext>
                </a:extLst>
              </p14:cNvPr>
              <p14:cNvContentPartPr/>
              <p14:nvPr/>
            </p14:nvContentPartPr>
            <p14:xfrm>
              <a:off x="7924473" y="947487"/>
              <a:ext cx="360" cy="360"/>
            </p14:xfrm>
          </p:contentPart>
        </mc:Choice>
        <mc:Fallback xmlns="">
          <p:pic>
            <p:nvPicPr>
              <p:cNvPr id="3" name="Input penna 2">
                <a:extLst>
                  <a:ext uri="{FF2B5EF4-FFF2-40B4-BE49-F238E27FC236}">
                    <a16:creationId xmlns:a16="http://schemas.microsoft.com/office/drawing/2014/main" id="{C44D1883-71A1-4433-848B-B5C5D5D3EA57}"/>
                  </a:ext>
                </a:extLst>
              </p:cNvPr>
              <p:cNvPicPr/>
              <p:nvPr/>
            </p:nvPicPr>
            <p:blipFill>
              <a:blip r:embed="rId4"/>
              <a:stretch>
                <a:fillRect/>
              </a:stretch>
            </p:blipFill>
            <p:spPr>
              <a:xfrm>
                <a:off x="7906473" y="9294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put penna 3">
                <a:extLst>
                  <a:ext uri="{FF2B5EF4-FFF2-40B4-BE49-F238E27FC236}">
                    <a16:creationId xmlns:a16="http://schemas.microsoft.com/office/drawing/2014/main" id="{82BD3352-40AC-4964-B717-37C68E7AF6A8}"/>
                  </a:ext>
                </a:extLst>
              </p14:cNvPr>
              <p14:cNvContentPartPr/>
              <p14:nvPr/>
            </p14:nvContentPartPr>
            <p14:xfrm>
              <a:off x="7957593" y="902847"/>
              <a:ext cx="360" cy="360"/>
            </p14:xfrm>
          </p:contentPart>
        </mc:Choice>
        <mc:Fallback xmlns="">
          <p:pic>
            <p:nvPicPr>
              <p:cNvPr id="4" name="Input penna 3">
                <a:extLst>
                  <a:ext uri="{FF2B5EF4-FFF2-40B4-BE49-F238E27FC236}">
                    <a16:creationId xmlns:a16="http://schemas.microsoft.com/office/drawing/2014/main" id="{82BD3352-40AC-4964-B717-37C68E7AF6A8}"/>
                  </a:ext>
                </a:extLst>
              </p:cNvPr>
              <p:cNvPicPr/>
              <p:nvPr/>
            </p:nvPicPr>
            <p:blipFill>
              <a:blip r:embed="rId4"/>
              <a:stretch>
                <a:fillRect/>
              </a:stretch>
            </p:blipFill>
            <p:spPr>
              <a:xfrm>
                <a:off x="7939593" y="8848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put penna 4">
                <a:extLst>
                  <a:ext uri="{FF2B5EF4-FFF2-40B4-BE49-F238E27FC236}">
                    <a16:creationId xmlns:a16="http://schemas.microsoft.com/office/drawing/2014/main" id="{FC93815F-6DD5-4E72-A1DB-C25B00097F66}"/>
                  </a:ext>
                </a:extLst>
              </p14:cNvPr>
              <p14:cNvContentPartPr/>
              <p14:nvPr/>
            </p14:nvContentPartPr>
            <p14:xfrm>
              <a:off x="3668193" y="2653887"/>
              <a:ext cx="360" cy="360"/>
            </p14:xfrm>
          </p:contentPart>
        </mc:Choice>
        <mc:Fallback xmlns="">
          <p:pic>
            <p:nvPicPr>
              <p:cNvPr id="5" name="Input penna 4">
                <a:extLst>
                  <a:ext uri="{FF2B5EF4-FFF2-40B4-BE49-F238E27FC236}">
                    <a16:creationId xmlns:a16="http://schemas.microsoft.com/office/drawing/2014/main" id="{FC93815F-6DD5-4E72-A1DB-C25B00097F66}"/>
                  </a:ext>
                </a:extLst>
              </p:cNvPr>
              <p:cNvPicPr/>
              <p:nvPr/>
            </p:nvPicPr>
            <p:blipFill>
              <a:blip r:embed="rId4"/>
              <a:stretch>
                <a:fillRect/>
              </a:stretch>
            </p:blipFill>
            <p:spPr>
              <a:xfrm>
                <a:off x="3650193" y="26358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put penna 5">
                <a:extLst>
                  <a:ext uri="{FF2B5EF4-FFF2-40B4-BE49-F238E27FC236}">
                    <a16:creationId xmlns:a16="http://schemas.microsoft.com/office/drawing/2014/main" id="{BB6F4FFE-9620-4E31-B180-648C1F6FC3B6}"/>
                  </a:ext>
                </a:extLst>
              </p14:cNvPr>
              <p14:cNvContentPartPr/>
              <p14:nvPr/>
            </p14:nvContentPartPr>
            <p14:xfrm>
              <a:off x="9354033" y="1850727"/>
              <a:ext cx="360" cy="360"/>
            </p14:xfrm>
          </p:contentPart>
        </mc:Choice>
        <mc:Fallback xmlns="">
          <p:pic>
            <p:nvPicPr>
              <p:cNvPr id="6" name="Input penna 5">
                <a:extLst>
                  <a:ext uri="{FF2B5EF4-FFF2-40B4-BE49-F238E27FC236}">
                    <a16:creationId xmlns:a16="http://schemas.microsoft.com/office/drawing/2014/main" id="{BB6F4FFE-9620-4E31-B180-648C1F6FC3B6}"/>
                  </a:ext>
                </a:extLst>
              </p:cNvPr>
              <p:cNvPicPr/>
              <p:nvPr/>
            </p:nvPicPr>
            <p:blipFill>
              <a:blip r:embed="rId4"/>
              <a:stretch>
                <a:fillRect/>
              </a:stretch>
            </p:blipFill>
            <p:spPr>
              <a:xfrm>
                <a:off x="9336033" y="1832727"/>
                <a:ext cx="36000" cy="36000"/>
              </a:xfrm>
              <a:prstGeom prst="rect">
                <a:avLst/>
              </a:prstGeom>
            </p:spPr>
          </p:pic>
        </mc:Fallback>
      </mc:AlternateContent>
      <p:grpSp>
        <p:nvGrpSpPr>
          <p:cNvPr id="16" name="Gruppo 15">
            <a:extLst>
              <a:ext uri="{FF2B5EF4-FFF2-40B4-BE49-F238E27FC236}">
                <a16:creationId xmlns:a16="http://schemas.microsoft.com/office/drawing/2014/main" id="{71F8793D-F541-415C-96DE-2D8DDAB92CCD}"/>
              </a:ext>
            </a:extLst>
          </p:cNvPr>
          <p:cNvGrpSpPr/>
          <p:nvPr/>
        </p:nvGrpSpPr>
        <p:grpSpPr>
          <a:xfrm>
            <a:off x="4371993" y="2520687"/>
            <a:ext cx="360" cy="360"/>
            <a:chOff x="2847993" y="2520687"/>
            <a:chExt cx="360" cy="360"/>
          </a:xfrm>
        </p:grpSpPr>
        <mc:AlternateContent xmlns:mc="http://schemas.openxmlformats.org/markup-compatibility/2006" xmlns:p14="http://schemas.microsoft.com/office/powerpoint/2010/main">
          <mc:Choice Requires="p14">
            <p:contentPart p14:bwMode="auto" r:id="rId8">
              <p14:nvContentPartPr>
                <p14:cNvPr id="9" name="Input penna 8">
                  <a:extLst>
                    <a:ext uri="{FF2B5EF4-FFF2-40B4-BE49-F238E27FC236}">
                      <a16:creationId xmlns:a16="http://schemas.microsoft.com/office/drawing/2014/main" id="{E841F951-4491-4430-8A8C-BC03A711E4CF}"/>
                    </a:ext>
                  </a:extLst>
                </p14:cNvPr>
                <p14:cNvContentPartPr/>
                <p14:nvPr/>
              </p14:nvContentPartPr>
              <p14:xfrm>
                <a:off x="2847993" y="2520687"/>
                <a:ext cx="360" cy="360"/>
              </p14:xfrm>
            </p:contentPart>
          </mc:Choice>
          <mc:Fallback xmlns="">
            <p:pic>
              <p:nvPicPr>
                <p:cNvPr id="9" name="Input penna 8">
                  <a:extLst>
                    <a:ext uri="{FF2B5EF4-FFF2-40B4-BE49-F238E27FC236}">
                      <a16:creationId xmlns:a16="http://schemas.microsoft.com/office/drawing/2014/main" id="{E841F951-4491-4430-8A8C-BC03A711E4CF}"/>
                    </a:ext>
                  </a:extLst>
                </p:cNvPr>
                <p:cNvPicPr/>
                <p:nvPr/>
              </p:nvPicPr>
              <p:blipFill>
                <a:blip r:embed="rId9"/>
                <a:stretch>
                  <a:fillRect/>
                </a:stretch>
              </p:blipFill>
              <p:spPr>
                <a:xfrm>
                  <a:off x="2830353" y="25030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put penna 10">
                  <a:extLst>
                    <a:ext uri="{FF2B5EF4-FFF2-40B4-BE49-F238E27FC236}">
                      <a16:creationId xmlns:a16="http://schemas.microsoft.com/office/drawing/2014/main" id="{89FE5401-84BE-4189-AEAF-804501239939}"/>
                    </a:ext>
                  </a:extLst>
                </p14:cNvPr>
                <p14:cNvContentPartPr/>
                <p14:nvPr/>
              </p14:nvContentPartPr>
              <p14:xfrm>
                <a:off x="2847993" y="2520687"/>
                <a:ext cx="360" cy="360"/>
              </p14:xfrm>
            </p:contentPart>
          </mc:Choice>
          <mc:Fallback xmlns="">
            <p:pic>
              <p:nvPicPr>
                <p:cNvPr id="11" name="Input penna 10">
                  <a:extLst>
                    <a:ext uri="{FF2B5EF4-FFF2-40B4-BE49-F238E27FC236}">
                      <a16:creationId xmlns:a16="http://schemas.microsoft.com/office/drawing/2014/main" id="{89FE5401-84BE-4189-AEAF-804501239939}"/>
                    </a:ext>
                  </a:extLst>
                </p:cNvPr>
                <p:cNvPicPr/>
                <p:nvPr/>
              </p:nvPicPr>
              <p:blipFill>
                <a:blip r:embed="rId9"/>
                <a:stretch>
                  <a:fillRect/>
                </a:stretch>
              </p:blipFill>
              <p:spPr>
                <a:xfrm>
                  <a:off x="2830353" y="2503047"/>
                  <a:ext cx="36000" cy="36000"/>
                </a:xfrm>
                <a:prstGeom prst="rect">
                  <a:avLst/>
                </a:prstGeom>
              </p:spPr>
            </p:pic>
          </mc:Fallback>
        </mc:AlternateContent>
      </p:grpSp>
      <p:sp>
        <p:nvSpPr>
          <p:cNvPr id="17" name="Rettangolo 16">
            <a:extLst>
              <a:ext uri="{FF2B5EF4-FFF2-40B4-BE49-F238E27FC236}">
                <a16:creationId xmlns:a16="http://schemas.microsoft.com/office/drawing/2014/main" id="{BE003EBC-BC1D-4E2B-B1D5-E5884D67ADE4}"/>
              </a:ext>
            </a:extLst>
          </p:cNvPr>
          <p:cNvSpPr/>
          <p:nvPr/>
        </p:nvSpPr>
        <p:spPr>
          <a:xfrm>
            <a:off x="2527980" y="2006138"/>
            <a:ext cx="3610222" cy="139465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rPr>
              <a:t>Note </a:t>
            </a:r>
            <a:r>
              <a:rPr lang="it-IT" b="1" dirty="0" err="1">
                <a:solidFill>
                  <a:schemeClr val="tx1"/>
                </a:solidFill>
              </a:rPr>
              <a:t>this</a:t>
            </a:r>
            <a:r>
              <a:rPr lang="it-IT" b="1" dirty="0">
                <a:solidFill>
                  <a:schemeClr val="tx1"/>
                </a:solidFill>
              </a:rPr>
              <a:t> </a:t>
            </a:r>
            <a:r>
              <a:rPr lang="it-IT" b="1" dirty="0" err="1">
                <a:solidFill>
                  <a:schemeClr val="tx1"/>
                </a:solidFill>
              </a:rPr>
              <a:t>is</a:t>
            </a:r>
            <a:r>
              <a:rPr lang="it-IT" b="1" dirty="0">
                <a:solidFill>
                  <a:schemeClr val="tx1"/>
                </a:solidFill>
              </a:rPr>
              <a:t> a SIMPLIFIED </a:t>
            </a:r>
            <a:r>
              <a:rPr lang="it-IT" b="1" dirty="0" err="1">
                <a:solidFill>
                  <a:schemeClr val="tx1"/>
                </a:solidFill>
              </a:rPr>
              <a:t>formulation</a:t>
            </a:r>
            <a:r>
              <a:rPr lang="it-IT" b="1" dirty="0">
                <a:solidFill>
                  <a:schemeClr val="tx1"/>
                </a:solidFill>
              </a:rPr>
              <a:t> </a:t>
            </a:r>
          </a:p>
        </p:txBody>
      </p:sp>
      <p:pic>
        <p:nvPicPr>
          <p:cNvPr id="18" name="Immagine 17">
            <a:extLst>
              <a:ext uri="{FF2B5EF4-FFF2-40B4-BE49-F238E27FC236}">
                <a16:creationId xmlns:a16="http://schemas.microsoft.com/office/drawing/2014/main" id="{D49D02DB-65A9-4437-836F-40896A6D2ED0}"/>
              </a:ext>
            </a:extLst>
          </p:cNvPr>
          <p:cNvPicPr>
            <a:picLocks noChangeAspect="1"/>
          </p:cNvPicPr>
          <p:nvPr/>
        </p:nvPicPr>
        <p:blipFill>
          <a:blip r:embed="rId11"/>
          <a:stretch>
            <a:fillRect/>
          </a:stretch>
        </p:blipFill>
        <p:spPr>
          <a:xfrm>
            <a:off x="3879162" y="1324476"/>
            <a:ext cx="2560542" cy="676715"/>
          </a:xfrm>
          <a:prstGeom prst="rect">
            <a:avLst/>
          </a:prstGeom>
        </p:spPr>
      </p:pic>
      <p:sp>
        <p:nvSpPr>
          <p:cNvPr id="19" name="CasellaDiTesto 18">
            <a:extLst>
              <a:ext uri="{FF2B5EF4-FFF2-40B4-BE49-F238E27FC236}">
                <a16:creationId xmlns:a16="http://schemas.microsoft.com/office/drawing/2014/main" id="{CCD82F66-7678-4B64-83B0-F6C9434487F3}"/>
              </a:ext>
            </a:extLst>
          </p:cNvPr>
          <p:cNvSpPr txBox="1"/>
          <p:nvPr/>
        </p:nvSpPr>
        <p:spPr>
          <a:xfrm>
            <a:off x="2242291" y="3989291"/>
            <a:ext cx="4039161" cy="646331"/>
          </a:xfrm>
          <a:prstGeom prst="rect">
            <a:avLst/>
          </a:prstGeom>
          <a:solidFill>
            <a:schemeClr val="accent6"/>
          </a:solidFill>
        </p:spPr>
        <p:txBody>
          <a:bodyPr wrap="square" rtlCol="0">
            <a:spAutoFit/>
          </a:bodyPr>
          <a:lstStyle/>
          <a:p>
            <a:r>
              <a:rPr lang="it-IT" dirty="0" err="1"/>
              <a:t>Example</a:t>
            </a:r>
            <a:r>
              <a:rPr lang="it-IT" dirty="0"/>
              <a:t>: </a:t>
            </a:r>
            <a:r>
              <a:rPr lang="it-IT" dirty="0" err="1"/>
              <a:t>Node</a:t>
            </a:r>
            <a:r>
              <a:rPr lang="it-IT" dirty="0"/>
              <a:t> </a:t>
            </a:r>
            <a:r>
              <a:rPr lang="it-IT" i="1" dirty="0"/>
              <a:t>u</a:t>
            </a:r>
            <a:r>
              <a:rPr lang="it-IT" dirty="0"/>
              <a:t> </a:t>
            </a:r>
            <a:r>
              <a:rPr lang="it-IT" dirty="0" err="1"/>
              <a:t>is</a:t>
            </a:r>
            <a:r>
              <a:rPr lang="it-IT" dirty="0"/>
              <a:t> </a:t>
            </a:r>
            <a:r>
              <a:rPr lang="it-IT" dirty="0" err="1"/>
              <a:t>pointed</a:t>
            </a:r>
            <a:r>
              <a:rPr lang="it-IT" dirty="0"/>
              <a:t> by 2 </a:t>
            </a:r>
            <a:r>
              <a:rPr lang="it-IT" dirty="0" err="1"/>
              <a:t>nodes</a:t>
            </a:r>
            <a:r>
              <a:rPr lang="it-IT" dirty="0"/>
              <a:t>,</a:t>
            </a:r>
          </a:p>
          <a:p>
            <a:r>
              <a:rPr lang="it-IT" dirty="0"/>
              <a:t>A and B with PR 100 and 9</a:t>
            </a:r>
          </a:p>
        </p:txBody>
      </p:sp>
      <p:sp>
        <p:nvSpPr>
          <p:cNvPr id="20" name="CasellaDiTesto 19">
            <a:extLst>
              <a:ext uri="{FF2B5EF4-FFF2-40B4-BE49-F238E27FC236}">
                <a16:creationId xmlns:a16="http://schemas.microsoft.com/office/drawing/2014/main" id="{FF3B0663-816C-45E7-B170-BEE279795DFA}"/>
              </a:ext>
            </a:extLst>
          </p:cNvPr>
          <p:cNvSpPr txBox="1"/>
          <p:nvPr/>
        </p:nvSpPr>
        <p:spPr>
          <a:xfrm flipH="1">
            <a:off x="7170814" y="2939777"/>
            <a:ext cx="336667" cy="369332"/>
          </a:xfrm>
          <a:prstGeom prst="rect">
            <a:avLst/>
          </a:prstGeom>
          <a:solidFill>
            <a:schemeClr val="accent6"/>
          </a:solidFill>
        </p:spPr>
        <p:txBody>
          <a:bodyPr wrap="square" rtlCol="0">
            <a:spAutoFit/>
          </a:bodyPr>
          <a:lstStyle/>
          <a:p>
            <a:r>
              <a:rPr lang="it-IT" dirty="0"/>
              <a:t>A</a:t>
            </a:r>
          </a:p>
        </p:txBody>
      </p:sp>
      <p:sp>
        <p:nvSpPr>
          <p:cNvPr id="22" name="CasellaDiTesto 21">
            <a:extLst>
              <a:ext uri="{FF2B5EF4-FFF2-40B4-BE49-F238E27FC236}">
                <a16:creationId xmlns:a16="http://schemas.microsoft.com/office/drawing/2014/main" id="{5D2B6255-4AF0-4D47-80A7-F200663E1A6B}"/>
              </a:ext>
            </a:extLst>
          </p:cNvPr>
          <p:cNvSpPr txBox="1"/>
          <p:nvPr/>
        </p:nvSpPr>
        <p:spPr>
          <a:xfrm flipH="1">
            <a:off x="7230390" y="4291832"/>
            <a:ext cx="277091" cy="369332"/>
          </a:xfrm>
          <a:prstGeom prst="rect">
            <a:avLst/>
          </a:prstGeom>
          <a:solidFill>
            <a:schemeClr val="accent6"/>
          </a:solidFill>
        </p:spPr>
        <p:txBody>
          <a:bodyPr wrap="square" rtlCol="0">
            <a:spAutoFit/>
          </a:bodyPr>
          <a:lstStyle/>
          <a:p>
            <a:r>
              <a:rPr lang="it-IT" dirty="0"/>
              <a:t>B</a:t>
            </a:r>
          </a:p>
        </p:txBody>
      </p:sp>
      <p:sp>
        <p:nvSpPr>
          <p:cNvPr id="23" name="CasellaDiTesto 22">
            <a:extLst>
              <a:ext uri="{FF2B5EF4-FFF2-40B4-BE49-F238E27FC236}">
                <a16:creationId xmlns:a16="http://schemas.microsoft.com/office/drawing/2014/main" id="{810873FF-A79D-4505-A276-3C1AE43B8D83}"/>
              </a:ext>
            </a:extLst>
          </p:cNvPr>
          <p:cNvSpPr txBox="1"/>
          <p:nvPr/>
        </p:nvSpPr>
        <p:spPr>
          <a:xfrm>
            <a:off x="2008434" y="4716846"/>
            <a:ext cx="4344787" cy="923330"/>
          </a:xfrm>
          <a:prstGeom prst="rect">
            <a:avLst/>
          </a:prstGeom>
          <a:solidFill>
            <a:schemeClr val="accent6"/>
          </a:solidFill>
        </p:spPr>
        <p:txBody>
          <a:bodyPr wrap="square" rtlCol="0">
            <a:spAutoFit/>
          </a:bodyPr>
          <a:lstStyle/>
          <a:p>
            <a:r>
              <a:rPr lang="it-IT" dirty="0"/>
              <a:t>A  </a:t>
            </a:r>
            <a:r>
              <a:rPr lang="it-IT" dirty="0" err="1"/>
              <a:t>has</a:t>
            </a:r>
            <a:r>
              <a:rPr lang="it-IT" dirty="0"/>
              <a:t> 2 </a:t>
            </a:r>
            <a:r>
              <a:rPr lang="it-IT" dirty="0" err="1"/>
              <a:t>outlinks</a:t>
            </a:r>
            <a:r>
              <a:rPr lang="it-IT" dirty="0"/>
              <a:t>, B </a:t>
            </a:r>
            <a:r>
              <a:rPr lang="it-IT" dirty="0" err="1"/>
              <a:t>has</a:t>
            </a:r>
            <a:r>
              <a:rPr lang="it-IT" dirty="0"/>
              <a:t> 3. Some of </a:t>
            </a:r>
            <a:r>
              <a:rPr lang="it-IT" dirty="0" err="1"/>
              <a:t>these</a:t>
            </a:r>
            <a:r>
              <a:rPr lang="it-IT" dirty="0"/>
              <a:t> </a:t>
            </a:r>
            <a:r>
              <a:rPr lang="it-IT" dirty="0" err="1"/>
              <a:t>outlinks</a:t>
            </a:r>
            <a:r>
              <a:rPr lang="it-IT" dirty="0"/>
              <a:t> are </a:t>
            </a:r>
            <a:r>
              <a:rPr lang="it-IT" dirty="0" err="1"/>
              <a:t>connected</a:t>
            </a:r>
            <a:r>
              <a:rPr lang="it-IT" dirty="0"/>
              <a:t> to </a:t>
            </a:r>
            <a:r>
              <a:rPr lang="it-IT" dirty="0" err="1"/>
              <a:t>other</a:t>
            </a:r>
            <a:r>
              <a:rPr lang="it-IT" dirty="0"/>
              <a:t> </a:t>
            </a:r>
            <a:r>
              <a:rPr lang="it-IT" dirty="0" err="1"/>
              <a:t>nodes</a:t>
            </a:r>
            <a:r>
              <a:rPr lang="it-IT" dirty="0"/>
              <a:t> </a:t>
            </a:r>
            <a:r>
              <a:rPr lang="it-IT" dirty="0" err="1"/>
              <a:t>not</a:t>
            </a:r>
            <a:r>
              <a:rPr lang="it-IT" dirty="0"/>
              <a:t> </a:t>
            </a:r>
            <a:r>
              <a:rPr lang="it-IT" dirty="0" err="1"/>
              <a:t>shown</a:t>
            </a:r>
            <a:r>
              <a:rPr lang="it-IT" dirty="0"/>
              <a:t> </a:t>
            </a:r>
            <a:r>
              <a:rPr lang="it-IT" dirty="0" err="1"/>
              <a:t>here</a:t>
            </a:r>
            <a:r>
              <a:rPr lang="it-IT" dirty="0"/>
              <a:t>. </a:t>
            </a:r>
          </a:p>
        </p:txBody>
      </p:sp>
    </p:spTree>
    <p:extLst>
      <p:ext uri="{BB962C8B-B14F-4D97-AF65-F5344CB8AC3E}">
        <p14:creationId xmlns:p14="http://schemas.microsoft.com/office/powerpoint/2010/main" val="40863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How is it calculated?</a:t>
            </a:r>
          </a:p>
        </p:txBody>
      </p:sp>
      <p:sp>
        <p:nvSpPr>
          <p:cNvPr id="3" name="Segnaposto contenuto 2"/>
          <p:cNvSpPr>
            <a:spLocks noGrp="1"/>
          </p:cNvSpPr>
          <p:nvPr>
            <p:ph idx="1"/>
          </p:nvPr>
        </p:nvSpPr>
        <p:spPr/>
        <p:txBody>
          <a:bodyPr/>
          <a:lstStyle/>
          <a:p>
            <a:r>
              <a:rPr lang="en-US" b="1" dirty="0">
                <a:solidFill>
                  <a:srgbClr val="FF0000"/>
                </a:solidFill>
              </a:rPr>
              <a:t>The rank of a node </a:t>
            </a:r>
            <a:r>
              <a:rPr lang="en-US" b="1" i="1" dirty="0">
                <a:solidFill>
                  <a:srgbClr val="FF0000"/>
                </a:solidFill>
              </a:rPr>
              <a:t>u</a:t>
            </a:r>
            <a:r>
              <a:rPr lang="en-US" b="1" dirty="0">
                <a:solidFill>
                  <a:srgbClr val="FF0000"/>
                </a:solidFill>
              </a:rPr>
              <a:t> depends on the rank of its pointing nodes  </a:t>
            </a:r>
            <a:r>
              <a:rPr lang="en-US" b="1" i="1" dirty="0">
                <a:solidFill>
                  <a:srgbClr val="FF0000"/>
                </a:solidFill>
              </a:rPr>
              <a:t>v</a:t>
            </a:r>
            <a:r>
              <a:rPr lang="en-US" b="1" dirty="0">
                <a:solidFill>
                  <a:srgbClr val="FF0000"/>
                </a:solidFill>
              </a:rPr>
              <a:t>.</a:t>
            </a:r>
          </a:p>
          <a:p>
            <a:r>
              <a:rPr lang="en-US" dirty="0"/>
              <a:t>So it seems a “circular” problem: how can we compute it for all nodes?</a:t>
            </a:r>
          </a:p>
          <a:p>
            <a:r>
              <a:rPr lang="en-US" dirty="0"/>
              <a:t>Start with a </a:t>
            </a:r>
            <a:r>
              <a:rPr lang="en-US" i="1" dirty="0"/>
              <a:t>random guess </a:t>
            </a:r>
            <a:r>
              <a:rPr lang="en-US" dirty="0"/>
              <a:t>of page rank values, and keep on adjusting values until values don’t change (steady state)</a:t>
            </a:r>
          </a:p>
          <a:p>
            <a:r>
              <a:rPr lang="en-US" dirty="0"/>
              <a:t>In computer science, this is called RECURSION</a:t>
            </a:r>
          </a:p>
          <a:p>
            <a:endParaRPr lang="en-US" dirty="0"/>
          </a:p>
          <a:p>
            <a:endParaRPr lang="en-US" dirty="0"/>
          </a:p>
        </p:txBody>
      </p:sp>
    </p:spTree>
    <p:extLst>
      <p:ext uri="{BB962C8B-B14F-4D97-AF65-F5344CB8AC3E}">
        <p14:creationId xmlns:p14="http://schemas.microsoft.com/office/powerpoint/2010/main" val="28465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p:cNvSpPr>
          <p:nvPr/>
        </p:nvSpPr>
        <p:spPr bwMode="auto">
          <a:xfrm>
            <a:off x="4021138" y="1243014"/>
            <a:ext cx="893762" cy="12588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6562" name="Rectangle 3"/>
          <p:cNvSpPr>
            <a:spLocks/>
          </p:cNvSpPr>
          <p:nvPr/>
        </p:nvSpPr>
        <p:spPr bwMode="auto">
          <a:xfrm>
            <a:off x="5019676" y="4622801"/>
            <a:ext cx="892175" cy="1260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6563" name="Rectangle 4"/>
          <p:cNvSpPr>
            <a:spLocks/>
          </p:cNvSpPr>
          <p:nvPr/>
        </p:nvSpPr>
        <p:spPr bwMode="auto">
          <a:xfrm>
            <a:off x="7881939" y="3009900"/>
            <a:ext cx="892175" cy="12588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6564" name="Rectangle 5"/>
          <p:cNvSpPr>
            <a:spLocks/>
          </p:cNvSpPr>
          <p:nvPr/>
        </p:nvSpPr>
        <p:spPr bwMode="auto">
          <a:xfrm>
            <a:off x="6238876" y="1687514"/>
            <a:ext cx="893763" cy="12588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pic>
        <p:nvPicPr>
          <p:cNvPr id="665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964" y="830263"/>
            <a:ext cx="49053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656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4" y="1166813"/>
            <a:ext cx="1303337"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656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6" y="1500189"/>
            <a:ext cx="155892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656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0426" y="2813051"/>
            <a:ext cx="82867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6569"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2526" y="5416550"/>
            <a:ext cx="168751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cxnSp>
        <p:nvCxnSpPr>
          <p:cNvPr id="66570" name="AutoShape 59"/>
          <p:cNvCxnSpPr>
            <a:cxnSpLocks noChangeShapeType="1"/>
            <a:stCxn id="66562" idx="1"/>
            <a:endCxn id="66561" idx="1"/>
          </p:cNvCxnSpPr>
          <p:nvPr/>
        </p:nvCxnSpPr>
        <p:spPr bwMode="auto">
          <a:xfrm rot="10800000">
            <a:off x="4021139" y="1873250"/>
            <a:ext cx="998537" cy="3379788"/>
          </a:xfrm>
          <a:prstGeom prst="curvedConnector3">
            <a:avLst>
              <a:gd name="adj1" fmla="val 12288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6571" name="AutoShape 60"/>
          <p:cNvCxnSpPr>
            <a:cxnSpLocks noChangeShapeType="1"/>
            <a:stCxn id="66561" idx="2"/>
          </p:cNvCxnSpPr>
          <p:nvPr/>
        </p:nvCxnSpPr>
        <p:spPr bwMode="auto">
          <a:xfrm rot="16200000" flipH="1">
            <a:off x="3738564" y="3232151"/>
            <a:ext cx="1933575" cy="473075"/>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6572" name="AutoShape 61"/>
          <p:cNvCxnSpPr>
            <a:cxnSpLocks noChangeShapeType="1"/>
            <a:stCxn id="66561" idx="3"/>
            <a:endCxn id="66564" idx="1"/>
          </p:cNvCxnSpPr>
          <p:nvPr/>
        </p:nvCxnSpPr>
        <p:spPr bwMode="auto">
          <a:xfrm>
            <a:off x="4914901" y="1871664"/>
            <a:ext cx="1323975" cy="446087"/>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6573" name="AutoShape 62"/>
          <p:cNvCxnSpPr>
            <a:cxnSpLocks noChangeShapeType="1"/>
            <a:stCxn id="66564" idx="2"/>
            <a:endCxn id="66562" idx="0"/>
          </p:cNvCxnSpPr>
          <p:nvPr/>
        </p:nvCxnSpPr>
        <p:spPr bwMode="auto">
          <a:xfrm rot="5400000">
            <a:off x="5237957" y="3174207"/>
            <a:ext cx="1676400" cy="1220787"/>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6574" name="AutoShape 63"/>
          <p:cNvCxnSpPr>
            <a:cxnSpLocks noChangeShapeType="1"/>
            <a:stCxn id="66563" idx="1"/>
          </p:cNvCxnSpPr>
          <p:nvPr/>
        </p:nvCxnSpPr>
        <p:spPr bwMode="auto">
          <a:xfrm rot="10800000" flipV="1">
            <a:off x="6015038" y="3640139"/>
            <a:ext cx="1866900" cy="1023937"/>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6575" name="AutoShape 64"/>
          <p:cNvCxnSpPr>
            <a:cxnSpLocks noChangeShapeType="1"/>
            <a:stCxn id="66562" idx="3"/>
            <a:endCxn id="66563" idx="2"/>
          </p:cNvCxnSpPr>
          <p:nvPr/>
        </p:nvCxnSpPr>
        <p:spPr bwMode="auto">
          <a:xfrm flipV="1">
            <a:off x="5911851" y="4268788"/>
            <a:ext cx="2416175" cy="984250"/>
          </a:xfrm>
          <a:prstGeom prst="curvedConnector2">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sp>
        <p:nvSpPr>
          <p:cNvPr id="66576" name="CasellaDiTesto 69"/>
          <p:cNvSpPr txBox="1">
            <a:spLocks noChangeArrowheads="1"/>
          </p:cNvSpPr>
          <p:nvPr/>
        </p:nvSpPr>
        <p:spPr bwMode="auto">
          <a:xfrm>
            <a:off x="4341813" y="1674813"/>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a:t>
            </a:r>
          </a:p>
        </p:txBody>
      </p:sp>
      <p:sp>
        <p:nvSpPr>
          <p:cNvPr id="66577" name="CasellaDiTesto 70"/>
          <p:cNvSpPr txBox="1">
            <a:spLocks noChangeArrowheads="1"/>
          </p:cNvSpPr>
          <p:nvPr/>
        </p:nvSpPr>
        <p:spPr bwMode="auto">
          <a:xfrm>
            <a:off x="5278438" y="5002213"/>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a:t>
            </a:r>
          </a:p>
        </p:txBody>
      </p:sp>
      <p:sp>
        <p:nvSpPr>
          <p:cNvPr id="66578" name="CasellaDiTesto 71"/>
          <p:cNvSpPr txBox="1">
            <a:spLocks noChangeArrowheads="1"/>
          </p:cNvSpPr>
          <p:nvPr/>
        </p:nvSpPr>
        <p:spPr bwMode="auto">
          <a:xfrm>
            <a:off x="6608763" y="213995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a:t>
            </a:r>
          </a:p>
        </p:txBody>
      </p:sp>
      <p:sp>
        <p:nvSpPr>
          <p:cNvPr id="66579" name="CasellaDiTesto 72"/>
          <p:cNvSpPr txBox="1">
            <a:spLocks noChangeArrowheads="1"/>
          </p:cNvSpPr>
          <p:nvPr/>
        </p:nvSpPr>
        <p:spPr bwMode="auto">
          <a:xfrm>
            <a:off x="8274050" y="3424239"/>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b="1">
                <a:solidFill>
                  <a:srgbClr val="FF0000"/>
                </a:solidFill>
                <a:latin typeface="Times" charset="0"/>
              </a:rPr>
              <a:t>1</a:t>
            </a:r>
          </a:p>
        </p:txBody>
      </p:sp>
      <p:sp>
        <p:nvSpPr>
          <p:cNvPr id="66580" name="CasellaDiTesto 24"/>
          <p:cNvSpPr txBox="1">
            <a:spLocks noChangeArrowheads="1"/>
          </p:cNvSpPr>
          <p:nvPr/>
        </p:nvSpPr>
        <p:spPr bwMode="auto">
          <a:xfrm>
            <a:off x="7010401" y="6019801"/>
            <a:ext cx="28071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a:solidFill>
                  <a:schemeClr val="bg1"/>
                </a:solidFill>
                <a:latin typeface="Times" charset="0"/>
              </a:rPr>
              <a:t>Parto da pesi casuali</a:t>
            </a:r>
          </a:p>
        </p:txBody>
      </p:sp>
      <p:pic>
        <p:nvPicPr>
          <p:cNvPr id="3" name="Immagine 2">
            <a:extLst>
              <a:ext uri="{FF2B5EF4-FFF2-40B4-BE49-F238E27FC236}">
                <a16:creationId xmlns:a16="http://schemas.microsoft.com/office/drawing/2014/main" id="{2B579E20-5F7D-4BB1-A0B3-90D6CB0CCAA5}"/>
              </a:ext>
            </a:extLst>
          </p:cNvPr>
          <p:cNvPicPr>
            <a:picLocks noChangeAspect="1"/>
          </p:cNvPicPr>
          <p:nvPr/>
        </p:nvPicPr>
        <p:blipFill>
          <a:blip r:embed="rId8"/>
          <a:stretch>
            <a:fillRect/>
          </a:stretch>
        </p:blipFill>
        <p:spPr>
          <a:xfrm>
            <a:off x="7910887" y="5355211"/>
            <a:ext cx="2560542" cy="676715"/>
          </a:xfrm>
          <a:prstGeom prst="rect">
            <a:avLst/>
          </a:prstGeom>
        </p:spPr>
      </p:pic>
    </p:spTree>
    <p:extLst>
      <p:ext uri="{BB962C8B-B14F-4D97-AF65-F5344CB8AC3E}">
        <p14:creationId xmlns:p14="http://schemas.microsoft.com/office/powerpoint/2010/main" val="10368616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p:cNvSpPr>
          <p:nvPr/>
        </p:nvSpPr>
        <p:spPr bwMode="auto">
          <a:xfrm>
            <a:off x="4021138" y="1243014"/>
            <a:ext cx="893762" cy="12588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7586" name="Rectangle 3"/>
          <p:cNvSpPr>
            <a:spLocks/>
          </p:cNvSpPr>
          <p:nvPr/>
        </p:nvSpPr>
        <p:spPr bwMode="auto">
          <a:xfrm>
            <a:off x="5019676" y="4622801"/>
            <a:ext cx="892175" cy="1260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7587" name="Rectangle 4"/>
          <p:cNvSpPr>
            <a:spLocks/>
          </p:cNvSpPr>
          <p:nvPr/>
        </p:nvSpPr>
        <p:spPr bwMode="auto">
          <a:xfrm>
            <a:off x="7881939" y="3009900"/>
            <a:ext cx="892175" cy="12588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7588" name="Rectangle 5"/>
          <p:cNvSpPr>
            <a:spLocks/>
          </p:cNvSpPr>
          <p:nvPr/>
        </p:nvSpPr>
        <p:spPr bwMode="auto">
          <a:xfrm>
            <a:off x="6238876" y="1687514"/>
            <a:ext cx="893763" cy="12588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pic>
        <p:nvPicPr>
          <p:cNvPr id="6758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964" y="830263"/>
            <a:ext cx="49053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759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4" y="1166813"/>
            <a:ext cx="1303337"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759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6" y="1500189"/>
            <a:ext cx="155892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759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0426" y="2813051"/>
            <a:ext cx="82867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759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413" y="5554664"/>
            <a:ext cx="1687512"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cxnSp>
        <p:nvCxnSpPr>
          <p:cNvPr id="67594" name="AutoShape 59"/>
          <p:cNvCxnSpPr>
            <a:cxnSpLocks noChangeShapeType="1"/>
            <a:stCxn id="67586" idx="1"/>
            <a:endCxn id="67585" idx="1"/>
          </p:cNvCxnSpPr>
          <p:nvPr/>
        </p:nvCxnSpPr>
        <p:spPr bwMode="auto">
          <a:xfrm rot="10800000">
            <a:off x="4021139" y="1873250"/>
            <a:ext cx="998537" cy="3379788"/>
          </a:xfrm>
          <a:prstGeom prst="curvedConnector3">
            <a:avLst>
              <a:gd name="adj1" fmla="val 12288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7595" name="AutoShape 60"/>
          <p:cNvCxnSpPr>
            <a:cxnSpLocks noChangeShapeType="1"/>
            <a:stCxn id="67585" idx="2"/>
          </p:cNvCxnSpPr>
          <p:nvPr/>
        </p:nvCxnSpPr>
        <p:spPr bwMode="auto">
          <a:xfrm rot="16200000" flipH="1">
            <a:off x="3738564" y="3232151"/>
            <a:ext cx="1933575" cy="473075"/>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7596" name="AutoShape 61"/>
          <p:cNvCxnSpPr>
            <a:cxnSpLocks noChangeShapeType="1"/>
            <a:stCxn id="67585" idx="3"/>
            <a:endCxn id="67588" idx="1"/>
          </p:cNvCxnSpPr>
          <p:nvPr/>
        </p:nvCxnSpPr>
        <p:spPr bwMode="auto">
          <a:xfrm>
            <a:off x="4914901" y="1871664"/>
            <a:ext cx="1323975" cy="446087"/>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7597" name="AutoShape 62"/>
          <p:cNvCxnSpPr>
            <a:cxnSpLocks noChangeShapeType="1"/>
            <a:stCxn id="67588" idx="2"/>
            <a:endCxn id="67586" idx="0"/>
          </p:cNvCxnSpPr>
          <p:nvPr/>
        </p:nvCxnSpPr>
        <p:spPr bwMode="auto">
          <a:xfrm rot="5400000">
            <a:off x="5237957" y="3174207"/>
            <a:ext cx="1676400" cy="1220787"/>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7598" name="AutoShape 63"/>
          <p:cNvCxnSpPr>
            <a:cxnSpLocks noChangeShapeType="1"/>
            <a:stCxn id="67587" idx="1"/>
          </p:cNvCxnSpPr>
          <p:nvPr/>
        </p:nvCxnSpPr>
        <p:spPr bwMode="auto">
          <a:xfrm rot="10800000" flipV="1">
            <a:off x="5997576" y="3638551"/>
            <a:ext cx="1884363" cy="1089025"/>
          </a:xfrm>
          <a:prstGeom prst="curvedConnector3">
            <a:avLst>
              <a:gd name="adj1" fmla="val 50000"/>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67599" name="AutoShape 64"/>
          <p:cNvCxnSpPr>
            <a:cxnSpLocks noChangeShapeType="1"/>
          </p:cNvCxnSpPr>
          <p:nvPr/>
        </p:nvCxnSpPr>
        <p:spPr bwMode="auto">
          <a:xfrm flipV="1">
            <a:off x="5924551" y="4258625"/>
            <a:ext cx="2416175" cy="984250"/>
          </a:xfrm>
          <a:prstGeom prst="curvedConnector2">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sp>
        <p:nvSpPr>
          <p:cNvPr id="67600" name="CasellaDiTesto 25"/>
          <p:cNvSpPr txBox="1">
            <a:spLocks noChangeArrowheads="1"/>
          </p:cNvSpPr>
          <p:nvPr/>
        </p:nvSpPr>
        <p:spPr bwMode="auto">
          <a:xfrm>
            <a:off x="4341813" y="1674813"/>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a:t>
            </a:r>
          </a:p>
        </p:txBody>
      </p:sp>
      <p:sp>
        <p:nvSpPr>
          <p:cNvPr id="67601" name="CasellaDiTesto 26"/>
          <p:cNvSpPr txBox="1">
            <a:spLocks noChangeArrowheads="1"/>
          </p:cNvSpPr>
          <p:nvPr/>
        </p:nvSpPr>
        <p:spPr bwMode="auto">
          <a:xfrm>
            <a:off x="5324475" y="5002214"/>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b="1">
                <a:solidFill>
                  <a:srgbClr val="FF0000"/>
                </a:solidFill>
                <a:latin typeface="Times" charset="0"/>
              </a:rPr>
              <a:t>1</a:t>
            </a:r>
          </a:p>
        </p:txBody>
      </p:sp>
      <p:sp>
        <p:nvSpPr>
          <p:cNvPr id="67602" name="CasellaDiTesto 27"/>
          <p:cNvSpPr txBox="1">
            <a:spLocks noChangeArrowheads="1"/>
          </p:cNvSpPr>
          <p:nvPr/>
        </p:nvSpPr>
        <p:spPr bwMode="auto">
          <a:xfrm>
            <a:off x="6608763" y="213995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a:t>
            </a:r>
          </a:p>
        </p:txBody>
      </p:sp>
      <p:sp>
        <p:nvSpPr>
          <p:cNvPr id="67603" name="CasellaDiTesto 28"/>
          <p:cNvSpPr txBox="1">
            <a:spLocks noChangeArrowheads="1"/>
          </p:cNvSpPr>
          <p:nvPr/>
        </p:nvSpPr>
        <p:spPr bwMode="auto">
          <a:xfrm>
            <a:off x="8274050" y="3424238"/>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a:t>
            </a:r>
          </a:p>
        </p:txBody>
      </p:sp>
      <p:pic>
        <p:nvPicPr>
          <p:cNvPr id="2" name="Immagine 1">
            <a:extLst>
              <a:ext uri="{FF2B5EF4-FFF2-40B4-BE49-F238E27FC236}">
                <a16:creationId xmlns:a16="http://schemas.microsoft.com/office/drawing/2014/main" id="{7CA427BD-F997-4F92-8E6E-28080D07F154}"/>
              </a:ext>
            </a:extLst>
          </p:cNvPr>
          <p:cNvPicPr>
            <a:picLocks noChangeAspect="1"/>
          </p:cNvPicPr>
          <p:nvPr/>
        </p:nvPicPr>
        <p:blipFill>
          <a:blip r:embed="rId8"/>
          <a:stretch>
            <a:fillRect/>
          </a:stretch>
        </p:blipFill>
        <p:spPr>
          <a:xfrm>
            <a:off x="7376271" y="5711608"/>
            <a:ext cx="2560542" cy="676715"/>
          </a:xfrm>
          <a:prstGeom prst="rect">
            <a:avLst/>
          </a:prstGeom>
        </p:spPr>
      </p:pic>
      <p:sp>
        <p:nvSpPr>
          <p:cNvPr id="3" name="CasellaDiTesto 2">
            <a:extLst>
              <a:ext uri="{FF2B5EF4-FFF2-40B4-BE49-F238E27FC236}">
                <a16:creationId xmlns:a16="http://schemas.microsoft.com/office/drawing/2014/main" id="{15209B6B-3BB8-48BF-8F9A-687EBAD797C9}"/>
              </a:ext>
            </a:extLst>
          </p:cNvPr>
          <p:cNvSpPr txBox="1"/>
          <p:nvPr/>
        </p:nvSpPr>
        <p:spPr>
          <a:xfrm>
            <a:off x="4335383" y="5127686"/>
            <a:ext cx="476412" cy="369332"/>
          </a:xfrm>
          <a:prstGeom prst="rect">
            <a:avLst/>
          </a:prstGeom>
          <a:solidFill>
            <a:schemeClr val="accent6"/>
          </a:solidFill>
        </p:spPr>
        <p:txBody>
          <a:bodyPr wrap="none" rtlCol="0">
            <a:spAutoFit/>
          </a:bodyPr>
          <a:lstStyle/>
          <a:p>
            <a:r>
              <a:rPr lang="it-IT" dirty="0"/>
              <a:t>0,5</a:t>
            </a:r>
          </a:p>
        </p:txBody>
      </p:sp>
      <p:sp>
        <p:nvSpPr>
          <p:cNvPr id="4" name="CasellaDiTesto 3">
            <a:extLst>
              <a:ext uri="{FF2B5EF4-FFF2-40B4-BE49-F238E27FC236}">
                <a16:creationId xmlns:a16="http://schemas.microsoft.com/office/drawing/2014/main" id="{DBE00B9D-4E45-4828-899E-D2F02C0766AD}"/>
              </a:ext>
            </a:extLst>
          </p:cNvPr>
          <p:cNvSpPr txBox="1"/>
          <p:nvPr/>
        </p:nvSpPr>
        <p:spPr>
          <a:xfrm>
            <a:off x="6000670" y="5575857"/>
            <a:ext cx="476412" cy="369332"/>
          </a:xfrm>
          <a:prstGeom prst="rect">
            <a:avLst/>
          </a:prstGeom>
          <a:solidFill>
            <a:schemeClr val="accent6"/>
          </a:solidFill>
        </p:spPr>
        <p:txBody>
          <a:bodyPr wrap="none" rtlCol="0">
            <a:spAutoFit/>
          </a:bodyPr>
          <a:lstStyle/>
          <a:p>
            <a:r>
              <a:rPr lang="it-IT" dirty="0"/>
              <a:t>0,5</a:t>
            </a:r>
          </a:p>
        </p:txBody>
      </p:sp>
      <p:sp>
        <p:nvSpPr>
          <p:cNvPr id="5" name="CasellaDiTesto 4">
            <a:extLst>
              <a:ext uri="{FF2B5EF4-FFF2-40B4-BE49-F238E27FC236}">
                <a16:creationId xmlns:a16="http://schemas.microsoft.com/office/drawing/2014/main" id="{D235C39D-4302-4170-836A-CBF453712FAF}"/>
              </a:ext>
            </a:extLst>
          </p:cNvPr>
          <p:cNvSpPr txBox="1"/>
          <p:nvPr/>
        </p:nvSpPr>
        <p:spPr>
          <a:xfrm>
            <a:off x="5075973" y="1970673"/>
            <a:ext cx="301686" cy="369332"/>
          </a:xfrm>
          <a:prstGeom prst="rect">
            <a:avLst/>
          </a:prstGeom>
          <a:solidFill>
            <a:schemeClr val="accent3"/>
          </a:solidFill>
        </p:spPr>
        <p:txBody>
          <a:bodyPr wrap="none" rtlCol="0">
            <a:spAutoFit/>
          </a:bodyPr>
          <a:lstStyle/>
          <a:p>
            <a:r>
              <a:rPr lang="it-IT" dirty="0"/>
              <a:t>0</a:t>
            </a:r>
          </a:p>
        </p:txBody>
      </p:sp>
      <p:sp>
        <p:nvSpPr>
          <p:cNvPr id="6" name="CasellaDiTesto 5">
            <a:extLst>
              <a:ext uri="{FF2B5EF4-FFF2-40B4-BE49-F238E27FC236}">
                <a16:creationId xmlns:a16="http://schemas.microsoft.com/office/drawing/2014/main" id="{0F3EB272-78E7-47B5-93F4-32AA2837ED15}"/>
              </a:ext>
            </a:extLst>
          </p:cNvPr>
          <p:cNvSpPr txBox="1"/>
          <p:nvPr/>
        </p:nvSpPr>
        <p:spPr>
          <a:xfrm>
            <a:off x="6680873" y="3022640"/>
            <a:ext cx="301686" cy="369332"/>
          </a:xfrm>
          <a:prstGeom prst="rect">
            <a:avLst/>
          </a:prstGeom>
          <a:solidFill>
            <a:schemeClr val="accent3"/>
          </a:solidFill>
        </p:spPr>
        <p:txBody>
          <a:bodyPr wrap="none" rtlCol="0">
            <a:spAutoFit/>
          </a:bodyPr>
          <a:lstStyle/>
          <a:p>
            <a:r>
              <a:rPr lang="it-IT" dirty="0"/>
              <a:t>0</a:t>
            </a:r>
          </a:p>
        </p:txBody>
      </p:sp>
      <p:sp>
        <p:nvSpPr>
          <p:cNvPr id="7" name="CasellaDiTesto 6">
            <a:extLst>
              <a:ext uri="{FF2B5EF4-FFF2-40B4-BE49-F238E27FC236}">
                <a16:creationId xmlns:a16="http://schemas.microsoft.com/office/drawing/2014/main" id="{E3515EEE-77E9-43F4-A34A-66055F0797A4}"/>
              </a:ext>
            </a:extLst>
          </p:cNvPr>
          <p:cNvSpPr txBox="1"/>
          <p:nvPr/>
        </p:nvSpPr>
        <p:spPr>
          <a:xfrm>
            <a:off x="7580253" y="3769260"/>
            <a:ext cx="301686" cy="369332"/>
          </a:xfrm>
          <a:prstGeom prst="rect">
            <a:avLst/>
          </a:prstGeom>
          <a:solidFill>
            <a:schemeClr val="accent3"/>
          </a:solidFill>
        </p:spPr>
        <p:txBody>
          <a:bodyPr wrap="none" rtlCol="0">
            <a:spAutoFit/>
          </a:bodyPr>
          <a:lstStyle/>
          <a:p>
            <a:r>
              <a:rPr lang="it-IT" dirty="0"/>
              <a:t>0</a:t>
            </a:r>
          </a:p>
        </p:txBody>
      </p:sp>
      <p:sp>
        <p:nvSpPr>
          <p:cNvPr id="8" name="CasellaDiTesto 7">
            <a:extLst>
              <a:ext uri="{FF2B5EF4-FFF2-40B4-BE49-F238E27FC236}">
                <a16:creationId xmlns:a16="http://schemas.microsoft.com/office/drawing/2014/main" id="{4261D19F-B852-42BF-97B6-D57CE9D27D4A}"/>
              </a:ext>
            </a:extLst>
          </p:cNvPr>
          <p:cNvSpPr txBox="1"/>
          <p:nvPr/>
        </p:nvSpPr>
        <p:spPr>
          <a:xfrm>
            <a:off x="4198597" y="2761220"/>
            <a:ext cx="301686" cy="369332"/>
          </a:xfrm>
          <a:prstGeom prst="rect">
            <a:avLst/>
          </a:prstGeom>
          <a:solidFill>
            <a:schemeClr val="accent3"/>
          </a:solidFill>
        </p:spPr>
        <p:txBody>
          <a:bodyPr wrap="none" rtlCol="0">
            <a:spAutoFit/>
          </a:bodyPr>
          <a:lstStyle/>
          <a:p>
            <a:r>
              <a:rPr lang="it-IT" dirty="0"/>
              <a:t>0</a:t>
            </a:r>
          </a:p>
        </p:txBody>
      </p:sp>
    </p:spTree>
    <p:extLst>
      <p:ext uri="{BB962C8B-B14F-4D97-AF65-F5344CB8AC3E}">
        <p14:creationId xmlns:p14="http://schemas.microsoft.com/office/powerpoint/2010/main" val="21946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4.81481E-6 L 0.15456 -0.24421 " pathEditMode="relative" rAng="0" ptsTypes="AA">
                                      <p:cBhvr>
                                        <p:cTn id="10" dur="2000" fill="hold"/>
                                        <p:tgtEl>
                                          <p:spTgt spid="4"/>
                                        </p:tgtEl>
                                        <p:attrNameLst>
                                          <p:attrName>ppt_x</p:attrName>
                                          <p:attrName>ppt_y</p:attrName>
                                        </p:attrNameLst>
                                      </p:cBhvr>
                                      <p:rCtr x="7721" y="-1222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7 2.96296E-6 L 0.01263 -0.43658 " pathEditMode="relative" rAng="0" ptsTypes="AA">
                                      <p:cBhvr>
                                        <p:cTn id="14" dur="2000" fill="hold"/>
                                        <p:tgtEl>
                                          <p:spTgt spid="3"/>
                                        </p:tgtEl>
                                        <p:attrNameLst>
                                          <p:attrName>ppt_x</p:attrName>
                                          <p:attrName>ppt_y</p:attrName>
                                        </p:attrNameLst>
                                      </p:cBhvr>
                                      <p:rCtr x="625" y="-21829"/>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4.16667E-6 3.7037E-7 L 0.07005 0.25416 " pathEditMode="relative" rAng="0" ptsTypes="AA">
                                      <p:cBhvr>
                                        <p:cTn id="28" dur="2000" fill="hold"/>
                                        <p:tgtEl>
                                          <p:spTgt spid="8"/>
                                        </p:tgtEl>
                                        <p:attrNameLst>
                                          <p:attrName>ppt_x</p:attrName>
                                          <p:attrName>ppt_y</p:attrName>
                                        </p:attrNameLst>
                                      </p:cBhvr>
                                      <p:rCtr x="3659" y="12685"/>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4.16667E-6 -3.7037E-7 L 0.08528 0.0669 " pathEditMode="relative" rAng="0" ptsTypes="AA">
                                      <p:cBhvr>
                                        <p:cTn id="32" dur="2000" fill="hold"/>
                                        <p:tgtEl>
                                          <p:spTgt spid="5"/>
                                        </p:tgtEl>
                                        <p:attrNameLst>
                                          <p:attrName>ppt_x</p:attrName>
                                          <p:attrName>ppt_y</p:attrName>
                                        </p:attrNameLst>
                                      </p:cBhvr>
                                      <p:rCtr x="4258" y="3333"/>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3.54167E-6 -2.59259E-6 L -0.08373 0.17917 " pathEditMode="relative" rAng="0" ptsTypes="AA">
                                      <p:cBhvr>
                                        <p:cTn id="36" dur="2000" fill="hold"/>
                                        <p:tgtEl>
                                          <p:spTgt spid="6"/>
                                        </p:tgtEl>
                                        <p:attrNameLst>
                                          <p:attrName>ppt_x</p:attrName>
                                          <p:attrName>ppt_y</p:attrName>
                                        </p:attrNameLst>
                                      </p:cBhvr>
                                      <p:rCtr x="-4193" y="8958"/>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58333E-6 1.11111E-6 L -0.13072 0.1713 " pathEditMode="relative" rAng="0" ptsTypes="AA">
                                      <p:cBhvr>
                                        <p:cTn id="40" dur="2000" fill="hold"/>
                                        <p:tgtEl>
                                          <p:spTgt spid="7"/>
                                        </p:tgtEl>
                                        <p:attrNameLst>
                                          <p:attrName>ppt_x</p:attrName>
                                          <p:attrName>ppt_y</p:attrName>
                                        </p:attrNameLst>
                                      </p:cBhvr>
                                      <p:rCtr x="-6536" y="8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p:cNvSpPr>
          <p:nvPr/>
        </p:nvSpPr>
        <p:spPr bwMode="auto">
          <a:xfrm>
            <a:off x="4021138" y="1243014"/>
            <a:ext cx="893762" cy="12588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8610" name="Rectangle 3"/>
          <p:cNvSpPr>
            <a:spLocks/>
          </p:cNvSpPr>
          <p:nvPr/>
        </p:nvSpPr>
        <p:spPr bwMode="auto">
          <a:xfrm>
            <a:off x="5019676" y="4622801"/>
            <a:ext cx="892175" cy="1260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8611" name="Rectangle 4"/>
          <p:cNvSpPr>
            <a:spLocks/>
          </p:cNvSpPr>
          <p:nvPr/>
        </p:nvSpPr>
        <p:spPr bwMode="auto">
          <a:xfrm>
            <a:off x="7881939" y="3009900"/>
            <a:ext cx="892175" cy="12588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8612" name="Rectangle 5"/>
          <p:cNvSpPr>
            <a:spLocks/>
          </p:cNvSpPr>
          <p:nvPr/>
        </p:nvSpPr>
        <p:spPr bwMode="auto">
          <a:xfrm>
            <a:off x="6238876" y="1687514"/>
            <a:ext cx="893763" cy="12588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pic>
        <p:nvPicPr>
          <p:cNvPr id="686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964" y="830263"/>
            <a:ext cx="49053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861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4" y="1166813"/>
            <a:ext cx="1303337"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861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6" y="1500189"/>
            <a:ext cx="155892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8616"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0426" y="2813051"/>
            <a:ext cx="82867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861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413" y="5554664"/>
            <a:ext cx="1687512"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cxnSp>
        <p:nvCxnSpPr>
          <p:cNvPr id="68618" name="AutoShape 59"/>
          <p:cNvCxnSpPr>
            <a:cxnSpLocks noChangeShapeType="1"/>
            <a:stCxn id="68610" idx="1"/>
            <a:endCxn id="68609" idx="1"/>
          </p:cNvCxnSpPr>
          <p:nvPr/>
        </p:nvCxnSpPr>
        <p:spPr bwMode="auto">
          <a:xfrm rot="10800000">
            <a:off x="4021139" y="1873250"/>
            <a:ext cx="998537" cy="3379788"/>
          </a:xfrm>
          <a:prstGeom prst="curvedConnector3">
            <a:avLst>
              <a:gd name="adj1" fmla="val 122880"/>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68619" name="AutoShape 60"/>
          <p:cNvCxnSpPr>
            <a:cxnSpLocks noChangeShapeType="1"/>
            <a:stCxn id="68609" idx="2"/>
          </p:cNvCxnSpPr>
          <p:nvPr/>
        </p:nvCxnSpPr>
        <p:spPr bwMode="auto">
          <a:xfrm rot="16200000" flipH="1">
            <a:off x="3738564" y="3232151"/>
            <a:ext cx="1933575" cy="473075"/>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8620" name="AutoShape 61"/>
          <p:cNvCxnSpPr>
            <a:cxnSpLocks noChangeShapeType="1"/>
            <a:stCxn id="68609" idx="3"/>
            <a:endCxn id="68612" idx="1"/>
          </p:cNvCxnSpPr>
          <p:nvPr/>
        </p:nvCxnSpPr>
        <p:spPr bwMode="auto">
          <a:xfrm>
            <a:off x="4914901" y="1871664"/>
            <a:ext cx="1323975" cy="446087"/>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8621" name="AutoShape 62"/>
          <p:cNvCxnSpPr>
            <a:cxnSpLocks noChangeShapeType="1"/>
            <a:stCxn id="68612" idx="2"/>
            <a:endCxn id="68610" idx="0"/>
          </p:cNvCxnSpPr>
          <p:nvPr/>
        </p:nvCxnSpPr>
        <p:spPr bwMode="auto">
          <a:xfrm rot="5400000">
            <a:off x="5237957" y="3174207"/>
            <a:ext cx="1676400" cy="1220787"/>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8622" name="AutoShape 63"/>
          <p:cNvCxnSpPr>
            <a:cxnSpLocks noChangeShapeType="1"/>
          </p:cNvCxnSpPr>
          <p:nvPr/>
        </p:nvCxnSpPr>
        <p:spPr bwMode="auto">
          <a:xfrm rot="10800000" flipV="1">
            <a:off x="6008689" y="3706814"/>
            <a:ext cx="1819275" cy="974725"/>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8623" name="AutoShape 64"/>
          <p:cNvCxnSpPr>
            <a:cxnSpLocks noChangeShapeType="1"/>
            <a:stCxn id="68610" idx="3"/>
            <a:endCxn id="68611" idx="2"/>
          </p:cNvCxnSpPr>
          <p:nvPr/>
        </p:nvCxnSpPr>
        <p:spPr bwMode="auto">
          <a:xfrm flipV="1">
            <a:off x="5911851" y="4268788"/>
            <a:ext cx="2416175" cy="984250"/>
          </a:xfrm>
          <a:prstGeom prst="curvedConnector2">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sp>
        <p:nvSpPr>
          <p:cNvPr id="68624" name="CasellaDiTesto 25"/>
          <p:cNvSpPr txBox="1">
            <a:spLocks noChangeArrowheads="1"/>
          </p:cNvSpPr>
          <p:nvPr/>
        </p:nvSpPr>
        <p:spPr bwMode="auto">
          <a:xfrm>
            <a:off x="4133851" y="1662114"/>
            <a:ext cx="5693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b="1">
                <a:solidFill>
                  <a:srgbClr val="FF0000"/>
                </a:solidFill>
                <a:latin typeface="Times" charset="0"/>
              </a:rPr>
              <a:t>0,5</a:t>
            </a:r>
          </a:p>
        </p:txBody>
      </p:sp>
      <p:sp>
        <p:nvSpPr>
          <p:cNvPr id="68625" name="CasellaDiTesto 26"/>
          <p:cNvSpPr txBox="1">
            <a:spLocks noChangeArrowheads="1"/>
          </p:cNvSpPr>
          <p:nvPr/>
        </p:nvSpPr>
        <p:spPr bwMode="auto">
          <a:xfrm>
            <a:off x="5324475" y="5002213"/>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a:t>
            </a:r>
          </a:p>
        </p:txBody>
      </p:sp>
      <p:sp>
        <p:nvSpPr>
          <p:cNvPr id="68626" name="CasellaDiTesto 27"/>
          <p:cNvSpPr txBox="1">
            <a:spLocks noChangeArrowheads="1"/>
          </p:cNvSpPr>
          <p:nvPr/>
        </p:nvSpPr>
        <p:spPr bwMode="auto">
          <a:xfrm>
            <a:off x="6608763" y="213995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a:t>
            </a:r>
          </a:p>
        </p:txBody>
      </p:sp>
      <p:sp>
        <p:nvSpPr>
          <p:cNvPr id="68627" name="CasellaDiTesto 28"/>
          <p:cNvSpPr txBox="1">
            <a:spLocks noChangeArrowheads="1"/>
          </p:cNvSpPr>
          <p:nvPr/>
        </p:nvSpPr>
        <p:spPr bwMode="auto">
          <a:xfrm>
            <a:off x="8077201" y="3424239"/>
            <a:ext cx="5693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b="1">
                <a:solidFill>
                  <a:srgbClr val="FF0000"/>
                </a:solidFill>
                <a:latin typeface="Times" charset="0"/>
              </a:rPr>
              <a:t>0,5</a:t>
            </a:r>
          </a:p>
        </p:txBody>
      </p:sp>
      <p:pic>
        <p:nvPicPr>
          <p:cNvPr id="2" name="Immagine 1">
            <a:extLst>
              <a:ext uri="{FF2B5EF4-FFF2-40B4-BE49-F238E27FC236}">
                <a16:creationId xmlns:a16="http://schemas.microsoft.com/office/drawing/2014/main" id="{82277E9E-3D62-47AA-900D-89AAD7CBA2BD}"/>
              </a:ext>
            </a:extLst>
          </p:cNvPr>
          <p:cNvPicPr>
            <a:picLocks noChangeAspect="1"/>
          </p:cNvPicPr>
          <p:nvPr/>
        </p:nvPicPr>
        <p:blipFill>
          <a:blip r:embed="rId8"/>
          <a:stretch>
            <a:fillRect/>
          </a:stretch>
        </p:blipFill>
        <p:spPr>
          <a:xfrm>
            <a:off x="7493842" y="5524589"/>
            <a:ext cx="2560542" cy="676715"/>
          </a:xfrm>
          <a:prstGeom prst="rect">
            <a:avLst/>
          </a:prstGeom>
        </p:spPr>
      </p:pic>
    </p:spTree>
    <p:extLst>
      <p:ext uri="{BB962C8B-B14F-4D97-AF65-F5344CB8AC3E}">
        <p14:creationId xmlns:p14="http://schemas.microsoft.com/office/powerpoint/2010/main" val="2687510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p:cNvSpPr>
          <p:nvPr/>
        </p:nvSpPr>
        <p:spPr bwMode="auto">
          <a:xfrm>
            <a:off x="4021138" y="1243014"/>
            <a:ext cx="893762" cy="12588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9634" name="Rectangle 3"/>
          <p:cNvSpPr>
            <a:spLocks/>
          </p:cNvSpPr>
          <p:nvPr/>
        </p:nvSpPr>
        <p:spPr bwMode="auto">
          <a:xfrm>
            <a:off x="5019676" y="4622801"/>
            <a:ext cx="892175" cy="1260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9635" name="Rectangle 4"/>
          <p:cNvSpPr>
            <a:spLocks/>
          </p:cNvSpPr>
          <p:nvPr/>
        </p:nvSpPr>
        <p:spPr bwMode="auto">
          <a:xfrm>
            <a:off x="7812089" y="2906714"/>
            <a:ext cx="892175" cy="12588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69636" name="Rectangle 5"/>
          <p:cNvSpPr>
            <a:spLocks/>
          </p:cNvSpPr>
          <p:nvPr/>
        </p:nvSpPr>
        <p:spPr bwMode="auto">
          <a:xfrm>
            <a:off x="6238876" y="1687514"/>
            <a:ext cx="893763" cy="12588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pic>
        <p:nvPicPr>
          <p:cNvPr id="6963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964" y="830263"/>
            <a:ext cx="49053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963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4" y="1166813"/>
            <a:ext cx="1303337"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963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6" y="1500189"/>
            <a:ext cx="155892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964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0426" y="2813051"/>
            <a:ext cx="82867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9641"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413" y="5554664"/>
            <a:ext cx="1687512"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cxnSp>
        <p:nvCxnSpPr>
          <p:cNvPr id="69642" name="AutoShape 59"/>
          <p:cNvCxnSpPr>
            <a:cxnSpLocks noChangeShapeType="1"/>
            <a:stCxn id="69634" idx="1"/>
            <a:endCxn id="69633" idx="1"/>
          </p:cNvCxnSpPr>
          <p:nvPr/>
        </p:nvCxnSpPr>
        <p:spPr bwMode="auto">
          <a:xfrm rot="10800000">
            <a:off x="4021139" y="1873250"/>
            <a:ext cx="998537" cy="3379788"/>
          </a:xfrm>
          <a:prstGeom prst="curvedConnector3">
            <a:avLst>
              <a:gd name="adj1" fmla="val 12288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9643" name="AutoShape 60"/>
          <p:cNvCxnSpPr>
            <a:cxnSpLocks noChangeShapeType="1"/>
            <a:stCxn id="69633" idx="2"/>
          </p:cNvCxnSpPr>
          <p:nvPr/>
        </p:nvCxnSpPr>
        <p:spPr bwMode="auto">
          <a:xfrm rot="16200000" flipH="1">
            <a:off x="3738564" y="3232151"/>
            <a:ext cx="1933575" cy="473075"/>
          </a:xfrm>
          <a:prstGeom prst="curvedConnector3">
            <a:avLst>
              <a:gd name="adj1" fmla="val 50000"/>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69644" name="AutoShape 61"/>
          <p:cNvCxnSpPr>
            <a:cxnSpLocks noChangeShapeType="1"/>
            <a:stCxn id="69633" idx="3"/>
            <a:endCxn id="69636" idx="1"/>
          </p:cNvCxnSpPr>
          <p:nvPr/>
        </p:nvCxnSpPr>
        <p:spPr bwMode="auto">
          <a:xfrm>
            <a:off x="4914901" y="1871664"/>
            <a:ext cx="1323975" cy="446087"/>
          </a:xfrm>
          <a:prstGeom prst="curvedConnector3">
            <a:avLst>
              <a:gd name="adj1" fmla="val 50000"/>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69645" name="AutoShape 62"/>
          <p:cNvCxnSpPr>
            <a:cxnSpLocks noChangeShapeType="1"/>
            <a:stCxn id="69636" idx="2"/>
            <a:endCxn id="69634" idx="0"/>
          </p:cNvCxnSpPr>
          <p:nvPr/>
        </p:nvCxnSpPr>
        <p:spPr bwMode="auto">
          <a:xfrm rot="5400000">
            <a:off x="5237957" y="3174207"/>
            <a:ext cx="1676400" cy="1220787"/>
          </a:xfrm>
          <a:prstGeom prst="curvedConnector3">
            <a:avLst>
              <a:gd name="adj1" fmla="val 50000"/>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cxnSp>
        <p:nvCxnSpPr>
          <p:cNvPr id="69646" name="AutoShape 63"/>
          <p:cNvCxnSpPr>
            <a:cxnSpLocks noChangeShapeType="1"/>
            <a:stCxn id="69635" idx="1"/>
          </p:cNvCxnSpPr>
          <p:nvPr/>
        </p:nvCxnSpPr>
        <p:spPr bwMode="auto">
          <a:xfrm rot="10800000" flipV="1">
            <a:off x="5905500" y="3535363"/>
            <a:ext cx="1906588" cy="1111250"/>
          </a:xfrm>
          <a:prstGeom prst="curvedConnector3">
            <a:avLst>
              <a:gd name="adj1" fmla="val 50000"/>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69647" name="AutoShape 64"/>
          <p:cNvCxnSpPr>
            <a:cxnSpLocks noChangeShapeType="1"/>
            <a:stCxn id="69634" idx="3"/>
            <a:endCxn id="69635" idx="2"/>
          </p:cNvCxnSpPr>
          <p:nvPr/>
        </p:nvCxnSpPr>
        <p:spPr bwMode="auto">
          <a:xfrm flipV="1">
            <a:off x="5911851" y="4165600"/>
            <a:ext cx="2346325" cy="1087438"/>
          </a:xfrm>
          <a:prstGeom prst="curvedConnector2">
            <a:avLst/>
          </a:prstGeom>
          <a:noFill/>
          <a:ln w="76200">
            <a:solidFill>
              <a:srgbClr val="800000"/>
            </a:solidFill>
            <a:round/>
            <a:headEnd/>
            <a:tailEnd type="triangle" w="med" len="med"/>
          </a:ln>
          <a:extLst>
            <a:ext uri="{909E8E84-426E-40dd-AFC4-6F175D3DCCD1}">
              <a14:hiddenFill xmlns:a14="http://schemas.microsoft.com/office/drawing/2010/main" xmlns="">
                <a:noFill/>
              </a14:hiddenFill>
            </a:ext>
          </a:extLst>
        </p:spPr>
      </p:cxnSp>
      <p:sp>
        <p:nvSpPr>
          <p:cNvPr id="69648" name="CasellaDiTesto 26"/>
          <p:cNvSpPr txBox="1">
            <a:spLocks noChangeArrowheads="1"/>
          </p:cNvSpPr>
          <p:nvPr/>
        </p:nvSpPr>
        <p:spPr bwMode="auto">
          <a:xfrm>
            <a:off x="4341813" y="1674813"/>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a:t>
            </a:r>
          </a:p>
        </p:txBody>
      </p:sp>
      <p:sp>
        <p:nvSpPr>
          <p:cNvPr id="69649" name="CasellaDiTesto 27"/>
          <p:cNvSpPr txBox="1">
            <a:spLocks noChangeArrowheads="1"/>
          </p:cNvSpPr>
          <p:nvPr/>
        </p:nvSpPr>
        <p:spPr bwMode="auto">
          <a:xfrm>
            <a:off x="5094289" y="5002213"/>
            <a:ext cx="63350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b="1">
                <a:solidFill>
                  <a:srgbClr val="FF0000"/>
                </a:solidFill>
                <a:latin typeface="Times" charset="0"/>
              </a:rPr>
              <a:t>0,75</a:t>
            </a:r>
          </a:p>
        </p:txBody>
      </p:sp>
      <p:sp>
        <p:nvSpPr>
          <p:cNvPr id="69650" name="CasellaDiTesto 28"/>
          <p:cNvSpPr txBox="1">
            <a:spLocks noChangeArrowheads="1"/>
          </p:cNvSpPr>
          <p:nvPr/>
        </p:nvSpPr>
        <p:spPr bwMode="auto">
          <a:xfrm>
            <a:off x="6365876" y="2139950"/>
            <a:ext cx="63350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b="1">
                <a:solidFill>
                  <a:srgbClr val="FF0000"/>
                </a:solidFill>
                <a:latin typeface="Times" charset="0"/>
              </a:rPr>
              <a:t>0,25</a:t>
            </a:r>
          </a:p>
        </p:txBody>
      </p:sp>
      <p:sp>
        <p:nvSpPr>
          <p:cNvPr id="69651" name="CasellaDiTesto 29"/>
          <p:cNvSpPr txBox="1">
            <a:spLocks noChangeArrowheads="1"/>
          </p:cNvSpPr>
          <p:nvPr/>
        </p:nvSpPr>
        <p:spPr bwMode="auto">
          <a:xfrm>
            <a:off x="8077200" y="3424238"/>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a:t>
            </a:r>
          </a:p>
        </p:txBody>
      </p:sp>
      <p:pic>
        <p:nvPicPr>
          <p:cNvPr id="2" name="Immagine 1">
            <a:extLst>
              <a:ext uri="{FF2B5EF4-FFF2-40B4-BE49-F238E27FC236}">
                <a16:creationId xmlns:a16="http://schemas.microsoft.com/office/drawing/2014/main" id="{D30517A1-23B1-4E14-881A-969420B7713F}"/>
              </a:ext>
            </a:extLst>
          </p:cNvPr>
          <p:cNvPicPr>
            <a:picLocks noChangeAspect="1"/>
          </p:cNvPicPr>
          <p:nvPr/>
        </p:nvPicPr>
        <p:blipFill>
          <a:blip r:embed="rId8"/>
          <a:stretch>
            <a:fillRect/>
          </a:stretch>
        </p:blipFill>
        <p:spPr>
          <a:xfrm>
            <a:off x="7843260" y="5831682"/>
            <a:ext cx="2560542" cy="676715"/>
          </a:xfrm>
          <a:prstGeom prst="rect">
            <a:avLst/>
          </a:prstGeom>
        </p:spPr>
      </p:pic>
    </p:spTree>
    <p:extLst>
      <p:ext uri="{BB962C8B-B14F-4D97-AF65-F5344CB8AC3E}">
        <p14:creationId xmlns:p14="http://schemas.microsoft.com/office/powerpoint/2010/main" val="2646695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8150DE-52C3-4EF4-9DD8-C8D19F20397B}"/>
              </a:ext>
            </a:extLst>
          </p:cNvPr>
          <p:cNvSpPr>
            <a:spLocks noGrp="1"/>
          </p:cNvSpPr>
          <p:nvPr>
            <p:ph type="title"/>
          </p:nvPr>
        </p:nvSpPr>
        <p:spPr/>
        <p:txBody>
          <a:bodyPr>
            <a:normAutofit/>
          </a:bodyPr>
          <a:lstStyle/>
          <a:p>
            <a:r>
              <a:rPr lang="it-IT" dirty="0"/>
              <a:t>The information </a:t>
            </a:r>
            <a:r>
              <a:rPr lang="it-IT" dirty="0" err="1"/>
              <a:t>lies</a:t>
            </a:r>
            <a:r>
              <a:rPr lang="it-IT" dirty="0"/>
              <a:t> in </a:t>
            </a:r>
            <a:r>
              <a:rPr lang="it-IT" dirty="0" err="1"/>
              <a:t>this</a:t>
            </a:r>
            <a:r>
              <a:rPr lang="it-IT" dirty="0"/>
              <a:t> </a:t>
            </a:r>
            <a:r>
              <a:rPr lang="it-IT" dirty="0" err="1"/>
              <a:t>irregularity</a:t>
            </a:r>
            <a:endParaRPr lang="it-IT" dirty="0"/>
          </a:p>
        </p:txBody>
      </p:sp>
      <p:sp>
        <p:nvSpPr>
          <p:cNvPr id="3" name="Segnaposto contenuto 2">
            <a:extLst>
              <a:ext uri="{FF2B5EF4-FFF2-40B4-BE49-F238E27FC236}">
                <a16:creationId xmlns:a16="http://schemas.microsoft.com/office/drawing/2014/main" id="{5F8A6337-B745-4F4E-9280-2C3A6A4BFB8E}"/>
              </a:ext>
            </a:extLst>
          </p:cNvPr>
          <p:cNvSpPr>
            <a:spLocks noGrp="1"/>
          </p:cNvSpPr>
          <p:nvPr>
            <p:ph idx="1"/>
          </p:nvPr>
        </p:nvSpPr>
        <p:spPr>
          <a:xfrm>
            <a:off x="605096" y="1600201"/>
            <a:ext cx="3917028" cy="4525963"/>
          </a:xfrm>
        </p:spPr>
        <p:txBody>
          <a:bodyPr/>
          <a:lstStyle/>
          <a:p>
            <a:r>
              <a:rPr lang="it-IT" dirty="0"/>
              <a:t>Center</a:t>
            </a:r>
          </a:p>
          <a:p>
            <a:r>
              <a:rPr lang="it-IT" dirty="0"/>
              <a:t>Bridges</a:t>
            </a:r>
          </a:p>
          <a:p>
            <a:r>
              <a:rPr lang="it-IT" dirty="0"/>
              <a:t>Communities (small worlds)</a:t>
            </a:r>
          </a:p>
        </p:txBody>
      </p:sp>
      <p:pic>
        <p:nvPicPr>
          <p:cNvPr id="4" name="Immagine 3">
            <a:extLst>
              <a:ext uri="{FF2B5EF4-FFF2-40B4-BE49-F238E27FC236}">
                <a16:creationId xmlns:a16="http://schemas.microsoft.com/office/drawing/2014/main" id="{53B18BCE-15F1-451C-BB66-B828B10D6CDE}"/>
              </a:ext>
            </a:extLst>
          </p:cNvPr>
          <p:cNvPicPr>
            <a:picLocks noChangeAspect="1"/>
          </p:cNvPicPr>
          <p:nvPr/>
        </p:nvPicPr>
        <p:blipFill>
          <a:blip r:embed="rId2"/>
          <a:stretch>
            <a:fillRect/>
          </a:stretch>
        </p:blipFill>
        <p:spPr>
          <a:xfrm>
            <a:off x="4671753" y="1527984"/>
            <a:ext cx="5846617" cy="4112252"/>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put penna 5">
                <a:extLst>
                  <a:ext uri="{FF2B5EF4-FFF2-40B4-BE49-F238E27FC236}">
                    <a16:creationId xmlns:a16="http://schemas.microsoft.com/office/drawing/2014/main" id="{8468EA0F-750A-48E5-B74B-D595A4571F9E}"/>
                  </a:ext>
                </a:extLst>
              </p14:cNvPr>
              <p14:cNvContentPartPr/>
              <p14:nvPr/>
            </p14:nvContentPartPr>
            <p14:xfrm>
              <a:off x="3606993" y="1949367"/>
              <a:ext cx="3899880" cy="1442520"/>
            </p14:xfrm>
          </p:contentPart>
        </mc:Choice>
        <mc:Fallback xmlns="">
          <p:pic>
            <p:nvPicPr>
              <p:cNvPr id="6" name="Input penna 5">
                <a:extLst>
                  <a:ext uri="{FF2B5EF4-FFF2-40B4-BE49-F238E27FC236}">
                    <a16:creationId xmlns:a16="http://schemas.microsoft.com/office/drawing/2014/main" id="{8468EA0F-750A-48E5-B74B-D595A4571F9E}"/>
                  </a:ext>
                </a:extLst>
              </p:cNvPr>
              <p:cNvPicPr/>
              <p:nvPr/>
            </p:nvPicPr>
            <p:blipFill>
              <a:blip r:embed="rId4"/>
              <a:stretch>
                <a:fillRect/>
              </a:stretch>
            </p:blipFill>
            <p:spPr>
              <a:xfrm>
                <a:off x="3588993" y="1931371"/>
                <a:ext cx="3935520" cy="147815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put penna 7">
                <a:extLst>
                  <a:ext uri="{FF2B5EF4-FFF2-40B4-BE49-F238E27FC236}">
                    <a16:creationId xmlns:a16="http://schemas.microsoft.com/office/drawing/2014/main" id="{F37A99AE-822C-4E56-ABB6-5643EE3E30E2}"/>
                  </a:ext>
                </a:extLst>
              </p14:cNvPr>
              <p14:cNvContentPartPr/>
              <p14:nvPr/>
            </p14:nvContentPartPr>
            <p14:xfrm>
              <a:off x="3812553" y="3755847"/>
              <a:ext cx="2639160" cy="1155600"/>
            </p14:xfrm>
          </p:contentPart>
        </mc:Choice>
        <mc:Fallback xmlns="">
          <p:pic>
            <p:nvPicPr>
              <p:cNvPr id="8" name="Input penna 7">
                <a:extLst>
                  <a:ext uri="{FF2B5EF4-FFF2-40B4-BE49-F238E27FC236}">
                    <a16:creationId xmlns:a16="http://schemas.microsoft.com/office/drawing/2014/main" id="{F37A99AE-822C-4E56-ABB6-5643EE3E30E2}"/>
                  </a:ext>
                </a:extLst>
              </p:cNvPr>
              <p:cNvPicPr/>
              <p:nvPr/>
            </p:nvPicPr>
            <p:blipFill>
              <a:blip r:embed="rId6"/>
              <a:stretch>
                <a:fillRect/>
              </a:stretch>
            </p:blipFill>
            <p:spPr>
              <a:xfrm>
                <a:off x="3794553" y="3737847"/>
                <a:ext cx="2674800" cy="119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put penna 8">
                <a:extLst>
                  <a:ext uri="{FF2B5EF4-FFF2-40B4-BE49-F238E27FC236}">
                    <a16:creationId xmlns:a16="http://schemas.microsoft.com/office/drawing/2014/main" id="{098AED56-8797-47C1-96EB-28518CE9DAAB}"/>
                  </a:ext>
                </a:extLst>
              </p14:cNvPr>
              <p14:cNvContentPartPr/>
              <p14:nvPr/>
            </p14:nvContentPartPr>
            <p14:xfrm>
              <a:off x="3756753" y="2548407"/>
              <a:ext cx="4302000" cy="1680840"/>
            </p14:xfrm>
          </p:contentPart>
        </mc:Choice>
        <mc:Fallback xmlns="">
          <p:pic>
            <p:nvPicPr>
              <p:cNvPr id="9" name="Input penna 8">
                <a:extLst>
                  <a:ext uri="{FF2B5EF4-FFF2-40B4-BE49-F238E27FC236}">
                    <a16:creationId xmlns:a16="http://schemas.microsoft.com/office/drawing/2014/main" id="{098AED56-8797-47C1-96EB-28518CE9DAAB}"/>
                  </a:ext>
                </a:extLst>
              </p:cNvPr>
              <p:cNvPicPr/>
              <p:nvPr/>
            </p:nvPicPr>
            <p:blipFill>
              <a:blip r:embed="rId8"/>
              <a:stretch>
                <a:fillRect/>
              </a:stretch>
            </p:blipFill>
            <p:spPr>
              <a:xfrm>
                <a:off x="3738753" y="2530407"/>
                <a:ext cx="4337640" cy="1716480"/>
              </a:xfrm>
              <a:prstGeom prst="rect">
                <a:avLst/>
              </a:prstGeom>
            </p:spPr>
          </p:pic>
        </mc:Fallback>
      </mc:AlternateContent>
    </p:spTree>
    <p:extLst>
      <p:ext uri="{BB962C8B-B14F-4D97-AF65-F5344CB8AC3E}">
        <p14:creationId xmlns:p14="http://schemas.microsoft.com/office/powerpoint/2010/main" val="21418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p:cNvSpPr>
          <p:nvPr/>
        </p:nvSpPr>
        <p:spPr bwMode="auto">
          <a:xfrm>
            <a:off x="4021138" y="1243014"/>
            <a:ext cx="893762" cy="12588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70658" name="Rectangle 3"/>
          <p:cNvSpPr>
            <a:spLocks/>
          </p:cNvSpPr>
          <p:nvPr/>
        </p:nvSpPr>
        <p:spPr bwMode="auto">
          <a:xfrm>
            <a:off x="5019676" y="4622801"/>
            <a:ext cx="892175" cy="1260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70659" name="Rectangle 4"/>
          <p:cNvSpPr>
            <a:spLocks/>
          </p:cNvSpPr>
          <p:nvPr/>
        </p:nvSpPr>
        <p:spPr bwMode="auto">
          <a:xfrm>
            <a:off x="7881939" y="3009900"/>
            <a:ext cx="892175" cy="12588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sp>
        <p:nvSpPr>
          <p:cNvPr id="70660" name="Rectangle 5"/>
          <p:cNvSpPr>
            <a:spLocks/>
          </p:cNvSpPr>
          <p:nvPr/>
        </p:nvSpPr>
        <p:spPr bwMode="auto">
          <a:xfrm>
            <a:off x="6238876" y="1687514"/>
            <a:ext cx="893763" cy="12588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it-IT" sz="1600"/>
          </a:p>
        </p:txBody>
      </p:sp>
      <p:pic>
        <p:nvPicPr>
          <p:cNvPr id="7066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964" y="830263"/>
            <a:ext cx="49053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066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4" y="1166813"/>
            <a:ext cx="1303337"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066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6" y="1500189"/>
            <a:ext cx="155892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066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0426" y="2813051"/>
            <a:ext cx="82867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066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413" y="5554664"/>
            <a:ext cx="1687512"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cxnSp>
        <p:nvCxnSpPr>
          <p:cNvPr id="70666" name="AutoShape 59"/>
          <p:cNvCxnSpPr>
            <a:cxnSpLocks noChangeShapeType="1"/>
            <a:stCxn id="70658" idx="1"/>
            <a:endCxn id="70657" idx="1"/>
          </p:cNvCxnSpPr>
          <p:nvPr/>
        </p:nvCxnSpPr>
        <p:spPr bwMode="auto">
          <a:xfrm rot="10800000">
            <a:off x="4021139" y="1873250"/>
            <a:ext cx="998537" cy="3379788"/>
          </a:xfrm>
          <a:prstGeom prst="curvedConnector3">
            <a:avLst>
              <a:gd name="adj1" fmla="val 122880"/>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70667" name="AutoShape 60"/>
          <p:cNvCxnSpPr>
            <a:cxnSpLocks noChangeShapeType="1"/>
            <a:stCxn id="70657" idx="2"/>
          </p:cNvCxnSpPr>
          <p:nvPr/>
        </p:nvCxnSpPr>
        <p:spPr bwMode="auto">
          <a:xfrm rot="16200000" flipH="1">
            <a:off x="3738564" y="3232151"/>
            <a:ext cx="1933575" cy="473075"/>
          </a:xfrm>
          <a:prstGeom prst="curvedConnector3">
            <a:avLst>
              <a:gd name="adj1" fmla="val 50000"/>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70668" name="AutoShape 61"/>
          <p:cNvCxnSpPr>
            <a:cxnSpLocks noChangeShapeType="1"/>
            <a:stCxn id="70657" idx="3"/>
            <a:endCxn id="70660" idx="1"/>
          </p:cNvCxnSpPr>
          <p:nvPr/>
        </p:nvCxnSpPr>
        <p:spPr bwMode="auto">
          <a:xfrm>
            <a:off x="4914901" y="1871664"/>
            <a:ext cx="1323975" cy="446087"/>
          </a:xfrm>
          <a:prstGeom prst="curvedConnector3">
            <a:avLst>
              <a:gd name="adj1" fmla="val 50000"/>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70669" name="AutoShape 62"/>
          <p:cNvCxnSpPr>
            <a:cxnSpLocks noChangeShapeType="1"/>
          </p:cNvCxnSpPr>
          <p:nvPr/>
        </p:nvCxnSpPr>
        <p:spPr bwMode="auto">
          <a:xfrm rot="5400000">
            <a:off x="5436394" y="2936081"/>
            <a:ext cx="1676400" cy="1220788"/>
          </a:xfrm>
          <a:prstGeom prst="curvedConnector3">
            <a:avLst>
              <a:gd name="adj1" fmla="val 50000"/>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70670" name="AutoShape 63"/>
          <p:cNvCxnSpPr>
            <a:cxnSpLocks noChangeShapeType="1"/>
          </p:cNvCxnSpPr>
          <p:nvPr/>
        </p:nvCxnSpPr>
        <p:spPr bwMode="auto">
          <a:xfrm rot="10800000" flipV="1">
            <a:off x="6003926" y="3730625"/>
            <a:ext cx="1831975" cy="1119188"/>
          </a:xfrm>
          <a:prstGeom prst="curvedConnector3">
            <a:avLst>
              <a:gd name="adj1" fmla="val 50000"/>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70671" name="AutoShape 64"/>
          <p:cNvCxnSpPr>
            <a:cxnSpLocks noChangeShapeType="1"/>
            <a:stCxn id="70658" idx="3"/>
            <a:endCxn id="70659" idx="2"/>
          </p:cNvCxnSpPr>
          <p:nvPr/>
        </p:nvCxnSpPr>
        <p:spPr bwMode="auto">
          <a:xfrm flipV="1">
            <a:off x="5911851" y="4268788"/>
            <a:ext cx="2416175" cy="984250"/>
          </a:xfrm>
          <a:prstGeom prst="curvedConnector2">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cxnSp>
      <p:sp>
        <p:nvSpPr>
          <p:cNvPr id="70672" name="CasellaDiTesto 26"/>
          <p:cNvSpPr txBox="1">
            <a:spLocks noChangeArrowheads="1"/>
          </p:cNvSpPr>
          <p:nvPr/>
        </p:nvSpPr>
        <p:spPr bwMode="auto">
          <a:xfrm>
            <a:off x="4144964" y="1674813"/>
            <a:ext cx="63350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0,22</a:t>
            </a:r>
          </a:p>
        </p:txBody>
      </p:sp>
      <p:sp>
        <p:nvSpPr>
          <p:cNvPr id="70673" name="CasellaDiTesto 27"/>
          <p:cNvSpPr txBox="1">
            <a:spLocks noChangeArrowheads="1"/>
          </p:cNvSpPr>
          <p:nvPr/>
        </p:nvSpPr>
        <p:spPr bwMode="auto">
          <a:xfrm>
            <a:off x="5140326" y="5002213"/>
            <a:ext cx="63350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0,44</a:t>
            </a:r>
          </a:p>
        </p:txBody>
      </p:sp>
      <p:sp>
        <p:nvSpPr>
          <p:cNvPr id="70674" name="CasellaDiTesto 28"/>
          <p:cNvSpPr txBox="1">
            <a:spLocks noChangeArrowheads="1"/>
          </p:cNvSpPr>
          <p:nvPr/>
        </p:nvSpPr>
        <p:spPr bwMode="auto">
          <a:xfrm>
            <a:off x="6354763" y="2139950"/>
            <a:ext cx="61446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0,11</a:t>
            </a:r>
          </a:p>
        </p:txBody>
      </p:sp>
      <p:sp>
        <p:nvSpPr>
          <p:cNvPr id="70675" name="CasellaDiTesto 29"/>
          <p:cNvSpPr txBox="1">
            <a:spLocks noChangeArrowheads="1"/>
          </p:cNvSpPr>
          <p:nvPr/>
        </p:nvSpPr>
        <p:spPr bwMode="auto">
          <a:xfrm>
            <a:off x="8077201" y="3424238"/>
            <a:ext cx="63350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000">
                <a:solidFill>
                  <a:srgbClr val="411219"/>
                </a:solidFill>
                <a:latin typeface="Times" charset="0"/>
              </a:rPr>
              <a:t>0,22</a:t>
            </a:r>
          </a:p>
        </p:txBody>
      </p:sp>
      <p:sp>
        <p:nvSpPr>
          <p:cNvPr id="31" name="CasellaDiTesto 30"/>
          <p:cNvSpPr txBox="1">
            <a:spLocks noChangeArrowheads="1"/>
          </p:cNvSpPr>
          <p:nvPr/>
        </p:nvSpPr>
        <p:spPr bwMode="auto">
          <a:xfrm>
            <a:off x="1835150" y="369889"/>
            <a:ext cx="3771900" cy="523875"/>
          </a:xfrm>
          <a:prstGeom prst="rect">
            <a:avLst/>
          </a:prstGeom>
          <a:solidFill>
            <a:srgbClr val="ADA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2800">
                <a:solidFill>
                  <a:srgbClr val="411219"/>
                </a:solidFill>
                <a:latin typeface="Times" charset="0"/>
              </a:rPr>
              <a:t>After several iterations..</a:t>
            </a:r>
          </a:p>
        </p:txBody>
      </p:sp>
      <p:sp>
        <p:nvSpPr>
          <p:cNvPr id="32" name="CasellaDiTesto 31"/>
          <p:cNvSpPr txBox="1">
            <a:spLocks noChangeArrowheads="1"/>
          </p:cNvSpPr>
          <p:nvPr/>
        </p:nvSpPr>
        <p:spPr bwMode="auto">
          <a:xfrm>
            <a:off x="6592889" y="5437188"/>
            <a:ext cx="2992437" cy="584200"/>
          </a:xfrm>
          <a:prstGeom prst="rect">
            <a:avLst/>
          </a:prstGeom>
          <a:solidFill>
            <a:srgbClr val="ADA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it-IT" sz="3200">
                <a:solidFill>
                  <a:srgbClr val="411219"/>
                </a:solidFill>
                <a:latin typeface="Times" charset="0"/>
              </a:rPr>
              <a:t>Why stops here?</a:t>
            </a:r>
          </a:p>
        </p:txBody>
      </p:sp>
    </p:spTree>
    <p:extLst>
      <p:ext uri="{BB962C8B-B14F-4D97-AF65-F5344CB8AC3E}">
        <p14:creationId xmlns:p14="http://schemas.microsoft.com/office/powerpoint/2010/main" val="4092579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checkerboard(across)">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5065" y="1463040"/>
            <a:ext cx="3796306" cy="2690949"/>
          </a:xfrm>
        </p:spPr>
        <p:txBody>
          <a:bodyPr anchor="t">
            <a:normAutofit/>
          </a:bodyPr>
          <a:lstStyle/>
          <a:p>
            <a:pPr>
              <a:lnSpc>
                <a:spcPct val="90000"/>
              </a:lnSpc>
            </a:pPr>
            <a:r>
              <a:rPr lang="en-US" dirty="0"/>
              <a:t>More on finding “key players” : </a:t>
            </a:r>
            <a:r>
              <a:rPr lang="en-US"/>
              <a:t>bridgeness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5656218" y="1463039"/>
            <a:ext cx="5542387" cy="4300447"/>
          </a:xfrm>
        </p:spPr>
        <p:txBody>
          <a:bodyPr anchor="t">
            <a:normAutofit/>
          </a:bodyPr>
          <a:lstStyle/>
          <a:p>
            <a:r>
              <a:rPr lang="en-US" sz="2000"/>
              <a:t>Centrality degree, PageRank and other centrality measures tells us how a node (an individual in a social network) is “authoritative”</a:t>
            </a:r>
          </a:p>
          <a:p>
            <a:r>
              <a:rPr lang="en-US" sz="2000"/>
              <a:t>There are other qualities we may want to compute, for example, the “bridgeness” (also called betweenness, brokerage, key separators..)</a:t>
            </a:r>
          </a:p>
          <a:p>
            <a:r>
              <a:rPr lang="en-US" sz="2000"/>
              <a:t>People that link other people, acting as bridges </a:t>
            </a:r>
          </a:p>
          <a:p>
            <a:r>
              <a:rPr lang="en-US" sz="2000"/>
              <a:t>Model based on </a:t>
            </a:r>
            <a:r>
              <a:rPr lang="en-US" sz="2000" b="1"/>
              <a:t>communication flow</a:t>
            </a:r>
            <a:r>
              <a:rPr lang="en-US" sz="2000"/>
              <a:t>:  A person who lies on communication paths can control communication flow, and is thus important to ensure connections (flow of information) among groups  </a:t>
            </a:r>
          </a:p>
          <a:p>
            <a:endParaRPr lang="en-US" sz="2000"/>
          </a:p>
        </p:txBody>
      </p:sp>
    </p:spTree>
    <p:extLst>
      <p:ext uri="{BB962C8B-B14F-4D97-AF65-F5344CB8AC3E}">
        <p14:creationId xmlns:p14="http://schemas.microsoft.com/office/powerpoint/2010/main" val="410985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6"/>
          <p:cNvSpPr>
            <a:spLocks noGrp="1"/>
          </p:cNvSpPr>
          <p:nvPr>
            <p:ph type="title"/>
          </p:nvPr>
        </p:nvSpPr>
        <p:spPr>
          <a:xfrm>
            <a:off x="795528" y="386930"/>
            <a:ext cx="10141799" cy="1300554"/>
          </a:xfrm>
        </p:spPr>
        <p:txBody>
          <a:bodyPr vert="horz" lIns="91440" tIns="45720" rIns="91440" bIns="45720" rtlCol="0" anchor="b">
            <a:normAutofit/>
          </a:bodyPr>
          <a:lstStyle/>
          <a:p>
            <a:pPr algn="l" defTabSz="914400">
              <a:lnSpc>
                <a:spcPct val="90000"/>
              </a:lnSpc>
            </a:pPr>
            <a:r>
              <a:rPr lang="en-US" sz="4800" kern="1200">
                <a:solidFill>
                  <a:schemeClr val="tx1"/>
                </a:solidFill>
                <a:latin typeface="+mj-lt"/>
                <a:ea typeface="+mj-ea"/>
                <a:cs typeface="+mj-cs"/>
              </a:rPr>
              <a:t>Example of bridge</a:t>
            </a:r>
          </a:p>
        </p:txBody>
      </p:sp>
      <p:sp>
        <p:nvSpPr>
          <p:cNvPr id="16" name="Rectangle 15">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p:cNvPicPr>
            <a:picLocks noChangeAspect="1"/>
          </p:cNvPicPr>
          <p:nvPr/>
        </p:nvPicPr>
        <p:blipFill>
          <a:blip r:embed="rId2"/>
          <a:stretch>
            <a:fillRect/>
          </a:stretch>
        </p:blipFill>
        <p:spPr>
          <a:xfrm>
            <a:off x="635295" y="3235633"/>
            <a:ext cx="5150277" cy="2292408"/>
          </a:xfrm>
          <a:prstGeom prst="rect">
            <a:avLst/>
          </a:prstGeom>
        </p:spPr>
      </p:pic>
      <p:sp>
        <p:nvSpPr>
          <p:cNvPr id="9" name="CasellaDiTesto 8"/>
          <p:cNvSpPr txBox="1"/>
          <p:nvPr/>
        </p:nvSpPr>
        <p:spPr>
          <a:xfrm>
            <a:off x="6406429" y="2599509"/>
            <a:ext cx="4530898" cy="363945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000" dirty="0"/>
              <a:t>Algorithms to identify bridges (also called </a:t>
            </a:r>
            <a:r>
              <a:rPr lang="en-US" sz="2000" dirty="0" err="1"/>
              <a:t>brockers</a:t>
            </a:r>
            <a:r>
              <a:rPr lang="en-US" sz="2000" dirty="0"/>
              <a:t>) are all based on some measure of the </a:t>
            </a:r>
            <a:r>
              <a:rPr lang="en-US" sz="2000" b="1" dirty="0"/>
              <a:t>graph connectivity</a:t>
            </a:r>
            <a:r>
              <a:rPr lang="en-US" sz="2000" dirty="0"/>
              <a:t>. </a:t>
            </a:r>
          </a:p>
        </p:txBody>
      </p:sp>
      <p:sp>
        <p:nvSpPr>
          <p:cNvPr id="20" name="Rectangle 19">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571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Betweenness</a:t>
            </a:r>
            <a:r>
              <a:rPr lang="it-IT" dirty="0"/>
              <a:t>: </a:t>
            </a:r>
            <a:r>
              <a:rPr lang="it-IT" dirty="0" err="1"/>
              <a:t>intuition</a:t>
            </a:r>
            <a:endParaRPr lang="it-IT" dirty="0"/>
          </a:p>
        </p:txBody>
      </p:sp>
      <p:sp>
        <p:nvSpPr>
          <p:cNvPr id="3" name="Segnaposto contenuto 2"/>
          <p:cNvSpPr>
            <a:spLocks noGrp="1"/>
          </p:cNvSpPr>
          <p:nvPr>
            <p:ph idx="1"/>
          </p:nvPr>
        </p:nvSpPr>
        <p:spPr/>
        <p:txBody>
          <a:bodyPr/>
          <a:lstStyle/>
          <a:p>
            <a:r>
              <a:rPr lang="it-IT" sz="2800" dirty="0" err="1"/>
              <a:t>Intuition</a:t>
            </a:r>
            <a:r>
              <a:rPr lang="it-IT" sz="2800" dirty="0"/>
              <a:t>: </a:t>
            </a:r>
            <a:r>
              <a:rPr lang="it-IT" sz="2800" dirty="0" err="1"/>
              <a:t>how</a:t>
            </a:r>
            <a:r>
              <a:rPr lang="it-IT" sz="2800" dirty="0"/>
              <a:t> </a:t>
            </a:r>
            <a:r>
              <a:rPr lang="it-IT" sz="2800" dirty="0" err="1"/>
              <a:t>many</a:t>
            </a:r>
            <a:r>
              <a:rPr lang="it-IT" sz="2800" dirty="0"/>
              <a:t> </a:t>
            </a:r>
            <a:r>
              <a:rPr lang="it-IT" sz="2800" dirty="0" err="1"/>
              <a:t>pairs</a:t>
            </a:r>
            <a:r>
              <a:rPr lang="it-IT" sz="2800" dirty="0"/>
              <a:t> of </a:t>
            </a:r>
            <a:r>
              <a:rPr lang="it-IT" sz="2800" dirty="0" err="1"/>
              <a:t>individuals</a:t>
            </a:r>
            <a:r>
              <a:rPr lang="it-IT" sz="2800" dirty="0"/>
              <a:t> </a:t>
            </a:r>
            <a:r>
              <a:rPr lang="it-IT" sz="2800" dirty="0" err="1"/>
              <a:t>would</a:t>
            </a:r>
            <a:r>
              <a:rPr lang="it-IT" sz="2800" dirty="0"/>
              <a:t> </a:t>
            </a:r>
            <a:r>
              <a:rPr lang="it-IT" sz="2800" dirty="0" err="1"/>
              <a:t>have</a:t>
            </a:r>
            <a:r>
              <a:rPr lang="it-IT" sz="2800" dirty="0"/>
              <a:t> to go </a:t>
            </a:r>
            <a:r>
              <a:rPr lang="it-IT" sz="2800" dirty="0" err="1">
                <a:solidFill>
                  <a:srgbClr val="FF0000"/>
                </a:solidFill>
              </a:rPr>
              <a:t>through</a:t>
            </a:r>
            <a:r>
              <a:rPr lang="it-IT" sz="2800" dirty="0">
                <a:solidFill>
                  <a:srgbClr val="FF0000"/>
                </a:solidFill>
              </a:rPr>
              <a:t> you </a:t>
            </a:r>
            <a:r>
              <a:rPr lang="it-IT" sz="2800" dirty="0"/>
              <a:t>in </a:t>
            </a:r>
            <a:r>
              <a:rPr lang="it-IT" sz="2800" dirty="0" err="1"/>
              <a:t>order</a:t>
            </a:r>
            <a:r>
              <a:rPr lang="it-IT" sz="2800" dirty="0"/>
              <a:t> to </a:t>
            </a:r>
            <a:r>
              <a:rPr lang="it-IT" sz="2800" dirty="0" err="1"/>
              <a:t>reach</a:t>
            </a:r>
            <a:r>
              <a:rPr lang="it-IT" sz="2800" dirty="0"/>
              <a:t> one </a:t>
            </a:r>
            <a:r>
              <a:rPr lang="it-IT" sz="2800" dirty="0" err="1"/>
              <a:t>another</a:t>
            </a:r>
            <a:r>
              <a:rPr lang="it-IT" sz="2800" dirty="0"/>
              <a:t> in the minimum </a:t>
            </a:r>
            <a:r>
              <a:rPr lang="it-IT" sz="2800" dirty="0" err="1"/>
              <a:t>number</a:t>
            </a:r>
            <a:r>
              <a:rPr lang="it-IT" sz="2800" dirty="0"/>
              <a:t> of steps?</a:t>
            </a:r>
          </a:p>
          <a:p>
            <a:r>
              <a:rPr lang="it-IT" sz="2800" dirty="0" err="1"/>
              <a:t>Who</a:t>
            </a:r>
            <a:r>
              <a:rPr lang="it-IT" sz="2800" dirty="0"/>
              <a:t> </a:t>
            </a:r>
            <a:r>
              <a:rPr lang="it-IT" sz="2800" dirty="0" err="1"/>
              <a:t>has</a:t>
            </a:r>
            <a:r>
              <a:rPr lang="it-IT" sz="2800" dirty="0"/>
              <a:t> </a:t>
            </a:r>
            <a:r>
              <a:rPr lang="it-IT" sz="2800" dirty="0" err="1"/>
              <a:t>higher</a:t>
            </a:r>
            <a:r>
              <a:rPr lang="it-IT" sz="2800" dirty="0"/>
              <a:t> </a:t>
            </a:r>
            <a:r>
              <a:rPr lang="it-IT" sz="2800" dirty="0" err="1"/>
              <a:t>betweenness</a:t>
            </a:r>
            <a:r>
              <a:rPr lang="it-IT" sz="2800" dirty="0"/>
              <a:t>, X or Y in </a:t>
            </a:r>
            <a:r>
              <a:rPr lang="it-IT" sz="2800" dirty="0" err="1"/>
              <a:t>these</a:t>
            </a:r>
            <a:r>
              <a:rPr lang="it-IT" sz="2800" dirty="0"/>
              <a:t> 3 </a:t>
            </a:r>
            <a:r>
              <a:rPr lang="it-IT" sz="2800" dirty="0" err="1"/>
              <a:t>examples</a:t>
            </a:r>
            <a:r>
              <a:rPr lang="it-IT" sz="2800" dirty="0"/>
              <a:t>? </a:t>
            </a:r>
          </a:p>
          <a:p>
            <a:pPr marL="0" indent="0">
              <a:buNone/>
            </a:pPr>
            <a:r>
              <a:rPr lang="it-IT" dirty="0"/>
              <a:t> </a:t>
            </a:r>
          </a:p>
          <a:p>
            <a:endParaRPr lang="it-IT" dirty="0"/>
          </a:p>
        </p:txBody>
      </p:sp>
      <p:grpSp>
        <p:nvGrpSpPr>
          <p:cNvPr id="7" name="Gruppo 6"/>
          <p:cNvGrpSpPr/>
          <p:nvPr/>
        </p:nvGrpSpPr>
        <p:grpSpPr>
          <a:xfrm>
            <a:off x="2080052" y="3616165"/>
            <a:ext cx="7822132" cy="2395214"/>
            <a:chOff x="708452" y="3979580"/>
            <a:chExt cx="7822132" cy="2395214"/>
          </a:xfrm>
        </p:grpSpPr>
        <p:pic>
          <p:nvPicPr>
            <p:cNvPr id="4" name="Immagine 3"/>
            <p:cNvPicPr>
              <a:picLocks noChangeAspect="1"/>
            </p:cNvPicPr>
            <p:nvPr/>
          </p:nvPicPr>
          <p:blipFill>
            <a:blip r:embed="rId2"/>
            <a:stretch>
              <a:fillRect/>
            </a:stretch>
          </p:blipFill>
          <p:spPr>
            <a:xfrm>
              <a:off x="708452" y="3979580"/>
              <a:ext cx="7822132" cy="2395214"/>
            </a:xfrm>
            <a:prstGeom prst="rect">
              <a:avLst/>
            </a:prstGeom>
          </p:spPr>
        </p:pic>
        <p:sp>
          <p:nvSpPr>
            <p:cNvPr id="5" name="CasellaDiTesto 4"/>
            <p:cNvSpPr txBox="1"/>
            <p:nvPr/>
          </p:nvSpPr>
          <p:spPr>
            <a:xfrm>
              <a:off x="6534858" y="5405414"/>
              <a:ext cx="304478" cy="369332"/>
            </a:xfrm>
            <a:prstGeom prst="rect">
              <a:avLst/>
            </a:prstGeom>
            <a:noFill/>
          </p:spPr>
          <p:txBody>
            <a:bodyPr wrap="none" rtlCol="0">
              <a:spAutoFit/>
            </a:bodyPr>
            <a:lstStyle/>
            <a:p>
              <a:r>
                <a:rPr lang="it-IT" dirty="0"/>
                <a:t>X</a:t>
              </a:r>
            </a:p>
          </p:txBody>
        </p:sp>
        <p:sp>
          <p:nvSpPr>
            <p:cNvPr id="6" name="CasellaDiTesto 5"/>
            <p:cNvSpPr txBox="1"/>
            <p:nvPr/>
          </p:nvSpPr>
          <p:spPr>
            <a:xfrm>
              <a:off x="6130992" y="4912934"/>
              <a:ext cx="300082" cy="369332"/>
            </a:xfrm>
            <a:prstGeom prst="rect">
              <a:avLst/>
            </a:prstGeom>
            <a:noFill/>
          </p:spPr>
          <p:txBody>
            <a:bodyPr wrap="none" rtlCol="0">
              <a:spAutoFit/>
            </a:bodyPr>
            <a:lstStyle/>
            <a:p>
              <a:r>
                <a:rPr lang="it-IT" dirty="0"/>
                <a:t>Y</a:t>
              </a:r>
            </a:p>
          </p:txBody>
        </p:sp>
      </p:grpSp>
    </p:spTree>
    <p:extLst>
      <p:ext uri="{BB962C8B-B14F-4D97-AF65-F5344CB8AC3E}">
        <p14:creationId xmlns:p14="http://schemas.microsoft.com/office/powerpoint/2010/main" val="366237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864969" y="999519"/>
            <a:ext cx="819785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endParaRPr lang="en-US" sz="2400" dirty="0"/>
          </a:p>
          <a:p>
            <a:pPr>
              <a:defRPr/>
            </a:pPr>
            <a:r>
              <a:rPr lang="en-US" sz="2400" dirty="0" err="1"/>
              <a:t>Betweenness</a:t>
            </a:r>
            <a:r>
              <a:rPr lang="en-US" sz="2400" dirty="0"/>
              <a:t> centrality counts the number of </a:t>
            </a:r>
            <a:r>
              <a:rPr lang="en-US" sz="2400" u="sng" dirty="0"/>
              <a:t>geodesic</a:t>
            </a:r>
            <a:r>
              <a:rPr lang="en-US" sz="2400" dirty="0"/>
              <a:t> paths between </a:t>
            </a:r>
            <a:r>
              <a:rPr lang="en-US" sz="2400" i="1" dirty="0" err="1"/>
              <a:t>i</a:t>
            </a:r>
            <a:r>
              <a:rPr lang="en-US" sz="2400" dirty="0"/>
              <a:t> and </a:t>
            </a:r>
            <a:r>
              <a:rPr lang="en-US" sz="2400" i="1" dirty="0"/>
              <a:t>k</a:t>
            </a:r>
            <a:r>
              <a:rPr lang="en-US" sz="2400" dirty="0"/>
              <a:t> </a:t>
            </a:r>
            <a:r>
              <a:rPr lang="en-US" sz="2400" b="1" dirty="0">
                <a:solidFill>
                  <a:srgbClr val="FF0000"/>
                </a:solidFill>
              </a:rPr>
              <a:t>that actor </a:t>
            </a:r>
            <a:r>
              <a:rPr lang="en-US" sz="2400" b="1" i="1" dirty="0">
                <a:solidFill>
                  <a:srgbClr val="FF0000"/>
                </a:solidFill>
              </a:rPr>
              <a:t>j</a:t>
            </a:r>
            <a:r>
              <a:rPr lang="en-US" sz="2400" b="1" dirty="0">
                <a:solidFill>
                  <a:srgbClr val="FF0000"/>
                </a:solidFill>
              </a:rPr>
              <a:t> resides on</a:t>
            </a:r>
            <a:r>
              <a:rPr lang="en-US" sz="2400" dirty="0"/>
              <a:t>. Geodesics are defined as the </a:t>
            </a:r>
            <a:r>
              <a:rPr lang="en-US" sz="2400" b="1" dirty="0"/>
              <a:t>shortest path </a:t>
            </a:r>
            <a:r>
              <a:rPr lang="en-US" sz="2400" dirty="0"/>
              <a:t>between points</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l="24089" t="20071" r="42935" b="35283"/>
          <a:stretch>
            <a:fillRect/>
          </a:stretch>
        </p:blipFill>
        <p:spPr bwMode="auto">
          <a:xfrm>
            <a:off x="2516189" y="3222625"/>
            <a:ext cx="2663825" cy="262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2" name="Gruppo 1">
            <a:extLst>
              <a:ext uri="{FF2B5EF4-FFF2-40B4-BE49-F238E27FC236}">
                <a16:creationId xmlns:a16="http://schemas.microsoft.com/office/drawing/2014/main" id="{D1E3863E-F2A7-4DE6-84D3-FD84AB38D851}"/>
              </a:ext>
            </a:extLst>
          </p:cNvPr>
          <p:cNvGrpSpPr/>
          <p:nvPr/>
        </p:nvGrpSpPr>
        <p:grpSpPr>
          <a:xfrm>
            <a:off x="6664325" y="3338514"/>
            <a:ext cx="2545890" cy="2381468"/>
            <a:chOff x="6664325" y="3338514"/>
            <a:chExt cx="2545890" cy="2381468"/>
          </a:xfrm>
        </p:grpSpPr>
        <p:sp>
          <p:nvSpPr>
            <p:cNvPr id="13317" name="Text Box 5"/>
            <p:cNvSpPr txBox="1">
              <a:spLocks noChangeArrowheads="1"/>
            </p:cNvSpPr>
            <p:nvPr/>
          </p:nvSpPr>
          <p:spPr bwMode="auto">
            <a:xfrm>
              <a:off x="7712075" y="3338514"/>
              <a:ext cx="42672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dirty="0"/>
                <a:t>b</a:t>
              </a:r>
            </a:p>
          </p:txBody>
        </p:sp>
        <p:sp>
          <p:nvSpPr>
            <p:cNvPr id="13318" name="Text Box 6"/>
            <p:cNvSpPr txBox="1">
              <a:spLocks noChangeArrowheads="1"/>
            </p:cNvSpPr>
            <p:nvPr/>
          </p:nvSpPr>
          <p:spPr bwMode="auto">
            <a:xfrm>
              <a:off x="7707313" y="4121151"/>
              <a:ext cx="40588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a:t>a</a:t>
              </a:r>
            </a:p>
          </p:txBody>
        </p:sp>
        <p:sp>
          <p:nvSpPr>
            <p:cNvPr id="13319" name="Text Box 7"/>
            <p:cNvSpPr txBox="1">
              <a:spLocks noChangeArrowheads="1"/>
            </p:cNvSpPr>
            <p:nvPr/>
          </p:nvSpPr>
          <p:spPr bwMode="auto">
            <a:xfrm>
              <a:off x="6664325" y="5073651"/>
              <a:ext cx="254589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dirty="0"/>
                <a:t>c  d  e  f  g  h</a:t>
              </a:r>
            </a:p>
          </p:txBody>
        </p:sp>
        <p:sp>
          <p:nvSpPr>
            <p:cNvPr id="13320" name="Line 8"/>
            <p:cNvSpPr>
              <a:spLocks noChangeShapeType="1"/>
            </p:cNvSpPr>
            <p:nvPr/>
          </p:nvSpPr>
          <p:spPr bwMode="auto">
            <a:xfrm>
              <a:off x="7900988" y="3938589"/>
              <a:ext cx="0" cy="3587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13321" name="Line 9"/>
            <p:cNvSpPr>
              <a:spLocks noChangeShapeType="1"/>
            </p:cNvSpPr>
            <p:nvPr/>
          </p:nvSpPr>
          <p:spPr bwMode="auto">
            <a:xfrm flipH="1">
              <a:off x="7027864" y="4691063"/>
              <a:ext cx="873125" cy="487362"/>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13322" name="Line 10"/>
            <p:cNvSpPr>
              <a:spLocks noChangeShapeType="1"/>
            </p:cNvSpPr>
            <p:nvPr/>
          </p:nvSpPr>
          <p:spPr bwMode="auto">
            <a:xfrm flipH="1">
              <a:off x="7510463" y="4700589"/>
              <a:ext cx="400050" cy="4730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13323" name="Line 11"/>
            <p:cNvSpPr>
              <a:spLocks noChangeShapeType="1"/>
            </p:cNvSpPr>
            <p:nvPr/>
          </p:nvSpPr>
          <p:spPr bwMode="auto">
            <a:xfrm flipH="1">
              <a:off x="7843839" y="4700589"/>
              <a:ext cx="73025" cy="4730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13324" name="Line 12"/>
            <p:cNvSpPr>
              <a:spLocks noChangeShapeType="1"/>
            </p:cNvSpPr>
            <p:nvPr/>
          </p:nvSpPr>
          <p:spPr bwMode="auto">
            <a:xfrm>
              <a:off x="7902576" y="4706939"/>
              <a:ext cx="333375" cy="46672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13325" name="Line 13"/>
            <p:cNvSpPr>
              <a:spLocks noChangeShapeType="1"/>
            </p:cNvSpPr>
            <p:nvPr/>
          </p:nvSpPr>
          <p:spPr bwMode="auto">
            <a:xfrm>
              <a:off x="7902575" y="4706938"/>
              <a:ext cx="717550" cy="487362"/>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13326" name="Line 14"/>
            <p:cNvSpPr>
              <a:spLocks noChangeShapeType="1"/>
            </p:cNvSpPr>
            <p:nvPr/>
          </p:nvSpPr>
          <p:spPr bwMode="auto">
            <a:xfrm>
              <a:off x="7902576" y="4706938"/>
              <a:ext cx="1116013" cy="493712"/>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grpSp>
      <p:sp>
        <p:nvSpPr>
          <p:cNvPr id="57357" name="Rettangolo 1"/>
          <p:cNvSpPr>
            <a:spLocks noChangeArrowheads="1"/>
          </p:cNvSpPr>
          <p:nvPr/>
        </p:nvSpPr>
        <p:spPr bwMode="auto">
          <a:xfrm>
            <a:off x="1815335" y="292388"/>
            <a:ext cx="5917004"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200" b="1" dirty="0">
                <a:solidFill>
                  <a:srgbClr val="FF0000"/>
                </a:solidFill>
              </a:rPr>
              <a:t>Formally: </a:t>
            </a:r>
            <a:r>
              <a:rPr lang="en-US" sz="3200" b="1" dirty="0" err="1">
                <a:solidFill>
                  <a:srgbClr val="FF0000"/>
                </a:solidFill>
              </a:rPr>
              <a:t>Betweenness</a:t>
            </a:r>
            <a:r>
              <a:rPr lang="en-US" sz="3200" dirty="0">
                <a:solidFill>
                  <a:srgbClr val="FF0000"/>
                </a:solidFill>
              </a:rPr>
              <a:t> </a:t>
            </a:r>
            <a:r>
              <a:rPr lang="en-US" sz="3200" b="1" dirty="0">
                <a:solidFill>
                  <a:srgbClr val="FF0000"/>
                </a:solidFill>
              </a:rPr>
              <a:t>Centrality</a:t>
            </a:r>
            <a:endParaRPr lang="en-US" sz="3200" dirty="0"/>
          </a:p>
        </p:txBody>
      </p:sp>
      <p:sp>
        <p:nvSpPr>
          <p:cNvPr id="3" name="CasellaDiTesto 2">
            <a:extLst>
              <a:ext uri="{FF2B5EF4-FFF2-40B4-BE49-F238E27FC236}">
                <a16:creationId xmlns:a16="http://schemas.microsoft.com/office/drawing/2014/main" id="{96FCCE78-F1F7-4935-8787-554D99C635B2}"/>
              </a:ext>
            </a:extLst>
          </p:cNvPr>
          <p:cNvSpPr txBox="1"/>
          <p:nvPr/>
        </p:nvSpPr>
        <p:spPr>
          <a:xfrm>
            <a:off x="8375328" y="3288880"/>
            <a:ext cx="3215111" cy="646331"/>
          </a:xfrm>
          <a:prstGeom prst="rect">
            <a:avLst/>
          </a:prstGeom>
          <a:solidFill>
            <a:schemeClr val="accent3">
              <a:lumMod val="20000"/>
              <a:lumOff val="80000"/>
            </a:schemeClr>
          </a:solidFill>
        </p:spPr>
        <p:txBody>
          <a:bodyPr wrap="none" rtlCol="0">
            <a:spAutoFit/>
          </a:bodyPr>
          <a:lstStyle/>
          <a:p>
            <a:r>
              <a:rPr lang="it-IT" dirty="0"/>
              <a:t>b MUST go </a:t>
            </a:r>
            <a:r>
              <a:rPr lang="it-IT" dirty="0" err="1"/>
              <a:t>through</a:t>
            </a:r>
            <a:r>
              <a:rPr lang="it-IT" dirty="0"/>
              <a:t> a to </a:t>
            </a:r>
            <a:r>
              <a:rPr lang="it-IT" dirty="0" err="1"/>
              <a:t>reach</a:t>
            </a:r>
            <a:endParaRPr lang="it-IT" dirty="0"/>
          </a:p>
          <a:p>
            <a:r>
              <a:rPr lang="it-IT" dirty="0" err="1"/>
              <a:t>any</a:t>
            </a:r>
            <a:r>
              <a:rPr lang="it-IT" dirty="0"/>
              <a:t> of </a:t>
            </a:r>
            <a:r>
              <a:rPr lang="it-IT" dirty="0" err="1"/>
              <a:t>c,d,e,f,g,h</a:t>
            </a:r>
            <a:r>
              <a:rPr lang="it-IT" dirty="0"/>
              <a:t> (and viceversa)</a:t>
            </a:r>
          </a:p>
        </p:txBody>
      </p:sp>
      <p:sp>
        <p:nvSpPr>
          <p:cNvPr id="4" name="CasellaDiTesto 3">
            <a:extLst>
              <a:ext uri="{FF2B5EF4-FFF2-40B4-BE49-F238E27FC236}">
                <a16:creationId xmlns:a16="http://schemas.microsoft.com/office/drawing/2014/main" id="{6AD011B7-F217-491B-AF05-534B4FA9FC1D}"/>
              </a:ext>
            </a:extLst>
          </p:cNvPr>
          <p:cNvSpPr txBox="1"/>
          <p:nvPr/>
        </p:nvSpPr>
        <p:spPr>
          <a:xfrm>
            <a:off x="727763" y="6129289"/>
            <a:ext cx="5936562" cy="369332"/>
          </a:xfrm>
          <a:prstGeom prst="rect">
            <a:avLst/>
          </a:prstGeom>
          <a:solidFill>
            <a:schemeClr val="accent3">
              <a:lumMod val="40000"/>
              <a:lumOff val="60000"/>
            </a:schemeClr>
          </a:solidFill>
        </p:spPr>
        <p:txBody>
          <a:bodyPr wrap="none" rtlCol="0">
            <a:spAutoFit/>
          </a:bodyPr>
          <a:lstStyle/>
          <a:p>
            <a:r>
              <a:rPr lang="it-IT" dirty="0" err="1"/>
              <a:t>Any</a:t>
            </a:r>
            <a:r>
              <a:rPr lang="it-IT" dirty="0"/>
              <a:t> </a:t>
            </a:r>
            <a:r>
              <a:rPr lang="it-IT" dirty="0" err="1"/>
              <a:t>among</a:t>
            </a:r>
            <a:r>
              <a:rPr lang="it-IT" dirty="0"/>
              <a:t> </a:t>
            </a:r>
            <a:r>
              <a:rPr lang="it-IT" dirty="0" err="1"/>
              <a:t>b,c,d,e,f,g,h</a:t>
            </a:r>
            <a:r>
              <a:rPr lang="it-IT" dirty="0"/>
              <a:t> must go </a:t>
            </a:r>
            <a:r>
              <a:rPr lang="it-IT" dirty="0" err="1"/>
              <a:t>through</a:t>
            </a:r>
            <a:r>
              <a:rPr lang="it-IT" dirty="0"/>
              <a:t> a to </a:t>
            </a:r>
            <a:r>
              <a:rPr lang="it-IT" dirty="0" err="1"/>
              <a:t>reach</a:t>
            </a:r>
            <a:r>
              <a:rPr lang="it-IT" dirty="0"/>
              <a:t> </a:t>
            </a:r>
            <a:r>
              <a:rPr lang="it-IT" dirty="0" err="1"/>
              <a:t>any</a:t>
            </a:r>
            <a:r>
              <a:rPr lang="it-IT" dirty="0"/>
              <a:t> other</a:t>
            </a:r>
          </a:p>
        </p:txBody>
      </p:sp>
    </p:spTree>
    <p:extLst>
      <p:ext uri="{BB962C8B-B14F-4D97-AF65-F5344CB8AC3E}">
        <p14:creationId xmlns:p14="http://schemas.microsoft.com/office/powerpoint/2010/main" val="23128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4" name="Object 4"/>
          <p:cNvGraphicFramePr>
            <a:graphicFrameLocks noChangeAspect="1"/>
          </p:cNvGraphicFramePr>
          <p:nvPr>
            <p:extLst>
              <p:ext uri="{D42A27DB-BD31-4B8C-83A1-F6EECF244321}">
                <p14:modId xmlns:p14="http://schemas.microsoft.com/office/powerpoint/2010/main" val="2588152705"/>
              </p:ext>
            </p:extLst>
          </p:nvPr>
        </p:nvGraphicFramePr>
        <p:xfrm>
          <a:off x="3787775" y="1413634"/>
          <a:ext cx="4387850" cy="1041400"/>
        </p:xfrm>
        <a:graphic>
          <a:graphicData uri="http://schemas.openxmlformats.org/presentationml/2006/ole">
            <mc:AlternateContent xmlns:mc="http://schemas.openxmlformats.org/markup-compatibility/2006">
              <mc:Choice xmlns:v="urn:schemas-microsoft-com:vml" Requires="v">
                <p:oleObj spid="_x0000_s2051" name="Equation" r:id="rId3" imgW="1497950" imgH="355446" progId="Equation.3">
                  <p:embed/>
                </p:oleObj>
              </mc:Choice>
              <mc:Fallback>
                <p:oleObj name="Equation" r:id="rId3" imgW="1497950" imgH="355446" progId="Equation.3">
                  <p:embed/>
                  <p:pic>
                    <p:nvPicPr>
                      <p:cNvPr id="153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775" y="1413634"/>
                        <a:ext cx="4387850" cy="1041400"/>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366" name="Text Box 6"/>
          <p:cNvSpPr txBox="1">
            <a:spLocks noChangeArrowheads="1"/>
          </p:cNvSpPr>
          <p:nvPr/>
        </p:nvSpPr>
        <p:spPr bwMode="auto">
          <a:xfrm>
            <a:off x="2323631" y="2556169"/>
            <a:ext cx="7742296" cy="3108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a:t>Where </a:t>
            </a:r>
            <a:r>
              <a:rPr lang="en-US" sz="2800" dirty="0" err="1"/>
              <a:t>g</a:t>
            </a:r>
            <a:r>
              <a:rPr lang="en-US" sz="2800" i="1" baseline="-25000" dirty="0" err="1"/>
              <a:t>jk</a:t>
            </a:r>
            <a:r>
              <a:rPr lang="en-US" sz="2800" dirty="0"/>
              <a:t> = the number of geodesics (shortest) connecting </a:t>
            </a:r>
            <a:r>
              <a:rPr lang="en-US" sz="2800" i="1" dirty="0" err="1"/>
              <a:t>jk</a:t>
            </a:r>
            <a:r>
              <a:rPr lang="en-US" sz="2800" dirty="0"/>
              <a:t>,  and  </a:t>
            </a:r>
            <a:r>
              <a:rPr lang="en-US" sz="2800" dirty="0" err="1"/>
              <a:t>g</a:t>
            </a:r>
            <a:r>
              <a:rPr lang="en-US" sz="2800" i="1" baseline="-25000" dirty="0" err="1"/>
              <a:t>jk</a:t>
            </a:r>
            <a:r>
              <a:rPr lang="en-US" sz="2800" dirty="0"/>
              <a:t> (</a:t>
            </a:r>
            <a:r>
              <a:rPr lang="en-US" sz="2800" dirty="0" err="1"/>
              <a:t>ni</a:t>
            </a:r>
            <a:r>
              <a:rPr lang="en-US" sz="2800" dirty="0"/>
              <a:t>)= the number of such paths that node </a:t>
            </a:r>
            <a:r>
              <a:rPr lang="en-US" sz="2800" i="1" dirty="0" err="1"/>
              <a:t>i</a:t>
            </a:r>
            <a:r>
              <a:rPr lang="en-US" sz="2800" dirty="0"/>
              <a:t> is on (count also in the start-end nodes of the path).</a:t>
            </a:r>
          </a:p>
          <a:p>
            <a:pPr>
              <a:defRPr/>
            </a:pPr>
            <a:endParaRPr lang="en-US" sz="2800" dirty="0"/>
          </a:p>
          <a:p>
            <a:pPr>
              <a:defRPr/>
            </a:pPr>
            <a:r>
              <a:rPr lang="en-US" sz="2800" dirty="0"/>
              <a:t>Can also compute </a:t>
            </a:r>
            <a:r>
              <a:rPr lang="en-US" sz="2800" b="1" dirty="0"/>
              <a:t>edge </a:t>
            </a:r>
            <a:r>
              <a:rPr lang="en-US" sz="2800" b="1" dirty="0" err="1"/>
              <a:t>betweenness</a:t>
            </a:r>
            <a:r>
              <a:rPr lang="en-US" sz="2800" b="1" dirty="0"/>
              <a:t> </a:t>
            </a:r>
            <a:r>
              <a:rPr lang="en-US" sz="2800" dirty="0"/>
              <a:t>in the very same way</a:t>
            </a:r>
          </a:p>
        </p:txBody>
      </p:sp>
      <p:sp>
        <p:nvSpPr>
          <p:cNvPr id="59398" name="Rettangolo 1"/>
          <p:cNvSpPr>
            <a:spLocks noChangeArrowheads="1"/>
          </p:cNvSpPr>
          <p:nvPr/>
        </p:nvSpPr>
        <p:spPr bwMode="auto">
          <a:xfrm>
            <a:off x="1404730" y="465209"/>
            <a:ext cx="4315404"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200" b="1" dirty="0" err="1">
                <a:solidFill>
                  <a:srgbClr val="FF0000"/>
                </a:solidFill>
              </a:rPr>
              <a:t>Betweenness</a:t>
            </a:r>
            <a:r>
              <a:rPr lang="en-US" sz="3200" dirty="0"/>
              <a:t>  </a:t>
            </a:r>
            <a:r>
              <a:rPr lang="en-US" sz="3200" b="1" dirty="0">
                <a:solidFill>
                  <a:srgbClr val="FF0000"/>
                </a:solidFill>
              </a:rPr>
              <a:t>Centrality</a:t>
            </a:r>
            <a:endParaRPr lang="en-US" sz="3200" dirty="0"/>
          </a:p>
        </p:txBody>
      </p:sp>
    </p:spTree>
    <p:extLst>
      <p:ext uri="{BB962C8B-B14F-4D97-AF65-F5344CB8AC3E}">
        <p14:creationId xmlns:p14="http://schemas.microsoft.com/office/powerpoint/2010/main" val="3950763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5064" y="525982"/>
            <a:ext cx="4282983" cy="1200361"/>
          </a:xfrm>
        </p:spPr>
        <p:txBody>
          <a:bodyPr anchor="b">
            <a:normAutofit/>
          </a:bodyPr>
          <a:lstStyle/>
          <a:p>
            <a:pPr>
              <a:lnSpc>
                <a:spcPct val="90000"/>
              </a:lnSpc>
            </a:pPr>
            <a:r>
              <a:rPr lang="it-IT" sz="3100"/>
              <a:t>Example of betweenness computation</a:t>
            </a:r>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645066" y="2031101"/>
            <a:ext cx="4282984" cy="3511943"/>
          </a:xfrm>
        </p:spPr>
        <p:txBody>
          <a:bodyPr anchor="ctr">
            <a:normAutofit/>
          </a:bodyPr>
          <a:lstStyle/>
          <a:p>
            <a:r>
              <a:rPr lang="it-IT" sz="1800"/>
              <a:t>A lies between no two other vertices (betweenness is 0)</a:t>
            </a:r>
          </a:p>
          <a:p>
            <a:r>
              <a:rPr lang="it-IT" sz="1800"/>
              <a:t>B lies between A and 3 other vertices: C, D, and E (so any information from A to C,D,E or viceversa must flow trough B: betweenness is 3)</a:t>
            </a:r>
          </a:p>
          <a:p>
            <a:r>
              <a:rPr lang="it-IT" sz="1800"/>
              <a:t>C lies between 4 pairs of vertices (A,D),(A,E), (B,D),(B,E): betweenness is 4</a:t>
            </a:r>
          </a:p>
          <a:p>
            <a:pPr marL="0" indent="0">
              <a:buNone/>
            </a:pPr>
            <a:endParaRPr lang="it-IT" sz="180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ChangeAspect="1"/>
          </p:cNvPicPr>
          <p:nvPr/>
        </p:nvPicPr>
        <p:blipFill>
          <a:blip r:embed="rId2"/>
          <a:stretch>
            <a:fillRect/>
          </a:stretch>
        </p:blipFill>
        <p:spPr>
          <a:xfrm>
            <a:off x="5987738" y="2806044"/>
            <a:ext cx="5628018" cy="1013041"/>
          </a:xfrm>
          <a:prstGeom prst="rect">
            <a:avLst/>
          </a:prstGeom>
        </p:spPr>
      </p:pic>
    </p:spTree>
    <p:extLst>
      <p:ext uri="{BB962C8B-B14F-4D97-AF65-F5344CB8AC3E}">
        <p14:creationId xmlns:p14="http://schemas.microsoft.com/office/powerpoint/2010/main" val="714748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en-US" dirty="0"/>
              <a:t>Example of computation (</a:t>
            </a:r>
            <a:r>
              <a:rPr lang="en-US" dirty="0" err="1"/>
              <a:t>bridgeness</a:t>
            </a:r>
            <a:r>
              <a:rPr lang="en-US" dirty="0"/>
              <a:t> of the red node)</a:t>
            </a:r>
          </a:p>
        </p:txBody>
      </p:sp>
      <p:pic>
        <p:nvPicPr>
          <p:cNvPr id="6" name="Immagine 5" descr="fig1_betweenness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2374900"/>
            <a:ext cx="4586539" cy="3146138"/>
          </a:xfrm>
          <a:prstGeom prst="rect">
            <a:avLst/>
          </a:prstGeom>
        </p:spPr>
      </p:pic>
      <p:sp>
        <p:nvSpPr>
          <p:cNvPr id="2" name="Ovale 1"/>
          <p:cNvSpPr/>
          <p:nvPr/>
        </p:nvSpPr>
        <p:spPr>
          <a:xfrm>
            <a:off x="5869749" y="3723840"/>
            <a:ext cx="457902" cy="4406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53120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5065" y="1463040"/>
            <a:ext cx="3796306" cy="2690949"/>
          </a:xfrm>
        </p:spPr>
        <p:txBody>
          <a:bodyPr anchor="t">
            <a:normAutofit/>
          </a:bodyPr>
          <a:lstStyle/>
          <a:p>
            <a:r>
              <a:rPr lang="en-US" sz="4800"/>
              <a:t>Many other measures of bridgeness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5656218" y="1463039"/>
            <a:ext cx="5542387" cy="4300447"/>
          </a:xfrm>
        </p:spPr>
        <p:txBody>
          <a:bodyPr anchor="t">
            <a:normAutofit/>
          </a:bodyPr>
          <a:lstStyle/>
          <a:p>
            <a:r>
              <a:rPr lang="en-US" sz="2200" dirty="0" err="1"/>
              <a:t>Betweeness</a:t>
            </a:r>
            <a:r>
              <a:rPr lang="en-US" sz="2200" dirty="0"/>
              <a:t> centrality, like centrality degree, is a local measure (based only on path counts)</a:t>
            </a:r>
          </a:p>
          <a:p>
            <a:r>
              <a:rPr lang="en-US" sz="2200" dirty="0"/>
              <a:t>More sophisticated algorithms are available, based on the notion of graph connectivity</a:t>
            </a:r>
          </a:p>
          <a:p>
            <a:r>
              <a:rPr lang="en-US" sz="2200" dirty="0"/>
              <a:t>The intuition is: what if we remove a node from the network? The highest the “damage” in term of connectivity, the highest the </a:t>
            </a:r>
            <a:r>
              <a:rPr lang="en-US" sz="2200" dirty="0" err="1"/>
              <a:t>bridgeness</a:t>
            </a:r>
            <a:r>
              <a:rPr lang="en-US" sz="2200" dirty="0"/>
              <a:t> value of the node</a:t>
            </a:r>
          </a:p>
        </p:txBody>
      </p:sp>
    </p:spTree>
    <p:extLst>
      <p:ext uri="{BB962C8B-B14F-4D97-AF65-F5344CB8AC3E}">
        <p14:creationId xmlns:p14="http://schemas.microsoft.com/office/powerpoint/2010/main" val="1582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Finding </a:t>
            </a:r>
            <a:r>
              <a:rPr lang="en-US" dirty="0" err="1"/>
              <a:t>Bridgeness</a:t>
            </a:r>
            <a:r>
              <a:rPr lang="en-US" dirty="0"/>
              <a:t> /brokerage</a:t>
            </a:r>
          </a:p>
        </p:txBody>
      </p:sp>
      <p:sp>
        <p:nvSpPr>
          <p:cNvPr id="5" name="Segnaposto testo 4"/>
          <p:cNvSpPr>
            <a:spLocks noGrp="1"/>
          </p:cNvSpPr>
          <p:nvPr>
            <p:ph type="body" idx="1"/>
          </p:nvPr>
        </p:nvSpPr>
        <p:spPr>
          <a:xfrm>
            <a:off x="609600" y="1417638"/>
            <a:ext cx="5386917" cy="639762"/>
          </a:xfrm>
        </p:spPr>
        <p:txBody>
          <a:bodyPr>
            <a:noAutofit/>
          </a:bodyPr>
          <a:lstStyle/>
          <a:p>
            <a:r>
              <a:rPr lang="en-US" sz="2000" dirty="0">
                <a:solidFill>
                  <a:srgbClr val="FF0000"/>
                </a:solidFill>
              </a:rPr>
              <a:t>Good bridges = actors that are indispensable for the flow of communication within the network </a:t>
            </a:r>
          </a:p>
        </p:txBody>
      </p:sp>
      <p:sp>
        <p:nvSpPr>
          <p:cNvPr id="3" name="Segnaposto contenuto 2"/>
          <p:cNvSpPr>
            <a:spLocks noGrp="1"/>
          </p:cNvSpPr>
          <p:nvPr>
            <p:ph sz="half" idx="2"/>
          </p:nvPr>
        </p:nvSpPr>
        <p:spPr>
          <a:xfrm>
            <a:off x="1981200" y="2174875"/>
            <a:ext cx="4509039" cy="3951288"/>
          </a:xfrm>
        </p:spPr>
        <p:txBody>
          <a:bodyPr>
            <a:normAutofit/>
          </a:bodyPr>
          <a:lstStyle/>
          <a:p>
            <a:r>
              <a:rPr lang="en-US" dirty="0"/>
              <a:t>As for graph representation, good bridge </a:t>
            </a:r>
            <a:r>
              <a:rPr lang="en-US" dirty="0" err="1"/>
              <a:t>sare</a:t>
            </a:r>
            <a:r>
              <a:rPr lang="en-US" dirty="0"/>
              <a:t> actors that, </a:t>
            </a:r>
            <a:r>
              <a:rPr lang="en-US" u="sng" dirty="0"/>
              <a:t>if removed from the graph</a:t>
            </a:r>
            <a:r>
              <a:rPr lang="en-US" dirty="0"/>
              <a:t>, </a:t>
            </a:r>
            <a:r>
              <a:rPr lang="en-US" b="1" dirty="0"/>
              <a:t>reduces graph connectivity. </a:t>
            </a:r>
            <a:r>
              <a:rPr lang="en-US" dirty="0"/>
              <a:t>For example, it causes the creation of disconnected components  (</a:t>
            </a:r>
            <a:r>
              <a:rPr lang="en-US" i="1" dirty="0"/>
              <a:t>Jenny</a:t>
            </a:r>
            <a:r>
              <a:rPr lang="en-US" dirty="0"/>
              <a:t>, </a:t>
            </a:r>
            <a:r>
              <a:rPr lang="en-US" i="1" dirty="0"/>
              <a:t>Jack</a:t>
            </a:r>
            <a:r>
              <a:rPr lang="en-US" dirty="0"/>
              <a:t> and </a:t>
            </a:r>
            <a:r>
              <a:rPr lang="en-US" i="1" dirty="0"/>
              <a:t>John</a:t>
            </a:r>
            <a:r>
              <a:rPr lang="en-US" dirty="0"/>
              <a:t> in the graph)</a:t>
            </a:r>
          </a:p>
          <a:p>
            <a:r>
              <a:rPr lang="en-US" dirty="0"/>
              <a:t>This is why bridges are also called brokers or </a:t>
            </a:r>
            <a:r>
              <a:rPr lang="en-US" dirty="0">
                <a:solidFill>
                  <a:srgbClr val="FF0000"/>
                </a:solidFill>
              </a:rPr>
              <a:t>key separators</a:t>
            </a:r>
          </a:p>
        </p:txBody>
      </p:sp>
      <p:pic>
        <p:nvPicPr>
          <p:cNvPr id="4" name="Immagine 3"/>
          <p:cNvPicPr>
            <a:picLocks noChangeAspect="1"/>
          </p:cNvPicPr>
          <p:nvPr/>
        </p:nvPicPr>
        <p:blipFill>
          <a:blip r:embed="rId2"/>
          <a:stretch>
            <a:fillRect/>
          </a:stretch>
        </p:blipFill>
        <p:spPr>
          <a:xfrm>
            <a:off x="6490239" y="1640276"/>
            <a:ext cx="3810000" cy="3810000"/>
          </a:xfrm>
          <a:prstGeom prst="rect">
            <a:avLst/>
          </a:prstGeom>
        </p:spPr>
      </p:pic>
    </p:spTree>
    <p:extLst>
      <p:ext uri="{BB962C8B-B14F-4D97-AF65-F5344CB8AC3E}">
        <p14:creationId xmlns:p14="http://schemas.microsoft.com/office/powerpoint/2010/main" val="1107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619BEE7-0291-4411-A7E5-0AF99B650E5B}"/>
              </a:ext>
            </a:extLst>
          </p:cNvPr>
          <p:cNvSpPr>
            <a:spLocks noGrp="1"/>
          </p:cNvSpPr>
          <p:nvPr>
            <p:ph type="title"/>
          </p:nvPr>
        </p:nvSpPr>
        <p:spPr>
          <a:xfrm>
            <a:off x="686834" y="1153572"/>
            <a:ext cx="3200400" cy="4461163"/>
          </a:xfrm>
        </p:spPr>
        <p:txBody>
          <a:bodyPr>
            <a:normAutofit/>
          </a:bodyPr>
          <a:lstStyle/>
          <a:p>
            <a:r>
              <a:rPr lang="it-IT">
                <a:solidFill>
                  <a:srgbClr val="FFFFFF"/>
                </a:solidFill>
              </a:rPr>
              <a:t>Centers, bridges and communities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E0951215-DDAC-4F80-8B0D-AA4B02C57EC1}"/>
              </a:ext>
            </a:extLst>
          </p:cNvPr>
          <p:cNvSpPr>
            <a:spLocks noGrp="1"/>
          </p:cNvSpPr>
          <p:nvPr>
            <p:ph idx="1"/>
          </p:nvPr>
        </p:nvSpPr>
        <p:spPr>
          <a:xfrm>
            <a:off x="4447308" y="591344"/>
            <a:ext cx="6906491" cy="5585619"/>
          </a:xfrm>
        </p:spPr>
        <p:txBody>
          <a:bodyPr anchor="ctr">
            <a:normAutofit/>
          </a:bodyPr>
          <a:lstStyle/>
          <a:p>
            <a:r>
              <a:rPr lang="it-IT" dirty="0"/>
              <a:t>Centers: </a:t>
            </a:r>
            <a:r>
              <a:rPr lang="it-IT" dirty="0" err="1"/>
              <a:t>those</a:t>
            </a:r>
            <a:r>
              <a:rPr lang="it-IT" dirty="0"/>
              <a:t> </a:t>
            </a:r>
            <a:r>
              <a:rPr lang="it-IT" dirty="0" err="1"/>
              <a:t>who</a:t>
            </a:r>
            <a:r>
              <a:rPr lang="it-IT" dirty="0"/>
              <a:t> </a:t>
            </a:r>
            <a:r>
              <a:rPr lang="it-IT" dirty="0" err="1"/>
              <a:t>have</a:t>
            </a:r>
            <a:r>
              <a:rPr lang="it-IT" dirty="0"/>
              <a:t> </a:t>
            </a:r>
            <a:r>
              <a:rPr lang="it-IT" dirty="0" err="1"/>
              <a:t>influence</a:t>
            </a:r>
            <a:r>
              <a:rPr lang="it-IT" dirty="0"/>
              <a:t> on </a:t>
            </a:r>
            <a:r>
              <a:rPr lang="it-IT" dirty="0" err="1"/>
              <a:t>others</a:t>
            </a:r>
            <a:endParaRPr lang="it-IT" dirty="0"/>
          </a:p>
          <a:p>
            <a:r>
              <a:rPr lang="it-IT" dirty="0"/>
              <a:t>Bridges: </a:t>
            </a:r>
            <a:r>
              <a:rPr lang="it-IT" dirty="0" err="1"/>
              <a:t>those</a:t>
            </a:r>
            <a:r>
              <a:rPr lang="it-IT" dirty="0"/>
              <a:t> </a:t>
            </a:r>
            <a:r>
              <a:rPr lang="it-IT" dirty="0" err="1"/>
              <a:t>who</a:t>
            </a:r>
            <a:r>
              <a:rPr lang="it-IT" dirty="0"/>
              <a:t> </a:t>
            </a:r>
            <a:r>
              <a:rPr lang="it-IT" dirty="0" err="1"/>
              <a:t>connect</a:t>
            </a:r>
            <a:r>
              <a:rPr lang="it-IT" dirty="0"/>
              <a:t> </a:t>
            </a:r>
            <a:r>
              <a:rPr lang="it-IT" dirty="0" err="1"/>
              <a:t>different</a:t>
            </a:r>
            <a:r>
              <a:rPr lang="it-IT" dirty="0"/>
              <a:t> groups and facilitate the flow of information</a:t>
            </a:r>
          </a:p>
          <a:p>
            <a:r>
              <a:rPr lang="it-IT" dirty="0"/>
              <a:t>Communities: groups of </a:t>
            </a:r>
            <a:r>
              <a:rPr lang="it-IT" dirty="0" err="1"/>
              <a:t>similar</a:t>
            </a:r>
            <a:r>
              <a:rPr lang="it-IT" dirty="0"/>
              <a:t> </a:t>
            </a:r>
            <a:r>
              <a:rPr lang="it-IT" dirty="0" err="1"/>
              <a:t>ones</a:t>
            </a:r>
            <a:endParaRPr lang="it-IT" dirty="0"/>
          </a:p>
        </p:txBody>
      </p:sp>
    </p:spTree>
    <p:extLst>
      <p:ext uri="{BB962C8B-B14F-4D97-AF65-F5344CB8AC3E}">
        <p14:creationId xmlns:p14="http://schemas.microsoft.com/office/powerpoint/2010/main" val="89906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AB33354-5302-409E-90BF-4E7A98AFB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6"/>
          <p:cNvSpPr>
            <a:spLocks noGrp="1"/>
          </p:cNvSpPr>
          <p:nvPr>
            <p:ph type="title"/>
          </p:nvPr>
        </p:nvSpPr>
        <p:spPr>
          <a:xfrm>
            <a:off x="645065" y="1165014"/>
            <a:ext cx="3796306" cy="4666206"/>
          </a:xfrm>
        </p:spPr>
        <p:txBody>
          <a:bodyPr anchor="ctr">
            <a:normAutofit/>
          </a:bodyPr>
          <a:lstStyle/>
          <a:p>
            <a:r>
              <a:rPr lang="it-IT" sz="4800"/>
              <a:t>Other graph-based social measures</a:t>
            </a:r>
          </a:p>
        </p:txBody>
      </p:sp>
      <p:grpSp>
        <p:nvGrpSpPr>
          <p:cNvPr id="15" name="Group 14">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6" name="Rectangle 15">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egnaposto contenuto 7"/>
          <p:cNvSpPr>
            <a:spLocks noGrp="1"/>
          </p:cNvSpPr>
          <p:nvPr>
            <p:ph idx="1"/>
          </p:nvPr>
        </p:nvSpPr>
        <p:spPr>
          <a:xfrm>
            <a:off x="5577840" y="1165014"/>
            <a:ext cx="5625253" cy="4666206"/>
          </a:xfrm>
        </p:spPr>
        <p:txBody>
          <a:bodyPr anchor="ctr">
            <a:normAutofit/>
          </a:bodyPr>
          <a:lstStyle/>
          <a:p>
            <a:r>
              <a:rPr lang="it-IT" sz="2000"/>
              <a:t>Besides identifying key players (centrality, bridgeness) other types of information are relevant, and they require a global analysis of the network, not just single nodes</a:t>
            </a:r>
          </a:p>
          <a:p>
            <a:r>
              <a:rPr lang="it-IT" sz="2000"/>
              <a:t>E.g., If we wish to measure the likelyhood that an information originated anywhere in the network will reach you (</a:t>
            </a:r>
            <a:r>
              <a:rPr lang="it-IT" sz="2000" b="1"/>
              <a:t>spread of influence</a:t>
            </a:r>
            <a:r>
              <a:rPr lang="it-IT" sz="2000"/>
              <a:t>)</a:t>
            </a:r>
          </a:p>
          <a:p>
            <a:r>
              <a:rPr lang="it-IT" sz="2000"/>
              <a:t>Or, if we want to identify sub-groups (</a:t>
            </a:r>
            <a:r>
              <a:rPr lang="it-IT" sz="2000" b="1"/>
              <a:t>communities</a:t>
            </a:r>
            <a:r>
              <a:rPr lang="it-IT" sz="2000"/>
              <a:t>) within a network </a:t>
            </a:r>
          </a:p>
          <a:p>
            <a:endParaRPr lang="it-IT" sz="2000"/>
          </a:p>
          <a:p>
            <a:pPr lvl="1"/>
            <a:endParaRPr lang="it-IT" sz="2000"/>
          </a:p>
        </p:txBody>
      </p:sp>
    </p:spTree>
    <p:extLst>
      <p:ext uri="{BB962C8B-B14F-4D97-AF65-F5344CB8AC3E}">
        <p14:creationId xmlns:p14="http://schemas.microsoft.com/office/powerpoint/2010/main" val="186260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p:cNvSpPr>
            <a:spLocks noGrp="1"/>
          </p:cNvSpPr>
          <p:nvPr>
            <p:ph type="title"/>
          </p:nvPr>
        </p:nvSpPr>
        <p:spPr>
          <a:xfrm>
            <a:off x="645065" y="1463040"/>
            <a:ext cx="3796306" cy="2690949"/>
          </a:xfrm>
        </p:spPr>
        <p:txBody>
          <a:bodyPr anchor="t">
            <a:normAutofit/>
          </a:bodyPr>
          <a:lstStyle/>
          <a:p>
            <a:pPr>
              <a:lnSpc>
                <a:spcPct val="90000"/>
              </a:lnSpc>
            </a:pPr>
            <a:r>
              <a:rPr lang="en-US" dirty="0"/>
              <a:t>Graph-based measures of social influence</a:t>
            </a:r>
            <a:br>
              <a:rPr lang="en-US" dirty="0"/>
            </a:br>
            <a:endParaRPr lang="en-US"/>
          </a:p>
        </p:txBody>
      </p:sp>
      <p:grpSp>
        <p:nvGrpSpPr>
          <p:cNvPr id="13" name="Group 1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contenuto 5"/>
          <p:cNvSpPr>
            <a:spLocks noGrp="1"/>
          </p:cNvSpPr>
          <p:nvPr>
            <p:ph idx="1"/>
          </p:nvPr>
        </p:nvSpPr>
        <p:spPr>
          <a:xfrm>
            <a:off x="5656218" y="1463039"/>
            <a:ext cx="5542387" cy="4300447"/>
          </a:xfrm>
        </p:spPr>
        <p:txBody>
          <a:bodyPr anchor="t">
            <a:normAutofit/>
          </a:bodyPr>
          <a:lstStyle/>
          <a:p>
            <a:r>
              <a:rPr lang="en-US" sz="2200"/>
              <a:t>Use graph-based methods/algorithms to identify “relevant players” in the network</a:t>
            </a:r>
          </a:p>
          <a:p>
            <a:pPr lvl="1"/>
            <a:r>
              <a:rPr lang="en-US" sz="2200"/>
              <a:t>Relevant players = more influential, according to some criterion</a:t>
            </a:r>
          </a:p>
          <a:p>
            <a:r>
              <a:rPr lang="en-US" sz="2200" b="1"/>
              <a:t>Use graph-based methods to analyze the “spread” of information</a:t>
            </a:r>
          </a:p>
          <a:p>
            <a:r>
              <a:rPr lang="en-US" sz="2200"/>
              <a:t>Use graph-based methods to identify global network properties and communities (community detection)</a:t>
            </a:r>
          </a:p>
        </p:txBody>
      </p:sp>
    </p:spTree>
    <p:extLst>
      <p:ext uri="{BB962C8B-B14F-4D97-AF65-F5344CB8AC3E}">
        <p14:creationId xmlns:p14="http://schemas.microsoft.com/office/powerpoint/2010/main" val="422879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1" name="Rectangle 2"/>
          <p:cNvSpPr>
            <a:spLocks noGrp="1" noChangeArrowheads="1"/>
          </p:cNvSpPr>
          <p:nvPr>
            <p:ph type="title"/>
          </p:nvPr>
        </p:nvSpPr>
        <p:spPr>
          <a:xfrm>
            <a:off x="645064" y="525982"/>
            <a:ext cx="4282983" cy="1200361"/>
          </a:xfrm>
        </p:spPr>
        <p:txBody>
          <a:bodyPr vert="horz" lIns="91440" tIns="45720" rIns="91440" bIns="45720" rtlCol="0" anchor="b">
            <a:normAutofit/>
          </a:bodyPr>
          <a:lstStyle/>
          <a:p>
            <a:pPr algn="l" defTabSz="914400">
              <a:lnSpc>
                <a:spcPct val="90000"/>
              </a:lnSpc>
            </a:pPr>
            <a:r>
              <a:rPr lang="en-US" sz="3600" kern="1200">
                <a:solidFill>
                  <a:schemeClr val="tx1"/>
                </a:solidFill>
                <a:latin typeface="+mj-lt"/>
                <a:ea typeface="+mj-ea"/>
                <a:cs typeface="+mj-cs"/>
              </a:rPr>
              <a:t>Influence Spread</a:t>
            </a:r>
          </a:p>
        </p:txBody>
      </p:sp>
      <p:sp>
        <p:nvSpPr>
          <p:cNvPr id="74" name="Rectangle 7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4"/>
          <p:cNvSpPr>
            <a:spLocks noGrp="1" noChangeArrowheads="1"/>
          </p:cNvSpPr>
          <p:nvPr>
            <p:ph sz="quarter" idx="1"/>
          </p:nvPr>
        </p:nvSpPr>
        <p:spPr>
          <a:xfrm>
            <a:off x="645066" y="2031101"/>
            <a:ext cx="4282984" cy="3511943"/>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1800"/>
              <a:t>We live in communities and interact with our friends, family and even strangers.</a:t>
            </a:r>
          </a:p>
          <a:p>
            <a:pPr indent="-228600" defTabSz="914400">
              <a:lnSpc>
                <a:spcPct val="90000"/>
              </a:lnSpc>
              <a:buFont typeface="Arial" panose="020B0604020202020204" pitchFamily="34" charset="0"/>
              <a:buChar char="•"/>
            </a:pPr>
            <a:r>
              <a:rPr lang="en-US" sz="1800"/>
              <a:t>In the process, we influence each other.</a:t>
            </a:r>
          </a:p>
        </p:txBody>
      </p:sp>
      <p:sp>
        <p:nvSpPr>
          <p:cNvPr id="76" name="Rectangle 7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3" name="Picture 6" descr="Word-of-mouth-marketi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87738" y="673025"/>
            <a:ext cx="5628018" cy="52790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a:xfrm>
            <a:off x="4038600" y="6492240"/>
            <a:ext cx="4114800" cy="365125"/>
          </a:xfrm>
        </p:spPr>
        <p:txBody>
          <a:bodyPr vert="horz" lIns="91440" tIns="45720" rIns="91440" bIns="45720" rtlCol="0" anchor="ctr">
            <a:normAutofit/>
          </a:bodyPr>
          <a:lstStyle/>
          <a:p>
            <a:pPr defTabSz="914400">
              <a:spcAft>
                <a:spcPts val="600"/>
              </a:spcAft>
              <a:defRPr/>
            </a:pPr>
            <a:r>
              <a:rPr lang="en-US" kern="1200">
                <a:solidFill>
                  <a:schemeClr val="tx1">
                    <a:tint val="75000"/>
                  </a:schemeClr>
                </a:solidFill>
                <a:latin typeface="+mn-lt"/>
                <a:ea typeface="+mn-ea"/>
                <a:cs typeface="+mn-cs"/>
              </a:rPr>
              <a:t>University of British Columbia</a:t>
            </a:r>
          </a:p>
        </p:txBody>
      </p:sp>
    </p:spTree>
    <p:extLst>
      <p:ext uri="{BB962C8B-B14F-4D97-AF65-F5344CB8AC3E}">
        <p14:creationId xmlns:p14="http://schemas.microsoft.com/office/powerpoint/2010/main" val="3485363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5000" y="274638"/>
            <a:ext cx="8305800" cy="1143000"/>
          </a:xfrm>
        </p:spPr>
        <p:txBody>
          <a:bodyPr/>
          <a:lstStyle/>
          <a:p>
            <a:pPr eaLnBrk="1" hangingPunct="1">
              <a:defRPr/>
            </a:pPr>
            <a:r>
              <a:rPr lang="en-US" sz="3400" dirty="0"/>
              <a:t>Social Network and  Spread of Influence</a:t>
            </a:r>
          </a:p>
        </p:txBody>
      </p:sp>
      <p:sp>
        <p:nvSpPr>
          <p:cNvPr id="5123" name="Rectangle 3"/>
          <p:cNvSpPr>
            <a:spLocks noGrp="1" noChangeArrowheads="1"/>
          </p:cNvSpPr>
          <p:nvPr>
            <p:ph type="body" sz="half" idx="1"/>
          </p:nvPr>
        </p:nvSpPr>
        <p:spPr>
          <a:xfrm>
            <a:off x="1981200" y="1447800"/>
            <a:ext cx="5410200" cy="2838450"/>
          </a:xfrm>
        </p:spPr>
        <p:txBody>
          <a:bodyPr/>
          <a:lstStyle/>
          <a:p>
            <a:pPr eaLnBrk="1" hangingPunct="1"/>
            <a:r>
              <a:rPr lang="en-US" sz="2600">
                <a:latin typeface="Times New Roman" charset="0"/>
                <a:ea typeface="ＭＳ Ｐゴシック" charset="0"/>
              </a:rPr>
              <a:t>Social network plays a fundamental role as a medium for the spread of INFLUENCE among its members </a:t>
            </a:r>
          </a:p>
          <a:p>
            <a:pPr lvl="1" eaLnBrk="1" hangingPunct="1"/>
            <a:r>
              <a:rPr lang="en-US" sz="2200">
                <a:latin typeface="Times New Roman" charset="0"/>
                <a:ea typeface="ＭＳ Ｐゴシック" charset="0"/>
              </a:rPr>
              <a:t>Opinions, ideas, information, innovation… </a:t>
            </a:r>
          </a:p>
        </p:txBody>
      </p:sp>
      <p:sp>
        <p:nvSpPr>
          <p:cNvPr id="5127" name="Rectangle 7"/>
          <p:cNvSpPr>
            <a:spLocks noGrp="1" noChangeArrowheads="1"/>
          </p:cNvSpPr>
          <p:nvPr>
            <p:ph type="body" sz="half" idx="2"/>
          </p:nvPr>
        </p:nvSpPr>
        <p:spPr>
          <a:xfrm>
            <a:off x="3200400" y="4267200"/>
            <a:ext cx="6400800" cy="1905000"/>
          </a:xfrm>
        </p:spPr>
        <p:txBody>
          <a:bodyPr/>
          <a:lstStyle/>
          <a:p>
            <a:pPr eaLnBrk="1" hangingPunct="1"/>
            <a:r>
              <a:rPr lang="en-US" sz="2600">
                <a:latin typeface="Times New Roman" charset="0"/>
                <a:ea typeface="ＭＳ Ｐゴシック" charset="0"/>
              </a:rPr>
              <a:t>Direct Marketing takes the </a:t>
            </a:r>
            <a:r>
              <a:rPr lang="ja-JP" altLang="en-US" sz="2600">
                <a:latin typeface="Arial" charset="0"/>
                <a:ea typeface="ＭＳ Ｐゴシック" charset="0"/>
              </a:rPr>
              <a:t>“</a:t>
            </a:r>
            <a:r>
              <a:rPr lang="en-US" altLang="ja-JP" sz="2600">
                <a:latin typeface="Times New Roman" charset="0"/>
                <a:ea typeface="ＭＳ Ｐゴシック" charset="0"/>
              </a:rPr>
              <a:t>word-of-mouth</a:t>
            </a:r>
            <a:r>
              <a:rPr lang="ja-JP" altLang="en-US" sz="2600">
                <a:latin typeface="Arial" charset="0"/>
                <a:ea typeface="ＭＳ Ｐゴシック" charset="0"/>
              </a:rPr>
              <a:t>”</a:t>
            </a:r>
            <a:r>
              <a:rPr lang="en-US" altLang="ja-JP" sz="2600">
                <a:latin typeface="Times New Roman" charset="0"/>
                <a:ea typeface="ＭＳ Ｐゴシック" charset="0"/>
              </a:rPr>
              <a:t> effects to significantly increase profits (Gmail, Tupperware popularization, Microsoft Origami …) </a:t>
            </a:r>
            <a:endParaRPr lang="en-US" sz="2600">
              <a:latin typeface="Times New Roman" charset="0"/>
              <a:ea typeface="ＭＳ Ｐゴシック" charset="0"/>
            </a:endParaRPr>
          </a:p>
        </p:txBody>
      </p:sp>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371601"/>
            <a:ext cx="2743200" cy="212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97570"/>
            <a:ext cx="1676400" cy="166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32541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38" name="Rectangle 137">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1" name="Rectangle 140">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p:cNvSpPr>
            <a:spLocks noGrp="1" noChangeArrowheads="1"/>
          </p:cNvSpPr>
          <p:nvPr>
            <p:ph type="title"/>
          </p:nvPr>
        </p:nvSpPr>
        <p:spPr>
          <a:xfrm>
            <a:off x="1153618" y="1239927"/>
            <a:ext cx="4008586" cy="4680583"/>
          </a:xfrm>
        </p:spPr>
        <p:txBody>
          <a:bodyPr anchor="ctr">
            <a:normAutofit/>
          </a:bodyPr>
          <a:lstStyle/>
          <a:p>
            <a:r>
              <a:rPr lang="en-US" sz="5200">
                <a:latin typeface="Garamond" charset="0"/>
                <a:ea typeface="ＭＳ Ｐゴシック" charset="0"/>
              </a:rPr>
              <a:t>Social Network and  Spread of Influence</a:t>
            </a:r>
          </a:p>
        </p:txBody>
      </p:sp>
      <p:sp>
        <p:nvSpPr>
          <p:cNvPr id="13315" name="Rectangle 3"/>
          <p:cNvSpPr>
            <a:spLocks noGrp="1" noChangeArrowheads="1"/>
          </p:cNvSpPr>
          <p:nvPr>
            <p:ph type="body" idx="1"/>
          </p:nvPr>
        </p:nvSpPr>
        <p:spPr>
          <a:xfrm>
            <a:off x="6291923" y="1239927"/>
            <a:ext cx="4971824" cy="4680583"/>
          </a:xfrm>
        </p:spPr>
        <p:txBody>
          <a:bodyPr anchor="ctr">
            <a:normAutofit/>
          </a:bodyPr>
          <a:lstStyle/>
          <a:p>
            <a:r>
              <a:rPr lang="en-US" sz="2000">
                <a:latin typeface="Times New Roman" charset="0"/>
                <a:ea typeface="ＭＳ Ｐゴシック" charset="0"/>
              </a:rPr>
              <a:t>Examples:</a:t>
            </a:r>
          </a:p>
          <a:p>
            <a:pPr lvl="1"/>
            <a:r>
              <a:rPr lang="en-US" sz="2000">
                <a:latin typeface="Times New Roman" charset="0"/>
                <a:ea typeface="ＭＳ Ｐゴシック" charset="0"/>
              </a:rPr>
              <a:t>Hotmail grew from zero users to 12 million users in 18 months on a small advertising budget.</a:t>
            </a:r>
          </a:p>
          <a:p>
            <a:pPr lvl="1"/>
            <a:r>
              <a:rPr lang="en-US" sz="2000">
                <a:latin typeface="Times New Roman" charset="0"/>
                <a:ea typeface="ＭＳ Ｐゴシック" charset="0"/>
              </a:rPr>
              <a:t>A company selects a small number of customers and ask them to try a new product. The company wants to choose a small group with largest influence. </a:t>
            </a:r>
          </a:p>
          <a:p>
            <a:pPr lvl="1"/>
            <a:r>
              <a:rPr lang="en-US" sz="2000">
                <a:latin typeface="Times New Roman" charset="0"/>
                <a:ea typeface="ＭＳ Ｐゴシック" charset="0"/>
              </a:rPr>
              <a:t>Obesity grows as fat people stay with fat people (homofily relations)</a:t>
            </a:r>
          </a:p>
          <a:p>
            <a:pPr lvl="1"/>
            <a:r>
              <a:rPr lang="en-US" sz="2000">
                <a:latin typeface="Times New Roman" charset="0"/>
                <a:ea typeface="ＭＳ Ｐゴシック" charset="0"/>
              </a:rPr>
              <a:t>Viral Marketing..</a:t>
            </a:r>
          </a:p>
        </p:txBody>
      </p:sp>
      <p:sp>
        <p:nvSpPr>
          <p:cNvPr id="24577" name="Segnaposto numero diapositiva 5"/>
          <p:cNvSpPr>
            <a:spLocks noGrp="1"/>
          </p:cNvSpPr>
          <p:nvPr>
            <p:ph type="sldNum" sz="quarter" idx="12"/>
          </p:nvPr>
        </p:nvSpPr>
        <p:spPr>
          <a:xfrm>
            <a:off x="8610600" y="6492240"/>
            <a:ext cx="1871749"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Aft>
                <a:spcPts val="600"/>
              </a:spcAft>
            </a:pPr>
            <a:fld id="{317A23D8-4896-804A-A08A-CAAE04C97386}" type="slidenum">
              <a:rPr lang="en-US" sz="1900">
                <a:latin typeface="Garamond" charset="0"/>
              </a:rPr>
              <a:pPr>
                <a:lnSpc>
                  <a:spcPct val="90000"/>
                </a:lnSpc>
                <a:spcAft>
                  <a:spcPts val="600"/>
                </a:spcAft>
              </a:pPr>
              <a:t>3</a:t>
            </a:fld>
            <a:endParaRPr lang="en-US" sz="1900">
              <a:latin typeface="Garamond" charset="0"/>
            </a:endParaRPr>
          </a:p>
        </p:txBody>
      </p:sp>
    </p:spTree>
    <p:extLst>
      <p:ext uri="{BB962C8B-B14F-4D97-AF65-F5344CB8AC3E}">
        <p14:creationId xmlns:p14="http://schemas.microsoft.com/office/powerpoint/2010/main" val="398834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CA">
                <a:latin typeface="Garamond" charset="0"/>
                <a:ea typeface="ＭＳ Ｐゴシック" charset="0"/>
              </a:rPr>
              <a:t>Viral Marketing</a:t>
            </a:r>
          </a:p>
        </p:txBody>
      </p:sp>
      <p:sp>
        <p:nvSpPr>
          <p:cNvPr id="25602" name="Slide Number Placeholder 4"/>
          <p:cNvSpPr>
            <a:spLocks noGrp="1"/>
          </p:cNvSpPr>
          <p:nvPr>
            <p:ph type="sldNum" sz="quarter" idx="12"/>
          </p:nvPr>
        </p:nvSpPr>
        <p:spPr>
          <a:xfrm>
            <a:off x="1524000" y="1271589"/>
            <a:ext cx="533400" cy="244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fld id="{E3D896FD-AE1C-FD4E-B9C4-5DE7B4DABDCB}" type="slidenum">
              <a:rPr lang="en-US" sz="1100">
                <a:latin typeface="Garamond" charset="0"/>
              </a:rPr>
              <a:pPr>
                <a:lnSpc>
                  <a:spcPct val="90000"/>
                </a:lnSpc>
              </a:pPr>
              <a:t>45</a:t>
            </a:fld>
            <a:endParaRPr lang="en-US" sz="1100">
              <a:latin typeface="Garamond" charset="0"/>
            </a:endParaRPr>
          </a:p>
        </p:txBody>
      </p:sp>
      <p:sp>
        <p:nvSpPr>
          <p:cNvPr id="7" name="Rounded Rectangle 6"/>
          <p:cNvSpPr/>
          <p:nvPr/>
        </p:nvSpPr>
        <p:spPr>
          <a:xfrm>
            <a:off x="2133600" y="1447800"/>
            <a:ext cx="3200400" cy="1447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200" dirty="0"/>
              <a:t>Identify influential customers</a:t>
            </a:r>
          </a:p>
        </p:txBody>
      </p:sp>
      <p:sp>
        <p:nvSpPr>
          <p:cNvPr id="9" name="Rounded Rectangle 8"/>
          <p:cNvSpPr/>
          <p:nvPr/>
        </p:nvSpPr>
        <p:spPr>
          <a:xfrm>
            <a:off x="6477000" y="4724400"/>
            <a:ext cx="3657600" cy="1828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200" dirty="0"/>
              <a:t>These customers endorse the product among their friends</a:t>
            </a:r>
          </a:p>
        </p:txBody>
      </p:sp>
      <p:pic>
        <p:nvPicPr>
          <p:cNvPr id="11" name="Picture 6" descr="viral_mark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1"/>
            <a:ext cx="3276600" cy="232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ounded Rectangle 11"/>
          <p:cNvSpPr/>
          <p:nvPr/>
        </p:nvSpPr>
        <p:spPr>
          <a:xfrm>
            <a:off x="1981200" y="4495800"/>
            <a:ext cx="3657600" cy="2057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200">
                <a:solidFill>
                  <a:srgbClr val="FFFFFF"/>
                </a:solidFill>
                <a:latin typeface="Times New Roman" charset="0"/>
                <a:ea typeface="ＭＳ Ｐゴシック" charset="0"/>
                <a:cs typeface="ＭＳ Ｐゴシック" charset="0"/>
              </a:rPr>
              <a:t>Convince them to adopt the product – Offer discount/free samples</a:t>
            </a:r>
          </a:p>
        </p:txBody>
      </p:sp>
      <p:sp>
        <p:nvSpPr>
          <p:cNvPr id="14" name="Down Arrow 13"/>
          <p:cNvSpPr/>
          <p:nvPr/>
        </p:nvSpPr>
        <p:spPr>
          <a:xfrm>
            <a:off x="3352800" y="30480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FFFFFF"/>
              </a:solidFill>
              <a:latin typeface="Times New Roman" charset="0"/>
              <a:ea typeface="ＭＳ Ｐゴシック" charset="0"/>
              <a:cs typeface="ＭＳ Ｐゴシック" charset="0"/>
            </a:endParaRPr>
          </a:p>
        </p:txBody>
      </p:sp>
      <p:sp>
        <p:nvSpPr>
          <p:cNvPr id="15" name="Down Arrow 14"/>
          <p:cNvSpPr/>
          <p:nvPr/>
        </p:nvSpPr>
        <p:spPr>
          <a:xfrm rot="16200000">
            <a:off x="5715000" y="5257800"/>
            <a:ext cx="685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FFFFFF"/>
              </a:solidFill>
              <a:latin typeface="Times New Roman" charset="0"/>
              <a:ea typeface="ＭＳ Ｐゴシック" charset="0"/>
              <a:cs typeface="ＭＳ Ｐゴシック" charset="0"/>
            </a:endParaRPr>
          </a:p>
        </p:txBody>
      </p:sp>
      <p:sp>
        <p:nvSpPr>
          <p:cNvPr id="16" name="Down Arrow 15"/>
          <p:cNvSpPr/>
          <p:nvPr/>
        </p:nvSpPr>
        <p:spPr>
          <a:xfrm rot="10800000">
            <a:off x="7772400" y="3886200"/>
            <a:ext cx="685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FFFFFF"/>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91834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nvPr>
        </p:nvSpPr>
        <p:spPr>
          <a:xfrm>
            <a:off x="645065" y="1463040"/>
            <a:ext cx="3796306" cy="2690949"/>
          </a:xfrm>
        </p:spPr>
        <p:txBody>
          <a:bodyPr anchor="t">
            <a:normAutofit/>
          </a:bodyPr>
          <a:lstStyle/>
          <a:p>
            <a:pPr eaLnBrk="1" hangingPunct="1">
              <a:lnSpc>
                <a:spcPct val="90000"/>
              </a:lnSpc>
              <a:defRPr/>
            </a:pPr>
            <a:r>
              <a:rPr lang="en-US" sz="4100">
                <a:cs typeface="+mj-cs"/>
              </a:rPr>
              <a:t>Spread of Influence analysis: Problem Setting</a:t>
            </a:r>
          </a:p>
        </p:txBody>
      </p:sp>
      <p:grpSp>
        <p:nvGrpSpPr>
          <p:cNvPr id="74" name="Group 73">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75" name="Rectangle 7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8" name="Rectangle 7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AutoShape 3"/>
          <p:cNvSpPr>
            <a:spLocks noGrp="1" noChangeAspect="1" noChangeArrowheads="1"/>
          </p:cNvSpPr>
          <p:nvPr>
            <p:ph type="body" idx="1"/>
          </p:nvPr>
        </p:nvSpPr>
        <p:spPr>
          <a:xfrm>
            <a:off x="5656218" y="1463039"/>
            <a:ext cx="5542387" cy="4300447"/>
          </a:xfrm>
        </p:spPr>
        <p:txBody>
          <a:bodyPr anchor="t">
            <a:normAutofit/>
          </a:bodyPr>
          <a:lstStyle/>
          <a:p>
            <a:pPr eaLnBrk="1" hangingPunct="1">
              <a:lnSpc>
                <a:spcPct val="90000"/>
              </a:lnSpc>
              <a:defRPr/>
            </a:pPr>
            <a:r>
              <a:rPr lang="en-US" sz="2000" dirty="0">
                <a:solidFill>
                  <a:srgbClr val="FF0000"/>
                </a:solidFill>
              </a:rPr>
              <a:t>Given</a:t>
            </a:r>
          </a:p>
          <a:p>
            <a:pPr lvl="1" eaLnBrk="1" hangingPunct="1">
              <a:lnSpc>
                <a:spcPct val="90000"/>
              </a:lnSpc>
              <a:defRPr/>
            </a:pPr>
            <a:r>
              <a:rPr lang="en-US" sz="2000" dirty="0"/>
              <a:t>a limited budget B for initial advertising (e.g. give away free samples of product)</a:t>
            </a:r>
          </a:p>
          <a:p>
            <a:pPr lvl="1" eaLnBrk="1" hangingPunct="1">
              <a:lnSpc>
                <a:spcPct val="90000"/>
              </a:lnSpc>
              <a:defRPr/>
            </a:pPr>
            <a:r>
              <a:rPr lang="en-US" sz="2000" dirty="0"/>
              <a:t>estimates for influence between individuals</a:t>
            </a:r>
          </a:p>
          <a:p>
            <a:pPr eaLnBrk="1" hangingPunct="1">
              <a:lnSpc>
                <a:spcPct val="90000"/>
              </a:lnSpc>
              <a:defRPr/>
            </a:pPr>
            <a:r>
              <a:rPr lang="en-US" sz="2000" dirty="0">
                <a:solidFill>
                  <a:srgbClr val="FF0000"/>
                </a:solidFill>
              </a:rPr>
              <a:t>Goal</a:t>
            </a:r>
          </a:p>
          <a:p>
            <a:pPr lvl="1" eaLnBrk="1" hangingPunct="1">
              <a:lnSpc>
                <a:spcPct val="90000"/>
              </a:lnSpc>
              <a:defRPr/>
            </a:pPr>
            <a:r>
              <a:rPr lang="en-US" sz="2000" dirty="0"/>
              <a:t>trigger a large cascade of influence (e.g. further adoptions of a product)</a:t>
            </a:r>
          </a:p>
          <a:p>
            <a:pPr eaLnBrk="1" hangingPunct="1">
              <a:lnSpc>
                <a:spcPct val="90000"/>
              </a:lnSpc>
              <a:defRPr/>
            </a:pPr>
            <a:r>
              <a:rPr lang="en-US" sz="2000" dirty="0">
                <a:solidFill>
                  <a:srgbClr val="FF0000"/>
                </a:solidFill>
              </a:rPr>
              <a:t>Question</a:t>
            </a:r>
          </a:p>
          <a:p>
            <a:pPr lvl="1" eaLnBrk="1" hangingPunct="1">
              <a:lnSpc>
                <a:spcPct val="90000"/>
              </a:lnSpc>
              <a:defRPr/>
            </a:pPr>
            <a:r>
              <a:rPr lang="en-US" sz="2000" dirty="0"/>
              <a:t>Which set of individuals should B target at?</a:t>
            </a:r>
          </a:p>
          <a:p>
            <a:pPr eaLnBrk="1" hangingPunct="1">
              <a:lnSpc>
                <a:spcPct val="90000"/>
              </a:lnSpc>
              <a:defRPr/>
            </a:pPr>
            <a:r>
              <a:rPr lang="en-US" sz="2000" dirty="0">
                <a:solidFill>
                  <a:srgbClr val="FF0000"/>
                </a:solidFill>
              </a:rPr>
              <a:t>Application besides product marketing</a:t>
            </a:r>
          </a:p>
          <a:p>
            <a:pPr lvl="1" eaLnBrk="1" hangingPunct="1">
              <a:lnSpc>
                <a:spcPct val="90000"/>
              </a:lnSpc>
              <a:defRPr/>
            </a:pPr>
            <a:r>
              <a:rPr lang="en-US" sz="2000" dirty="0"/>
              <a:t>spread an innovation</a:t>
            </a:r>
          </a:p>
          <a:p>
            <a:pPr lvl="1" eaLnBrk="1" hangingPunct="1">
              <a:lnSpc>
                <a:spcPct val="90000"/>
              </a:lnSpc>
              <a:defRPr/>
            </a:pPr>
            <a:r>
              <a:rPr lang="en-US" sz="2000" dirty="0"/>
              <a:t>detect stories in blogs  (gossips)</a:t>
            </a:r>
          </a:p>
          <a:p>
            <a:pPr lvl="1" eaLnBrk="1" hangingPunct="1">
              <a:lnSpc>
                <a:spcPct val="90000"/>
              </a:lnSpc>
              <a:defRPr/>
            </a:pPr>
            <a:r>
              <a:rPr lang="en-US" sz="2000" dirty="0"/>
              <a:t>Epidemiological analysis</a:t>
            </a:r>
          </a:p>
        </p:txBody>
      </p:sp>
    </p:spTree>
    <p:extLst>
      <p:ext uri="{BB962C8B-B14F-4D97-AF65-F5344CB8AC3E}">
        <p14:creationId xmlns:p14="http://schemas.microsoft.com/office/powerpoint/2010/main" val="2658028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0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0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73">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75">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804672" y="802955"/>
            <a:ext cx="4977976" cy="1454051"/>
          </a:xfrm>
        </p:spPr>
        <p:txBody>
          <a:bodyPr>
            <a:normAutofit/>
          </a:bodyPr>
          <a:lstStyle/>
          <a:p>
            <a:pPr eaLnBrk="1" hangingPunct="1">
              <a:defRPr/>
            </a:pPr>
            <a:r>
              <a:rPr lang="en-US" sz="3600" dirty="0">
                <a:solidFill>
                  <a:schemeClr val="tx2"/>
                </a:solidFill>
                <a:cs typeface="+mj-cs"/>
              </a:rPr>
              <a:t>What we need</a:t>
            </a:r>
          </a:p>
        </p:txBody>
      </p:sp>
      <p:sp>
        <p:nvSpPr>
          <p:cNvPr id="9219" name="Rectangle 3"/>
          <p:cNvSpPr>
            <a:spLocks noGrp="1" noChangeArrowheads="1"/>
          </p:cNvSpPr>
          <p:nvPr>
            <p:ph type="body" idx="1"/>
          </p:nvPr>
        </p:nvSpPr>
        <p:spPr>
          <a:xfrm>
            <a:off x="804672" y="2421682"/>
            <a:ext cx="4977578" cy="3639289"/>
          </a:xfrm>
        </p:spPr>
        <p:txBody>
          <a:bodyPr anchor="ctr">
            <a:normAutofit/>
          </a:bodyPr>
          <a:lstStyle/>
          <a:p>
            <a:pPr eaLnBrk="1" hangingPunct="1">
              <a:defRPr/>
            </a:pPr>
            <a:r>
              <a:rPr lang="en-US" sz="2800" dirty="0">
                <a:solidFill>
                  <a:schemeClr val="tx2"/>
                </a:solidFill>
                <a:cs typeface="+mn-cs"/>
              </a:rPr>
              <a:t>Models of influence in social networks.</a:t>
            </a:r>
          </a:p>
          <a:p>
            <a:pPr eaLnBrk="1" hangingPunct="1">
              <a:defRPr/>
            </a:pPr>
            <a:r>
              <a:rPr lang="en-US" sz="2800" dirty="0">
                <a:solidFill>
                  <a:schemeClr val="tx2"/>
                </a:solidFill>
                <a:cs typeface="+mn-cs"/>
              </a:rPr>
              <a:t>Obtain data about particular network (to estimate inter-personal influence).</a:t>
            </a:r>
          </a:p>
          <a:p>
            <a:pPr eaLnBrk="1" hangingPunct="1">
              <a:defRPr/>
            </a:pPr>
            <a:r>
              <a:rPr lang="en-US" sz="2800" dirty="0">
                <a:solidFill>
                  <a:schemeClr val="tx2"/>
                </a:solidFill>
                <a:cs typeface="+mn-cs"/>
              </a:rPr>
              <a:t>Algorithms to maximize spread of influence.</a:t>
            </a:r>
          </a:p>
        </p:txBody>
      </p:sp>
      <p:grpSp>
        <p:nvGrpSpPr>
          <p:cNvPr id="9226" name="Group 77">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79" name="Freeform: Shape 78">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27" name="Graphic 70" descr="Connessioni">
            <a:extLst>
              <a:ext uri="{FF2B5EF4-FFF2-40B4-BE49-F238E27FC236}">
                <a16:creationId xmlns:a16="http://schemas.microsoft.com/office/drawing/2014/main" id="{F320D310-25D5-4F19-BE52-D79E2DD6A7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676477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2" name="Rectangle 2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53618" y="1239927"/>
            <a:ext cx="4008586" cy="4680583"/>
          </a:xfrm>
        </p:spPr>
        <p:txBody>
          <a:bodyPr anchor="ctr">
            <a:normAutofit/>
          </a:bodyPr>
          <a:lstStyle/>
          <a:p>
            <a:r>
              <a:rPr lang="en-US" sz="5200"/>
              <a:t>A simple algorithm</a:t>
            </a:r>
          </a:p>
        </p:txBody>
      </p:sp>
      <p:sp>
        <p:nvSpPr>
          <p:cNvPr id="3" name="Segnaposto contenuto 2"/>
          <p:cNvSpPr>
            <a:spLocks noGrp="1"/>
          </p:cNvSpPr>
          <p:nvPr>
            <p:ph idx="1"/>
          </p:nvPr>
        </p:nvSpPr>
        <p:spPr>
          <a:xfrm>
            <a:off x="6291923" y="1239927"/>
            <a:ext cx="4971824" cy="4680583"/>
          </a:xfrm>
        </p:spPr>
        <p:txBody>
          <a:bodyPr anchor="ctr">
            <a:normAutofit/>
          </a:bodyPr>
          <a:lstStyle/>
          <a:p>
            <a:r>
              <a:rPr lang="en-US" sz="2000" dirty="0"/>
              <a:t>Linear Threshold Model (only the intuition..)</a:t>
            </a:r>
          </a:p>
          <a:p>
            <a:r>
              <a:rPr lang="en-US" sz="2000" dirty="0"/>
              <a:t>The basic model implies that each actor is influenced by those he/she is linked to</a:t>
            </a:r>
          </a:p>
          <a:p>
            <a:r>
              <a:rPr lang="en-US" sz="2000" dirty="0"/>
              <a:t>The influence depends on the </a:t>
            </a:r>
            <a:r>
              <a:rPr lang="en-US" sz="2000" b="1" dirty="0"/>
              <a:t>strength</a:t>
            </a:r>
            <a:r>
              <a:rPr lang="en-US" sz="2000" dirty="0"/>
              <a:t> of the relation between two actors  (contagiousness)</a:t>
            </a:r>
          </a:p>
          <a:p>
            <a:r>
              <a:rPr lang="en-US" sz="2000" dirty="0"/>
              <a:t>It also depends on the </a:t>
            </a:r>
            <a:r>
              <a:rPr lang="en-US" sz="2000" b="1" dirty="0"/>
              <a:t>personal tendency of an actor to be influenced </a:t>
            </a:r>
            <a:r>
              <a:rPr lang="en-US" sz="2000" dirty="0"/>
              <a:t>by others  (resistance)</a:t>
            </a:r>
          </a:p>
        </p:txBody>
      </p:sp>
    </p:spTree>
    <p:extLst>
      <p:ext uri="{BB962C8B-B14F-4D97-AF65-F5344CB8AC3E}">
        <p14:creationId xmlns:p14="http://schemas.microsoft.com/office/powerpoint/2010/main" val="102857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a:cs typeface="+mj-cs"/>
              </a:rPr>
              <a:t>Linear Threshold Model</a:t>
            </a:r>
          </a:p>
        </p:txBody>
      </p:sp>
      <p:sp>
        <p:nvSpPr>
          <p:cNvPr id="125955" name="Rectangle 3"/>
          <p:cNvSpPr>
            <a:spLocks noGrp="1" noChangeArrowheads="1"/>
          </p:cNvSpPr>
          <p:nvPr>
            <p:ph type="body" sz="half" idx="1"/>
          </p:nvPr>
        </p:nvSpPr>
        <p:spPr>
          <a:xfrm>
            <a:off x="1137139" y="1295400"/>
            <a:ext cx="10445262" cy="4572000"/>
          </a:xfrm>
        </p:spPr>
        <p:txBody>
          <a:bodyPr>
            <a:normAutofit fontScale="92500" lnSpcReduction="10000"/>
          </a:bodyPr>
          <a:lstStyle/>
          <a:p>
            <a:pPr eaLnBrk="1" hangingPunct="1">
              <a:spcBef>
                <a:spcPct val="30000"/>
              </a:spcBef>
            </a:pPr>
            <a:r>
              <a:rPr lang="en-US" sz="2600" dirty="0">
                <a:latin typeface="Times New Roman" charset="0"/>
                <a:ea typeface="ＭＳ Ｐゴシック" charset="0"/>
              </a:rPr>
              <a:t>A node </a:t>
            </a:r>
            <a:r>
              <a:rPr lang="en-US" sz="2600" i="1" dirty="0">
                <a:latin typeface="Times New Roman" charset="0"/>
                <a:ea typeface="ＭＳ Ｐゴシック" charset="0"/>
              </a:rPr>
              <a:t>v </a:t>
            </a:r>
            <a:r>
              <a:rPr lang="en-US" sz="2600" dirty="0">
                <a:latin typeface="Times New Roman" charset="0"/>
                <a:ea typeface="ＭＳ Ｐゴシック" charset="0"/>
              </a:rPr>
              <a:t>has some threshold </a:t>
            </a:r>
            <a:r>
              <a:rPr lang="el-GR" sz="2600" i="1" dirty="0">
                <a:latin typeface="Times New Roman" charset="0"/>
                <a:ea typeface="ＭＳ Ｐゴシック" charset="0"/>
              </a:rPr>
              <a:t>θ</a:t>
            </a:r>
            <a:r>
              <a:rPr lang="en-US" sz="2600" i="1" baseline="-25000" dirty="0">
                <a:latin typeface="Times New Roman" charset="0"/>
                <a:ea typeface="ＭＳ Ｐゴシック" charset="0"/>
              </a:rPr>
              <a:t>v  </a:t>
            </a:r>
            <a:r>
              <a:rPr lang="en-US" sz="2600" i="1" dirty="0">
                <a:latin typeface="Times New Roman" charset="0"/>
                <a:ea typeface="ＭＳ Ｐゴシック" charset="0"/>
              </a:rPr>
              <a:t>~ U[0,1] (this models the “tendency to be influenced”: the higher the threshold  (resistance), the lower is the influence of others on an person’s opinion)</a:t>
            </a:r>
          </a:p>
          <a:p>
            <a:pPr eaLnBrk="1" hangingPunct="1">
              <a:spcBef>
                <a:spcPct val="30000"/>
              </a:spcBef>
            </a:pPr>
            <a:r>
              <a:rPr lang="en-US" sz="2600" dirty="0">
                <a:latin typeface="Times New Roman" charset="0"/>
                <a:ea typeface="ＭＳ Ｐゴシック" charset="0"/>
              </a:rPr>
              <a:t>A node </a:t>
            </a:r>
            <a:r>
              <a:rPr lang="en-US" sz="2600" i="1" dirty="0">
                <a:latin typeface="Times New Roman" charset="0"/>
                <a:ea typeface="ＭＳ Ｐゴシック" charset="0"/>
              </a:rPr>
              <a:t>v</a:t>
            </a:r>
            <a:r>
              <a:rPr lang="en-US" sz="2600" dirty="0">
                <a:latin typeface="Times New Roman" charset="0"/>
                <a:ea typeface="ＭＳ Ｐゴシック" charset="0"/>
              </a:rPr>
              <a:t> is influenced by each neighbor </a:t>
            </a:r>
            <a:r>
              <a:rPr lang="en-US" sz="2600" i="1" dirty="0">
                <a:latin typeface="Times New Roman" charset="0"/>
                <a:ea typeface="ＭＳ Ｐゴシック" charset="0"/>
              </a:rPr>
              <a:t>w</a:t>
            </a:r>
            <a:r>
              <a:rPr lang="en-US" sz="2600" dirty="0">
                <a:latin typeface="Times New Roman" charset="0"/>
                <a:ea typeface="ＭＳ Ｐゴシック" charset="0"/>
              </a:rPr>
              <a:t> according to a </a:t>
            </a:r>
            <a:r>
              <a:rPr lang="en-US" sz="2600" i="1" dirty="0">
                <a:latin typeface="Times New Roman" charset="0"/>
                <a:ea typeface="ＭＳ Ｐゴシック" charset="0"/>
              </a:rPr>
              <a:t>weight </a:t>
            </a:r>
            <a:r>
              <a:rPr lang="en-US" sz="2600" i="1" dirty="0" err="1">
                <a:latin typeface="Times New Roman" charset="0"/>
                <a:ea typeface="ＭＳ Ｐゴシック" charset="0"/>
              </a:rPr>
              <a:t>b</a:t>
            </a:r>
            <a:r>
              <a:rPr lang="en-US" sz="2600" i="1" baseline="-25000" dirty="0" err="1">
                <a:latin typeface="Times New Roman" charset="0"/>
                <a:ea typeface="ＭＳ Ｐゴシック" charset="0"/>
              </a:rPr>
              <a:t>vw</a:t>
            </a:r>
            <a:r>
              <a:rPr lang="en-US" sz="2600" i="1" baseline="-25000" dirty="0">
                <a:latin typeface="Times New Roman" charset="0"/>
                <a:ea typeface="ＭＳ Ｐゴシック" charset="0"/>
              </a:rPr>
              <a:t> </a:t>
            </a:r>
            <a:r>
              <a:rPr lang="en-US" sz="2600" dirty="0">
                <a:latin typeface="Times New Roman" charset="0"/>
                <a:ea typeface="ＭＳ Ｐゴシック" charset="0"/>
              </a:rPr>
              <a:t>such that </a:t>
            </a:r>
          </a:p>
          <a:p>
            <a:pPr eaLnBrk="1" hangingPunct="1">
              <a:spcBef>
                <a:spcPct val="30000"/>
              </a:spcBef>
            </a:pPr>
            <a:endParaRPr lang="en-US" sz="2600" dirty="0">
              <a:latin typeface="Times New Roman" charset="0"/>
              <a:ea typeface="ＭＳ Ｐゴシック" charset="0"/>
            </a:endParaRPr>
          </a:p>
          <a:p>
            <a:pPr eaLnBrk="1" hangingPunct="1">
              <a:spcBef>
                <a:spcPct val="30000"/>
              </a:spcBef>
            </a:pPr>
            <a:endParaRPr lang="en-US" sz="2600" dirty="0">
              <a:latin typeface="Times New Roman" charset="0"/>
              <a:ea typeface="ＭＳ Ｐゴシック" charset="0"/>
            </a:endParaRPr>
          </a:p>
          <a:p>
            <a:pPr eaLnBrk="1" hangingPunct="1">
              <a:spcBef>
                <a:spcPct val="30000"/>
              </a:spcBef>
            </a:pPr>
            <a:r>
              <a:rPr lang="en-US" sz="2600" dirty="0" err="1">
                <a:latin typeface="Times New Roman" charset="0"/>
                <a:ea typeface="ＭＳ Ｐゴシック" charset="0"/>
              </a:rPr>
              <a:t>b</a:t>
            </a:r>
            <a:r>
              <a:rPr lang="en-US" sz="2600" baseline="-25000" dirty="0" err="1">
                <a:latin typeface="Times New Roman" charset="0"/>
                <a:ea typeface="ＭＳ Ｐゴシック" charset="0"/>
              </a:rPr>
              <a:t>v,w</a:t>
            </a:r>
            <a:r>
              <a:rPr lang="en-US" sz="2600" baseline="-25000" dirty="0">
                <a:latin typeface="Times New Roman" charset="0"/>
                <a:ea typeface="ＭＳ Ｐゴシック" charset="0"/>
              </a:rPr>
              <a:t> </a:t>
            </a:r>
            <a:r>
              <a:rPr lang="en-US" sz="2600" dirty="0">
                <a:latin typeface="Times New Roman" charset="0"/>
                <a:ea typeface="ＭＳ Ｐゴシック" charset="0"/>
              </a:rPr>
              <a:t>models the “strength of the relation” of actor v on actor w</a:t>
            </a:r>
          </a:p>
          <a:p>
            <a:pPr eaLnBrk="1" hangingPunct="1">
              <a:spcBef>
                <a:spcPct val="30000"/>
              </a:spcBef>
            </a:pPr>
            <a:r>
              <a:rPr lang="en-US" sz="2600" dirty="0">
                <a:latin typeface="Times New Roman" charset="0"/>
                <a:ea typeface="ＭＳ Ｐゴシック" charset="0"/>
              </a:rPr>
              <a:t>A node </a:t>
            </a:r>
            <a:r>
              <a:rPr lang="en-US" sz="2600" i="1" dirty="0">
                <a:latin typeface="Times New Roman" charset="0"/>
                <a:ea typeface="ＭＳ Ｐゴシック" charset="0"/>
              </a:rPr>
              <a:t>v</a:t>
            </a:r>
            <a:r>
              <a:rPr lang="en-US" sz="2600" dirty="0">
                <a:latin typeface="Times New Roman" charset="0"/>
                <a:ea typeface="ＭＳ Ｐゴシック" charset="0"/>
              </a:rPr>
              <a:t> becomes </a:t>
            </a:r>
            <a:r>
              <a:rPr lang="en-US" sz="2600" b="1" dirty="0">
                <a:latin typeface="Times New Roman" charset="0"/>
                <a:ea typeface="ＭＳ Ｐゴシック" charset="0"/>
              </a:rPr>
              <a:t>active</a:t>
            </a:r>
            <a:r>
              <a:rPr lang="en-US" sz="2600" dirty="0">
                <a:latin typeface="Times New Roman" charset="0"/>
                <a:ea typeface="ＭＳ Ｐゴシック" charset="0"/>
              </a:rPr>
              <a:t> when at least (weighted) </a:t>
            </a:r>
            <a:r>
              <a:rPr lang="el-GR" sz="2600" i="1" dirty="0">
                <a:latin typeface="Times New Roman" charset="0"/>
                <a:ea typeface="ＭＳ Ｐゴシック" charset="0"/>
              </a:rPr>
              <a:t>θ</a:t>
            </a:r>
            <a:r>
              <a:rPr lang="en-US" sz="2600" i="1" baseline="-25000" dirty="0">
                <a:latin typeface="Times New Roman" charset="0"/>
                <a:ea typeface="ＭＳ Ｐゴシック" charset="0"/>
              </a:rPr>
              <a:t>v</a:t>
            </a:r>
            <a:r>
              <a:rPr lang="en-US" sz="2600" dirty="0">
                <a:latin typeface="Times New Roman" charset="0"/>
                <a:ea typeface="ＭＳ Ｐゴシック" charset="0"/>
              </a:rPr>
              <a:t> fraction of its neighbors are active</a:t>
            </a:r>
          </a:p>
          <a:p>
            <a:pPr eaLnBrk="1" hangingPunct="1">
              <a:spcBef>
                <a:spcPct val="30000"/>
              </a:spcBef>
            </a:pPr>
            <a:endParaRPr lang="en-US" sz="2600" dirty="0">
              <a:latin typeface="Times New Roman" charset="0"/>
              <a:ea typeface="ＭＳ Ｐゴシック" charset="0"/>
            </a:endParaRPr>
          </a:p>
          <a:p>
            <a:pPr eaLnBrk="1" hangingPunct="1">
              <a:spcBef>
                <a:spcPct val="30000"/>
              </a:spcBef>
            </a:pPr>
            <a:r>
              <a:rPr lang="en-US" sz="2600" dirty="0">
                <a:latin typeface="Times New Roman" charset="0"/>
                <a:ea typeface="ＭＳ Ｐゴシック" charset="0"/>
              </a:rPr>
              <a:t>We assume a </a:t>
            </a:r>
            <a:r>
              <a:rPr lang="en-US" sz="2600" b="1" dirty="0">
                <a:latin typeface="Times New Roman" charset="0"/>
                <a:ea typeface="ＭＳ Ｐゴシック" charset="0"/>
              </a:rPr>
              <a:t>cumulative</a:t>
            </a:r>
            <a:r>
              <a:rPr lang="en-US" sz="2600" dirty="0">
                <a:latin typeface="Times New Roman" charset="0"/>
                <a:ea typeface="ＭＳ Ｐゴシック" charset="0"/>
              </a:rPr>
              <a:t> effect of </a:t>
            </a:r>
            <a:r>
              <a:rPr lang="en-US" sz="2600" dirty="0" err="1">
                <a:latin typeface="Times New Roman" charset="0"/>
                <a:ea typeface="ＭＳ Ｐゴシック" charset="0"/>
              </a:rPr>
              <a:t>neighbours’influence</a:t>
            </a:r>
            <a:r>
              <a:rPr lang="en-US" sz="2600" dirty="0">
                <a:latin typeface="Times New Roman" charset="0"/>
                <a:ea typeface="ＭＳ Ｐゴシック" charset="0"/>
              </a:rPr>
              <a:t> on an actor!</a:t>
            </a:r>
          </a:p>
          <a:p>
            <a:pPr eaLnBrk="1" hangingPunct="1">
              <a:spcBef>
                <a:spcPct val="30000"/>
              </a:spcBef>
              <a:buFont typeface="Wingdings" charset="0"/>
              <a:buNone/>
            </a:pPr>
            <a:endParaRPr lang="en-US" sz="2600" dirty="0">
              <a:latin typeface="Times New Roman" charset="0"/>
              <a:ea typeface="ＭＳ Ｐゴシック" charset="0"/>
            </a:endParaRPr>
          </a:p>
        </p:txBody>
      </p:sp>
      <p:graphicFrame>
        <p:nvGraphicFramePr>
          <p:cNvPr id="126028" name="Object 76"/>
          <p:cNvGraphicFramePr>
            <a:graphicFrameLocks noGrp="1" noChangeAspect="1"/>
          </p:cNvGraphicFramePr>
          <p:nvPr>
            <p:ph sz="half" idx="2"/>
            <p:extLst>
              <p:ext uri="{D42A27DB-BD31-4B8C-83A1-F6EECF244321}">
                <p14:modId xmlns:p14="http://schemas.microsoft.com/office/powerpoint/2010/main" val="2385874115"/>
              </p:ext>
            </p:extLst>
          </p:nvPr>
        </p:nvGraphicFramePr>
        <p:xfrm>
          <a:off x="4569070" y="4472354"/>
          <a:ext cx="3581400" cy="990600"/>
        </p:xfrm>
        <a:graphic>
          <a:graphicData uri="http://schemas.openxmlformats.org/presentationml/2006/ole">
            <mc:AlternateContent xmlns:mc="http://schemas.openxmlformats.org/markup-compatibility/2006">
              <mc:Choice xmlns:v="urn:schemas-microsoft-com:vml" Requires="v">
                <p:oleObj spid="_x0000_s3076" name="Equation" r:id="rId4" imgW="1345616" imgH="355446" progId="Equation.DSMT4">
                  <p:embed/>
                </p:oleObj>
              </mc:Choice>
              <mc:Fallback>
                <p:oleObj name="Equation" r:id="rId4" imgW="1345616" imgH="355446" progId="Equation.DSMT4">
                  <p:embed/>
                  <p:pic>
                    <p:nvPicPr>
                      <p:cNvPr id="126028" name="Object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070" y="4472354"/>
                        <a:ext cx="35814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6032" name="Object 80"/>
          <p:cNvGraphicFramePr>
            <a:graphicFrameLocks noChangeAspect="1"/>
          </p:cNvGraphicFramePr>
          <p:nvPr>
            <p:extLst>
              <p:ext uri="{D42A27DB-BD31-4B8C-83A1-F6EECF244321}">
                <p14:modId xmlns:p14="http://schemas.microsoft.com/office/powerpoint/2010/main" val="1144564322"/>
              </p:ext>
            </p:extLst>
          </p:nvPr>
        </p:nvGraphicFramePr>
        <p:xfrm>
          <a:off x="4710906" y="2849324"/>
          <a:ext cx="2770187" cy="990600"/>
        </p:xfrm>
        <a:graphic>
          <a:graphicData uri="http://schemas.openxmlformats.org/presentationml/2006/ole">
            <mc:AlternateContent xmlns:mc="http://schemas.openxmlformats.org/markup-compatibility/2006">
              <mc:Choice xmlns:v="urn:schemas-microsoft-com:vml" Requires="v">
                <p:oleObj spid="_x0000_s3077" name="Equation" r:id="rId6" imgW="1040948" imgH="355446" progId="Equation.DSMT4">
                  <p:embed/>
                </p:oleObj>
              </mc:Choice>
              <mc:Fallback>
                <p:oleObj name="Equation" r:id="rId6" imgW="1040948" imgH="355446" progId="Equation.DSMT4">
                  <p:embed/>
                  <p:pic>
                    <p:nvPicPr>
                      <p:cNvPr id="126032" name="Object 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0906" y="2849324"/>
                        <a:ext cx="2770187"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071212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9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0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595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595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4CA450A-C869-4D18-A566-7A325BEF88C2}"/>
              </a:ext>
            </a:extLst>
          </p:cNvPr>
          <p:cNvSpPr>
            <a:spLocks noGrp="1"/>
          </p:cNvSpPr>
          <p:nvPr>
            <p:ph type="title"/>
          </p:nvPr>
        </p:nvSpPr>
        <p:spPr>
          <a:xfrm>
            <a:off x="686834" y="1153572"/>
            <a:ext cx="3200400" cy="4461163"/>
          </a:xfrm>
        </p:spPr>
        <p:txBody>
          <a:bodyPr>
            <a:normAutofit/>
          </a:bodyPr>
          <a:lstStyle/>
          <a:p>
            <a:r>
              <a:rPr lang="it-IT" sz="4100">
                <a:solidFill>
                  <a:srgbClr val="FFFFFF"/>
                </a:solidFill>
              </a:rPr>
              <a:t>Centers, bridges and communities: what for?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9356E114-0632-414B-969D-B87D20ECCE27}"/>
              </a:ext>
            </a:extLst>
          </p:cNvPr>
          <p:cNvSpPr>
            <a:spLocks noGrp="1"/>
          </p:cNvSpPr>
          <p:nvPr>
            <p:ph idx="1"/>
          </p:nvPr>
        </p:nvSpPr>
        <p:spPr>
          <a:xfrm>
            <a:off x="4447308" y="591344"/>
            <a:ext cx="6906491" cy="5585619"/>
          </a:xfrm>
        </p:spPr>
        <p:txBody>
          <a:bodyPr anchor="ctr">
            <a:normAutofit/>
          </a:bodyPr>
          <a:lstStyle/>
          <a:p>
            <a:r>
              <a:rPr lang="it-IT" dirty="0"/>
              <a:t>Centers: influencers </a:t>
            </a:r>
            <a:r>
              <a:rPr lang="it-IT" dirty="0" err="1"/>
              <a:t>that</a:t>
            </a:r>
            <a:r>
              <a:rPr lang="it-IT" dirty="0"/>
              <a:t> </a:t>
            </a:r>
            <a:r>
              <a:rPr lang="it-IT" dirty="0" err="1"/>
              <a:t>may</a:t>
            </a:r>
            <a:r>
              <a:rPr lang="it-IT" dirty="0"/>
              <a:t> </a:t>
            </a:r>
            <a:r>
              <a:rPr lang="it-IT" dirty="0" err="1"/>
              <a:t>promote</a:t>
            </a:r>
            <a:r>
              <a:rPr lang="it-IT" dirty="0"/>
              <a:t> a product </a:t>
            </a:r>
          </a:p>
          <a:p>
            <a:r>
              <a:rPr lang="it-IT" dirty="0"/>
              <a:t>Bridges: people </a:t>
            </a:r>
            <a:r>
              <a:rPr lang="it-IT" dirty="0" err="1"/>
              <a:t>that</a:t>
            </a:r>
            <a:r>
              <a:rPr lang="it-IT" dirty="0"/>
              <a:t> facilitate spread of </a:t>
            </a:r>
            <a:r>
              <a:rPr lang="it-IT" dirty="0" err="1"/>
              <a:t>influence</a:t>
            </a:r>
            <a:r>
              <a:rPr lang="it-IT" dirty="0"/>
              <a:t> (word of the </a:t>
            </a:r>
            <a:r>
              <a:rPr lang="it-IT" dirty="0" err="1"/>
              <a:t>mouth</a:t>
            </a:r>
            <a:r>
              <a:rPr lang="it-IT" dirty="0"/>
              <a:t>)</a:t>
            </a:r>
          </a:p>
          <a:p>
            <a:r>
              <a:rPr lang="it-IT" dirty="0"/>
              <a:t>Communities: </a:t>
            </a:r>
            <a:r>
              <a:rPr lang="en-US" dirty="0"/>
              <a:t>"birds of a </a:t>
            </a:r>
            <a:r>
              <a:rPr lang="en-US" b="1" dirty="0"/>
              <a:t>feather</a:t>
            </a:r>
            <a:r>
              <a:rPr lang="en-US" dirty="0"/>
              <a:t> flock together.“ Exploit the </a:t>
            </a:r>
            <a:r>
              <a:rPr lang="en-US" i="1" dirty="0"/>
              <a:t>homophily principle </a:t>
            </a:r>
            <a:r>
              <a:rPr lang="en-US" dirty="0"/>
              <a:t>e.g., to create dedicated marketing campaign</a:t>
            </a:r>
            <a:endParaRPr lang="it-IT" dirty="0"/>
          </a:p>
        </p:txBody>
      </p:sp>
    </p:spTree>
    <p:extLst>
      <p:ext uri="{BB962C8B-B14F-4D97-AF65-F5344CB8AC3E}">
        <p14:creationId xmlns:p14="http://schemas.microsoft.com/office/powerpoint/2010/main" val="145453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981200" y="277814"/>
            <a:ext cx="8229600" cy="1474787"/>
          </a:xfrm>
        </p:spPr>
        <p:txBody>
          <a:bodyPr/>
          <a:lstStyle/>
          <a:p>
            <a:pPr eaLnBrk="1" hangingPunct="1">
              <a:defRPr/>
            </a:pPr>
            <a:r>
              <a:rPr lang="en-US" sz="3600" dirty="0"/>
              <a:t>Example  (weights on edges are the </a:t>
            </a:r>
            <a:r>
              <a:rPr lang="en-US" sz="3600" i="1" dirty="0" err="1"/>
              <a:t>b</a:t>
            </a:r>
            <a:r>
              <a:rPr lang="en-US" sz="3600" i="1" baseline="-25000" dirty="0" err="1"/>
              <a:t>u,v</a:t>
            </a:r>
            <a:r>
              <a:rPr lang="en-US" sz="3600" dirty="0"/>
              <a:t>)</a:t>
            </a:r>
          </a:p>
        </p:txBody>
      </p:sp>
      <p:sp>
        <p:nvSpPr>
          <p:cNvPr id="128003" name="Oval 3"/>
          <p:cNvSpPr>
            <a:spLocks noChangeArrowheads="1"/>
          </p:cNvSpPr>
          <p:nvPr/>
        </p:nvSpPr>
        <p:spPr bwMode="auto">
          <a:xfrm>
            <a:off x="3576638" y="3794125"/>
            <a:ext cx="658812" cy="509588"/>
          </a:xfrm>
          <a:prstGeom prst="ellipse">
            <a:avLst/>
          </a:prstGeom>
          <a:solidFill>
            <a:schemeClr val="bg1"/>
          </a:solidFill>
          <a:ln w="9525">
            <a:solidFill>
              <a:schemeClr val="tx1"/>
            </a:solidFill>
            <a:round/>
            <a:headEnd/>
            <a:tailEnd/>
          </a:ln>
        </p:spPr>
        <p:txBody>
          <a:bodyPr wrap="none" anchor="ctr"/>
          <a:lstStyle/>
          <a:p>
            <a:pPr eaLnBrk="1" hangingPunct="1"/>
            <a:endParaRPr lang="it-IT"/>
          </a:p>
        </p:txBody>
      </p:sp>
      <p:sp>
        <p:nvSpPr>
          <p:cNvPr id="41987" name="Rectangle 4"/>
          <p:cNvSpPr>
            <a:spLocks noChangeArrowheads="1"/>
          </p:cNvSpPr>
          <p:nvPr/>
        </p:nvSpPr>
        <p:spPr bwMode="auto">
          <a:xfrm>
            <a:off x="7010400" y="1371600"/>
            <a:ext cx="3276600" cy="2514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it-IT"/>
          </a:p>
        </p:txBody>
      </p:sp>
      <p:sp>
        <p:nvSpPr>
          <p:cNvPr id="41988" name="Text Box 5"/>
          <p:cNvSpPr txBox="1">
            <a:spLocks noChangeArrowheads="1"/>
          </p:cNvSpPr>
          <p:nvPr/>
        </p:nvSpPr>
        <p:spPr bwMode="auto">
          <a:xfrm>
            <a:off x="8088313" y="1657351"/>
            <a:ext cx="1670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Inactive Node</a:t>
            </a:r>
          </a:p>
        </p:txBody>
      </p:sp>
      <p:sp>
        <p:nvSpPr>
          <p:cNvPr id="41989" name="Text Box 6"/>
          <p:cNvSpPr txBox="1">
            <a:spLocks noChangeArrowheads="1"/>
          </p:cNvSpPr>
          <p:nvPr/>
        </p:nvSpPr>
        <p:spPr bwMode="auto">
          <a:xfrm>
            <a:off x="8064500" y="2324101"/>
            <a:ext cx="1504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Active Node</a:t>
            </a:r>
          </a:p>
        </p:txBody>
      </p:sp>
      <p:sp>
        <p:nvSpPr>
          <p:cNvPr id="41990" name="Text Box 7"/>
          <p:cNvSpPr txBox="1">
            <a:spLocks noChangeArrowheads="1"/>
          </p:cNvSpPr>
          <p:nvPr/>
        </p:nvSpPr>
        <p:spPr bwMode="auto">
          <a:xfrm>
            <a:off x="8059738" y="2894013"/>
            <a:ext cx="1289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Threshold</a:t>
            </a:r>
          </a:p>
        </p:txBody>
      </p:sp>
      <p:sp>
        <p:nvSpPr>
          <p:cNvPr id="41991" name="Text Box 8"/>
          <p:cNvSpPr txBox="1">
            <a:spLocks noChangeArrowheads="1"/>
          </p:cNvSpPr>
          <p:nvPr/>
        </p:nvSpPr>
        <p:spPr bwMode="auto">
          <a:xfrm>
            <a:off x="8093075" y="3408363"/>
            <a:ext cx="2038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Active neighbors</a:t>
            </a:r>
          </a:p>
        </p:txBody>
      </p:sp>
      <p:sp>
        <p:nvSpPr>
          <p:cNvPr id="128009" name="Oval 9"/>
          <p:cNvSpPr>
            <a:spLocks noChangeArrowheads="1"/>
          </p:cNvSpPr>
          <p:nvPr/>
        </p:nvSpPr>
        <p:spPr bwMode="auto">
          <a:xfrm>
            <a:off x="3627438" y="5160964"/>
            <a:ext cx="628650" cy="509587"/>
          </a:xfrm>
          <a:prstGeom prst="ellipse">
            <a:avLst/>
          </a:prstGeom>
          <a:solidFill>
            <a:schemeClr val="bg1"/>
          </a:solidFill>
          <a:ln w="9525">
            <a:solidFill>
              <a:schemeClr val="tx1"/>
            </a:solidFill>
            <a:round/>
            <a:headEnd/>
            <a:tailEnd/>
          </a:ln>
        </p:spPr>
        <p:txBody>
          <a:bodyPr wrap="none" anchor="ctr"/>
          <a:lstStyle/>
          <a:p>
            <a:pPr eaLnBrk="1" hangingPunct="1"/>
            <a:endParaRPr lang="it-IT"/>
          </a:p>
        </p:txBody>
      </p:sp>
      <p:sp>
        <p:nvSpPr>
          <p:cNvPr id="128010" name="Oval 10"/>
          <p:cNvSpPr>
            <a:spLocks noChangeArrowheads="1"/>
          </p:cNvSpPr>
          <p:nvPr/>
        </p:nvSpPr>
        <p:spPr bwMode="auto">
          <a:xfrm>
            <a:off x="6140450" y="3778250"/>
            <a:ext cx="628650" cy="509588"/>
          </a:xfrm>
          <a:prstGeom prst="ellipse">
            <a:avLst/>
          </a:prstGeom>
          <a:solidFill>
            <a:schemeClr val="bg1"/>
          </a:solidFill>
          <a:ln w="9525">
            <a:solidFill>
              <a:schemeClr val="tx1"/>
            </a:solidFill>
            <a:round/>
            <a:headEnd/>
            <a:tailEnd/>
          </a:ln>
        </p:spPr>
        <p:txBody>
          <a:bodyPr wrap="none" anchor="ctr"/>
          <a:lstStyle/>
          <a:p>
            <a:pPr eaLnBrk="1" hangingPunct="1"/>
            <a:endParaRPr lang="it-IT"/>
          </a:p>
        </p:txBody>
      </p:sp>
      <p:sp>
        <p:nvSpPr>
          <p:cNvPr id="128011" name="Oval 11"/>
          <p:cNvSpPr>
            <a:spLocks noChangeArrowheads="1"/>
          </p:cNvSpPr>
          <p:nvPr/>
        </p:nvSpPr>
        <p:spPr bwMode="auto">
          <a:xfrm>
            <a:off x="6162675" y="5191125"/>
            <a:ext cx="628650" cy="50958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it-IT"/>
          </a:p>
        </p:txBody>
      </p:sp>
      <p:sp>
        <p:nvSpPr>
          <p:cNvPr id="41995" name="Oval 12"/>
          <p:cNvSpPr>
            <a:spLocks noChangeArrowheads="1"/>
          </p:cNvSpPr>
          <p:nvPr/>
        </p:nvSpPr>
        <p:spPr bwMode="auto">
          <a:xfrm>
            <a:off x="7197726" y="1546225"/>
            <a:ext cx="493713" cy="509588"/>
          </a:xfrm>
          <a:prstGeom prst="ellipse">
            <a:avLst/>
          </a:prstGeom>
          <a:solidFill>
            <a:schemeClr val="bg1"/>
          </a:solidFill>
          <a:ln w="9525">
            <a:solidFill>
              <a:schemeClr val="tx1"/>
            </a:solidFill>
            <a:round/>
            <a:headEnd/>
            <a:tailEnd/>
          </a:ln>
        </p:spPr>
        <p:txBody>
          <a:bodyPr wrap="none" anchor="ctr"/>
          <a:lstStyle/>
          <a:p>
            <a:pPr eaLnBrk="1" hangingPunct="1"/>
            <a:endParaRPr lang="it-IT"/>
          </a:p>
        </p:txBody>
      </p:sp>
      <p:sp>
        <p:nvSpPr>
          <p:cNvPr id="41996" name="Oval 13"/>
          <p:cNvSpPr>
            <a:spLocks noChangeArrowheads="1"/>
          </p:cNvSpPr>
          <p:nvPr/>
        </p:nvSpPr>
        <p:spPr bwMode="auto">
          <a:xfrm>
            <a:off x="7232651" y="2273300"/>
            <a:ext cx="493713" cy="509588"/>
          </a:xfrm>
          <a:prstGeom prst="ellipse">
            <a:avLst/>
          </a:prstGeom>
          <a:solidFill>
            <a:srgbClr val="00FF00"/>
          </a:solidFill>
          <a:ln w="9525">
            <a:solidFill>
              <a:schemeClr val="tx1"/>
            </a:solidFill>
            <a:round/>
            <a:headEnd/>
            <a:tailEnd/>
          </a:ln>
        </p:spPr>
        <p:txBody>
          <a:bodyPr wrap="none" anchor="ctr"/>
          <a:lstStyle/>
          <a:p>
            <a:pPr algn="ctr" eaLnBrk="1" hangingPunct="1"/>
            <a:endParaRPr lang="it-IT">
              <a:solidFill>
                <a:srgbClr val="00FF00"/>
              </a:solidFill>
            </a:endParaRPr>
          </a:p>
        </p:txBody>
      </p:sp>
      <p:sp>
        <p:nvSpPr>
          <p:cNvPr id="41997" name="Rectangle 14"/>
          <p:cNvSpPr>
            <a:spLocks noChangeArrowheads="1"/>
          </p:cNvSpPr>
          <p:nvPr/>
        </p:nvSpPr>
        <p:spPr bwMode="auto">
          <a:xfrm>
            <a:off x="7356476" y="2916239"/>
            <a:ext cx="239713" cy="346075"/>
          </a:xfrm>
          <a:prstGeom prst="rect">
            <a:avLst/>
          </a:prstGeom>
          <a:solidFill>
            <a:srgbClr val="0000FF"/>
          </a:solidFill>
          <a:ln w="9525">
            <a:solidFill>
              <a:schemeClr val="tx1"/>
            </a:solidFill>
            <a:miter lim="800000"/>
            <a:headEnd/>
            <a:tailEnd/>
          </a:ln>
        </p:spPr>
        <p:txBody>
          <a:bodyPr wrap="none" anchor="ctr"/>
          <a:lstStyle/>
          <a:p>
            <a:pPr eaLnBrk="1" hangingPunct="1"/>
            <a:endParaRPr lang="it-IT"/>
          </a:p>
        </p:txBody>
      </p:sp>
      <p:sp>
        <p:nvSpPr>
          <p:cNvPr id="41998" name="Rectangle 15"/>
          <p:cNvSpPr>
            <a:spLocks noChangeArrowheads="1"/>
          </p:cNvSpPr>
          <p:nvPr/>
        </p:nvSpPr>
        <p:spPr bwMode="auto">
          <a:xfrm>
            <a:off x="7377113" y="3417889"/>
            <a:ext cx="239712" cy="346075"/>
          </a:xfrm>
          <a:prstGeom prst="rect">
            <a:avLst/>
          </a:prstGeom>
          <a:solidFill>
            <a:srgbClr val="FF0000"/>
          </a:solidFill>
          <a:ln w="9525">
            <a:solidFill>
              <a:schemeClr val="tx1"/>
            </a:solidFill>
            <a:miter lim="800000"/>
            <a:headEnd/>
            <a:tailEnd/>
          </a:ln>
        </p:spPr>
        <p:txBody>
          <a:bodyPr wrap="none" anchor="ctr"/>
          <a:lstStyle/>
          <a:p>
            <a:pPr eaLnBrk="1" hangingPunct="1"/>
            <a:endParaRPr lang="it-IT"/>
          </a:p>
        </p:txBody>
      </p:sp>
      <p:sp>
        <p:nvSpPr>
          <p:cNvPr id="41999" name="Oval 16"/>
          <p:cNvSpPr>
            <a:spLocks noChangeArrowheads="1"/>
          </p:cNvSpPr>
          <p:nvPr/>
        </p:nvSpPr>
        <p:spPr bwMode="auto">
          <a:xfrm>
            <a:off x="2138364" y="2198689"/>
            <a:ext cx="612775" cy="509587"/>
          </a:xfrm>
          <a:prstGeom prst="ellipse">
            <a:avLst/>
          </a:prstGeom>
          <a:solidFill>
            <a:schemeClr val="bg1"/>
          </a:solidFill>
          <a:ln w="9525">
            <a:solidFill>
              <a:schemeClr val="tx1"/>
            </a:solidFill>
            <a:round/>
            <a:headEnd/>
            <a:tailEnd/>
          </a:ln>
        </p:spPr>
        <p:txBody>
          <a:bodyPr wrap="none" anchor="ctr"/>
          <a:lstStyle/>
          <a:p>
            <a:pPr eaLnBrk="1" hangingPunct="1"/>
            <a:endParaRPr lang="it-IT"/>
          </a:p>
        </p:txBody>
      </p:sp>
      <p:sp>
        <p:nvSpPr>
          <p:cNvPr id="42000" name="Oval 17"/>
          <p:cNvSpPr>
            <a:spLocks noChangeArrowheads="1"/>
          </p:cNvSpPr>
          <p:nvPr/>
        </p:nvSpPr>
        <p:spPr bwMode="auto">
          <a:xfrm>
            <a:off x="5140325" y="2174875"/>
            <a:ext cx="673100" cy="509588"/>
          </a:xfrm>
          <a:prstGeom prst="ellipse">
            <a:avLst/>
          </a:prstGeom>
          <a:solidFill>
            <a:schemeClr val="bg1"/>
          </a:solidFill>
          <a:ln w="9525">
            <a:solidFill>
              <a:schemeClr val="tx1"/>
            </a:solidFill>
            <a:round/>
            <a:headEnd/>
            <a:tailEnd/>
          </a:ln>
        </p:spPr>
        <p:txBody>
          <a:bodyPr wrap="none" anchor="ctr"/>
          <a:lstStyle/>
          <a:p>
            <a:pPr eaLnBrk="1" hangingPunct="1"/>
            <a:endParaRPr lang="it-IT"/>
          </a:p>
        </p:txBody>
      </p:sp>
      <p:sp>
        <p:nvSpPr>
          <p:cNvPr id="42001" name="Line 18"/>
          <p:cNvSpPr>
            <a:spLocks noChangeShapeType="1"/>
          </p:cNvSpPr>
          <p:nvPr/>
        </p:nvSpPr>
        <p:spPr bwMode="auto">
          <a:xfrm>
            <a:off x="4237039" y="5486400"/>
            <a:ext cx="1919287" cy="142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42002" name="Line 19"/>
          <p:cNvSpPr>
            <a:spLocks noChangeShapeType="1"/>
          </p:cNvSpPr>
          <p:nvPr/>
        </p:nvSpPr>
        <p:spPr bwMode="auto">
          <a:xfrm flipV="1">
            <a:off x="4176713" y="4167189"/>
            <a:ext cx="1979612" cy="10493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42003" name="Line 20"/>
          <p:cNvSpPr>
            <a:spLocks noChangeShapeType="1"/>
          </p:cNvSpPr>
          <p:nvPr/>
        </p:nvSpPr>
        <p:spPr bwMode="auto">
          <a:xfrm flipV="1">
            <a:off x="4011613" y="4316414"/>
            <a:ext cx="0" cy="8397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42004" name="Line 21"/>
          <p:cNvSpPr>
            <a:spLocks noChangeShapeType="1"/>
          </p:cNvSpPr>
          <p:nvPr/>
        </p:nvSpPr>
        <p:spPr bwMode="auto">
          <a:xfrm flipH="1">
            <a:off x="4222750" y="3971925"/>
            <a:ext cx="19177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42005" name="Line 22"/>
          <p:cNvSpPr>
            <a:spLocks noChangeShapeType="1"/>
          </p:cNvSpPr>
          <p:nvPr/>
        </p:nvSpPr>
        <p:spPr bwMode="auto">
          <a:xfrm>
            <a:off x="2498726" y="2728913"/>
            <a:ext cx="1273175" cy="25320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42006" name="Line 23"/>
          <p:cNvSpPr>
            <a:spLocks noChangeShapeType="1"/>
          </p:cNvSpPr>
          <p:nvPr/>
        </p:nvSpPr>
        <p:spPr bwMode="auto">
          <a:xfrm>
            <a:off x="2617788" y="2682876"/>
            <a:ext cx="1109662" cy="115411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42007" name="Line 24"/>
          <p:cNvSpPr>
            <a:spLocks noChangeShapeType="1"/>
          </p:cNvSpPr>
          <p:nvPr/>
        </p:nvSpPr>
        <p:spPr bwMode="auto">
          <a:xfrm flipV="1">
            <a:off x="4041776" y="2622550"/>
            <a:ext cx="1154113" cy="11699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42008" name="Line 25"/>
          <p:cNvSpPr>
            <a:spLocks noChangeShapeType="1"/>
          </p:cNvSpPr>
          <p:nvPr/>
        </p:nvSpPr>
        <p:spPr bwMode="auto">
          <a:xfrm flipV="1">
            <a:off x="2752725" y="2459039"/>
            <a:ext cx="2368550" cy="142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42009" name="Line 26"/>
          <p:cNvSpPr>
            <a:spLocks noChangeShapeType="1"/>
          </p:cNvSpPr>
          <p:nvPr/>
        </p:nvSpPr>
        <p:spPr bwMode="auto">
          <a:xfrm>
            <a:off x="5541964" y="2638425"/>
            <a:ext cx="719137" cy="11684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it-IT"/>
          </a:p>
        </p:txBody>
      </p:sp>
      <p:sp>
        <p:nvSpPr>
          <p:cNvPr id="42010" name="Line 27"/>
          <p:cNvSpPr>
            <a:spLocks noChangeShapeType="1"/>
          </p:cNvSpPr>
          <p:nvPr/>
        </p:nvSpPr>
        <p:spPr bwMode="auto">
          <a:xfrm flipH="1">
            <a:off x="6365875" y="4302125"/>
            <a:ext cx="14288" cy="8842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42011" name="Text Box 29"/>
          <p:cNvSpPr txBox="1">
            <a:spLocks noChangeArrowheads="1"/>
          </p:cNvSpPr>
          <p:nvPr/>
        </p:nvSpPr>
        <p:spPr bwMode="auto">
          <a:xfrm>
            <a:off x="6724651" y="5260976"/>
            <a:ext cx="314325"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300" b="1" i="1"/>
              <a:t>v</a:t>
            </a:r>
          </a:p>
        </p:txBody>
      </p:sp>
      <p:sp>
        <p:nvSpPr>
          <p:cNvPr id="42012" name="Text Box 30"/>
          <p:cNvSpPr txBox="1">
            <a:spLocks noChangeArrowheads="1"/>
          </p:cNvSpPr>
          <p:nvPr/>
        </p:nvSpPr>
        <p:spPr bwMode="auto">
          <a:xfrm>
            <a:off x="3254375" y="5251451"/>
            <a:ext cx="3444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300" b="1" i="1"/>
              <a:t>w</a:t>
            </a:r>
          </a:p>
        </p:txBody>
      </p:sp>
      <p:sp>
        <p:nvSpPr>
          <p:cNvPr id="42013" name="Text Box 31"/>
          <p:cNvSpPr txBox="1">
            <a:spLocks noChangeArrowheads="1"/>
          </p:cNvSpPr>
          <p:nvPr/>
        </p:nvSpPr>
        <p:spPr bwMode="auto">
          <a:xfrm>
            <a:off x="4821238" y="5157788"/>
            <a:ext cx="6143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0.5</a:t>
            </a:r>
          </a:p>
        </p:txBody>
      </p:sp>
      <p:sp>
        <p:nvSpPr>
          <p:cNvPr id="42014" name="Text Box 32"/>
          <p:cNvSpPr txBox="1">
            <a:spLocks noChangeArrowheads="1"/>
          </p:cNvSpPr>
          <p:nvPr/>
        </p:nvSpPr>
        <p:spPr bwMode="auto">
          <a:xfrm>
            <a:off x="4665663" y="4445001"/>
            <a:ext cx="6143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0.3</a:t>
            </a:r>
          </a:p>
        </p:txBody>
      </p:sp>
      <p:sp>
        <p:nvSpPr>
          <p:cNvPr id="42015" name="Text Box 33"/>
          <p:cNvSpPr txBox="1">
            <a:spLocks noChangeArrowheads="1"/>
          </p:cNvSpPr>
          <p:nvPr/>
        </p:nvSpPr>
        <p:spPr bwMode="auto">
          <a:xfrm>
            <a:off x="6353176" y="4660901"/>
            <a:ext cx="6143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0.2</a:t>
            </a:r>
          </a:p>
        </p:txBody>
      </p:sp>
      <p:sp>
        <p:nvSpPr>
          <p:cNvPr id="42016" name="Text Box 34"/>
          <p:cNvSpPr txBox="1">
            <a:spLocks noChangeArrowheads="1"/>
          </p:cNvSpPr>
          <p:nvPr/>
        </p:nvSpPr>
        <p:spPr bwMode="auto">
          <a:xfrm>
            <a:off x="3967163" y="4503738"/>
            <a:ext cx="6143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0.5</a:t>
            </a:r>
          </a:p>
        </p:txBody>
      </p:sp>
      <p:sp>
        <p:nvSpPr>
          <p:cNvPr id="42017" name="Text Box 35"/>
          <p:cNvSpPr txBox="1">
            <a:spLocks noChangeArrowheads="1"/>
          </p:cNvSpPr>
          <p:nvPr/>
        </p:nvSpPr>
        <p:spPr bwMode="auto">
          <a:xfrm>
            <a:off x="4881563" y="3617913"/>
            <a:ext cx="6143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0.1</a:t>
            </a:r>
          </a:p>
        </p:txBody>
      </p:sp>
      <p:sp>
        <p:nvSpPr>
          <p:cNvPr id="42018" name="Text Box 36"/>
          <p:cNvSpPr txBox="1">
            <a:spLocks noChangeArrowheads="1"/>
          </p:cNvSpPr>
          <p:nvPr/>
        </p:nvSpPr>
        <p:spPr bwMode="auto">
          <a:xfrm>
            <a:off x="2695576" y="3917951"/>
            <a:ext cx="6143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0.4</a:t>
            </a:r>
          </a:p>
        </p:txBody>
      </p:sp>
      <p:sp>
        <p:nvSpPr>
          <p:cNvPr id="42019" name="Text Box 37"/>
          <p:cNvSpPr txBox="1">
            <a:spLocks noChangeArrowheads="1"/>
          </p:cNvSpPr>
          <p:nvPr/>
        </p:nvSpPr>
        <p:spPr bwMode="auto">
          <a:xfrm>
            <a:off x="3140076" y="2990851"/>
            <a:ext cx="6143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0.3</a:t>
            </a:r>
          </a:p>
        </p:txBody>
      </p:sp>
      <p:sp>
        <p:nvSpPr>
          <p:cNvPr id="42020" name="Text Box 38"/>
          <p:cNvSpPr txBox="1">
            <a:spLocks noChangeArrowheads="1"/>
          </p:cNvSpPr>
          <p:nvPr/>
        </p:nvSpPr>
        <p:spPr bwMode="auto">
          <a:xfrm>
            <a:off x="4227513" y="2906713"/>
            <a:ext cx="6143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0.2</a:t>
            </a:r>
          </a:p>
        </p:txBody>
      </p:sp>
      <p:sp>
        <p:nvSpPr>
          <p:cNvPr id="42021" name="Text Box 39"/>
          <p:cNvSpPr txBox="1">
            <a:spLocks noChangeArrowheads="1"/>
          </p:cNvSpPr>
          <p:nvPr/>
        </p:nvSpPr>
        <p:spPr bwMode="auto">
          <a:xfrm>
            <a:off x="3770313" y="2106613"/>
            <a:ext cx="6143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0.6</a:t>
            </a:r>
          </a:p>
        </p:txBody>
      </p:sp>
      <p:sp>
        <p:nvSpPr>
          <p:cNvPr id="42022" name="Text Box 40"/>
          <p:cNvSpPr txBox="1">
            <a:spLocks noChangeArrowheads="1"/>
          </p:cNvSpPr>
          <p:nvPr/>
        </p:nvSpPr>
        <p:spPr bwMode="auto">
          <a:xfrm>
            <a:off x="5842001" y="2921001"/>
            <a:ext cx="6143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0.2</a:t>
            </a:r>
          </a:p>
        </p:txBody>
      </p:sp>
      <p:sp>
        <p:nvSpPr>
          <p:cNvPr id="128041" name="Rectangle 41"/>
          <p:cNvSpPr>
            <a:spLocks noChangeArrowheads="1"/>
          </p:cNvSpPr>
          <p:nvPr/>
        </p:nvSpPr>
        <p:spPr bwMode="auto">
          <a:xfrm>
            <a:off x="6248400" y="5334001"/>
            <a:ext cx="222250" cy="227013"/>
          </a:xfrm>
          <a:prstGeom prst="rect">
            <a:avLst/>
          </a:prstGeom>
          <a:solidFill>
            <a:srgbClr val="0000FF"/>
          </a:solidFill>
          <a:ln w="9525">
            <a:solidFill>
              <a:schemeClr val="tx1"/>
            </a:solidFill>
            <a:miter lim="800000"/>
            <a:headEnd/>
            <a:tailEnd/>
          </a:ln>
        </p:spPr>
        <p:txBody>
          <a:bodyPr wrap="none" anchor="ctr"/>
          <a:lstStyle/>
          <a:p>
            <a:pPr eaLnBrk="1" hangingPunct="1"/>
            <a:endParaRPr lang="it-IT"/>
          </a:p>
        </p:txBody>
      </p:sp>
      <p:sp>
        <p:nvSpPr>
          <p:cNvPr id="128042" name="Rectangle 42"/>
          <p:cNvSpPr>
            <a:spLocks noChangeArrowheads="1"/>
          </p:cNvSpPr>
          <p:nvPr/>
        </p:nvSpPr>
        <p:spPr bwMode="auto">
          <a:xfrm>
            <a:off x="5240338" y="2324101"/>
            <a:ext cx="222250" cy="180975"/>
          </a:xfrm>
          <a:prstGeom prst="rect">
            <a:avLst/>
          </a:prstGeom>
          <a:solidFill>
            <a:srgbClr val="0000FF"/>
          </a:solidFill>
          <a:ln w="9525">
            <a:solidFill>
              <a:schemeClr val="tx1"/>
            </a:solidFill>
            <a:miter lim="800000"/>
            <a:headEnd/>
            <a:tailEnd/>
          </a:ln>
        </p:spPr>
        <p:txBody>
          <a:bodyPr wrap="none" anchor="ctr"/>
          <a:lstStyle/>
          <a:p>
            <a:pPr eaLnBrk="1" hangingPunct="1"/>
            <a:endParaRPr lang="it-IT"/>
          </a:p>
        </p:txBody>
      </p:sp>
      <p:sp>
        <p:nvSpPr>
          <p:cNvPr id="128043" name="Rectangle 43"/>
          <p:cNvSpPr>
            <a:spLocks noChangeArrowheads="1"/>
          </p:cNvSpPr>
          <p:nvPr/>
        </p:nvSpPr>
        <p:spPr bwMode="auto">
          <a:xfrm>
            <a:off x="3656013" y="3963988"/>
            <a:ext cx="222250" cy="150812"/>
          </a:xfrm>
          <a:prstGeom prst="rect">
            <a:avLst/>
          </a:prstGeom>
          <a:solidFill>
            <a:srgbClr val="0000FF"/>
          </a:solidFill>
          <a:ln w="9525">
            <a:solidFill>
              <a:schemeClr val="tx1"/>
            </a:solidFill>
            <a:miter lim="800000"/>
            <a:headEnd/>
            <a:tailEnd/>
          </a:ln>
        </p:spPr>
        <p:txBody>
          <a:bodyPr wrap="none" anchor="ctr"/>
          <a:lstStyle/>
          <a:p>
            <a:pPr eaLnBrk="1" hangingPunct="1"/>
            <a:endParaRPr lang="it-IT"/>
          </a:p>
        </p:txBody>
      </p:sp>
      <p:sp>
        <p:nvSpPr>
          <p:cNvPr id="128044" name="Rectangle 44"/>
          <p:cNvSpPr>
            <a:spLocks noChangeArrowheads="1"/>
          </p:cNvSpPr>
          <p:nvPr/>
        </p:nvSpPr>
        <p:spPr bwMode="auto">
          <a:xfrm>
            <a:off x="6235700" y="3979863"/>
            <a:ext cx="222250" cy="120650"/>
          </a:xfrm>
          <a:prstGeom prst="rect">
            <a:avLst/>
          </a:prstGeom>
          <a:solidFill>
            <a:srgbClr val="0000FF"/>
          </a:solidFill>
          <a:ln w="9525">
            <a:solidFill>
              <a:schemeClr val="tx1"/>
            </a:solidFill>
            <a:miter lim="800000"/>
            <a:headEnd/>
            <a:tailEnd/>
          </a:ln>
        </p:spPr>
        <p:txBody>
          <a:bodyPr wrap="none" anchor="ctr"/>
          <a:lstStyle/>
          <a:p>
            <a:pPr eaLnBrk="1" hangingPunct="1"/>
            <a:endParaRPr lang="it-IT"/>
          </a:p>
        </p:txBody>
      </p:sp>
      <p:sp>
        <p:nvSpPr>
          <p:cNvPr id="128045" name="Rectangle 45"/>
          <p:cNvSpPr>
            <a:spLocks noChangeArrowheads="1"/>
          </p:cNvSpPr>
          <p:nvPr/>
        </p:nvSpPr>
        <p:spPr bwMode="auto">
          <a:xfrm>
            <a:off x="3708401" y="5454650"/>
            <a:ext cx="252413" cy="44450"/>
          </a:xfrm>
          <a:prstGeom prst="rect">
            <a:avLst/>
          </a:prstGeom>
          <a:solidFill>
            <a:srgbClr val="0000FF"/>
          </a:solidFill>
          <a:ln w="9525">
            <a:solidFill>
              <a:schemeClr val="tx1"/>
            </a:solidFill>
            <a:miter lim="800000"/>
            <a:headEnd/>
            <a:tailEnd/>
          </a:ln>
        </p:spPr>
        <p:txBody>
          <a:bodyPr wrap="none" anchor="ctr"/>
          <a:lstStyle/>
          <a:p>
            <a:pPr eaLnBrk="1" hangingPunct="1"/>
            <a:endParaRPr lang="it-IT"/>
          </a:p>
        </p:txBody>
      </p:sp>
      <p:sp>
        <p:nvSpPr>
          <p:cNvPr id="128046" name="Rectangle 46"/>
          <p:cNvSpPr>
            <a:spLocks noChangeArrowheads="1"/>
          </p:cNvSpPr>
          <p:nvPr/>
        </p:nvSpPr>
        <p:spPr bwMode="auto">
          <a:xfrm>
            <a:off x="2185988" y="2433638"/>
            <a:ext cx="252412" cy="44450"/>
          </a:xfrm>
          <a:prstGeom prst="rect">
            <a:avLst/>
          </a:prstGeom>
          <a:solidFill>
            <a:srgbClr val="0000FF"/>
          </a:solidFill>
          <a:ln w="9525">
            <a:solidFill>
              <a:schemeClr val="tx1"/>
            </a:solidFill>
            <a:miter lim="800000"/>
            <a:headEnd/>
            <a:tailEnd/>
          </a:ln>
        </p:spPr>
        <p:txBody>
          <a:bodyPr wrap="none" anchor="ctr"/>
          <a:lstStyle/>
          <a:p>
            <a:pPr eaLnBrk="1" hangingPunct="1"/>
            <a:endParaRPr lang="it-IT"/>
          </a:p>
        </p:txBody>
      </p:sp>
      <p:sp>
        <p:nvSpPr>
          <p:cNvPr id="128047" name="Rectangle 47"/>
          <p:cNvSpPr>
            <a:spLocks noChangeArrowheads="1"/>
          </p:cNvSpPr>
          <p:nvPr/>
        </p:nvSpPr>
        <p:spPr bwMode="auto">
          <a:xfrm>
            <a:off x="3976689" y="5365750"/>
            <a:ext cx="269875" cy="120650"/>
          </a:xfrm>
          <a:prstGeom prst="rect">
            <a:avLst/>
          </a:prstGeom>
          <a:solidFill>
            <a:srgbClr val="FF0000"/>
          </a:solidFill>
          <a:ln w="9525">
            <a:solidFill>
              <a:schemeClr val="tx1"/>
            </a:solidFill>
            <a:miter lim="800000"/>
            <a:headEnd/>
            <a:tailEnd/>
          </a:ln>
        </p:spPr>
        <p:txBody>
          <a:bodyPr wrap="none" anchor="ctr"/>
          <a:lstStyle/>
          <a:p>
            <a:pPr eaLnBrk="1" hangingPunct="1"/>
            <a:endParaRPr lang="it-IT"/>
          </a:p>
        </p:txBody>
      </p:sp>
      <p:sp>
        <p:nvSpPr>
          <p:cNvPr id="128048" name="Rectangle 48"/>
          <p:cNvSpPr>
            <a:spLocks noChangeArrowheads="1"/>
          </p:cNvSpPr>
          <p:nvPr/>
        </p:nvSpPr>
        <p:spPr bwMode="auto">
          <a:xfrm>
            <a:off x="6488114" y="4038601"/>
            <a:ext cx="211137" cy="60325"/>
          </a:xfrm>
          <a:prstGeom prst="rect">
            <a:avLst/>
          </a:prstGeom>
          <a:solidFill>
            <a:srgbClr val="FF0000"/>
          </a:solidFill>
          <a:ln w="9525">
            <a:solidFill>
              <a:schemeClr val="tx1"/>
            </a:solidFill>
            <a:miter lim="800000"/>
            <a:headEnd/>
            <a:tailEnd/>
          </a:ln>
        </p:spPr>
        <p:txBody>
          <a:bodyPr wrap="none" anchor="ctr"/>
          <a:lstStyle/>
          <a:p>
            <a:pPr eaLnBrk="1" hangingPunct="1"/>
            <a:endParaRPr lang="it-IT"/>
          </a:p>
        </p:txBody>
      </p:sp>
      <p:sp>
        <p:nvSpPr>
          <p:cNvPr id="128049" name="Rectangle 49"/>
          <p:cNvSpPr>
            <a:spLocks noChangeArrowheads="1"/>
          </p:cNvSpPr>
          <p:nvPr/>
        </p:nvSpPr>
        <p:spPr bwMode="auto">
          <a:xfrm>
            <a:off x="3897313" y="3995738"/>
            <a:ext cx="239712" cy="120650"/>
          </a:xfrm>
          <a:prstGeom prst="rect">
            <a:avLst/>
          </a:prstGeom>
          <a:solidFill>
            <a:srgbClr val="FF0000"/>
          </a:solidFill>
          <a:ln w="9525">
            <a:solidFill>
              <a:schemeClr val="tx1"/>
            </a:solidFill>
            <a:miter lim="800000"/>
            <a:headEnd/>
            <a:tailEnd/>
          </a:ln>
        </p:spPr>
        <p:txBody>
          <a:bodyPr wrap="none" anchor="ctr"/>
          <a:lstStyle/>
          <a:p>
            <a:pPr eaLnBrk="1" hangingPunct="1"/>
            <a:endParaRPr lang="it-IT"/>
          </a:p>
        </p:txBody>
      </p:sp>
      <p:sp>
        <p:nvSpPr>
          <p:cNvPr id="128050" name="Rectangle 50"/>
          <p:cNvSpPr>
            <a:spLocks noChangeArrowheads="1"/>
          </p:cNvSpPr>
          <p:nvPr/>
        </p:nvSpPr>
        <p:spPr bwMode="auto">
          <a:xfrm>
            <a:off x="6477001" y="3962401"/>
            <a:ext cx="239713" cy="150813"/>
          </a:xfrm>
          <a:prstGeom prst="rect">
            <a:avLst/>
          </a:prstGeom>
          <a:solidFill>
            <a:srgbClr val="FF0000"/>
          </a:solidFill>
          <a:ln w="9525">
            <a:solidFill>
              <a:schemeClr val="tx1"/>
            </a:solidFill>
            <a:miter lim="800000"/>
            <a:headEnd/>
            <a:tailEnd/>
          </a:ln>
        </p:spPr>
        <p:txBody>
          <a:bodyPr wrap="none" anchor="ctr"/>
          <a:lstStyle/>
          <a:p>
            <a:pPr eaLnBrk="1" hangingPunct="1"/>
            <a:endParaRPr lang="it-IT"/>
          </a:p>
        </p:txBody>
      </p:sp>
      <p:sp>
        <p:nvSpPr>
          <p:cNvPr id="128051" name="Rectangle 51"/>
          <p:cNvSpPr>
            <a:spLocks noChangeArrowheads="1"/>
          </p:cNvSpPr>
          <p:nvPr/>
        </p:nvSpPr>
        <p:spPr bwMode="auto">
          <a:xfrm>
            <a:off x="3897314" y="3914776"/>
            <a:ext cx="238125" cy="201613"/>
          </a:xfrm>
          <a:prstGeom prst="rect">
            <a:avLst/>
          </a:prstGeom>
          <a:solidFill>
            <a:srgbClr val="FF0000"/>
          </a:solidFill>
          <a:ln w="9525">
            <a:solidFill>
              <a:schemeClr val="tx1"/>
            </a:solidFill>
            <a:miter lim="800000"/>
            <a:headEnd/>
            <a:tailEnd/>
          </a:ln>
        </p:spPr>
        <p:txBody>
          <a:bodyPr wrap="none" anchor="ctr"/>
          <a:lstStyle/>
          <a:p>
            <a:pPr eaLnBrk="1" hangingPunct="1"/>
            <a:endParaRPr lang="it-IT"/>
          </a:p>
        </p:txBody>
      </p:sp>
      <p:sp>
        <p:nvSpPr>
          <p:cNvPr id="128052" name="Rectangle 52"/>
          <p:cNvSpPr>
            <a:spLocks noChangeArrowheads="1"/>
          </p:cNvSpPr>
          <p:nvPr/>
        </p:nvSpPr>
        <p:spPr bwMode="auto">
          <a:xfrm>
            <a:off x="5483226" y="2427288"/>
            <a:ext cx="238125" cy="80962"/>
          </a:xfrm>
          <a:prstGeom prst="rect">
            <a:avLst/>
          </a:prstGeom>
          <a:solidFill>
            <a:srgbClr val="FF0000"/>
          </a:solidFill>
          <a:ln w="9525">
            <a:solidFill>
              <a:schemeClr val="tx1"/>
            </a:solidFill>
            <a:miter lim="800000"/>
            <a:headEnd/>
            <a:tailEnd/>
          </a:ln>
        </p:spPr>
        <p:txBody>
          <a:bodyPr wrap="none" anchor="ctr"/>
          <a:lstStyle/>
          <a:p>
            <a:pPr eaLnBrk="1" hangingPunct="1"/>
            <a:endParaRPr lang="it-IT"/>
          </a:p>
        </p:txBody>
      </p:sp>
      <p:sp>
        <p:nvSpPr>
          <p:cNvPr id="128053" name="Text Box 53"/>
          <p:cNvSpPr txBox="1">
            <a:spLocks noChangeArrowheads="1"/>
          </p:cNvSpPr>
          <p:nvPr/>
        </p:nvSpPr>
        <p:spPr bwMode="auto">
          <a:xfrm>
            <a:off x="7594600" y="4557714"/>
            <a:ext cx="1303338"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zh-CN" sz="3000" b="1" i="1">
                <a:ea typeface="宋体" charset="0"/>
                <a:cs typeface="宋体" charset="0"/>
              </a:rPr>
              <a:t>Stop!</a:t>
            </a:r>
            <a:endParaRPr lang="en-US" sz="3000" b="1" i="1"/>
          </a:p>
        </p:txBody>
      </p:sp>
      <p:sp>
        <p:nvSpPr>
          <p:cNvPr id="42036" name="Text Box 54"/>
          <p:cNvSpPr txBox="1">
            <a:spLocks noChangeArrowheads="1"/>
          </p:cNvSpPr>
          <p:nvPr/>
        </p:nvSpPr>
        <p:spPr bwMode="auto">
          <a:xfrm>
            <a:off x="6837363" y="3989388"/>
            <a:ext cx="3984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U</a:t>
            </a:r>
          </a:p>
        </p:txBody>
      </p:sp>
      <p:sp>
        <p:nvSpPr>
          <p:cNvPr id="128055" name="Rectangle 55"/>
          <p:cNvSpPr>
            <a:spLocks noChangeArrowheads="1"/>
          </p:cNvSpPr>
          <p:nvPr/>
        </p:nvSpPr>
        <p:spPr bwMode="auto">
          <a:xfrm>
            <a:off x="5486401" y="2371726"/>
            <a:ext cx="238125" cy="136525"/>
          </a:xfrm>
          <a:prstGeom prst="rect">
            <a:avLst/>
          </a:prstGeom>
          <a:solidFill>
            <a:srgbClr val="FF0000"/>
          </a:solidFill>
          <a:ln w="9525">
            <a:solidFill>
              <a:schemeClr val="tx1"/>
            </a:solidFill>
            <a:miter lim="800000"/>
            <a:headEnd/>
            <a:tailEnd/>
          </a:ln>
        </p:spPr>
        <p:txBody>
          <a:bodyPr wrap="none" anchor="ctr"/>
          <a:lstStyle/>
          <a:p>
            <a:pPr eaLnBrk="1" hangingPunct="1"/>
            <a:endParaRPr lang="it-IT"/>
          </a:p>
        </p:txBody>
      </p:sp>
      <p:sp>
        <p:nvSpPr>
          <p:cNvPr id="42038" name="Text Box 56"/>
          <p:cNvSpPr txBox="1">
            <a:spLocks noChangeArrowheads="1"/>
          </p:cNvSpPr>
          <p:nvPr/>
        </p:nvSpPr>
        <p:spPr bwMode="auto">
          <a:xfrm>
            <a:off x="4267201" y="3505201"/>
            <a:ext cx="398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t>X</a:t>
            </a:r>
          </a:p>
        </p:txBody>
      </p:sp>
    </p:spTree>
    <p:extLst>
      <p:ext uri="{BB962C8B-B14F-4D97-AF65-F5344CB8AC3E}">
        <p14:creationId xmlns:p14="http://schemas.microsoft.com/office/powerpoint/2010/main" val="1873536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mph" presetSubtype="1" nodeType="clickEffect">
                                  <p:stCondLst>
                                    <p:cond delay="0"/>
                                  </p:stCondLst>
                                  <p:childTnLst>
                                    <p:set>
                                      <p:cBhvr>
                                        <p:cTn id="20" dur="indefinite"/>
                                        <p:tgtEl>
                                          <p:spTgt spid="128011"/>
                                        </p:tgtEl>
                                        <p:attrNameLst>
                                          <p:attrName>fillcolor</p:attrName>
                                        </p:attrNameLst>
                                      </p:cBhvr>
                                      <p:to>
                                        <p:clrVal>
                                          <a:srgbClr val="00FF00"/>
                                        </p:clrVal>
                                      </p:to>
                                    </p:set>
                                    <p:set>
                                      <p:cBhvr>
                                        <p:cTn id="21" dur="indefinite"/>
                                        <p:tgtEl>
                                          <p:spTgt spid="128011"/>
                                        </p:tgtEl>
                                        <p:attrNameLst>
                                          <p:attrName>fill.type</p:attrName>
                                        </p:attrNameLst>
                                      </p:cBhvr>
                                      <p:to>
                                        <p:strVal val="solid"/>
                                      </p:to>
                                    </p:set>
                                    <p:set>
                                      <p:cBhvr>
                                        <p:cTn id="22" dur="indefinite"/>
                                        <p:tgtEl>
                                          <p:spTgt spid="128011"/>
                                        </p:tgtEl>
                                        <p:attrNameLst>
                                          <p:attrName>fill.on</p:attrName>
                                        </p:attrNameLst>
                                      </p:cBhvr>
                                      <p:to>
                                        <p:strVal val="tru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0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804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mph" presetSubtype="1" nodeType="clickEffect">
                                  <p:stCondLst>
                                    <p:cond delay="0"/>
                                  </p:stCondLst>
                                  <p:childTnLst>
                                    <p:set>
                                      <p:cBhvr>
                                        <p:cTn id="32" dur="indefinite"/>
                                        <p:tgtEl>
                                          <p:spTgt spid="128009"/>
                                        </p:tgtEl>
                                        <p:attrNameLst>
                                          <p:attrName>fillcolor</p:attrName>
                                        </p:attrNameLst>
                                      </p:cBhvr>
                                      <p:to>
                                        <p:clrVal>
                                          <a:srgbClr val="00FF00"/>
                                        </p:clrVal>
                                      </p:to>
                                    </p:set>
                                    <p:set>
                                      <p:cBhvr>
                                        <p:cTn id="33" dur="indefinite"/>
                                        <p:tgtEl>
                                          <p:spTgt spid="128009"/>
                                        </p:tgtEl>
                                        <p:attrNameLst>
                                          <p:attrName>fill.type</p:attrName>
                                        </p:attrNameLst>
                                      </p:cBhvr>
                                      <p:to>
                                        <p:strVal val="solid"/>
                                      </p:to>
                                    </p:set>
                                    <p:set>
                                      <p:cBhvr>
                                        <p:cTn id="34" dur="indefinite"/>
                                        <p:tgtEl>
                                          <p:spTgt spid="128009"/>
                                        </p:tgtEl>
                                        <p:attrNameLst>
                                          <p:attrName>fill.on</p:attrName>
                                        </p:attrNameLst>
                                      </p:cBhvr>
                                      <p:to>
                                        <p:strVal val="tru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80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805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1" nodeType="clickEffect">
                                  <p:stCondLst>
                                    <p:cond delay="0"/>
                                  </p:stCondLst>
                                  <p:childTnLst>
                                    <p:set>
                                      <p:cBhvr>
                                        <p:cTn id="44" dur="indefinite"/>
                                        <p:tgtEl>
                                          <p:spTgt spid="128010"/>
                                        </p:tgtEl>
                                        <p:attrNameLst>
                                          <p:attrName>fillcolor</p:attrName>
                                        </p:attrNameLst>
                                      </p:cBhvr>
                                      <p:to>
                                        <p:clrVal>
                                          <a:srgbClr val="00FF00"/>
                                        </p:clrVal>
                                      </p:to>
                                    </p:set>
                                    <p:set>
                                      <p:cBhvr>
                                        <p:cTn id="45" dur="indefinite"/>
                                        <p:tgtEl>
                                          <p:spTgt spid="128010"/>
                                        </p:tgtEl>
                                        <p:attrNameLst>
                                          <p:attrName>fill.type</p:attrName>
                                        </p:attrNameLst>
                                      </p:cBhvr>
                                      <p:to>
                                        <p:strVal val="solid"/>
                                      </p:to>
                                    </p:set>
                                    <p:set>
                                      <p:cBhvr>
                                        <p:cTn id="46" dur="indefinite"/>
                                        <p:tgtEl>
                                          <p:spTgt spid="128010"/>
                                        </p:tgtEl>
                                        <p:attrNameLst>
                                          <p:attrName>fill.on</p:attrName>
                                        </p:attrNameLst>
                                      </p:cBhvr>
                                      <p:to>
                                        <p:strVal val="tru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80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05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mph" presetSubtype="1" nodeType="clickEffect">
                                  <p:stCondLst>
                                    <p:cond delay="0"/>
                                  </p:stCondLst>
                                  <p:childTnLst>
                                    <p:set>
                                      <p:cBhvr>
                                        <p:cTn id="56" dur="indefinite"/>
                                        <p:tgtEl>
                                          <p:spTgt spid="128003"/>
                                        </p:tgtEl>
                                        <p:attrNameLst>
                                          <p:attrName>fillcolor</p:attrName>
                                        </p:attrNameLst>
                                      </p:cBhvr>
                                      <p:to>
                                        <p:clrVal>
                                          <a:srgbClr val="00FF00"/>
                                        </p:clrVal>
                                      </p:to>
                                    </p:set>
                                    <p:set>
                                      <p:cBhvr>
                                        <p:cTn id="57" dur="indefinite"/>
                                        <p:tgtEl>
                                          <p:spTgt spid="128003"/>
                                        </p:tgtEl>
                                        <p:attrNameLst>
                                          <p:attrName>fill.type</p:attrName>
                                        </p:attrNameLst>
                                      </p:cBhvr>
                                      <p:to>
                                        <p:strVal val="solid"/>
                                      </p:to>
                                    </p:set>
                                    <p:set>
                                      <p:cBhvr>
                                        <p:cTn id="58" dur="indefinite"/>
                                        <p:tgtEl>
                                          <p:spTgt spid="128003"/>
                                        </p:tgtEl>
                                        <p:attrNameLst>
                                          <p:attrName>fill.on</p:attrName>
                                        </p:attrNameLst>
                                      </p:cBhvr>
                                      <p:to>
                                        <p:strVal val="tru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1280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805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8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1" grpId="0" animBg="1"/>
      <p:bldP spid="128042" grpId="0" animBg="1"/>
      <p:bldP spid="128043" grpId="0" animBg="1"/>
      <p:bldP spid="128044" grpId="0" animBg="1"/>
      <p:bldP spid="128045" grpId="0" animBg="1"/>
      <p:bldP spid="128046" grpId="0" animBg="1"/>
      <p:bldP spid="128047" grpId="0" animBg="1"/>
      <p:bldP spid="128048" grpId="0" animBg="1"/>
      <p:bldP spid="128049" grpId="0" animBg="1"/>
      <p:bldP spid="128050" grpId="0" animBg="1"/>
      <p:bldP spid="128051" grpId="0" animBg="1"/>
      <p:bldP spid="128052" grpId="0" animBg="1"/>
      <p:bldP spid="128052" grpId="1" animBg="1"/>
      <p:bldP spid="128053" grpId="0"/>
      <p:bldP spid="12805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0" name="Rectangle 2"/>
          <p:cNvSpPr>
            <a:spLocks noGrp="1" noChangeArrowheads="1"/>
          </p:cNvSpPr>
          <p:nvPr>
            <p:ph type="title"/>
          </p:nvPr>
        </p:nvSpPr>
        <p:spPr>
          <a:xfrm>
            <a:off x="645065" y="1463040"/>
            <a:ext cx="3796306" cy="2690949"/>
          </a:xfrm>
        </p:spPr>
        <p:txBody>
          <a:bodyPr anchor="t">
            <a:normAutofit/>
          </a:bodyPr>
          <a:lstStyle/>
          <a:p>
            <a:pPr eaLnBrk="1" hangingPunct="1">
              <a:defRPr/>
            </a:pPr>
            <a:r>
              <a:rPr lang="en-US" sz="4800">
                <a:cs typeface="+mj-cs"/>
              </a:rPr>
              <a:t>Influence Maximization Problem</a:t>
            </a:r>
          </a:p>
        </p:txBody>
      </p:sp>
      <p:grpSp>
        <p:nvGrpSpPr>
          <p:cNvPr id="74" name="Group 73">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75" name="Rectangle 7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8" name="Rectangle 7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1" name="Rectangle 3"/>
          <p:cNvSpPr>
            <a:spLocks noGrp="1" noChangeArrowheads="1"/>
          </p:cNvSpPr>
          <p:nvPr>
            <p:ph type="body" idx="1"/>
          </p:nvPr>
        </p:nvSpPr>
        <p:spPr>
          <a:xfrm>
            <a:off x="5656218" y="1463039"/>
            <a:ext cx="5542387" cy="4300447"/>
          </a:xfrm>
        </p:spPr>
        <p:txBody>
          <a:bodyPr anchor="t">
            <a:normAutofit/>
          </a:bodyPr>
          <a:lstStyle/>
          <a:p>
            <a:pPr eaLnBrk="1" hangingPunct="1">
              <a:defRPr/>
            </a:pPr>
            <a:r>
              <a:rPr lang="en-US" sz="2200">
                <a:cs typeface="+mn-cs"/>
              </a:rPr>
              <a:t>Problem:</a:t>
            </a:r>
          </a:p>
          <a:p>
            <a:pPr lvl="1" eaLnBrk="1" hangingPunct="1">
              <a:defRPr/>
            </a:pPr>
            <a:r>
              <a:rPr lang="en-US" sz="2200"/>
              <a:t>Given a parameter </a:t>
            </a:r>
            <a:r>
              <a:rPr lang="en-US" sz="2200" i="1"/>
              <a:t>k </a:t>
            </a:r>
            <a:r>
              <a:rPr lang="en-US" sz="2200"/>
              <a:t>(</a:t>
            </a:r>
            <a:r>
              <a:rPr lang="en-US" sz="2200" b="1"/>
              <a:t>budget</a:t>
            </a:r>
            <a:r>
              <a:rPr lang="en-US" sz="2200"/>
              <a:t>), find a </a:t>
            </a:r>
            <a:r>
              <a:rPr lang="en-US" sz="2200" b="1" i="1"/>
              <a:t>k</a:t>
            </a:r>
            <a:r>
              <a:rPr lang="en-US" sz="2200" b="1"/>
              <a:t>-node set </a:t>
            </a:r>
            <a:r>
              <a:rPr lang="en-US" sz="2200" b="1" i="1"/>
              <a:t>S</a:t>
            </a:r>
            <a:r>
              <a:rPr lang="en-US" sz="2200" b="1"/>
              <a:t> </a:t>
            </a:r>
            <a:r>
              <a:rPr lang="en-US" sz="2200"/>
              <a:t>to maximize f(S)</a:t>
            </a:r>
          </a:p>
          <a:p>
            <a:pPr lvl="1" eaLnBrk="1" hangingPunct="1">
              <a:defRPr/>
            </a:pPr>
            <a:r>
              <a:rPr lang="en-US" sz="2200"/>
              <a:t>In simpler terms: find the minimum number of influencer to “reward”, given the budget, which maximizes the number of  individuals that can be “influenced” (through a cascade process of influence propagation”</a:t>
            </a:r>
          </a:p>
          <a:p>
            <a:pPr lvl="1" eaLnBrk="1" hangingPunct="1">
              <a:defRPr/>
            </a:pPr>
            <a:r>
              <a:rPr lang="en-US" sz="2200"/>
              <a:t>Several algorithms (you don’t need to learn..) </a:t>
            </a:r>
          </a:p>
        </p:txBody>
      </p:sp>
    </p:spTree>
    <p:extLst>
      <p:ext uri="{BB962C8B-B14F-4D97-AF65-F5344CB8AC3E}">
        <p14:creationId xmlns:p14="http://schemas.microsoft.com/office/powerpoint/2010/main" val="40958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p:cNvSpPr>
            <a:spLocks noGrp="1"/>
          </p:cNvSpPr>
          <p:nvPr>
            <p:ph type="title"/>
          </p:nvPr>
        </p:nvSpPr>
        <p:spPr>
          <a:xfrm>
            <a:off x="645065" y="1463040"/>
            <a:ext cx="3796306" cy="2690949"/>
          </a:xfrm>
        </p:spPr>
        <p:txBody>
          <a:bodyPr anchor="t">
            <a:normAutofit/>
          </a:bodyPr>
          <a:lstStyle/>
          <a:p>
            <a:pPr>
              <a:lnSpc>
                <a:spcPct val="90000"/>
              </a:lnSpc>
            </a:pPr>
            <a:r>
              <a:rPr lang="en-US" dirty="0"/>
              <a:t>Graph-based measures of social influence</a:t>
            </a:r>
            <a:br>
              <a:rPr lang="en-US" dirty="0"/>
            </a:br>
            <a:endParaRPr lang="en-US"/>
          </a:p>
        </p:txBody>
      </p:sp>
      <p:grpSp>
        <p:nvGrpSpPr>
          <p:cNvPr id="13" name="Group 1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contenuto 5"/>
          <p:cNvSpPr>
            <a:spLocks noGrp="1"/>
          </p:cNvSpPr>
          <p:nvPr>
            <p:ph idx="1"/>
          </p:nvPr>
        </p:nvSpPr>
        <p:spPr>
          <a:xfrm>
            <a:off x="5656218" y="1463039"/>
            <a:ext cx="5542387" cy="4300447"/>
          </a:xfrm>
        </p:spPr>
        <p:txBody>
          <a:bodyPr anchor="t">
            <a:normAutofit/>
          </a:bodyPr>
          <a:lstStyle/>
          <a:p>
            <a:r>
              <a:rPr lang="en-US" sz="2200"/>
              <a:t>Use graph-based methods/algorithms to identify “relevant players” in the network</a:t>
            </a:r>
          </a:p>
          <a:p>
            <a:pPr lvl="1"/>
            <a:r>
              <a:rPr lang="en-US" sz="2200"/>
              <a:t>Relevant players = more influential, according to some criterion</a:t>
            </a:r>
          </a:p>
          <a:p>
            <a:r>
              <a:rPr lang="en-US" sz="2200"/>
              <a:t>Use graph-based methods to analyze the “spread” of information</a:t>
            </a:r>
          </a:p>
          <a:p>
            <a:r>
              <a:rPr lang="en-US" sz="2200" b="1"/>
              <a:t>Use graph-based methods to identify global network properties and communities (community detection)</a:t>
            </a:r>
          </a:p>
        </p:txBody>
      </p:sp>
    </p:spTree>
    <p:extLst>
      <p:ext uri="{BB962C8B-B14F-4D97-AF65-F5344CB8AC3E}">
        <p14:creationId xmlns:p14="http://schemas.microsoft.com/office/powerpoint/2010/main" val="240917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49" name="Title 1"/>
          <p:cNvSpPr>
            <a:spLocks noGrp="1"/>
          </p:cNvSpPr>
          <p:nvPr>
            <p:ph type="title" idx="4294967295"/>
          </p:nvPr>
        </p:nvSpPr>
        <p:spPr>
          <a:xfrm>
            <a:off x="645065" y="1463040"/>
            <a:ext cx="3796306" cy="2690949"/>
          </a:xfrm>
        </p:spPr>
        <p:txBody>
          <a:bodyPr vert="horz" lIns="91440" tIns="45720" rIns="91440" bIns="45720" rtlCol="0" anchor="t">
            <a:normAutofit/>
          </a:bodyPr>
          <a:lstStyle/>
          <a:p>
            <a:pPr algn="l" defTabSz="914400">
              <a:lnSpc>
                <a:spcPct val="90000"/>
              </a:lnSpc>
            </a:pPr>
            <a:r>
              <a:rPr lang="en-US" sz="4800" kern="1200" dirty="0">
                <a:solidFill>
                  <a:schemeClr val="tx1"/>
                </a:solidFill>
                <a:latin typeface="+mj-lt"/>
                <a:ea typeface="+mj-ea"/>
                <a:cs typeface="+mj-cs"/>
              </a:rPr>
              <a:t>Community detection</a:t>
            </a:r>
          </a:p>
        </p:txBody>
      </p:sp>
      <p:grpSp>
        <p:nvGrpSpPr>
          <p:cNvPr id="75" name="Group 74">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76" name="Rectangle 7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6" name="Content Placeholder 2"/>
          <p:cNvSpPr>
            <a:spLocks noGrp="1"/>
          </p:cNvSpPr>
          <p:nvPr>
            <p:ph idx="4294967295"/>
          </p:nvPr>
        </p:nvSpPr>
        <p:spPr>
          <a:xfrm>
            <a:off x="5656218" y="1463039"/>
            <a:ext cx="5542387" cy="4300447"/>
          </a:xfrm>
        </p:spPr>
        <p:txBody>
          <a:bodyPr vert="horz" lIns="91440" tIns="45720" rIns="91440" bIns="45720" rtlCol="0" anchor="t">
            <a:normAutofit/>
          </a:bodyPr>
          <a:lstStyle/>
          <a:p>
            <a:pPr indent="-228600" defTabSz="914400">
              <a:lnSpc>
                <a:spcPct val="90000"/>
              </a:lnSpc>
              <a:buFont typeface="Arial" panose="020B0604020202020204" pitchFamily="34" charset="0"/>
              <a:buChar char="•"/>
            </a:pPr>
            <a:r>
              <a:rPr lang="en-US" sz="2200" dirty="0"/>
              <a:t>Community: It is formed by individuals such that those within a group </a:t>
            </a:r>
            <a:r>
              <a:rPr lang="en-US" sz="2200" u="sng" dirty="0"/>
              <a:t>interact</a:t>
            </a:r>
            <a:r>
              <a:rPr lang="en-US" sz="2200" dirty="0"/>
              <a:t> with each other </a:t>
            </a:r>
            <a:r>
              <a:rPr lang="en-US" sz="2200" b="1" dirty="0"/>
              <a:t>more frequently than with those outside the group </a:t>
            </a:r>
            <a:r>
              <a:rPr lang="en-US" sz="2200" dirty="0"/>
              <a:t>a.k.a. group, cluster, cohesive subgroup, module in different contexts</a:t>
            </a:r>
          </a:p>
          <a:p>
            <a:pPr indent="-228600" defTabSz="914400">
              <a:lnSpc>
                <a:spcPct val="90000"/>
              </a:lnSpc>
              <a:buFont typeface="Arial" panose="020B0604020202020204" pitchFamily="34" charset="0"/>
              <a:buChar char="•"/>
            </a:pPr>
            <a:r>
              <a:rPr lang="en-US" sz="2200" dirty="0"/>
              <a:t>Community detection: discovering groups in a network where individuals</a:t>
            </a:r>
            <a:r>
              <a:rPr lang="en-US" altLang="ja-JP" sz="2200" dirty="0"/>
              <a:t>’ </a:t>
            </a:r>
            <a:r>
              <a:rPr lang="en-US" altLang="ja-JP" sz="2200" u="sng" dirty="0"/>
              <a:t>group memberships</a:t>
            </a:r>
            <a:r>
              <a:rPr lang="en-US" altLang="ja-JP" sz="2200" dirty="0"/>
              <a:t> are not explicitly given</a:t>
            </a:r>
          </a:p>
          <a:p>
            <a:pPr indent="-228600" defTabSz="914400">
              <a:lnSpc>
                <a:spcPct val="90000"/>
              </a:lnSpc>
              <a:buFont typeface="Arial" panose="020B0604020202020204" pitchFamily="34" charset="0"/>
              <a:buChar char="•"/>
            </a:pPr>
            <a:endParaRPr lang="en-US" sz="2200" dirty="0"/>
          </a:p>
          <a:p>
            <a:pPr indent="-228600" defTabSz="914400">
              <a:lnSpc>
                <a:spcPct val="90000"/>
              </a:lnSpc>
              <a:buFont typeface="Arial" panose="020B0604020202020204" pitchFamily="34" charset="0"/>
              <a:buChar char="•"/>
            </a:pPr>
            <a:endParaRPr lang="en-US" sz="2200" dirty="0"/>
          </a:p>
        </p:txBody>
      </p:sp>
      <p:sp>
        <p:nvSpPr>
          <p:cNvPr id="78851" name="Slide Number Placeholder 3"/>
          <p:cNvSpPr txBox="1">
            <a:spLocks noGrp="1" noChangeArrowheads="1"/>
          </p:cNvSpPr>
          <p:nvPr/>
        </p:nvSpPr>
        <p:spPr bwMode="auto">
          <a:xfrm>
            <a:off x="8077200" y="6356351"/>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Aft>
                <a:spcPts val="600"/>
              </a:spcAft>
            </a:pPr>
            <a:fld id="{8A27506F-4214-B540-ACCB-D3CF2E4323CC}" type="slidenum">
              <a:rPr lang="en-US" sz="1200">
                <a:solidFill>
                  <a:srgbClr val="898989"/>
                </a:solidFill>
                <a:latin typeface="Calibri" charset="0"/>
                <a:ea typeface="宋体" charset="0"/>
                <a:cs typeface="宋体" charset="0"/>
              </a:rPr>
              <a:pPr algn="r">
                <a:spcAft>
                  <a:spcPts val="600"/>
                </a:spcAft>
              </a:pPr>
              <a:t>2</a:t>
            </a:fld>
            <a:endParaRPr lang="en-US" sz="1200">
              <a:solidFill>
                <a:srgbClr val="898989"/>
              </a:solidFill>
              <a:latin typeface="Calibri" charset="0"/>
              <a:ea typeface="宋体" charset="0"/>
              <a:cs typeface="宋体" charset="0"/>
            </a:endParaRPr>
          </a:p>
        </p:txBody>
      </p:sp>
      <p:pic>
        <p:nvPicPr>
          <p:cNvPr id="4098" name="Picture 2" descr="Community Detection Algorithms. Many of you are familiar with networks… |  by Thamindu Dilshan Jayawickrama | Towards Data Science">
            <a:extLst>
              <a:ext uri="{FF2B5EF4-FFF2-40B4-BE49-F238E27FC236}">
                <a16:creationId xmlns:a16="http://schemas.microsoft.com/office/drawing/2014/main" id="{9B04DE71-AF7D-4769-844E-0AB43CD0F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48" y="3232116"/>
            <a:ext cx="4335137" cy="238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835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53618" y="1239927"/>
            <a:ext cx="4008586" cy="4680583"/>
          </a:xfrm>
        </p:spPr>
        <p:txBody>
          <a:bodyPr anchor="ctr">
            <a:normAutofit/>
          </a:bodyPr>
          <a:lstStyle/>
          <a:p>
            <a:r>
              <a:rPr lang="it-IT" sz="5200"/>
              <a:t>Community detection</a:t>
            </a:r>
          </a:p>
        </p:txBody>
      </p:sp>
      <p:sp>
        <p:nvSpPr>
          <p:cNvPr id="3" name="Segnaposto contenuto 2"/>
          <p:cNvSpPr>
            <a:spLocks noGrp="1"/>
          </p:cNvSpPr>
          <p:nvPr>
            <p:ph idx="1"/>
          </p:nvPr>
        </p:nvSpPr>
        <p:spPr>
          <a:xfrm>
            <a:off x="6291923" y="1239927"/>
            <a:ext cx="4971824" cy="4680583"/>
          </a:xfrm>
        </p:spPr>
        <p:txBody>
          <a:bodyPr anchor="ctr">
            <a:normAutofit/>
          </a:bodyPr>
          <a:lstStyle/>
          <a:p>
            <a:r>
              <a:rPr lang="en-US" sz="2000">
                <a:latin typeface="Arial" charset="0"/>
                <a:ea typeface="宋体" charset="0"/>
                <a:cs typeface="宋体" charset="0"/>
              </a:rPr>
              <a:t>Why communities in social media? </a:t>
            </a:r>
          </a:p>
          <a:p>
            <a:pPr lvl="1"/>
            <a:r>
              <a:rPr lang="en-US" sz="2000">
                <a:latin typeface="Arial" charset="0"/>
                <a:ea typeface="宋体" charset="0"/>
                <a:cs typeface="宋体" charset="0"/>
              </a:rPr>
              <a:t>Human beings are social</a:t>
            </a:r>
          </a:p>
          <a:p>
            <a:pPr lvl="1"/>
            <a:r>
              <a:rPr lang="en-US" sz="2000">
                <a:latin typeface="Arial" charset="0"/>
                <a:ea typeface="宋体" charset="0"/>
                <a:cs typeface="宋体" charset="0"/>
              </a:rPr>
              <a:t>Easy-to-use social media allows people to extend their social life in unprecedented ways</a:t>
            </a:r>
          </a:p>
          <a:p>
            <a:pPr lvl="1"/>
            <a:r>
              <a:rPr lang="en-US" sz="2000">
                <a:latin typeface="Arial" charset="0"/>
                <a:ea typeface="宋体" charset="0"/>
                <a:cs typeface="宋体" charset="0"/>
              </a:rPr>
              <a:t>Difficult to meet friends in the physical world, but much easier to find friend online </a:t>
            </a:r>
            <a:r>
              <a:rPr lang="en-US" sz="2000" b="1">
                <a:latin typeface="Arial" charset="0"/>
                <a:ea typeface="宋体" charset="0"/>
                <a:cs typeface="宋体" charset="0"/>
              </a:rPr>
              <a:t>with similar interests</a:t>
            </a:r>
          </a:p>
          <a:p>
            <a:pPr lvl="1"/>
            <a:r>
              <a:rPr lang="en-US" sz="2000" u="sng">
                <a:latin typeface="Arial" charset="0"/>
                <a:ea typeface="宋体" charset="0"/>
                <a:cs typeface="宋体" charset="0"/>
              </a:rPr>
              <a:t>Interactions</a:t>
            </a:r>
            <a:r>
              <a:rPr lang="en-US" sz="2000">
                <a:latin typeface="Arial" charset="0"/>
                <a:ea typeface="宋体" charset="0"/>
                <a:cs typeface="宋体" charset="0"/>
              </a:rPr>
              <a:t> between nodes can help determine communities</a:t>
            </a:r>
          </a:p>
          <a:p>
            <a:endParaRPr lang="it-IT" sz="2000"/>
          </a:p>
        </p:txBody>
      </p:sp>
    </p:spTree>
    <p:extLst>
      <p:ext uri="{BB962C8B-B14F-4D97-AF65-F5344CB8AC3E}">
        <p14:creationId xmlns:p14="http://schemas.microsoft.com/office/powerpoint/2010/main" val="175714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7" name="Title 1"/>
          <p:cNvSpPr>
            <a:spLocks noGrp="1"/>
          </p:cNvSpPr>
          <p:nvPr>
            <p:ph type="title" idx="4294967295"/>
          </p:nvPr>
        </p:nvSpPr>
        <p:spPr>
          <a:xfrm>
            <a:off x="1981200" y="304801"/>
            <a:ext cx="8229600" cy="1139825"/>
          </a:xfrm>
        </p:spPr>
        <p:txBody>
          <a:bodyPr/>
          <a:lstStyle/>
          <a:p>
            <a:pPr eaLnBrk="1" hangingPunct="1"/>
            <a:r>
              <a:rPr lang="en-US">
                <a:latin typeface="Arial" charset="0"/>
                <a:ea typeface="宋体" charset="0"/>
                <a:cs typeface="宋体" charset="0"/>
              </a:rPr>
              <a:t>Communities in Social Media</a:t>
            </a:r>
          </a:p>
        </p:txBody>
      </p:sp>
      <p:sp>
        <p:nvSpPr>
          <p:cNvPr id="74754" name="Content Placeholder 2"/>
          <p:cNvSpPr>
            <a:spLocks noGrp="1"/>
          </p:cNvSpPr>
          <p:nvPr>
            <p:ph idx="4294967295"/>
          </p:nvPr>
        </p:nvSpPr>
        <p:spPr>
          <a:xfrm>
            <a:off x="2058988" y="1477964"/>
            <a:ext cx="8229600" cy="4759325"/>
          </a:xfrm>
        </p:spPr>
        <p:txBody>
          <a:bodyPr>
            <a:normAutofit fontScale="92500" lnSpcReduction="10000"/>
          </a:bodyPr>
          <a:lstStyle/>
          <a:p>
            <a:pPr eaLnBrk="1" hangingPunct="1">
              <a:lnSpc>
                <a:spcPct val="80000"/>
              </a:lnSpc>
            </a:pPr>
            <a:r>
              <a:rPr lang="en-US" sz="2400" dirty="0">
                <a:latin typeface="Arial" charset="0"/>
                <a:ea typeface="宋体" charset="0"/>
                <a:cs typeface="宋体" charset="0"/>
              </a:rPr>
              <a:t>Two types of groups in social media</a:t>
            </a:r>
            <a:endParaRPr lang="en-US" sz="2000" dirty="0">
              <a:solidFill>
                <a:srgbClr val="0000FF"/>
              </a:solidFill>
              <a:latin typeface="Arial" charset="0"/>
              <a:ea typeface="宋体" charset="0"/>
              <a:cs typeface="宋体" charset="0"/>
            </a:endParaRPr>
          </a:p>
          <a:p>
            <a:pPr lvl="1" eaLnBrk="1" hangingPunct="1">
              <a:lnSpc>
                <a:spcPct val="80000"/>
              </a:lnSpc>
            </a:pPr>
            <a:r>
              <a:rPr lang="en-US" sz="2400" dirty="0">
                <a:solidFill>
                  <a:srgbClr val="0000FF"/>
                </a:solidFill>
                <a:latin typeface="Arial" charset="0"/>
                <a:ea typeface="宋体" charset="0"/>
                <a:cs typeface="宋体" charset="0"/>
              </a:rPr>
              <a:t>Explicit Groups</a:t>
            </a:r>
            <a:r>
              <a:rPr lang="en-US" sz="2400" dirty="0">
                <a:latin typeface="Arial" charset="0"/>
                <a:ea typeface="宋体" charset="0"/>
                <a:cs typeface="宋体" charset="0"/>
              </a:rPr>
              <a:t>: formed by user subscriptions (e.g. Google groups, Twitter lists)</a:t>
            </a:r>
          </a:p>
          <a:p>
            <a:pPr lvl="1" eaLnBrk="1" hangingPunct="1">
              <a:lnSpc>
                <a:spcPct val="80000"/>
              </a:lnSpc>
            </a:pPr>
            <a:r>
              <a:rPr lang="en-US" sz="2400" dirty="0">
                <a:solidFill>
                  <a:srgbClr val="0000FF"/>
                </a:solidFill>
                <a:latin typeface="Arial" charset="0"/>
                <a:ea typeface="宋体" charset="0"/>
                <a:cs typeface="宋体" charset="0"/>
              </a:rPr>
              <a:t>Implicit Groups</a:t>
            </a:r>
            <a:r>
              <a:rPr lang="en-US" sz="2400" dirty="0">
                <a:latin typeface="Arial" charset="0"/>
                <a:ea typeface="宋体" charset="0"/>
                <a:cs typeface="宋体" charset="0"/>
              </a:rPr>
              <a:t>: implicitly formed by social </a:t>
            </a:r>
            <a:r>
              <a:rPr lang="en-US" sz="2400" u="sng" dirty="0">
                <a:latin typeface="Arial" charset="0"/>
                <a:ea typeface="宋体" charset="0"/>
                <a:cs typeface="宋体" charset="0"/>
              </a:rPr>
              <a:t>interactions</a:t>
            </a:r>
          </a:p>
          <a:p>
            <a:pPr eaLnBrk="1" hangingPunct="1">
              <a:lnSpc>
                <a:spcPct val="80000"/>
              </a:lnSpc>
            </a:pPr>
            <a:endParaRPr lang="en-US" sz="2200" dirty="0">
              <a:latin typeface="Arial" charset="0"/>
              <a:ea typeface="宋体" charset="0"/>
              <a:cs typeface="宋体" charset="0"/>
            </a:endParaRPr>
          </a:p>
          <a:p>
            <a:pPr eaLnBrk="1" hangingPunct="1">
              <a:lnSpc>
                <a:spcPct val="80000"/>
              </a:lnSpc>
            </a:pPr>
            <a:r>
              <a:rPr lang="en-US" sz="2400" dirty="0">
                <a:latin typeface="Arial" charset="0"/>
                <a:ea typeface="宋体" charset="0"/>
                <a:cs typeface="宋体" charset="0"/>
              </a:rPr>
              <a:t>Some social media sites allow people to join groups, however it is still necessary to extract groups based on </a:t>
            </a:r>
            <a:r>
              <a:rPr lang="en-US" sz="2400" u="sng" dirty="0">
                <a:latin typeface="Arial" charset="0"/>
                <a:ea typeface="宋体" charset="0"/>
                <a:cs typeface="宋体" charset="0"/>
              </a:rPr>
              <a:t>network topology</a:t>
            </a:r>
          </a:p>
          <a:p>
            <a:pPr lvl="1">
              <a:lnSpc>
                <a:spcPct val="80000"/>
              </a:lnSpc>
            </a:pPr>
            <a:r>
              <a:rPr lang="en-US" sz="2000" dirty="0">
                <a:latin typeface="Arial" charset="0"/>
                <a:ea typeface="宋体" charset="0"/>
                <a:cs typeface="宋体" charset="0"/>
              </a:rPr>
              <a:t>Not all sites provide community platform</a:t>
            </a:r>
          </a:p>
          <a:p>
            <a:pPr lvl="1" eaLnBrk="1" hangingPunct="1">
              <a:lnSpc>
                <a:spcPct val="80000"/>
              </a:lnSpc>
            </a:pPr>
            <a:r>
              <a:rPr lang="en-US" sz="2000" dirty="0">
                <a:latin typeface="Arial" charset="0"/>
                <a:ea typeface="宋体" charset="0"/>
                <a:cs typeface="宋体" charset="0"/>
              </a:rPr>
              <a:t>Not all people want to make effort to join groups</a:t>
            </a:r>
          </a:p>
          <a:p>
            <a:pPr lvl="1" eaLnBrk="1" hangingPunct="1">
              <a:lnSpc>
                <a:spcPct val="80000"/>
              </a:lnSpc>
            </a:pPr>
            <a:r>
              <a:rPr lang="en-US" sz="2000" dirty="0">
                <a:latin typeface="Arial" charset="0"/>
                <a:ea typeface="宋体" charset="0"/>
                <a:cs typeface="宋体" charset="0"/>
              </a:rPr>
              <a:t>Groups can change dynamically </a:t>
            </a:r>
          </a:p>
          <a:p>
            <a:pPr lvl="1" eaLnBrk="1" hangingPunct="1">
              <a:lnSpc>
                <a:spcPct val="80000"/>
              </a:lnSpc>
            </a:pPr>
            <a:endParaRPr lang="en-US" sz="1900" dirty="0">
              <a:latin typeface="Arial" charset="0"/>
              <a:ea typeface="宋体" charset="0"/>
              <a:cs typeface="宋体" charset="0"/>
            </a:endParaRPr>
          </a:p>
          <a:p>
            <a:pPr eaLnBrk="1" hangingPunct="1">
              <a:lnSpc>
                <a:spcPct val="80000"/>
              </a:lnSpc>
            </a:pPr>
            <a:r>
              <a:rPr lang="en-US" sz="2400" dirty="0">
                <a:latin typeface="Arial" charset="0"/>
                <a:ea typeface="宋体" charset="0"/>
                <a:cs typeface="宋体" charset="0"/>
              </a:rPr>
              <a:t>Network </a:t>
            </a:r>
            <a:r>
              <a:rPr lang="en-US" sz="2400" u="sng" dirty="0">
                <a:latin typeface="Arial" charset="0"/>
                <a:ea typeface="宋体" charset="0"/>
                <a:cs typeface="宋体" charset="0"/>
              </a:rPr>
              <a:t>interaction</a:t>
            </a:r>
            <a:r>
              <a:rPr lang="en-US" sz="2400" dirty="0">
                <a:latin typeface="Arial" charset="0"/>
                <a:ea typeface="宋体" charset="0"/>
                <a:cs typeface="宋体" charset="0"/>
              </a:rPr>
              <a:t> provides rich information about the </a:t>
            </a:r>
            <a:r>
              <a:rPr lang="en-US" sz="2400" u="sng" dirty="0">
                <a:latin typeface="Arial" charset="0"/>
                <a:ea typeface="宋体" charset="0"/>
                <a:cs typeface="宋体" charset="0"/>
              </a:rPr>
              <a:t>relationship</a:t>
            </a:r>
            <a:r>
              <a:rPr lang="en-US" sz="2400" dirty="0">
                <a:latin typeface="Arial" charset="0"/>
                <a:ea typeface="宋体" charset="0"/>
                <a:cs typeface="宋体" charset="0"/>
              </a:rPr>
              <a:t> between users</a:t>
            </a:r>
          </a:p>
          <a:p>
            <a:pPr lvl="1" eaLnBrk="1" hangingPunct="1">
              <a:lnSpc>
                <a:spcPct val="80000"/>
              </a:lnSpc>
            </a:pPr>
            <a:r>
              <a:rPr lang="en-US" sz="2000" dirty="0">
                <a:latin typeface="Arial" charset="0"/>
                <a:ea typeface="宋体" charset="0"/>
                <a:cs typeface="宋体" charset="0"/>
              </a:rPr>
              <a:t>Can complement other kinds of information, e.g. user profile</a:t>
            </a:r>
          </a:p>
          <a:p>
            <a:pPr lvl="1" eaLnBrk="1" hangingPunct="1">
              <a:lnSpc>
                <a:spcPct val="80000"/>
              </a:lnSpc>
            </a:pPr>
            <a:r>
              <a:rPr lang="en-US" sz="2000" dirty="0">
                <a:latin typeface="Arial" charset="0"/>
                <a:ea typeface="宋体" charset="0"/>
                <a:cs typeface="宋体" charset="0"/>
              </a:rPr>
              <a:t>Help network visualization and navigation</a:t>
            </a:r>
          </a:p>
          <a:p>
            <a:pPr lvl="1" eaLnBrk="1" hangingPunct="1">
              <a:lnSpc>
                <a:spcPct val="80000"/>
              </a:lnSpc>
            </a:pPr>
            <a:r>
              <a:rPr lang="en-US" sz="2000" dirty="0">
                <a:latin typeface="Arial" charset="0"/>
                <a:ea typeface="宋体" charset="0"/>
                <a:cs typeface="宋体" charset="0"/>
              </a:rPr>
              <a:t>Provide basic information for other tasks, e.g. </a:t>
            </a:r>
            <a:r>
              <a:rPr lang="en-US" sz="2000" b="1" dirty="0">
                <a:solidFill>
                  <a:srgbClr val="FF0000"/>
                </a:solidFill>
                <a:latin typeface="Arial" charset="0"/>
                <a:ea typeface="宋体" charset="0"/>
                <a:cs typeface="宋体" charset="0"/>
              </a:rPr>
              <a:t>recommendation</a:t>
            </a:r>
          </a:p>
        </p:txBody>
      </p:sp>
      <p:sp>
        <p:nvSpPr>
          <p:cNvPr id="80899" name="Slide Number Placeholder 3"/>
          <p:cNvSpPr txBox="1">
            <a:spLocks noGrp="1" noChangeArrowheads="1"/>
          </p:cNvSpPr>
          <p:nvPr/>
        </p:nvSpPr>
        <p:spPr bwMode="auto">
          <a:xfrm>
            <a:off x="8077200" y="6356351"/>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3CE84FD-A7E2-4647-A580-39BD9B3FC29D}" type="slidenum">
              <a:rPr lang="en-US" sz="1200">
                <a:solidFill>
                  <a:srgbClr val="898989"/>
                </a:solidFill>
                <a:latin typeface="Calibri" charset="0"/>
                <a:ea typeface="宋体" charset="0"/>
                <a:cs typeface="宋体" charset="0"/>
              </a:rPr>
              <a:pPr algn="r"/>
              <a:t>55</a:t>
            </a:fld>
            <a:endParaRPr lang="en-US" sz="1200">
              <a:solidFill>
                <a:srgbClr val="898989"/>
              </a:solidFill>
              <a:latin typeface="Calibri" charset="0"/>
              <a:ea typeface="宋体" charset="0"/>
              <a:cs typeface="宋体" charset="0"/>
            </a:endParaRPr>
          </a:p>
        </p:txBody>
      </p:sp>
    </p:spTree>
    <p:extLst>
      <p:ext uri="{BB962C8B-B14F-4D97-AF65-F5344CB8AC3E}">
        <p14:creationId xmlns:p14="http://schemas.microsoft.com/office/powerpoint/2010/main" val="1825829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5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754">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75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75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754">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75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3"/>
          <p:cNvSpPr>
            <a:spLocks noGrp="1"/>
          </p:cNvSpPr>
          <p:nvPr>
            <p:ph type="title" idx="4294967295"/>
          </p:nvPr>
        </p:nvSpPr>
        <p:spPr>
          <a:xfrm>
            <a:off x="1703388" y="115888"/>
            <a:ext cx="8496300" cy="1143000"/>
          </a:xfrm>
        </p:spPr>
        <p:txBody>
          <a:bodyPr/>
          <a:lstStyle/>
          <a:p>
            <a:pPr eaLnBrk="1" hangingPunct="1"/>
            <a:r>
              <a:rPr lang="en-US" sz="4000">
                <a:latin typeface="Arial" charset="0"/>
                <a:ea typeface="宋体" charset="0"/>
                <a:cs typeface="宋体" charset="0"/>
              </a:rPr>
              <a:t>Subjectivity of Community Definition</a:t>
            </a:r>
          </a:p>
        </p:txBody>
      </p:sp>
      <p:pic>
        <p:nvPicPr>
          <p:cNvPr id="82946"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11436" t="5357" r="8514" b="7143"/>
          <a:stretch>
            <a:fillRect/>
          </a:stretch>
        </p:blipFill>
        <p:spPr>
          <a:xfrm>
            <a:off x="3733800" y="2133600"/>
            <a:ext cx="4038600" cy="4038600"/>
          </a:xfrm>
        </p:spPr>
      </p:pic>
      <p:sp>
        <p:nvSpPr>
          <p:cNvPr id="9220" name="Oval 7"/>
          <p:cNvSpPr>
            <a:spLocks noChangeArrowheads="1"/>
          </p:cNvSpPr>
          <p:nvPr/>
        </p:nvSpPr>
        <p:spPr bwMode="auto">
          <a:xfrm>
            <a:off x="3429000" y="2039938"/>
            <a:ext cx="2743200" cy="22860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it-IT">
              <a:solidFill>
                <a:srgbClr val="FFFFFF"/>
              </a:solidFill>
              <a:latin typeface="Calibri" charset="0"/>
            </a:endParaRPr>
          </a:p>
        </p:txBody>
      </p:sp>
      <p:sp>
        <p:nvSpPr>
          <p:cNvPr id="9221" name="Cloud Callout 8"/>
          <p:cNvSpPr>
            <a:spLocks noChangeArrowheads="1"/>
          </p:cNvSpPr>
          <p:nvPr/>
        </p:nvSpPr>
        <p:spPr bwMode="auto">
          <a:xfrm>
            <a:off x="5715000" y="1125538"/>
            <a:ext cx="3657600" cy="1219200"/>
          </a:xfrm>
          <a:prstGeom prst="cloudCallout">
            <a:avLst>
              <a:gd name="adj1" fmla="val -35556"/>
              <a:gd name="adj2" fmla="val 99542"/>
            </a:avLst>
          </a:prstGeom>
          <a:solidFill>
            <a:schemeClr val="accent1"/>
          </a:solidFill>
          <a:ln w="25400">
            <a:solidFill>
              <a:srgbClr val="385D8A"/>
            </a:solidFill>
            <a:round/>
            <a:headEnd/>
            <a:tailEnd/>
          </a:ln>
        </p:spPr>
        <p:txBody>
          <a:bodyPr anchor="ctr"/>
          <a:lstStyle/>
          <a:p>
            <a:pPr algn="ctr"/>
            <a:r>
              <a:rPr lang="en-US" sz="2000">
                <a:solidFill>
                  <a:srgbClr val="000000"/>
                </a:solidFill>
                <a:latin typeface="Calibri" charset="0"/>
              </a:rPr>
              <a:t>Each component is a community</a:t>
            </a:r>
          </a:p>
        </p:txBody>
      </p:sp>
      <p:sp>
        <p:nvSpPr>
          <p:cNvPr id="9222" name="Oval 9"/>
          <p:cNvSpPr>
            <a:spLocks noChangeArrowheads="1"/>
          </p:cNvSpPr>
          <p:nvPr/>
        </p:nvSpPr>
        <p:spPr bwMode="auto">
          <a:xfrm>
            <a:off x="4419600" y="2878138"/>
            <a:ext cx="1219200" cy="9906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it-IT">
              <a:solidFill>
                <a:srgbClr val="FFFFFF"/>
              </a:solidFill>
              <a:latin typeface="Calibri" charset="0"/>
            </a:endParaRPr>
          </a:p>
        </p:txBody>
      </p:sp>
      <p:sp>
        <p:nvSpPr>
          <p:cNvPr id="9223" name="Cloud Callout 11"/>
          <p:cNvSpPr>
            <a:spLocks noChangeArrowheads="1"/>
          </p:cNvSpPr>
          <p:nvPr/>
        </p:nvSpPr>
        <p:spPr bwMode="auto">
          <a:xfrm>
            <a:off x="1524000" y="1447800"/>
            <a:ext cx="3124200" cy="1219200"/>
          </a:xfrm>
          <a:prstGeom prst="cloudCallout">
            <a:avLst>
              <a:gd name="adj1" fmla="val 44056"/>
              <a:gd name="adj2" fmla="val 79644"/>
            </a:avLst>
          </a:prstGeom>
          <a:solidFill>
            <a:schemeClr val="accent1"/>
          </a:solidFill>
          <a:ln w="25400">
            <a:solidFill>
              <a:srgbClr val="385D8A"/>
            </a:solidFill>
            <a:round/>
            <a:headEnd/>
            <a:tailEnd/>
          </a:ln>
        </p:spPr>
        <p:txBody>
          <a:bodyPr anchor="ctr"/>
          <a:lstStyle/>
          <a:p>
            <a:pPr algn="ctr"/>
            <a:r>
              <a:rPr lang="en-US" sz="2000">
                <a:solidFill>
                  <a:srgbClr val="000000"/>
                </a:solidFill>
                <a:latin typeface="Calibri" charset="0"/>
              </a:rPr>
              <a:t>A densely-knit  community </a:t>
            </a:r>
          </a:p>
        </p:txBody>
      </p:sp>
      <p:sp>
        <p:nvSpPr>
          <p:cNvPr id="9224" name="TextBox 12"/>
          <p:cNvSpPr txBox="1">
            <a:spLocks noChangeArrowheads="1"/>
          </p:cNvSpPr>
          <p:nvPr/>
        </p:nvSpPr>
        <p:spPr bwMode="auto">
          <a:xfrm>
            <a:off x="6994436" y="4953001"/>
            <a:ext cx="2690993" cy="646331"/>
          </a:xfrm>
          <a:prstGeom prst="rect">
            <a:avLst/>
          </a:prstGeom>
          <a:gradFill rotWithShape="1">
            <a:gsLst>
              <a:gs pos="0">
                <a:srgbClr val="D1403C"/>
              </a:gs>
              <a:gs pos="100000">
                <a:srgbClr val="FF9A99"/>
              </a:gs>
            </a:gsLst>
            <a:lin ang="5400000"/>
          </a:gradFill>
          <a:ln w="9525">
            <a:solidFill>
              <a:srgbClr val="BE4B48"/>
            </a:solidFill>
            <a:miter lim="800000"/>
            <a:headEnd/>
            <a:tailEnd/>
          </a:ln>
          <a:effectLst>
            <a:outerShdw blurRad="63500" dist="23000" dir="5400000" algn="ctr" rotWithShape="0">
              <a:srgbClr val="000000">
                <a:alpha val="34000"/>
              </a:srgbClr>
            </a:outerShdw>
          </a:effectLst>
        </p:spPr>
        <p:txBody>
          <a:bodyPr wrap="none">
            <a:spAutoFit/>
          </a:bodyPr>
          <a:lstStyle>
            <a:lvl1pPr>
              <a:defRPr>
                <a:solidFill>
                  <a:schemeClr val="tx1"/>
                </a:solidFill>
                <a:latin typeface="Calibri" charset="0"/>
                <a:ea typeface="宋体" charset="0"/>
                <a:cs typeface="宋体" charset="0"/>
              </a:defRPr>
            </a:lvl1pPr>
            <a:lvl2pPr marL="742950" indent="-285750">
              <a:defRPr>
                <a:solidFill>
                  <a:schemeClr val="tx1"/>
                </a:solidFill>
                <a:latin typeface="Calibri" charset="0"/>
                <a:ea typeface="宋体" charset="0"/>
                <a:cs typeface="宋体" charset="0"/>
              </a:defRPr>
            </a:lvl2pPr>
            <a:lvl3pPr marL="1143000" indent="-228600">
              <a:defRPr>
                <a:solidFill>
                  <a:schemeClr val="tx1"/>
                </a:solidFill>
                <a:latin typeface="Calibri" charset="0"/>
                <a:ea typeface="宋体" charset="0"/>
                <a:cs typeface="宋体" charset="0"/>
              </a:defRPr>
            </a:lvl3pPr>
            <a:lvl4pPr marL="1600200" indent="-228600">
              <a:defRPr>
                <a:solidFill>
                  <a:schemeClr val="tx1"/>
                </a:solidFill>
                <a:latin typeface="Calibri" charset="0"/>
                <a:ea typeface="宋体" charset="0"/>
                <a:cs typeface="宋体" charset="0"/>
              </a:defRPr>
            </a:lvl4pPr>
            <a:lvl5pPr marL="2057400" indent="-228600">
              <a:defRPr>
                <a:solidFill>
                  <a:schemeClr val="tx1"/>
                </a:solidFill>
                <a:latin typeface="Calibri" charset="0"/>
                <a:ea typeface="宋体" charset="0"/>
                <a:cs typeface="宋体" charset="0"/>
              </a:defRPr>
            </a:lvl5pPr>
            <a:lvl6pPr marL="2514600" indent="-228600" fontAlgn="base">
              <a:spcBef>
                <a:spcPct val="0"/>
              </a:spcBef>
              <a:spcAft>
                <a:spcPct val="0"/>
              </a:spcAft>
              <a:defRPr>
                <a:solidFill>
                  <a:schemeClr val="tx1"/>
                </a:solidFill>
                <a:latin typeface="Calibri" charset="0"/>
                <a:ea typeface="宋体" charset="0"/>
                <a:cs typeface="宋体" charset="0"/>
              </a:defRPr>
            </a:lvl6pPr>
            <a:lvl7pPr marL="2971800" indent="-228600" fontAlgn="base">
              <a:spcBef>
                <a:spcPct val="0"/>
              </a:spcBef>
              <a:spcAft>
                <a:spcPct val="0"/>
              </a:spcAft>
              <a:defRPr>
                <a:solidFill>
                  <a:schemeClr val="tx1"/>
                </a:solidFill>
                <a:latin typeface="Calibri" charset="0"/>
                <a:ea typeface="宋体" charset="0"/>
                <a:cs typeface="宋体" charset="0"/>
              </a:defRPr>
            </a:lvl7pPr>
            <a:lvl8pPr marL="3429000" indent="-228600" fontAlgn="base">
              <a:spcBef>
                <a:spcPct val="0"/>
              </a:spcBef>
              <a:spcAft>
                <a:spcPct val="0"/>
              </a:spcAft>
              <a:defRPr>
                <a:solidFill>
                  <a:schemeClr val="tx1"/>
                </a:solidFill>
                <a:latin typeface="Calibri" charset="0"/>
                <a:ea typeface="宋体" charset="0"/>
                <a:cs typeface="宋体" charset="0"/>
              </a:defRPr>
            </a:lvl8pPr>
            <a:lvl9pPr marL="3886200" indent="-228600" fontAlgn="base">
              <a:spcBef>
                <a:spcPct val="0"/>
              </a:spcBef>
              <a:spcAft>
                <a:spcPct val="0"/>
              </a:spcAft>
              <a:defRPr>
                <a:solidFill>
                  <a:schemeClr val="tx1"/>
                </a:solidFill>
                <a:latin typeface="Calibri" charset="0"/>
                <a:ea typeface="宋体" charset="0"/>
                <a:cs typeface="宋体" charset="0"/>
              </a:defRPr>
            </a:lvl9pPr>
          </a:lstStyle>
          <a:p>
            <a:pPr algn="ctr">
              <a:defRPr/>
            </a:pPr>
            <a:r>
              <a:rPr lang="en-US" dirty="0"/>
              <a:t>Definition of a community </a:t>
            </a:r>
          </a:p>
          <a:p>
            <a:pPr algn="ctr">
              <a:defRPr/>
            </a:pPr>
            <a:r>
              <a:rPr lang="en-US" dirty="0"/>
              <a:t>can be subjective.</a:t>
            </a:r>
          </a:p>
        </p:txBody>
      </p:sp>
      <p:sp>
        <p:nvSpPr>
          <p:cNvPr id="82952" name="Slide Number Placeholder 10"/>
          <p:cNvSpPr txBox="1">
            <a:spLocks noGrp="1" noChangeArrowheads="1"/>
          </p:cNvSpPr>
          <p:nvPr/>
        </p:nvSpPr>
        <p:spPr bwMode="auto">
          <a:xfrm>
            <a:off x="8077200" y="6356351"/>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EE645D-2C2A-1E4F-ACBF-574BECB201DB}" type="slidenum">
              <a:rPr lang="en-US" sz="1200">
                <a:solidFill>
                  <a:srgbClr val="898989"/>
                </a:solidFill>
                <a:latin typeface="Calibri" charset="0"/>
                <a:ea typeface="宋体" charset="0"/>
                <a:cs typeface="宋体" charset="0"/>
              </a:rPr>
              <a:pPr algn="r"/>
              <a:t>56</a:t>
            </a:fld>
            <a:endParaRPr lang="en-US" sz="1200">
              <a:solidFill>
                <a:srgbClr val="898989"/>
              </a:solidFill>
              <a:latin typeface="Calibri" charset="0"/>
              <a:ea typeface="宋体" charset="0"/>
              <a:cs typeface="宋体" charset="0"/>
            </a:endParaRPr>
          </a:p>
        </p:txBody>
      </p:sp>
    </p:spTree>
    <p:extLst>
      <p:ext uri="{BB962C8B-B14F-4D97-AF65-F5344CB8AC3E}">
        <p14:creationId xmlns:p14="http://schemas.microsoft.com/office/powerpoint/2010/main" val="1509619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9220"/>
                                        </p:tgtEl>
                                      </p:cBhvr>
                                    </p:animEffect>
                                    <p:set>
                                      <p:cBhvr>
                                        <p:cTn id="13" dur="1" fill="hold">
                                          <p:stCondLst>
                                            <p:cond delay="499"/>
                                          </p:stCondLst>
                                        </p:cTn>
                                        <p:tgtEl>
                                          <p:spTgt spid="9220"/>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9221"/>
                                        </p:tgtEl>
                                      </p:cBhvr>
                                    </p:animEffect>
                                    <p:set>
                                      <p:cBhvr>
                                        <p:cTn id="16" dur="1" fill="hold">
                                          <p:stCondLst>
                                            <p:cond delay="499"/>
                                          </p:stCondLst>
                                        </p:cTn>
                                        <p:tgtEl>
                                          <p:spTgt spid="922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922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224"/>
                                        </p:tgtEl>
                                        <p:attrNameLst>
                                          <p:attrName>style.visibility</p:attrName>
                                        </p:attrNameLst>
                                      </p:cBhvr>
                                      <p:to>
                                        <p:strVal val="visible"/>
                                      </p:to>
                                    </p:set>
                                    <p:animEffect transition="in" filter="box(in)">
                                      <p:cBhvr>
                                        <p:cTn id="26"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autoUpdateAnimBg="0"/>
      <p:bldP spid="9220" grpId="1" animBg="1" autoUpdateAnimBg="0"/>
      <p:bldP spid="9221" grpId="0" animBg="1" autoUpdateAnimBg="0"/>
      <p:bldP spid="9221" grpId="1" animBg="1" autoUpdateAnimBg="0"/>
      <p:bldP spid="9222" grpId="0" animBg="1" autoUpdateAnimBg="0"/>
      <p:bldP spid="9223" grpId="0" animBg="1" autoUpdateAnimBg="0"/>
      <p:bldP spid="9224"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43631" y="809898"/>
            <a:ext cx="10173010" cy="1554480"/>
          </a:xfrm>
        </p:spPr>
        <p:txBody>
          <a:bodyPr anchor="ctr">
            <a:normAutofit/>
          </a:bodyPr>
          <a:lstStyle/>
          <a:p>
            <a:r>
              <a:rPr lang="en-US" sz="4800"/>
              <a:t>Community detection = clustering</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0" name="Segnaposto contenuto 2">
            <a:extLst>
              <a:ext uri="{FF2B5EF4-FFF2-40B4-BE49-F238E27FC236}">
                <a16:creationId xmlns:a16="http://schemas.microsoft.com/office/drawing/2014/main" id="{BFFF0A66-1024-48DA-AE6C-68EB1B4FAB6A}"/>
              </a:ext>
            </a:extLst>
          </p:cNvPr>
          <p:cNvGraphicFramePr>
            <a:graphicFrameLocks noGrp="1"/>
          </p:cNvGraphicFramePr>
          <p:nvPr>
            <p:ph idx="1"/>
            <p:extLst>
              <p:ext uri="{D42A27DB-BD31-4B8C-83A1-F6EECF244321}">
                <p14:modId xmlns:p14="http://schemas.microsoft.com/office/powerpoint/2010/main" val="370629039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204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5065" y="1463040"/>
            <a:ext cx="3796306" cy="2690949"/>
          </a:xfrm>
        </p:spPr>
        <p:txBody>
          <a:bodyPr anchor="t">
            <a:normAutofit/>
          </a:bodyPr>
          <a:lstStyle/>
          <a:p>
            <a:r>
              <a:rPr lang="en-US" sz="4800"/>
              <a:t>A very simple method</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5656218" y="1463039"/>
            <a:ext cx="5542387" cy="4300447"/>
          </a:xfrm>
        </p:spPr>
        <p:txBody>
          <a:bodyPr anchor="t">
            <a:normAutofit/>
          </a:bodyPr>
          <a:lstStyle/>
          <a:p>
            <a:pPr>
              <a:lnSpc>
                <a:spcPct val="90000"/>
              </a:lnSpc>
            </a:pPr>
            <a:r>
              <a:rPr lang="en-US" sz="2200"/>
              <a:t>K-means</a:t>
            </a:r>
          </a:p>
          <a:p>
            <a:pPr>
              <a:lnSpc>
                <a:spcPct val="90000"/>
              </a:lnSpc>
            </a:pPr>
            <a:r>
              <a:rPr lang="en-US" sz="2200"/>
              <a:t>Input is the number of communities you wish to identify, K</a:t>
            </a:r>
          </a:p>
          <a:p>
            <a:pPr>
              <a:lnSpc>
                <a:spcPct val="90000"/>
              </a:lnSpc>
            </a:pPr>
            <a:r>
              <a:rPr lang="en-US" sz="2200"/>
              <a:t>Algorithm:</a:t>
            </a:r>
          </a:p>
          <a:p>
            <a:pPr lvl="1">
              <a:lnSpc>
                <a:spcPct val="90000"/>
              </a:lnSpc>
            </a:pPr>
            <a:r>
              <a:rPr lang="en-US" sz="2200"/>
              <a:t>Select K random nodes, each of these node represent the “cluster center”</a:t>
            </a:r>
          </a:p>
          <a:p>
            <a:pPr lvl="1">
              <a:lnSpc>
                <a:spcPct val="90000"/>
              </a:lnSpc>
            </a:pPr>
            <a:r>
              <a:rPr lang="en-US" sz="2200"/>
              <a:t>Assign every other node to the cluster it is more close to</a:t>
            </a:r>
          </a:p>
          <a:p>
            <a:pPr lvl="1">
              <a:lnSpc>
                <a:spcPct val="90000"/>
              </a:lnSpc>
            </a:pPr>
            <a:r>
              <a:rPr lang="en-US" sz="2200"/>
              <a:t>Compute the new cluster center</a:t>
            </a:r>
          </a:p>
          <a:p>
            <a:pPr lvl="1">
              <a:lnSpc>
                <a:spcPct val="90000"/>
              </a:lnSpc>
            </a:pPr>
            <a:r>
              <a:rPr lang="en-US" sz="2200"/>
              <a:t>Iterate until clusters become stable (no more nodes are moved from one cluster to the other) </a:t>
            </a:r>
          </a:p>
          <a:p>
            <a:pPr lvl="1">
              <a:lnSpc>
                <a:spcPct val="90000"/>
              </a:lnSpc>
            </a:pPr>
            <a:endParaRPr lang="en-US" sz="2200"/>
          </a:p>
          <a:p>
            <a:pPr>
              <a:lnSpc>
                <a:spcPct val="90000"/>
              </a:lnSpc>
            </a:pPr>
            <a:endParaRPr lang="en-US" sz="2200"/>
          </a:p>
        </p:txBody>
      </p:sp>
    </p:spTree>
    <p:extLst>
      <p:ext uri="{BB962C8B-B14F-4D97-AF65-F5344CB8AC3E}">
        <p14:creationId xmlns:p14="http://schemas.microsoft.com/office/powerpoint/2010/main" val="397939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79983" y="1252266"/>
            <a:ext cx="2737078" cy="2539217"/>
          </a:xfrm>
          <a:prstGeom prst="rect">
            <a:avLst/>
          </a:prstGeom>
        </p:spPr>
      </p:pic>
      <p:pic>
        <p:nvPicPr>
          <p:cNvPr id="3" name="Immagine 2"/>
          <p:cNvPicPr>
            <a:picLocks noChangeAspect="1"/>
          </p:cNvPicPr>
          <p:nvPr/>
        </p:nvPicPr>
        <p:blipFill>
          <a:blip r:embed="rId3"/>
          <a:stretch>
            <a:fillRect/>
          </a:stretch>
        </p:blipFill>
        <p:spPr>
          <a:xfrm>
            <a:off x="4454699" y="1252266"/>
            <a:ext cx="2687499" cy="2334765"/>
          </a:xfrm>
          <a:prstGeom prst="rect">
            <a:avLst/>
          </a:prstGeom>
        </p:spPr>
      </p:pic>
      <p:pic>
        <p:nvPicPr>
          <p:cNvPr id="4" name="Immagine 3"/>
          <p:cNvPicPr>
            <a:picLocks noChangeAspect="1"/>
          </p:cNvPicPr>
          <p:nvPr/>
        </p:nvPicPr>
        <p:blipFill>
          <a:blip r:embed="rId4"/>
          <a:stretch>
            <a:fillRect/>
          </a:stretch>
        </p:blipFill>
        <p:spPr>
          <a:xfrm>
            <a:off x="7462249" y="1073294"/>
            <a:ext cx="2565897" cy="2393109"/>
          </a:xfrm>
          <a:prstGeom prst="rect">
            <a:avLst/>
          </a:prstGeom>
        </p:spPr>
      </p:pic>
      <p:pic>
        <p:nvPicPr>
          <p:cNvPr id="5" name="Immagine 4"/>
          <p:cNvPicPr>
            <a:picLocks noChangeAspect="1"/>
          </p:cNvPicPr>
          <p:nvPr/>
        </p:nvPicPr>
        <p:blipFill>
          <a:blip r:embed="rId5"/>
          <a:stretch>
            <a:fillRect/>
          </a:stretch>
        </p:blipFill>
        <p:spPr>
          <a:xfrm>
            <a:off x="1984629" y="4093931"/>
            <a:ext cx="2712766" cy="2393109"/>
          </a:xfrm>
          <a:prstGeom prst="rect">
            <a:avLst/>
          </a:prstGeom>
        </p:spPr>
      </p:pic>
      <p:pic>
        <p:nvPicPr>
          <p:cNvPr id="6" name="Immagine 5"/>
          <p:cNvPicPr>
            <a:picLocks noChangeAspect="1"/>
          </p:cNvPicPr>
          <p:nvPr/>
        </p:nvPicPr>
        <p:blipFill>
          <a:blip r:embed="rId6"/>
          <a:stretch>
            <a:fillRect/>
          </a:stretch>
        </p:blipFill>
        <p:spPr>
          <a:xfrm>
            <a:off x="4538660" y="3791483"/>
            <a:ext cx="3130324" cy="2695557"/>
          </a:xfrm>
          <a:prstGeom prst="rect">
            <a:avLst/>
          </a:prstGeom>
        </p:spPr>
      </p:pic>
      <p:pic>
        <p:nvPicPr>
          <p:cNvPr id="7" name="Immagine 6"/>
          <p:cNvPicPr>
            <a:picLocks noChangeAspect="1"/>
          </p:cNvPicPr>
          <p:nvPr/>
        </p:nvPicPr>
        <p:blipFill>
          <a:blip r:embed="rId7"/>
          <a:stretch>
            <a:fillRect/>
          </a:stretch>
        </p:blipFill>
        <p:spPr>
          <a:xfrm>
            <a:off x="7585023" y="3996246"/>
            <a:ext cx="2715091" cy="2393109"/>
          </a:xfrm>
          <a:prstGeom prst="rect">
            <a:avLst/>
          </a:prstGeom>
        </p:spPr>
      </p:pic>
      <p:sp>
        <p:nvSpPr>
          <p:cNvPr id="8" name="Titolo 7"/>
          <p:cNvSpPr>
            <a:spLocks noGrp="1"/>
          </p:cNvSpPr>
          <p:nvPr>
            <p:ph type="title"/>
          </p:nvPr>
        </p:nvSpPr>
        <p:spPr>
          <a:xfrm>
            <a:off x="1981200" y="142489"/>
            <a:ext cx="8229600" cy="1143000"/>
          </a:xfrm>
        </p:spPr>
        <p:txBody>
          <a:bodyPr/>
          <a:lstStyle/>
          <a:p>
            <a:r>
              <a:rPr lang="en-US" dirty="0"/>
              <a:t>Example with K=3</a:t>
            </a:r>
          </a:p>
        </p:txBody>
      </p:sp>
    </p:spTree>
    <p:extLst>
      <p:ext uri="{BB962C8B-B14F-4D97-AF65-F5344CB8AC3E}">
        <p14:creationId xmlns:p14="http://schemas.microsoft.com/office/powerpoint/2010/main" val="423629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9F54047-DA27-422E-B1CB-B6E3BC9748B1}"/>
              </a:ext>
            </a:extLst>
          </p:cNvPr>
          <p:cNvSpPr>
            <a:spLocks noGrp="1"/>
          </p:cNvSpPr>
          <p:nvPr>
            <p:ph type="title"/>
          </p:nvPr>
        </p:nvSpPr>
        <p:spPr>
          <a:xfrm>
            <a:off x="1286932" y="1204109"/>
            <a:ext cx="10023398" cy="857894"/>
          </a:xfrm>
        </p:spPr>
        <p:txBody>
          <a:bodyPr vert="horz" lIns="91440" tIns="45720" rIns="91440" bIns="45720" rtlCol="0" anchor="ctr">
            <a:normAutofit/>
          </a:bodyPr>
          <a:lstStyle/>
          <a:p>
            <a:pPr algn="l" defTabSz="914400">
              <a:lnSpc>
                <a:spcPct val="90000"/>
              </a:lnSpc>
            </a:pPr>
            <a:r>
              <a:rPr lang="en-US" sz="3700" kern="1200">
                <a:solidFill>
                  <a:srgbClr val="FFFFFF"/>
                </a:solidFill>
                <a:latin typeface="+mj-lt"/>
                <a:ea typeface="+mj-ea"/>
                <a:cs typeface="+mj-cs"/>
              </a:rPr>
              <a:t>Finding relevant players in SN: centers and bridges</a:t>
            </a:r>
          </a:p>
        </p:txBody>
      </p:sp>
      <p:sp>
        <p:nvSpPr>
          <p:cNvPr id="5" name="CasellaDiTesto 4">
            <a:extLst>
              <a:ext uri="{FF2B5EF4-FFF2-40B4-BE49-F238E27FC236}">
                <a16:creationId xmlns:a16="http://schemas.microsoft.com/office/drawing/2014/main" id="{BF083D16-5047-4458-AD3C-B77D000816BA}"/>
              </a:ext>
            </a:extLst>
          </p:cNvPr>
          <p:cNvSpPr txBox="1"/>
          <p:nvPr/>
        </p:nvSpPr>
        <p:spPr>
          <a:xfrm>
            <a:off x="1286931" y="2962451"/>
            <a:ext cx="2779954" cy="2820012"/>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400" dirty="0"/>
              <a:t>To identify centers and bridges in a social network we need a </a:t>
            </a:r>
          </a:p>
          <a:p>
            <a:pPr indent="-228600" defTabSz="914400">
              <a:lnSpc>
                <a:spcPct val="90000"/>
              </a:lnSpc>
              <a:spcAft>
                <a:spcPts val="600"/>
              </a:spcAft>
              <a:buFont typeface="Arial" panose="020B0604020202020204" pitchFamily="34" charset="0"/>
              <a:buChar char="•"/>
            </a:pPr>
            <a:r>
              <a:rPr lang="en-US" sz="2400" dirty="0"/>
              <a:t>A better formalization: social networks as graphs</a:t>
            </a:r>
          </a:p>
        </p:txBody>
      </p:sp>
      <p:pic>
        <p:nvPicPr>
          <p:cNvPr id="4" name="Segnaposto contenuto 3">
            <a:extLst>
              <a:ext uri="{FF2B5EF4-FFF2-40B4-BE49-F238E27FC236}">
                <a16:creationId xmlns:a16="http://schemas.microsoft.com/office/drawing/2014/main" id="{2CA37456-CABC-43F9-BF47-032D73D54FB9}"/>
              </a:ext>
            </a:extLst>
          </p:cNvPr>
          <p:cNvPicPr>
            <a:picLocks noGrp="1" noChangeAspect="1"/>
          </p:cNvPicPr>
          <p:nvPr>
            <p:ph idx="1"/>
          </p:nvPr>
        </p:nvPicPr>
        <p:blipFill>
          <a:blip r:embed="rId3"/>
          <a:stretch>
            <a:fillRect/>
          </a:stretch>
        </p:blipFill>
        <p:spPr>
          <a:xfrm>
            <a:off x="4662103" y="3348049"/>
            <a:ext cx="6691698" cy="2048816"/>
          </a:xfrm>
          <a:prstGeom prst="rect">
            <a:avLst/>
          </a:prstGeom>
        </p:spPr>
      </p:pic>
    </p:spTree>
    <p:extLst>
      <p:ext uri="{BB962C8B-B14F-4D97-AF65-F5344CB8AC3E}">
        <p14:creationId xmlns:p14="http://schemas.microsoft.com/office/powerpoint/2010/main" val="7912440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581D041-A4EC-4B3B-B6F3-20F5734B7B30}"/>
              </a:ext>
            </a:extLst>
          </p:cNvPr>
          <p:cNvSpPr/>
          <p:nvPr/>
        </p:nvSpPr>
        <p:spPr>
          <a:xfrm>
            <a:off x="2176671" y="3105835"/>
            <a:ext cx="8239538" cy="1938992"/>
          </a:xfrm>
          <a:prstGeom prst="rect">
            <a:avLst/>
          </a:prstGeom>
        </p:spPr>
        <p:txBody>
          <a:bodyPr wrap="square">
            <a:spAutoFit/>
          </a:bodyPr>
          <a:lstStyle/>
          <a:p>
            <a:r>
              <a:rPr lang="it-IT" sz="4000" dirty="0">
                <a:hlinkClick r:id="rId2"/>
              </a:rPr>
              <a:t>https://www.youtube.com/watch?v=5I3Ei69I40s&amp;ab_channel=bitLectures</a:t>
            </a:r>
            <a:endParaRPr lang="it-IT" sz="4000" dirty="0"/>
          </a:p>
          <a:p>
            <a:endParaRPr lang="it-IT" sz="4000" dirty="0"/>
          </a:p>
        </p:txBody>
      </p:sp>
    </p:spTree>
    <p:extLst>
      <p:ext uri="{BB962C8B-B14F-4D97-AF65-F5344CB8AC3E}">
        <p14:creationId xmlns:p14="http://schemas.microsoft.com/office/powerpoint/2010/main" val="1926790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041811060"/>
              </p:ext>
            </p:extLst>
          </p:nvPr>
        </p:nvGraphicFramePr>
        <p:xfrm>
          <a:off x="3558010" y="1796449"/>
          <a:ext cx="5585991" cy="4323320"/>
        </p:xfrm>
        <a:graphic>
          <a:graphicData uri="http://schemas.openxmlformats.org/drawingml/2006/table">
            <a:tbl>
              <a:tblPr firstRow="1" bandRow="1">
                <a:tableStyleId>{5C22544A-7EE6-4342-B048-85BDC9FD1C3A}</a:tableStyleId>
              </a:tblPr>
              <a:tblGrid>
                <a:gridCol w="1861997">
                  <a:extLst>
                    <a:ext uri="{9D8B030D-6E8A-4147-A177-3AD203B41FA5}">
                      <a16:colId xmlns:a16="http://schemas.microsoft.com/office/drawing/2014/main" val="20000"/>
                    </a:ext>
                  </a:extLst>
                </a:gridCol>
                <a:gridCol w="1861997">
                  <a:extLst>
                    <a:ext uri="{9D8B030D-6E8A-4147-A177-3AD203B41FA5}">
                      <a16:colId xmlns:a16="http://schemas.microsoft.com/office/drawing/2014/main" val="20001"/>
                    </a:ext>
                  </a:extLst>
                </a:gridCol>
                <a:gridCol w="1861997">
                  <a:extLst>
                    <a:ext uri="{9D8B030D-6E8A-4147-A177-3AD203B41FA5}">
                      <a16:colId xmlns:a16="http://schemas.microsoft.com/office/drawing/2014/main" val="20002"/>
                    </a:ext>
                  </a:extLst>
                </a:gridCol>
              </a:tblGrid>
              <a:tr h="300939">
                <a:tc>
                  <a:txBody>
                    <a:bodyPr/>
                    <a:lstStyle/>
                    <a:p>
                      <a:r>
                        <a:rPr lang="en-US" dirty="0"/>
                        <a:t>User ID</a:t>
                      </a:r>
                    </a:p>
                  </a:txBody>
                  <a:tcPr/>
                </a:tc>
                <a:tc>
                  <a:txBody>
                    <a:bodyPr/>
                    <a:lstStyle/>
                    <a:p>
                      <a:r>
                        <a:rPr lang="en-US" dirty="0"/>
                        <a:t>Item 1</a:t>
                      </a:r>
                    </a:p>
                  </a:txBody>
                  <a:tcPr/>
                </a:tc>
                <a:tc>
                  <a:txBody>
                    <a:bodyPr/>
                    <a:lstStyle/>
                    <a:p>
                      <a:r>
                        <a:rPr lang="en-US" dirty="0"/>
                        <a:t>Item 2</a:t>
                      </a:r>
                    </a:p>
                  </a:txBody>
                  <a:tcPr/>
                </a:tc>
                <a:extLst>
                  <a:ext uri="{0D108BD9-81ED-4DB2-BD59-A6C34878D82A}">
                    <a16:rowId xmlns:a16="http://schemas.microsoft.com/office/drawing/2014/main" val="10000"/>
                  </a:ext>
                </a:extLst>
              </a:tr>
              <a:tr h="395756">
                <a:tc>
                  <a:txBody>
                    <a:bodyPr/>
                    <a:lstStyle/>
                    <a:p>
                      <a:pPr>
                        <a:spcAft>
                          <a:spcPts val="0"/>
                        </a:spcAft>
                      </a:pPr>
                      <a:r>
                        <a:rPr lang="en-US" sz="2400" dirty="0">
                          <a:effectLst/>
                          <a:latin typeface="Times New Roman"/>
                          <a:ea typeface="ＭＳ 明朝"/>
                        </a:rPr>
                        <a:t>1</a:t>
                      </a:r>
                      <a:endParaRPr lang="it-IT" sz="2400" dirty="0">
                        <a:effectLst/>
                        <a:latin typeface="Times New Roman"/>
                        <a:ea typeface="ＭＳ 明朝"/>
                      </a:endParaRPr>
                    </a:p>
                  </a:txBody>
                  <a:tcPr marL="68580" marR="68580" marT="0" marB="0"/>
                </a:tc>
                <a:tc>
                  <a:txBody>
                    <a:bodyPr/>
                    <a:lstStyle/>
                    <a:p>
                      <a:pPr>
                        <a:spcAft>
                          <a:spcPts val="0"/>
                        </a:spcAft>
                      </a:pPr>
                      <a:r>
                        <a:rPr lang="en-US" sz="2400" dirty="0">
                          <a:effectLst/>
                          <a:latin typeface="Times New Roman"/>
                          <a:ea typeface="ＭＳ 明朝"/>
                        </a:rPr>
                        <a:t>1</a:t>
                      </a:r>
                      <a:endParaRPr lang="it-IT" sz="2400" dirty="0">
                        <a:effectLst/>
                        <a:latin typeface="Times New Roman"/>
                        <a:ea typeface="ＭＳ 明朝"/>
                      </a:endParaRPr>
                    </a:p>
                  </a:txBody>
                  <a:tcPr marL="68580" marR="68580" marT="0" marB="0"/>
                </a:tc>
                <a:tc>
                  <a:txBody>
                    <a:bodyPr/>
                    <a:lstStyle/>
                    <a:p>
                      <a:pPr>
                        <a:spcAft>
                          <a:spcPts val="0"/>
                        </a:spcAft>
                      </a:pPr>
                      <a:r>
                        <a:rPr lang="en-US" sz="2400">
                          <a:effectLst/>
                          <a:latin typeface="Times New Roman"/>
                          <a:ea typeface="ＭＳ 明朝"/>
                        </a:rPr>
                        <a:t>1</a:t>
                      </a:r>
                      <a:endParaRPr lang="it-IT" sz="2400">
                        <a:effectLst/>
                        <a:latin typeface="Times New Roman"/>
                        <a:ea typeface="ＭＳ 明朝"/>
                      </a:endParaRPr>
                    </a:p>
                  </a:txBody>
                  <a:tcPr marL="68580" marR="68580" marT="0" marB="0"/>
                </a:tc>
                <a:extLst>
                  <a:ext uri="{0D108BD9-81ED-4DB2-BD59-A6C34878D82A}">
                    <a16:rowId xmlns:a16="http://schemas.microsoft.com/office/drawing/2014/main" val="10001"/>
                  </a:ext>
                </a:extLst>
              </a:tr>
              <a:tr h="395756">
                <a:tc>
                  <a:txBody>
                    <a:bodyPr/>
                    <a:lstStyle/>
                    <a:p>
                      <a:pPr>
                        <a:spcAft>
                          <a:spcPts val="0"/>
                        </a:spcAft>
                      </a:pPr>
                      <a:r>
                        <a:rPr lang="en-US" sz="2400">
                          <a:effectLst/>
                          <a:latin typeface="Times New Roman"/>
                          <a:ea typeface="ＭＳ 明朝"/>
                        </a:rPr>
                        <a:t>2</a:t>
                      </a:r>
                      <a:endParaRPr lang="it-IT" sz="2400">
                        <a:effectLst/>
                        <a:latin typeface="Times New Roman"/>
                        <a:ea typeface="ＭＳ 明朝"/>
                      </a:endParaRPr>
                    </a:p>
                  </a:txBody>
                  <a:tcPr marL="68580" marR="68580" marT="0" marB="0"/>
                </a:tc>
                <a:tc>
                  <a:txBody>
                    <a:bodyPr/>
                    <a:lstStyle/>
                    <a:p>
                      <a:pPr>
                        <a:spcAft>
                          <a:spcPts val="0"/>
                        </a:spcAft>
                      </a:pPr>
                      <a:r>
                        <a:rPr lang="en-US" sz="2400" dirty="0">
                          <a:effectLst/>
                          <a:latin typeface="Times New Roman"/>
                          <a:ea typeface="ＭＳ 明朝"/>
                        </a:rPr>
                        <a:t>1</a:t>
                      </a:r>
                      <a:endParaRPr lang="it-IT" sz="2400" dirty="0">
                        <a:effectLst/>
                        <a:latin typeface="Times New Roman"/>
                        <a:ea typeface="ＭＳ 明朝"/>
                      </a:endParaRPr>
                    </a:p>
                  </a:txBody>
                  <a:tcPr marL="68580" marR="68580" marT="0" marB="0"/>
                </a:tc>
                <a:tc>
                  <a:txBody>
                    <a:bodyPr/>
                    <a:lstStyle/>
                    <a:p>
                      <a:pPr>
                        <a:spcAft>
                          <a:spcPts val="0"/>
                        </a:spcAft>
                      </a:pPr>
                      <a:r>
                        <a:rPr lang="en-US" sz="2400" dirty="0">
                          <a:effectLst/>
                          <a:latin typeface="Times New Roman"/>
                          <a:ea typeface="ＭＳ 明朝"/>
                        </a:rPr>
                        <a:t>3</a:t>
                      </a:r>
                      <a:endParaRPr lang="it-IT" sz="2400" dirty="0">
                        <a:effectLst/>
                        <a:latin typeface="Times New Roman"/>
                        <a:ea typeface="ＭＳ 明朝"/>
                      </a:endParaRPr>
                    </a:p>
                  </a:txBody>
                  <a:tcPr marL="68580" marR="68580" marT="0" marB="0"/>
                </a:tc>
                <a:extLst>
                  <a:ext uri="{0D108BD9-81ED-4DB2-BD59-A6C34878D82A}">
                    <a16:rowId xmlns:a16="http://schemas.microsoft.com/office/drawing/2014/main" val="10002"/>
                  </a:ext>
                </a:extLst>
              </a:tr>
              <a:tr h="395756">
                <a:tc>
                  <a:txBody>
                    <a:bodyPr/>
                    <a:lstStyle/>
                    <a:p>
                      <a:pPr>
                        <a:spcAft>
                          <a:spcPts val="0"/>
                        </a:spcAft>
                      </a:pPr>
                      <a:r>
                        <a:rPr lang="en-US" sz="2400">
                          <a:effectLst/>
                          <a:latin typeface="Times New Roman"/>
                          <a:ea typeface="ＭＳ 明朝"/>
                        </a:rPr>
                        <a:t>3</a:t>
                      </a:r>
                      <a:endParaRPr lang="it-IT" sz="2400">
                        <a:effectLst/>
                        <a:latin typeface="Times New Roman"/>
                        <a:ea typeface="ＭＳ 明朝"/>
                      </a:endParaRPr>
                    </a:p>
                  </a:txBody>
                  <a:tcPr marL="68580" marR="68580" marT="0" marB="0"/>
                </a:tc>
                <a:tc>
                  <a:txBody>
                    <a:bodyPr/>
                    <a:lstStyle/>
                    <a:p>
                      <a:pPr>
                        <a:spcAft>
                          <a:spcPts val="0"/>
                        </a:spcAft>
                      </a:pPr>
                      <a:r>
                        <a:rPr lang="en-US" sz="2400">
                          <a:effectLst/>
                          <a:latin typeface="Times New Roman"/>
                          <a:ea typeface="ＭＳ 明朝"/>
                        </a:rPr>
                        <a:t>3</a:t>
                      </a:r>
                      <a:endParaRPr lang="it-IT" sz="2400">
                        <a:effectLst/>
                        <a:latin typeface="Times New Roman"/>
                        <a:ea typeface="ＭＳ 明朝"/>
                      </a:endParaRPr>
                    </a:p>
                  </a:txBody>
                  <a:tcPr marL="68580" marR="68580" marT="0" marB="0"/>
                </a:tc>
                <a:tc>
                  <a:txBody>
                    <a:bodyPr/>
                    <a:lstStyle/>
                    <a:p>
                      <a:pPr>
                        <a:spcAft>
                          <a:spcPts val="0"/>
                        </a:spcAft>
                      </a:pPr>
                      <a:r>
                        <a:rPr lang="en-US" sz="2400" dirty="0">
                          <a:effectLst/>
                          <a:latin typeface="Times New Roman"/>
                          <a:ea typeface="ＭＳ 明朝"/>
                        </a:rPr>
                        <a:t>1</a:t>
                      </a:r>
                      <a:endParaRPr lang="it-IT" sz="2400" dirty="0">
                        <a:effectLst/>
                        <a:latin typeface="Times New Roman"/>
                        <a:ea typeface="ＭＳ 明朝"/>
                      </a:endParaRPr>
                    </a:p>
                  </a:txBody>
                  <a:tcPr marL="68580" marR="68580" marT="0" marB="0"/>
                </a:tc>
                <a:extLst>
                  <a:ext uri="{0D108BD9-81ED-4DB2-BD59-A6C34878D82A}">
                    <a16:rowId xmlns:a16="http://schemas.microsoft.com/office/drawing/2014/main" val="10003"/>
                  </a:ext>
                </a:extLst>
              </a:tr>
              <a:tr h="395756">
                <a:tc>
                  <a:txBody>
                    <a:bodyPr/>
                    <a:lstStyle/>
                    <a:p>
                      <a:pPr>
                        <a:spcAft>
                          <a:spcPts val="0"/>
                        </a:spcAft>
                      </a:pPr>
                      <a:r>
                        <a:rPr lang="en-US" sz="2400">
                          <a:effectLst/>
                          <a:latin typeface="Times New Roman"/>
                          <a:ea typeface="ＭＳ 明朝"/>
                        </a:rPr>
                        <a:t>4</a:t>
                      </a:r>
                      <a:endParaRPr lang="it-IT" sz="2400">
                        <a:effectLst/>
                        <a:latin typeface="Times New Roman"/>
                        <a:ea typeface="ＭＳ 明朝"/>
                      </a:endParaRPr>
                    </a:p>
                  </a:txBody>
                  <a:tcPr marL="68580" marR="68580" marT="0" marB="0"/>
                </a:tc>
                <a:tc>
                  <a:txBody>
                    <a:bodyPr/>
                    <a:lstStyle/>
                    <a:p>
                      <a:pPr>
                        <a:spcAft>
                          <a:spcPts val="0"/>
                        </a:spcAft>
                      </a:pPr>
                      <a:r>
                        <a:rPr lang="en-US" sz="2400">
                          <a:effectLst/>
                          <a:latin typeface="Times New Roman"/>
                          <a:ea typeface="ＭＳ 明朝"/>
                        </a:rPr>
                        <a:t>3</a:t>
                      </a:r>
                      <a:endParaRPr lang="it-IT" sz="2400">
                        <a:effectLst/>
                        <a:latin typeface="Times New Roman"/>
                        <a:ea typeface="ＭＳ 明朝"/>
                      </a:endParaRPr>
                    </a:p>
                  </a:txBody>
                  <a:tcPr marL="68580" marR="68580" marT="0" marB="0"/>
                </a:tc>
                <a:tc>
                  <a:txBody>
                    <a:bodyPr/>
                    <a:lstStyle/>
                    <a:p>
                      <a:pPr>
                        <a:spcAft>
                          <a:spcPts val="0"/>
                        </a:spcAft>
                      </a:pPr>
                      <a:r>
                        <a:rPr lang="en-US" sz="2400" dirty="0">
                          <a:effectLst/>
                          <a:latin typeface="Times New Roman"/>
                          <a:ea typeface="ＭＳ 明朝"/>
                        </a:rPr>
                        <a:t>3</a:t>
                      </a:r>
                      <a:endParaRPr lang="it-IT" sz="2400" dirty="0">
                        <a:effectLst/>
                        <a:latin typeface="Times New Roman"/>
                        <a:ea typeface="ＭＳ 明朝"/>
                      </a:endParaRPr>
                    </a:p>
                  </a:txBody>
                  <a:tcPr marL="68580" marR="68580" marT="0" marB="0"/>
                </a:tc>
                <a:extLst>
                  <a:ext uri="{0D108BD9-81ED-4DB2-BD59-A6C34878D82A}">
                    <a16:rowId xmlns:a16="http://schemas.microsoft.com/office/drawing/2014/main" val="10004"/>
                  </a:ext>
                </a:extLst>
              </a:tr>
              <a:tr h="395756">
                <a:tc>
                  <a:txBody>
                    <a:bodyPr/>
                    <a:lstStyle/>
                    <a:p>
                      <a:pPr>
                        <a:spcAft>
                          <a:spcPts val="0"/>
                        </a:spcAft>
                      </a:pPr>
                      <a:r>
                        <a:rPr lang="en-US" sz="2400">
                          <a:effectLst/>
                          <a:latin typeface="Times New Roman"/>
                          <a:ea typeface="ＭＳ 明朝"/>
                        </a:rPr>
                        <a:t>5</a:t>
                      </a:r>
                      <a:endParaRPr lang="it-IT" sz="2400">
                        <a:effectLst/>
                        <a:latin typeface="Times New Roman"/>
                        <a:ea typeface="ＭＳ 明朝"/>
                      </a:endParaRPr>
                    </a:p>
                  </a:txBody>
                  <a:tcPr marL="68580" marR="68580" marT="0" marB="0"/>
                </a:tc>
                <a:tc>
                  <a:txBody>
                    <a:bodyPr/>
                    <a:lstStyle/>
                    <a:p>
                      <a:pPr>
                        <a:spcAft>
                          <a:spcPts val="0"/>
                        </a:spcAft>
                      </a:pPr>
                      <a:r>
                        <a:rPr lang="en-US" sz="2400">
                          <a:effectLst/>
                          <a:latin typeface="Times New Roman"/>
                          <a:ea typeface="ＭＳ 明朝"/>
                        </a:rPr>
                        <a:t>4</a:t>
                      </a:r>
                      <a:endParaRPr lang="it-IT" sz="2400">
                        <a:effectLst/>
                        <a:latin typeface="Times New Roman"/>
                        <a:ea typeface="ＭＳ 明朝"/>
                      </a:endParaRPr>
                    </a:p>
                  </a:txBody>
                  <a:tcPr marL="68580" marR="68580" marT="0" marB="0"/>
                </a:tc>
                <a:tc>
                  <a:txBody>
                    <a:bodyPr/>
                    <a:lstStyle/>
                    <a:p>
                      <a:pPr>
                        <a:spcAft>
                          <a:spcPts val="0"/>
                        </a:spcAft>
                      </a:pPr>
                      <a:r>
                        <a:rPr lang="en-US" sz="2400" dirty="0">
                          <a:effectLst/>
                          <a:latin typeface="Times New Roman"/>
                          <a:ea typeface="ＭＳ 明朝"/>
                        </a:rPr>
                        <a:t>12</a:t>
                      </a:r>
                      <a:endParaRPr lang="it-IT" sz="2400" dirty="0">
                        <a:effectLst/>
                        <a:latin typeface="Times New Roman"/>
                        <a:ea typeface="ＭＳ 明朝"/>
                      </a:endParaRPr>
                    </a:p>
                  </a:txBody>
                  <a:tcPr marL="68580" marR="68580" marT="0" marB="0"/>
                </a:tc>
                <a:extLst>
                  <a:ext uri="{0D108BD9-81ED-4DB2-BD59-A6C34878D82A}">
                    <a16:rowId xmlns:a16="http://schemas.microsoft.com/office/drawing/2014/main" val="10005"/>
                  </a:ext>
                </a:extLst>
              </a:tr>
              <a:tr h="395756">
                <a:tc>
                  <a:txBody>
                    <a:bodyPr/>
                    <a:lstStyle/>
                    <a:p>
                      <a:pPr>
                        <a:spcAft>
                          <a:spcPts val="0"/>
                        </a:spcAft>
                      </a:pPr>
                      <a:r>
                        <a:rPr lang="en-US" sz="2400">
                          <a:effectLst/>
                          <a:latin typeface="Times New Roman"/>
                          <a:ea typeface="ＭＳ 明朝"/>
                        </a:rPr>
                        <a:t>6</a:t>
                      </a:r>
                      <a:endParaRPr lang="it-IT" sz="2400">
                        <a:effectLst/>
                        <a:latin typeface="Times New Roman"/>
                        <a:ea typeface="ＭＳ 明朝"/>
                      </a:endParaRPr>
                    </a:p>
                  </a:txBody>
                  <a:tcPr marL="68580" marR="68580" marT="0" marB="0"/>
                </a:tc>
                <a:tc>
                  <a:txBody>
                    <a:bodyPr/>
                    <a:lstStyle/>
                    <a:p>
                      <a:pPr>
                        <a:spcAft>
                          <a:spcPts val="0"/>
                        </a:spcAft>
                      </a:pPr>
                      <a:r>
                        <a:rPr lang="en-US" sz="2400">
                          <a:effectLst/>
                          <a:latin typeface="Times New Roman"/>
                          <a:ea typeface="ＭＳ 明朝"/>
                        </a:rPr>
                        <a:t>6</a:t>
                      </a:r>
                      <a:endParaRPr lang="it-IT" sz="2400">
                        <a:effectLst/>
                        <a:latin typeface="Times New Roman"/>
                        <a:ea typeface="ＭＳ 明朝"/>
                      </a:endParaRPr>
                    </a:p>
                  </a:txBody>
                  <a:tcPr marL="68580" marR="68580" marT="0" marB="0"/>
                </a:tc>
                <a:tc>
                  <a:txBody>
                    <a:bodyPr/>
                    <a:lstStyle/>
                    <a:p>
                      <a:pPr>
                        <a:spcAft>
                          <a:spcPts val="0"/>
                        </a:spcAft>
                      </a:pPr>
                      <a:r>
                        <a:rPr lang="en-US" sz="2400" dirty="0">
                          <a:effectLst/>
                          <a:latin typeface="Times New Roman"/>
                          <a:ea typeface="ＭＳ 明朝"/>
                        </a:rPr>
                        <a:t>14</a:t>
                      </a:r>
                      <a:endParaRPr lang="it-IT" sz="2400" dirty="0">
                        <a:effectLst/>
                        <a:latin typeface="Times New Roman"/>
                        <a:ea typeface="ＭＳ 明朝"/>
                      </a:endParaRPr>
                    </a:p>
                  </a:txBody>
                  <a:tcPr marL="68580" marR="68580" marT="0" marB="0"/>
                </a:tc>
                <a:extLst>
                  <a:ext uri="{0D108BD9-81ED-4DB2-BD59-A6C34878D82A}">
                    <a16:rowId xmlns:a16="http://schemas.microsoft.com/office/drawing/2014/main" val="10006"/>
                  </a:ext>
                </a:extLst>
              </a:tr>
              <a:tr h="395756">
                <a:tc>
                  <a:txBody>
                    <a:bodyPr/>
                    <a:lstStyle/>
                    <a:p>
                      <a:pPr>
                        <a:spcAft>
                          <a:spcPts val="0"/>
                        </a:spcAft>
                      </a:pPr>
                      <a:r>
                        <a:rPr lang="en-US" sz="2400">
                          <a:effectLst/>
                          <a:latin typeface="Times New Roman"/>
                          <a:ea typeface="ＭＳ 明朝"/>
                        </a:rPr>
                        <a:t>7</a:t>
                      </a:r>
                      <a:endParaRPr lang="it-IT" sz="2400">
                        <a:effectLst/>
                        <a:latin typeface="Times New Roman"/>
                        <a:ea typeface="ＭＳ 明朝"/>
                      </a:endParaRPr>
                    </a:p>
                  </a:txBody>
                  <a:tcPr marL="68580" marR="68580" marT="0" marB="0"/>
                </a:tc>
                <a:tc>
                  <a:txBody>
                    <a:bodyPr/>
                    <a:lstStyle/>
                    <a:p>
                      <a:pPr>
                        <a:spcAft>
                          <a:spcPts val="0"/>
                        </a:spcAft>
                      </a:pPr>
                      <a:r>
                        <a:rPr lang="en-US" sz="2400">
                          <a:effectLst/>
                          <a:latin typeface="Times New Roman"/>
                          <a:ea typeface="ＭＳ 明朝"/>
                        </a:rPr>
                        <a:t>14</a:t>
                      </a:r>
                      <a:endParaRPr lang="it-IT" sz="2400">
                        <a:effectLst/>
                        <a:latin typeface="Times New Roman"/>
                        <a:ea typeface="ＭＳ 明朝"/>
                      </a:endParaRPr>
                    </a:p>
                  </a:txBody>
                  <a:tcPr marL="68580" marR="68580" marT="0" marB="0"/>
                </a:tc>
                <a:tc>
                  <a:txBody>
                    <a:bodyPr/>
                    <a:lstStyle/>
                    <a:p>
                      <a:pPr>
                        <a:spcAft>
                          <a:spcPts val="0"/>
                        </a:spcAft>
                      </a:pPr>
                      <a:r>
                        <a:rPr lang="en-US" sz="2400" dirty="0">
                          <a:effectLst/>
                          <a:latin typeface="Times New Roman"/>
                          <a:ea typeface="ＭＳ 明朝"/>
                        </a:rPr>
                        <a:t>9</a:t>
                      </a:r>
                      <a:endParaRPr lang="it-IT" sz="2400" dirty="0">
                        <a:effectLst/>
                        <a:latin typeface="Times New Roman"/>
                        <a:ea typeface="ＭＳ 明朝"/>
                      </a:endParaRPr>
                    </a:p>
                  </a:txBody>
                  <a:tcPr marL="68580" marR="68580" marT="0" marB="0"/>
                </a:tc>
                <a:extLst>
                  <a:ext uri="{0D108BD9-81ED-4DB2-BD59-A6C34878D82A}">
                    <a16:rowId xmlns:a16="http://schemas.microsoft.com/office/drawing/2014/main" val="10007"/>
                  </a:ext>
                </a:extLst>
              </a:tr>
              <a:tr h="395756">
                <a:tc>
                  <a:txBody>
                    <a:bodyPr/>
                    <a:lstStyle/>
                    <a:p>
                      <a:pPr>
                        <a:spcAft>
                          <a:spcPts val="0"/>
                        </a:spcAft>
                      </a:pPr>
                      <a:r>
                        <a:rPr lang="en-US" sz="2400">
                          <a:effectLst/>
                          <a:latin typeface="Times New Roman"/>
                          <a:ea typeface="ＭＳ 明朝"/>
                        </a:rPr>
                        <a:t>8</a:t>
                      </a:r>
                      <a:endParaRPr lang="it-IT" sz="2400">
                        <a:effectLst/>
                        <a:latin typeface="Times New Roman"/>
                        <a:ea typeface="ＭＳ 明朝"/>
                      </a:endParaRPr>
                    </a:p>
                  </a:txBody>
                  <a:tcPr marL="68580" marR="68580" marT="0" marB="0"/>
                </a:tc>
                <a:tc>
                  <a:txBody>
                    <a:bodyPr/>
                    <a:lstStyle/>
                    <a:p>
                      <a:pPr>
                        <a:spcAft>
                          <a:spcPts val="0"/>
                        </a:spcAft>
                      </a:pPr>
                      <a:r>
                        <a:rPr lang="en-US" sz="2400">
                          <a:effectLst/>
                          <a:latin typeface="Times New Roman"/>
                          <a:ea typeface="ＭＳ 明朝"/>
                        </a:rPr>
                        <a:t>16</a:t>
                      </a:r>
                      <a:endParaRPr lang="it-IT" sz="2400">
                        <a:effectLst/>
                        <a:latin typeface="Times New Roman"/>
                        <a:ea typeface="ＭＳ 明朝"/>
                      </a:endParaRPr>
                    </a:p>
                  </a:txBody>
                  <a:tcPr marL="68580" marR="68580" marT="0" marB="0"/>
                </a:tc>
                <a:tc>
                  <a:txBody>
                    <a:bodyPr/>
                    <a:lstStyle/>
                    <a:p>
                      <a:pPr>
                        <a:spcAft>
                          <a:spcPts val="0"/>
                        </a:spcAft>
                      </a:pPr>
                      <a:r>
                        <a:rPr lang="en-US" sz="2400" dirty="0">
                          <a:effectLst/>
                          <a:latin typeface="Times New Roman"/>
                          <a:ea typeface="ＭＳ 明朝"/>
                        </a:rPr>
                        <a:t>7</a:t>
                      </a:r>
                      <a:endParaRPr lang="it-IT" sz="2400" dirty="0">
                        <a:effectLst/>
                        <a:latin typeface="Times New Roman"/>
                        <a:ea typeface="ＭＳ 明朝"/>
                      </a:endParaRPr>
                    </a:p>
                  </a:txBody>
                  <a:tcPr marL="68580" marR="68580" marT="0" marB="0"/>
                </a:tc>
                <a:extLst>
                  <a:ext uri="{0D108BD9-81ED-4DB2-BD59-A6C34878D82A}">
                    <a16:rowId xmlns:a16="http://schemas.microsoft.com/office/drawing/2014/main" val="10008"/>
                  </a:ext>
                </a:extLst>
              </a:tr>
              <a:tr h="395756">
                <a:tc>
                  <a:txBody>
                    <a:bodyPr/>
                    <a:lstStyle/>
                    <a:p>
                      <a:pPr>
                        <a:spcAft>
                          <a:spcPts val="0"/>
                        </a:spcAft>
                      </a:pPr>
                      <a:r>
                        <a:rPr lang="en-US" sz="2400">
                          <a:effectLst/>
                          <a:latin typeface="Times New Roman"/>
                          <a:ea typeface="ＭＳ 明朝"/>
                        </a:rPr>
                        <a:t>9</a:t>
                      </a:r>
                      <a:endParaRPr lang="it-IT" sz="2400">
                        <a:effectLst/>
                        <a:latin typeface="Times New Roman"/>
                        <a:ea typeface="ＭＳ 明朝"/>
                      </a:endParaRPr>
                    </a:p>
                  </a:txBody>
                  <a:tcPr marL="68580" marR="68580" marT="0" marB="0"/>
                </a:tc>
                <a:tc>
                  <a:txBody>
                    <a:bodyPr/>
                    <a:lstStyle/>
                    <a:p>
                      <a:pPr>
                        <a:spcAft>
                          <a:spcPts val="0"/>
                        </a:spcAft>
                      </a:pPr>
                      <a:r>
                        <a:rPr lang="en-US" sz="2400">
                          <a:effectLst/>
                          <a:latin typeface="Times New Roman"/>
                          <a:ea typeface="ＭＳ 明朝"/>
                        </a:rPr>
                        <a:t>16</a:t>
                      </a:r>
                      <a:endParaRPr lang="it-IT" sz="2400">
                        <a:effectLst/>
                        <a:latin typeface="Times New Roman"/>
                        <a:ea typeface="ＭＳ 明朝"/>
                      </a:endParaRPr>
                    </a:p>
                  </a:txBody>
                  <a:tcPr marL="68580" marR="68580" marT="0" marB="0"/>
                </a:tc>
                <a:tc>
                  <a:txBody>
                    <a:bodyPr/>
                    <a:lstStyle/>
                    <a:p>
                      <a:pPr>
                        <a:spcAft>
                          <a:spcPts val="0"/>
                        </a:spcAft>
                      </a:pPr>
                      <a:r>
                        <a:rPr lang="en-US" sz="2400" dirty="0">
                          <a:effectLst/>
                          <a:latin typeface="Times New Roman"/>
                          <a:ea typeface="ＭＳ 明朝"/>
                        </a:rPr>
                        <a:t>11</a:t>
                      </a:r>
                      <a:endParaRPr lang="it-IT" sz="2400" dirty="0">
                        <a:effectLst/>
                        <a:latin typeface="Times New Roman"/>
                        <a:ea typeface="ＭＳ 明朝"/>
                      </a:endParaRPr>
                    </a:p>
                  </a:txBody>
                  <a:tcPr marL="68580" marR="68580" marT="0" marB="0"/>
                </a:tc>
                <a:extLst>
                  <a:ext uri="{0D108BD9-81ED-4DB2-BD59-A6C34878D82A}">
                    <a16:rowId xmlns:a16="http://schemas.microsoft.com/office/drawing/2014/main" val="10009"/>
                  </a:ext>
                </a:extLst>
              </a:tr>
              <a:tr h="395756">
                <a:tc>
                  <a:txBody>
                    <a:bodyPr/>
                    <a:lstStyle/>
                    <a:p>
                      <a:pPr>
                        <a:spcAft>
                          <a:spcPts val="0"/>
                        </a:spcAft>
                      </a:pPr>
                      <a:r>
                        <a:rPr lang="en-US" sz="2400">
                          <a:effectLst/>
                          <a:latin typeface="Times New Roman"/>
                          <a:ea typeface="ＭＳ 明朝"/>
                        </a:rPr>
                        <a:t>10</a:t>
                      </a:r>
                      <a:endParaRPr lang="it-IT" sz="2400">
                        <a:effectLst/>
                        <a:latin typeface="Times New Roman"/>
                        <a:ea typeface="ＭＳ 明朝"/>
                      </a:endParaRPr>
                    </a:p>
                  </a:txBody>
                  <a:tcPr marL="68580" marR="68580" marT="0" marB="0"/>
                </a:tc>
                <a:tc>
                  <a:txBody>
                    <a:bodyPr/>
                    <a:lstStyle/>
                    <a:p>
                      <a:pPr>
                        <a:spcAft>
                          <a:spcPts val="0"/>
                        </a:spcAft>
                      </a:pPr>
                      <a:r>
                        <a:rPr lang="en-US" sz="2400">
                          <a:effectLst/>
                          <a:latin typeface="Times New Roman"/>
                          <a:ea typeface="ＭＳ 明朝"/>
                        </a:rPr>
                        <a:t>18</a:t>
                      </a:r>
                      <a:endParaRPr lang="it-IT" sz="2400">
                        <a:effectLst/>
                        <a:latin typeface="Times New Roman"/>
                        <a:ea typeface="ＭＳ 明朝"/>
                      </a:endParaRPr>
                    </a:p>
                  </a:txBody>
                  <a:tcPr marL="68580" marR="68580" marT="0" marB="0"/>
                </a:tc>
                <a:tc>
                  <a:txBody>
                    <a:bodyPr/>
                    <a:lstStyle/>
                    <a:p>
                      <a:pPr>
                        <a:spcAft>
                          <a:spcPts val="0"/>
                        </a:spcAft>
                      </a:pPr>
                      <a:r>
                        <a:rPr lang="en-US" sz="2400" dirty="0">
                          <a:effectLst/>
                          <a:latin typeface="Times New Roman"/>
                          <a:ea typeface="ＭＳ 明朝"/>
                        </a:rPr>
                        <a:t>9</a:t>
                      </a:r>
                      <a:endParaRPr lang="it-IT" sz="2400" dirty="0">
                        <a:effectLst/>
                        <a:latin typeface="Times New Roman"/>
                        <a:ea typeface="ＭＳ 明朝"/>
                      </a:endParaRPr>
                    </a:p>
                  </a:txBody>
                  <a:tcPr marL="68580" marR="68580" marT="0" marB="0"/>
                </a:tc>
                <a:extLst>
                  <a:ext uri="{0D108BD9-81ED-4DB2-BD59-A6C34878D82A}">
                    <a16:rowId xmlns:a16="http://schemas.microsoft.com/office/drawing/2014/main" val="10010"/>
                  </a:ext>
                </a:extLst>
              </a:tr>
            </a:tbl>
          </a:graphicData>
        </a:graphic>
      </p:graphicFrame>
      <p:sp>
        <p:nvSpPr>
          <p:cNvPr id="2" name="Titolo 1"/>
          <p:cNvSpPr>
            <a:spLocks noGrp="1"/>
          </p:cNvSpPr>
          <p:nvPr>
            <p:ph type="title"/>
          </p:nvPr>
        </p:nvSpPr>
        <p:spPr/>
        <p:txBody>
          <a:bodyPr>
            <a:normAutofit/>
          </a:bodyPr>
          <a:lstStyle/>
          <a:p>
            <a:r>
              <a:rPr lang="en-US" sz="3200" dirty="0"/>
              <a:t>A step-by step example (customer clustering based on purchasing </a:t>
            </a:r>
            <a:r>
              <a:rPr lang="en-US" sz="3200" dirty="0" err="1"/>
              <a:t>behaviours</a:t>
            </a:r>
            <a:r>
              <a:rPr lang="en-US" sz="3200" dirty="0"/>
              <a:t>)</a:t>
            </a:r>
          </a:p>
        </p:txBody>
      </p:sp>
      <p:sp>
        <p:nvSpPr>
          <p:cNvPr id="3" name="CasellaDiTesto 2"/>
          <p:cNvSpPr txBox="1"/>
          <p:nvPr/>
        </p:nvSpPr>
        <p:spPr>
          <a:xfrm>
            <a:off x="2484217" y="6248625"/>
            <a:ext cx="7178054" cy="369332"/>
          </a:xfrm>
          <a:prstGeom prst="rect">
            <a:avLst/>
          </a:prstGeom>
          <a:noFill/>
        </p:spPr>
        <p:txBody>
          <a:bodyPr wrap="none" rtlCol="0">
            <a:spAutoFit/>
          </a:bodyPr>
          <a:lstStyle/>
          <a:p>
            <a:r>
              <a:rPr lang="en-US" dirty="0"/>
              <a:t>The table shows a list of users and their purchases (# of purchases for item)</a:t>
            </a:r>
          </a:p>
        </p:txBody>
      </p:sp>
    </p:spTree>
    <p:extLst>
      <p:ext uri="{BB962C8B-B14F-4D97-AF65-F5344CB8AC3E}">
        <p14:creationId xmlns:p14="http://schemas.microsoft.com/office/powerpoint/2010/main" val="20473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p:cNvGrpSpPr/>
          <p:nvPr/>
        </p:nvGrpSpPr>
        <p:grpSpPr>
          <a:xfrm>
            <a:off x="2470728" y="290883"/>
            <a:ext cx="6719455" cy="5530150"/>
            <a:chOff x="946727" y="715818"/>
            <a:chExt cx="6719455" cy="5530150"/>
          </a:xfrm>
        </p:grpSpPr>
        <p:pic>
          <p:nvPicPr>
            <p:cNvPr id="2" name="Immagine 1" descr="isultati immagini per grid"/>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278890"/>
              <a:ext cx="5731510" cy="4300220"/>
            </a:xfrm>
            <a:prstGeom prst="rect">
              <a:avLst/>
            </a:prstGeom>
            <a:noFill/>
            <a:ln>
              <a:noFill/>
            </a:ln>
          </p:spPr>
        </p:pic>
        <p:cxnSp>
          <p:nvCxnSpPr>
            <p:cNvPr id="4" name="Connettore 2 3"/>
            <p:cNvCxnSpPr/>
            <p:nvPr/>
          </p:nvCxnSpPr>
          <p:spPr>
            <a:xfrm>
              <a:off x="1706245" y="5579110"/>
              <a:ext cx="59599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Connettore 2 5"/>
            <p:cNvCxnSpPr/>
            <p:nvPr/>
          </p:nvCxnSpPr>
          <p:spPr>
            <a:xfrm flipV="1">
              <a:off x="1706245" y="1004455"/>
              <a:ext cx="0" cy="4574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Ovale 6"/>
            <p:cNvSpPr/>
            <p:nvPr/>
          </p:nvSpPr>
          <p:spPr>
            <a:xfrm>
              <a:off x="19511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e 7"/>
            <p:cNvSpPr/>
            <p:nvPr/>
          </p:nvSpPr>
          <p:spPr>
            <a:xfrm>
              <a:off x="2408382" y="4666672"/>
              <a:ext cx="221672" cy="21012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e 8"/>
            <p:cNvSpPr/>
            <p:nvPr/>
          </p:nvSpPr>
          <p:spPr>
            <a:xfrm>
              <a:off x="19511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e 9"/>
            <p:cNvSpPr/>
            <p:nvPr/>
          </p:nvSpPr>
          <p:spPr>
            <a:xfrm>
              <a:off x="24083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e 10"/>
            <p:cNvSpPr/>
            <p:nvPr/>
          </p:nvSpPr>
          <p:spPr>
            <a:xfrm>
              <a:off x="3124198" y="2179781"/>
              <a:ext cx="221672" cy="210127"/>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e 11"/>
            <p:cNvSpPr/>
            <p:nvPr/>
          </p:nvSpPr>
          <p:spPr>
            <a:xfrm>
              <a:off x="2630054" y="2678545"/>
              <a:ext cx="221672" cy="210127"/>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e 12"/>
            <p:cNvSpPr/>
            <p:nvPr/>
          </p:nvSpPr>
          <p:spPr>
            <a:xfrm>
              <a:off x="4941455" y="3338944"/>
              <a:ext cx="221672" cy="210127"/>
            </a:xfrm>
            <a:prstGeom prst="ellipse">
              <a:avLst/>
            </a:prstGeom>
            <a:solidFill>
              <a:srgbClr val="0D0D0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e 13"/>
            <p:cNvSpPr/>
            <p:nvPr/>
          </p:nvSpPr>
          <p:spPr>
            <a:xfrm>
              <a:off x="5809673" y="3338944"/>
              <a:ext cx="221672" cy="210127"/>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e 14"/>
            <p:cNvSpPr/>
            <p:nvPr/>
          </p:nvSpPr>
          <p:spPr>
            <a:xfrm>
              <a:off x="5384799" y="2888672"/>
              <a:ext cx="221672" cy="210127"/>
            </a:xfrm>
            <a:prstGeom prst="ellipse">
              <a:avLst/>
            </a:prstGeom>
            <a:solidFill>
              <a:srgbClr val="0D0D0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e 15"/>
            <p:cNvSpPr/>
            <p:nvPr/>
          </p:nvSpPr>
          <p:spPr>
            <a:xfrm>
              <a:off x="5384799" y="3754581"/>
              <a:ext cx="221672" cy="210127"/>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asellaDiTesto 16"/>
            <p:cNvSpPr txBox="1"/>
            <p:nvPr/>
          </p:nvSpPr>
          <p:spPr>
            <a:xfrm>
              <a:off x="6569364" y="5876636"/>
              <a:ext cx="788572" cy="369332"/>
            </a:xfrm>
            <a:prstGeom prst="rect">
              <a:avLst/>
            </a:prstGeom>
            <a:noFill/>
          </p:spPr>
          <p:txBody>
            <a:bodyPr wrap="none" rtlCol="0">
              <a:spAutoFit/>
            </a:bodyPr>
            <a:lstStyle/>
            <a:p>
              <a:r>
                <a:rPr lang="en-US" dirty="0"/>
                <a:t>Item 1</a:t>
              </a:r>
            </a:p>
          </p:txBody>
        </p:sp>
        <p:sp>
          <p:nvSpPr>
            <p:cNvPr id="18" name="CasellaDiTesto 17"/>
            <p:cNvSpPr txBox="1"/>
            <p:nvPr/>
          </p:nvSpPr>
          <p:spPr>
            <a:xfrm>
              <a:off x="946727" y="715818"/>
              <a:ext cx="788572" cy="369332"/>
            </a:xfrm>
            <a:prstGeom prst="rect">
              <a:avLst/>
            </a:prstGeom>
            <a:noFill/>
          </p:spPr>
          <p:txBody>
            <a:bodyPr wrap="none" rtlCol="0">
              <a:spAutoFit/>
            </a:bodyPr>
            <a:lstStyle/>
            <a:p>
              <a:r>
                <a:rPr lang="en-US" dirty="0"/>
                <a:t>Item 2</a:t>
              </a:r>
            </a:p>
          </p:txBody>
        </p:sp>
        <p:sp>
          <p:nvSpPr>
            <p:cNvPr id="19" name="CasellaDiTesto 18"/>
            <p:cNvSpPr txBox="1"/>
            <p:nvPr/>
          </p:nvSpPr>
          <p:spPr>
            <a:xfrm>
              <a:off x="1951182" y="5599607"/>
              <a:ext cx="5715000" cy="338554"/>
            </a:xfrm>
            <a:prstGeom prst="rect">
              <a:avLst/>
            </a:prstGeom>
            <a:noFill/>
          </p:spPr>
          <p:txBody>
            <a:bodyPr wrap="square" rtlCol="0">
              <a:spAutoFit/>
            </a:bodyPr>
            <a:lstStyle/>
            <a:p>
              <a:r>
                <a:rPr lang="en-US" sz="1600" dirty="0"/>
                <a:t>1  2   3  4   5   6   7   8  9  10 11 </a:t>
              </a:r>
              <a:r>
                <a:rPr lang="en-US" sz="1400" dirty="0"/>
                <a:t>12 13 14 15 16 17 18   </a:t>
              </a:r>
            </a:p>
          </p:txBody>
        </p:sp>
      </p:grpSp>
      <p:sp>
        <p:nvSpPr>
          <p:cNvPr id="20" name="CasellaDiTesto 19"/>
          <p:cNvSpPr txBox="1"/>
          <p:nvPr/>
        </p:nvSpPr>
        <p:spPr>
          <a:xfrm rot="16200000">
            <a:off x="495799" y="2601862"/>
            <a:ext cx="5130340" cy="338554"/>
          </a:xfrm>
          <a:prstGeom prst="rect">
            <a:avLst/>
          </a:prstGeom>
          <a:noFill/>
        </p:spPr>
        <p:txBody>
          <a:bodyPr wrap="square" rtlCol="0">
            <a:spAutoFit/>
          </a:bodyPr>
          <a:lstStyle/>
          <a:p>
            <a:r>
              <a:rPr lang="en-US" sz="1600" dirty="0"/>
              <a:t>1  2   3  4   5   6   7   8  9  </a:t>
            </a:r>
            <a:r>
              <a:rPr lang="en-US" sz="1300" dirty="0"/>
              <a:t>10 11 12      13          14</a:t>
            </a:r>
          </a:p>
        </p:txBody>
      </p:sp>
      <p:sp>
        <p:nvSpPr>
          <p:cNvPr id="3" name="CasellaDiTesto 2"/>
          <p:cNvSpPr txBox="1"/>
          <p:nvPr/>
        </p:nvSpPr>
        <p:spPr>
          <a:xfrm>
            <a:off x="1841885" y="5821034"/>
            <a:ext cx="8753568" cy="830997"/>
          </a:xfrm>
          <a:prstGeom prst="rect">
            <a:avLst/>
          </a:prstGeom>
          <a:noFill/>
        </p:spPr>
        <p:txBody>
          <a:bodyPr wrap="none" rtlCol="0">
            <a:spAutoFit/>
          </a:bodyPr>
          <a:lstStyle/>
          <a:p>
            <a:r>
              <a:rPr lang="en-US" sz="2400" dirty="0"/>
              <a:t>Each user is represented as a point in a bi-dimensional space. In step</a:t>
            </a:r>
          </a:p>
          <a:p>
            <a:r>
              <a:rPr lang="en-US" sz="2400" dirty="0"/>
              <a:t> 1, we randomly pick up 3 users who are the initial cluster seeds.</a:t>
            </a:r>
          </a:p>
        </p:txBody>
      </p:sp>
    </p:spTree>
    <p:extLst>
      <p:ext uri="{BB962C8B-B14F-4D97-AF65-F5344CB8AC3E}">
        <p14:creationId xmlns:p14="http://schemas.microsoft.com/office/powerpoint/2010/main" val="3407574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2586182" y="573869"/>
            <a:ext cx="6719455" cy="5530150"/>
            <a:chOff x="946727" y="715818"/>
            <a:chExt cx="6719455" cy="5530150"/>
          </a:xfrm>
        </p:grpSpPr>
        <p:pic>
          <p:nvPicPr>
            <p:cNvPr id="3" name="Immagine 2" descr="isultati immagini per grid"/>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278890"/>
              <a:ext cx="5731510" cy="4300220"/>
            </a:xfrm>
            <a:prstGeom prst="rect">
              <a:avLst/>
            </a:prstGeom>
            <a:noFill/>
            <a:ln>
              <a:noFill/>
            </a:ln>
          </p:spPr>
        </p:pic>
        <p:cxnSp>
          <p:nvCxnSpPr>
            <p:cNvPr id="4" name="Connettore 2 3"/>
            <p:cNvCxnSpPr/>
            <p:nvPr/>
          </p:nvCxnSpPr>
          <p:spPr>
            <a:xfrm>
              <a:off x="1706245" y="5579110"/>
              <a:ext cx="59599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Connettore 2 4"/>
            <p:cNvCxnSpPr/>
            <p:nvPr/>
          </p:nvCxnSpPr>
          <p:spPr>
            <a:xfrm flipV="1">
              <a:off x="1706245" y="1004455"/>
              <a:ext cx="0" cy="4574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Ovale 5"/>
            <p:cNvSpPr/>
            <p:nvPr/>
          </p:nvSpPr>
          <p:spPr>
            <a:xfrm>
              <a:off x="19511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e 6"/>
            <p:cNvSpPr/>
            <p:nvPr/>
          </p:nvSpPr>
          <p:spPr>
            <a:xfrm>
              <a:off x="2408382" y="4666672"/>
              <a:ext cx="221672" cy="21012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e 7"/>
            <p:cNvSpPr/>
            <p:nvPr/>
          </p:nvSpPr>
          <p:spPr>
            <a:xfrm>
              <a:off x="19511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e 8"/>
            <p:cNvSpPr/>
            <p:nvPr/>
          </p:nvSpPr>
          <p:spPr>
            <a:xfrm>
              <a:off x="24083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e 9"/>
            <p:cNvSpPr/>
            <p:nvPr/>
          </p:nvSpPr>
          <p:spPr>
            <a:xfrm>
              <a:off x="3124198" y="2179781"/>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e 10"/>
            <p:cNvSpPr/>
            <p:nvPr/>
          </p:nvSpPr>
          <p:spPr>
            <a:xfrm>
              <a:off x="2630054" y="2678545"/>
              <a:ext cx="221672" cy="210127"/>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e 11"/>
            <p:cNvSpPr/>
            <p:nvPr/>
          </p:nvSpPr>
          <p:spPr>
            <a:xfrm>
              <a:off x="4941455" y="3338944"/>
              <a:ext cx="221672" cy="210127"/>
            </a:xfrm>
            <a:prstGeom prst="ellipse">
              <a:avLst/>
            </a:prstGeom>
            <a:solidFill>
              <a:srgbClr val="0D0D0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e 12"/>
            <p:cNvSpPr/>
            <p:nvPr/>
          </p:nvSpPr>
          <p:spPr>
            <a:xfrm>
              <a:off x="5809673" y="3338944"/>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e 13"/>
            <p:cNvSpPr/>
            <p:nvPr/>
          </p:nvSpPr>
          <p:spPr>
            <a:xfrm>
              <a:off x="5384799" y="2888672"/>
              <a:ext cx="221672" cy="210127"/>
            </a:xfrm>
            <a:prstGeom prst="ellipse">
              <a:avLst/>
            </a:prstGeom>
            <a:solidFill>
              <a:srgbClr val="0D0D0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e 14"/>
            <p:cNvSpPr/>
            <p:nvPr/>
          </p:nvSpPr>
          <p:spPr>
            <a:xfrm>
              <a:off x="5384799" y="3754581"/>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asellaDiTesto 15"/>
            <p:cNvSpPr txBox="1"/>
            <p:nvPr/>
          </p:nvSpPr>
          <p:spPr>
            <a:xfrm>
              <a:off x="6569364" y="5876636"/>
              <a:ext cx="788572" cy="369332"/>
            </a:xfrm>
            <a:prstGeom prst="rect">
              <a:avLst/>
            </a:prstGeom>
            <a:noFill/>
          </p:spPr>
          <p:txBody>
            <a:bodyPr wrap="none" rtlCol="0">
              <a:spAutoFit/>
            </a:bodyPr>
            <a:lstStyle/>
            <a:p>
              <a:r>
                <a:rPr lang="en-US" dirty="0"/>
                <a:t>Item 1</a:t>
              </a:r>
            </a:p>
          </p:txBody>
        </p:sp>
        <p:sp>
          <p:nvSpPr>
            <p:cNvPr id="17" name="CasellaDiTesto 16"/>
            <p:cNvSpPr txBox="1"/>
            <p:nvPr/>
          </p:nvSpPr>
          <p:spPr>
            <a:xfrm>
              <a:off x="946727" y="715818"/>
              <a:ext cx="788572" cy="369332"/>
            </a:xfrm>
            <a:prstGeom prst="rect">
              <a:avLst/>
            </a:prstGeom>
            <a:noFill/>
          </p:spPr>
          <p:txBody>
            <a:bodyPr wrap="none" rtlCol="0">
              <a:spAutoFit/>
            </a:bodyPr>
            <a:lstStyle/>
            <a:p>
              <a:r>
                <a:rPr lang="en-US" dirty="0"/>
                <a:t>Item 2</a:t>
              </a:r>
            </a:p>
          </p:txBody>
        </p:sp>
        <p:sp>
          <p:nvSpPr>
            <p:cNvPr id="18" name="CasellaDiTesto 17"/>
            <p:cNvSpPr txBox="1"/>
            <p:nvPr/>
          </p:nvSpPr>
          <p:spPr>
            <a:xfrm>
              <a:off x="1951182" y="5599607"/>
              <a:ext cx="5715000" cy="338554"/>
            </a:xfrm>
            <a:prstGeom prst="rect">
              <a:avLst/>
            </a:prstGeom>
            <a:noFill/>
          </p:spPr>
          <p:txBody>
            <a:bodyPr wrap="square" rtlCol="0">
              <a:spAutoFit/>
            </a:bodyPr>
            <a:lstStyle/>
            <a:p>
              <a:r>
                <a:rPr lang="en-US" sz="1600" dirty="0"/>
                <a:t>1  2   3  4   5   6   7   8  9  10 11 </a:t>
              </a:r>
              <a:r>
                <a:rPr lang="en-US" sz="1400" dirty="0"/>
                <a:t>12 13 14 15 16 17 18   </a:t>
              </a:r>
            </a:p>
          </p:txBody>
        </p:sp>
      </p:grpSp>
      <p:sp>
        <p:nvSpPr>
          <p:cNvPr id="19" name="Ovale 18"/>
          <p:cNvSpPr/>
          <p:nvPr/>
        </p:nvSpPr>
        <p:spPr>
          <a:xfrm>
            <a:off x="2970645" y="1639455"/>
            <a:ext cx="2014680" cy="3960152"/>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e 19"/>
          <p:cNvSpPr/>
          <p:nvPr/>
        </p:nvSpPr>
        <p:spPr>
          <a:xfrm rot="18258638">
            <a:off x="5568560" y="1178051"/>
            <a:ext cx="803562" cy="3335674"/>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e 20"/>
          <p:cNvSpPr/>
          <p:nvPr/>
        </p:nvSpPr>
        <p:spPr>
          <a:xfrm rot="19451315">
            <a:off x="7059510" y="2320592"/>
            <a:ext cx="634378" cy="119501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asellaDiTesto 21"/>
          <p:cNvSpPr txBox="1"/>
          <p:nvPr/>
        </p:nvSpPr>
        <p:spPr>
          <a:xfrm>
            <a:off x="1906022" y="6027004"/>
            <a:ext cx="8251778" cy="830997"/>
          </a:xfrm>
          <a:prstGeom prst="rect">
            <a:avLst/>
          </a:prstGeom>
          <a:noFill/>
        </p:spPr>
        <p:txBody>
          <a:bodyPr wrap="none" rtlCol="0">
            <a:spAutoFit/>
          </a:bodyPr>
          <a:lstStyle/>
          <a:p>
            <a:r>
              <a:rPr lang="en-US" sz="2400" dirty="0"/>
              <a:t>Each of the other users is assigned to the cluster whose center is</a:t>
            </a:r>
          </a:p>
          <a:p>
            <a:r>
              <a:rPr lang="en-US" sz="2400" dirty="0"/>
              <a:t>the closest among the three initial seeds</a:t>
            </a:r>
          </a:p>
        </p:txBody>
      </p:sp>
      <p:cxnSp>
        <p:nvCxnSpPr>
          <p:cNvPr id="24" name="Connettore 2 23"/>
          <p:cNvCxnSpPr>
            <a:stCxn id="15" idx="1"/>
            <a:endCxn id="12" idx="5"/>
          </p:cNvCxnSpPr>
          <p:nvPr/>
        </p:nvCxnSpPr>
        <p:spPr>
          <a:xfrm flipH="1" flipV="1">
            <a:off x="6770118" y="3376350"/>
            <a:ext cx="286598" cy="26705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5" name="Connettore 2 24"/>
          <p:cNvCxnSpPr>
            <a:endCxn id="7" idx="6"/>
          </p:cNvCxnSpPr>
          <p:nvPr/>
        </p:nvCxnSpPr>
        <p:spPr>
          <a:xfrm flipH="1">
            <a:off x="4269508" y="3795805"/>
            <a:ext cx="2939608" cy="83398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6" name="Connettore 2 25"/>
          <p:cNvCxnSpPr>
            <a:endCxn id="14" idx="6"/>
          </p:cNvCxnSpPr>
          <p:nvPr/>
        </p:nvCxnSpPr>
        <p:spPr>
          <a:xfrm flipV="1">
            <a:off x="7209117" y="2851788"/>
            <a:ext cx="36809" cy="94401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1544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2586182" y="573869"/>
            <a:ext cx="6733982" cy="5331856"/>
            <a:chOff x="946727" y="715818"/>
            <a:chExt cx="6733982" cy="5331856"/>
          </a:xfrm>
        </p:grpSpPr>
        <p:pic>
          <p:nvPicPr>
            <p:cNvPr id="3" name="Immagine 2" descr="isultati immagini per grid"/>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278890"/>
              <a:ext cx="5731510" cy="4300220"/>
            </a:xfrm>
            <a:prstGeom prst="rect">
              <a:avLst/>
            </a:prstGeom>
            <a:noFill/>
            <a:ln>
              <a:noFill/>
            </a:ln>
          </p:spPr>
        </p:pic>
        <p:cxnSp>
          <p:nvCxnSpPr>
            <p:cNvPr id="4" name="Connettore 2 3"/>
            <p:cNvCxnSpPr/>
            <p:nvPr/>
          </p:nvCxnSpPr>
          <p:spPr>
            <a:xfrm>
              <a:off x="1706245" y="5579110"/>
              <a:ext cx="59599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Connettore 2 4"/>
            <p:cNvCxnSpPr/>
            <p:nvPr/>
          </p:nvCxnSpPr>
          <p:spPr>
            <a:xfrm flipV="1">
              <a:off x="1706245" y="1004455"/>
              <a:ext cx="0" cy="4574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Ovale 5"/>
            <p:cNvSpPr/>
            <p:nvPr/>
          </p:nvSpPr>
          <p:spPr>
            <a:xfrm>
              <a:off x="19511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e 6"/>
            <p:cNvSpPr/>
            <p:nvPr/>
          </p:nvSpPr>
          <p:spPr>
            <a:xfrm>
              <a:off x="24083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e 7"/>
            <p:cNvSpPr/>
            <p:nvPr/>
          </p:nvSpPr>
          <p:spPr>
            <a:xfrm>
              <a:off x="19511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e 8"/>
            <p:cNvSpPr/>
            <p:nvPr/>
          </p:nvSpPr>
          <p:spPr>
            <a:xfrm>
              <a:off x="24083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e 9"/>
            <p:cNvSpPr/>
            <p:nvPr/>
          </p:nvSpPr>
          <p:spPr>
            <a:xfrm>
              <a:off x="3124198" y="2179781"/>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e 10"/>
            <p:cNvSpPr/>
            <p:nvPr/>
          </p:nvSpPr>
          <p:spPr>
            <a:xfrm>
              <a:off x="2630054" y="2678545"/>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e 11"/>
            <p:cNvSpPr/>
            <p:nvPr/>
          </p:nvSpPr>
          <p:spPr>
            <a:xfrm>
              <a:off x="4941455" y="3338944"/>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e 12"/>
            <p:cNvSpPr/>
            <p:nvPr/>
          </p:nvSpPr>
          <p:spPr>
            <a:xfrm>
              <a:off x="5809673" y="3338944"/>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e 13"/>
            <p:cNvSpPr/>
            <p:nvPr/>
          </p:nvSpPr>
          <p:spPr>
            <a:xfrm>
              <a:off x="5384799" y="2888672"/>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e 14"/>
            <p:cNvSpPr/>
            <p:nvPr/>
          </p:nvSpPr>
          <p:spPr>
            <a:xfrm>
              <a:off x="5384799" y="3754581"/>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asellaDiTesto 15"/>
            <p:cNvSpPr txBox="1"/>
            <p:nvPr/>
          </p:nvSpPr>
          <p:spPr>
            <a:xfrm>
              <a:off x="6780379" y="5678342"/>
              <a:ext cx="788572" cy="369332"/>
            </a:xfrm>
            <a:prstGeom prst="rect">
              <a:avLst/>
            </a:prstGeom>
            <a:noFill/>
          </p:spPr>
          <p:txBody>
            <a:bodyPr wrap="none" rtlCol="0">
              <a:spAutoFit/>
            </a:bodyPr>
            <a:lstStyle/>
            <a:p>
              <a:r>
                <a:rPr lang="en-US" dirty="0"/>
                <a:t>Item 1</a:t>
              </a:r>
            </a:p>
          </p:txBody>
        </p:sp>
        <p:sp>
          <p:nvSpPr>
            <p:cNvPr id="17" name="CasellaDiTesto 16"/>
            <p:cNvSpPr txBox="1"/>
            <p:nvPr/>
          </p:nvSpPr>
          <p:spPr>
            <a:xfrm>
              <a:off x="946727" y="715818"/>
              <a:ext cx="788572" cy="369332"/>
            </a:xfrm>
            <a:prstGeom prst="rect">
              <a:avLst/>
            </a:prstGeom>
            <a:noFill/>
          </p:spPr>
          <p:txBody>
            <a:bodyPr wrap="none" rtlCol="0">
              <a:spAutoFit/>
            </a:bodyPr>
            <a:lstStyle/>
            <a:p>
              <a:r>
                <a:rPr lang="en-US" dirty="0"/>
                <a:t>Item 2</a:t>
              </a:r>
            </a:p>
          </p:txBody>
        </p:sp>
        <p:sp>
          <p:nvSpPr>
            <p:cNvPr id="18" name="CasellaDiTesto 17"/>
            <p:cNvSpPr txBox="1"/>
            <p:nvPr/>
          </p:nvSpPr>
          <p:spPr>
            <a:xfrm>
              <a:off x="1965709" y="5541046"/>
              <a:ext cx="5715000" cy="338554"/>
            </a:xfrm>
            <a:prstGeom prst="rect">
              <a:avLst/>
            </a:prstGeom>
            <a:noFill/>
          </p:spPr>
          <p:txBody>
            <a:bodyPr wrap="square" rtlCol="0">
              <a:spAutoFit/>
            </a:bodyPr>
            <a:lstStyle/>
            <a:p>
              <a:r>
                <a:rPr lang="en-US" sz="1600" dirty="0"/>
                <a:t>1  2   3  4   5   6   7   8  9  10 11 </a:t>
              </a:r>
              <a:r>
                <a:rPr lang="en-US" sz="1400" dirty="0"/>
                <a:t>12 13 14 15 16 17 18   </a:t>
              </a:r>
            </a:p>
          </p:txBody>
        </p:sp>
      </p:grpSp>
      <p:sp>
        <p:nvSpPr>
          <p:cNvPr id="23" name="Rettangolo 22"/>
          <p:cNvSpPr/>
          <p:nvPr/>
        </p:nvSpPr>
        <p:spPr>
          <a:xfrm>
            <a:off x="6144490" y="2956850"/>
            <a:ext cx="221672" cy="20551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ttangolo 23"/>
          <p:cNvSpPr/>
          <p:nvPr/>
        </p:nvSpPr>
        <p:spPr>
          <a:xfrm>
            <a:off x="7227455" y="2956850"/>
            <a:ext cx="221672" cy="2055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ttangolo 24"/>
          <p:cNvSpPr/>
          <p:nvPr/>
        </p:nvSpPr>
        <p:spPr>
          <a:xfrm>
            <a:off x="3937000" y="4319213"/>
            <a:ext cx="221672" cy="205510"/>
          </a:xfrm>
          <a:prstGeom prst="rect">
            <a:avLst/>
          </a:prstGeom>
          <a:solidFill>
            <a:srgbClr val="00000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asellaDiTesto 18"/>
          <p:cNvSpPr txBox="1"/>
          <p:nvPr/>
        </p:nvSpPr>
        <p:spPr>
          <a:xfrm>
            <a:off x="1908534" y="5929133"/>
            <a:ext cx="8605842" cy="830997"/>
          </a:xfrm>
          <a:prstGeom prst="rect">
            <a:avLst/>
          </a:prstGeom>
          <a:noFill/>
        </p:spPr>
        <p:txBody>
          <a:bodyPr wrap="none" rtlCol="0">
            <a:spAutoFit/>
          </a:bodyPr>
          <a:lstStyle/>
          <a:p>
            <a:r>
              <a:rPr lang="en-US" sz="2400" dirty="0"/>
              <a:t>For each cluster, we compute a centroid (centroid are an “average”</a:t>
            </a:r>
          </a:p>
          <a:p>
            <a:r>
              <a:rPr lang="en-US" sz="2400" dirty="0"/>
              <a:t>of the users of each cluster – indicated by squares)</a:t>
            </a:r>
          </a:p>
        </p:txBody>
      </p:sp>
    </p:spTree>
    <p:extLst>
      <p:ext uri="{BB962C8B-B14F-4D97-AF65-F5344CB8AC3E}">
        <p14:creationId xmlns:p14="http://schemas.microsoft.com/office/powerpoint/2010/main" val="2481788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2586182" y="573869"/>
            <a:ext cx="6719455" cy="5530150"/>
            <a:chOff x="946727" y="715818"/>
            <a:chExt cx="6719455" cy="5530150"/>
          </a:xfrm>
        </p:grpSpPr>
        <p:pic>
          <p:nvPicPr>
            <p:cNvPr id="3" name="Immagine 2" descr="isultati immagini per grid"/>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278890"/>
              <a:ext cx="5731510" cy="4300220"/>
            </a:xfrm>
            <a:prstGeom prst="rect">
              <a:avLst/>
            </a:prstGeom>
            <a:noFill/>
            <a:ln>
              <a:noFill/>
            </a:ln>
          </p:spPr>
        </p:pic>
        <p:cxnSp>
          <p:nvCxnSpPr>
            <p:cNvPr id="4" name="Connettore 2 3"/>
            <p:cNvCxnSpPr/>
            <p:nvPr/>
          </p:nvCxnSpPr>
          <p:spPr>
            <a:xfrm>
              <a:off x="1706245" y="5579110"/>
              <a:ext cx="59599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Connettore 2 4"/>
            <p:cNvCxnSpPr/>
            <p:nvPr/>
          </p:nvCxnSpPr>
          <p:spPr>
            <a:xfrm flipV="1">
              <a:off x="1706245" y="1004455"/>
              <a:ext cx="0" cy="4574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Ovale 5"/>
            <p:cNvSpPr/>
            <p:nvPr/>
          </p:nvSpPr>
          <p:spPr>
            <a:xfrm>
              <a:off x="19511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e 6"/>
            <p:cNvSpPr/>
            <p:nvPr/>
          </p:nvSpPr>
          <p:spPr>
            <a:xfrm>
              <a:off x="24083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e 7"/>
            <p:cNvSpPr/>
            <p:nvPr/>
          </p:nvSpPr>
          <p:spPr>
            <a:xfrm>
              <a:off x="19511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e 8"/>
            <p:cNvSpPr/>
            <p:nvPr/>
          </p:nvSpPr>
          <p:spPr>
            <a:xfrm>
              <a:off x="24083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e 9"/>
            <p:cNvSpPr/>
            <p:nvPr/>
          </p:nvSpPr>
          <p:spPr>
            <a:xfrm>
              <a:off x="3124198" y="2179781"/>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e 10"/>
            <p:cNvSpPr/>
            <p:nvPr/>
          </p:nvSpPr>
          <p:spPr>
            <a:xfrm>
              <a:off x="2630054" y="2678545"/>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e 11"/>
            <p:cNvSpPr/>
            <p:nvPr/>
          </p:nvSpPr>
          <p:spPr>
            <a:xfrm>
              <a:off x="4941455" y="3338944"/>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e 12"/>
            <p:cNvSpPr/>
            <p:nvPr/>
          </p:nvSpPr>
          <p:spPr>
            <a:xfrm>
              <a:off x="5809673" y="3338944"/>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e 13"/>
            <p:cNvSpPr/>
            <p:nvPr/>
          </p:nvSpPr>
          <p:spPr>
            <a:xfrm>
              <a:off x="5384799" y="2888672"/>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e 14"/>
            <p:cNvSpPr/>
            <p:nvPr/>
          </p:nvSpPr>
          <p:spPr>
            <a:xfrm>
              <a:off x="5384799" y="3754581"/>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asellaDiTesto 15"/>
            <p:cNvSpPr txBox="1"/>
            <p:nvPr/>
          </p:nvSpPr>
          <p:spPr>
            <a:xfrm>
              <a:off x="6569364" y="5876636"/>
              <a:ext cx="788572" cy="369332"/>
            </a:xfrm>
            <a:prstGeom prst="rect">
              <a:avLst/>
            </a:prstGeom>
            <a:noFill/>
          </p:spPr>
          <p:txBody>
            <a:bodyPr wrap="none" rtlCol="0">
              <a:spAutoFit/>
            </a:bodyPr>
            <a:lstStyle/>
            <a:p>
              <a:r>
                <a:rPr lang="en-US" dirty="0"/>
                <a:t>Item 1</a:t>
              </a:r>
            </a:p>
          </p:txBody>
        </p:sp>
        <p:sp>
          <p:nvSpPr>
            <p:cNvPr id="17" name="CasellaDiTesto 16"/>
            <p:cNvSpPr txBox="1"/>
            <p:nvPr/>
          </p:nvSpPr>
          <p:spPr>
            <a:xfrm>
              <a:off x="946727" y="715818"/>
              <a:ext cx="788572" cy="369332"/>
            </a:xfrm>
            <a:prstGeom prst="rect">
              <a:avLst/>
            </a:prstGeom>
            <a:noFill/>
          </p:spPr>
          <p:txBody>
            <a:bodyPr wrap="none" rtlCol="0">
              <a:spAutoFit/>
            </a:bodyPr>
            <a:lstStyle/>
            <a:p>
              <a:r>
                <a:rPr lang="en-US" dirty="0"/>
                <a:t>Item 2</a:t>
              </a:r>
            </a:p>
          </p:txBody>
        </p:sp>
        <p:sp>
          <p:nvSpPr>
            <p:cNvPr id="18" name="CasellaDiTesto 17"/>
            <p:cNvSpPr txBox="1"/>
            <p:nvPr/>
          </p:nvSpPr>
          <p:spPr>
            <a:xfrm>
              <a:off x="1951182" y="5599607"/>
              <a:ext cx="5715000" cy="338554"/>
            </a:xfrm>
            <a:prstGeom prst="rect">
              <a:avLst/>
            </a:prstGeom>
            <a:noFill/>
          </p:spPr>
          <p:txBody>
            <a:bodyPr wrap="square" rtlCol="0">
              <a:spAutoFit/>
            </a:bodyPr>
            <a:lstStyle/>
            <a:p>
              <a:r>
                <a:rPr lang="en-US" sz="1600" dirty="0"/>
                <a:t>1  2   3  4   5   6   7   8  9  10 11 </a:t>
              </a:r>
              <a:r>
                <a:rPr lang="en-US" sz="1400" dirty="0"/>
                <a:t>12 13 14 15 16 17 18   </a:t>
              </a:r>
            </a:p>
          </p:txBody>
        </p:sp>
      </p:grpSp>
      <p:sp>
        <p:nvSpPr>
          <p:cNvPr id="23" name="Rettangolo 22"/>
          <p:cNvSpPr/>
          <p:nvPr/>
        </p:nvSpPr>
        <p:spPr>
          <a:xfrm>
            <a:off x="6144490" y="2956850"/>
            <a:ext cx="221672" cy="2055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ttangolo 23"/>
          <p:cNvSpPr/>
          <p:nvPr/>
        </p:nvSpPr>
        <p:spPr>
          <a:xfrm>
            <a:off x="7227455" y="2956850"/>
            <a:ext cx="221672" cy="2055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ttangolo 24"/>
          <p:cNvSpPr/>
          <p:nvPr/>
        </p:nvSpPr>
        <p:spPr>
          <a:xfrm>
            <a:off x="3937000" y="4319213"/>
            <a:ext cx="221672" cy="205510"/>
          </a:xfrm>
          <a:prstGeom prst="rect">
            <a:avLst/>
          </a:prstGeom>
          <a:solidFill>
            <a:srgbClr val="00000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e 18"/>
          <p:cNvSpPr/>
          <p:nvPr/>
        </p:nvSpPr>
        <p:spPr>
          <a:xfrm>
            <a:off x="6892637" y="2536596"/>
            <a:ext cx="889000" cy="14927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0" name="Ovale 19"/>
          <p:cNvSpPr/>
          <p:nvPr/>
        </p:nvSpPr>
        <p:spPr>
          <a:xfrm rot="18496447">
            <a:off x="4601534" y="1062849"/>
            <a:ext cx="1636790" cy="342900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e 20"/>
          <p:cNvSpPr/>
          <p:nvPr/>
        </p:nvSpPr>
        <p:spPr>
          <a:xfrm>
            <a:off x="3345699" y="4029364"/>
            <a:ext cx="1284028" cy="1558636"/>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asellaDiTesto 21"/>
          <p:cNvSpPr txBox="1"/>
          <p:nvPr/>
        </p:nvSpPr>
        <p:spPr>
          <a:xfrm>
            <a:off x="1678875" y="6104020"/>
            <a:ext cx="8223525" cy="830997"/>
          </a:xfrm>
          <a:prstGeom prst="rect">
            <a:avLst/>
          </a:prstGeom>
          <a:noFill/>
        </p:spPr>
        <p:txBody>
          <a:bodyPr wrap="none" rtlCol="0">
            <a:spAutoFit/>
          </a:bodyPr>
          <a:lstStyle/>
          <a:p>
            <a:r>
              <a:rPr lang="en-US" sz="2400" dirty="0"/>
              <a:t>Using the new centroids, we re-assign all users to a centroid and</a:t>
            </a:r>
          </a:p>
          <a:p>
            <a:r>
              <a:rPr lang="en-US" sz="2400" dirty="0"/>
              <a:t>re-compute clusters</a:t>
            </a:r>
          </a:p>
        </p:txBody>
      </p:sp>
    </p:spTree>
    <p:extLst>
      <p:ext uri="{BB962C8B-B14F-4D97-AF65-F5344CB8AC3E}">
        <p14:creationId xmlns:p14="http://schemas.microsoft.com/office/powerpoint/2010/main" val="774694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2586182" y="573869"/>
            <a:ext cx="6719455" cy="5530150"/>
            <a:chOff x="946727" y="715818"/>
            <a:chExt cx="6719455" cy="5530150"/>
          </a:xfrm>
        </p:grpSpPr>
        <p:pic>
          <p:nvPicPr>
            <p:cNvPr id="3" name="Immagine 2" descr="isultati immagini per grid"/>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278890"/>
              <a:ext cx="5731510" cy="4300220"/>
            </a:xfrm>
            <a:prstGeom prst="rect">
              <a:avLst/>
            </a:prstGeom>
            <a:noFill/>
            <a:ln>
              <a:noFill/>
            </a:ln>
          </p:spPr>
        </p:pic>
        <p:cxnSp>
          <p:nvCxnSpPr>
            <p:cNvPr id="4" name="Connettore 2 3"/>
            <p:cNvCxnSpPr/>
            <p:nvPr/>
          </p:nvCxnSpPr>
          <p:spPr>
            <a:xfrm>
              <a:off x="1706245" y="5579110"/>
              <a:ext cx="59599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Connettore 2 4"/>
            <p:cNvCxnSpPr/>
            <p:nvPr/>
          </p:nvCxnSpPr>
          <p:spPr>
            <a:xfrm flipV="1">
              <a:off x="1706245" y="1004455"/>
              <a:ext cx="0" cy="4574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Ovale 5"/>
            <p:cNvSpPr/>
            <p:nvPr/>
          </p:nvSpPr>
          <p:spPr>
            <a:xfrm>
              <a:off x="19511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e 6"/>
            <p:cNvSpPr/>
            <p:nvPr/>
          </p:nvSpPr>
          <p:spPr>
            <a:xfrm>
              <a:off x="24083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e 7"/>
            <p:cNvSpPr/>
            <p:nvPr/>
          </p:nvSpPr>
          <p:spPr>
            <a:xfrm>
              <a:off x="19511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e 8"/>
            <p:cNvSpPr/>
            <p:nvPr/>
          </p:nvSpPr>
          <p:spPr>
            <a:xfrm>
              <a:off x="24083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e 9"/>
            <p:cNvSpPr/>
            <p:nvPr/>
          </p:nvSpPr>
          <p:spPr>
            <a:xfrm>
              <a:off x="3124198" y="2179781"/>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e 10"/>
            <p:cNvSpPr/>
            <p:nvPr/>
          </p:nvSpPr>
          <p:spPr>
            <a:xfrm>
              <a:off x="2630054" y="2678545"/>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e 11"/>
            <p:cNvSpPr/>
            <p:nvPr/>
          </p:nvSpPr>
          <p:spPr>
            <a:xfrm>
              <a:off x="4941455" y="3338944"/>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e 12"/>
            <p:cNvSpPr/>
            <p:nvPr/>
          </p:nvSpPr>
          <p:spPr>
            <a:xfrm>
              <a:off x="5809673" y="3338944"/>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e 13"/>
            <p:cNvSpPr/>
            <p:nvPr/>
          </p:nvSpPr>
          <p:spPr>
            <a:xfrm>
              <a:off x="5384799" y="2888672"/>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e 14"/>
            <p:cNvSpPr/>
            <p:nvPr/>
          </p:nvSpPr>
          <p:spPr>
            <a:xfrm>
              <a:off x="5384799" y="3754581"/>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asellaDiTesto 15"/>
            <p:cNvSpPr txBox="1"/>
            <p:nvPr/>
          </p:nvSpPr>
          <p:spPr>
            <a:xfrm>
              <a:off x="6569364" y="5876636"/>
              <a:ext cx="788572" cy="369332"/>
            </a:xfrm>
            <a:prstGeom prst="rect">
              <a:avLst/>
            </a:prstGeom>
            <a:noFill/>
          </p:spPr>
          <p:txBody>
            <a:bodyPr wrap="none" rtlCol="0">
              <a:spAutoFit/>
            </a:bodyPr>
            <a:lstStyle/>
            <a:p>
              <a:r>
                <a:rPr lang="en-US" dirty="0"/>
                <a:t>Item 1</a:t>
              </a:r>
            </a:p>
          </p:txBody>
        </p:sp>
        <p:sp>
          <p:nvSpPr>
            <p:cNvPr id="17" name="CasellaDiTesto 16"/>
            <p:cNvSpPr txBox="1"/>
            <p:nvPr/>
          </p:nvSpPr>
          <p:spPr>
            <a:xfrm>
              <a:off x="946727" y="715818"/>
              <a:ext cx="788572" cy="369332"/>
            </a:xfrm>
            <a:prstGeom prst="rect">
              <a:avLst/>
            </a:prstGeom>
            <a:noFill/>
          </p:spPr>
          <p:txBody>
            <a:bodyPr wrap="none" rtlCol="0">
              <a:spAutoFit/>
            </a:bodyPr>
            <a:lstStyle/>
            <a:p>
              <a:r>
                <a:rPr lang="en-US" dirty="0"/>
                <a:t>Item 2</a:t>
              </a:r>
            </a:p>
          </p:txBody>
        </p:sp>
        <p:sp>
          <p:nvSpPr>
            <p:cNvPr id="18" name="CasellaDiTesto 17"/>
            <p:cNvSpPr txBox="1"/>
            <p:nvPr/>
          </p:nvSpPr>
          <p:spPr>
            <a:xfrm>
              <a:off x="1951182" y="5599607"/>
              <a:ext cx="5715000" cy="338554"/>
            </a:xfrm>
            <a:prstGeom prst="rect">
              <a:avLst/>
            </a:prstGeom>
            <a:noFill/>
          </p:spPr>
          <p:txBody>
            <a:bodyPr wrap="square" rtlCol="0">
              <a:spAutoFit/>
            </a:bodyPr>
            <a:lstStyle/>
            <a:p>
              <a:r>
                <a:rPr lang="en-US" sz="1600" dirty="0"/>
                <a:t>1  2   3  4   5   6   7   8  9  10 11 </a:t>
              </a:r>
              <a:r>
                <a:rPr lang="en-US" sz="1400" dirty="0"/>
                <a:t>12 13 14 15 16 17 18   </a:t>
              </a:r>
            </a:p>
          </p:txBody>
        </p:sp>
      </p:grpSp>
      <p:sp>
        <p:nvSpPr>
          <p:cNvPr id="23" name="Rettangolo 22"/>
          <p:cNvSpPr/>
          <p:nvPr/>
        </p:nvSpPr>
        <p:spPr>
          <a:xfrm>
            <a:off x="5128490" y="2616320"/>
            <a:ext cx="221672" cy="20551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ttangolo 23"/>
          <p:cNvSpPr/>
          <p:nvPr/>
        </p:nvSpPr>
        <p:spPr>
          <a:xfrm>
            <a:off x="7135089" y="3162360"/>
            <a:ext cx="221672" cy="2055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ttangolo 24"/>
          <p:cNvSpPr/>
          <p:nvPr/>
        </p:nvSpPr>
        <p:spPr>
          <a:xfrm>
            <a:off x="3826164" y="4778722"/>
            <a:ext cx="221672" cy="205510"/>
          </a:xfrm>
          <a:prstGeom prst="rect">
            <a:avLst/>
          </a:prstGeom>
          <a:solidFill>
            <a:srgbClr val="00000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e 18"/>
          <p:cNvSpPr/>
          <p:nvPr/>
        </p:nvSpPr>
        <p:spPr>
          <a:xfrm>
            <a:off x="6892637" y="2536596"/>
            <a:ext cx="889000" cy="14927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0" name="Ovale 19"/>
          <p:cNvSpPr/>
          <p:nvPr/>
        </p:nvSpPr>
        <p:spPr>
          <a:xfrm rot="18496447">
            <a:off x="4601534" y="1062849"/>
            <a:ext cx="1636790" cy="342900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e 20"/>
          <p:cNvSpPr/>
          <p:nvPr/>
        </p:nvSpPr>
        <p:spPr>
          <a:xfrm>
            <a:off x="3345699" y="4029364"/>
            <a:ext cx="1284028" cy="1558636"/>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asellaDiTesto 21"/>
          <p:cNvSpPr txBox="1"/>
          <p:nvPr/>
        </p:nvSpPr>
        <p:spPr>
          <a:xfrm>
            <a:off x="2122846" y="6287576"/>
            <a:ext cx="6270767" cy="461665"/>
          </a:xfrm>
          <a:prstGeom prst="rect">
            <a:avLst/>
          </a:prstGeom>
          <a:noFill/>
        </p:spPr>
        <p:txBody>
          <a:bodyPr wrap="none" rtlCol="0">
            <a:spAutoFit/>
          </a:bodyPr>
          <a:lstStyle/>
          <a:p>
            <a:r>
              <a:rPr lang="en-US" sz="2400" dirty="0"/>
              <a:t>Based on new clusters, we re-compute centroids</a:t>
            </a:r>
            <a:r>
              <a:rPr lang="en-US" dirty="0"/>
              <a:t> </a:t>
            </a:r>
          </a:p>
        </p:txBody>
      </p:sp>
    </p:spTree>
    <p:extLst>
      <p:ext uri="{BB962C8B-B14F-4D97-AF65-F5344CB8AC3E}">
        <p14:creationId xmlns:p14="http://schemas.microsoft.com/office/powerpoint/2010/main" val="1613404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2586182" y="573869"/>
            <a:ext cx="6719455" cy="5530150"/>
            <a:chOff x="946727" y="715818"/>
            <a:chExt cx="6719455" cy="5530150"/>
          </a:xfrm>
        </p:grpSpPr>
        <p:pic>
          <p:nvPicPr>
            <p:cNvPr id="3" name="Immagine 2" descr="isultati immagini per grid"/>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278890"/>
              <a:ext cx="5731510" cy="4300220"/>
            </a:xfrm>
            <a:prstGeom prst="rect">
              <a:avLst/>
            </a:prstGeom>
            <a:noFill/>
            <a:ln>
              <a:noFill/>
            </a:ln>
          </p:spPr>
        </p:pic>
        <p:cxnSp>
          <p:nvCxnSpPr>
            <p:cNvPr id="4" name="Connettore 2 3"/>
            <p:cNvCxnSpPr/>
            <p:nvPr/>
          </p:nvCxnSpPr>
          <p:spPr>
            <a:xfrm>
              <a:off x="1706245" y="5579110"/>
              <a:ext cx="59599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Connettore 2 4"/>
            <p:cNvCxnSpPr/>
            <p:nvPr/>
          </p:nvCxnSpPr>
          <p:spPr>
            <a:xfrm flipV="1">
              <a:off x="1706245" y="1004455"/>
              <a:ext cx="0" cy="4574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Ovale 5"/>
            <p:cNvSpPr/>
            <p:nvPr/>
          </p:nvSpPr>
          <p:spPr>
            <a:xfrm>
              <a:off x="19511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e 6"/>
            <p:cNvSpPr/>
            <p:nvPr/>
          </p:nvSpPr>
          <p:spPr>
            <a:xfrm>
              <a:off x="24083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e 7"/>
            <p:cNvSpPr/>
            <p:nvPr/>
          </p:nvSpPr>
          <p:spPr>
            <a:xfrm>
              <a:off x="19511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e 8"/>
            <p:cNvSpPr/>
            <p:nvPr/>
          </p:nvSpPr>
          <p:spPr>
            <a:xfrm>
              <a:off x="24083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e 9"/>
            <p:cNvSpPr/>
            <p:nvPr/>
          </p:nvSpPr>
          <p:spPr>
            <a:xfrm>
              <a:off x="3124198" y="2179781"/>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e 10"/>
            <p:cNvSpPr/>
            <p:nvPr/>
          </p:nvSpPr>
          <p:spPr>
            <a:xfrm>
              <a:off x="2630054" y="2678545"/>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e 11"/>
            <p:cNvSpPr/>
            <p:nvPr/>
          </p:nvSpPr>
          <p:spPr>
            <a:xfrm>
              <a:off x="4941455" y="3338944"/>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e 12"/>
            <p:cNvSpPr/>
            <p:nvPr/>
          </p:nvSpPr>
          <p:spPr>
            <a:xfrm>
              <a:off x="5809673" y="3338944"/>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e 13"/>
            <p:cNvSpPr/>
            <p:nvPr/>
          </p:nvSpPr>
          <p:spPr>
            <a:xfrm>
              <a:off x="5384799" y="2888672"/>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e 14"/>
            <p:cNvSpPr/>
            <p:nvPr/>
          </p:nvSpPr>
          <p:spPr>
            <a:xfrm>
              <a:off x="5384799" y="3754581"/>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asellaDiTesto 15"/>
            <p:cNvSpPr txBox="1"/>
            <p:nvPr/>
          </p:nvSpPr>
          <p:spPr>
            <a:xfrm>
              <a:off x="6569364" y="5876636"/>
              <a:ext cx="788572" cy="369332"/>
            </a:xfrm>
            <a:prstGeom prst="rect">
              <a:avLst/>
            </a:prstGeom>
            <a:noFill/>
          </p:spPr>
          <p:txBody>
            <a:bodyPr wrap="none" rtlCol="0">
              <a:spAutoFit/>
            </a:bodyPr>
            <a:lstStyle/>
            <a:p>
              <a:r>
                <a:rPr lang="en-US" dirty="0"/>
                <a:t>Item 1</a:t>
              </a:r>
            </a:p>
          </p:txBody>
        </p:sp>
        <p:sp>
          <p:nvSpPr>
            <p:cNvPr id="17" name="CasellaDiTesto 16"/>
            <p:cNvSpPr txBox="1"/>
            <p:nvPr/>
          </p:nvSpPr>
          <p:spPr>
            <a:xfrm>
              <a:off x="946727" y="715818"/>
              <a:ext cx="788572" cy="369332"/>
            </a:xfrm>
            <a:prstGeom prst="rect">
              <a:avLst/>
            </a:prstGeom>
            <a:noFill/>
          </p:spPr>
          <p:txBody>
            <a:bodyPr wrap="none" rtlCol="0">
              <a:spAutoFit/>
            </a:bodyPr>
            <a:lstStyle/>
            <a:p>
              <a:r>
                <a:rPr lang="en-US" dirty="0"/>
                <a:t>Item 2</a:t>
              </a:r>
            </a:p>
          </p:txBody>
        </p:sp>
        <p:sp>
          <p:nvSpPr>
            <p:cNvPr id="18" name="CasellaDiTesto 17"/>
            <p:cNvSpPr txBox="1"/>
            <p:nvPr/>
          </p:nvSpPr>
          <p:spPr>
            <a:xfrm>
              <a:off x="1951182" y="5599607"/>
              <a:ext cx="5715000" cy="338554"/>
            </a:xfrm>
            <a:prstGeom prst="rect">
              <a:avLst/>
            </a:prstGeom>
            <a:noFill/>
          </p:spPr>
          <p:txBody>
            <a:bodyPr wrap="square" rtlCol="0">
              <a:spAutoFit/>
            </a:bodyPr>
            <a:lstStyle/>
            <a:p>
              <a:r>
                <a:rPr lang="en-US" sz="1600" dirty="0"/>
                <a:t>1  2   3  4   5   6   7   8  9  10 11 </a:t>
              </a:r>
              <a:r>
                <a:rPr lang="en-US" sz="1400" dirty="0"/>
                <a:t>12 13 14 15 16 17 18   </a:t>
              </a:r>
            </a:p>
          </p:txBody>
        </p:sp>
      </p:grpSp>
      <p:sp>
        <p:nvSpPr>
          <p:cNvPr id="23" name="Rettangolo 22"/>
          <p:cNvSpPr/>
          <p:nvPr/>
        </p:nvSpPr>
        <p:spPr>
          <a:xfrm>
            <a:off x="5128490" y="2616320"/>
            <a:ext cx="221672" cy="20551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ttangolo 23"/>
          <p:cNvSpPr/>
          <p:nvPr/>
        </p:nvSpPr>
        <p:spPr>
          <a:xfrm>
            <a:off x="7135089" y="3094240"/>
            <a:ext cx="221672" cy="20551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ttangolo 24"/>
          <p:cNvSpPr/>
          <p:nvPr/>
        </p:nvSpPr>
        <p:spPr>
          <a:xfrm>
            <a:off x="3826164" y="4778722"/>
            <a:ext cx="221672" cy="205510"/>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e 18"/>
          <p:cNvSpPr/>
          <p:nvPr/>
        </p:nvSpPr>
        <p:spPr>
          <a:xfrm>
            <a:off x="6442365" y="2536596"/>
            <a:ext cx="1339273" cy="14927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0" name="Ovale 19"/>
          <p:cNvSpPr/>
          <p:nvPr/>
        </p:nvSpPr>
        <p:spPr>
          <a:xfrm rot="18496447">
            <a:off x="4077507" y="1316885"/>
            <a:ext cx="1636790" cy="2093994"/>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e 20"/>
          <p:cNvSpPr/>
          <p:nvPr/>
        </p:nvSpPr>
        <p:spPr>
          <a:xfrm>
            <a:off x="3345699" y="4029364"/>
            <a:ext cx="1284028" cy="1558636"/>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asellaDiTesto 21"/>
          <p:cNvSpPr txBox="1"/>
          <p:nvPr/>
        </p:nvSpPr>
        <p:spPr>
          <a:xfrm>
            <a:off x="2577573" y="6104020"/>
            <a:ext cx="7437853" cy="461665"/>
          </a:xfrm>
          <a:prstGeom prst="rect">
            <a:avLst/>
          </a:prstGeom>
          <a:noFill/>
        </p:spPr>
        <p:txBody>
          <a:bodyPr wrap="none" rtlCol="0">
            <a:spAutoFit/>
          </a:bodyPr>
          <a:lstStyle/>
          <a:p>
            <a:r>
              <a:rPr lang="en-US" sz="2400" dirty="0"/>
              <a:t>..and re-assign users to clusters, based on closest centroid</a:t>
            </a:r>
          </a:p>
        </p:txBody>
      </p:sp>
    </p:spTree>
    <p:extLst>
      <p:ext uri="{BB962C8B-B14F-4D97-AF65-F5344CB8AC3E}">
        <p14:creationId xmlns:p14="http://schemas.microsoft.com/office/powerpoint/2010/main" val="2132966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2586182" y="573869"/>
            <a:ext cx="6719455" cy="5530150"/>
            <a:chOff x="946727" y="715818"/>
            <a:chExt cx="6719455" cy="5530150"/>
          </a:xfrm>
        </p:grpSpPr>
        <p:pic>
          <p:nvPicPr>
            <p:cNvPr id="3" name="Immagine 2" descr="isultati immagini per grid"/>
            <p:cNvPicPr/>
            <p:nvPr/>
          </p:nvPicPr>
          <p:blipFill>
            <a:blip r:embed="rId3">
              <a:extLst>
                <a:ext uri="{28A0092B-C50C-407E-A947-70E740481C1C}">
                  <a14:useLocalDpi xmlns:a14="http://schemas.microsoft.com/office/drawing/2010/main" val="0"/>
                </a:ext>
              </a:extLst>
            </a:blip>
            <a:srcRect/>
            <a:stretch>
              <a:fillRect/>
            </a:stretch>
          </p:blipFill>
          <p:spPr bwMode="auto">
            <a:xfrm>
              <a:off x="1706245" y="1278890"/>
              <a:ext cx="5731510" cy="4300220"/>
            </a:xfrm>
            <a:prstGeom prst="rect">
              <a:avLst/>
            </a:prstGeom>
            <a:noFill/>
            <a:ln>
              <a:noFill/>
            </a:ln>
          </p:spPr>
        </p:pic>
        <p:cxnSp>
          <p:nvCxnSpPr>
            <p:cNvPr id="4" name="Connettore 2 3"/>
            <p:cNvCxnSpPr/>
            <p:nvPr/>
          </p:nvCxnSpPr>
          <p:spPr>
            <a:xfrm>
              <a:off x="1706245" y="5579110"/>
              <a:ext cx="59599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Connettore 2 4"/>
            <p:cNvCxnSpPr/>
            <p:nvPr/>
          </p:nvCxnSpPr>
          <p:spPr>
            <a:xfrm flipV="1">
              <a:off x="1706245" y="1004455"/>
              <a:ext cx="0" cy="4574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Ovale 5"/>
            <p:cNvSpPr/>
            <p:nvPr/>
          </p:nvSpPr>
          <p:spPr>
            <a:xfrm>
              <a:off x="19511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e 6"/>
            <p:cNvSpPr/>
            <p:nvPr/>
          </p:nvSpPr>
          <p:spPr>
            <a:xfrm>
              <a:off x="24083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e 7"/>
            <p:cNvSpPr/>
            <p:nvPr/>
          </p:nvSpPr>
          <p:spPr>
            <a:xfrm>
              <a:off x="1951182" y="4666672"/>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e 8"/>
            <p:cNvSpPr/>
            <p:nvPr/>
          </p:nvSpPr>
          <p:spPr>
            <a:xfrm>
              <a:off x="2408382" y="5126181"/>
              <a:ext cx="221672" cy="210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e 9"/>
            <p:cNvSpPr/>
            <p:nvPr/>
          </p:nvSpPr>
          <p:spPr>
            <a:xfrm>
              <a:off x="3124198" y="2179781"/>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e 10"/>
            <p:cNvSpPr/>
            <p:nvPr/>
          </p:nvSpPr>
          <p:spPr>
            <a:xfrm>
              <a:off x="2630054" y="2678545"/>
              <a:ext cx="221672" cy="210127"/>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e 11"/>
            <p:cNvSpPr/>
            <p:nvPr/>
          </p:nvSpPr>
          <p:spPr>
            <a:xfrm>
              <a:off x="4941455" y="3338944"/>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e 12"/>
            <p:cNvSpPr/>
            <p:nvPr/>
          </p:nvSpPr>
          <p:spPr>
            <a:xfrm>
              <a:off x="5809673" y="3338944"/>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e 13"/>
            <p:cNvSpPr/>
            <p:nvPr/>
          </p:nvSpPr>
          <p:spPr>
            <a:xfrm>
              <a:off x="5384799" y="2888672"/>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e 14"/>
            <p:cNvSpPr/>
            <p:nvPr/>
          </p:nvSpPr>
          <p:spPr>
            <a:xfrm>
              <a:off x="5384799" y="3754581"/>
              <a:ext cx="221672" cy="2101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asellaDiTesto 15"/>
            <p:cNvSpPr txBox="1"/>
            <p:nvPr/>
          </p:nvSpPr>
          <p:spPr>
            <a:xfrm>
              <a:off x="6569364" y="5876636"/>
              <a:ext cx="788572" cy="369332"/>
            </a:xfrm>
            <a:prstGeom prst="rect">
              <a:avLst/>
            </a:prstGeom>
            <a:noFill/>
          </p:spPr>
          <p:txBody>
            <a:bodyPr wrap="none" rtlCol="0">
              <a:spAutoFit/>
            </a:bodyPr>
            <a:lstStyle/>
            <a:p>
              <a:r>
                <a:rPr lang="en-US" dirty="0"/>
                <a:t>Item 1</a:t>
              </a:r>
            </a:p>
          </p:txBody>
        </p:sp>
        <p:sp>
          <p:nvSpPr>
            <p:cNvPr id="17" name="CasellaDiTesto 16"/>
            <p:cNvSpPr txBox="1"/>
            <p:nvPr/>
          </p:nvSpPr>
          <p:spPr>
            <a:xfrm>
              <a:off x="946727" y="715818"/>
              <a:ext cx="788572" cy="369332"/>
            </a:xfrm>
            <a:prstGeom prst="rect">
              <a:avLst/>
            </a:prstGeom>
            <a:noFill/>
          </p:spPr>
          <p:txBody>
            <a:bodyPr wrap="none" rtlCol="0">
              <a:spAutoFit/>
            </a:bodyPr>
            <a:lstStyle/>
            <a:p>
              <a:r>
                <a:rPr lang="en-US" dirty="0"/>
                <a:t>Item 2</a:t>
              </a:r>
            </a:p>
          </p:txBody>
        </p:sp>
        <p:sp>
          <p:nvSpPr>
            <p:cNvPr id="18" name="CasellaDiTesto 17"/>
            <p:cNvSpPr txBox="1"/>
            <p:nvPr/>
          </p:nvSpPr>
          <p:spPr>
            <a:xfrm>
              <a:off x="1951182" y="5599607"/>
              <a:ext cx="5715000" cy="338554"/>
            </a:xfrm>
            <a:prstGeom prst="rect">
              <a:avLst/>
            </a:prstGeom>
            <a:noFill/>
          </p:spPr>
          <p:txBody>
            <a:bodyPr wrap="square" rtlCol="0">
              <a:spAutoFit/>
            </a:bodyPr>
            <a:lstStyle/>
            <a:p>
              <a:r>
                <a:rPr lang="en-US" sz="1600" dirty="0"/>
                <a:t>1  2   3  4   5   6   7   8  9  10 11 </a:t>
              </a:r>
              <a:r>
                <a:rPr lang="en-US" sz="1400" dirty="0"/>
                <a:t>12 13 14 15 16 17 18   </a:t>
              </a:r>
            </a:p>
          </p:txBody>
        </p:sp>
      </p:grpSp>
      <p:sp>
        <p:nvSpPr>
          <p:cNvPr id="23" name="Rettangolo 22"/>
          <p:cNvSpPr/>
          <p:nvPr/>
        </p:nvSpPr>
        <p:spPr>
          <a:xfrm>
            <a:off x="4541980" y="2281500"/>
            <a:ext cx="221672" cy="20551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ttangolo 23"/>
          <p:cNvSpPr/>
          <p:nvPr/>
        </p:nvSpPr>
        <p:spPr>
          <a:xfrm>
            <a:off x="7019633" y="3196995"/>
            <a:ext cx="221672" cy="20551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ttangolo 24"/>
          <p:cNvSpPr/>
          <p:nvPr/>
        </p:nvSpPr>
        <p:spPr>
          <a:xfrm>
            <a:off x="3826164" y="4778722"/>
            <a:ext cx="221672" cy="205510"/>
          </a:xfrm>
          <a:prstGeom prst="rect">
            <a:avLst/>
          </a:prstGeom>
          <a:solidFill>
            <a:schemeClr val="tx1"/>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e 18"/>
          <p:cNvSpPr/>
          <p:nvPr/>
        </p:nvSpPr>
        <p:spPr>
          <a:xfrm>
            <a:off x="6442365" y="2536596"/>
            <a:ext cx="1339273" cy="14927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0" name="Ovale 19"/>
          <p:cNvSpPr/>
          <p:nvPr/>
        </p:nvSpPr>
        <p:spPr>
          <a:xfrm rot="18496447">
            <a:off x="3841878" y="1431113"/>
            <a:ext cx="1636790" cy="1493707"/>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e 20"/>
          <p:cNvSpPr/>
          <p:nvPr/>
        </p:nvSpPr>
        <p:spPr>
          <a:xfrm>
            <a:off x="3345699" y="4029364"/>
            <a:ext cx="1284028" cy="1558636"/>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asellaDiTesto 21"/>
          <p:cNvSpPr txBox="1"/>
          <p:nvPr/>
        </p:nvSpPr>
        <p:spPr>
          <a:xfrm>
            <a:off x="1839366" y="5921580"/>
            <a:ext cx="8513268" cy="830997"/>
          </a:xfrm>
          <a:prstGeom prst="rect">
            <a:avLst/>
          </a:prstGeom>
          <a:noFill/>
        </p:spPr>
        <p:txBody>
          <a:bodyPr wrap="none" rtlCol="0">
            <a:spAutoFit/>
          </a:bodyPr>
          <a:lstStyle/>
          <a:p>
            <a:r>
              <a:rPr lang="en-US" sz="2400" dirty="0"/>
              <a:t>We re-adjust centroids, but now re-assignment of users to clusters</a:t>
            </a:r>
          </a:p>
          <a:p>
            <a:r>
              <a:rPr lang="en-US" sz="2400" dirty="0"/>
              <a:t>produce NO changes. So we are done!</a:t>
            </a:r>
          </a:p>
        </p:txBody>
      </p:sp>
    </p:spTree>
    <p:extLst>
      <p:ext uri="{BB962C8B-B14F-4D97-AF65-F5344CB8AC3E}">
        <p14:creationId xmlns:p14="http://schemas.microsoft.com/office/powerpoint/2010/main" val="154727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6"/>
          <p:cNvSpPr>
            <a:spLocks noGrp="1"/>
          </p:cNvSpPr>
          <p:nvPr>
            <p:ph type="title"/>
          </p:nvPr>
        </p:nvSpPr>
        <p:spPr>
          <a:xfrm>
            <a:off x="1113810" y="2960716"/>
            <a:ext cx="4036334" cy="2387600"/>
          </a:xfrm>
        </p:spPr>
        <p:txBody>
          <a:bodyPr vert="horz" lIns="91440" tIns="45720" rIns="91440" bIns="45720" rtlCol="0" anchor="t">
            <a:normAutofit fontScale="90000"/>
          </a:bodyPr>
          <a:lstStyle/>
          <a:p>
            <a:pPr defTabSz="914400">
              <a:lnSpc>
                <a:spcPct val="90000"/>
              </a:lnSpc>
              <a:defRPr/>
            </a:pPr>
            <a:br>
              <a:rPr lang="en-US" sz="1400" kern="1200" dirty="0">
                <a:solidFill>
                  <a:schemeClr val="tx1"/>
                </a:solidFill>
                <a:latin typeface="+mj-lt"/>
                <a:ea typeface="+mj-ea"/>
                <a:cs typeface="+mj-cs"/>
              </a:rPr>
            </a:br>
            <a:br>
              <a:rPr lang="en-US" sz="1400" kern="1200" dirty="0">
                <a:solidFill>
                  <a:schemeClr val="tx1"/>
                </a:solidFill>
                <a:latin typeface="+mj-lt"/>
                <a:ea typeface="+mj-ea"/>
                <a:cs typeface="+mj-cs"/>
              </a:rPr>
            </a:br>
            <a:br>
              <a:rPr lang="en-US" sz="1400" kern="1200" dirty="0">
                <a:solidFill>
                  <a:schemeClr val="tx1"/>
                </a:solidFill>
                <a:latin typeface="+mj-lt"/>
                <a:ea typeface="+mj-ea"/>
                <a:cs typeface="+mj-cs"/>
              </a:rPr>
            </a:br>
            <a:r>
              <a:rPr lang="en-US" kern="1200" dirty="0">
                <a:solidFill>
                  <a:schemeClr val="tx1"/>
                </a:solidFill>
                <a:latin typeface="+mj-lt"/>
                <a:ea typeface="+mj-ea"/>
                <a:cs typeface="+mj-cs"/>
              </a:rPr>
              <a:t>NODE</a:t>
            </a:r>
            <a:r>
              <a:rPr lang="en-US" b="0" kern="1200" dirty="0">
                <a:solidFill>
                  <a:schemeClr val="tx1"/>
                </a:solidFill>
                <a:latin typeface="+mj-lt"/>
                <a:ea typeface="+mj-ea"/>
                <a:cs typeface="+mj-cs"/>
              </a:rPr>
              <a:t>= “actor, vertices, points” i.e. the social entity who participates in a certain network</a:t>
            </a:r>
            <a:br>
              <a:rPr lang="en-US" b="0" kern="1200" dirty="0">
                <a:solidFill>
                  <a:schemeClr val="tx1"/>
                </a:solidFill>
                <a:latin typeface="+mj-lt"/>
                <a:ea typeface="+mj-ea"/>
                <a:cs typeface="+mj-cs"/>
              </a:rPr>
            </a:br>
            <a:r>
              <a:rPr lang="en-US" b="0" kern="1200" dirty="0">
                <a:solidFill>
                  <a:schemeClr val="tx1"/>
                </a:solidFill>
                <a:latin typeface="+mj-lt"/>
                <a:ea typeface="+mj-ea"/>
                <a:cs typeface="+mj-cs"/>
              </a:rPr>
              <a:t> </a:t>
            </a:r>
            <a:r>
              <a:rPr lang="en-US" kern="1200" dirty="0">
                <a:solidFill>
                  <a:schemeClr val="tx1"/>
                </a:solidFill>
                <a:latin typeface="+mj-lt"/>
                <a:ea typeface="+mj-ea"/>
                <a:cs typeface="+mj-cs"/>
              </a:rPr>
              <a:t>EDGE</a:t>
            </a:r>
            <a:r>
              <a:rPr lang="en-US" b="0" kern="1200" dirty="0">
                <a:solidFill>
                  <a:schemeClr val="tx1"/>
                </a:solidFill>
                <a:latin typeface="+mj-lt"/>
                <a:ea typeface="+mj-ea"/>
                <a:cs typeface="+mj-cs"/>
              </a:rPr>
              <a:t>= “connection, edges, arcs, lines, ties” is defined by some type of relationship  between these actors (e.g. friendship, reply/re-tweet, partnership between connected companies..)</a:t>
            </a:r>
            <a:endParaRPr lang="en-US" kern="1200" dirty="0">
              <a:solidFill>
                <a:schemeClr val="tx1"/>
              </a:solidFill>
              <a:latin typeface="+mj-lt"/>
              <a:ea typeface="+mj-ea"/>
              <a:cs typeface="+mj-cs"/>
            </a:endParaRPr>
          </a:p>
        </p:txBody>
      </p:sp>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ChangeAspect="1"/>
          </p:cNvPicPr>
          <p:nvPr/>
        </p:nvPicPr>
        <p:blipFill>
          <a:blip r:embed="rId3"/>
          <a:stretch>
            <a:fillRect/>
          </a:stretch>
        </p:blipFill>
        <p:spPr>
          <a:xfrm>
            <a:off x="5922492" y="1766503"/>
            <a:ext cx="5536001" cy="4040910"/>
          </a:xfrm>
          <a:prstGeom prst="rect">
            <a:avLst/>
          </a:prstGeom>
        </p:spPr>
      </p:pic>
      <p:sp>
        <p:nvSpPr>
          <p:cNvPr id="8" name="CasellaDiTesto 7"/>
          <p:cNvSpPr txBox="1"/>
          <p:nvPr/>
        </p:nvSpPr>
        <p:spPr>
          <a:xfrm>
            <a:off x="1896534" y="194734"/>
            <a:ext cx="8492067" cy="1446550"/>
          </a:xfrm>
          <a:prstGeom prst="rect">
            <a:avLst/>
          </a:prstGeom>
          <a:noFill/>
        </p:spPr>
        <p:txBody>
          <a:bodyPr wrap="square" rtlCol="0">
            <a:spAutoFit/>
          </a:bodyPr>
          <a:lstStyle/>
          <a:p>
            <a:pPr algn="ctr">
              <a:spcAft>
                <a:spcPts val="600"/>
              </a:spcAft>
            </a:pPr>
            <a:r>
              <a:rPr lang="en-US" sz="4400" dirty="0"/>
              <a:t>Modeling a Social Network as a graph</a:t>
            </a:r>
            <a:endParaRPr lang="en-US" sz="4400"/>
          </a:p>
        </p:txBody>
      </p:sp>
    </p:spTree>
    <p:extLst>
      <p:ext uri="{BB962C8B-B14F-4D97-AF65-F5344CB8AC3E}">
        <p14:creationId xmlns:p14="http://schemas.microsoft.com/office/powerpoint/2010/main" val="17032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1" name="Titolo 1"/>
          <p:cNvSpPr>
            <a:spLocks noGrp="1"/>
          </p:cNvSpPr>
          <p:nvPr>
            <p:ph type="title"/>
          </p:nvPr>
        </p:nvSpPr>
        <p:spPr>
          <a:xfrm>
            <a:off x="686834" y="1153572"/>
            <a:ext cx="3200400" cy="4461163"/>
          </a:xfrm>
        </p:spPr>
        <p:txBody>
          <a:bodyPr>
            <a:normAutofit/>
          </a:bodyPr>
          <a:lstStyle/>
          <a:p>
            <a:r>
              <a:rPr lang="it-IT">
                <a:solidFill>
                  <a:srgbClr val="FFFFFF"/>
                </a:solidFill>
                <a:latin typeface="Arial" charset="0"/>
                <a:ea typeface="ＭＳ Ｐゴシック" charset="0"/>
                <a:cs typeface="ＭＳ Ｐゴシック" charset="0"/>
              </a:rPr>
              <a:t>SN = graph</a:t>
            </a:r>
          </a:p>
        </p:txBody>
      </p:sp>
      <p:sp>
        <p:nvSpPr>
          <p:cNvPr id="74" name="Arc 7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p:cNvSpPr>
            <a:spLocks noGrp="1"/>
          </p:cNvSpPr>
          <p:nvPr>
            <p:ph idx="1"/>
          </p:nvPr>
        </p:nvSpPr>
        <p:spPr>
          <a:xfrm>
            <a:off x="4447308" y="591344"/>
            <a:ext cx="6906491" cy="5585619"/>
          </a:xfrm>
        </p:spPr>
        <p:txBody>
          <a:bodyPr anchor="ctr">
            <a:normAutofit/>
          </a:bodyPr>
          <a:lstStyle/>
          <a:p>
            <a:pPr>
              <a:defRPr/>
            </a:pPr>
            <a:r>
              <a:rPr lang="it-IT" dirty="0"/>
              <a:t>A network can </a:t>
            </a:r>
            <a:r>
              <a:rPr lang="it-IT" dirty="0" err="1"/>
              <a:t>then</a:t>
            </a:r>
            <a:r>
              <a:rPr lang="it-IT" dirty="0"/>
              <a:t> be </a:t>
            </a:r>
            <a:r>
              <a:rPr lang="it-IT" dirty="0" err="1"/>
              <a:t>represented</a:t>
            </a:r>
            <a:r>
              <a:rPr lang="it-IT" dirty="0"/>
              <a:t> </a:t>
            </a:r>
            <a:r>
              <a:rPr lang="it-IT" dirty="0" err="1"/>
              <a:t>as</a:t>
            </a:r>
            <a:r>
              <a:rPr lang="it-IT" dirty="0"/>
              <a:t> a </a:t>
            </a:r>
            <a:r>
              <a:rPr lang="it-IT" dirty="0" err="1"/>
              <a:t>graph</a:t>
            </a:r>
            <a:r>
              <a:rPr lang="it-IT" dirty="0"/>
              <a:t> data </a:t>
            </a:r>
            <a:r>
              <a:rPr lang="it-IT" dirty="0" err="1"/>
              <a:t>structure</a:t>
            </a:r>
            <a:endParaRPr lang="it-IT" dirty="0"/>
          </a:p>
          <a:p>
            <a:pPr>
              <a:defRPr/>
            </a:pPr>
            <a:r>
              <a:rPr lang="it-IT" dirty="0" err="1"/>
              <a:t>We</a:t>
            </a:r>
            <a:r>
              <a:rPr lang="it-IT" dirty="0"/>
              <a:t> can </a:t>
            </a:r>
            <a:r>
              <a:rPr lang="it-IT" dirty="0" err="1"/>
              <a:t>apply</a:t>
            </a:r>
            <a:r>
              <a:rPr lang="it-IT" dirty="0"/>
              <a:t> a </a:t>
            </a:r>
            <a:r>
              <a:rPr lang="it-IT" dirty="0" err="1"/>
              <a:t>variety</a:t>
            </a:r>
            <a:r>
              <a:rPr lang="it-IT" dirty="0"/>
              <a:t> of measures and </a:t>
            </a:r>
            <a:r>
              <a:rPr lang="it-IT" dirty="0" err="1"/>
              <a:t>analyses</a:t>
            </a:r>
            <a:r>
              <a:rPr lang="it-IT" dirty="0"/>
              <a:t> to the </a:t>
            </a:r>
            <a:r>
              <a:rPr lang="it-IT" dirty="0" err="1"/>
              <a:t>graph</a:t>
            </a:r>
            <a:r>
              <a:rPr lang="it-IT" dirty="0"/>
              <a:t> </a:t>
            </a:r>
            <a:r>
              <a:rPr lang="it-IT" dirty="0" err="1"/>
              <a:t>representing</a:t>
            </a:r>
            <a:r>
              <a:rPr lang="it-IT" dirty="0"/>
              <a:t> a </a:t>
            </a:r>
            <a:r>
              <a:rPr lang="it-IT" dirty="0" err="1"/>
              <a:t>given</a:t>
            </a:r>
            <a:r>
              <a:rPr lang="it-IT" dirty="0"/>
              <a:t> SN </a:t>
            </a:r>
          </a:p>
          <a:p>
            <a:pPr>
              <a:defRPr/>
            </a:pPr>
            <a:r>
              <a:rPr lang="it-IT" dirty="0" err="1"/>
              <a:t>Edges</a:t>
            </a:r>
            <a:r>
              <a:rPr lang="it-IT" dirty="0"/>
              <a:t> in a SN can be </a:t>
            </a:r>
            <a:r>
              <a:rPr lang="it-IT" b="1" dirty="0" err="1"/>
              <a:t>directed</a:t>
            </a:r>
            <a:r>
              <a:rPr lang="it-IT" b="1" dirty="0"/>
              <a:t> or </a:t>
            </a:r>
            <a:r>
              <a:rPr lang="it-IT" b="1" dirty="0" err="1"/>
              <a:t>undirected</a:t>
            </a:r>
            <a:r>
              <a:rPr lang="it-IT" b="1" dirty="0"/>
              <a:t> </a:t>
            </a:r>
            <a:r>
              <a:rPr lang="it-IT" dirty="0"/>
              <a:t>(e.g. </a:t>
            </a:r>
            <a:r>
              <a:rPr lang="it-IT" dirty="0" err="1"/>
              <a:t>friendship</a:t>
            </a:r>
            <a:r>
              <a:rPr lang="it-IT" dirty="0"/>
              <a:t>, co-</a:t>
            </a:r>
            <a:r>
              <a:rPr lang="it-IT" dirty="0" err="1"/>
              <a:t>authorship</a:t>
            </a:r>
            <a:r>
              <a:rPr lang="it-IT" dirty="0"/>
              <a:t> are </a:t>
            </a:r>
            <a:r>
              <a:rPr lang="it-IT" dirty="0" err="1"/>
              <a:t>usually</a:t>
            </a:r>
            <a:r>
              <a:rPr lang="it-IT" dirty="0"/>
              <a:t> </a:t>
            </a:r>
            <a:r>
              <a:rPr lang="it-IT" dirty="0" err="1"/>
              <a:t>undirected</a:t>
            </a:r>
            <a:r>
              <a:rPr lang="it-IT" dirty="0"/>
              <a:t>, </a:t>
            </a:r>
            <a:r>
              <a:rPr lang="it-IT" dirty="0" err="1"/>
              <a:t>emails</a:t>
            </a:r>
            <a:r>
              <a:rPr lang="it-IT" dirty="0"/>
              <a:t> are </a:t>
            </a:r>
            <a:r>
              <a:rPr lang="it-IT" dirty="0" err="1"/>
              <a:t>directed</a:t>
            </a:r>
            <a:r>
              <a:rPr lang="it-IT" dirty="0"/>
              <a:t>)</a:t>
            </a:r>
          </a:p>
          <a:p>
            <a:pPr>
              <a:defRPr/>
            </a:pPr>
            <a:endParaRPr lang="it-IT" dirty="0"/>
          </a:p>
          <a:p>
            <a:pPr marL="0" indent="0">
              <a:buNone/>
              <a:defRPr/>
            </a:pPr>
            <a:endParaRPr lang="it-IT" dirty="0"/>
          </a:p>
        </p:txBody>
      </p:sp>
    </p:spTree>
    <p:extLst>
      <p:ext uri="{BB962C8B-B14F-4D97-AF65-F5344CB8AC3E}">
        <p14:creationId xmlns:p14="http://schemas.microsoft.com/office/powerpoint/2010/main" val="631281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13810" y="2960716"/>
            <a:ext cx="4036334" cy="2387600"/>
          </a:xfrm>
        </p:spPr>
        <p:txBody>
          <a:bodyPr vert="horz" lIns="91440" tIns="45720" rIns="91440" bIns="45720" rtlCol="0" anchor="t">
            <a:normAutofit/>
          </a:bodyPr>
          <a:lstStyle/>
          <a:p>
            <a:pPr algn="l" defTabSz="914400">
              <a:lnSpc>
                <a:spcPct val="90000"/>
              </a:lnSpc>
            </a:pPr>
            <a:r>
              <a:rPr lang="en-US" sz="5400" kern="1200">
                <a:solidFill>
                  <a:schemeClr val="tx1"/>
                </a:solidFill>
                <a:latin typeface="+mj-lt"/>
                <a:ea typeface="+mj-ea"/>
                <a:cs typeface="+mj-cs"/>
              </a:rPr>
              <a:t>What is the meaning of edges?</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ChangeAspect="1"/>
          </p:cNvPicPr>
          <p:nvPr/>
        </p:nvPicPr>
        <p:blipFill>
          <a:blip r:embed="rId2"/>
          <a:stretch>
            <a:fillRect/>
          </a:stretch>
        </p:blipFill>
        <p:spPr>
          <a:xfrm>
            <a:off x="5922492" y="1538143"/>
            <a:ext cx="5536001" cy="3722961"/>
          </a:xfrm>
          <a:prstGeom prst="rect">
            <a:avLst/>
          </a:prstGeom>
        </p:spPr>
      </p:pic>
    </p:spTree>
    <p:extLst>
      <p:ext uri="{BB962C8B-B14F-4D97-AF65-F5344CB8AC3E}">
        <p14:creationId xmlns:p14="http://schemas.microsoft.com/office/powerpoint/2010/main" val="72642404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TotalTime>
  <Words>3464</Words>
  <Application>Microsoft Office PowerPoint</Application>
  <PresentationFormat>Widescreen</PresentationFormat>
  <Paragraphs>426</Paragraphs>
  <Slides>68</Slides>
  <Notes>14</Notes>
  <HiddenSlides>1</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68</vt:i4>
      </vt:variant>
    </vt:vector>
  </HeadingPairs>
  <TitlesOfParts>
    <vt:vector size="80" baseType="lpstr">
      <vt:lpstr>ＭＳ 明朝</vt:lpstr>
      <vt:lpstr>ＭＳ Ｐゴシック</vt:lpstr>
      <vt:lpstr>宋体</vt:lpstr>
      <vt:lpstr>Arial</vt:lpstr>
      <vt:lpstr>Calibri</vt:lpstr>
      <vt:lpstr>Garamond</vt:lpstr>
      <vt:lpstr>Lucida Sans</vt:lpstr>
      <vt:lpstr>Times</vt:lpstr>
      <vt:lpstr>Times New Roman</vt:lpstr>
      <vt:lpstr>Wingdings</vt:lpstr>
      <vt:lpstr>Tema di Office</vt:lpstr>
      <vt:lpstr>Equation</vt:lpstr>
      <vt:lpstr>Social Analytics for BI</vt:lpstr>
      <vt:lpstr>«Regular» networks and social networks</vt:lpstr>
      <vt:lpstr>The information lies in this irregularity</vt:lpstr>
      <vt:lpstr>Centers, bridges and communities</vt:lpstr>
      <vt:lpstr>Centers, bridges and communities: what for?</vt:lpstr>
      <vt:lpstr>Finding relevant players in SN: centers and bridges</vt:lpstr>
      <vt:lpstr>   NODE= “actor, vertices, points” i.e. the social entity who participates in a certain network  EDGE= “connection, edges, arcs, lines, ties” is defined by some type of relationship  between these actors (e.g. friendship, reply/re-tweet, partnership between connected companies..)</vt:lpstr>
      <vt:lpstr>SN = graph</vt:lpstr>
      <vt:lpstr>What is the meaning of edges?</vt:lpstr>
      <vt:lpstr>Facebook is undirected (friendship is mutual)</vt:lpstr>
      <vt:lpstr>Twitter is a directed graph (friendship is not necessarily bidirectional)</vt:lpstr>
      <vt:lpstr>SN as a graph</vt:lpstr>
      <vt:lpstr>Presentazione standard di PowerPoint</vt:lpstr>
      <vt:lpstr>Graph-based measures of social influence </vt:lpstr>
      <vt:lpstr>Graph-based measures of social influence:  key players</vt:lpstr>
      <vt:lpstr>Presentazione standard di PowerPoint</vt:lpstr>
      <vt:lpstr>Centrality degree: normalization</vt:lpstr>
      <vt:lpstr>Centrality Degree = number of connections</vt:lpstr>
      <vt:lpstr>Centrality degree for directed networks (prestige)</vt:lpstr>
      <vt:lpstr>Problem with degree centrality</vt:lpstr>
      <vt:lpstr>Example</vt:lpstr>
      <vt:lpstr>Measuring prestige: Page Rank </vt:lpstr>
      <vt:lpstr>The basic principle of Page Rank</vt:lpstr>
      <vt:lpstr>How does it works</vt:lpstr>
      <vt:lpstr>How is it calculated?</vt:lpstr>
      <vt:lpstr>Presentazione standard di PowerPoint</vt:lpstr>
      <vt:lpstr>Presentazione standard di PowerPoint</vt:lpstr>
      <vt:lpstr>Presentazione standard di PowerPoint</vt:lpstr>
      <vt:lpstr>Presentazione standard di PowerPoint</vt:lpstr>
      <vt:lpstr>Presentazione standard di PowerPoint</vt:lpstr>
      <vt:lpstr>More on finding “key players” : bridgeness</vt:lpstr>
      <vt:lpstr>Example of bridge</vt:lpstr>
      <vt:lpstr>Betweenness: intuition</vt:lpstr>
      <vt:lpstr>Presentazione standard di PowerPoint</vt:lpstr>
      <vt:lpstr>Presentazione standard di PowerPoint</vt:lpstr>
      <vt:lpstr>Example of betweenness computation</vt:lpstr>
      <vt:lpstr>Example of computation (bridgeness of the red node)</vt:lpstr>
      <vt:lpstr>Many other measures of bridgeness</vt:lpstr>
      <vt:lpstr>Finding Bridgeness /brokerage</vt:lpstr>
      <vt:lpstr>Other graph-based social measures</vt:lpstr>
      <vt:lpstr>Graph-based measures of social influence </vt:lpstr>
      <vt:lpstr>Influence Spread</vt:lpstr>
      <vt:lpstr>Social Network and  Spread of Influence</vt:lpstr>
      <vt:lpstr>Social Network and  Spread of Influence</vt:lpstr>
      <vt:lpstr>Viral Marketing</vt:lpstr>
      <vt:lpstr>Spread of Influence analysis: Problem Setting</vt:lpstr>
      <vt:lpstr>What we need</vt:lpstr>
      <vt:lpstr>A simple algorithm</vt:lpstr>
      <vt:lpstr>Linear Threshold Model</vt:lpstr>
      <vt:lpstr>Example  (weights on edges are the bu,v)</vt:lpstr>
      <vt:lpstr>Influence Maximization Problem</vt:lpstr>
      <vt:lpstr>Graph-based measures of social influence </vt:lpstr>
      <vt:lpstr>Community detection</vt:lpstr>
      <vt:lpstr>Community detection</vt:lpstr>
      <vt:lpstr>Communities in Social Media</vt:lpstr>
      <vt:lpstr>Subjectivity of Community Definition</vt:lpstr>
      <vt:lpstr>Community detection = clustering</vt:lpstr>
      <vt:lpstr>A very simple method</vt:lpstr>
      <vt:lpstr>Example with K=3</vt:lpstr>
      <vt:lpstr>Presentazione standard di PowerPoint</vt:lpstr>
      <vt:lpstr>A step-by step example (customer clustering based on purchasing behaviours)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Analytics for BI</dc:title>
  <dc:creator>Paola Velardi</dc:creator>
  <cp:lastModifiedBy>Paola Velardi</cp:lastModifiedBy>
  <cp:revision>1</cp:revision>
  <dcterms:created xsi:type="dcterms:W3CDTF">2021-11-04T08:10:35Z</dcterms:created>
  <dcterms:modified xsi:type="dcterms:W3CDTF">2021-11-04T08:16:59Z</dcterms:modified>
</cp:coreProperties>
</file>