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8" r:id="rId17"/>
    <p:sldId id="276" r:id="rId18"/>
    <p:sldId id="277" r:id="rId19"/>
    <p:sldId id="278" r:id="rId20"/>
    <p:sldId id="283" r:id="rId21"/>
    <p:sldId id="280" r:id="rId22"/>
    <p:sldId id="281" r:id="rId23"/>
    <p:sldId id="282" r:id="rId24"/>
    <p:sldId id="284" r:id="rId25"/>
    <p:sldId id="287" r:id="rId26"/>
    <p:sldId id="286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34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1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8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78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08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59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42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65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87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82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7434-2D31-43BA-A6AD-E8A376BEAA8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BA60-9140-49B3-8B10-E0FD8FB029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10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Datalog con negazione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6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9456"/>
                <a:ext cx="11815618" cy="58075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p(X):- r(X) </a:t>
                </a:r>
              </a:p>
              <a:p>
                <a:pPr marL="0" indent="0">
                  <a:buNone/>
                </a:pPr>
                <a:r>
                  <a:rPr lang="it-IT" dirty="0" smtClean="0"/>
                  <a:t>p(X):- p(X) </a:t>
                </a:r>
              </a:p>
              <a:p>
                <a:pPr marL="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(X):- s(X) &amp;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 smtClean="0"/>
                  <a:t>(X)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P = R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it-IT" dirty="0" smtClean="0"/>
                  <a:t> P</a:t>
                </a:r>
              </a:p>
              <a:p>
                <a:pPr marL="0" indent="0">
                  <a:buNone/>
                </a:pPr>
                <a:r>
                  <a:rPr lang="it-IT" dirty="0" smtClean="0"/>
                  <a:t>Q= S</a:t>
                </a:r>
                <a:r>
                  <a:rPr lang="it-IT" dirty="0">
                    <a:solidFill>
                      <a:schemeClr val="bg1">
                        <a:lumMod val="65000"/>
                      </a:schemeClr>
                    </a:solidFill>
                  </a:rPr>
                  <a:t>(X) </a:t>
                </a:r>
                <a:r>
                  <a:rPr lang="it-IT" dirty="0" smtClean="0"/>
                  <a:t> </a:t>
                </a:r>
                <a:r>
                  <a:rPr lang="it-IT" dirty="0" smtClean="0">
                    <a:sym typeface="MT Extra" panose="05050102010205020202" pitchFamily="18" charset="2"/>
                  </a:rPr>
                  <a:t> (DOM – P)</a:t>
                </a:r>
                <a:r>
                  <a:rPr lang="it-IT" dirty="0">
                    <a:solidFill>
                      <a:schemeClr val="bg1">
                        <a:lumMod val="65000"/>
                      </a:schemeClr>
                    </a:solidFill>
                  </a:rPr>
                  <a:t> (X) </a:t>
                </a: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9456"/>
                <a:ext cx="11815618" cy="5807508"/>
              </a:xfrm>
              <a:blipFill>
                <a:blip r:embed="rId2"/>
                <a:stretch>
                  <a:fillRect l="-1084" t="-17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42104"/>
              </p:ext>
            </p:extLst>
          </p:nvPr>
        </p:nvGraphicFramePr>
        <p:xfrm>
          <a:off x="4975321" y="498156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29536"/>
              </p:ext>
            </p:extLst>
          </p:nvPr>
        </p:nvGraphicFramePr>
        <p:xfrm>
          <a:off x="7780094" y="493076"/>
          <a:ext cx="22536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65113"/>
              </p:ext>
            </p:extLst>
          </p:nvPr>
        </p:nvGraphicFramePr>
        <p:xfrm>
          <a:off x="217056" y="4157246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33115"/>
              </p:ext>
            </p:extLst>
          </p:nvPr>
        </p:nvGraphicFramePr>
        <p:xfrm>
          <a:off x="2721647" y="4157246"/>
          <a:ext cx="22536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6983"/>
              </p:ext>
            </p:extLst>
          </p:nvPr>
        </p:nvGraphicFramePr>
        <p:xfrm>
          <a:off x="4084013" y="1795351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44643"/>
              </p:ext>
            </p:extLst>
          </p:nvPr>
        </p:nvGraphicFramePr>
        <p:xfrm>
          <a:off x="5913490" y="1754550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19654" y="1687093"/>
                <a:ext cx="463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it-IT" sz="2400" dirty="0" smtClean="0">
                    <a:sym typeface="MT Extra" panose="05050102010205020202" pitchFamily="18" charset="2"/>
                  </a:rPr>
                  <a:t> </a:t>
                </a:r>
                <a:endParaRPr lang="it-IT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654" y="1687093"/>
                <a:ext cx="46358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63173"/>
              </p:ext>
            </p:extLst>
          </p:nvPr>
        </p:nvGraphicFramePr>
        <p:xfrm>
          <a:off x="7828183" y="1767280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21500" y="2462514"/>
                <a:ext cx="612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500" y="2462514"/>
                <a:ext cx="6126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75244"/>
              </p:ext>
            </p:extLst>
          </p:nvPr>
        </p:nvGraphicFramePr>
        <p:xfrm>
          <a:off x="4084013" y="2513449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237436" y="2493369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MT Extra" panose="05050102010205020202" pitchFamily="18" charset="2"/>
              </a:rPr>
              <a:t> (</a:t>
            </a:r>
            <a:endParaRPr lang="it-IT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183518" y="2459706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-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89584"/>
              </p:ext>
            </p:extLst>
          </p:nvPr>
        </p:nvGraphicFramePr>
        <p:xfrm>
          <a:off x="9441093" y="2553544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1724164" y="239608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)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22687" y="4140889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687" y="4140889"/>
                <a:ext cx="4924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82316"/>
              </p:ext>
            </p:extLst>
          </p:nvPr>
        </p:nvGraphicFramePr>
        <p:xfrm>
          <a:off x="6938121" y="4217194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57073" y="412495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it-IT" sz="5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73" y="4124956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493767" y="3369837"/>
            <a:ext cx="163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punto fisso </a:t>
            </a:r>
            <a:endParaRPr 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35859" y="1662065"/>
                <a:ext cx="612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59" y="1662065"/>
                <a:ext cx="6126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03513"/>
              </p:ext>
            </p:extLst>
          </p:nvPr>
        </p:nvGraphicFramePr>
        <p:xfrm>
          <a:off x="7084027" y="2440181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85865"/>
              </p:ext>
            </p:extLst>
          </p:nvPr>
        </p:nvGraphicFramePr>
        <p:xfrm>
          <a:off x="9003895" y="2393962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318686" y="4121289"/>
                <a:ext cx="817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∪∅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686" y="4121289"/>
                <a:ext cx="81746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15926" y="5364036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26" y="5364036"/>
                <a:ext cx="49244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50312" y="534810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it-IT" sz="5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312" y="5348103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15103"/>
              </p:ext>
            </p:extLst>
          </p:nvPr>
        </p:nvGraphicFramePr>
        <p:xfrm>
          <a:off x="6809883" y="5287802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8001371" y="5358077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MT Extra" panose="05050102010205020202" pitchFamily="18" charset="2"/>
              </a:rPr>
              <a:t> (</a:t>
            </a:r>
            <a:endParaRPr lang="it-IT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21902" y="5319420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-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70377"/>
              </p:ext>
            </p:extLst>
          </p:nvPr>
        </p:nvGraphicFramePr>
        <p:xfrm>
          <a:off x="9179477" y="5413258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1462548" y="525579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)</a:t>
            </a:r>
            <a:endParaRPr lang="it-IT" sz="28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85300"/>
              </p:ext>
            </p:extLst>
          </p:nvPr>
        </p:nvGraphicFramePr>
        <p:xfrm>
          <a:off x="8742279" y="5253676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7735904" y="615504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minimale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3" grpId="0"/>
      <p:bldP spid="35" grpId="0"/>
      <p:bldP spid="36" grpId="0"/>
      <p:bldP spid="41" grpId="0"/>
      <p:bldP spid="42" grpId="0"/>
      <p:bldP spid="44" grpId="0"/>
      <p:bldP spid="48" grpId="0"/>
      <p:bldP spid="49" grpId="0"/>
      <p:bldP spid="50" grpId="0"/>
      <p:bldP spid="52" grpId="0"/>
      <p:bldP spid="53" grpId="0"/>
      <p:bldP spid="55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9456"/>
                <a:ext cx="11815618" cy="58075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p(X):- r(X) </a:t>
                </a:r>
              </a:p>
              <a:p>
                <a:pPr marL="0" indent="0">
                  <a:buNone/>
                </a:pPr>
                <a:r>
                  <a:rPr lang="it-IT" dirty="0" smtClean="0"/>
                  <a:t>p(X):- p(X) </a:t>
                </a:r>
              </a:p>
              <a:p>
                <a:pPr marL="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(X):- s(X) &amp;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 smtClean="0"/>
                  <a:t>(X)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P = R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it-IT" dirty="0" smtClean="0"/>
                  <a:t> P</a:t>
                </a:r>
              </a:p>
              <a:p>
                <a:pPr marL="0" indent="0">
                  <a:buNone/>
                </a:pPr>
                <a:r>
                  <a:rPr lang="it-IT" dirty="0" smtClean="0"/>
                  <a:t>Q= S</a:t>
                </a:r>
                <a:r>
                  <a:rPr lang="it-IT" dirty="0">
                    <a:solidFill>
                      <a:schemeClr val="bg1">
                        <a:lumMod val="65000"/>
                      </a:schemeClr>
                    </a:solidFill>
                  </a:rPr>
                  <a:t>(X) </a:t>
                </a:r>
                <a:r>
                  <a:rPr lang="it-IT" dirty="0" smtClean="0"/>
                  <a:t> </a:t>
                </a:r>
                <a:r>
                  <a:rPr lang="it-IT" dirty="0" smtClean="0">
                    <a:sym typeface="MT Extra" panose="05050102010205020202" pitchFamily="18" charset="2"/>
                  </a:rPr>
                  <a:t> (DOM – P)</a:t>
                </a:r>
                <a:r>
                  <a:rPr lang="it-IT" dirty="0">
                    <a:solidFill>
                      <a:schemeClr val="bg1">
                        <a:lumMod val="65000"/>
                      </a:schemeClr>
                    </a:solidFill>
                  </a:rPr>
                  <a:t> (X) </a:t>
                </a: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9456"/>
                <a:ext cx="11815618" cy="5807508"/>
              </a:xfrm>
              <a:blipFill>
                <a:blip r:embed="rId2"/>
                <a:stretch>
                  <a:fillRect l="-1084" t="-17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975321" y="498156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80094" y="493076"/>
          <a:ext cx="22536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98289"/>
              </p:ext>
            </p:extLst>
          </p:nvPr>
        </p:nvGraphicFramePr>
        <p:xfrm>
          <a:off x="34962" y="4154533"/>
          <a:ext cx="22536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720" y="4063708"/>
                <a:ext cx="739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Q=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720" y="4063708"/>
                <a:ext cx="739305" cy="461665"/>
              </a:xfrm>
              <a:prstGeom prst="rect">
                <a:avLst/>
              </a:prstGeom>
              <a:blipFill>
                <a:blip r:embed="rId3"/>
                <a:stretch>
                  <a:fillRect l="-13223" t="-10667" r="-3306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19654" y="1687093"/>
                <a:ext cx="463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it-IT" sz="2400" dirty="0" smtClean="0">
                    <a:sym typeface="MT Extra" panose="05050102010205020202" pitchFamily="18" charset="2"/>
                  </a:rPr>
                  <a:t> </a:t>
                </a:r>
                <a:endParaRPr lang="it-IT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654" y="1687093"/>
                <a:ext cx="46358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96956"/>
              </p:ext>
            </p:extLst>
          </p:nvPr>
        </p:nvGraphicFramePr>
        <p:xfrm>
          <a:off x="7812466" y="1711438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21500" y="2462514"/>
                <a:ext cx="612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500" y="2462514"/>
                <a:ext cx="6126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237436" y="2493369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MT Extra" panose="05050102010205020202" pitchFamily="18" charset="2"/>
              </a:rPr>
              <a:t> (</a:t>
            </a:r>
            <a:endParaRPr lang="it-IT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183518" y="2459706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724164" y="239608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7493767" y="3369837"/>
            <a:ext cx="163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punto fisso </a:t>
            </a:r>
            <a:endParaRPr 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35859" y="1662065"/>
                <a:ext cx="612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59" y="1662065"/>
                <a:ext cx="6126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7084027" y="2440181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9003895" y="2393962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29999" y="4197325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99" y="4197325"/>
                <a:ext cx="49244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64385" y="418139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it-IT" sz="5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385" y="4181392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15493"/>
              </p:ext>
            </p:extLst>
          </p:nvPr>
        </p:nvGraphicFramePr>
        <p:xfrm>
          <a:off x="6323956" y="4121091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515444" y="4191366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MT Extra" panose="05050102010205020202" pitchFamily="18" charset="2"/>
              </a:rPr>
              <a:t> (</a:t>
            </a:r>
            <a:endParaRPr lang="it-IT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9435975" y="4152709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-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34914"/>
              </p:ext>
            </p:extLst>
          </p:nvPr>
        </p:nvGraphicFramePr>
        <p:xfrm>
          <a:off x="8693550" y="4246547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0976621" y="4089087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)</a:t>
            </a:r>
            <a:endParaRPr lang="it-IT" sz="28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07956"/>
              </p:ext>
            </p:extLst>
          </p:nvPr>
        </p:nvGraphicFramePr>
        <p:xfrm>
          <a:off x="8256352" y="4086965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7735904" y="615504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minimale</a:t>
            </a:r>
            <a:endParaRPr lang="it-IT" sz="2400" dirty="0">
              <a:solidFill>
                <a:srgbClr val="FF0000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34608"/>
              </p:ext>
            </p:extLst>
          </p:nvPr>
        </p:nvGraphicFramePr>
        <p:xfrm>
          <a:off x="5248541" y="1547085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31983"/>
              </p:ext>
            </p:extLst>
          </p:nvPr>
        </p:nvGraphicFramePr>
        <p:xfrm>
          <a:off x="7034168" y="1527988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275"/>
              </p:ext>
            </p:extLst>
          </p:nvPr>
        </p:nvGraphicFramePr>
        <p:xfrm>
          <a:off x="10524761" y="2350476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82935" y="2546289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35" y="2546289"/>
                <a:ext cx="49244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29999" y="5263058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99" y="5263058"/>
                <a:ext cx="49244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764385" y="5247125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it-IT" sz="5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385" y="5247125"/>
                <a:ext cx="5341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82997"/>
              </p:ext>
            </p:extLst>
          </p:nvPr>
        </p:nvGraphicFramePr>
        <p:xfrm>
          <a:off x="6323956" y="5186824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7515444" y="5257099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MT Extra" panose="05050102010205020202" pitchFamily="18" charset="2"/>
              </a:rPr>
              <a:t> (</a:t>
            </a:r>
            <a:endParaRPr lang="it-IT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9435975" y="5218442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-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25977"/>
              </p:ext>
            </p:extLst>
          </p:nvPr>
        </p:nvGraphicFramePr>
        <p:xfrm>
          <a:off x="8693550" y="5312280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10976621" y="515482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)</a:t>
            </a:r>
            <a:endParaRPr lang="it-IT" sz="2800" dirty="0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2703"/>
              </p:ext>
            </p:extLst>
          </p:nvPr>
        </p:nvGraphicFramePr>
        <p:xfrm>
          <a:off x="8256352" y="5152698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  <p:bldP spid="28" grpId="0"/>
      <p:bldP spid="33" grpId="0"/>
      <p:bldP spid="35" grpId="0"/>
      <p:bldP spid="42" grpId="0"/>
      <p:bldP spid="44" grpId="0"/>
      <p:bldP spid="49" grpId="0"/>
      <p:bldP spid="50" grpId="0"/>
      <p:bldP spid="52" grpId="0"/>
      <p:bldP spid="53" grpId="0"/>
      <p:bldP spid="55" grpId="0"/>
      <p:bldP spid="57" grpId="0"/>
      <p:bldP spid="43" grpId="0"/>
      <p:bldP spid="47" grpId="0"/>
      <p:bldP spid="58" grpId="0"/>
      <p:bldP spid="60" grpId="0"/>
      <p:bldP spid="61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9456"/>
                <a:ext cx="11815618" cy="58075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p(X):- r(X) </a:t>
                </a:r>
              </a:p>
              <a:p>
                <a:pPr marL="0" indent="0">
                  <a:buNone/>
                </a:pPr>
                <a:r>
                  <a:rPr lang="it-IT" dirty="0" smtClean="0"/>
                  <a:t>p(X):- p(X) </a:t>
                </a:r>
              </a:p>
              <a:p>
                <a:pPr marL="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(X):- s(X) &amp;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 smtClean="0"/>
                  <a:t>(X)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P = R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it-IT" dirty="0" smtClean="0"/>
                  <a:t> P</a:t>
                </a:r>
              </a:p>
              <a:p>
                <a:pPr marL="0" indent="0">
                  <a:buNone/>
                </a:pPr>
                <a:r>
                  <a:rPr lang="it-IT" dirty="0" smtClean="0"/>
                  <a:t>Q= S </a:t>
                </a:r>
                <a:r>
                  <a:rPr lang="it-IT" dirty="0" smtClean="0">
                    <a:sym typeface="MT Extra" panose="05050102010205020202" pitchFamily="18" charset="2"/>
                  </a:rPr>
                  <a:t> (DOM – P)</a:t>
                </a: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9456"/>
                <a:ext cx="11815618" cy="5807508"/>
              </a:xfrm>
              <a:blipFill>
                <a:blip r:embed="rId2"/>
                <a:stretch>
                  <a:fillRect l="-1084" t="-17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975321" y="498156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80094" y="493076"/>
          <a:ext cx="22536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1707"/>
              </p:ext>
            </p:extLst>
          </p:nvPr>
        </p:nvGraphicFramePr>
        <p:xfrm>
          <a:off x="6951899" y="3665005"/>
          <a:ext cx="22536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122657" y="3574180"/>
                <a:ext cx="739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Q=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657" y="3574180"/>
                <a:ext cx="739305" cy="461665"/>
              </a:xfrm>
              <a:prstGeom prst="rect">
                <a:avLst/>
              </a:prstGeom>
              <a:blipFill>
                <a:blip r:embed="rId3"/>
                <a:stretch>
                  <a:fillRect l="-13223" t="-10526" r="-330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12688"/>
              </p:ext>
            </p:extLst>
          </p:nvPr>
        </p:nvGraphicFramePr>
        <p:xfrm>
          <a:off x="401779" y="3760602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26166"/>
              </p:ext>
            </p:extLst>
          </p:nvPr>
        </p:nvGraphicFramePr>
        <p:xfrm>
          <a:off x="2906370" y="3760602"/>
          <a:ext cx="22536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5709" y="295564"/>
            <a:ext cx="2558473" cy="1080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ctangle 64"/>
          <p:cNvSpPr/>
          <p:nvPr/>
        </p:nvSpPr>
        <p:spPr>
          <a:xfrm>
            <a:off x="401779" y="3403155"/>
            <a:ext cx="2558473" cy="1080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324980" y="5057053"/>
            <a:ext cx="85183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Se il programma è stratificato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nell’insieme dei punti fissi minimali posso sceglierne uno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che è «migliore» degli altri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Decidere se un programma è stratificato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Una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stratificazione</a:t>
                </a:r>
                <a:r>
                  <a:rPr lang="it-IT" dirty="0" smtClean="0"/>
                  <a:t> di un programma Datalog è una funzione che assegna ad ogni predicato p un intero positivo s(p) (lo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strato</a:t>
                </a:r>
                <a:r>
                  <a:rPr lang="it-IT" dirty="0" smtClean="0"/>
                  <a:t> di p) ed è tale che: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t-IT" dirty="0" smtClean="0"/>
                  <a:t>q appare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non negato </a:t>
                </a:r>
                <a:r>
                  <a:rPr lang="it-IT" dirty="0" smtClean="0"/>
                  <a:t>nel corpo di una regola per 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s(q)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s(p)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t-IT" dirty="0"/>
                  <a:t>q appare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negato </a:t>
                </a:r>
                <a:r>
                  <a:rPr lang="it-IT" dirty="0"/>
                  <a:t>nel corpo di una regola per 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s(q)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s(p)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8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9456"/>
                <a:ext cx="10515600" cy="63361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b="1" dirty="0" smtClean="0"/>
                  <a:t>Lemma 1</a:t>
                </a:r>
                <a:r>
                  <a:rPr lang="it-IT" dirty="0" smtClean="0"/>
                  <a:t> Se un </a:t>
                </a:r>
                <a:r>
                  <a:rPr lang="it-IT" dirty="0"/>
                  <a:t>programma ha una </a:t>
                </a:r>
                <a:r>
                  <a:rPr lang="it-IT" dirty="0" smtClean="0"/>
                  <a:t>stratificazione allora è </a:t>
                </a:r>
                <a:r>
                  <a:rPr lang="it-IT" dirty="0"/>
                  <a:t>stratificato </a:t>
                </a: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Per assurdo:         il programma ha una stratificazione </a:t>
                </a:r>
                <a:r>
                  <a:rPr lang="it-IT" i="1" dirty="0" smtClean="0"/>
                  <a:t>s</a:t>
                </a:r>
                <a:r>
                  <a:rPr lang="it-IT" dirty="0" smtClean="0"/>
                  <a:t> ed esistono una regola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 smtClean="0"/>
                  <a:t>(...) :-  ... &amp;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dirty="0" smtClean="0"/>
                  <a:t>(...) &amp; .... e un cammino nel grafo delle dipendenze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9456"/>
                <a:ext cx="10515600" cy="6336144"/>
              </a:xfrm>
              <a:blipFill>
                <a:blip r:embed="rId2"/>
                <a:stretch>
                  <a:fillRect l="-1217" t="-1636" r="-4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88145" y="4743378"/>
                <a:ext cx="7069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145" y="4743378"/>
                <a:ext cx="70698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3091" y="3270793"/>
                <a:ext cx="1101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091" y="3270793"/>
                <a:ext cx="11011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86266" y="3241063"/>
                <a:ext cx="68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66" y="3241063"/>
                <a:ext cx="6840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80792" y="3455703"/>
                <a:ext cx="68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792" y="3455703"/>
                <a:ext cx="68403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12727" y="4743377"/>
                <a:ext cx="676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7" y="4743377"/>
                <a:ext cx="67601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3995133" y="5035765"/>
            <a:ext cx="431759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  <a:endCxn id="7" idx="2"/>
          </p:cNvCxnSpPr>
          <p:nvPr/>
        </p:nvCxnSpPr>
        <p:spPr>
          <a:xfrm flipH="1" flipV="1">
            <a:off x="8122809" y="4040478"/>
            <a:ext cx="527927" cy="702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flipH="1" flipV="1">
            <a:off x="7070299" y="3533451"/>
            <a:ext cx="710493" cy="214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  <a:endCxn id="5" idx="3"/>
          </p:cNvCxnSpPr>
          <p:nvPr/>
        </p:nvCxnSpPr>
        <p:spPr>
          <a:xfrm flipH="1">
            <a:off x="4914226" y="3533451"/>
            <a:ext cx="1472040" cy="2973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4" idx="0"/>
          </p:cNvCxnSpPr>
          <p:nvPr/>
        </p:nvCxnSpPr>
        <p:spPr>
          <a:xfrm flipH="1">
            <a:off x="3641639" y="3855568"/>
            <a:ext cx="722020" cy="887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68121" y="5170703"/>
                <a:ext cx="2091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sz="2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it-IT" sz="2800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endParaRPr lang="it-IT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121" y="5170703"/>
                <a:ext cx="2091663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75018" y="4040478"/>
                <a:ext cx="243733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it-IT" sz="2800" dirty="0" smtClean="0"/>
                  <a:t>)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it-IT" sz="2800" dirty="0"/>
                      <m:t>)</m:t>
                    </m:r>
                  </m:oMath>
                </a14:m>
                <a:endParaRPr lang="it-IT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i="1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it-IT" sz="6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800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it-IT" sz="2800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endParaRPr lang="it-IT" sz="6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8" y="4040478"/>
                <a:ext cx="2437334" cy="1631216"/>
              </a:xfrm>
              <a:prstGeom prst="rect">
                <a:avLst/>
              </a:prstGeom>
              <a:blipFill>
                <a:blip r:embed="rId10"/>
                <a:stretch>
                  <a:fillRect t="-3745" b="-101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21538" y="2938144"/>
                <a:ext cx="2091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800" dirty="0" smtClean="0"/>
                  <a:t>)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it-IT" sz="2800" dirty="0"/>
                      <m:t>)</m:t>
                    </m:r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538" y="2938144"/>
                <a:ext cx="2091663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46555" y="3967601"/>
                <a:ext cx="2038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800" dirty="0" smtClean="0"/>
                  <a:t>)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it-IT" sz="2800" dirty="0"/>
                      <m:t>)</m:t>
                    </m:r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55" y="3967601"/>
                <a:ext cx="2038058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08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6309" y="286328"/>
                <a:ext cx="11806381" cy="642850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t-IT" b="1" dirty="0" smtClean="0"/>
                  <a:t>Input</a:t>
                </a:r>
                <a:r>
                  <a:rPr lang="it-IT" dirty="0" smtClean="0"/>
                  <a:t> un programma Datalog con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it-IT" dirty="0" smtClean="0"/>
                  <a:t> predicati ordinari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Output</a:t>
                </a:r>
                <a:r>
                  <a:rPr lang="it-IT" dirty="0" smtClean="0"/>
                  <a:t> decide se il programma è stratificato e in caso affermativo genera una stratificazione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for every </a:t>
                </a:r>
                <a:r>
                  <a:rPr lang="it-IT" dirty="0" smtClean="0"/>
                  <a:t>predicato </a:t>
                </a:r>
                <a:r>
                  <a:rPr lang="it-IT" i="1" dirty="0" smtClean="0"/>
                  <a:t>p</a:t>
                </a:r>
                <a:r>
                  <a:rPr lang="it-IT" dirty="0" smtClean="0"/>
                  <a:t> </a:t>
                </a:r>
                <a:r>
                  <a:rPr lang="it-IT" b="1" dirty="0" smtClean="0"/>
                  <a:t>do</a:t>
                </a:r>
                <a:r>
                  <a:rPr lang="it-IT" dirty="0" smtClean="0"/>
                  <a:t> </a:t>
                </a:r>
                <a:r>
                  <a:rPr lang="it-IT" i="1" dirty="0" smtClean="0"/>
                  <a:t>s(p)=</a:t>
                </a:r>
                <a:r>
                  <a:rPr lang="it-IT" dirty="0" smtClean="0"/>
                  <a:t>1;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repeat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for </a:t>
                </a:r>
                <a:r>
                  <a:rPr lang="it-IT" b="1" dirty="0"/>
                  <a:t>every </a:t>
                </a:r>
                <a:r>
                  <a:rPr lang="it-IT" dirty="0" smtClean="0"/>
                  <a:t>regola </a:t>
                </a:r>
                <a:r>
                  <a:rPr lang="it-IT" i="1" dirty="0" smtClean="0"/>
                  <a:t>r</a:t>
                </a:r>
                <a:r>
                  <a:rPr lang="it-IT" dirty="0" smtClean="0"/>
                  <a:t> con testa </a:t>
                </a:r>
                <a:r>
                  <a:rPr lang="it-IT" i="1" dirty="0" smtClean="0"/>
                  <a:t>p </a:t>
                </a:r>
                <a:r>
                  <a:rPr lang="it-IT" b="1" dirty="0" smtClean="0"/>
                  <a:t>do</a:t>
                </a:r>
              </a:p>
              <a:p>
                <a:pPr marL="0" indent="0">
                  <a:buNone/>
                </a:pPr>
                <a:r>
                  <a:rPr lang="it-IT" b="1" i="1" dirty="0"/>
                  <a:t>	</a:t>
                </a:r>
                <a:r>
                  <a:rPr lang="it-IT" b="1" dirty="0"/>
                  <a:t> for every </a:t>
                </a:r>
                <a:r>
                  <a:rPr lang="it-IT" dirty="0"/>
                  <a:t>predicato </a:t>
                </a:r>
                <a:r>
                  <a:rPr lang="it-IT" i="1" dirty="0" smtClean="0"/>
                  <a:t>q </a:t>
                </a:r>
                <a:r>
                  <a:rPr lang="it-IT" dirty="0" smtClean="0"/>
                  <a:t>nel corpo di </a:t>
                </a:r>
                <a:r>
                  <a:rPr lang="it-IT" i="1" dirty="0" smtClean="0"/>
                  <a:t>r </a:t>
                </a:r>
                <a:r>
                  <a:rPr lang="it-IT" b="1" dirty="0" smtClean="0"/>
                  <a:t>do</a:t>
                </a:r>
              </a:p>
              <a:p>
                <a:pPr marL="0" indent="0">
                  <a:buNone/>
                </a:pPr>
                <a:r>
                  <a:rPr lang="it-IT" b="1" i="1" dirty="0"/>
                  <a:t>		</a:t>
                </a:r>
                <a:r>
                  <a:rPr lang="it-IT" b="1" dirty="0" smtClean="0"/>
                  <a:t>begin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		if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(...) </a:t>
                </a:r>
                <a:r>
                  <a:rPr lang="it-IT" dirty="0">
                    <a:solidFill>
                      <a:srgbClr val="FF0000"/>
                    </a:solidFill>
                  </a:rPr>
                  <a:t>:-  ...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(...) </a:t>
                </a:r>
                <a:r>
                  <a:rPr lang="it-IT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>
                    <a:solidFill>
                      <a:srgbClr val="FF0000"/>
                    </a:solidFill>
                  </a:rPr>
                  <a:t>.... </a:t>
                </a:r>
                <a:r>
                  <a:rPr lang="it-IT" b="1" dirty="0" smtClean="0"/>
                  <a:t>and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i="1" dirty="0">
                    <a:solidFill>
                      <a:srgbClr val="FF0000"/>
                    </a:solidFill>
                  </a:rPr>
                  <a:t>s(p)&lt;s(q) </a:t>
                </a:r>
                <a:r>
                  <a:rPr lang="it-IT" b="1" dirty="0" smtClean="0"/>
                  <a:t>then 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s(p):=s(q)</a:t>
                </a:r>
                <a:r>
                  <a:rPr lang="it-IT" dirty="0" smtClean="0"/>
                  <a:t>;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it-IT" dirty="0" smtClean="0"/>
                  <a:t>		</a:t>
                </a:r>
                <a:r>
                  <a:rPr lang="it-IT" b="1" dirty="0" smtClean="0"/>
                  <a:t>if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it-IT" dirty="0">
                    <a:solidFill>
                      <a:srgbClr val="FF0000"/>
                    </a:solidFill>
                  </a:rPr>
                  <a:t>(...) :-  ...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it-I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(...)</a:t>
                </a:r>
                <a:r>
                  <a:rPr lang="it-IT" dirty="0">
                    <a:solidFill>
                      <a:srgbClr val="FF0000"/>
                    </a:solidFill>
                  </a:rPr>
                  <a:t>  ....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b="1" dirty="0"/>
                  <a:t>and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i="1" dirty="0">
                    <a:solidFill>
                      <a:srgbClr val="FF0000"/>
                    </a:solidFill>
                  </a:rPr>
                  <a:t>s(p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≤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s(q</a:t>
                </a:r>
                <a:r>
                  <a:rPr lang="it-IT" i="1" dirty="0">
                    <a:solidFill>
                      <a:srgbClr val="FF0000"/>
                    </a:solidFill>
                  </a:rPr>
                  <a:t>) </a:t>
                </a:r>
                <a:r>
                  <a:rPr lang="it-IT" b="1" dirty="0"/>
                  <a:t>then 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s(p</a:t>
                </a:r>
                <a:r>
                  <a:rPr lang="it-IT" b="1" i="1" dirty="0">
                    <a:solidFill>
                      <a:srgbClr val="FF0000"/>
                    </a:solidFill>
                  </a:rPr>
                  <a:t>):=s(q) 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+1</a:t>
                </a:r>
              </a:p>
              <a:p>
                <a:pPr marL="0" indent="0">
                  <a:buNone/>
                </a:pPr>
                <a:r>
                  <a:rPr lang="it-IT" b="1" i="1" dirty="0">
                    <a:solidFill>
                      <a:srgbClr val="FF0000"/>
                    </a:solidFill>
                  </a:rPr>
                  <a:t>	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	</a:t>
                </a:r>
                <a:r>
                  <a:rPr lang="it-IT" b="1" dirty="0" smtClean="0"/>
                  <a:t>end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until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i="1" dirty="0" smtClean="0"/>
                  <a:t>p, s(p) </a:t>
                </a:r>
                <a:r>
                  <a:rPr lang="it-IT" dirty="0" smtClean="0"/>
                  <a:t>non è cambiato </a:t>
                </a:r>
                <a:r>
                  <a:rPr lang="it-IT" b="1" dirty="0" smtClean="0"/>
                  <a:t>or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it-IT" b="1" dirty="0" smtClean="0"/>
                  <a:t> </a:t>
                </a:r>
                <a:r>
                  <a:rPr lang="it-IT" i="1" dirty="0" smtClean="0"/>
                  <a:t>p,</a:t>
                </a:r>
                <a:r>
                  <a:rPr lang="it-IT" b="1" dirty="0" smtClean="0"/>
                  <a:t> </a:t>
                </a:r>
                <a:r>
                  <a:rPr lang="it-IT" dirty="0" smtClean="0"/>
                  <a:t>t.c. </a:t>
                </a:r>
                <a:r>
                  <a:rPr lang="it-IT" i="1" dirty="0"/>
                  <a:t>s(p</a:t>
                </a:r>
                <a:r>
                  <a:rPr lang="it-IT" i="1" dirty="0" smtClean="0"/>
                  <a:t>)&gt;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it-IT" dirty="0" smtClean="0"/>
                  <a:t>;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if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i="1" dirty="0"/>
                  <a:t>p,</a:t>
                </a:r>
                <a:r>
                  <a:rPr lang="it-IT" b="1" dirty="0"/>
                  <a:t> </a:t>
                </a:r>
                <a:r>
                  <a:rPr lang="it-IT" dirty="0"/>
                  <a:t>t.c. </a:t>
                </a:r>
                <a:r>
                  <a:rPr lang="it-IT" i="1" dirty="0"/>
                  <a:t>s(p)&gt;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it-IT" b="1" dirty="0" smtClean="0"/>
                  <a:t>then </a:t>
                </a:r>
                <a:r>
                  <a:rPr lang="it-IT" dirty="0" smtClean="0"/>
                  <a:t>il programma non è stratificato</a:t>
                </a:r>
              </a:p>
              <a:p>
                <a:pPr marL="0" indent="0">
                  <a:buNone/>
                </a:pPr>
                <a:r>
                  <a:rPr lang="it-IT" dirty="0" smtClean="0"/>
                  <a:t>			</a:t>
                </a:r>
                <a:r>
                  <a:rPr lang="it-IT" b="1" dirty="0" smtClean="0"/>
                  <a:t>else</a:t>
                </a:r>
                <a:r>
                  <a:rPr lang="it-IT" dirty="0" smtClean="0"/>
                  <a:t> </a:t>
                </a:r>
                <a:r>
                  <a:rPr lang="it-IT" dirty="0"/>
                  <a:t> il programma </a:t>
                </a:r>
                <a:r>
                  <a:rPr lang="it-IT" dirty="0" smtClean="0"/>
                  <a:t>è stratificato.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309" y="286328"/>
                <a:ext cx="11806381" cy="6428508"/>
              </a:xfrm>
              <a:blipFill>
                <a:blip r:embed="rId2"/>
                <a:stretch>
                  <a:fillRect l="-929" t="-18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9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664" y="407021"/>
                <a:ext cx="3220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i="1" dirty="0">
                    <a:solidFill>
                      <a:srgbClr val="FF0000"/>
                    </a:solidFill>
                  </a:rPr>
                  <a:t>p</a:t>
                </a:r>
                <a:r>
                  <a:rPr lang="it-IT" sz="3200" dirty="0">
                    <a:solidFill>
                      <a:srgbClr val="FF0000"/>
                    </a:solidFill>
                  </a:rPr>
                  <a:t>(...) :-  ...</a:t>
                </a:r>
                <a14:m>
                  <m:oMath xmlns:m="http://schemas.openxmlformats.org/officeDocument/2006/math">
                    <m:r>
                      <a:rPr lang="it-IT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it-IT" sz="3200" b="1" dirty="0">
                    <a:solidFill>
                      <a:srgbClr val="FF0000"/>
                    </a:solidFill>
                  </a:rPr>
                  <a:t>(...)  </a:t>
                </a:r>
                <a:r>
                  <a:rPr lang="it-IT" sz="3200" dirty="0">
                    <a:solidFill>
                      <a:srgbClr val="FF0000"/>
                    </a:solidFill>
                  </a:rPr>
                  <a:t>....</a:t>
                </a:r>
                <a:endParaRPr lang="it-IT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64" y="407021"/>
                <a:ext cx="3220753" cy="584775"/>
              </a:xfrm>
              <a:prstGeom prst="rect">
                <a:avLst/>
              </a:prstGeom>
              <a:blipFill>
                <a:blip r:embed="rId2"/>
                <a:stretch>
                  <a:fillRect l="-4924" t="-12500" r="-3788" b="-34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0864" y="4372684"/>
                <a:ext cx="3498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it-IT" sz="3200" dirty="0">
                    <a:solidFill>
                      <a:srgbClr val="FF0000"/>
                    </a:solidFill>
                  </a:rPr>
                  <a:t>(...) :-  </a:t>
                </a:r>
                <a:r>
                  <a:rPr lang="it-IT" sz="3200" dirty="0" smtClean="0">
                    <a:solidFill>
                      <a:srgbClr val="FF0000"/>
                    </a:solidFill>
                  </a:rPr>
                  <a:t>…</a:t>
                </a:r>
                <a14:m>
                  <m:oMath xmlns:m="http://schemas.openxmlformats.org/officeDocument/2006/math">
                    <m:r>
                      <a:rPr lang="it-IT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it-IT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it-IT" sz="3200" b="1" dirty="0">
                    <a:solidFill>
                      <a:srgbClr val="FF0000"/>
                    </a:solidFill>
                  </a:rPr>
                  <a:t>(...)  </a:t>
                </a:r>
                <a:r>
                  <a:rPr lang="it-IT" sz="3200" dirty="0">
                    <a:solidFill>
                      <a:srgbClr val="FF0000"/>
                    </a:solidFill>
                  </a:rPr>
                  <a:t>....</a:t>
                </a:r>
                <a:endParaRPr lang="it-IT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64" y="4372684"/>
                <a:ext cx="3498073" cy="584775"/>
              </a:xfrm>
              <a:prstGeom prst="rect">
                <a:avLst/>
              </a:prstGeom>
              <a:blipFill>
                <a:blip r:embed="rId3"/>
                <a:stretch>
                  <a:fillRect l="-4355" t="-12500" r="-3484" b="-34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39164"/>
              </p:ext>
            </p:extLst>
          </p:nvPr>
        </p:nvGraphicFramePr>
        <p:xfrm>
          <a:off x="4149133" y="166296"/>
          <a:ext cx="23806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609">
                  <a:extLst>
                    <a:ext uri="{9D8B030D-6E8A-4147-A177-3AD203B41FA5}">
                      <a16:colId xmlns:a16="http://schemas.microsoft.com/office/drawing/2014/main" val="343177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7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5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9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24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891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41073"/>
              </p:ext>
            </p:extLst>
          </p:nvPr>
        </p:nvGraphicFramePr>
        <p:xfrm>
          <a:off x="7967600" y="166296"/>
          <a:ext cx="23806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609">
                  <a:extLst>
                    <a:ext uri="{9D8B030D-6E8A-4147-A177-3AD203B41FA5}">
                      <a16:colId xmlns:a16="http://schemas.microsoft.com/office/drawing/2014/main" val="343177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7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q p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5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9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24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89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78245"/>
              </p:ext>
            </p:extLst>
          </p:nvPr>
        </p:nvGraphicFramePr>
        <p:xfrm>
          <a:off x="4377732" y="2722259"/>
          <a:ext cx="23806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609">
                  <a:extLst>
                    <a:ext uri="{9D8B030D-6E8A-4147-A177-3AD203B41FA5}">
                      <a16:colId xmlns:a16="http://schemas.microsoft.com/office/drawing/2014/main" val="343177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7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5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9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24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89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42964"/>
              </p:ext>
            </p:extLst>
          </p:nvPr>
        </p:nvGraphicFramePr>
        <p:xfrm>
          <a:off x="8238532" y="3772126"/>
          <a:ext cx="23806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609">
                  <a:extLst>
                    <a:ext uri="{9D8B030D-6E8A-4147-A177-3AD203B41FA5}">
                      <a16:colId xmlns:a16="http://schemas.microsoft.com/office/drawing/2014/main" val="343177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7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5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9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24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891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18371"/>
              </p:ext>
            </p:extLst>
          </p:nvPr>
        </p:nvGraphicFramePr>
        <p:xfrm>
          <a:off x="4377732" y="4957459"/>
          <a:ext cx="23806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609">
                  <a:extLst>
                    <a:ext uri="{9D8B030D-6E8A-4147-A177-3AD203B41FA5}">
                      <a16:colId xmlns:a16="http://schemas.microsoft.com/office/drawing/2014/main" val="343177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7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q p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5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9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24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 smtClean="0">
                          <a:solidFill>
                            <a:sysClr val="windowText" lastClr="000000"/>
                          </a:solidFill>
                        </a:rPr>
                        <a:t>...</a:t>
                      </a:r>
                      <a:endParaRPr lang="it-IT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89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67797" y="991796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97" y="991796"/>
                <a:ext cx="7617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37130" y="4576459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130" y="4576459"/>
                <a:ext cx="7617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30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5909" y="805007"/>
                <a:ext cx="3530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/>
                  <a:t>p(X):- r(X) &amp;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it-IT" dirty="0"/>
                  <a:t>q(X)</a:t>
                </a:r>
              </a:p>
              <a:p>
                <a:pPr marL="0" indent="0">
                  <a:buNone/>
                </a:pPr>
                <a:r>
                  <a:rPr lang="it-IT" dirty="0"/>
                  <a:t>q(X):- r(X) &amp;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/>
                  <a:t>(X)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5909" y="805007"/>
                <a:ext cx="3530600" cy="4351338"/>
              </a:xfrm>
              <a:blipFill>
                <a:blip r:embed="rId2"/>
                <a:stretch>
                  <a:fillRect l="-3454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00073"/>
              </p:ext>
            </p:extLst>
          </p:nvPr>
        </p:nvGraphicFramePr>
        <p:xfrm>
          <a:off x="969817" y="3749194"/>
          <a:ext cx="168101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5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1392844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1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76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    p q</a:t>
                      </a:r>
                      <a:r>
                        <a:rPr lang="it-IT" sz="2800" b="0" baseline="0" dirty="0" smtClean="0">
                          <a:solidFill>
                            <a:sysClr val="windowText" lastClr="000000"/>
                          </a:solidFill>
                        </a:rPr>
                        <a:t> r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32774"/>
              </p:ext>
            </p:extLst>
          </p:nvPr>
        </p:nvGraphicFramePr>
        <p:xfrm>
          <a:off x="3431308" y="3818466"/>
          <a:ext cx="168101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5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1392844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1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76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r>
                        <a:rPr lang="it-IT" sz="2800" b="0" baseline="0" dirty="0" smtClean="0">
                          <a:solidFill>
                            <a:sysClr val="windowText" lastClr="000000"/>
                          </a:solidFill>
                        </a:rPr>
                        <a:t> r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26672"/>
              </p:ext>
            </p:extLst>
          </p:nvPr>
        </p:nvGraphicFramePr>
        <p:xfrm>
          <a:off x="5892799" y="3820920"/>
          <a:ext cx="168101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5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1392844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1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76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baseline="0" dirty="0" smtClean="0">
                          <a:solidFill>
                            <a:sysClr val="windowText" lastClr="000000"/>
                          </a:solidFill>
                        </a:rPr>
                        <a:t> r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31630"/>
              </p:ext>
            </p:extLst>
          </p:nvPr>
        </p:nvGraphicFramePr>
        <p:xfrm>
          <a:off x="8437417" y="3818466"/>
          <a:ext cx="168101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5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1392844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1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76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baseline="0" dirty="0" smtClean="0">
                          <a:solidFill>
                            <a:sysClr val="windowText" lastClr="000000"/>
                          </a:solidFill>
                        </a:rPr>
                        <a:t> r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4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85536" y="740352"/>
                <a:ext cx="3530600" cy="16241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/>
                  <a:t>p(X):- r(X) </a:t>
                </a:r>
              </a:p>
              <a:p>
                <a:pPr marL="0" indent="0">
                  <a:buNone/>
                </a:pPr>
                <a:r>
                  <a:rPr lang="it-IT" dirty="0"/>
                  <a:t>p(X):- p(X) </a:t>
                </a:r>
              </a:p>
              <a:p>
                <a:pPr marL="0" indent="0">
                  <a:buNone/>
                </a:pPr>
                <a:r>
                  <a:rPr lang="it-IT" dirty="0"/>
                  <a:t>q(X):- s(X) &amp;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/>
                  <a:t>(X)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36" y="740352"/>
                <a:ext cx="3530600" cy="1624157"/>
              </a:xfrm>
              <a:prstGeom prst="rect">
                <a:avLst/>
              </a:prstGeom>
              <a:blipFill>
                <a:blip r:embed="rId2"/>
                <a:stretch>
                  <a:fillRect l="-3454" t="-5993" b="-26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82315"/>
              </p:ext>
            </p:extLst>
          </p:nvPr>
        </p:nvGraphicFramePr>
        <p:xfrm>
          <a:off x="969817" y="3749194"/>
          <a:ext cx="168101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5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1392844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    p q</a:t>
                      </a:r>
                      <a:r>
                        <a:rPr lang="it-IT" sz="2800" b="0" baseline="0" dirty="0" smtClean="0">
                          <a:solidFill>
                            <a:sysClr val="windowText" lastClr="000000"/>
                          </a:solidFill>
                        </a:rPr>
                        <a:t> r s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78455"/>
              </p:ext>
            </p:extLst>
          </p:nvPr>
        </p:nvGraphicFramePr>
        <p:xfrm>
          <a:off x="3431308" y="3818466"/>
          <a:ext cx="168101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5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1392844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p </a:t>
                      </a:r>
                      <a:r>
                        <a:rPr lang="it-IT" sz="2800" b="0" baseline="0" dirty="0" smtClean="0">
                          <a:solidFill>
                            <a:sysClr val="windowText" lastClr="000000"/>
                          </a:solidFill>
                        </a:rPr>
                        <a:t>r s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6309" y="267733"/>
                <a:ext cx="11806381" cy="642850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t-IT" b="1" dirty="0" smtClean="0"/>
                  <a:t>Input</a:t>
                </a:r>
                <a:r>
                  <a:rPr lang="it-IT" dirty="0" smtClean="0"/>
                  <a:t> un programma Datalog con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it-IT" dirty="0" smtClean="0"/>
                  <a:t> predicati ordinari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Output</a:t>
                </a:r>
                <a:r>
                  <a:rPr lang="it-IT" dirty="0" smtClean="0"/>
                  <a:t> decide se il programma è stratificato e in caso affermativo genera una stratificazione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for every </a:t>
                </a:r>
                <a:r>
                  <a:rPr lang="it-IT" dirty="0" smtClean="0"/>
                  <a:t>predicato </a:t>
                </a:r>
                <a:r>
                  <a:rPr lang="it-IT" i="1" dirty="0" smtClean="0"/>
                  <a:t>p</a:t>
                </a:r>
                <a:r>
                  <a:rPr lang="it-IT" dirty="0" smtClean="0"/>
                  <a:t> </a:t>
                </a:r>
                <a:r>
                  <a:rPr lang="it-IT" b="1" dirty="0" smtClean="0"/>
                  <a:t>do</a:t>
                </a:r>
                <a:r>
                  <a:rPr lang="it-IT" dirty="0" smtClean="0"/>
                  <a:t> </a:t>
                </a:r>
                <a:r>
                  <a:rPr lang="it-IT" i="1" dirty="0" smtClean="0"/>
                  <a:t>s(p)=</a:t>
                </a:r>
                <a:r>
                  <a:rPr lang="it-IT" dirty="0" smtClean="0"/>
                  <a:t>1;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repeat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for </a:t>
                </a:r>
                <a:r>
                  <a:rPr lang="it-IT" b="1" dirty="0"/>
                  <a:t>every </a:t>
                </a:r>
                <a:r>
                  <a:rPr lang="it-IT" dirty="0" smtClean="0"/>
                  <a:t>regola </a:t>
                </a:r>
                <a:r>
                  <a:rPr lang="it-IT" i="1" dirty="0" smtClean="0"/>
                  <a:t>r</a:t>
                </a:r>
                <a:r>
                  <a:rPr lang="it-IT" dirty="0" smtClean="0"/>
                  <a:t> con testa </a:t>
                </a:r>
                <a:r>
                  <a:rPr lang="it-IT" i="1" dirty="0" smtClean="0"/>
                  <a:t>p </a:t>
                </a:r>
                <a:r>
                  <a:rPr lang="it-IT" b="1" dirty="0" smtClean="0"/>
                  <a:t>do</a:t>
                </a:r>
              </a:p>
              <a:p>
                <a:pPr marL="0" indent="0">
                  <a:buNone/>
                </a:pPr>
                <a:r>
                  <a:rPr lang="it-IT" b="1" i="1" dirty="0"/>
                  <a:t>	</a:t>
                </a:r>
                <a:r>
                  <a:rPr lang="it-IT" b="1" dirty="0"/>
                  <a:t> for every </a:t>
                </a:r>
                <a:r>
                  <a:rPr lang="it-IT" dirty="0"/>
                  <a:t>predicato </a:t>
                </a:r>
                <a:r>
                  <a:rPr lang="it-IT" i="1" dirty="0" smtClean="0"/>
                  <a:t>q </a:t>
                </a:r>
                <a:r>
                  <a:rPr lang="it-IT" dirty="0" smtClean="0"/>
                  <a:t>nel corpo di </a:t>
                </a:r>
                <a:r>
                  <a:rPr lang="it-IT" i="1" dirty="0" smtClean="0"/>
                  <a:t>r </a:t>
                </a:r>
                <a:r>
                  <a:rPr lang="it-IT" b="1" dirty="0" smtClean="0"/>
                  <a:t>do</a:t>
                </a:r>
              </a:p>
              <a:p>
                <a:pPr marL="0" indent="0">
                  <a:buNone/>
                </a:pPr>
                <a:r>
                  <a:rPr lang="it-IT" b="1" i="1" dirty="0"/>
                  <a:t>		</a:t>
                </a:r>
                <a:r>
                  <a:rPr lang="it-IT" b="1" dirty="0" smtClean="0"/>
                  <a:t>begin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		if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(...) </a:t>
                </a:r>
                <a:r>
                  <a:rPr lang="it-IT" dirty="0">
                    <a:solidFill>
                      <a:srgbClr val="FF0000"/>
                    </a:solidFill>
                  </a:rPr>
                  <a:t>:-  ...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(...) </a:t>
                </a:r>
                <a:r>
                  <a:rPr lang="it-IT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>
                    <a:solidFill>
                      <a:srgbClr val="FF0000"/>
                    </a:solidFill>
                  </a:rPr>
                  <a:t>.... </a:t>
                </a:r>
                <a:r>
                  <a:rPr lang="it-IT" b="1" dirty="0" smtClean="0"/>
                  <a:t>and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i="1" dirty="0">
                    <a:solidFill>
                      <a:srgbClr val="FF0000"/>
                    </a:solidFill>
                  </a:rPr>
                  <a:t>s(p)&lt;s(q) </a:t>
                </a:r>
                <a:r>
                  <a:rPr lang="it-IT" b="1" dirty="0" smtClean="0"/>
                  <a:t>then 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s(p):=s(q)</a:t>
                </a:r>
                <a:r>
                  <a:rPr lang="it-IT" dirty="0" smtClean="0"/>
                  <a:t>;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                 	</a:t>
                </a:r>
                <a:endParaRPr lang="it-IT" b="1" i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it-IT" dirty="0" smtClean="0"/>
                  <a:t>		</a:t>
                </a:r>
                <a:r>
                  <a:rPr lang="it-IT" b="1" dirty="0" smtClean="0"/>
                  <a:t>if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(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it-IT" dirty="0">
                    <a:solidFill>
                      <a:srgbClr val="FF0000"/>
                    </a:solidFill>
                  </a:rPr>
                  <a:t>(...) :-  ...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it-I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(...)</a:t>
                </a:r>
                <a:r>
                  <a:rPr lang="it-IT" dirty="0">
                    <a:solidFill>
                      <a:srgbClr val="FF0000"/>
                    </a:solidFill>
                  </a:rPr>
                  <a:t>  ....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) </a:t>
                </a:r>
                <a:r>
                  <a:rPr lang="it-IT" b="1" dirty="0"/>
                  <a:t>and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i="1" dirty="0">
                    <a:solidFill>
                      <a:srgbClr val="FF0000"/>
                    </a:solidFill>
                  </a:rPr>
                  <a:t>s(p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≤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s(q</a:t>
                </a:r>
                <a:r>
                  <a:rPr lang="it-IT" i="1" dirty="0">
                    <a:solidFill>
                      <a:srgbClr val="FF0000"/>
                    </a:solidFill>
                  </a:rPr>
                  <a:t>) </a:t>
                </a:r>
                <a:r>
                  <a:rPr lang="it-IT" b="1" dirty="0"/>
                  <a:t>then 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s(p</a:t>
                </a:r>
                <a:r>
                  <a:rPr lang="it-IT" b="1" i="1" dirty="0">
                    <a:solidFill>
                      <a:srgbClr val="FF0000"/>
                    </a:solidFill>
                  </a:rPr>
                  <a:t>):=s(q) 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+</a:t>
                </a:r>
                <a:r>
                  <a:rPr lang="it-IT" b="1" i="1" dirty="0">
                    <a:solidFill>
                      <a:srgbClr val="FF0000"/>
                    </a:solidFill>
                  </a:rPr>
                  <a:t>1		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		</a:t>
                </a:r>
                <a:r>
                  <a:rPr lang="it-IT" b="1" dirty="0" smtClean="0"/>
                  <a:t>end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until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i="1" dirty="0" smtClean="0"/>
                  <a:t>p, s(p) </a:t>
                </a:r>
                <a:r>
                  <a:rPr lang="it-IT" dirty="0" smtClean="0"/>
                  <a:t>non è cambiato </a:t>
                </a:r>
                <a:r>
                  <a:rPr lang="it-IT" b="1" dirty="0" smtClean="0"/>
                  <a:t>or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it-IT" b="1" dirty="0" smtClean="0"/>
                  <a:t> </a:t>
                </a:r>
                <a:r>
                  <a:rPr lang="it-IT" i="1" dirty="0" smtClean="0"/>
                  <a:t>p,</a:t>
                </a:r>
                <a:r>
                  <a:rPr lang="it-IT" b="1" dirty="0" smtClean="0"/>
                  <a:t> </a:t>
                </a:r>
                <a:r>
                  <a:rPr lang="it-IT" dirty="0" smtClean="0"/>
                  <a:t>t.c. </a:t>
                </a:r>
                <a:r>
                  <a:rPr lang="it-IT" i="1" dirty="0"/>
                  <a:t>s(p</a:t>
                </a:r>
                <a:r>
                  <a:rPr lang="it-IT" i="1" dirty="0" smtClean="0"/>
                  <a:t>)&gt;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it-IT" dirty="0" smtClean="0"/>
                  <a:t>;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if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i="1" dirty="0"/>
                  <a:t>p,</a:t>
                </a:r>
                <a:r>
                  <a:rPr lang="it-IT" b="1" dirty="0"/>
                  <a:t> </a:t>
                </a:r>
                <a:r>
                  <a:rPr lang="it-IT" dirty="0"/>
                  <a:t>t.c. </a:t>
                </a:r>
                <a:r>
                  <a:rPr lang="it-IT" i="1" dirty="0"/>
                  <a:t>s(p)&gt;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it-IT" b="1" dirty="0" smtClean="0"/>
                  <a:t>then </a:t>
                </a:r>
                <a:r>
                  <a:rPr lang="it-IT" dirty="0" smtClean="0"/>
                  <a:t>il programma non è stratificato</a:t>
                </a:r>
              </a:p>
              <a:p>
                <a:pPr marL="0" indent="0">
                  <a:buNone/>
                </a:pPr>
                <a:r>
                  <a:rPr lang="it-IT" dirty="0" smtClean="0"/>
                  <a:t>			</a:t>
                </a:r>
                <a:r>
                  <a:rPr lang="it-IT" b="1" dirty="0" smtClean="0"/>
                  <a:t>else</a:t>
                </a:r>
                <a:r>
                  <a:rPr lang="it-IT" dirty="0" smtClean="0"/>
                  <a:t> </a:t>
                </a:r>
                <a:r>
                  <a:rPr lang="it-IT" dirty="0"/>
                  <a:t>il programma </a:t>
                </a:r>
                <a:r>
                  <a:rPr lang="it-IT" dirty="0" smtClean="0"/>
                  <a:t>è stratificato.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309" y="267733"/>
                <a:ext cx="11806381" cy="6428508"/>
              </a:xfrm>
              <a:blipFill>
                <a:blip r:embed="rId2"/>
                <a:stretch>
                  <a:fillRect l="-929" t="-18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98545" y="3481987"/>
                <a:ext cx="1146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i="1" dirty="0" smtClean="0">
                    <a:solidFill>
                      <a:srgbClr val="0070C0"/>
                    </a:solidFill>
                  </a:rPr>
                  <a:t>q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⟶</m:t>
                    </m:r>
                  </m:oMath>
                </a14:m>
                <a:r>
                  <a:rPr lang="it-IT" sz="2800" b="1" i="1" dirty="0">
                    <a:solidFill>
                      <a:srgbClr val="0070C0"/>
                    </a:solidFill>
                  </a:rPr>
                  <a:t> </a:t>
                </a:r>
                <a:r>
                  <a:rPr lang="it-IT" sz="2800" b="1" i="1" dirty="0" smtClean="0">
                    <a:solidFill>
                      <a:srgbClr val="0070C0"/>
                    </a:solidFill>
                  </a:rPr>
                  <a:t>p</a:t>
                </a:r>
                <a:endParaRPr lang="it-IT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545" y="3481987"/>
                <a:ext cx="1146468" cy="523220"/>
              </a:xfrm>
              <a:prstGeom prst="rect">
                <a:avLst/>
              </a:prstGeom>
              <a:blipFill>
                <a:blip r:embed="rId3"/>
                <a:stretch>
                  <a:fillRect l="-10638" t="-10465" r="-10638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98545" y="4054319"/>
                <a:ext cx="1146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i="1" dirty="0" smtClean="0">
                    <a:solidFill>
                      <a:srgbClr val="0070C0"/>
                    </a:solidFill>
                  </a:rPr>
                  <a:t>q</a:t>
                </a:r>
                <a:r>
                  <a:rPr lang="it-IT" sz="2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it-IT" sz="2800" b="1" i="1" dirty="0" smtClean="0">
                    <a:solidFill>
                      <a:srgbClr val="0070C0"/>
                    </a:solidFill>
                  </a:rPr>
                  <a:t>p</a:t>
                </a:r>
                <a:endParaRPr lang="it-IT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545" y="4054319"/>
                <a:ext cx="1146468" cy="523220"/>
              </a:xfrm>
              <a:prstGeom prst="rect">
                <a:avLst/>
              </a:prstGeom>
              <a:blipFill>
                <a:blip r:embed="rId4"/>
                <a:stretch>
                  <a:fillRect l="-10638" t="-10465" r="-10638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1" y="1338383"/>
                <a:ext cx="9573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it-IT" sz="2800" b="1" i="1" dirty="0" smtClean="0">
                    <a:solidFill>
                      <a:srgbClr val="0070C0"/>
                    </a:solidFill>
                  </a:rPr>
                  <a:t>p</a:t>
                </a:r>
                <a:endParaRPr lang="it-IT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1" y="1338383"/>
                <a:ext cx="957313" cy="523220"/>
              </a:xfrm>
              <a:prstGeom prst="rect">
                <a:avLst/>
              </a:prstGeom>
              <a:blipFill>
                <a:blip r:embed="rId5"/>
                <a:stretch>
                  <a:fillRect t="-11765" r="-12739" b="-341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4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IPOTESI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sz="3200" dirty="0" smtClean="0"/>
                  <a:t>Se nel corpo di una regola che definisce q compare un predicato p negato, per calcolare la relazione Q  procedo come nel caso senza negazione, prendendo come relazione associata a </a:t>
                </a:r>
                <a14:m>
                  <m:oMath xmlns:m="http://schemas.openxmlformats.org/officeDocument/2006/math">
                    <m:r>
                      <a:rPr lang="it-IT" sz="3200" i="1" smtClean="0">
                        <a:latin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it-IT" sz="3200" dirty="0" smtClean="0"/>
                  <a:t>p  il </a:t>
                </a:r>
                <a:r>
                  <a:rPr lang="it-IT" sz="3200" dirty="0" smtClean="0">
                    <a:solidFill>
                      <a:srgbClr val="FF0000"/>
                    </a:solidFill>
                  </a:rPr>
                  <a:t>complemento</a:t>
                </a:r>
                <a:r>
                  <a:rPr lang="it-IT" sz="3200" dirty="0" smtClean="0"/>
                  <a:t> di P </a:t>
                </a:r>
                <a:r>
                  <a:rPr lang="it-IT" sz="3200" dirty="0" smtClean="0">
                    <a:solidFill>
                      <a:srgbClr val="FF0000"/>
                    </a:solidFill>
                  </a:rPr>
                  <a:t>rispetto a DOMxDOMx...xDOM</a:t>
                </a:r>
                <a:r>
                  <a:rPr lang="it-IT" sz="3200" dirty="0" smtClean="0"/>
                  <a:t>,  dove:</a:t>
                </a:r>
              </a:p>
              <a:p>
                <a:r>
                  <a:rPr lang="it-IT" sz="3200" dirty="0" smtClean="0">
                    <a:solidFill>
                      <a:srgbClr val="FF0000"/>
                    </a:solidFill>
                  </a:rPr>
                  <a:t>DOM</a:t>
                </a:r>
                <a:r>
                  <a:rPr lang="it-IT" sz="3200" dirty="0" smtClean="0"/>
                  <a:t> è l’insieme dei valori presenti nella base di dati o nelle regole e </a:t>
                </a:r>
              </a:p>
              <a:p>
                <a:r>
                  <a:rPr lang="it-IT" sz="3200" dirty="0" smtClean="0"/>
                  <a:t>il </a:t>
                </a:r>
                <a:r>
                  <a:rPr lang="it-IT" sz="3200" dirty="0" smtClean="0">
                    <a:solidFill>
                      <a:srgbClr val="FF0000"/>
                    </a:solidFill>
                  </a:rPr>
                  <a:t>x</a:t>
                </a:r>
                <a:r>
                  <a:rPr lang="it-IT" sz="3200" dirty="0" smtClean="0"/>
                  <a:t> è fatto su </a:t>
                </a:r>
                <a:r>
                  <a:rPr lang="it-IT" sz="3200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it-IT" sz="3200" i="1" dirty="0" smtClean="0"/>
                  <a:t> </a:t>
                </a:r>
                <a:r>
                  <a:rPr lang="it-IT" sz="3200" dirty="0" smtClean="0"/>
                  <a:t>(con </a:t>
                </a:r>
                <a:r>
                  <a:rPr lang="it-IT" sz="3200" i="1" dirty="0" smtClean="0"/>
                  <a:t>a </a:t>
                </a:r>
                <a:r>
                  <a:rPr lang="it-IT" sz="3200" dirty="0" smtClean="0"/>
                  <a:t>arità di p) </a:t>
                </a:r>
                <a:r>
                  <a:rPr lang="it-IT" sz="3200" dirty="0" smtClean="0">
                    <a:solidFill>
                      <a:srgbClr val="FF0000"/>
                    </a:solidFill>
                  </a:rPr>
                  <a:t>copie di DOM</a:t>
                </a:r>
              </a:p>
              <a:p>
                <a:pPr marL="0" indent="0">
                  <a:buNone/>
                </a:pPr>
                <a:endParaRPr lang="it-IT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2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1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90789"/>
                <a:ext cx="10515600" cy="634855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t-IT" b="1" dirty="0" smtClean="0"/>
                  <a:t>Lemma 2</a:t>
                </a:r>
                <a:r>
                  <a:rPr lang="it-IT" dirty="0" smtClean="0"/>
                  <a:t>. Se al termine dell’algoritmo un </a:t>
                </a:r>
                <a:r>
                  <a:rPr lang="it-IT" dirty="0"/>
                  <a:t>predicato </a:t>
                </a:r>
                <a:r>
                  <a:rPr lang="it-IT" i="1" dirty="0">
                    <a:solidFill>
                      <a:srgbClr val="FF0000"/>
                    </a:solidFill>
                  </a:rPr>
                  <a:t>p</a:t>
                </a:r>
                <a:r>
                  <a:rPr lang="it-IT" dirty="0"/>
                  <a:t> </a:t>
                </a:r>
                <a:r>
                  <a:rPr lang="it-IT" dirty="0" smtClean="0"/>
                  <a:t>si trova nello </a:t>
                </a:r>
                <a:r>
                  <a:rPr lang="it-IT" dirty="0"/>
                  <a:t>strato </a:t>
                </a:r>
                <a:r>
                  <a:rPr lang="it-IT" i="1" dirty="0">
                    <a:solidFill>
                      <a:srgbClr val="FF0000"/>
                    </a:solidFill>
                  </a:rPr>
                  <a:t>i</a:t>
                </a:r>
                <a:r>
                  <a:rPr lang="it-IT" dirty="0"/>
                  <a:t> </a:t>
                </a:r>
                <a:r>
                  <a:rPr lang="it-IT" dirty="0" smtClean="0"/>
                  <a:t>(</a:t>
                </a:r>
                <a:r>
                  <a:rPr lang="it-IT" i="1" dirty="0" smtClean="0"/>
                  <a:t>s(p)=i</a:t>
                </a:r>
                <a:r>
                  <a:rPr lang="it-IT" dirty="0" smtClean="0"/>
                  <a:t>) allora l’algoritmo </a:t>
                </a:r>
                <a:r>
                  <a:rPr lang="it-IT" dirty="0"/>
                  <a:t>ha eseguito una sequenza di passi che </a:t>
                </a:r>
                <a:r>
                  <a:rPr lang="it-IT" dirty="0">
                    <a:solidFill>
                      <a:srgbClr val="FF0000"/>
                    </a:solidFill>
                  </a:rPr>
                  <a:t>termina in </a:t>
                </a:r>
                <a:r>
                  <a:rPr lang="it-IT" i="1" dirty="0">
                    <a:solidFill>
                      <a:srgbClr val="FF0000"/>
                    </a:solidFill>
                  </a:rPr>
                  <a:t>p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/>
                  <a:t>e contiene </a:t>
                </a:r>
                <a:r>
                  <a:rPr lang="it-IT" i="1" dirty="0">
                    <a:solidFill>
                      <a:srgbClr val="FF0000"/>
                    </a:solidFill>
                  </a:rPr>
                  <a:t>i</a:t>
                </a:r>
                <a:r>
                  <a:rPr lang="it-IT" dirty="0">
                    <a:solidFill>
                      <a:srgbClr val="FF0000"/>
                    </a:solidFill>
                  </a:rPr>
                  <a:t> passi del tipo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it-IT" dirty="0" smtClean="0"/>
                  <a:t>.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Per induzione.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Base</a:t>
                </a:r>
                <a:r>
                  <a:rPr lang="it-IT" dirty="0" smtClean="0"/>
                  <a:t> (</a:t>
                </a:r>
                <a:r>
                  <a:rPr lang="it-IT" i="1" dirty="0" smtClean="0"/>
                  <a:t>i</a:t>
                </a:r>
                <a:r>
                  <a:rPr lang="it-IT" dirty="0" smtClean="0"/>
                  <a:t>=1). Banale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Induzione</a:t>
                </a:r>
                <a:r>
                  <a:rPr lang="it-IT" dirty="0" smtClean="0"/>
                  <a:t> </a:t>
                </a:r>
                <a:r>
                  <a:rPr lang="it-IT" dirty="0"/>
                  <a:t>(</a:t>
                </a:r>
                <a:r>
                  <a:rPr lang="it-IT" i="1" dirty="0" smtClean="0"/>
                  <a:t>i</a:t>
                </a:r>
                <a:r>
                  <a:rPr lang="it-IT" dirty="0" smtClean="0"/>
                  <a:t>&gt;1). Sia </a:t>
                </a:r>
              </a:p>
              <a:p>
                <a:pPr marL="0" indent="0" algn="ctr">
                  <a:buNone/>
                </a:pP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 smtClean="0"/>
                  <a:t> ...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⇝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dirty="0" smtClean="0"/>
                  <a:t>) </a:t>
                </a:r>
              </a:p>
              <a:p>
                <a:pPr marL="0" indent="0">
                  <a:buNone/>
                </a:pPr>
                <a:r>
                  <a:rPr lang="it-IT" dirty="0" smtClean="0"/>
                  <a:t>la sequenza di passi che ha portato </a:t>
                </a:r>
                <a:r>
                  <a:rPr lang="it-IT" i="1" dirty="0" smtClean="0"/>
                  <a:t>p</a:t>
                </a:r>
                <a:r>
                  <a:rPr lang="it-IT" dirty="0" smtClean="0"/>
                  <a:t> nello strato </a:t>
                </a:r>
                <a:r>
                  <a:rPr lang="it-IT" i="1" dirty="0" smtClean="0"/>
                  <a:t>i </a:t>
                </a:r>
                <a:r>
                  <a:rPr lang="it-IT" dirty="0" smtClean="0"/>
                  <a:t>(dove ogni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it-IT" dirty="0" smtClean="0"/>
                  <a:t> o è un passo del tipo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it-IT" dirty="0"/>
                  <a:t> o è un passo del tipo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it-IT" dirty="0" smtClean="0"/>
                  <a:t>) e sia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smtClean="0"/>
                  <a:t>l’ultimo passo nella sequenza del tipo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it-IT" dirty="0" smtClean="0"/>
                  <a:t>. Così </a:t>
                </a:r>
              </a:p>
              <a:p>
                <a:r>
                  <a:rPr lang="it-IT" dirty="0" smtClean="0"/>
                  <a:t>tutti i predicati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 smtClean="0"/>
                  <a:t>,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it-IT" dirty="0" smtClean="0"/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dirty="0" smtClean="0"/>
                  <a:t> sono nello strato </a:t>
                </a:r>
                <a:r>
                  <a:rPr lang="it-IT" i="1" dirty="0" smtClean="0"/>
                  <a:t>i </a:t>
                </a:r>
                <a:endParaRPr lang="it-IT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/>
                  <a:t>è nello strato </a:t>
                </a:r>
                <a:r>
                  <a:rPr lang="it-IT" i="1" dirty="0" smtClean="0"/>
                  <a:t>i-1 </a:t>
                </a:r>
              </a:p>
              <a:p>
                <a:pPr marL="0" indent="0">
                  <a:buNone/>
                </a:pPr>
                <a:r>
                  <a:rPr lang="it-IT" dirty="0" smtClean="0"/>
                  <a:t>e</a:t>
                </a:r>
                <a:r>
                  <a:rPr lang="it-IT" i="1" dirty="0" smtClean="0"/>
                  <a:t> </a:t>
                </a:r>
                <a:r>
                  <a:rPr lang="it-IT" dirty="0" smtClean="0"/>
                  <a:t>quindi per l’ipotesi induttiva 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/>
                  <a:t> ...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⇝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it-IT" dirty="0"/>
                  <a:t>contiene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i-1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>
                    <a:solidFill>
                      <a:srgbClr val="FF0000"/>
                    </a:solidFill>
                  </a:rPr>
                  <a:t>passi del tipo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it-IT" dirty="0" smtClean="0"/>
                  <a:t>.</a:t>
                </a:r>
              </a:p>
              <a:p>
                <a:pPr marL="0" indent="0">
                  <a:buNone/>
                </a:pPr>
                <a:endParaRPr lang="it-IT" i="1" dirty="0"/>
              </a:p>
              <a:p>
                <a:pPr marL="0" indent="0">
                  <a:buNone/>
                </a:pPr>
                <a:endParaRPr lang="it-IT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90789"/>
                <a:ext cx="10515600" cy="6348556"/>
              </a:xfrm>
              <a:blipFill>
                <a:blip r:embed="rId2"/>
                <a:stretch>
                  <a:fillRect l="-1043" t="-1919" r="-1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0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109" y="412462"/>
                <a:ext cx="10515600" cy="634855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it-IT" b="1" dirty="0" smtClean="0"/>
                  <a:t>Lemma 3</a:t>
                </a:r>
                <a:r>
                  <a:rPr lang="it-IT" dirty="0" smtClean="0"/>
                  <a:t>. Se il programma è stratificato allora l’algoritmo si ferma senza produrre uno strato maggiore di </a:t>
                </a:r>
                <a:r>
                  <a:rPr lang="it-IT" b="1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it-IT" i="1" dirty="0" smtClean="0"/>
                  <a:t> </a:t>
                </a:r>
                <a:r>
                  <a:rPr lang="it-IT" dirty="0" smtClean="0"/>
                  <a:t>(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it-IT" dirty="0" smtClean="0"/>
                  <a:t> numero dei predicati ordinari)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Per assurdo: il programma è stratificato e un predicato viene messo in uno strato &gt;</a:t>
                </a:r>
                <a:r>
                  <a:rPr lang="it-IT" i="1" dirty="0" smtClean="0"/>
                  <a:t>n.</a:t>
                </a:r>
              </a:p>
              <a:p>
                <a:pPr marL="0" indent="0">
                  <a:buNone/>
                </a:pPr>
                <a:r>
                  <a:rPr lang="it-IT" dirty="0" smtClean="0"/>
                  <a:t>Per Lemma 2, se un predicato viene messo nello strato </a:t>
                </a:r>
                <a:r>
                  <a:rPr lang="it-IT" i="1" dirty="0" smtClean="0"/>
                  <a:t>n+1</a:t>
                </a:r>
                <a:r>
                  <a:rPr lang="it-IT" dirty="0" smtClean="0"/>
                  <a:t> l’algoritmo ha eseguito una sequenza di passi che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 smtClean="0"/>
                  <a:t>contiene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n+1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>
                    <a:solidFill>
                      <a:srgbClr val="FF0000"/>
                    </a:solidFill>
                  </a:rPr>
                  <a:t>passi del tipo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endParaRPr lang="it-IT" i="1" dirty="0" smtClean="0"/>
              </a:p>
              <a:p>
                <a:pPr marL="0" indent="0">
                  <a:buNone/>
                </a:pPr>
                <a:endParaRPr lang="it-IT" i="1" dirty="0" smtClean="0"/>
              </a:p>
              <a:p>
                <a:pPr marL="0" indent="0" algn="ctr">
                  <a:buNone/>
                </a:pP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it-IT" dirty="0"/>
                      <m:t>...</m:t>
                    </m:r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/>
                  <a:t> ...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it-IT" i="1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r>
                  <a:rPr lang="it-IT" dirty="0" smtClean="0"/>
                  <a:t>Poiché i predicati ordinari sono </a:t>
                </a:r>
                <a:r>
                  <a:rPr lang="it-IT" i="1" dirty="0" smtClean="0"/>
                  <a:t>n</a:t>
                </a:r>
                <a:r>
                  <a:rPr lang="it-IT" dirty="0" smtClean="0"/>
                  <a:t>, nelle sequenza ci sarà un predicato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dirty="0" smtClean="0"/>
                  <a:t> che compare due volte a destra di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endParaRPr lang="it-IT" dirty="0"/>
              </a:p>
              <a:p>
                <a:pPr marL="0" indent="0" algn="ctr">
                  <a:buNone/>
                </a:pPr>
                <a:r>
                  <a:rPr lang="it-IT" dirty="0" smtClean="0"/>
                  <a:t>...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i="1" dirty="0" smtClean="0"/>
                  <a:t>=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i="1" dirty="0" smtClean="0"/>
                  <a:t> 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i="1" dirty="0" smtClean="0"/>
                  <a:t>=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i="1" dirty="0" smtClean="0"/>
                  <a:t>...</a:t>
                </a:r>
              </a:p>
              <a:p>
                <a:pPr marL="0" indent="0" algn="ctr">
                  <a:buNone/>
                </a:pPr>
                <a:endParaRPr lang="it-IT" i="1" dirty="0" smtClean="0"/>
              </a:p>
              <a:p>
                <a:pPr marL="0" indent="0">
                  <a:buNone/>
                </a:pPr>
                <a:r>
                  <a:rPr lang="it-IT" dirty="0" smtClean="0"/>
                  <a:t>Poiché per ogni passo dell’algoritmo esiste un arco nel grafo delle dipendenze,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esiste un cammino da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it-IT" dirty="0" smtClean="0"/>
                  <a:t>. D’altra parte, per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it-I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i="1" dirty="0"/>
                  <a:t> </a:t>
                </a:r>
                <a:r>
                  <a:rPr lang="it-IT" i="1" dirty="0" smtClean="0"/>
                  <a:t>, </a:t>
                </a:r>
                <a:endParaRPr lang="it-IT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appare negato in una regola per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p </a:t>
                </a:r>
                <a:r>
                  <a:rPr lang="it-IT" dirty="0" smtClean="0"/>
                  <a:t>(contraddizione).</a:t>
                </a:r>
                <a:endParaRPr lang="it-IT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109" y="412462"/>
                <a:ext cx="10515600" cy="6348556"/>
              </a:xfrm>
              <a:blipFill>
                <a:blip r:embed="rId2"/>
                <a:stretch>
                  <a:fillRect l="-1043" t="-2498" b="-13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31733" y="294640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333999" y="294640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66932" y="2946400"/>
                <a:ext cx="889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/>
                  <a:t>+1</a:t>
                </a:r>
                <a:endParaRPr lang="it-I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932" y="2946400"/>
                <a:ext cx="889002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8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436" y="1557771"/>
            <a:ext cx="10515600" cy="415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Teorema</a:t>
            </a:r>
            <a:r>
              <a:rPr lang="it-IT" dirty="0" smtClean="0"/>
              <a:t>. L’algoritmo correttamente decide se un programma è stratificato.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Se l’algoritmo </a:t>
            </a:r>
            <a:r>
              <a:rPr lang="it-IT" dirty="0" smtClean="0">
                <a:solidFill>
                  <a:srgbClr val="FF0000"/>
                </a:solidFill>
              </a:rPr>
              <a:t>dice che il programma è stratificato</a:t>
            </a:r>
            <a:r>
              <a:rPr lang="it-IT" dirty="0" smtClean="0"/>
              <a:t>, </a:t>
            </a:r>
            <a:r>
              <a:rPr lang="it-IT" i="1" dirty="0" smtClean="0"/>
              <a:t>s</a:t>
            </a:r>
            <a:r>
              <a:rPr lang="it-IT" dirty="0" smtClean="0"/>
              <a:t> è una stratificazione e quindi per il Lemma 1 </a:t>
            </a:r>
            <a:r>
              <a:rPr lang="it-IT" dirty="0" smtClean="0">
                <a:solidFill>
                  <a:srgbClr val="FF0000"/>
                </a:solidFill>
              </a:rPr>
              <a:t>il programma è stratificato</a:t>
            </a:r>
            <a:r>
              <a:rPr lang="it-IT" dirty="0" smtClean="0"/>
              <a:t>.</a:t>
            </a:r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Se </a:t>
            </a:r>
            <a:r>
              <a:rPr lang="it-IT" dirty="0"/>
              <a:t>l’algoritmo </a:t>
            </a:r>
            <a:r>
              <a:rPr lang="it-IT" dirty="0">
                <a:solidFill>
                  <a:srgbClr val="FF0000"/>
                </a:solidFill>
              </a:rPr>
              <a:t>dice che il programma </a:t>
            </a:r>
            <a:r>
              <a:rPr lang="it-IT" b="1" dirty="0" smtClean="0">
                <a:solidFill>
                  <a:srgbClr val="FF0000"/>
                </a:solidFill>
              </a:rPr>
              <a:t>non</a:t>
            </a:r>
            <a:r>
              <a:rPr lang="it-IT" dirty="0" smtClean="0">
                <a:solidFill>
                  <a:srgbClr val="FF0000"/>
                </a:solidFill>
              </a:rPr>
              <a:t> è stratificato</a:t>
            </a:r>
            <a:r>
              <a:rPr lang="it-IT" dirty="0" smtClean="0"/>
              <a:t>, ha prodotto uno strato</a:t>
            </a:r>
            <a:r>
              <a:rPr lang="it-IT" i="1" dirty="0" smtClean="0"/>
              <a:t> &gt;n </a:t>
            </a:r>
            <a:r>
              <a:rPr lang="it-IT" dirty="0" smtClean="0"/>
              <a:t>e quindi per il Lemma 3 </a:t>
            </a:r>
            <a:r>
              <a:rPr lang="it-IT" dirty="0">
                <a:solidFill>
                  <a:srgbClr val="FF0000"/>
                </a:solidFill>
              </a:rPr>
              <a:t>il programma </a:t>
            </a:r>
            <a:r>
              <a:rPr lang="it-IT" b="1" dirty="0">
                <a:solidFill>
                  <a:srgbClr val="FF0000"/>
                </a:solidFill>
              </a:rPr>
              <a:t>non</a:t>
            </a:r>
            <a:r>
              <a:rPr lang="it-IT" dirty="0">
                <a:solidFill>
                  <a:srgbClr val="FF0000"/>
                </a:solidFill>
              </a:rPr>
              <a:t> è </a:t>
            </a:r>
            <a:r>
              <a:rPr lang="it-IT" dirty="0" smtClean="0">
                <a:solidFill>
                  <a:srgbClr val="FF0000"/>
                </a:solidFill>
              </a:rPr>
              <a:t>stratificato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8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709"/>
            <a:ext cx="10515600" cy="5964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Algoritmo 4</a:t>
            </a:r>
          </a:p>
          <a:p>
            <a:pPr marL="0" indent="0">
              <a:buNone/>
            </a:pPr>
            <a:r>
              <a:rPr lang="it-IT" b="1" dirty="0" smtClean="0"/>
              <a:t>Input </a:t>
            </a:r>
            <a:r>
              <a:rPr lang="it-IT" dirty="0" smtClean="0"/>
              <a:t>un programma Datalog </a:t>
            </a:r>
            <a:r>
              <a:rPr lang="it-IT" dirty="0" smtClean="0">
                <a:solidFill>
                  <a:srgbClr val="FF0000"/>
                </a:solidFill>
              </a:rPr>
              <a:t>stratificato</a:t>
            </a:r>
            <a:r>
              <a:rPr lang="it-IT" dirty="0" smtClean="0"/>
              <a:t> con regole </a:t>
            </a:r>
            <a:r>
              <a:rPr lang="it-IT" dirty="0" smtClean="0">
                <a:solidFill>
                  <a:srgbClr val="FF0000"/>
                </a:solidFill>
              </a:rPr>
              <a:t>sicure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rettificate</a:t>
            </a:r>
            <a:r>
              <a:rPr lang="it-IT" dirty="0" smtClean="0"/>
              <a:t>, e le relazioni associate ai predicati estensionali (</a:t>
            </a:r>
            <a:r>
              <a:rPr lang="it-IT" dirty="0" smtClean="0">
                <a:solidFill>
                  <a:srgbClr val="FF0000"/>
                </a:solidFill>
              </a:rPr>
              <a:t>BD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b="1" dirty="0" smtClean="0"/>
              <a:t>Output </a:t>
            </a:r>
            <a:r>
              <a:rPr lang="it-IT" dirty="0" smtClean="0"/>
              <a:t>relazioni per i predicati intenzionali che costituiscono un </a:t>
            </a:r>
            <a:r>
              <a:rPr lang="it-IT" dirty="0" smtClean="0">
                <a:solidFill>
                  <a:srgbClr val="FF0000"/>
                </a:solidFill>
              </a:rPr>
              <a:t>punto fisso minimale 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for every </a:t>
            </a:r>
            <a:r>
              <a:rPr lang="it-IT" b="1" i="1" dirty="0" smtClean="0">
                <a:solidFill>
                  <a:srgbClr val="FF0000"/>
                </a:solidFill>
              </a:rPr>
              <a:t>i</a:t>
            </a:r>
            <a:r>
              <a:rPr lang="it-IT" i="1" dirty="0" smtClean="0"/>
              <a:t>:=1 </a:t>
            </a:r>
            <a:r>
              <a:rPr lang="it-IT" b="1" dirty="0" smtClean="0"/>
              <a:t>to</a:t>
            </a:r>
            <a:r>
              <a:rPr lang="it-IT" i="1" dirty="0" smtClean="0"/>
              <a:t> n</a:t>
            </a:r>
            <a:r>
              <a:rPr lang="it-IT" dirty="0" smtClean="0"/>
              <a:t> </a:t>
            </a:r>
            <a:r>
              <a:rPr lang="it-IT" b="1" dirty="0" smtClean="0"/>
              <a:t>do</a:t>
            </a:r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dirty="0" smtClean="0"/>
              <a:t>usa l’Algoritmo 3 per calcolare le relazioni associate ai predicati estensionali che si trovano nello strato </a:t>
            </a:r>
            <a:r>
              <a:rPr lang="it-IT" b="1" i="1" dirty="0" smtClean="0">
                <a:solidFill>
                  <a:srgbClr val="FF0000"/>
                </a:solidFill>
              </a:rPr>
              <a:t>i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prendendo:</a:t>
            </a:r>
          </a:p>
          <a:p>
            <a:r>
              <a:rPr lang="it-IT" dirty="0" smtClean="0"/>
              <a:t>per ogni</a:t>
            </a:r>
            <a:r>
              <a:rPr lang="it-IT" dirty="0" smtClean="0">
                <a:solidFill>
                  <a:srgbClr val="FF0000"/>
                </a:solidFill>
              </a:rPr>
              <a:t> predic. estens. </a:t>
            </a:r>
            <a:r>
              <a:rPr lang="it-IT" dirty="0" smtClean="0"/>
              <a:t>la relazione associata nella BD</a:t>
            </a:r>
          </a:p>
          <a:p>
            <a:r>
              <a:rPr lang="it-IT" dirty="0" smtClean="0"/>
              <a:t>per </a:t>
            </a:r>
            <a:r>
              <a:rPr lang="it-IT" dirty="0"/>
              <a:t>ogni </a:t>
            </a:r>
            <a:r>
              <a:rPr lang="it-IT" dirty="0">
                <a:solidFill>
                  <a:srgbClr val="FF0000"/>
                </a:solidFill>
              </a:rPr>
              <a:t>predic. </a:t>
            </a:r>
            <a:r>
              <a:rPr lang="it-IT" dirty="0" smtClean="0">
                <a:solidFill>
                  <a:srgbClr val="FF0000"/>
                </a:solidFill>
              </a:rPr>
              <a:t>intenz. </a:t>
            </a:r>
            <a:r>
              <a:rPr lang="it-IT" i="1" dirty="0" smtClean="0">
                <a:solidFill>
                  <a:srgbClr val="FF0000"/>
                </a:solidFill>
              </a:rPr>
              <a:t>p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che si trova </a:t>
            </a:r>
            <a:r>
              <a:rPr lang="it-IT" dirty="0" smtClean="0">
                <a:solidFill>
                  <a:srgbClr val="FF0000"/>
                </a:solidFill>
              </a:rPr>
              <a:t>in uno strato &lt; </a:t>
            </a:r>
            <a:r>
              <a:rPr lang="it-IT" b="1" i="1" dirty="0" smtClean="0">
                <a:solidFill>
                  <a:srgbClr val="FF0000"/>
                </a:solidFill>
              </a:rPr>
              <a:t>i</a:t>
            </a:r>
          </a:p>
          <a:p>
            <a:pPr lvl="1"/>
            <a:r>
              <a:rPr lang="it-IT" dirty="0" smtClean="0"/>
              <a:t>la relazione </a:t>
            </a:r>
            <a:r>
              <a:rPr lang="it-IT" b="1" i="1" dirty="0" smtClean="0">
                <a:solidFill>
                  <a:srgbClr val="FF0000"/>
                </a:solidFill>
              </a:rPr>
              <a:t>P</a:t>
            </a:r>
            <a:r>
              <a:rPr lang="it-IT" dirty="0" smtClean="0"/>
              <a:t> già calcolata se </a:t>
            </a:r>
            <a:r>
              <a:rPr lang="it-IT" i="1" dirty="0" smtClean="0"/>
              <a:t>p</a:t>
            </a:r>
            <a:r>
              <a:rPr lang="it-IT" dirty="0" smtClean="0"/>
              <a:t> appare non negato</a:t>
            </a:r>
          </a:p>
          <a:p>
            <a:pPr lvl="1"/>
            <a:r>
              <a:rPr lang="it-IT" dirty="0"/>
              <a:t>la </a:t>
            </a:r>
            <a:r>
              <a:rPr lang="it-IT" dirty="0" smtClean="0"/>
              <a:t>relazione </a:t>
            </a:r>
            <a:r>
              <a:rPr lang="it-IT" b="1" dirty="0" smtClean="0">
                <a:solidFill>
                  <a:srgbClr val="FF0000"/>
                </a:solidFill>
              </a:rPr>
              <a:t>(DOM x ... X DOM) – </a:t>
            </a:r>
            <a:r>
              <a:rPr lang="it-IT" b="1" i="1" dirty="0" smtClean="0">
                <a:solidFill>
                  <a:srgbClr val="FF0000"/>
                </a:solidFill>
              </a:rPr>
              <a:t>P </a:t>
            </a:r>
            <a:r>
              <a:rPr lang="it-IT" dirty="0" smtClean="0"/>
              <a:t>altrimenti</a:t>
            </a:r>
            <a:endParaRPr lang="it-IT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77106" y="386978"/>
                <a:ext cx="3530600" cy="16241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/>
                  <a:t>p(X):- r(X) </a:t>
                </a:r>
              </a:p>
              <a:p>
                <a:pPr marL="0" indent="0">
                  <a:buNone/>
                </a:pPr>
                <a:r>
                  <a:rPr lang="it-IT" dirty="0"/>
                  <a:t>p(X):- p(X) </a:t>
                </a:r>
              </a:p>
              <a:p>
                <a:pPr marL="0" indent="0">
                  <a:buNone/>
                </a:pPr>
                <a:r>
                  <a:rPr lang="it-IT" dirty="0"/>
                  <a:t>q(X):- s(X) &amp;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/>
                  <a:t>(X</a:t>
                </a:r>
                <a:r>
                  <a:rPr lang="it-IT" dirty="0" smtClean="0"/>
                  <a:t>)</a:t>
                </a: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6" y="386978"/>
                <a:ext cx="3530600" cy="1624157"/>
              </a:xfrm>
              <a:prstGeom prst="rect">
                <a:avLst/>
              </a:prstGeom>
              <a:blipFill>
                <a:blip r:embed="rId2"/>
                <a:stretch>
                  <a:fillRect l="-3448" t="-5993" b="-26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39880"/>
              </p:ext>
            </p:extLst>
          </p:nvPr>
        </p:nvGraphicFramePr>
        <p:xfrm>
          <a:off x="4945158" y="383828"/>
          <a:ext cx="168101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5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1392844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p </a:t>
                      </a:r>
                      <a:r>
                        <a:rPr lang="it-IT" sz="2800" b="0" baseline="0" dirty="0" smtClean="0">
                          <a:solidFill>
                            <a:sysClr val="windowText" lastClr="000000"/>
                          </a:solidFill>
                        </a:rPr>
                        <a:t>r s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23400"/>
              </p:ext>
            </p:extLst>
          </p:nvPr>
        </p:nvGraphicFramePr>
        <p:xfrm>
          <a:off x="7155200" y="374592"/>
          <a:ext cx="21643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043710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06746"/>
              </p:ext>
            </p:extLst>
          </p:nvPr>
        </p:nvGraphicFramePr>
        <p:xfrm>
          <a:off x="9319588" y="310196"/>
          <a:ext cx="22536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360" y="2419400"/>
                <a:ext cx="1861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P </a:t>
                </a:r>
                <a:r>
                  <a:rPr lang="it-IT" sz="2800" dirty="0" smtClean="0"/>
                  <a:t>:= </a:t>
                </a:r>
                <a:r>
                  <a:rPr lang="it-IT" sz="2800" dirty="0"/>
                  <a:t>R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it-IT" sz="2800" dirty="0"/>
                  <a:t> </a:t>
                </a:r>
                <a:r>
                  <a:rPr lang="it-IT" sz="2800" dirty="0" smtClean="0"/>
                  <a:t>P =</a:t>
                </a:r>
                <a:endParaRPr lang="it-IT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0" y="2419400"/>
                <a:ext cx="1861407" cy="523220"/>
              </a:xfrm>
              <a:prstGeom prst="rect">
                <a:avLst/>
              </a:prstGeom>
              <a:blipFill>
                <a:blip r:embed="rId3"/>
                <a:stretch>
                  <a:fillRect l="-6885" t="-11628" r="-5574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2123" y="4790665"/>
            <a:ext cx="871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Q := S </a:t>
            </a:r>
            <a:r>
              <a:rPr lang="it-IT" sz="2800" dirty="0" smtClean="0">
                <a:sym typeface="MT Extra" panose="05050102010205020202" pitchFamily="18" charset="2"/>
              </a:rPr>
              <a:t> </a:t>
            </a:r>
            <a:r>
              <a:rPr lang="it-IT" sz="2800" dirty="0">
                <a:sym typeface="MT Extra" panose="05050102010205020202" pitchFamily="18" charset="2"/>
              </a:rPr>
              <a:t>(DOM – P</a:t>
            </a:r>
            <a:r>
              <a:rPr lang="it-IT" sz="2800" dirty="0" smtClean="0">
                <a:sym typeface="MT Extra" panose="05050102010205020202" pitchFamily="18" charset="2"/>
              </a:rPr>
              <a:t>) =                  (                </a:t>
            </a:r>
            <a:r>
              <a:rPr lang="it-IT" sz="2800" dirty="0">
                <a:sym typeface="MT Extra" panose="05050102010205020202" pitchFamily="18" charset="2"/>
              </a:rPr>
              <a:t>– </a:t>
            </a:r>
            <a:r>
              <a:rPr lang="it-IT" sz="2800" dirty="0" smtClean="0">
                <a:sym typeface="MT Extra" panose="05050102010205020202" pitchFamily="18" charset="2"/>
              </a:rPr>
              <a:t>                ) = </a:t>
            </a:r>
            <a:endParaRPr lang="it-IT" sz="2800" dirty="0">
              <a:sym typeface="MT Extra" panose="05050102010205020202" pitchFamily="18" charset="2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78349"/>
              </p:ext>
            </p:extLst>
          </p:nvPr>
        </p:nvGraphicFramePr>
        <p:xfrm>
          <a:off x="1589082" y="2528907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0438" y="2380606"/>
                <a:ext cx="1078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it-IT" sz="280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it-IT" sz="2800" dirty="0" smtClean="0"/>
                  <a:t> = </a:t>
                </a:r>
                <a:endParaRPr lang="it-IT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438" y="2380606"/>
                <a:ext cx="1078757" cy="523220"/>
              </a:xfrm>
              <a:prstGeom prst="rect">
                <a:avLst/>
              </a:prstGeom>
              <a:blipFill>
                <a:blip r:embed="rId4"/>
                <a:stretch>
                  <a:fillRect t="-11765" r="-11299" b="-341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1359" y="3144201"/>
                <a:ext cx="1861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P </a:t>
                </a:r>
                <a:r>
                  <a:rPr lang="it-IT" sz="2800" dirty="0" smtClean="0"/>
                  <a:t>:= </a:t>
                </a:r>
                <a:r>
                  <a:rPr lang="it-IT" sz="2800" dirty="0"/>
                  <a:t>R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it-IT" sz="2800" dirty="0"/>
                  <a:t> </a:t>
                </a:r>
                <a:r>
                  <a:rPr lang="it-IT" sz="2800" dirty="0" smtClean="0"/>
                  <a:t>P =</a:t>
                </a:r>
                <a:endParaRPr lang="it-IT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9" y="3144201"/>
                <a:ext cx="1861407" cy="523220"/>
              </a:xfrm>
              <a:prstGeom prst="rect">
                <a:avLst/>
              </a:prstGeom>
              <a:blipFill>
                <a:blip r:embed="rId5"/>
                <a:stretch>
                  <a:fillRect l="-6885" t="-11628" r="-5574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54110"/>
              </p:ext>
            </p:extLst>
          </p:nvPr>
        </p:nvGraphicFramePr>
        <p:xfrm>
          <a:off x="1589081" y="3253708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30437" y="3105407"/>
                <a:ext cx="2350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                 = 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437" y="3105407"/>
                <a:ext cx="23503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59682"/>
              </p:ext>
            </p:extLst>
          </p:nvPr>
        </p:nvGraphicFramePr>
        <p:xfrm>
          <a:off x="3249138" y="3222931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2123" y="3853414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 </a:t>
            </a:r>
            <a:r>
              <a:rPr lang="it-IT" sz="2800" dirty="0" smtClean="0"/>
              <a:t>=  </a:t>
            </a:r>
            <a:endParaRPr lang="it-IT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7613"/>
              </p:ext>
            </p:extLst>
          </p:nvPr>
        </p:nvGraphicFramePr>
        <p:xfrm>
          <a:off x="291814" y="3930556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86519"/>
              </p:ext>
            </p:extLst>
          </p:nvPr>
        </p:nvGraphicFramePr>
        <p:xfrm>
          <a:off x="4008395" y="4783279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79516"/>
              </p:ext>
            </p:extLst>
          </p:nvPr>
        </p:nvGraphicFramePr>
        <p:xfrm>
          <a:off x="5924847" y="4783279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90596"/>
              </p:ext>
            </p:extLst>
          </p:nvPr>
        </p:nvGraphicFramePr>
        <p:xfrm>
          <a:off x="6370148" y="4872631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28357"/>
              </p:ext>
            </p:extLst>
          </p:nvPr>
        </p:nvGraphicFramePr>
        <p:xfrm>
          <a:off x="3824480" y="2516300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42475"/>
              </p:ext>
            </p:extLst>
          </p:nvPr>
        </p:nvGraphicFramePr>
        <p:xfrm>
          <a:off x="4931762" y="3182995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41340"/>
              </p:ext>
            </p:extLst>
          </p:nvPr>
        </p:nvGraphicFramePr>
        <p:xfrm>
          <a:off x="8102354" y="4872631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2123" y="5727916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Q =  </a:t>
            </a:r>
            <a:endParaRPr lang="it-IT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742305"/>
              </p:ext>
            </p:extLst>
          </p:nvPr>
        </p:nvGraphicFramePr>
        <p:xfrm>
          <a:off x="262960" y="5727916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7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1" grpId="0"/>
      <p:bldP spid="13" grpId="0"/>
      <p:bldP spid="15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5145" y="1117601"/>
                <a:ext cx="10515600" cy="4064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dirty="0" smtClean="0"/>
                  <a:t>Il punto fisso </a:t>
                </a:r>
                <a:r>
                  <a:rPr lang="it-IT" i="1" dirty="0" smtClean="0"/>
                  <a:t>S</a:t>
                </a:r>
                <a:r>
                  <a:rPr lang="it-IT" dirty="0" smtClean="0"/>
                  <a:t> calcolato dall’Algoritmo 4 ha le seguenti proprietà: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t-IT" dirty="0" smtClean="0"/>
                  <a:t>Se </a:t>
                </a:r>
                <a:r>
                  <a:rPr lang="it-IT" i="1" dirty="0" smtClean="0"/>
                  <a:t>S’ </a:t>
                </a:r>
                <a:r>
                  <a:rPr lang="it-IT" dirty="0" smtClean="0"/>
                  <a:t>è un punto fisso </a:t>
                </a:r>
              </a:p>
              <a:p>
                <a:pPr marL="0" indent="0">
                  <a:buNone/>
                </a:pPr>
                <a:r>
                  <a:rPr lang="it-IT" dirty="0"/>
                  <a:t>	</a:t>
                </a:r>
                <a:r>
                  <a:rPr lang="it-IT" dirty="0" smtClean="0"/>
                  <a:t>allora,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nello strato 1</a:t>
                </a:r>
                <a:r>
                  <a:rPr lang="it-IT" dirty="0" smtClean="0"/>
                  <a:t>, la relazione per </a:t>
                </a:r>
                <a:r>
                  <a:rPr lang="it-IT" i="1" dirty="0" smtClean="0"/>
                  <a:t>p</a:t>
                </a:r>
                <a:r>
                  <a:rPr lang="it-IT" dirty="0" smtClean="0"/>
                  <a:t> in </a:t>
                </a:r>
                <a:r>
                  <a:rPr lang="it-IT" i="1" dirty="0" smtClean="0"/>
                  <a:t>S</a:t>
                </a:r>
                <a:r>
                  <a:rPr lang="it-IT" dirty="0" smtClean="0"/>
                  <a:t> è un sottoinsieme 	della relazione per </a:t>
                </a:r>
                <a:r>
                  <a:rPr lang="it-IT" i="1" dirty="0" smtClean="0"/>
                  <a:t>p</a:t>
                </a:r>
                <a:r>
                  <a:rPr lang="it-IT" dirty="0" smtClean="0"/>
                  <a:t> in </a:t>
                </a:r>
                <a:r>
                  <a:rPr lang="it-IT" i="1" dirty="0" smtClean="0"/>
                  <a:t>S’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i="1" dirty="0" smtClean="0"/>
                  <a:t>i</a:t>
                </a:r>
                <a:r>
                  <a:rPr lang="it-IT" dirty="0" smtClean="0"/>
                  <a:t>, </a:t>
                </a:r>
              </a:p>
              <a:p>
                <a:pPr marL="0" indent="0">
                  <a:buNone/>
                </a:pPr>
                <a:r>
                  <a:rPr lang="it-IT" dirty="0"/>
                  <a:t>	</a:t>
                </a:r>
                <a:r>
                  <a:rPr lang="it-IT" dirty="0" smtClean="0"/>
                  <a:t>se </a:t>
                </a:r>
                <a:r>
                  <a:rPr lang="it-IT" i="1" dirty="0" smtClean="0"/>
                  <a:t>S’ </a:t>
                </a:r>
                <a:r>
                  <a:rPr lang="it-IT" dirty="0"/>
                  <a:t>è un punto fisso </a:t>
                </a:r>
                <a:r>
                  <a:rPr lang="it-IT" dirty="0" smtClean="0"/>
                  <a:t>tale </a:t>
                </a:r>
                <a:r>
                  <a:rPr lang="it-IT" dirty="0"/>
                  <a:t>che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le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relazioni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in </a:t>
                </a:r>
                <a:r>
                  <a:rPr lang="it-IT" i="1" dirty="0"/>
                  <a:t>S</a:t>
                </a:r>
                <a:r>
                  <a:rPr lang="it-IT" dirty="0"/>
                  <a:t> e in </a:t>
                </a:r>
                <a:r>
                  <a:rPr lang="it-IT" i="1" dirty="0" smtClean="0"/>
                  <a:t>S’ per </a:t>
                </a:r>
                <a:r>
                  <a:rPr lang="it-IT" dirty="0" smtClean="0"/>
                  <a:t>ogni 	predicato in uno </a:t>
                </a:r>
                <a:r>
                  <a:rPr lang="it-IT" dirty="0"/>
                  <a:t>strato </a:t>
                </a:r>
                <a:r>
                  <a:rPr lang="it-IT" dirty="0" smtClean="0"/>
                  <a:t>&lt; i sono uguali, </a:t>
                </a:r>
              </a:p>
              <a:p>
                <a:pPr marL="0" indent="0">
                  <a:buNone/>
                </a:pPr>
                <a:r>
                  <a:rPr lang="it-IT" dirty="0"/>
                  <a:t>	</a:t>
                </a:r>
                <a:r>
                  <a:rPr lang="it-IT" dirty="0" smtClean="0"/>
                  <a:t>allora la relazione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per ogni predicato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 nello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strato i </a:t>
                </a:r>
                <a:r>
                  <a:rPr lang="it-IT" dirty="0"/>
                  <a:t>in </a:t>
                </a:r>
                <a:r>
                  <a:rPr lang="it-IT" i="1" dirty="0"/>
                  <a:t>S </a:t>
                </a:r>
                <a:r>
                  <a:rPr lang="it-IT" dirty="0" smtClean="0"/>
                  <a:t>è un   	sottoinsiemein della relazione per p in </a:t>
                </a:r>
                <a:r>
                  <a:rPr lang="it-IT" i="1" dirty="0" smtClean="0"/>
                  <a:t>S</a:t>
                </a:r>
                <a:r>
                  <a:rPr lang="it-IT" i="1" dirty="0" smtClean="0"/>
                  <a:t>’.</a:t>
                </a:r>
                <a:r>
                  <a:rPr lang="it-IT" dirty="0" smtClean="0"/>
                  <a:t> </a:t>
                </a:r>
                <a:endParaRPr lang="it-IT" i="1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5145" y="1117601"/>
                <a:ext cx="10515600" cy="4064000"/>
              </a:xfrm>
              <a:blipFill>
                <a:blip r:embed="rId2"/>
                <a:stretch>
                  <a:fillRect l="-1217" t="-3298" r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0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85536" y="740352"/>
                <a:ext cx="3530600" cy="16241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/>
                  <a:t>p(X):- r(X) </a:t>
                </a:r>
              </a:p>
              <a:p>
                <a:pPr marL="0" indent="0">
                  <a:buNone/>
                </a:pPr>
                <a:r>
                  <a:rPr lang="it-IT" dirty="0"/>
                  <a:t>p(X):- p(X) </a:t>
                </a:r>
              </a:p>
              <a:p>
                <a:pPr marL="0" indent="0">
                  <a:buNone/>
                </a:pPr>
                <a:r>
                  <a:rPr lang="it-IT" dirty="0"/>
                  <a:t>q(X):- s(X) &amp;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/>
                  <a:t>(X)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36" y="740352"/>
                <a:ext cx="3530600" cy="1624157"/>
              </a:xfrm>
              <a:prstGeom prst="rect">
                <a:avLst/>
              </a:prstGeom>
              <a:blipFill>
                <a:blip r:embed="rId2"/>
                <a:stretch>
                  <a:fillRect l="-3454" t="-5993" b="-26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551655"/>
              </p:ext>
            </p:extLst>
          </p:nvPr>
        </p:nvGraphicFramePr>
        <p:xfrm>
          <a:off x="4604326" y="740352"/>
          <a:ext cx="168101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5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1392844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p </a:t>
                      </a:r>
                      <a:r>
                        <a:rPr lang="it-IT" sz="2800" b="0" baseline="0" dirty="0" smtClean="0">
                          <a:solidFill>
                            <a:sysClr val="windowText" lastClr="000000"/>
                          </a:solidFill>
                        </a:rPr>
                        <a:t>r s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6576"/>
              </p:ext>
            </p:extLst>
          </p:nvPr>
        </p:nvGraphicFramePr>
        <p:xfrm>
          <a:off x="623456" y="3298264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12032"/>
              </p:ext>
            </p:extLst>
          </p:nvPr>
        </p:nvGraphicFramePr>
        <p:xfrm>
          <a:off x="3128047" y="3298264"/>
          <a:ext cx="22536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67480"/>
              </p:ext>
            </p:extLst>
          </p:nvPr>
        </p:nvGraphicFramePr>
        <p:xfrm>
          <a:off x="7155200" y="374592"/>
          <a:ext cx="21643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043710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35173"/>
              </p:ext>
            </p:extLst>
          </p:nvPr>
        </p:nvGraphicFramePr>
        <p:xfrm>
          <a:off x="9319588" y="310196"/>
          <a:ext cx="22536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82131"/>
              </p:ext>
            </p:extLst>
          </p:nvPr>
        </p:nvGraphicFramePr>
        <p:xfrm>
          <a:off x="885536" y="4814776"/>
          <a:ext cx="22536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06669405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56294" y="4723951"/>
                <a:ext cx="739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Q=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94" y="4723951"/>
                <a:ext cx="739305" cy="461665"/>
              </a:xfrm>
              <a:prstGeom prst="rect">
                <a:avLst/>
              </a:prstGeom>
              <a:blipFill>
                <a:blip r:embed="rId3"/>
                <a:stretch>
                  <a:fillRect l="-12295" t="-10526" r="-3279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23456" y="2586182"/>
            <a:ext cx="5463308" cy="171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06575"/>
              </p:ext>
            </p:extLst>
          </p:nvPr>
        </p:nvGraphicFramePr>
        <p:xfrm>
          <a:off x="6716473" y="4268384"/>
          <a:ext cx="21643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043710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99880" y="424752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880" y="4247523"/>
                <a:ext cx="534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354056"/>
              </p:ext>
            </p:extLst>
          </p:nvPr>
        </p:nvGraphicFramePr>
        <p:xfrm>
          <a:off x="9827626" y="4138293"/>
          <a:ext cx="1126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425286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84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3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606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Antenati di Mario che non sono antenati di Paolo</a:t>
                </a:r>
              </a:p>
              <a:p>
                <a:pPr marL="0" indent="0">
                  <a:buNone/>
                </a:pPr>
                <a:endParaRPr lang="it-IT" i="1" dirty="0"/>
              </a:p>
              <a:p>
                <a:pPr marL="0" indent="0">
                  <a:buNone/>
                </a:pPr>
                <a:r>
                  <a:rPr lang="it-IT" i="1" dirty="0" smtClean="0"/>
                  <a:t>antenato</a:t>
                </a:r>
                <a:r>
                  <a:rPr lang="it-IT" dirty="0" smtClean="0"/>
                  <a:t>(X,Y):- </a:t>
                </a:r>
                <a:r>
                  <a:rPr lang="it-IT" i="1" dirty="0" smtClean="0"/>
                  <a:t>genitore</a:t>
                </a:r>
                <a:r>
                  <a:rPr lang="it-IT" dirty="0" smtClean="0"/>
                  <a:t>(X,Y)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antenato</a:t>
                </a:r>
                <a:r>
                  <a:rPr lang="it-IT" dirty="0" smtClean="0"/>
                  <a:t>(X,Y</a:t>
                </a:r>
                <a:r>
                  <a:rPr lang="it-IT" dirty="0"/>
                  <a:t>):- </a:t>
                </a:r>
                <a:r>
                  <a:rPr lang="it-IT" i="1" dirty="0" smtClean="0"/>
                  <a:t>antenato</a:t>
                </a:r>
                <a:r>
                  <a:rPr lang="it-IT" dirty="0" smtClean="0"/>
                  <a:t>(X,Z</a:t>
                </a:r>
                <a:r>
                  <a:rPr lang="it-IT" dirty="0"/>
                  <a:t>) &amp;</a:t>
                </a:r>
                <a:r>
                  <a:rPr lang="it-IT" i="1" dirty="0"/>
                  <a:t> </a:t>
                </a:r>
                <a:r>
                  <a:rPr lang="it-IT" i="1" dirty="0" smtClean="0"/>
                  <a:t>genitore</a:t>
                </a:r>
                <a:r>
                  <a:rPr lang="it-IT" dirty="0" smtClean="0"/>
                  <a:t>(Z,Y</a:t>
                </a:r>
                <a:r>
                  <a:rPr lang="it-IT" dirty="0"/>
                  <a:t>)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antMario</a:t>
                </a:r>
                <a:r>
                  <a:rPr lang="it-IT" dirty="0" smtClean="0"/>
                  <a:t>(Y):- </a:t>
                </a:r>
                <a:r>
                  <a:rPr lang="it-IT" i="1" dirty="0" smtClean="0"/>
                  <a:t>antenato</a:t>
                </a:r>
                <a:r>
                  <a:rPr lang="it-IT" dirty="0" smtClean="0"/>
                  <a:t>(X,Y) &amp;</a:t>
                </a:r>
                <a:r>
                  <a:rPr lang="it-IT" i="1" dirty="0" smtClean="0"/>
                  <a:t> </a:t>
                </a:r>
                <a:r>
                  <a:rPr lang="it-IT" dirty="0" smtClean="0"/>
                  <a:t>X=‘Mario’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antPaolo</a:t>
                </a:r>
                <a:r>
                  <a:rPr lang="it-IT" dirty="0" smtClean="0"/>
                  <a:t>(Y</a:t>
                </a:r>
                <a:r>
                  <a:rPr lang="it-IT" dirty="0"/>
                  <a:t>):- </a:t>
                </a:r>
                <a:r>
                  <a:rPr lang="it-IT" i="1" dirty="0"/>
                  <a:t>antenato</a:t>
                </a:r>
                <a:r>
                  <a:rPr lang="it-IT" dirty="0"/>
                  <a:t>(X,Y) &amp;</a:t>
                </a:r>
                <a:r>
                  <a:rPr lang="it-IT" i="1" dirty="0"/>
                  <a:t> </a:t>
                </a:r>
                <a:r>
                  <a:rPr lang="it-IT" dirty="0" smtClean="0"/>
                  <a:t>X=‘Paolo’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p</a:t>
                </a:r>
                <a:r>
                  <a:rPr lang="it-IT" dirty="0" smtClean="0"/>
                  <a:t>(X):- </a:t>
                </a:r>
                <a:r>
                  <a:rPr lang="it-IT" i="1" dirty="0" smtClean="0"/>
                  <a:t>antMario</a:t>
                </a:r>
                <a:r>
                  <a:rPr lang="it-IT" dirty="0" smtClean="0"/>
                  <a:t>(X)</a:t>
                </a:r>
                <a:r>
                  <a:rPr lang="it-IT" dirty="0"/>
                  <a:t> &amp;</a:t>
                </a:r>
                <a:r>
                  <a:rPr lang="it-IT" i="1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it-IT" i="1" dirty="0" smtClean="0"/>
                  <a:t>antPaolo</a:t>
                </a:r>
                <a:r>
                  <a:rPr lang="it-IT" dirty="0" smtClean="0"/>
                  <a:t>(X)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606" y="182562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9787"/>
              </p:ext>
            </p:extLst>
          </p:nvPr>
        </p:nvGraphicFramePr>
        <p:xfrm>
          <a:off x="8268816" y="861907"/>
          <a:ext cx="3169651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85">
                  <a:extLst>
                    <a:ext uri="{9D8B030D-6E8A-4147-A177-3AD203B41FA5}">
                      <a16:colId xmlns:a16="http://schemas.microsoft.com/office/drawing/2014/main" val="1498132496"/>
                    </a:ext>
                  </a:extLst>
                </a:gridCol>
                <a:gridCol w="852544">
                  <a:extLst>
                    <a:ext uri="{9D8B030D-6E8A-4147-A177-3AD203B41FA5}">
                      <a16:colId xmlns:a16="http://schemas.microsoft.com/office/drawing/2014/main" val="623959612"/>
                    </a:ext>
                  </a:extLst>
                </a:gridCol>
                <a:gridCol w="842122">
                  <a:extLst>
                    <a:ext uri="{9D8B030D-6E8A-4147-A177-3AD203B41FA5}">
                      <a16:colId xmlns:a16="http://schemas.microsoft.com/office/drawing/2014/main" val="494811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GENITORE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G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19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Mario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84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Paolo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85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13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Eva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Ugo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097165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Zoe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792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59" y="5807631"/>
            <a:ext cx="747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Mario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0033413" y="5807631"/>
            <a:ext cx="705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Paolo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8559116" y="5090556"/>
            <a:ext cx="5501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Ada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9781966" y="5090556"/>
            <a:ext cx="502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Eva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9097777" y="4457258"/>
            <a:ext cx="5613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Ugo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9109267" y="3840616"/>
            <a:ext cx="5260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Zoe</a:t>
            </a:r>
            <a:endParaRPr lang="it-IT" dirty="0"/>
          </a:p>
        </p:txBody>
      </p:sp>
      <p:cxnSp>
        <p:nvCxnSpPr>
          <p:cNvPr id="13" name="Straight Connector 12"/>
          <p:cNvCxnSpPr>
            <a:stCxn id="6" idx="0"/>
            <a:endCxn id="8" idx="2"/>
          </p:cNvCxnSpPr>
          <p:nvPr/>
        </p:nvCxnSpPr>
        <p:spPr>
          <a:xfrm flipV="1">
            <a:off x="8644519" y="5459888"/>
            <a:ext cx="189673" cy="347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10" idx="2"/>
          </p:cNvCxnSpPr>
          <p:nvPr/>
        </p:nvCxnSpPr>
        <p:spPr>
          <a:xfrm flipV="1">
            <a:off x="8834192" y="4826590"/>
            <a:ext cx="544271" cy="263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2"/>
            <a:endCxn id="9" idx="0"/>
          </p:cNvCxnSpPr>
          <p:nvPr/>
        </p:nvCxnSpPr>
        <p:spPr>
          <a:xfrm>
            <a:off x="9378463" y="4826590"/>
            <a:ext cx="654951" cy="263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7" idx="0"/>
          </p:cNvCxnSpPr>
          <p:nvPr/>
        </p:nvCxnSpPr>
        <p:spPr>
          <a:xfrm>
            <a:off x="10178999" y="5501777"/>
            <a:ext cx="207171" cy="305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2"/>
            <a:endCxn id="10" idx="0"/>
          </p:cNvCxnSpPr>
          <p:nvPr/>
        </p:nvCxnSpPr>
        <p:spPr>
          <a:xfrm>
            <a:off x="9372288" y="4209948"/>
            <a:ext cx="6175" cy="247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7266" y="55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Antenati di Mario che non sono antenati di Paolo</a:t>
                </a:r>
              </a:p>
              <a:p>
                <a:pPr marL="0" indent="0">
                  <a:buNone/>
                </a:pPr>
                <a:endParaRPr lang="it-IT" i="1" dirty="0"/>
              </a:p>
              <a:p>
                <a:pPr marL="0" indent="0">
                  <a:buNone/>
                </a:pPr>
                <a:r>
                  <a:rPr lang="it-IT" i="1" dirty="0" smtClean="0"/>
                  <a:t>antenato</a:t>
                </a:r>
                <a:r>
                  <a:rPr lang="it-IT" dirty="0" smtClean="0"/>
                  <a:t>(X,Y):- </a:t>
                </a:r>
                <a:r>
                  <a:rPr lang="it-IT" i="1" dirty="0" smtClean="0"/>
                  <a:t>genitore</a:t>
                </a:r>
                <a:r>
                  <a:rPr lang="it-IT" dirty="0" smtClean="0"/>
                  <a:t>(X,Y)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antenato</a:t>
                </a:r>
                <a:r>
                  <a:rPr lang="it-IT" dirty="0" smtClean="0"/>
                  <a:t>(X,Y</a:t>
                </a:r>
                <a:r>
                  <a:rPr lang="it-IT" dirty="0"/>
                  <a:t>):- </a:t>
                </a:r>
                <a:r>
                  <a:rPr lang="it-IT" i="1" dirty="0" smtClean="0"/>
                  <a:t>antenato</a:t>
                </a:r>
                <a:r>
                  <a:rPr lang="it-IT" dirty="0" smtClean="0"/>
                  <a:t>(X,Z</a:t>
                </a:r>
                <a:r>
                  <a:rPr lang="it-IT" dirty="0"/>
                  <a:t>) &amp;</a:t>
                </a:r>
                <a:r>
                  <a:rPr lang="it-IT" i="1" dirty="0"/>
                  <a:t> </a:t>
                </a:r>
                <a:r>
                  <a:rPr lang="it-IT" i="1" dirty="0" smtClean="0"/>
                  <a:t>genitore</a:t>
                </a:r>
                <a:r>
                  <a:rPr lang="it-IT" dirty="0" smtClean="0"/>
                  <a:t>(Z,Y</a:t>
                </a:r>
                <a:r>
                  <a:rPr lang="it-IT" dirty="0"/>
                  <a:t>)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antMario</a:t>
                </a:r>
                <a:r>
                  <a:rPr lang="it-IT" dirty="0" smtClean="0"/>
                  <a:t>(Y):- </a:t>
                </a:r>
                <a:r>
                  <a:rPr lang="it-IT" i="1" dirty="0" smtClean="0"/>
                  <a:t>antenato</a:t>
                </a:r>
                <a:r>
                  <a:rPr lang="it-IT" dirty="0" smtClean="0"/>
                  <a:t>(X,Y) &amp;</a:t>
                </a:r>
                <a:r>
                  <a:rPr lang="it-IT" i="1" dirty="0" smtClean="0"/>
                  <a:t> </a:t>
                </a:r>
                <a:r>
                  <a:rPr lang="it-IT" dirty="0" smtClean="0"/>
                  <a:t>X=‘Mario’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antPaolo</a:t>
                </a:r>
                <a:r>
                  <a:rPr lang="it-IT" dirty="0" smtClean="0"/>
                  <a:t>(Y</a:t>
                </a:r>
                <a:r>
                  <a:rPr lang="it-IT" dirty="0"/>
                  <a:t>):- </a:t>
                </a:r>
                <a:r>
                  <a:rPr lang="it-IT" i="1" dirty="0"/>
                  <a:t>antenato</a:t>
                </a:r>
                <a:r>
                  <a:rPr lang="it-IT" dirty="0"/>
                  <a:t>(X,Y) &amp;</a:t>
                </a:r>
                <a:r>
                  <a:rPr lang="it-IT" i="1" dirty="0"/>
                  <a:t> </a:t>
                </a:r>
                <a:r>
                  <a:rPr lang="it-IT" dirty="0" smtClean="0"/>
                  <a:t>X=‘Paolo’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p</a:t>
                </a:r>
                <a:r>
                  <a:rPr lang="it-IT" dirty="0" smtClean="0"/>
                  <a:t>(X):- </a:t>
                </a:r>
                <a:r>
                  <a:rPr lang="it-IT" i="1" dirty="0" smtClean="0"/>
                  <a:t>antMario</a:t>
                </a:r>
                <a:r>
                  <a:rPr lang="it-IT" dirty="0" smtClean="0"/>
                  <a:t>(X)</a:t>
                </a:r>
                <a:r>
                  <a:rPr lang="it-IT" dirty="0"/>
                  <a:t> &amp;</a:t>
                </a:r>
                <a:r>
                  <a:rPr lang="it-IT" i="1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it-IT" i="1" dirty="0" smtClean="0"/>
                  <a:t>antPaolo</a:t>
                </a:r>
                <a:r>
                  <a:rPr lang="it-IT" dirty="0" smtClean="0"/>
                  <a:t>(X)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266" y="555625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6467"/>
              </p:ext>
            </p:extLst>
          </p:nvPr>
        </p:nvGraphicFramePr>
        <p:xfrm>
          <a:off x="6635408" y="4119656"/>
          <a:ext cx="504998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12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4184271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t-IT" i="1" dirty="0" smtClean="0"/>
                        <a:t>p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ysClr val="windowText" lastClr="000000"/>
                          </a:solidFill>
                        </a:rPr>
                        <a:t>    </a:t>
                      </a:r>
                      <a:r>
                        <a:rPr lang="it-IT" sz="2800" b="0" i="1" dirty="0" smtClean="0">
                          <a:solidFill>
                            <a:sysClr val="windowText" lastClr="000000"/>
                          </a:solidFill>
                        </a:rPr>
                        <a:t>genitore antenato antMario antPaolo</a:t>
                      </a:r>
                      <a:endParaRPr lang="it-IT" sz="2800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0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65767"/>
              </p:ext>
            </p:extLst>
          </p:nvPr>
        </p:nvGraphicFramePr>
        <p:xfrm>
          <a:off x="505542" y="504389"/>
          <a:ext cx="504998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12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4184271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t-IT" sz="1600" i="1" dirty="0" smtClean="0"/>
                        <a:t>p</a:t>
                      </a:r>
                      <a:endParaRPr lang="it-IT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ysClr val="windowText" lastClr="000000"/>
                          </a:solidFill>
                        </a:rPr>
                        <a:t>    </a:t>
                      </a:r>
                      <a:r>
                        <a:rPr lang="it-IT" sz="2400" b="0" i="1" dirty="0" smtClean="0">
                          <a:solidFill>
                            <a:sysClr val="windowText" lastClr="000000"/>
                          </a:solidFill>
                        </a:rPr>
                        <a:t>genitore antenato antMario antPaolo</a:t>
                      </a:r>
                      <a:endParaRPr lang="it-IT" sz="2400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73534" y="682096"/>
            <a:ext cx="97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genitore</a:t>
            </a:r>
            <a:endParaRPr lang="it-IT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74934" y="1173163"/>
            <a:ext cx="103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antenato</a:t>
            </a:r>
            <a:endParaRPr lang="it-IT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265124" y="1518981"/>
            <a:ext cx="106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antMario</a:t>
            </a:r>
            <a:endParaRPr lang="it-IT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578584" y="114964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antPaolo</a:t>
            </a:r>
            <a:endParaRPr lang="it-IT" i="1" dirty="0"/>
          </a:p>
        </p:txBody>
      </p:sp>
      <p:cxnSp>
        <p:nvCxnSpPr>
          <p:cNvPr id="7" name="Straight Arrow Connector 6"/>
          <p:cNvCxnSpPr>
            <a:stCxn id="3" idx="1"/>
            <a:endCxn id="4" idx="0"/>
          </p:cNvCxnSpPr>
          <p:nvPr/>
        </p:nvCxnSpPr>
        <p:spPr>
          <a:xfrm flipH="1">
            <a:off x="7392288" y="866762"/>
            <a:ext cx="981246" cy="306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  <a:endCxn id="5" idx="1"/>
          </p:cNvCxnSpPr>
          <p:nvPr/>
        </p:nvCxnSpPr>
        <p:spPr>
          <a:xfrm>
            <a:off x="7392288" y="1542495"/>
            <a:ext cx="872836" cy="161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 flipV="1">
            <a:off x="7909641" y="1334315"/>
            <a:ext cx="1668943" cy="23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0"/>
            <a:endCxn id="4" idx="1"/>
          </p:cNvCxnSpPr>
          <p:nvPr/>
        </p:nvCxnSpPr>
        <p:spPr>
          <a:xfrm rot="16200000" flipH="1" flipV="1">
            <a:off x="7041278" y="1006819"/>
            <a:ext cx="184666" cy="517354"/>
          </a:xfrm>
          <a:prstGeom prst="bentConnector4">
            <a:avLst>
              <a:gd name="adj1" fmla="val -123791"/>
              <a:gd name="adj2" fmla="val 14418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4874" y="4471369"/>
            <a:ext cx="11017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ANTENATO(X,Y):= GENITORE(X,Y)</a:t>
            </a:r>
            <a:r>
              <a:rPr lang="it-IT" sz="2400" b="1" dirty="0">
                <a:sym typeface="Symbol" panose="05050102010706020507" pitchFamily="18" charset="2"/>
              </a:rPr>
              <a:t> </a:t>
            </a:r>
            <a:r>
              <a:rPr lang="it-IT" sz="2400" dirty="0"/>
              <a:t> </a:t>
            </a:r>
            <a:r>
              <a:rPr lang="it-IT" sz="2400" dirty="0" smtClean="0"/>
              <a:t>π</a:t>
            </a:r>
            <a:r>
              <a:rPr lang="it-IT" sz="2400" baseline="-25000" dirty="0" smtClean="0"/>
              <a:t>X Y</a:t>
            </a:r>
            <a:r>
              <a:rPr lang="it-IT" sz="2400" dirty="0" smtClean="0"/>
              <a:t> (</a:t>
            </a:r>
            <a:r>
              <a:rPr lang="it-IT" sz="2400" dirty="0"/>
              <a:t>ANTENATO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(X,Z) </a:t>
            </a:r>
            <a:r>
              <a:rPr lang="it-IT" sz="2400" dirty="0">
                <a:sym typeface="MT Extra" panose="05050102010205020202" pitchFamily="18" charset="2"/>
              </a:rPr>
              <a:t></a:t>
            </a:r>
            <a:r>
              <a:rPr lang="it-IT" sz="2400" dirty="0"/>
              <a:t> </a:t>
            </a:r>
            <a:r>
              <a:rPr lang="it-IT" sz="2400" dirty="0" smtClean="0"/>
              <a:t>GENITORE 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Z,Y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it-IT" sz="2400" dirty="0"/>
              <a:t> )</a:t>
            </a:r>
          </a:p>
          <a:p>
            <a:r>
              <a:rPr lang="it-IT" sz="2400" dirty="0" smtClean="0"/>
              <a:t>ANTMARIO(Y</a:t>
            </a:r>
            <a:r>
              <a:rPr lang="it-IT" sz="2400" dirty="0"/>
              <a:t>):- </a:t>
            </a:r>
            <a:r>
              <a:rPr lang="it-IT" sz="2400" dirty="0" smtClean="0"/>
              <a:t>π</a:t>
            </a:r>
            <a:r>
              <a:rPr lang="it-IT" sz="2400" baseline="-25000" dirty="0" smtClean="0"/>
              <a:t>Y</a:t>
            </a:r>
            <a:r>
              <a:rPr lang="it-IT" sz="2400" dirty="0" smtClean="0"/>
              <a:t> (σ</a:t>
            </a:r>
            <a:r>
              <a:rPr lang="it-IT" sz="2400" baseline="-25000" dirty="0" smtClean="0"/>
              <a:t>X=‘Mario’ </a:t>
            </a:r>
            <a:r>
              <a:rPr lang="it-IT" sz="2400" dirty="0"/>
              <a:t>( </a:t>
            </a:r>
            <a:r>
              <a:rPr lang="it-IT" sz="2400" dirty="0" smtClean="0"/>
              <a:t>ANTENATO 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X,Y) </a:t>
            </a:r>
            <a:r>
              <a:rPr lang="it-IT" sz="2400" dirty="0" smtClean="0"/>
              <a:t>))</a:t>
            </a:r>
            <a:endParaRPr lang="it-IT" sz="2400" dirty="0"/>
          </a:p>
          <a:p>
            <a:r>
              <a:rPr lang="it-IT" sz="2400" dirty="0" smtClean="0"/>
              <a:t>ANTPAOLO(Y</a:t>
            </a:r>
            <a:r>
              <a:rPr lang="it-IT" sz="2400" dirty="0"/>
              <a:t>):- π</a:t>
            </a:r>
            <a:r>
              <a:rPr lang="it-IT" sz="2400" baseline="-25000" dirty="0"/>
              <a:t>Y</a:t>
            </a:r>
            <a:r>
              <a:rPr lang="it-IT" sz="2400" dirty="0"/>
              <a:t> (σ</a:t>
            </a:r>
            <a:r>
              <a:rPr lang="it-IT" sz="2400" baseline="-25000" dirty="0"/>
              <a:t>X</a:t>
            </a:r>
            <a:r>
              <a:rPr lang="it-IT" sz="2400" baseline="-25000" dirty="0" smtClean="0"/>
              <a:t>=‘Paolo’ </a:t>
            </a:r>
            <a:r>
              <a:rPr lang="it-IT" sz="2400" dirty="0"/>
              <a:t>( ANTENATO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(X,Y) </a:t>
            </a:r>
            <a:r>
              <a:rPr lang="it-IT" sz="2400" dirty="0"/>
              <a:t>))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874" y="239764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i="1" dirty="0"/>
              <a:t>antenato</a:t>
            </a:r>
            <a:r>
              <a:rPr lang="it-IT" sz="2400" dirty="0"/>
              <a:t>(X,Y):- </a:t>
            </a:r>
            <a:r>
              <a:rPr lang="it-IT" sz="2400" i="1" dirty="0"/>
              <a:t>genitore</a:t>
            </a:r>
            <a:r>
              <a:rPr lang="it-IT" sz="2400" dirty="0"/>
              <a:t>(X,Y)</a:t>
            </a:r>
          </a:p>
          <a:p>
            <a:r>
              <a:rPr lang="it-IT" sz="2400" i="1" dirty="0"/>
              <a:t>antenato</a:t>
            </a:r>
            <a:r>
              <a:rPr lang="it-IT" sz="2400" dirty="0"/>
              <a:t>(X,Y):- </a:t>
            </a:r>
            <a:r>
              <a:rPr lang="it-IT" sz="2400" i="1" dirty="0"/>
              <a:t>antenato</a:t>
            </a:r>
            <a:r>
              <a:rPr lang="it-IT" sz="2400" dirty="0"/>
              <a:t>(X,Z) &amp;</a:t>
            </a:r>
            <a:r>
              <a:rPr lang="it-IT" sz="2400" i="1" dirty="0"/>
              <a:t> genitore</a:t>
            </a:r>
            <a:r>
              <a:rPr lang="it-IT" sz="2400" dirty="0"/>
              <a:t>(Z,Y)</a:t>
            </a:r>
          </a:p>
          <a:p>
            <a:r>
              <a:rPr lang="it-IT" sz="2400" i="1" dirty="0"/>
              <a:t>antMario</a:t>
            </a:r>
            <a:r>
              <a:rPr lang="it-IT" sz="2400" dirty="0"/>
              <a:t>(Y):- </a:t>
            </a:r>
            <a:r>
              <a:rPr lang="it-IT" sz="2400" i="1" dirty="0"/>
              <a:t>antenato</a:t>
            </a:r>
            <a:r>
              <a:rPr lang="it-IT" sz="2400" dirty="0"/>
              <a:t>(X,Y) &amp;</a:t>
            </a:r>
            <a:r>
              <a:rPr lang="it-IT" sz="2400" i="1" dirty="0"/>
              <a:t> </a:t>
            </a:r>
            <a:r>
              <a:rPr lang="it-IT" sz="2400" dirty="0"/>
              <a:t>X=‘Mario’</a:t>
            </a:r>
          </a:p>
          <a:p>
            <a:r>
              <a:rPr lang="it-IT" sz="2400" i="1" dirty="0"/>
              <a:t>antPaolo</a:t>
            </a:r>
            <a:r>
              <a:rPr lang="it-IT" sz="2400" dirty="0"/>
              <a:t>(Y):- </a:t>
            </a:r>
            <a:r>
              <a:rPr lang="it-IT" sz="2400" i="1" dirty="0"/>
              <a:t>antenato</a:t>
            </a:r>
            <a:r>
              <a:rPr lang="it-IT" sz="2400" dirty="0"/>
              <a:t>(X,Y) &amp;</a:t>
            </a:r>
            <a:r>
              <a:rPr lang="it-IT" sz="2400" i="1" dirty="0"/>
              <a:t> </a:t>
            </a:r>
            <a:r>
              <a:rPr lang="it-IT" sz="2400" dirty="0"/>
              <a:t>X=‘Paolo’</a:t>
            </a:r>
          </a:p>
        </p:txBody>
      </p:sp>
    </p:spTree>
    <p:extLst>
      <p:ext uri="{BB962C8B-B14F-4D97-AF65-F5344CB8AC3E}">
        <p14:creationId xmlns:p14="http://schemas.microsoft.com/office/powerpoint/2010/main" val="14205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834" y="269561"/>
                <a:ext cx="12066165" cy="636385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single(X):-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it-IT" dirty="0" smtClean="0"/>
                  <a:t>sposato(X,Y)</a:t>
                </a: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SINGLE = π</a:t>
                </a:r>
                <a:r>
                  <a:rPr lang="it-IT" baseline="-25000" dirty="0" smtClean="0"/>
                  <a:t>X</a:t>
                </a:r>
                <a:r>
                  <a:rPr lang="it-IT" dirty="0" smtClean="0"/>
                  <a:t>((DOMxDOM) </a:t>
                </a:r>
                <a:r>
                  <a:rPr lang="it-IT" smtClean="0"/>
                  <a:t>– SPOSATO</a:t>
                </a:r>
                <a:r>
                  <a:rPr lang="it-IT" smtClean="0">
                    <a:solidFill>
                      <a:schemeClr val="bg1">
                        <a:lumMod val="65000"/>
                      </a:schemeClr>
                    </a:solidFill>
                  </a:rPr>
                  <a:t>(X,Y</a:t>
                </a:r>
                <a:r>
                  <a:rPr lang="it-IT">
                    <a:solidFill>
                      <a:schemeClr val="bg1">
                        <a:lumMod val="65000"/>
                      </a:schemeClr>
                    </a:solidFill>
                  </a:rPr>
                  <a:t>) </a:t>
                </a:r>
                <a:r>
                  <a:rPr lang="it-IT" smtClean="0"/>
                  <a:t>) </a:t>
                </a:r>
                <a:r>
                  <a:rPr lang="it-IT" dirty="0"/>
                  <a:t>= </a:t>
                </a:r>
                <a:r>
                  <a:rPr lang="it-IT" dirty="0" smtClean="0"/>
                  <a:t>π</a:t>
                </a:r>
                <a:r>
                  <a:rPr lang="it-IT" baseline="-25000" dirty="0" smtClean="0"/>
                  <a:t>X</a:t>
                </a:r>
                <a:r>
                  <a:rPr lang="it-IT" dirty="0" smtClean="0"/>
                  <a:t>(                           –                                 )</a:t>
                </a:r>
                <a:r>
                  <a:rPr lang="it-IT" dirty="0"/>
                  <a:t> </a:t>
                </a:r>
                <a:r>
                  <a:rPr lang="it-IT" dirty="0" smtClean="0"/>
                  <a:t>=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r>
                  <a:rPr lang="it-IT" dirty="0"/>
                  <a:t> </a:t>
                </a:r>
                <a:r>
                  <a:rPr lang="it-IT" dirty="0" smtClean="0"/>
                  <a:t>        =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834" y="269561"/>
                <a:ext cx="12066165" cy="6363854"/>
              </a:xfrm>
              <a:blipFill>
                <a:blip r:embed="rId2"/>
                <a:stretch>
                  <a:fillRect l="-910" b="-7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45640"/>
              </p:ext>
            </p:extLst>
          </p:nvPr>
        </p:nvGraphicFramePr>
        <p:xfrm>
          <a:off x="2013529" y="221673"/>
          <a:ext cx="22413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PERSONA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Nome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97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9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18196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0172"/>
              </p:ext>
            </p:extLst>
          </p:nvPr>
        </p:nvGraphicFramePr>
        <p:xfrm>
          <a:off x="4811380" y="299411"/>
          <a:ext cx="33620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2756696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SPOSATO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Con1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Con2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97293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53719"/>
              </p:ext>
            </p:extLst>
          </p:nvPr>
        </p:nvGraphicFramePr>
        <p:xfrm>
          <a:off x="1327355" y="5520895"/>
          <a:ext cx="11206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97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9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18196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681020"/>
              </p:ext>
            </p:extLst>
          </p:nvPr>
        </p:nvGraphicFramePr>
        <p:xfrm>
          <a:off x="6716752" y="2933817"/>
          <a:ext cx="172130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51">
                  <a:extLst>
                    <a:ext uri="{9D8B030D-6E8A-4147-A177-3AD203B41FA5}">
                      <a16:colId xmlns:a16="http://schemas.microsoft.com/office/drawing/2014/main" val="2080289244"/>
                    </a:ext>
                  </a:extLst>
                </a:gridCol>
                <a:gridCol w="860651">
                  <a:extLst>
                    <a:ext uri="{9D8B030D-6E8A-4147-A177-3AD203B41FA5}">
                      <a16:colId xmlns:a16="http://schemas.microsoft.com/office/drawing/2014/main" val="78798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15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79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09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9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01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61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46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69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96287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37821"/>
              </p:ext>
            </p:extLst>
          </p:nvPr>
        </p:nvGraphicFramePr>
        <p:xfrm>
          <a:off x="9286612" y="4417177"/>
          <a:ext cx="17449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6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  <a:gridCol w="872456">
                  <a:extLst>
                    <a:ext uri="{9D8B030D-6E8A-4147-A177-3AD203B41FA5}">
                      <a16:colId xmlns:a16="http://schemas.microsoft.com/office/drawing/2014/main" val="2756696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97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1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6874" y="466636"/>
            <a:ext cx="11017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ANTENATO(X,Y):= GENITORE(X,Y)</a:t>
            </a:r>
            <a:r>
              <a:rPr lang="it-IT" sz="2400" b="1" dirty="0">
                <a:sym typeface="Symbol" panose="05050102010706020507" pitchFamily="18" charset="2"/>
              </a:rPr>
              <a:t> </a:t>
            </a:r>
            <a:r>
              <a:rPr lang="it-IT" sz="2400" dirty="0"/>
              <a:t> </a:t>
            </a:r>
            <a:r>
              <a:rPr lang="it-IT" sz="2400" dirty="0" smtClean="0"/>
              <a:t>π</a:t>
            </a:r>
            <a:r>
              <a:rPr lang="it-IT" sz="2400" baseline="-25000" dirty="0" smtClean="0"/>
              <a:t>X Y</a:t>
            </a:r>
            <a:r>
              <a:rPr lang="it-IT" sz="2400" dirty="0" smtClean="0"/>
              <a:t> (</a:t>
            </a:r>
            <a:r>
              <a:rPr lang="it-IT" sz="2400" dirty="0"/>
              <a:t>ANTENATO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(X,Z) </a:t>
            </a:r>
            <a:r>
              <a:rPr lang="it-IT" sz="2400" dirty="0">
                <a:sym typeface="MT Extra" panose="05050102010205020202" pitchFamily="18" charset="2"/>
              </a:rPr>
              <a:t></a:t>
            </a:r>
            <a:r>
              <a:rPr lang="it-IT" sz="2400" dirty="0"/>
              <a:t> </a:t>
            </a:r>
            <a:r>
              <a:rPr lang="it-IT" sz="2400" dirty="0" smtClean="0"/>
              <a:t>GENITORE 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Z,Y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it-IT" sz="2400" dirty="0"/>
              <a:t> )</a:t>
            </a:r>
          </a:p>
          <a:p>
            <a:r>
              <a:rPr lang="it-IT" sz="2400" dirty="0" smtClean="0"/>
              <a:t>ANTMARIO(Y</a:t>
            </a:r>
            <a:r>
              <a:rPr lang="it-IT" sz="2400" dirty="0"/>
              <a:t>):- </a:t>
            </a:r>
            <a:r>
              <a:rPr lang="it-IT" sz="2400" dirty="0" smtClean="0"/>
              <a:t>π</a:t>
            </a:r>
            <a:r>
              <a:rPr lang="it-IT" sz="2400" baseline="-25000" dirty="0" smtClean="0"/>
              <a:t>Y</a:t>
            </a:r>
            <a:r>
              <a:rPr lang="it-IT" sz="2400" dirty="0" smtClean="0"/>
              <a:t> (σ</a:t>
            </a:r>
            <a:r>
              <a:rPr lang="it-IT" sz="2400" baseline="-25000" dirty="0" smtClean="0"/>
              <a:t>X=‘Mario’ </a:t>
            </a:r>
            <a:r>
              <a:rPr lang="it-IT" sz="2400" dirty="0"/>
              <a:t>( </a:t>
            </a:r>
            <a:r>
              <a:rPr lang="it-IT" sz="2400" dirty="0" smtClean="0"/>
              <a:t>ANTENATO 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X,Y) </a:t>
            </a:r>
            <a:r>
              <a:rPr lang="it-IT" sz="2400" dirty="0" smtClean="0"/>
              <a:t>))</a:t>
            </a:r>
            <a:endParaRPr lang="it-IT" sz="2400" dirty="0"/>
          </a:p>
          <a:p>
            <a:r>
              <a:rPr lang="it-IT" sz="2400" dirty="0" smtClean="0"/>
              <a:t>ANTPAOLO(Y</a:t>
            </a:r>
            <a:r>
              <a:rPr lang="it-IT" sz="2400" dirty="0"/>
              <a:t>):- π</a:t>
            </a:r>
            <a:r>
              <a:rPr lang="it-IT" sz="2400" baseline="-25000" dirty="0"/>
              <a:t>Y</a:t>
            </a:r>
            <a:r>
              <a:rPr lang="it-IT" sz="2400" dirty="0"/>
              <a:t> (σ</a:t>
            </a:r>
            <a:r>
              <a:rPr lang="it-IT" sz="2400" baseline="-25000" dirty="0"/>
              <a:t>X</a:t>
            </a:r>
            <a:r>
              <a:rPr lang="it-IT" sz="2400" baseline="-25000" dirty="0" smtClean="0"/>
              <a:t>=‘Paolo’ </a:t>
            </a:r>
            <a:r>
              <a:rPr lang="it-IT" sz="2400" dirty="0"/>
              <a:t>( ANTENATO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(X,Y) </a:t>
            </a:r>
            <a:r>
              <a:rPr lang="it-IT" sz="2400" dirty="0"/>
              <a:t>))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36606"/>
              </p:ext>
            </p:extLst>
          </p:nvPr>
        </p:nvGraphicFramePr>
        <p:xfrm>
          <a:off x="8531283" y="1066800"/>
          <a:ext cx="3169651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85">
                  <a:extLst>
                    <a:ext uri="{9D8B030D-6E8A-4147-A177-3AD203B41FA5}">
                      <a16:colId xmlns:a16="http://schemas.microsoft.com/office/drawing/2014/main" val="1498132496"/>
                    </a:ext>
                  </a:extLst>
                </a:gridCol>
                <a:gridCol w="852544">
                  <a:extLst>
                    <a:ext uri="{9D8B030D-6E8A-4147-A177-3AD203B41FA5}">
                      <a16:colId xmlns:a16="http://schemas.microsoft.com/office/drawing/2014/main" val="623959612"/>
                    </a:ext>
                  </a:extLst>
                </a:gridCol>
                <a:gridCol w="842122">
                  <a:extLst>
                    <a:ext uri="{9D8B030D-6E8A-4147-A177-3AD203B41FA5}">
                      <a16:colId xmlns:a16="http://schemas.microsoft.com/office/drawing/2014/main" val="494811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GENITORE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G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19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Mario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84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Paolo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85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13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Eva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Ugo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097165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Zoe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7923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69533"/>
              </p:ext>
            </p:extLst>
          </p:nvPr>
        </p:nvGraphicFramePr>
        <p:xfrm>
          <a:off x="166873" y="2252980"/>
          <a:ext cx="299965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687">
                  <a:extLst>
                    <a:ext uri="{9D8B030D-6E8A-4147-A177-3AD203B41FA5}">
                      <a16:colId xmlns:a16="http://schemas.microsoft.com/office/drawing/2014/main" val="127622076"/>
                    </a:ext>
                  </a:extLst>
                </a:gridCol>
                <a:gridCol w="931369">
                  <a:extLst>
                    <a:ext uri="{9D8B030D-6E8A-4147-A177-3AD203B41FA5}">
                      <a16:colId xmlns:a16="http://schemas.microsoft.com/office/drawing/2014/main" val="760562476"/>
                    </a:ext>
                  </a:extLst>
                </a:gridCol>
                <a:gridCol w="774603">
                  <a:extLst>
                    <a:ext uri="{9D8B030D-6E8A-4147-A177-3AD203B41FA5}">
                      <a16:colId xmlns:a16="http://schemas.microsoft.com/office/drawing/2014/main" val="139957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ANTENATO</a:t>
                      </a:r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43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Mario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74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Paolo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13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1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Eva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Ugo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27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Zoe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Mario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66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Paolo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53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Ada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01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Eva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9608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306672"/>
              </p:ext>
            </p:extLst>
          </p:nvPr>
        </p:nvGraphicFramePr>
        <p:xfrm>
          <a:off x="4095406" y="3903981"/>
          <a:ext cx="20682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687">
                  <a:extLst>
                    <a:ext uri="{9D8B030D-6E8A-4147-A177-3AD203B41FA5}">
                      <a16:colId xmlns:a16="http://schemas.microsoft.com/office/drawing/2014/main" val="127622076"/>
                    </a:ext>
                  </a:extLst>
                </a:gridCol>
                <a:gridCol w="774603">
                  <a:extLst>
                    <a:ext uri="{9D8B030D-6E8A-4147-A177-3AD203B41FA5}">
                      <a16:colId xmlns:a16="http://schemas.microsoft.com/office/drawing/2014/main" val="139957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ANTMARIO</a:t>
                      </a:r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43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74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66226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657553"/>
              </p:ext>
            </p:extLst>
          </p:nvPr>
        </p:nvGraphicFramePr>
        <p:xfrm>
          <a:off x="6982539" y="3802381"/>
          <a:ext cx="20682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687">
                  <a:extLst>
                    <a:ext uri="{9D8B030D-6E8A-4147-A177-3AD203B41FA5}">
                      <a16:colId xmlns:a16="http://schemas.microsoft.com/office/drawing/2014/main" val="127622076"/>
                    </a:ext>
                  </a:extLst>
                </a:gridCol>
                <a:gridCol w="774603">
                  <a:extLst>
                    <a:ext uri="{9D8B030D-6E8A-4147-A177-3AD203B41FA5}">
                      <a16:colId xmlns:a16="http://schemas.microsoft.com/office/drawing/2014/main" val="139957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ANTPAOLO</a:t>
                      </a:r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43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74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66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6874" y="215297"/>
            <a:ext cx="11017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ANTENATO(X,Y):= GENITORE(X,Y)</a:t>
            </a:r>
            <a:r>
              <a:rPr lang="it-IT" sz="2400" b="1" dirty="0">
                <a:sym typeface="Symbol" panose="05050102010706020507" pitchFamily="18" charset="2"/>
              </a:rPr>
              <a:t> </a:t>
            </a:r>
            <a:r>
              <a:rPr lang="it-IT" sz="2400" dirty="0"/>
              <a:t> </a:t>
            </a:r>
            <a:r>
              <a:rPr lang="it-IT" sz="2400" dirty="0" smtClean="0"/>
              <a:t>π</a:t>
            </a:r>
            <a:r>
              <a:rPr lang="it-IT" sz="2400" baseline="-25000" dirty="0" smtClean="0"/>
              <a:t>X Y</a:t>
            </a:r>
            <a:r>
              <a:rPr lang="it-IT" sz="2400" dirty="0" smtClean="0"/>
              <a:t> (</a:t>
            </a:r>
            <a:r>
              <a:rPr lang="it-IT" sz="2400" dirty="0"/>
              <a:t>ANTENATO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(X,Z) </a:t>
            </a:r>
            <a:r>
              <a:rPr lang="it-IT" sz="2400" dirty="0">
                <a:sym typeface="MT Extra" panose="05050102010205020202" pitchFamily="18" charset="2"/>
              </a:rPr>
              <a:t></a:t>
            </a:r>
            <a:r>
              <a:rPr lang="it-IT" sz="2400" dirty="0"/>
              <a:t> </a:t>
            </a:r>
            <a:r>
              <a:rPr lang="it-IT" sz="2400" dirty="0" smtClean="0"/>
              <a:t>GENITORE 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Z,Y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it-IT" sz="2400" dirty="0"/>
              <a:t> )</a:t>
            </a:r>
          </a:p>
          <a:p>
            <a:r>
              <a:rPr lang="it-IT" sz="2400" dirty="0" smtClean="0"/>
              <a:t>ANTMARIO(Y</a:t>
            </a:r>
            <a:r>
              <a:rPr lang="it-IT" sz="2400" dirty="0"/>
              <a:t>):- </a:t>
            </a:r>
            <a:r>
              <a:rPr lang="it-IT" sz="2400" dirty="0" smtClean="0"/>
              <a:t>π</a:t>
            </a:r>
            <a:r>
              <a:rPr lang="it-IT" sz="2400" baseline="-25000" dirty="0" smtClean="0"/>
              <a:t>Y</a:t>
            </a:r>
            <a:r>
              <a:rPr lang="it-IT" sz="2400" dirty="0" smtClean="0"/>
              <a:t> (σ</a:t>
            </a:r>
            <a:r>
              <a:rPr lang="it-IT" sz="2400" baseline="-25000" dirty="0" smtClean="0"/>
              <a:t>X=‘Mario’ </a:t>
            </a:r>
            <a:r>
              <a:rPr lang="it-IT" sz="2400" dirty="0"/>
              <a:t>( </a:t>
            </a:r>
            <a:r>
              <a:rPr lang="it-IT" sz="2400" dirty="0" smtClean="0"/>
              <a:t>ANTENATO 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X,Y) </a:t>
            </a:r>
            <a:r>
              <a:rPr lang="it-IT" sz="2400" dirty="0" smtClean="0"/>
              <a:t>))</a:t>
            </a:r>
            <a:endParaRPr lang="it-IT" sz="2400" dirty="0"/>
          </a:p>
          <a:p>
            <a:r>
              <a:rPr lang="it-IT" sz="2400" dirty="0" smtClean="0"/>
              <a:t>ANTPAOLO(Y</a:t>
            </a:r>
            <a:r>
              <a:rPr lang="it-IT" sz="2400" dirty="0"/>
              <a:t>):- π</a:t>
            </a:r>
            <a:r>
              <a:rPr lang="it-IT" sz="2400" baseline="-25000" dirty="0"/>
              <a:t>Y</a:t>
            </a:r>
            <a:r>
              <a:rPr lang="it-IT" sz="2400" dirty="0"/>
              <a:t> (σ</a:t>
            </a:r>
            <a:r>
              <a:rPr lang="it-IT" sz="2400" baseline="-25000" dirty="0"/>
              <a:t>X</a:t>
            </a:r>
            <a:r>
              <a:rPr lang="it-IT" sz="2400" baseline="-25000" dirty="0" smtClean="0"/>
              <a:t>=‘Paolo’ </a:t>
            </a:r>
            <a:r>
              <a:rPr lang="it-IT" sz="2400" dirty="0"/>
              <a:t>( ANTENATO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(X,Y) </a:t>
            </a:r>
            <a:r>
              <a:rPr lang="it-IT" sz="2400" dirty="0"/>
              <a:t>))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531283" y="1066800"/>
          <a:ext cx="3169651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85">
                  <a:extLst>
                    <a:ext uri="{9D8B030D-6E8A-4147-A177-3AD203B41FA5}">
                      <a16:colId xmlns:a16="http://schemas.microsoft.com/office/drawing/2014/main" val="1498132496"/>
                    </a:ext>
                  </a:extLst>
                </a:gridCol>
                <a:gridCol w="852544">
                  <a:extLst>
                    <a:ext uri="{9D8B030D-6E8A-4147-A177-3AD203B41FA5}">
                      <a16:colId xmlns:a16="http://schemas.microsoft.com/office/drawing/2014/main" val="623959612"/>
                    </a:ext>
                  </a:extLst>
                </a:gridCol>
                <a:gridCol w="842122">
                  <a:extLst>
                    <a:ext uri="{9D8B030D-6E8A-4147-A177-3AD203B41FA5}">
                      <a16:colId xmlns:a16="http://schemas.microsoft.com/office/drawing/2014/main" val="494811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GENITORE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G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19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Mario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84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Paolo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85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13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Eva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Ugo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097165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Zoe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7923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46351"/>
              </p:ext>
            </p:extLst>
          </p:nvPr>
        </p:nvGraphicFramePr>
        <p:xfrm>
          <a:off x="166874" y="1769533"/>
          <a:ext cx="316052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60">
                  <a:extLst>
                    <a:ext uri="{9D8B030D-6E8A-4147-A177-3AD203B41FA5}">
                      <a16:colId xmlns:a16="http://schemas.microsoft.com/office/drawing/2014/main" val="77709046"/>
                    </a:ext>
                  </a:extLst>
                </a:gridCol>
                <a:gridCol w="920466">
                  <a:extLst>
                    <a:ext uri="{9D8B030D-6E8A-4147-A177-3AD203B41FA5}">
                      <a16:colId xmlns:a16="http://schemas.microsoft.com/office/drawing/2014/main" val="179446170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59293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ANTENATO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Mario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Paolo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1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1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Eva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Ugo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4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Zoe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62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Mario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Paolo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90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Ada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53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Eva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57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Mario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9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Paolo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9858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62837"/>
              </p:ext>
            </p:extLst>
          </p:nvPr>
        </p:nvGraphicFramePr>
        <p:xfrm>
          <a:off x="4103874" y="3994573"/>
          <a:ext cx="224006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60">
                  <a:extLst>
                    <a:ext uri="{9D8B030D-6E8A-4147-A177-3AD203B41FA5}">
                      <a16:colId xmlns:a16="http://schemas.microsoft.com/office/drawing/2014/main" val="77709046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59293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ANTMARIO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903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11500"/>
              </p:ext>
            </p:extLst>
          </p:nvPr>
        </p:nvGraphicFramePr>
        <p:xfrm>
          <a:off x="7346608" y="3994573"/>
          <a:ext cx="224006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60">
                  <a:extLst>
                    <a:ext uri="{9D8B030D-6E8A-4147-A177-3AD203B41FA5}">
                      <a16:colId xmlns:a16="http://schemas.microsoft.com/office/drawing/2014/main" val="77709046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59293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ANTPAOLO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9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0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6874" y="215297"/>
            <a:ext cx="11017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Alla terza iterazione  le relazioni non cambiano quindi </a:t>
            </a:r>
            <a:endParaRPr lang="it-IT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66969"/>
              </p:ext>
            </p:extLst>
          </p:nvPr>
        </p:nvGraphicFramePr>
        <p:xfrm>
          <a:off x="166874" y="1134533"/>
          <a:ext cx="316052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60">
                  <a:extLst>
                    <a:ext uri="{9D8B030D-6E8A-4147-A177-3AD203B41FA5}">
                      <a16:colId xmlns:a16="http://schemas.microsoft.com/office/drawing/2014/main" val="77709046"/>
                    </a:ext>
                  </a:extLst>
                </a:gridCol>
                <a:gridCol w="920466">
                  <a:extLst>
                    <a:ext uri="{9D8B030D-6E8A-4147-A177-3AD203B41FA5}">
                      <a16:colId xmlns:a16="http://schemas.microsoft.com/office/drawing/2014/main" val="179446170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59293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ANTENATO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Mario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Paolo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1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1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Eva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Ugo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4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Zoe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62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Mario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Paolo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90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Ada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53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Eva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57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Mario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9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Paolo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9858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60632"/>
              </p:ext>
            </p:extLst>
          </p:nvPr>
        </p:nvGraphicFramePr>
        <p:xfrm>
          <a:off x="3917607" y="1158239"/>
          <a:ext cx="224006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60">
                  <a:extLst>
                    <a:ext uri="{9D8B030D-6E8A-4147-A177-3AD203B41FA5}">
                      <a16:colId xmlns:a16="http://schemas.microsoft.com/office/drawing/2014/main" val="77709046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59293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ANTMARIO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903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58014"/>
              </p:ext>
            </p:extLst>
          </p:nvPr>
        </p:nvGraphicFramePr>
        <p:xfrm>
          <a:off x="6948675" y="1056640"/>
          <a:ext cx="224006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60">
                  <a:extLst>
                    <a:ext uri="{9D8B030D-6E8A-4147-A177-3AD203B41FA5}">
                      <a16:colId xmlns:a16="http://schemas.microsoft.com/office/drawing/2014/main" val="77709046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59293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ANTPAOLO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903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50734" y="3906764"/>
            <a:ext cx="7433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è</a:t>
            </a:r>
            <a:r>
              <a:rPr lang="it-IT" sz="3200" dirty="0" smtClean="0"/>
              <a:t> un </a:t>
            </a:r>
            <a:r>
              <a:rPr lang="it-IT" sz="3200" b="1" dirty="0" smtClean="0">
                <a:solidFill>
                  <a:srgbClr val="FF0000"/>
                </a:solidFill>
              </a:rPr>
              <a:t>punto fisso </a:t>
            </a:r>
            <a:r>
              <a:rPr lang="it-IT" sz="3200" dirty="0" smtClean="0"/>
              <a:t>per il programma Datalog</a:t>
            </a:r>
            <a:endParaRPr lang="it-IT" sz="3200" dirty="0"/>
          </a:p>
        </p:txBody>
      </p:sp>
      <p:sp>
        <p:nvSpPr>
          <p:cNvPr id="10" name="Rectangle 9"/>
          <p:cNvSpPr/>
          <p:nvPr/>
        </p:nvSpPr>
        <p:spPr>
          <a:xfrm>
            <a:off x="4882807" y="460744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i="1" dirty="0"/>
              <a:t>antenato</a:t>
            </a:r>
            <a:r>
              <a:rPr lang="it-IT" sz="2400" dirty="0"/>
              <a:t>(X,Y):- </a:t>
            </a:r>
            <a:r>
              <a:rPr lang="it-IT" sz="2400" i="1" dirty="0"/>
              <a:t>genitore</a:t>
            </a:r>
            <a:r>
              <a:rPr lang="it-IT" sz="2400" dirty="0"/>
              <a:t>(X,Y)</a:t>
            </a:r>
          </a:p>
          <a:p>
            <a:r>
              <a:rPr lang="it-IT" sz="2400" i="1" dirty="0"/>
              <a:t>antenato</a:t>
            </a:r>
            <a:r>
              <a:rPr lang="it-IT" sz="2400" dirty="0"/>
              <a:t>(X,Y):- </a:t>
            </a:r>
            <a:r>
              <a:rPr lang="it-IT" sz="2400" i="1" dirty="0"/>
              <a:t>antenato</a:t>
            </a:r>
            <a:r>
              <a:rPr lang="it-IT" sz="2400" dirty="0"/>
              <a:t>(X,Z) &amp;</a:t>
            </a:r>
            <a:r>
              <a:rPr lang="it-IT" sz="2400" i="1" dirty="0"/>
              <a:t> genitore</a:t>
            </a:r>
            <a:r>
              <a:rPr lang="it-IT" sz="2400" dirty="0"/>
              <a:t>(Z,Y)</a:t>
            </a:r>
          </a:p>
          <a:p>
            <a:r>
              <a:rPr lang="it-IT" sz="2400" i="1" dirty="0"/>
              <a:t>antMario</a:t>
            </a:r>
            <a:r>
              <a:rPr lang="it-IT" sz="2400" dirty="0"/>
              <a:t>(Y):- </a:t>
            </a:r>
            <a:r>
              <a:rPr lang="it-IT" sz="2400" i="1" dirty="0"/>
              <a:t>antenato</a:t>
            </a:r>
            <a:r>
              <a:rPr lang="it-IT" sz="2400" dirty="0"/>
              <a:t>(X,Y) &amp;</a:t>
            </a:r>
            <a:r>
              <a:rPr lang="it-IT" sz="2400" i="1" dirty="0"/>
              <a:t> </a:t>
            </a:r>
            <a:r>
              <a:rPr lang="it-IT" sz="2400" dirty="0"/>
              <a:t>X=‘Mario’</a:t>
            </a:r>
          </a:p>
          <a:p>
            <a:r>
              <a:rPr lang="it-IT" sz="2400" i="1" dirty="0"/>
              <a:t>antPaolo</a:t>
            </a:r>
            <a:r>
              <a:rPr lang="it-IT" sz="2400" dirty="0"/>
              <a:t>(Y):- </a:t>
            </a:r>
            <a:r>
              <a:rPr lang="it-IT" sz="2400" i="1" dirty="0"/>
              <a:t>antenato</a:t>
            </a:r>
            <a:r>
              <a:rPr lang="it-IT" sz="2400" dirty="0"/>
              <a:t>(X,Y) &amp;</a:t>
            </a:r>
            <a:r>
              <a:rPr lang="it-IT" sz="2400" i="1" dirty="0"/>
              <a:t> </a:t>
            </a:r>
            <a:r>
              <a:rPr lang="it-IT" sz="2400" dirty="0"/>
              <a:t>X=‘Paolo’</a:t>
            </a:r>
          </a:p>
        </p:txBody>
      </p:sp>
    </p:spTree>
    <p:extLst>
      <p:ext uri="{BB962C8B-B14F-4D97-AF65-F5344CB8AC3E}">
        <p14:creationId xmlns:p14="http://schemas.microsoft.com/office/powerpoint/2010/main" val="4755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33281"/>
              </p:ext>
            </p:extLst>
          </p:nvPr>
        </p:nvGraphicFramePr>
        <p:xfrm>
          <a:off x="353142" y="665255"/>
          <a:ext cx="504998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12">
                  <a:extLst>
                    <a:ext uri="{9D8B030D-6E8A-4147-A177-3AD203B41FA5}">
                      <a16:colId xmlns:a16="http://schemas.microsoft.com/office/drawing/2014/main" val="3996194397"/>
                    </a:ext>
                  </a:extLst>
                </a:gridCol>
                <a:gridCol w="4184271">
                  <a:extLst>
                    <a:ext uri="{9D8B030D-6E8A-4147-A177-3AD203B41FA5}">
                      <a16:colId xmlns:a16="http://schemas.microsoft.com/office/drawing/2014/main" val="239346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t-IT" sz="1600" i="1" dirty="0" smtClean="0"/>
                        <a:t>p</a:t>
                      </a:r>
                      <a:endParaRPr lang="it-IT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32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ysClr val="windowText" lastClr="000000"/>
                          </a:solidFill>
                        </a:rPr>
                        <a:t>    </a:t>
                      </a:r>
                      <a:r>
                        <a:rPr lang="it-IT" sz="2400" b="0" i="1" dirty="0" smtClean="0">
                          <a:solidFill>
                            <a:sysClr val="windowText" lastClr="000000"/>
                          </a:solidFill>
                        </a:rPr>
                        <a:t>genitore antenato antMario antPaolo</a:t>
                      </a:r>
                      <a:endParaRPr lang="it-IT" sz="2400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54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3142" y="2355334"/>
                <a:ext cx="5212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800" i="1" dirty="0"/>
                  <a:t>p</a:t>
                </a:r>
                <a:r>
                  <a:rPr lang="it-IT" sz="2800" dirty="0"/>
                  <a:t>(X):- </a:t>
                </a:r>
                <a:r>
                  <a:rPr lang="it-IT" sz="2800" i="1" dirty="0"/>
                  <a:t>antMario</a:t>
                </a:r>
                <a:r>
                  <a:rPr lang="it-IT" sz="2800" dirty="0"/>
                  <a:t>(X) &amp;</a:t>
                </a:r>
                <a:r>
                  <a:rPr lang="it-IT" sz="2800" i="1" dirty="0"/>
                  <a:t>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it-IT" sz="2800" i="1" dirty="0"/>
                  <a:t>antPaolo</a:t>
                </a:r>
                <a:r>
                  <a:rPr lang="it-IT" sz="2800" dirty="0"/>
                  <a:t>(X)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2" y="2355334"/>
                <a:ext cx="5212581" cy="523220"/>
              </a:xfrm>
              <a:prstGeom prst="rect">
                <a:avLst/>
              </a:prstGeom>
              <a:blipFill>
                <a:blip r:embed="rId2"/>
                <a:stretch>
                  <a:fillRect l="-2456" t="-10465" r="-1287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3142" y="2878554"/>
                <a:ext cx="723794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800" dirty="0" smtClean="0"/>
                  <a:t>P(X</a:t>
                </a:r>
                <a:r>
                  <a:rPr lang="it-IT" sz="2800" dirty="0"/>
                  <a:t>):- </a:t>
                </a:r>
                <a:r>
                  <a:rPr lang="it-IT" sz="2800" dirty="0" smtClean="0"/>
                  <a:t>ANTMARIO(X</a:t>
                </a:r>
                <a:r>
                  <a:rPr lang="it-IT" sz="2800" dirty="0"/>
                  <a:t>) </a:t>
                </a:r>
                <a:r>
                  <a:rPr lang="it-IT" sz="2800" dirty="0" smtClean="0">
                    <a:sym typeface="MT Extra" panose="05050102010205020202" pitchFamily="18" charset="2"/>
                  </a:rPr>
                  <a:t> (DOM</a:t>
                </a:r>
                <a:r>
                  <a:rPr lang="it-IT" sz="2800" dirty="0" smtClean="0"/>
                  <a:t> </a:t>
                </a:r>
                <a14:m>
                  <m:oMath xmlns:m="http://schemas.openxmlformats.org/officeDocument/2006/math"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it-IT" sz="2800" dirty="0" smtClean="0"/>
                  <a:t>ANTPAOLO(X))</a:t>
                </a:r>
                <a:endParaRPr lang="it-IT" sz="2800" dirty="0"/>
              </a:p>
              <a:p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2" y="2878554"/>
                <a:ext cx="7237943" cy="954107"/>
              </a:xfrm>
              <a:prstGeom prst="rect">
                <a:avLst/>
              </a:prstGeom>
              <a:blipFill>
                <a:blip r:embed="rId3"/>
                <a:stretch>
                  <a:fillRect l="-1769" t="-70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68246"/>
              </p:ext>
            </p:extLst>
          </p:nvPr>
        </p:nvGraphicFramePr>
        <p:xfrm>
          <a:off x="3676850" y="3982501"/>
          <a:ext cx="196355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887">
                  <a:extLst>
                    <a:ext uri="{9D8B030D-6E8A-4147-A177-3AD203B41FA5}">
                      <a16:colId xmlns:a16="http://schemas.microsoft.com/office/drawing/2014/main" val="77709046"/>
                    </a:ext>
                  </a:extLst>
                </a:gridCol>
                <a:gridCol w="804667">
                  <a:extLst>
                    <a:ext uri="{9D8B030D-6E8A-4147-A177-3AD203B41FA5}">
                      <a16:colId xmlns:a16="http://schemas.microsoft.com/office/drawing/2014/main" val="1794461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DOM</a:t>
                      </a:r>
                      <a:endParaRPr lang="it-IT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Mario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Paolo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1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1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Eva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4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Ugo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62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903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65256"/>
              </p:ext>
            </p:extLst>
          </p:nvPr>
        </p:nvGraphicFramePr>
        <p:xfrm>
          <a:off x="991526" y="4355881"/>
          <a:ext cx="224006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60">
                  <a:extLst>
                    <a:ext uri="{9D8B030D-6E8A-4147-A177-3AD203B41FA5}">
                      <a16:colId xmlns:a16="http://schemas.microsoft.com/office/drawing/2014/main" val="77709046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592931382"/>
                    </a:ext>
                  </a:extLst>
                </a:gridCol>
              </a:tblGrid>
              <a:tr h="229669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ANTMARIO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903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353" y="4802956"/>
                <a:ext cx="118128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P(X):=                                  </a:t>
                </a:r>
                <a:r>
                  <a:rPr lang="it-IT" sz="2400" dirty="0" smtClean="0">
                    <a:sym typeface="MT Extra" panose="05050102010205020202" pitchFamily="18" charset="2"/>
                  </a:rPr>
                  <a:t> (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                             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2400" dirty="0" smtClean="0"/>
                  <a:t>                                          ) =                                       </a:t>
                </a:r>
                <a:endParaRPr lang="it-IT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3" y="4802956"/>
                <a:ext cx="11812849" cy="461665"/>
              </a:xfrm>
              <a:prstGeom prst="rect">
                <a:avLst/>
              </a:prstGeom>
              <a:blipFill>
                <a:blip r:embed="rId4"/>
                <a:stretch>
                  <a:fillRect l="-826" t="-10526" r="-568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06031"/>
              </p:ext>
            </p:extLst>
          </p:nvPr>
        </p:nvGraphicFramePr>
        <p:xfrm>
          <a:off x="6471054" y="4154641"/>
          <a:ext cx="224006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60">
                  <a:extLst>
                    <a:ext uri="{9D8B030D-6E8A-4147-A177-3AD203B41FA5}">
                      <a16:colId xmlns:a16="http://schemas.microsoft.com/office/drawing/2014/main" val="77709046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592931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ANTPAOLO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Eva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FF0000"/>
                          </a:solidFill>
                        </a:rPr>
                        <a:t>Ugo</a:t>
                      </a:r>
                      <a:endParaRPr lang="it-IT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rgbClr val="0070C0"/>
                          </a:solidFill>
                        </a:rPr>
                        <a:t>Zoe</a:t>
                      </a:r>
                      <a:endParaRPr lang="it-IT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903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39702"/>
              </p:ext>
            </p:extLst>
          </p:nvPr>
        </p:nvGraphicFramePr>
        <p:xfrm>
          <a:off x="9731393" y="4528021"/>
          <a:ext cx="91440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1592931382"/>
                    </a:ext>
                  </a:extLst>
                </a:gridCol>
              </a:tblGrid>
              <a:tr h="22966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Ada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342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1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RESTRIZIONE</a:t>
            </a:r>
            <a:endParaRPr lang="it-IT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smtClean="0"/>
              <a:t>In ogni regola, gli argomenti di un predicato negato devono corrispondere esattamente agli argomenti di un predicato non negato nel corpo della regola.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0377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1673"/>
                <a:ext cx="10515600" cy="59552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coniugato(X):-sposato (X,Y)</a:t>
                </a:r>
              </a:p>
              <a:p>
                <a:pPr marL="0" indent="0">
                  <a:buNone/>
                </a:pPr>
                <a:r>
                  <a:rPr lang="it-IT" dirty="0" smtClean="0"/>
                  <a:t>coniugato(X):-sposato (Y,X)</a:t>
                </a:r>
              </a:p>
              <a:p>
                <a:pPr marL="0" indent="0">
                  <a:buNone/>
                </a:pPr>
                <a:r>
                  <a:rPr lang="it-IT" dirty="0" smtClean="0"/>
                  <a:t>single(X):-p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ersona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it-IT" dirty="0"/>
                          <m:t>X</m:t>
                        </m:r>
                      </m:e>
                    </m:d>
                    <m:r>
                      <a:rPr lang="it-IT" b="0" i="0" smtClean="0">
                        <a:latin typeface="Cambria Math" panose="02040503050406030204" pitchFamily="18" charset="0"/>
                      </a:rPr>
                      <m:t> &amp;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it-IT" dirty="0" smtClean="0"/>
                  <a:t>coniugato(X)</a:t>
                </a: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r>
                  <a:rPr lang="it-IT" dirty="0" smtClean="0"/>
                  <a:t>CONIUGATO = π</a:t>
                </a:r>
                <a:r>
                  <a:rPr lang="it-IT" baseline="-25000" dirty="0" smtClean="0"/>
                  <a:t>X</a:t>
                </a:r>
                <a:r>
                  <a:rPr lang="it-IT" dirty="0" smtClean="0"/>
                  <a:t> (SPOSATO)</a:t>
                </a:r>
                <a:r>
                  <a:rPr lang="it-IT" dirty="0" smtClean="0">
                    <a:solidFill>
                      <a:schemeClr val="bg1">
                        <a:lumMod val="65000"/>
                      </a:schemeClr>
                    </a:solidFill>
                  </a:rPr>
                  <a:t>(X,Y)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it-IT" dirty="0" smtClean="0"/>
                  <a:t> π</a:t>
                </a:r>
                <a:r>
                  <a:rPr lang="it-IT" baseline="-25000" dirty="0" smtClean="0"/>
                  <a:t>X</a:t>
                </a:r>
                <a:r>
                  <a:rPr lang="it-IT" dirty="0" smtClean="0"/>
                  <a:t> (SPOSATO)</a:t>
                </a:r>
                <a:r>
                  <a:rPr lang="it-IT" dirty="0" smtClean="0">
                    <a:solidFill>
                      <a:schemeClr val="bg1">
                        <a:lumMod val="65000"/>
                      </a:schemeClr>
                    </a:solidFill>
                  </a:rPr>
                  <a:t>(Y,X) =</a:t>
                </a: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r>
                  <a:rPr lang="it-IT" dirty="0" smtClean="0"/>
                  <a:t>SINGLE = PERSONA</a:t>
                </a:r>
                <a:r>
                  <a:rPr lang="it-IT" dirty="0" smtClean="0">
                    <a:solidFill>
                      <a:schemeClr val="bg1">
                        <a:lumMod val="65000"/>
                      </a:schemeClr>
                    </a:solidFill>
                  </a:rPr>
                  <a:t>(X) </a:t>
                </a:r>
                <a:r>
                  <a:rPr lang="it-IT" dirty="0" smtClean="0">
                    <a:sym typeface="MT Extra" panose="05050102010205020202" pitchFamily="18" charset="2"/>
                  </a:rPr>
                  <a:t></a:t>
                </a:r>
                <a:r>
                  <a:rPr lang="it-IT" dirty="0" smtClean="0"/>
                  <a:t> (DOM – CONIUGATO</a:t>
                </a:r>
                <a:r>
                  <a:rPr lang="it-IT" dirty="0" smtClean="0">
                    <a:solidFill>
                      <a:schemeClr val="bg1">
                        <a:lumMod val="65000"/>
                      </a:schemeClr>
                    </a:solidFill>
                  </a:rPr>
                  <a:t>(X)</a:t>
                </a:r>
                <a:r>
                  <a:rPr lang="it-IT" dirty="0" smtClean="0"/>
                  <a:t>)</a:t>
                </a:r>
                <a:r>
                  <a:rPr lang="it-IT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it-IT" dirty="0" smtClean="0"/>
                  <a:t>=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1673"/>
                <a:ext cx="10515600" cy="5955290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95056" y="470284"/>
          <a:ext cx="22413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PERSONA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Nome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97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9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18196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87838" y="622684"/>
          <a:ext cx="33620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2756696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SPOSATO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Con1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Con1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97293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03922"/>
              </p:ext>
            </p:extLst>
          </p:nvPr>
        </p:nvGraphicFramePr>
        <p:xfrm>
          <a:off x="8613294" y="5333301"/>
          <a:ext cx="11206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18196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49663"/>
              </p:ext>
            </p:extLst>
          </p:nvPr>
        </p:nvGraphicFramePr>
        <p:xfrm>
          <a:off x="9045478" y="4118800"/>
          <a:ext cx="13769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98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97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9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1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9456"/>
                <a:ext cx="10515600" cy="58075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p(X):- r(X) &amp;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it-IT" dirty="0" smtClean="0"/>
                  <a:t>q(X)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q(X):- r(X) &amp;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 smtClean="0"/>
                  <a:t>(X)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P = R</a:t>
                </a:r>
                <a:r>
                  <a:rPr lang="it-IT" dirty="0">
                    <a:solidFill>
                      <a:schemeClr val="bg1">
                        <a:lumMod val="65000"/>
                      </a:schemeClr>
                    </a:solidFill>
                  </a:rPr>
                  <a:t>(X) </a:t>
                </a:r>
                <a:r>
                  <a:rPr lang="it-IT" dirty="0" smtClean="0"/>
                  <a:t> </a:t>
                </a:r>
                <a:r>
                  <a:rPr lang="it-IT" dirty="0" smtClean="0">
                    <a:sym typeface="MT Extra" panose="05050102010205020202" pitchFamily="18" charset="2"/>
                  </a:rPr>
                  <a:t> (DOM – Q)</a:t>
                </a:r>
                <a:r>
                  <a:rPr lang="it-IT" dirty="0">
                    <a:solidFill>
                      <a:schemeClr val="bg1">
                        <a:lumMod val="65000"/>
                      </a:schemeClr>
                    </a:solidFill>
                  </a:rPr>
                  <a:t> (X) </a:t>
                </a: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r>
                  <a:rPr lang="it-IT" dirty="0" smtClean="0"/>
                  <a:t>Q = R</a:t>
                </a:r>
                <a:r>
                  <a:rPr lang="it-IT" dirty="0">
                    <a:solidFill>
                      <a:schemeClr val="bg1">
                        <a:lumMod val="65000"/>
                      </a:schemeClr>
                    </a:solidFill>
                  </a:rPr>
                  <a:t>(X) </a:t>
                </a:r>
                <a:r>
                  <a:rPr lang="it-IT" dirty="0" smtClean="0"/>
                  <a:t> </a:t>
                </a:r>
                <a:r>
                  <a:rPr lang="it-IT" dirty="0" smtClean="0">
                    <a:sym typeface="MT Extra" panose="05050102010205020202" pitchFamily="18" charset="2"/>
                  </a:rPr>
                  <a:t> (DOM – P)</a:t>
                </a:r>
                <a:r>
                  <a:rPr lang="it-IT" dirty="0">
                    <a:solidFill>
                      <a:schemeClr val="bg1">
                        <a:lumMod val="65000"/>
                      </a:schemeClr>
                    </a:solidFill>
                  </a:rPr>
                  <a:t> (X) </a:t>
                </a: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r>
                  <a:rPr lang="it-IT" dirty="0" smtClean="0">
                    <a:solidFill>
                      <a:srgbClr val="FF0000"/>
                    </a:solidFill>
                    <a:sym typeface="MT Extra" panose="05050102010205020202" pitchFamily="18" charset="2"/>
                  </a:rPr>
                  <a:t>2 punti fissi minimali</a:t>
                </a:r>
              </a:p>
              <a:p>
                <a:pPr marL="0" indent="0">
                  <a:buNone/>
                </a:pP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9456"/>
                <a:ext cx="10515600" cy="5807508"/>
              </a:xfrm>
              <a:blipFill>
                <a:blip r:embed="rId2"/>
                <a:stretch>
                  <a:fillRect l="-1217" t="-17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44164"/>
              </p:ext>
            </p:extLst>
          </p:nvPr>
        </p:nvGraphicFramePr>
        <p:xfrm>
          <a:off x="6587838" y="785090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79944"/>
              </p:ext>
            </p:extLst>
          </p:nvPr>
        </p:nvGraphicFramePr>
        <p:xfrm>
          <a:off x="2051267" y="5592464"/>
          <a:ext cx="224135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2812"/>
              </p:ext>
            </p:extLst>
          </p:nvPr>
        </p:nvGraphicFramePr>
        <p:xfrm>
          <a:off x="353292" y="4271819"/>
          <a:ext cx="224135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443346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80508" y="4245186"/>
                <a:ext cx="739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Q=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08" y="4245186"/>
                <a:ext cx="739305" cy="461665"/>
              </a:xfrm>
              <a:prstGeom prst="rect">
                <a:avLst/>
              </a:prstGeom>
              <a:blipFill>
                <a:blip r:embed="rId3"/>
                <a:stretch>
                  <a:fillRect l="-13223" t="-10526" r="-330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6672" y="5587999"/>
                <a:ext cx="691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P=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72" y="5587999"/>
                <a:ext cx="691215" cy="461665"/>
              </a:xfrm>
              <a:prstGeom prst="rect">
                <a:avLst/>
              </a:prstGeom>
              <a:blipFill>
                <a:blip r:embed="rId4"/>
                <a:stretch>
                  <a:fillRect l="-14159" t="-10667" r="-3540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15265"/>
              </p:ext>
            </p:extLst>
          </p:nvPr>
        </p:nvGraphicFramePr>
        <p:xfrm>
          <a:off x="4505038" y="1907309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31220" y="190373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it-IT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2041"/>
              </p:ext>
            </p:extLst>
          </p:nvPr>
        </p:nvGraphicFramePr>
        <p:xfrm>
          <a:off x="6310747" y="1914339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736929" y="1818434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MT Extra" panose="05050102010205020202" pitchFamily="18" charset="2"/>
              </a:rPr>
              <a:t> (</a:t>
            </a:r>
            <a:endParaRPr lang="it-IT" sz="2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5190"/>
              </p:ext>
            </p:extLst>
          </p:nvPr>
        </p:nvGraphicFramePr>
        <p:xfrm>
          <a:off x="8357159" y="1907309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43097" y="1749849"/>
                <a:ext cx="752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-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097" y="1749849"/>
                <a:ext cx="752129" cy="523220"/>
              </a:xfrm>
              <a:prstGeom prst="rect">
                <a:avLst/>
              </a:prstGeom>
              <a:blipFill>
                <a:blip r:embed="rId5"/>
                <a:stretch>
                  <a:fillRect l="-17073" t="-10465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19935" y="2520368"/>
                <a:ext cx="938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35" y="2520368"/>
                <a:ext cx="9384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90243"/>
              </p:ext>
            </p:extLst>
          </p:nvPr>
        </p:nvGraphicFramePr>
        <p:xfrm>
          <a:off x="5625716" y="2599098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961291" y="2520368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MT Extra" panose="05050102010205020202" pitchFamily="18" charset="2"/>
              </a:rPr>
              <a:t> (</a:t>
            </a:r>
            <a:endParaRPr lang="it-IT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31568"/>
              </p:ext>
            </p:extLst>
          </p:nvPr>
        </p:nvGraphicFramePr>
        <p:xfrm>
          <a:off x="7581521" y="2565435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907373" y="2486705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-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4259"/>
              </p:ext>
            </p:extLst>
          </p:nvPr>
        </p:nvGraphicFramePr>
        <p:xfrm>
          <a:off x="9164948" y="2580543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48019" y="2423083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)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46930" y="3859109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930" y="3859109"/>
                <a:ext cx="49244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29711"/>
              </p:ext>
            </p:extLst>
          </p:nvPr>
        </p:nvGraphicFramePr>
        <p:xfrm>
          <a:off x="5762364" y="3935414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088286" y="3859109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MT Extra" panose="05050102010205020202" pitchFamily="18" charset="2"/>
              </a:rPr>
              <a:t> (</a:t>
            </a:r>
            <a:endParaRPr lang="it-IT" sz="24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39453"/>
              </p:ext>
            </p:extLst>
          </p:nvPr>
        </p:nvGraphicFramePr>
        <p:xfrm>
          <a:off x="7708516" y="3904176"/>
          <a:ext cx="2241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78">
                  <a:extLst>
                    <a:ext uri="{9D8B030D-6E8A-4147-A177-3AD203B41FA5}">
                      <a16:colId xmlns:a16="http://schemas.microsoft.com/office/drawing/2014/main" val="2054310035"/>
                    </a:ext>
                  </a:extLst>
                </a:gridCol>
                <a:gridCol w="1120678">
                  <a:extLst>
                    <a:ext uri="{9D8B030D-6E8A-4147-A177-3AD203B41FA5}">
                      <a16:colId xmlns:a16="http://schemas.microsoft.com/office/drawing/2014/main" val="3787858824"/>
                    </a:ext>
                  </a:extLst>
                </a:gridCol>
              </a:tblGrid>
              <a:tr h="208433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8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49872" y="3780379"/>
                <a:ext cx="752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-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72" y="3780379"/>
                <a:ext cx="752129" cy="523220"/>
              </a:xfrm>
              <a:prstGeom prst="rect">
                <a:avLst/>
              </a:prstGeom>
              <a:blipFill>
                <a:blip r:embed="rId8"/>
                <a:stretch>
                  <a:fillRect l="-16129" t="-10465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81316" y="384317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it-IT" sz="5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16" y="3843176"/>
                <a:ext cx="5341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581521" y="3080500"/>
            <a:ext cx="163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punto fisso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43196" y="456409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minimale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5" grpId="0"/>
      <p:bldP spid="16" grpId="0"/>
      <p:bldP spid="20" grpId="0"/>
      <p:bldP spid="22" grpId="0"/>
      <p:bldP spid="24" grpId="0"/>
      <p:bldP spid="25" grpId="0"/>
      <p:bldP spid="27" grpId="0"/>
      <p:bldP spid="32" grpId="0"/>
      <p:bldP spid="33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RESTRIZIONE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>
                    <a:solidFill>
                      <a:srgbClr val="FF0000"/>
                    </a:solidFill>
                  </a:rPr>
                  <a:t>Consideriamo solo programmi Datalog stratificati</a:t>
                </a:r>
              </a:p>
              <a:p>
                <a:pPr marL="0" indent="0"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dirty="0" smtClean="0"/>
                  <a:t>Un programma Datalog è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stratificato</a:t>
                </a:r>
                <a:r>
                  <a:rPr lang="it-IT" dirty="0" smtClean="0"/>
                  <a:t> se</a:t>
                </a: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r>
                  <a:rPr lang="it-IT" dirty="0" smtClean="0"/>
                  <a:t>q appare negato in una regola che definisce 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it-IT" dirty="0" smtClean="0"/>
                  <a:t> </a:t>
                </a:r>
              </a:p>
              <a:p>
                <a:pPr marL="0" indent="0">
                  <a:buNone/>
                </a:pPr>
                <a:r>
                  <a:rPr lang="it-IT" dirty="0" smtClean="0"/>
                  <a:t>non c’è un cammino da p a q nel grafo delle dipendenze.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4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9456"/>
                <a:ext cx="10515600" cy="58075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p(X):- r(X) &amp;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it-IT" dirty="0" smtClean="0"/>
                  <a:t>q(X)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q(X):- r(X) &amp;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 smtClean="0"/>
                  <a:t>(X)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Non è stratificato!</a:t>
                </a:r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9456"/>
                <a:ext cx="10515600" cy="5807508"/>
              </a:xfrm>
              <a:blipFill>
                <a:blip r:embed="rId2"/>
                <a:stretch>
                  <a:fillRect l="-1797" t="-17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14324" y="2541070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r</a:t>
            </a:r>
            <a:endParaRPr lang="it-IT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058151" y="368487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q</a:t>
            </a:r>
            <a:endParaRPr lang="it-IT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088556" y="151758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p</a:t>
            </a:r>
            <a:endParaRPr lang="it-IT" sz="3200" dirty="0"/>
          </a:p>
        </p:txBody>
      </p:sp>
      <p:cxnSp>
        <p:nvCxnSpPr>
          <p:cNvPr id="17" name="Straight Arrow Connector 16"/>
          <p:cNvCxnSpPr>
            <a:stCxn id="2" idx="3"/>
            <a:endCxn id="31" idx="1"/>
          </p:cNvCxnSpPr>
          <p:nvPr/>
        </p:nvCxnSpPr>
        <p:spPr>
          <a:xfrm flipV="1">
            <a:off x="3041658" y="1809972"/>
            <a:ext cx="2046898" cy="1023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0" idx="0"/>
            <a:endCxn id="31" idx="2"/>
          </p:cNvCxnSpPr>
          <p:nvPr/>
        </p:nvCxnSpPr>
        <p:spPr>
          <a:xfrm flipV="1">
            <a:off x="5258687" y="2102359"/>
            <a:ext cx="30405" cy="1582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3"/>
            <a:endCxn id="30" idx="1"/>
          </p:cNvCxnSpPr>
          <p:nvPr/>
        </p:nvCxnSpPr>
        <p:spPr>
          <a:xfrm>
            <a:off x="3041658" y="2833458"/>
            <a:ext cx="2016493" cy="1143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1" idx="3"/>
            <a:endCxn id="30" idx="3"/>
          </p:cNvCxnSpPr>
          <p:nvPr/>
        </p:nvCxnSpPr>
        <p:spPr>
          <a:xfrm flipH="1">
            <a:off x="5459223" y="1809972"/>
            <a:ext cx="30405" cy="2167288"/>
          </a:xfrm>
          <a:prstGeom prst="bentConnector3">
            <a:avLst>
              <a:gd name="adj1" fmla="val -7518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9456"/>
                <a:ext cx="10515600" cy="58075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p(X):- r(X) </a:t>
                </a:r>
              </a:p>
              <a:p>
                <a:pPr marL="0" indent="0">
                  <a:buNone/>
                </a:pPr>
                <a:r>
                  <a:rPr lang="it-IT" dirty="0" smtClean="0"/>
                  <a:t>p(X):- p(X) </a:t>
                </a:r>
              </a:p>
              <a:p>
                <a:pPr marL="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(X):- s(X) &amp;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dirty="0" smtClean="0"/>
                  <a:t>(X)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rgbClr val="FF0000"/>
                    </a:solidFill>
                  </a:rPr>
                  <a:t>È stratificato!</a:t>
                </a:r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 smtClean="0">
                  <a:sym typeface="MT Extra" panose="05050102010205020202" pitchFamily="18" charset="2"/>
                </a:endParaRP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9456"/>
                <a:ext cx="10515600" cy="5807508"/>
              </a:xfrm>
              <a:blipFill>
                <a:blip r:embed="rId2"/>
                <a:stretch>
                  <a:fillRect l="-1797" t="-1786" b="-22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984455" y="2133600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r</a:t>
            </a:r>
            <a:endParaRPr lang="it-IT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847789" y="4009089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q</a:t>
            </a:r>
            <a:endParaRPr lang="it-IT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6849979" y="2133601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p</a:t>
            </a:r>
            <a:endParaRPr lang="it-IT" sz="3200" dirty="0"/>
          </a:p>
        </p:txBody>
      </p:sp>
      <p:cxnSp>
        <p:nvCxnSpPr>
          <p:cNvPr id="17" name="Straight Arrow Connector 16"/>
          <p:cNvCxnSpPr>
            <a:stCxn id="2" idx="3"/>
            <a:endCxn id="31" idx="1"/>
          </p:cNvCxnSpPr>
          <p:nvPr/>
        </p:nvCxnSpPr>
        <p:spPr>
          <a:xfrm>
            <a:off x="5311789" y="2425988"/>
            <a:ext cx="153819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1" idx="2"/>
            <a:endCxn id="30" idx="0"/>
          </p:cNvCxnSpPr>
          <p:nvPr/>
        </p:nvCxnSpPr>
        <p:spPr>
          <a:xfrm flipH="1">
            <a:off x="7048325" y="2718376"/>
            <a:ext cx="2190" cy="1290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1" idx="3"/>
            <a:endCxn id="31" idx="0"/>
          </p:cNvCxnSpPr>
          <p:nvPr/>
        </p:nvCxnSpPr>
        <p:spPr>
          <a:xfrm flipH="1" flipV="1">
            <a:off x="7050515" y="2133601"/>
            <a:ext cx="200536" cy="292388"/>
          </a:xfrm>
          <a:prstGeom prst="bentConnector4">
            <a:avLst>
              <a:gd name="adj1" fmla="val -113994"/>
              <a:gd name="adj2" fmla="val 1781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587" y="4009087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s</a:t>
            </a:r>
            <a:endParaRPr lang="it-IT" sz="3200" dirty="0"/>
          </a:p>
        </p:txBody>
      </p:sp>
      <p:cxnSp>
        <p:nvCxnSpPr>
          <p:cNvPr id="7" name="Straight Arrow Connector 6"/>
          <p:cNvCxnSpPr>
            <a:stCxn id="10" idx="3"/>
            <a:endCxn id="30" idx="1"/>
          </p:cNvCxnSpPr>
          <p:nvPr/>
        </p:nvCxnSpPr>
        <p:spPr>
          <a:xfrm>
            <a:off x="5345553" y="4301475"/>
            <a:ext cx="1502236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2619</Words>
  <Application>Microsoft Office PowerPoint</Application>
  <PresentationFormat>Widescreen</PresentationFormat>
  <Paragraphs>723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MT Extra</vt:lpstr>
      <vt:lpstr>Symbol</vt:lpstr>
      <vt:lpstr>Office Theme</vt:lpstr>
      <vt:lpstr>Datalog con negazione</vt:lpstr>
      <vt:lpstr>IPOTESI</vt:lpstr>
      <vt:lpstr>PowerPoint Presentation</vt:lpstr>
      <vt:lpstr>RESTRIZIONE</vt:lpstr>
      <vt:lpstr>PowerPoint Presentation</vt:lpstr>
      <vt:lpstr>PowerPoint Presentation</vt:lpstr>
      <vt:lpstr>RESTRIZIONE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Decidere se un programma è stratificato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ESEMPIO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Datalog con negazione</dc:title>
  <dc:creator>Marina Moscarini</dc:creator>
  <cp:lastModifiedBy>Marina Moscarini</cp:lastModifiedBy>
  <cp:revision>105</cp:revision>
  <dcterms:created xsi:type="dcterms:W3CDTF">2020-04-08T08:41:04Z</dcterms:created>
  <dcterms:modified xsi:type="dcterms:W3CDTF">2020-05-30T07:25:34Z</dcterms:modified>
</cp:coreProperties>
</file>