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7" r:id="rId4"/>
    <p:sldId id="258" r:id="rId5"/>
    <p:sldId id="275" r:id="rId6"/>
    <p:sldId id="259" r:id="rId7"/>
    <p:sldId id="260" r:id="rId8"/>
    <p:sldId id="266" r:id="rId9"/>
    <p:sldId id="268" r:id="rId10"/>
    <p:sldId id="261" r:id="rId11"/>
    <p:sldId id="262" r:id="rId12"/>
    <p:sldId id="263" r:id="rId13"/>
    <p:sldId id="264" r:id="rId14"/>
    <p:sldId id="265" r:id="rId15"/>
    <p:sldId id="269" r:id="rId16"/>
    <p:sldId id="276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Arial" charset="0"/>
        <a:ea typeface="ＭＳ Ｐゴシック" pitchFamily="1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7" autoAdjust="0"/>
    <p:restoredTop sz="94683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1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it-IT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endParaRPr lang="it-IT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it-IT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02AD5091-CC91-4BB0-924F-A17D1083CCA1}" type="slidenum">
              <a:rPr lang="it-IT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9906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796A66-098A-4557-A780-BED2D1823C3F}" type="slidenum">
              <a:rPr lang="it-IT"/>
              <a:pPr/>
              <a:t>1</a:t>
            </a:fld>
            <a:endParaRPr lang="it-IT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8979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89EFA-918E-445B-B81F-96FCBE737C58}" type="slidenum">
              <a:rPr lang="it-IT"/>
              <a:pPr/>
              <a:t>10</a:t>
            </a:fld>
            <a:endParaRPr lang="it-IT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503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073574-D899-496D-92B7-B6B570F53430}" type="slidenum">
              <a:rPr lang="it-IT"/>
              <a:pPr/>
              <a:t>11</a:t>
            </a:fld>
            <a:endParaRPr lang="it-IT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984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F0053F-7FB5-4E60-BB82-9F7E43882C03}" type="slidenum">
              <a:rPr lang="it-IT"/>
              <a:pPr/>
              <a:t>12</a:t>
            </a:fld>
            <a:endParaRPr lang="it-IT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61077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4B09C5-0F26-490F-A3C1-DDBA9DDA4960}" type="slidenum">
              <a:rPr lang="it-IT"/>
              <a:pPr/>
              <a:t>13</a:t>
            </a:fld>
            <a:endParaRPr lang="it-IT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15425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80356B-6675-437F-9105-5A5B885AF872}" type="slidenum">
              <a:rPr lang="it-IT"/>
              <a:pPr/>
              <a:t>14</a:t>
            </a:fld>
            <a:endParaRPr lang="it-IT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11435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29A49-85CC-4E61-B547-34EEB2A2E81A}" type="slidenum">
              <a:rPr lang="it-IT"/>
              <a:pPr/>
              <a:t>15</a:t>
            </a:fld>
            <a:endParaRPr lang="it-IT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7622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F882AE-A218-48A8-B887-213E1137860B}" type="slidenum">
              <a:rPr lang="it-IT"/>
              <a:pPr/>
              <a:t>16</a:t>
            </a:fld>
            <a:endParaRPr lang="it-IT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4421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E8D67A-699B-4422-8D65-7B514071008E}" type="slidenum">
              <a:rPr lang="it-IT"/>
              <a:pPr/>
              <a:t>17</a:t>
            </a:fld>
            <a:endParaRPr lang="it-IT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4329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4D6EA4-05C5-4118-B08C-2CB6032E665D}" type="slidenum">
              <a:rPr lang="it-IT"/>
              <a:pPr/>
              <a:t>18</a:t>
            </a:fld>
            <a:endParaRPr lang="it-IT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9212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B0A9C-B108-4BD1-B893-8B249EF98CEA}" type="slidenum">
              <a:rPr lang="it-IT"/>
              <a:pPr/>
              <a:t>19</a:t>
            </a:fld>
            <a:endParaRPr lang="it-IT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3448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0A0EF6-CFA1-409B-B61E-CA687053D148}" type="slidenum">
              <a:rPr lang="it-IT"/>
              <a:pPr/>
              <a:t>2</a:t>
            </a:fld>
            <a:endParaRPr lang="it-IT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027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85F1E-772C-4240-BA98-1C4961817249}" type="slidenum">
              <a:rPr lang="it-IT"/>
              <a:pPr/>
              <a:t>20</a:t>
            </a:fld>
            <a:endParaRPr lang="it-IT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5482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EE07CD-4A02-4B2D-B0FD-ADAA76BAA27C}" type="slidenum">
              <a:rPr lang="it-IT"/>
              <a:pPr/>
              <a:t>21</a:t>
            </a:fld>
            <a:endParaRPr lang="it-IT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374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B08F46-302C-4B85-89AD-2D337325F749}" type="slidenum">
              <a:rPr lang="it-IT"/>
              <a:pPr/>
              <a:t>3</a:t>
            </a:fld>
            <a:endParaRPr lang="it-IT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390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AFC55D-DA5B-47E7-89B9-B8C41CC4B19A}" type="slidenum">
              <a:rPr lang="it-IT"/>
              <a:pPr/>
              <a:t>4</a:t>
            </a:fld>
            <a:endParaRPr lang="it-IT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49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BCD017-1823-46A9-A7FC-E9765BA067FD}" type="slidenum">
              <a:rPr lang="it-IT"/>
              <a:pPr/>
              <a:t>5</a:t>
            </a:fld>
            <a:endParaRPr lang="it-IT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5725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9CEA5E-F3A7-4CE9-AD30-39522229253E}" type="slidenum">
              <a:rPr lang="it-IT"/>
              <a:pPr/>
              <a:t>6</a:t>
            </a:fld>
            <a:endParaRPr lang="it-IT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654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4DB10C-3D64-40EA-B416-F07C9FA286BB}" type="slidenum">
              <a:rPr lang="it-IT"/>
              <a:pPr/>
              <a:t>7</a:t>
            </a:fld>
            <a:endParaRPr lang="it-IT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9209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FAAC1B-BB58-4159-8F9E-597F4192784A}" type="slidenum">
              <a:rPr lang="it-IT"/>
              <a:pPr/>
              <a:t>8</a:t>
            </a:fld>
            <a:endParaRPr lang="it-IT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2886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F29949-6333-4A84-A766-611F09D5EF3D}" type="slidenum">
              <a:rPr lang="it-IT"/>
              <a:pPr/>
              <a:t>9</a:t>
            </a:fld>
            <a:endParaRPr lang="it-IT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524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D81AC-ED29-484B-B097-33FE38A6DC4C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73533-0699-4FB5-A906-1ED7DBAE49C3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270FC-7A78-48E9-BBC6-2DC63C30C3DB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FF0B2-50FF-4BE7-8EE4-F47C39BFA1A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3D6E1-85D9-4F9E-B329-576F678693C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DC40E-08FE-46A7-B4F7-432C899495D3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EBA3C-122D-4DC3-A119-5D8A703FE49B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C4233-5DC2-4631-8071-B0C231530B17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7548C-9A08-4BA5-8D15-629BF337C59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486C1-B68B-4278-8B6D-9C4BACD31675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0F82A-EE33-47F3-8452-19F60A42DA7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fld id="{87595B31-8764-48BE-AB29-E623892397FE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it-IT"/>
              <a:t>DDBMS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Distributed database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Trasparenza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it-IT"/>
          </a:p>
          <a:p>
            <a:pPr>
              <a:buFontTx/>
              <a:buNone/>
            </a:pPr>
            <a:r>
              <a:rPr lang="it-IT"/>
              <a:t>	Un importante compito del processore delle applicazioni è quello di nascondere all’utente i dettagli della distribuzione dei dati</a:t>
            </a:r>
            <a:endParaRPr lang="it-IT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Trasparenza (continua)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sz="2800"/>
              <a:t>	Un DDBMS per fornire la trasparenza della distribuzione dovrebbe:</a:t>
            </a:r>
          </a:p>
          <a:p>
            <a:pPr>
              <a:buFont typeface="Wingdings" pitchFamily="2" charset="2"/>
              <a:buChar char="ü"/>
            </a:pPr>
            <a:r>
              <a:rPr lang="it-IT" sz="2800">
                <a:solidFill>
                  <a:schemeClr val="hlink"/>
                </a:solidFill>
              </a:rPr>
              <a:t>Gestire l’informazione sulla distribuzione (catalogo dei dati)</a:t>
            </a:r>
          </a:p>
          <a:p>
            <a:pPr>
              <a:buFont typeface="Wingdings" pitchFamily="2" charset="2"/>
              <a:buChar char="ü"/>
            </a:pPr>
            <a:r>
              <a:rPr lang="it-IT" sz="2800">
                <a:solidFill>
                  <a:schemeClr val="hlink"/>
                </a:solidFill>
              </a:rPr>
              <a:t>Suddividere le transazioni in sottotransazioni che possono essere eseguite su siti diversi</a:t>
            </a:r>
          </a:p>
          <a:p>
            <a:pPr>
              <a:buFont typeface="Wingdings" pitchFamily="2" charset="2"/>
              <a:buChar char="ü"/>
            </a:pPr>
            <a:r>
              <a:rPr lang="it-IT" sz="2800">
                <a:solidFill>
                  <a:schemeClr val="hlink"/>
                </a:solidFill>
              </a:rPr>
              <a:t>Pianificare la trasmissione dei dati da un sito ad un altro per ulteriore processamento</a:t>
            </a:r>
            <a:endParaRPr lang="it-IT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Gradi di trasparenza</a:t>
            </a:r>
          </a:p>
        </p:txBody>
      </p:sp>
      <p:graphicFrame>
        <p:nvGraphicFramePr>
          <p:cNvPr id="9285" name="Group 69"/>
          <p:cNvGraphicFramePr>
            <a:graphicFrameLocks noGrp="1"/>
          </p:cNvGraphicFramePr>
          <p:nvPr/>
        </p:nvGraphicFramePr>
        <p:xfrm>
          <a:off x="3200400" y="2438400"/>
          <a:ext cx="2819400" cy="1036320"/>
        </p:xfrm>
        <a:graphic>
          <a:graphicData uri="http://schemas.openxmlformats.org/drawingml/2006/table">
            <a:tbl>
              <a:tblPr/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6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288" name="AutoShape 72"/>
          <p:cNvCxnSpPr>
            <a:cxnSpLocks noChangeShapeType="1"/>
            <a:stCxn id="0" idx="2"/>
            <a:endCxn id="0" idx="1"/>
          </p:cNvCxnSpPr>
          <p:nvPr/>
        </p:nvCxnSpPr>
        <p:spPr bwMode="auto">
          <a:xfrm flipH="1">
            <a:off x="3657600" y="3473450"/>
            <a:ext cx="952500" cy="946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graphicFrame>
        <p:nvGraphicFramePr>
          <p:cNvPr id="9289" name="Group 73"/>
          <p:cNvGraphicFramePr>
            <a:graphicFrameLocks noGrp="1"/>
          </p:cNvGraphicFramePr>
          <p:nvPr/>
        </p:nvGraphicFramePr>
        <p:xfrm>
          <a:off x="838200" y="4419600"/>
          <a:ext cx="2819400" cy="1036320"/>
        </p:xfrm>
        <a:graphic>
          <a:graphicData uri="http://schemas.openxmlformats.org/drawingml/2006/table">
            <a:tbl>
              <a:tblPr/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R1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6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307" name="Group 91"/>
          <p:cNvGraphicFramePr>
            <a:graphicFrameLocks noGrp="1"/>
          </p:cNvGraphicFramePr>
          <p:nvPr/>
        </p:nvGraphicFramePr>
        <p:xfrm>
          <a:off x="4724400" y="4343400"/>
          <a:ext cx="2819400" cy="1036320"/>
        </p:xfrm>
        <a:graphic>
          <a:graphicData uri="http://schemas.openxmlformats.org/drawingml/2006/table">
            <a:tbl>
              <a:tblPr/>
              <a:tblGrid>
                <a:gridCol w="93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R2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16" charset="-128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16" charset="-128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326" name="AutoShape 110"/>
          <p:cNvCxnSpPr>
            <a:cxnSpLocks noChangeShapeType="1"/>
            <a:stCxn id="0" idx="0"/>
            <a:endCxn id="0" idx="0"/>
          </p:cNvCxnSpPr>
          <p:nvPr/>
        </p:nvCxnSpPr>
        <p:spPr bwMode="auto">
          <a:xfrm>
            <a:off x="5080000" y="3473450"/>
            <a:ext cx="584200" cy="869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327" name="Text Box 111"/>
          <p:cNvSpPr txBox="1">
            <a:spLocks noChangeArrowheads="1"/>
          </p:cNvSpPr>
          <p:nvPr/>
        </p:nvSpPr>
        <p:spPr bwMode="auto">
          <a:xfrm>
            <a:off x="3200400" y="3581400"/>
            <a:ext cx="1050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aseline="0">
                <a:sym typeface="Symbol" pitchFamily="18" charset="2"/>
              </a:rPr>
              <a:t></a:t>
            </a:r>
            <a:r>
              <a:rPr lang="it-IT">
                <a:sym typeface="Symbol" pitchFamily="18" charset="2"/>
              </a:rPr>
              <a:t>C1</a:t>
            </a:r>
            <a:r>
              <a:rPr lang="it-IT" baseline="0">
                <a:sym typeface="Symbol" pitchFamily="18" charset="2"/>
              </a:rPr>
              <a:t>(R)</a:t>
            </a:r>
            <a:endParaRPr lang="it-IT" baseline="0"/>
          </a:p>
        </p:txBody>
      </p:sp>
      <p:sp>
        <p:nvSpPr>
          <p:cNvPr id="9332" name="Text Box 116"/>
          <p:cNvSpPr txBox="1">
            <a:spLocks noChangeArrowheads="1"/>
          </p:cNvSpPr>
          <p:nvPr/>
        </p:nvSpPr>
        <p:spPr bwMode="auto">
          <a:xfrm>
            <a:off x="5486400" y="3657600"/>
            <a:ext cx="1050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aseline="0">
                <a:sym typeface="Symbol" pitchFamily="18" charset="2"/>
              </a:rPr>
              <a:t></a:t>
            </a:r>
            <a:r>
              <a:rPr lang="it-IT">
                <a:sym typeface="Symbol" pitchFamily="18" charset="2"/>
              </a:rPr>
              <a:t>C2</a:t>
            </a:r>
            <a:r>
              <a:rPr lang="it-IT" baseline="0">
                <a:sym typeface="Symbol" pitchFamily="18" charset="2"/>
              </a:rPr>
              <a:t>(R)</a:t>
            </a:r>
          </a:p>
        </p:txBody>
      </p:sp>
      <p:sp>
        <p:nvSpPr>
          <p:cNvPr id="9333" name="Text Box 117"/>
          <p:cNvSpPr txBox="1">
            <a:spLocks noChangeArrowheads="1"/>
          </p:cNvSpPr>
          <p:nvPr/>
        </p:nvSpPr>
        <p:spPr bwMode="auto">
          <a:xfrm>
            <a:off x="838200" y="5867400"/>
            <a:ext cx="321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aseline="0"/>
              <a:t>Memorizzata sul sito 1</a:t>
            </a:r>
          </a:p>
        </p:txBody>
      </p:sp>
      <p:sp>
        <p:nvSpPr>
          <p:cNvPr id="9335" name="Text Box 119"/>
          <p:cNvSpPr txBox="1">
            <a:spLocks noChangeArrowheads="1"/>
          </p:cNvSpPr>
          <p:nvPr/>
        </p:nvSpPr>
        <p:spPr bwMode="auto">
          <a:xfrm>
            <a:off x="5105400" y="5791200"/>
            <a:ext cx="314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aseline="0"/>
              <a:t>Replicata sui siti 1 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Gradi di trasparenza (continua)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Trasparenza di </a:t>
            </a:r>
            <a:r>
              <a:rPr lang="it-IT">
                <a:solidFill>
                  <a:srgbClr val="FF0000"/>
                </a:solidFill>
              </a:rPr>
              <a:t>frammentazione</a:t>
            </a:r>
            <a:endParaRPr lang="it-IT"/>
          </a:p>
          <a:p>
            <a:pPr>
              <a:buFontTx/>
              <a:buNone/>
            </a:pPr>
            <a:r>
              <a:rPr lang="it-IT">
                <a:solidFill>
                  <a:schemeClr val="hlink"/>
                </a:solidFill>
              </a:rPr>
              <a:t>	</a:t>
            </a:r>
            <a:r>
              <a:rPr lang="it-IT" sz="2800">
                <a:solidFill>
                  <a:schemeClr val="hlink"/>
                </a:solidFill>
              </a:rPr>
              <a:t>L’utente formula la query su R ignorando il fatto che R è frammentata</a:t>
            </a:r>
            <a:endParaRPr lang="it-IT">
              <a:solidFill>
                <a:schemeClr val="hlink"/>
              </a:solidFill>
            </a:endParaRPr>
          </a:p>
          <a:p>
            <a:r>
              <a:rPr lang="it-IT"/>
              <a:t>Trasparenza di </a:t>
            </a:r>
            <a:r>
              <a:rPr lang="it-IT">
                <a:solidFill>
                  <a:srgbClr val="FF0000"/>
                </a:solidFill>
              </a:rPr>
              <a:t>allocazione</a:t>
            </a:r>
            <a:endParaRPr lang="it-IT"/>
          </a:p>
          <a:p>
            <a:pPr>
              <a:buFontTx/>
              <a:buNone/>
            </a:pPr>
            <a:r>
              <a:rPr lang="it-IT">
                <a:solidFill>
                  <a:schemeClr val="hlink"/>
                </a:solidFill>
              </a:rPr>
              <a:t>	</a:t>
            </a:r>
            <a:r>
              <a:rPr lang="it-IT" sz="2800">
                <a:solidFill>
                  <a:schemeClr val="hlink"/>
                </a:solidFill>
              </a:rPr>
              <a:t>L’utente formula la query su R1 ed R2 (conosce i frammenti) ignorando il fatto che R2 è replicata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Gradi di trasparenza (continua)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/>
              <a:t>Trasparenza di </a:t>
            </a:r>
            <a:r>
              <a:rPr lang="it-IT">
                <a:solidFill>
                  <a:srgbClr val="FF0000"/>
                </a:solidFill>
              </a:rPr>
              <a:t>linguaggio</a:t>
            </a:r>
            <a:endParaRPr lang="it-IT"/>
          </a:p>
          <a:p>
            <a:pPr>
              <a:lnSpc>
                <a:spcPct val="90000"/>
              </a:lnSpc>
              <a:buFontTx/>
              <a:buNone/>
            </a:pPr>
            <a:r>
              <a:rPr lang="it-IT" sz="2400">
                <a:solidFill>
                  <a:schemeClr val="hlink"/>
                </a:solidFill>
              </a:rPr>
              <a:t>	L’utente formula la query sapendo che R è frammentata in R1 ed R2 (conosce i frammenti) e che R2 è replicata (conosce l’allocazione) ma esprime la query utilizzando un unico linguaggio</a:t>
            </a:r>
            <a:endParaRPr lang="it-IT" sz="280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it-IT"/>
              <a:t>Nessuna trasparenza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400">
                <a:solidFill>
                  <a:schemeClr val="hlink"/>
                </a:solidFill>
              </a:rPr>
              <a:t>	L’utente formula la query conoscendo non solo la frammentazione e l’allocazione ma anche il linguaggio di interrogazione di ciascun sito (caso DDBMS eterogenei)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Frammentazione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800"/>
              <a:t>Frammentazione orizzontale: </a:t>
            </a:r>
            <a:r>
              <a:rPr lang="it-IT" sz="2800">
                <a:sym typeface="Symbol" pitchFamily="18" charset="2"/>
              </a:rPr>
              <a:t></a:t>
            </a:r>
            <a:r>
              <a:rPr lang="it-IT" sz="2800" baseline="-25000">
                <a:sym typeface="Symbol" pitchFamily="18" charset="2"/>
              </a:rPr>
              <a:t>C</a:t>
            </a:r>
            <a:r>
              <a:rPr lang="it-IT" sz="2800">
                <a:sym typeface="Symbol" pitchFamily="18" charset="2"/>
              </a:rPr>
              <a:t>(R) </a:t>
            </a:r>
            <a:endParaRPr lang="it-IT" sz="2800">
              <a:sym typeface="MT Extra" pitchFamily="18" charset="2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>
                <a:sym typeface="MT Extra" pitchFamily="18" charset="2"/>
              </a:rPr>
              <a:t> 	</a:t>
            </a:r>
            <a:r>
              <a:rPr lang="it-IT" sz="2400" u="sng">
                <a:solidFill>
                  <a:schemeClr val="hlink"/>
                </a:solidFill>
                <a:sym typeface="MT Extra" pitchFamily="18" charset="2"/>
              </a:rPr>
              <a:t>completa</a:t>
            </a:r>
            <a:r>
              <a:rPr lang="it-IT" sz="2400">
                <a:solidFill>
                  <a:schemeClr val="hlink"/>
                </a:solidFill>
                <a:sym typeface="MT Extra" pitchFamily="18" charset="2"/>
              </a:rPr>
              <a:t> se R è ricostruibile mediante </a:t>
            </a:r>
            <a:r>
              <a:rPr lang="it-IT" sz="2400">
                <a:solidFill>
                  <a:schemeClr val="hlink"/>
                </a:solidFill>
                <a:sym typeface="Symbol" pitchFamily="18" charset="2"/>
              </a:rPr>
              <a:t>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400">
                <a:solidFill>
                  <a:schemeClr val="hlink"/>
                </a:solidFill>
                <a:sym typeface="Symbol" pitchFamily="18" charset="2"/>
              </a:rPr>
              <a:t>	</a:t>
            </a:r>
            <a:r>
              <a:rPr lang="it-IT" sz="2400" u="sng">
                <a:solidFill>
                  <a:schemeClr val="hlink"/>
                </a:solidFill>
                <a:sym typeface="Symbol" pitchFamily="18" charset="2"/>
              </a:rPr>
              <a:t>disgiunta</a:t>
            </a:r>
            <a:r>
              <a:rPr lang="it-IT" sz="2400">
                <a:solidFill>
                  <a:schemeClr val="hlink"/>
                </a:solidFill>
                <a:sym typeface="Symbol" pitchFamily="18" charset="2"/>
              </a:rPr>
              <a:t> se due frammenti non hanno tuple in comune</a:t>
            </a:r>
          </a:p>
          <a:p>
            <a:pPr>
              <a:lnSpc>
                <a:spcPct val="90000"/>
              </a:lnSpc>
            </a:pPr>
            <a:r>
              <a:rPr lang="it-IT" sz="2800"/>
              <a:t>Frammentazione verticale: </a:t>
            </a:r>
            <a:r>
              <a:rPr lang="it-IT" sz="2800">
                <a:sym typeface="Symbol" pitchFamily="18" charset="2"/>
              </a:rPr>
              <a:t></a:t>
            </a:r>
            <a:r>
              <a:rPr lang="it-IT" sz="2800" baseline="-25000">
                <a:sym typeface="Symbol" pitchFamily="18" charset="2"/>
              </a:rPr>
              <a:t>A1 A2 …Ak</a:t>
            </a:r>
            <a:r>
              <a:rPr lang="it-IT" sz="2800">
                <a:sym typeface="Symbol" pitchFamily="18" charset="2"/>
              </a:rPr>
              <a:t>(R)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400">
                <a:solidFill>
                  <a:schemeClr val="hlink"/>
                </a:solidFill>
                <a:sym typeface="MT Extra" pitchFamily="18" charset="2"/>
              </a:rPr>
              <a:t>	</a:t>
            </a:r>
            <a:r>
              <a:rPr lang="it-IT" sz="2400" u="sng">
                <a:solidFill>
                  <a:schemeClr val="hlink"/>
                </a:solidFill>
                <a:sym typeface="MT Extra" pitchFamily="18" charset="2"/>
              </a:rPr>
              <a:t>completa</a:t>
            </a:r>
            <a:r>
              <a:rPr lang="it-IT" sz="2400">
                <a:solidFill>
                  <a:schemeClr val="hlink"/>
                </a:solidFill>
                <a:sym typeface="MT Extra" pitchFamily="18" charset="2"/>
              </a:rPr>
              <a:t> se R è ricostruibile mediante </a:t>
            </a:r>
            <a:r>
              <a:rPr lang="it-IT" sz="2800">
                <a:solidFill>
                  <a:schemeClr val="hlink"/>
                </a:solidFill>
                <a:sym typeface="MT Extra" pitchFamily="18" charset="2"/>
              </a:rPr>
              <a:t></a:t>
            </a:r>
            <a:r>
              <a:rPr lang="it-IT" sz="2400">
                <a:solidFill>
                  <a:schemeClr val="hlink"/>
                </a:solidFill>
                <a:sym typeface="MT Extra" pitchFamily="18" charset="2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400">
                <a:solidFill>
                  <a:schemeClr val="hlink"/>
                </a:solidFill>
                <a:sym typeface="Symbol" pitchFamily="18" charset="2"/>
              </a:rPr>
              <a:t>	</a:t>
            </a:r>
            <a:r>
              <a:rPr lang="it-IT" sz="2400" u="sng">
                <a:solidFill>
                  <a:schemeClr val="hlink"/>
                </a:solidFill>
                <a:sym typeface="Symbol" pitchFamily="18" charset="2"/>
              </a:rPr>
              <a:t>disgiunta</a:t>
            </a:r>
            <a:r>
              <a:rPr lang="it-IT" sz="2400">
                <a:solidFill>
                  <a:schemeClr val="hlink"/>
                </a:solidFill>
                <a:sym typeface="Symbol" pitchFamily="18" charset="2"/>
              </a:rPr>
              <a:t> se due frammenti hanno in comune solo gli attributi della chiave primaria di R</a:t>
            </a:r>
            <a:endParaRPr lang="it-IT" sz="2800"/>
          </a:p>
          <a:p>
            <a:pPr>
              <a:lnSpc>
                <a:spcPct val="90000"/>
              </a:lnSpc>
            </a:pPr>
            <a:r>
              <a:rPr lang="it-IT" sz="2800"/>
              <a:t>Frammentazione mista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it-IT"/>
              <a:t>Schema di frammentazione: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it-IT">
                <a:solidFill>
                  <a:schemeClr val="hlink"/>
                </a:solidFill>
              </a:rPr>
              <a:t>definizione dei frammenti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/>
              <a:t>Schema di allocazione: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it-IT">
                <a:solidFill>
                  <a:schemeClr val="hlink"/>
                </a:solidFill>
              </a:rPr>
              <a:t>descrizione della allocazione dei frammenti nei siti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it-IT">
              <a:solidFill>
                <a:schemeClr val="hlink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it-IT"/>
              <a:t>Un frammento allocato in più di un sito è </a:t>
            </a:r>
            <a:r>
              <a:rPr lang="it-IT">
                <a:solidFill>
                  <a:srgbClr val="FF0000"/>
                </a:solidFill>
              </a:rPr>
              <a:t>replicato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Replicazione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400"/>
              <a:t>Replicazione completa (la BD è replicata su ogni sito)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it-IT" sz="2000">
                <a:solidFill>
                  <a:schemeClr val="hlink"/>
                </a:solidFill>
              </a:rPr>
              <a:t>Il sistema continua a funzionare anche se c’è un solo sito funzionante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it-IT" sz="2000">
                <a:solidFill>
                  <a:schemeClr val="hlink"/>
                </a:solidFill>
              </a:rPr>
              <a:t>Ogni interrogazione può essere fatta localmente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it-IT" sz="2000">
                <a:solidFill>
                  <a:srgbClr val="FF0000"/>
                </a:solidFill>
              </a:rPr>
              <a:t>Aggiornamenti più costosi per la necessità di mantenere la consistenza dei dati replicati</a:t>
            </a:r>
          </a:p>
          <a:p>
            <a:pPr>
              <a:lnSpc>
                <a:spcPct val="90000"/>
              </a:lnSpc>
            </a:pPr>
            <a:r>
              <a:rPr lang="it-IT" sz="2400"/>
              <a:t>Nessuna replicazione (frammenti disgiunti e non replicati)</a:t>
            </a:r>
          </a:p>
          <a:p>
            <a:pPr>
              <a:lnSpc>
                <a:spcPct val="90000"/>
              </a:lnSpc>
            </a:pPr>
            <a:r>
              <a:rPr lang="it-IT" sz="2400"/>
              <a:t>Replicazione parziale (frammenti non necessariamente disgiunti che possono essere replicati)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Progetto di un DDB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/>
              <a:t>	</a:t>
            </a:r>
          </a:p>
          <a:p>
            <a:r>
              <a:rPr lang="it-IT"/>
              <a:t>Come frammentare</a:t>
            </a:r>
          </a:p>
          <a:p>
            <a:r>
              <a:rPr lang="it-IT"/>
              <a:t>Quali frammenti replicare e dove allocarli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Progetto di un DDB</a:t>
            </a:r>
            <a:br>
              <a:rPr lang="it-IT"/>
            </a:br>
            <a:r>
              <a:rPr lang="it-IT"/>
              <a:t>(esempio: dati)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it-IT" sz="2800"/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/>
              <a:t>IMPIEGATO (I#, COGNOME,CF,SALARIO,R#)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/>
              <a:t>PROGETTO (P#, NOME,R#)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/>
              <a:t>REPARTO (R#, NOME,CAPO_REP)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/>
              <a:t>LAVORA_IN (I#,P#,NUM_ORE)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sz="2800"/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/>
              <a:t>	Nota: un impiegato può lavorare in un progetto gestito da un reparto diverso da quello in cui lavora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DDB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/>
              <a:t>   Una </a:t>
            </a:r>
            <a:r>
              <a:rPr lang="it-IT">
                <a:solidFill>
                  <a:srgbClr val="FF0000"/>
                </a:solidFill>
              </a:rPr>
              <a:t>base di dati distribuita</a:t>
            </a:r>
            <a:r>
              <a:rPr lang="it-IT"/>
              <a:t> è una collezione di dati che appartengono logicamente allo stesso sistema informativo ma che sono memorizzati su diversi siti collegati in rete </a:t>
            </a:r>
          </a:p>
          <a:p>
            <a:pPr>
              <a:buFontTx/>
              <a:buNone/>
            </a:pPr>
            <a:r>
              <a:rPr lang="it-IT"/>
              <a:t>	</a:t>
            </a:r>
            <a:r>
              <a:rPr lang="it-IT">
                <a:solidFill>
                  <a:schemeClr val="hlink"/>
                </a:solidFill>
              </a:rPr>
              <a:t>(LAN, WAN o combinazione dei due tipi)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Progetto di un DDB</a:t>
            </a:r>
            <a:br>
              <a:rPr lang="it-IT"/>
            </a:br>
            <a:r>
              <a:rPr lang="it-IT"/>
              <a:t>(esempio: requisiti)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it-IT" sz="2400"/>
          </a:p>
          <a:p>
            <a:pPr>
              <a:lnSpc>
                <a:spcPct val="90000"/>
              </a:lnSpc>
              <a:buFont typeface="Times" pitchFamily="16" charset="0"/>
              <a:buChar char="•"/>
            </a:pPr>
            <a:r>
              <a:rPr lang="it-IT" sz="2400"/>
              <a:t>3 REPARTI (direzione, 1 e 2)</a:t>
            </a:r>
          </a:p>
          <a:p>
            <a:pPr>
              <a:lnSpc>
                <a:spcPct val="90000"/>
              </a:lnSpc>
              <a:buFont typeface="Times" pitchFamily="16" charset="0"/>
              <a:buChar char="•"/>
            </a:pPr>
            <a:r>
              <a:rPr lang="it-IT" sz="2400"/>
              <a:t>1 SITO PER REPARTO</a:t>
            </a:r>
          </a:p>
          <a:p>
            <a:pPr>
              <a:lnSpc>
                <a:spcPct val="90000"/>
              </a:lnSpc>
              <a:buFont typeface="Times" pitchFamily="16" charset="0"/>
              <a:buChar char="•"/>
            </a:pPr>
            <a:r>
              <a:rPr lang="it-IT" sz="2400"/>
              <a:t>La direzione ha bisogno di accedere a tutti i dati</a:t>
            </a:r>
          </a:p>
          <a:p>
            <a:pPr>
              <a:lnSpc>
                <a:spcPct val="90000"/>
              </a:lnSpc>
              <a:buFont typeface="Times" pitchFamily="16" charset="0"/>
              <a:buChar char="•"/>
            </a:pPr>
            <a:r>
              <a:rPr lang="it-IT" sz="2400"/>
              <a:t>Nel reparto 1 (analogamente per il reparto 2) si vuole accedere a: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it-IT" sz="2000"/>
              <a:t>I dati dei reparti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it-IT" sz="2000"/>
              <a:t>I dati dei progetti gestiti dal reparto 1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it-IT" sz="2000"/>
              <a:t>COGNOME, CF e SALARIO di impiegati che lavorano nel reparto 1 o in progetti gestiti dal reparto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Progetto di un DDB</a:t>
            </a:r>
            <a:br>
              <a:rPr lang="it-IT"/>
            </a:br>
            <a:r>
              <a:rPr lang="it-IT"/>
              <a:t>(esempio)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it-IT" sz="2400" dirty="0"/>
          </a:p>
          <a:p>
            <a:pPr>
              <a:buFont typeface="Times" pitchFamily="16" charset="0"/>
              <a:buChar char="•"/>
            </a:pPr>
            <a:r>
              <a:rPr lang="it-IT" dirty="0"/>
              <a:t>Nel sito della direzione: tutte le relazioni</a:t>
            </a:r>
          </a:p>
          <a:p>
            <a:pPr>
              <a:buFont typeface="Times" pitchFamily="16" charset="0"/>
              <a:buChar char="•"/>
            </a:pPr>
            <a:r>
              <a:rPr lang="it-IT" dirty="0"/>
              <a:t>Nel sito 1 (analogamente per il sito 2):</a:t>
            </a:r>
          </a:p>
          <a:p>
            <a:pPr lvl="1">
              <a:buFontTx/>
              <a:buChar char="-"/>
            </a:pPr>
            <a:r>
              <a:rPr lang="it-IT" sz="2000" dirty="0"/>
              <a:t>REPARTO</a:t>
            </a:r>
          </a:p>
          <a:p>
            <a:pPr lvl="1">
              <a:buFontTx/>
              <a:buChar char="-"/>
            </a:pPr>
            <a:r>
              <a:rPr lang="it-IT" sz="2000" dirty="0">
                <a:sym typeface="Symbol" pitchFamily="18" charset="2"/>
              </a:rPr>
              <a:t></a:t>
            </a:r>
            <a:r>
              <a:rPr lang="it-IT" sz="2000" baseline="-25000" dirty="0">
                <a:sym typeface="Symbol" pitchFamily="18" charset="2"/>
              </a:rPr>
              <a:t>R#=1</a:t>
            </a:r>
            <a:r>
              <a:rPr lang="it-IT" sz="2000" dirty="0">
                <a:sym typeface="Symbol" pitchFamily="18" charset="2"/>
              </a:rPr>
              <a:t>(PROGETTO)</a:t>
            </a:r>
            <a:endParaRPr lang="it-IT" dirty="0"/>
          </a:p>
          <a:p>
            <a:pPr lvl="1">
              <a:buFontTx/>
              <a:buChar char="-"/>
            </a:pPr>
            <a:r>
              <a:rPr lang="it-IT" sz="2000" dirty="0">
                <a:sym typeface="Symbol" pitchFamily="18" charset="2"/>
              </a:rPr>
              <a:t></a:t>
            </a:r>
            <a:r>
              <a:rPr lang="it-IT" sz="2000" baseline="-25000" dirty="0"/>
              <a:t>COGNOME CF  </a:t>
            </a:r>
            <a:r>
              <a:rPr lang="it-IT" sz="2000" baseline="-25000"/>
              <a:t>SALARIO</a:t>
            </a:r>
            <a:r>
              <a:rPr lang="it-IT" sz="2000"/>
              <a:t> </a:t>
            </a:r>
            <a:r>
              <a:rPr lang="it-IT" sz="2000" smtClean="0"/>
              <a:t>(</a:t>
            </a:r>
            <a:r>
              <a:rPr lang="it-IT" sz="2000" smtClean="0">
                <a:sym typeface="Symbol" pitchFamily="18" charset="2"/>
              </a:rPr>
              <a:t></a:t>
            </a:r>
            <a:r>
              <a:rPr lang="it-IT" sz="2000" baseline="-25000" dirty="0">
                <a:sym typeface="Symbol" pitchFamily="18" charset="2"/>
              </a:rPr>
              <a:t>R#=1</a:t>
            </a:r>
            <a:r>
              <a:rPr lang="it-IT" sz="2000" dirty="0">
                <a:sym typeface="Symbol" pitchFamily="18" charset="2"/>
              </a:rPr>
              <a:t>(IMPIEGATO)) </a:t>
            </a:r>
          </a:p>
          <a:p>
            <a:pPr lvl="1">
              <a:buFontTx/>
              <a:buNone/>
            </a:pPr>
            <a:r>
              <a:rPr lang="it-IT" sz="2000" dirty="0">
                <a:sym typeface="Symbol" pitchFamily="18" charset="2"/>
              </a:rPr>
              <a:t>	</a:t>
            </a:r>
            <a:r>
              <a:rPr lang="it-IT" sz="2000" baseline="-25000" dirty="0"/>
              <a:t>COGNOME CF  SALARIO</a:t>
            </a:r>
            <a:r>
              <a:rPr lang="it-IT" sz="2000" dirty="0"/>
              <a:t> </a:t>
            </a:r>
            <a:r>
              <a:rPr lang="it-IT" sz="2000" dirty="0">
                <a:sym typeface="Symbol" pitchFamily="18" charset="2"/>
              </a:rPr>
              <a:t>(IMPIEGATO</a:t>
            </a:r>
            <a:r>
              <a:rPr lang="it-IT" sz="2000" dirty="0">
                <a:sym typeface="MT Extra" pitchFamily="18" charset="2"/>
              </a:rPr>
              <a:t>(</a:t>
            </a:r>
            <a:r>
              <a:rPr lang="it-IT" sz="2000" dirty="0">
                <a:sym typeface="Symbol" pitchFamily="18" charset="2"/>
              </a:rPr>
              <a:t>LAVORA_IN </a:t>
            </a:r>
            <a:r>
              <a:rPr lang="it-IT" sz="2000" dirty="0">
                <a:sym typeface="MT Extra" pitchFamily="18" charset="2"/>
              </a:rPr>
              <a:t></a:t>
            </a:r>
            <a:r>
              <a:rPr lang="it-IT" sz="2000" dirty="0">
                <a:sym typeface="Symbol" pitchFamily="18" charset="2"/>
              </a:rPr>
              <a:t> </a:t>
            </a:r>
            <a:r>
              <a:rPr lang="it-IT" sz="2000" baseline="-25000" dirty="0">
                <a:sym typeface="Symbol" pitchFamily="18" charset="2"/>
              </a:rPr>
              <a:t>R#=</a:t>
            </a:r>
            <a:r>
              <a:rPr lang="it-IT" sz="2000" baseline="-25000" dirty="0" smtClean="0">
                <a:sym typeface="Symbol" pitchFamily="18" charset="2"/>
              </a:rPr>
              <a:t>1</a:t>
            </a:r>
            <a:r>
              <a:rPr lang="it-IT" sz="2000" dirty="0" smtClean="0">
                <a:sym typeface="Symbol" pitchFamily="18" charset="2"/>
              </a:rPr>
              <a:t>(PROGETTO</a:t>
            </a:r>
            <a:r>
              <a:rPr lang="it-IT" sz="2000" dirty="0">
                <a:sym typeface="Symbol" pitchFamily="18" charset="2"/>
              </a:rPr>
              <a:t>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DDBMS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it-IT"/>
              <a:t>   Il termine DDBMS viene usato per indicare una </a:t>
            </a:r>
            <a:r>
              <a:rPr lang="it-IT">
                <a:solidFill>
                  <a:srgbClr val="FF0000"/>
                </a:solidFill>
              </a:rPr>
              <a:t>varietà di sistemi</a:t>
            </a:r>
            <a:r>
              <a:rPr lang="it-IT"/>
              <a:t> che hanno in comune  la distribuzione di dati e applicazioni su più siti collegati in rete </a:t>
            </a:r>
          </a:p>
          <a:p>
            <a:pPr>
              <a:buFontTx/>
              <a:buNone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DDBMS</a:t>
            </a:r>
            <a:br>
              <a:rPr lang="it-IT"/>
            </a:br>
            <a:r>
              <a:rPr lang="it-IT"/>
              <a:t>vantaggi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800"/>
              <a:t>Esistono applicazioni che sono naturalmente distribuite </a:t>
            </a:r>
            <a:r>
              <a:rPr lang="it-IT" sz="2800">
                <a:solidFill>
                  <a:schemeClr val="hlink"/>
                </a:solidFill>
              </a:rPr>
              <a:t>(utenti locali e utenti globali)</a:t>
            </a:r>
          </a:p>
          <a:p>
            <a:pPr>
              <a:lnSpc>
                <a:spcPct val="90000"/>
              </a:lnSpc>
            </a:pPr>
            <a:r>
              <a:rPr lang="it-IT" sz="2800"/>
              <a:t>Aumento dell’affidabilità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/>
              <a:t>	</a:t>
            </a:r>
            <a:r>
              <a:rPr lang="it-IT" sz="2800">
                <a:solidFill>
                  <a:schemeClr val="hlink"/>
                </a:solidFill>
              </a:rPr>
              <a:t>(probabilità che il sistema sia funzionante in un certo istante)</a:t>
            </a:r>
            <a:endParaRPr lang="it-IT" sz="2800"/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/>
              <a:t>   e della disponibilità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/>
              <a:t>	</a:t>
            </a:r>
            <a:r>
              <a:rPr lang="it-IT" sz="2800">
                <a:solidFill>
                  <a:schemeClr val="hlink"/>
                </a:solidFill>
              </a:rPr>
              <a:t>(probabilità che il sistema sia funzionante con continuità in un certo intervallo di tempo)</a:t>
            </a:r>
            <a:endParaRPr lang="it-IT" sz="2800"/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/>
              <a:t>	del sistema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DDBMS</a:t>
            </a:r>
            <a:br>
              <a:rPr lang="it-IT"/>
            </a:br>
            <a:r>
              <a:rPr lang="it-IT"/>
              <a:t>vantaggi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Aumento dell’efficienza </a:t>
            </a:r>
          </a:p>
          <a:p>
            <a:pPr lvl="1">
              <a:buFont typeface="Wingdings" pitchFamily="2" charset="2"/>
              <a:buChar char="ü"/>
            </a:pPr>
            <a:r>
              <a:rPr lang="it-IT">
                <a:solidFill>
                  <a:schemeClr val="hlink"/>
                </a:solidFill>
              </a:rPr>
              <a:t>molte applicazioni accedono a dati locali (quindi a BD “piccole”)</a:t>
            </a:r>
          </a:p>
          <a:p>
            <a:pPr lvl="1">
              <a:buFont typeface="Wingdings" pitchFamily="2" charset="2"/>
              <a:buChar char="ü"/>
            </a:pPr>
            <a:r>
              <a:rPr lang="it-IT">
                <a:solidFill>
                  <a:schemeClr val="hlink"/>
                </a:solidFill>
              </a:rPr>
              <a:t>su ciascun sito ci sono meno applicazioni da processare (rispetto ad un DBMS centralizzato)</a:t>
            </a:r>
          </a:p>
          <a:p>
            <a:pPr lvl="1">
              <a:buFont typeface="Wingdings" pitchFamily="2" charset="2"/>
              <a:buChar char="ü"/>
            </a:pPr>
            <a:r>
              <a:rPr lang="it-IT">
                <a:solidFill>
                  <a:schemeClr val="hlink"/>
                </a:solidFill>
              </a:rPr>
              <a:t>più applicazioni possono essere processate in parallelo</a:t>
            </a:r>
          </a:p>
          <a:p>
            <a:pPr>
              <a:buFontTx/>
              <a:buNone/>
            </a:pPr>
            <a:endParaRPr lang="it-IT">
              <a:solidFill>
                <a:schemeClr val="hlink"/>
              </a:solidFill>
            </a:endParaRPr>
          </a:p>
          <a:p>
            <a:pPr>
              <a:buFontTx/>
              <a:buNone/>
            </a:pPr>
            <a:endParaRPr lang="it-IT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DDBMS</a:t>
            </a:r>
            <a:br>
              <a:rPr lang="it-IT"/>
            </a:br>
            <a:r>
              <a:rPr lang="it-IT"/>
              <a:t> </a:t>
            </a:r>
            <a:r>
              <a:rPr lang="it-IT" sz="4000"/>
              <a:t>Sistemi complessi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it-IT" sz="2400" dirty="0"/>
              <a:t>	Funzioni aggiuntive rispetto ad un DBMS centralizzato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it-IT" sz="2400" dirty="0" smtClean="0"/>
              <a:t>Mantenimento </a:t>
            </a:r>
            <a:r>
              <a:rPr lang="it-IT" sz="2400" dirty="0"/>
              <a:t>delle informazioni sulla distribuzione e replicazione dei dati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it-IT" sz="2400" dirty="0"/>
              <a:t>Strategie per l’ottimizzazione di transazioni che richiedono l’accesso a dati che si trovano su più siti (es.: decidere a quale copia di un dato replicato accedere)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it-IT" sz="2400" dirty="0"/>
              <a:t>Mantenimento della consistenza di dati </a:t>
            </a:r>
            <a:r>
              <a:rPr lang="it-IT" sz="2400" dirty="0" smtClean="0"/>
              <a:t>replicati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it-IT" sz="2400" dirty="0"/>
              <a:t>Trasmissione di transazioni e dati tra i vari siti attraverso la rete di comunicazione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it-IT" sz="2400" dirty="0" smtClean="0"/>
              <a:t>Gestione </a:t>
            </a:r>
            <a:r>
              <a:rPr lang="it-IT" sz="2400" dirty="0"/>
              <a:t>della concorrenza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DDBMS</a:t>
            </a:r>
            <a:br>
              <a:rPr lang="it-IT"/>
            </a:br>
            <a:r>
              <a:rPr lang="it-IT"/>
              <a:t>componenti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Times" pitchFamily="16" charset="0"/>
              <a:buChar char="•"/>
            </a:pPr>
            <a:r>
              <a:rPr lang="it-IT" sz="2800"/>
              <a:t>Il processore dei dati (PD)</a:t>
            </a:r>
            <a:endParaRPr lang="it-IT" sz="2000"/>
          </a:p>
          <a:p>
            <a:pPr>
              <a:lnSpc>
                <a:spcPct val="90000"/>
              </a:lnSpc>
              <a:buFont typeface="Times" pitchFamily="16" charset="0"/>
              <a:buNone/>
            </a:pPr>
            <a:r>
              <a:rPr lang="it-IT" sz="2000"/>
              <a:t>	</a:t>
            </a:r>
            <a:r>
              <a:rPr lang="it-IT" sz="2000">
                <a:solidFill>
                  <a:schemeClr val="hlink"/>
                </a:solidFill>
              </a:rPr>
              <a:t>Responsabile della gestione dei dati locali (simile ad un DBMS centralizzato)</a:t>
            </a:r>
            <a:endParaRPr lang="it-IT" sz="2000"/>
          </a:p>
          <a:p>
            <a:pPr>
              <a:lnSpc>
                <a:spcPct val="90000"/>
              </a:lnSpc>
              <a:buFont typeface="Times" pitchFamily="16" charset="0"/>
              <a:buChar char="•"/>
            </a:pPr>
            <a:r>
              <a:rPr lang="it-IT" sz="2800"/>
              <a:t>Il processore delle applicazioni (PA</a:t>
            </a:r>
            <a:r>
              <a:rPr lang="it-IT" sz="2000"/>
              <a:t>)</a:t>
            </a:r>
          </a:p>
          <a:p>
            <a:pPr>
              <a:lnSpc>
                <a:spcPct val="90000"/>
              </a:lnSpc>
              <a:buFont typeface="Times" pitchFamily="16" charset="0"/>
              <a:buNone/>
            </a:pPr>
            <a:r>
              <a:rPr lang="it-IT" sz="2000">
                <a:solidFill>
                  <a:schemeClr val="hlink"/>
                </a:solidFill>
              </a:rPr>
              <a:t>	Responsabile delle funzioni di distribuzione</a:t>
            </a:r>
          </a:p>
          <a:p>
            <a:pPr>
              <a:lnSpc>
                <a:spcPct val="90000"/>
              </a:lnSpc>
              <a:buFont typeface="Times" pitchFamily="16" charset="0"/>
              <a:buNone/>
            </a:pPr>
            <a:r>
              <a:rPr lang="it-IT" sz="2000">
                <a:solidFill>
                  <a:schemeClr val="hlink"/>
                </a:solidFill>
              </a:rPr>
              <a:t>	</a:t>
            </a:r>
            <a:r>
              <a:rPr lang="it-IT" sz="1800">
                <a:solidFill>
                  <a:schemeClr val="hlink"/>
                </a:solidFill>
              </a:rPr>
              <a:t>(gestione dell’informazione sulla distribuzione dei dati, processamento delle richieste che comportano l’accesso a più siti, mantenimento della consistenza dei dati replicati, controllo della concorrenza)</a:t>
            </a:r>
            <a:endParaRPr lang="it-IT" sz="1800"/>
          </a:p>
          <a:p>
            <a:pPr>
              <a:lnSpc>
                <a:spcPct val="90000"/>
              </a:lnSpc>
              <a:buFont typeface="Times" pitchFamily="16" charset="0"/>
              <a:buChar char="•"/>
            </a:pPr>
            <a:r>
              <a:rPr lang="it-IT" sz="2800"/>
              <a:t>Il software di comunicazione</a:t>
            </a:r>
            <a:endParaRPr lang="it-IT" sz="2000"/>
          </a:p>
          <a:p>
            <a:pPr>
              <a:lnSpc>
                <a:spcPct val="90000"/>
              </a:lnSpc>
              <a:buFont typeface="Times" pitchFamily="16" charset="0"/>
              <a:buNone/>
            </a:pPr>
            <a:r>
              <a:rPr lang="it-IT" sz="2000"/>
              <a:t>	</a:t>
            </a:r>
            <a:r>
              <a:rPr lang="it-IT" sz="2000">
                <a:solidFill>
                  <a:schemeClr val="hlink"/>
                </a:solidFill>
              </a:rPr>
              <a:t>Fornisce le primitive per la trasmissione di comandi e dati tra i siti</a:t>
            </a:r>
            <a:endParaRPr lang="it-IT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it-IT"/>
              <a:t>DDBMS</a:t>
            </a:r>
            <a:br>
              <a:rPr lang="it-IT"/>
            </a:br>
            <a:r>
              <a:rPr lang="it-IT"/>
              <a:t>criteri di classificazione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Times" pitchFamily="16" charset="0"/>
              <a:buChar char="•"/>
            </a:pPr>
            <a:r>
              <a:rPr lang="it-IT" sz="2800"/>
              <a:t>Grado di </a:t>
            </a:r>
            <a:r>
              <a:rPr lang="it-IT" sz="2800">
                <a:solidFill>
                  <a:srgbClr val="FF0000"/>
                </a:solidFill>
              </a:rPr>
              <a:t>omogeneità</a:t>
            </a:r>
          </a:p>
          <a:p>
            <a:pPr>
              <a:lnSpc>
                <a:spcPct val="90000"/>
              </a:lnSpc>
              <a:buFont typeface="Times" pitchFamily="16" charset="0"/>
              <a:buNone/>
            </a:pPr>
            <a:r>
              <a:rPr lang="it-IT" sz="2800"/>
              <a:t>	</a:t>
            </a:r>
            <a:r>
              <a:rPr lang="it-IT" sz="2400">
                <a:solidFill>
                  <a:schemeClr val="hlink"/>
                </a:solidFill>
              </a:rPr>
              <a:t>Se in tutti i siti il PD e il PA usano lo stesso software allora il sistema è detto </a:t>
            </a:r>
            <a:r>
              <a:rPr lang="it-IT" sz="2400"/>
              <a:t>omogeneo</a:t>
            </a:r>
            <a:r>
              <a:rPr lang="it-IT" sz="2400">
                <a:solidFill>
                  <a:schemeClr val="hlink"/>
                </a:solidFill>
              </a:rPr>
              <a:t> altrimenti è detto </a:t>
            </a:r>
            <a:r>
              <a:rPr lang="it-IT" sz="2400"/>
              <a:t>eterogeneo</a:t>
            </a:r>
          </a:p>
          <a:p>
            <a:pPr>
              <a:lnSpc>
                <a:spcPct val="90000"/>
              </a:lnSpc>
              <a:buFont typeface="Times" pitchFamily="16" charset="0"/>
              <a:buChar char="•"/>
            </a:pPr>
            <a:r>
              <a:rPr lang="it-IT" sz="2800"/>
              <a:t>Grado di </a:t>
            </a:r>
            <a:r>
              <a:rPr lang="it-IT" sz="2800">
                <a:solidFill>
                  <a:srgbClr val="FF0000"/>
                </a:solidFill>
              </a:rPr>
              <a:t>autonomia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it-IT" sz="2400">
                <a:solidFill>
                  <a:schemeClr val="hlink"/>
                </a:solidFill>
              </a:rPr>
              <a:t>tutti gli accessi alla BD avvengono attraverso il PA e quindi il sistema appare all’utente come un DBMS centralizzato (nessuna autonomia)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it-IT" sz="2400">
                <a:solidFill>
                  <a:schemeClr val="hlink"/>
                </a:solidFill>
              </a:rPr>
              <a:t>in qualche sito l’accesso ai dati locali avviene attraverso il PD (il sito è autonomo)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it-IT" sz="2400">
                <a:solidFill>
                  <a:schemeClr val="hlink"/>
                </a:solidFill>
              </a:rPr>
              <a:t>tutti i siti sono autonomi (DDBMS federato)</a:t>
            </a:r>
          </a:p>
          <a:p>
            <a:pPr>
              <a:lnSpc>
                <a:spcPct val="90000"/>
              </a:lnSpc>
              <a:buFont typeface="Times" pitchFamily="16" charset="0"/>
              <a:buNone/>
            </a:pPr>
            <a:endParaRPr lang="it-IT" sz="2400"/>
          </a:p>
          <a:p>
            <a:pPr>
              <a:lnSpc>
                <a:spcPct val="90000"/>
              </a:lnSpc>
              <a:buFont typeface="Times" pitchFamily="16" charset="0"/>
              <a:buNone/>
            </a:pPr>
            <a:endParaRPr lang="it-IT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it-IT"/>
              <a:t>DDBMS</a:t>
            </a:r>
            <a:br>
              <a:rPr lang="it-IT"/>
            </a:br>
            <a:r>
              <a:rPr lang="it-IT"/>
              <a:t>criteri di classificazione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Times" pitchFamily="16" charset="0"/>
              <a:buChar char="•"/>
            </a:pPr>
            <a:r>
              <a:rPr lang="it-IT" sz="3600"/>
              <a:t>Grado di </a:t>
            </a:r>
            <a:r>
              <a:rPr lang="it-IT" sz="3600">
                <a:solidFill>
                  <a:srgbClr val="FF0000"/>
                </a:solidFill>
              </a:rPr>
              <a:t>trasparenza</a:t>
            </a:r>
            <a:endParaRPr lang="it-IT" sz="280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>
                <a:solidFill>
                  <a:schemeClr val="hlink"/>
                </a:solidFill>
              </a:rPr>
              <a:t>Trasparenza di frammentazione</a:t>
            </a:r>
          </a:p>
          <a:p>
            <a:pPr lvl="1">
              <a:buFont typeface="Wingdings" pitchFamily="2" charset="2"/>
              <a:buChar char="ü"/>
            </a:pPr>
            <a:r>
              <a:rPr lang="it-IT">
                <a:solidFill>
                  <a:schemeClr val="hlink"/>
                </a:solidFill>
              </a:rPr>
              <a:t>Trasparenza di allocazione</a:t>
            </a:r>
          </a:p>
          <a:p>
            <a:pPr lvl="1">
              <a:buFont typeface="Wingdings" pitchFamily="2" charset="2"/>
              <a:buChar char="ü"/>
            </a:pPr>
            <a:r>
              <a:rPr lang="it-IT">
                <a:solidFill>
                  <a:schemeClr val="hlink"/>
                </a:solidFill>
              </a:rPr>
              <a:t>Trasparenza di linguaggio</a:t>
            </a:r>
            <a:endParaRPr lang="it-IT" sz="2400">
              <a:solidFill>
                <a:schemeClr val="hlink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it-IT">
                <a:solidFill>
                  <a:schemeClr val="hlink"/>
                </a:solidFill>
              </a:rPr>
              <a:t>Nessuna trasparenza</a:t>
            </a:r>
          </a:p>
          <a:p>
            <a:pPr>
              <a:buFontTx/>
              <a:buNone/>
            </a:pPr>
            <a:r>
              <a:rPr lang="it-IT">
                <a:solidFill>
                  <a:schemeClr val="hlink"/>
                </a:solidFill>
              </a:rPr>
              <a:t>	</a:t>
            </a:r>
            <a:endParaRPr lang="it-IT" sz="2400"/>
          </a:p>
          <a:p>
            <a:pPr>
              <a:lnSpc>
                <a:spcPct val="90000"/>
              </a:lnSpc>
              <a:buFont typeface="Times" pitchFamily="16" charset="0"/>
              <a:buNone/>
            </a:pPr>
            <a:endParaRPr lang="it-IT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zione vuot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3984</TotalTime>
  <Words>1038</Words>
  <Application>Microsoft Office PowerPoint</Application>
  <PresentationFormat>On-screen Show (4:3)</PresentationFormat>
  <Paragraphs>157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ＭＳ Ｐゴシック</vt:lpstr>
      <vt:lpstr>Arial</vt:lpstr>
      <vt:lpstr>MT Extra</vt:lpstr>
      <vt:lpstr>Symbol</vt:lpstr>
      <vt:lpstr>Times</vt:lpstr>
      <vt:lpstr>Wingdings</vt:lpstr>
      <vt:lpstr>Presentazione vuota</vt:lpstr>
      <vt:lpstr>DDBMS</vt:lpstr>
      <vt:lpstr>DDB</vt:lpstr>
      <vt:lpstr>DDBMS</vt:lpstr>
      <vt:lpstr>DDBMS vantaggi</vt:lpstr>
      <vt:lpstr>DDBMS vantaggi</vt:lpstr>
      <vt:lpstr>DDBMS  Sistemi complessi</vt:lpstr>
      <vt:lpstr>DDBMS componenti</vt:lpstr>
      <vt:lpstr>DDBMS criteri di classificazione</vt:lpstr>
      <vt:lpstr>DDBMS criteri di classificazione</vt:lpstr>
      <vt:lpstr>Trasparenza</vt:lpstr>
      <vt:lpstr>Trasparenza (continua)</vt:lpstr>
      <vt:lpstr>Gradi di trasparenza</vt:lpstr>
      <vt:lpstr>Gradi di trasparenza (continua)</vt:lpstr>
      <vt:lpstr>Gradi di trasparenza (continua)</vt:lpstr>
      <vt:lpstr>Frammentazione</vt:lpstr>
      <vt:lpstr>PowerPoint Presentation</vt:lpstr>
      <vt:lpstr>Replicazione</vt:lpstr>
      <vt:lpstr>Progetto di un DDB</vt:lpstr>
      <vt:lpstr>Progetto di un DDB (esempio: dati)</vt:lpstr>
      <vt:lpstr>Progetto di un DDB (esempio: requisiti)</vt:lpstr>
      <vt:lpstr>Progetto di un DDB (esempio)</vt:lpstr>
    </vt:vector>
  </TitlesOfParts>
  <Company>Universita' di roma "La Sapienza"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DDBMS</dc:title>
  <dc:creator>Marina Moscarini</dc:creator>
  <cp:lastModifiedBy>Marina Moscarini</cp:lastModifiedBy>
  <cp:revision>34</cp:revision>
  <dcterms:created xsi:type="dcterms:W3CDTF">2008-10-15T07:04:42Z</dcterms:created>
  <dcterms:modified xsi:type="dcterms:W3CDTF">2020-03-30T08:54:25Z</dcterms:modified>
</cp:coreProperties>
</file>