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1" r:id="rId5"/>
    <p:sldId id="266" r:id="rId6"/>
    <p:sldId id="256" r:id="rId7"/>
    <p:sldId id="267" r:id="rId8"/>
    <p:sldId id="25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6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79" r:id="rId29"/>
    <p:sldId id="290" r:id="rId30"/>
    <p:sldId id="289" r:id="rId31"/>
    <p:sldId id="288" r:id="rId32"/>
    <p:sldId id="291" r:id="rId3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73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67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0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90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12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7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8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84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32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71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17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23F5-05C5-41CF-B799-831D46CEA3AD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E597-07AA-4554-B6D0-C775F946A44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9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4536" y="631163"/>
            <a:ext cx="87811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/>
              <a:t>Basi dati di un corso di </a:t>
            </a:r>
            <a:r>
              <a:rPr lang="it-IT" sz="3600" b="1" dirty="0" smtClean="0"/>
              <a:t>laurea</a:t>
            </a:r>
          </a:p>
          <a:p>
            <a:endParaRPr lang="it-IT" sz="3600" b="1" dirty="0"/>
          </a:p>
          <a:p>
            <a:endParaRPr lang="it-IT" sz="3600" b="1" dirty="0" smtClean="0"/>
          </a:p>
          <a:p>
            <a:endParaRPr lang="it-IT" sz="3600" dirty="0"/>
          </a:p>
          <a:p>
            <a:r>
              <a:rPr lang="it-IT" sz="3600" dirty="0"/>
              <a:t>STUDENTE (</a:t>
            </a:r>
            <a:r>
              <a:rPr lang="it-IT" sz="3600" u="sng" dirty="0"/>
              <a:t>Matr</a:t>
            </a:r>
            <a:r>
              <a:rPr lang="it-IT" sz="3600" dirty="0"/>
              <a:t>, Nome, Cognome, AnnoIscr)</a:t>
            </a:r>
          </a:p>
          <a:p>
            <a:r>
              <a:rPr lang="it-IT" sz="3600" dirty="0"/>
              <a:t>ESAME (</a:t>
            </a:r>
            <a:r>
              <a:rPr lang="it-IT" sz="3600" u="sng" dirty="0"/>
              <a:t>Matr,  IdC</a:t>
            </a:r>
            <a:r>
              <a:rPr lang="it-IT" sz="3600" dirty="0"/>
              <a:t>, Voto, Data)</a:t>
            </a:r>
          </a:p>
          <a:p>
            <a:r>
              <a:rPr lang="it-IT" sz="3600" dirty="0"/>
              <a:t>CORSO (</a:t>
            </a:r>
            <a:r>
              <a:rPr lang="it-IT" sz="3600" u="sng" dirty="0"/>
              <a:t>Id</a:t>
            </a:r>
            <a:r>
              <a:rPr lang="it-IT" sz="3600" dirty="0"/>
              <a:t>, Titolo, Anno</a:t>
            </a:r>
            <a:r>
              <a:rPr lang="it-IT" sz="3600" dirty="0" smtClean="0"/>
              <a:t>)</a:t>
            </a:r>
          </a:p>
          <a:p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ESAME sono memorizzati solo esami superati</a:t>
            </a:r>
            <a:endParaRPr lang="it-IT" sz="4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3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439" y="1898470"/>
            <a:ext cx="9211624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1) Nomi </a:t>
            </a:r>
            <a:r>
              <a:rPr lang="it-IT" sz="3200" dirty="0"/>
              <a:t>degli aereoporti di Parigi in cui atterrano voli </a:t>
            </a:r>
            <a:endParaRPr lang="it-IT" sz="3200" dirty="0" smtClean="0"/>
          </a:p>
          <a:p>
            <a:r>
              <a:rPr lang="it-IT" sz="3200" dirty="0"/>
              <a:t>	</a:t>
            </a:r>
            <a:r>
              <a:rPr lang="it-IT" sz="3200" dirty="0" smtClean="0"/>
              <a:t>provenienti </a:t>
            </a:r>
            <a:r>
              <a:rPr lang="it-IT" sz="3200" dirty="0"/>
              <a:t>da Roma</a:t>
            </a:r>
            <a:r>
              <a:rPr lang="it-IT" sz="3200" dirty="0" smtClean="0"/>
              <a:t>.</a:t>
            </a:r>
          </a:p>
          <a:p>
            <a:r>
              <a:rPr lang="it-IT" sz="3200" dirty="0" smtClean="0"/>
              <a:t>2) Dati dei voli da Roma a Milano che partono dopo </a:t>
            </a:r>
          </a:p>
          <a:p>
            <a:r>
              <a:rPr lang="it-IT" sz="3200" dirty="0"/>
              <a:t>	</a:t>
            </a:r>
            <a:r>
              <a:rPr lang="it-IT" sz="3200" dirty="0" smtClean="0"/>
              <a:t>mezzogiorno</a:t>
            </a:r>
          </a:p>
          <a:p>
            <a:r>
              <a:rPr lang="it-IT" sz="3200" dirty="0" smtClean="0"/>
              <a:t>3) Dati </a:t>
            </a:r>
            <a:r>
              <a:rPr lang="it-IT" sz="3200" dirty="0"/>
              <a:t>degli aereoporti italiani da cui non partono voli </a:t>
            </a:r>
            <a:endParaRPr lang="it-IT" sz="3200" dirty="0" smtClean="0"/>
          </a:p>
          <a:p>
            <a:r>
              <a:rPr lang="it-IT" sz="3200" dirty="0"/>
              <a:t>	</a:t>
            </a:r>
            <a:r>
              <a:rPr lang="it-IT" sz="3200" dirty="0" smtClean="0"/>
              <a:t>diretti </a:t>
            </a:r>
            <a:r>
              <a:rPr lang="it-IT" sz="3200" dirty="0"/>
              <a:t>negli USA.</a:t>
            </a:r>
          </a:p>
          <a:p>
            <a:endParaRPr lang="it-IT" sz="4400" dirty="0" smtClean="0"/>
          </a:p>
          <a:p>
            <a:pPr marL="342900" indent="-342900">
              <a:buAutoNum type="arabicParenR"/>
            </a:pPr>
            <a:endParaRPr lang="it-IT" sz="3200" dirty="0" smtClean="0"/>
          </a:p>
          <a:p>
            <a:endParaRPr lang="it-IT" sz="3200" dirty="0" smtClean="0"/>
          </a:p>
          <a:p>
            <a:r>
              <a:rPr lang="it-IT" sz="3200" dirty="0" smtClean="0"/>
              <a:t>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95019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" y="2595154"/>
            <a:ext cx="111328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Dati lo schema di relazione R=ABCDEH e l’insieme di dipendenze funzionali </a:t>
            </a:r>
            <a:endParaRPr lang="it-IT" sz="2800" dirty="0" smtClean="0"/>
          </a:p>
          <a:p>
            <a:r>
              <a:rPr lang="it-IT" sz="2800" dirty="0" smtClean="0"/>
              <a:t> </a:t>
            </a:r>
            <a:r>
              <a:rPr lang="it-IT" sz="2800" dirty="0"/>
              <a:t>F=</a:t>
            </a:r>
            <a:r>
              <a:rPr lang="it-IT" sz="2800" dirty="0">
                <a:sym typeface="Symbol" panose="05050102010706020507" pitchFamily="18" charset="2"/>
              </a:rPr>
              <a:t></a:t>
            </a:r>
            <a:r>
              <a:rPr lang="it-IT" sz="2800" dirty="0"/>
              <a:t>AC</a:t>
            </a: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ED, E</a:t>
            </a: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C, A</a:t>
            </a: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BC</a:t>
            </a:r>
            <a:r>
              <a:rPr lang="it-IT" sz="2800" dirty="0" smtClean="0">
                <a:sym typeface="Symbol" panose="05050102010706020507" pitchFamily="18" charset="2"/>
              </a:rPr>
              <a:t>, m</a:t>
            </a:r>
            <a:r>
              <a:rPr lang="it-IT" sz="2800" dirty="0" smtClean="0"/>
              <a:t>ostrare </a:t>
            </a:r>
            <a:r>
              <a:rPr lang="it-IT" sz="2800" dirty="0"/>
              <a:t>che AH è chiave di R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93827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389" y="2098766"/>
            <a:ext cx="115094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Dato lo schema di relazione </a:t>
            </a:r>
            <a:r>
              <a:rPr lang="it-IT" sz="2800" b="1" dirty="0"/>
              <a:t>R = ABCDEH </a:t>
            </a:r>
            <a:r>
              <a:rPr lang="it-IT" sz="2800" dirty="0"/>
              <a:t>e l’ insieme di dipendenze funzionali </a:t>
            </a:r>
          </a:p>
          <a:p>
            <a:r>
              <a:rPr lang="it-IT" sz="2800" b="1" dirty="0"/>
              <a:t>F = { </a:t>
            </a:r>
            <a:r>
              <a:rPr lang="it-IT" sz="2800" b="1" dirty="0" smtClean="0"/>
              <a:t>A</a:t>
            </a:r>
            <a:r>
              <a:rPr lang="it-IT" sz="2800" b="1" dirty="0" smtClean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B</a:t>
            </a:r>
            <a:r>
              <a:rPr lang="it-IT" sz="2800" b="1" dirty="0"/>
              <a:t>, </a:t>
            </a:r>
            <a:r>
              <a:rPr lang="it-IT" sz="2800" b="1" dirty="0" smtClean="0"/>
              <a:t>B</a:t>
            </a:r>
            <a:r>
              <a:rPr lang="it-IT" sz="2800" b="1" dirty="0" smtClean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CD </a:t>
            </a:r>
            <a:r>
              <a:rPr lang="it-IT" sz="2800" b="1" dirty="0"/>
              <a:t>, </a:t>
            </a:r>
            <a:r>
              <a:rPr lang="it-IT" sz="2800" b="1" dirty="0" smtClean="0"/>
              <a:t>H</a:t>
            </a:r>
            <a:r>
              <a:rPr lang="it-IT" sz="2800" b="1" dirty="0" smtClean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AE </a:t>
            </a:r>
            <a:r>
              <a:rPr lang="it-IT" sz="2800" b="1" dirty="0"/>
              <a:t>, </a:t>
            </a:r>
            <a:r>
              <a:rPr lang="it-IT" sz="2800" b="1" dirty="0" smtClean="0"/>
              <a:t>A</a:t>
            </a:r>
            <a:r>
              <a:rPr lang="it-IT" sz="2800" b="1" dirty="0" smtClean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D</a:t>
            </a:r>
            <a:r>
              <a:rPr lang="it-IT" sz="2800" b="1" dirty="0"/>
              <a:t>, </a:t>
            </a:r>
            <a:r>
              <a:rPr lang="it-IT" sz="2800" b="1" dirty="0" smtClean="0"/>
              <a:t>H</a:t>
            </a:r>
            <a:r>
              <a:rPr lang="it-IT" sz="2800" b="1" dirty="0" smtClean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 </a:t>
            </a:r>
            <a:r>
              <a:rPr lang="it-IT" sz="2800" b="1" dirty="0"/>
              <a:t>B}	</a:t>
            </a:r>
            <a:r>
              <a:rPr lang="it-IT" sz="2800" dirty="0"/>
              <a:t>dire se la decomposizione</a:t>
            </a:r>
          </a:p>
          <a:p>
            <a:r>
              <a:rPr lang="it-IT" sz="2800" b="1" dirty="0">
                <a:sym typeface="Symbol" panose="05050102010706020507" pitchFamily="18" charset="2"/>
              </a:rPr>
              <a:t></a:t>
            </a:r>
            <a:r>
              <a:rPr lang="it-IT" sz="2800" b="1" dirty="0"/>
              <a:t> = { AB, BCD, AEH} </a:t>
            </a:r>
            <a:r>
              <a:rPr lang="it-IT" sz="2800" dirty="0"/>
              <a:t>preserva </a:t>
            </a:r>
            <a:r>
              <a:rPr lang="it-IT" sz="2800" b="1" dirty="0" smtClean="0"/>
              <a:t>F</a:t>
            </a:r>
            <a:r>
              <a:rPr lang="it-IT" sz="2800" b="1" dirty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06630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3303" y="1236617"/>
            <a:ext cx="75164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PRODOTTI (</a:t>
            </a:r>
            <a:r>
              <a:rPr lang="it-IT" sz="3600" u="sng" dirty="0" smtClean="0"/>
              <a:t>Cod</a:t>
            </a:r>
            <a:r>
              <a:rPr lang="it-IT" sz="3600" dirty="0" smtClean="0"/>
              <a:t>, Descrizione,PrezzUnit</a:t>
            </a:r>
            <a:r>
              <a:rPr lang="it-IT" sz="3600" dirty="0"/>
              <a:t>)</a:t>
            </a:r>
          </a:p>
          <a:p>
            <a:r>
              <a:rPr lang="it-IT" sz="3600" dirty="0" smtClean="0"/>
              <a:t>MAGAZZINI (</a:t>
            </a:r>
            <a:r>
              <a:rPr lang="it-IT" sz="3600" u="sng" dirty="0" smtClean="0"/>
              <a:t>Cod</a:t>
            </a:r>
            <a:r>
              <a:rPr lang="it-IT" sz="3600" dirty="0" smtClean="0"/>
              <a:t>, Indirizzo</a:t>
            </a:r>
            <a:r>
              <a:rPr lang="it-IT" sz="3600" dirty="0"/>
              <a:t>)</a:t>
            </a:r>
          </a:p>
          <a:p>
            <a:r>
              <a:rPr lang="it-IT" sz="3600" dirty="0" smtClean="0"/>
              <a:t>SCORTE (</a:t>
            </a:r>
            <a:r>
              <a:rPr lang="it-IT" sz="3600" u="sng" dirty="0" smtClean="0"/>
              <a:t>CodP</a:t>
            </a:r>
            <a:r>
              <a:rPr lang="it-IT" sz="3600" dirty="0" smtClean="0"/>
              <a:t>, </a:t>
            </a:r>
            <a:r>
              <a:rPr lang="it-IT" sz="3600" u="sng" dirty="0" smtClean="0"/>
              <a:t>CodM</a:t>
            </a:r>
            <a:r>
              <a:rPr lang="it-IT" sz="3600" dirty="0" smtClean="0"/>
              <a:t>, NumPez)</a:t>
            </a:r>
            <a:endParaRPr lang="it-IT" sz="3600" dirty="0"/>
          </a:p>
          <a:p>
            <a:r>
              <a:rPr lang="it-IT" sz="3600" dirty="0" smtClean="0"/>
              <a:t>ORDINI (</a:t>
            </a:r>
            <a:r>
              <a:rPr lang="it-IT" sz="3600" u="sng" dirty="0" smtClean="0"/>
              <a:t>CodM</a:t>
            </a:r>
            <a:r>
              <a:rPr lang="it-IT" sz="3600" dirty="0" smtClean="0"/>
              <a:t>, </a:t>
            </a:r>
            <a:r>
              <a:rPr lang="it-IT" sz="3600" u="sng" dirty="0" smtClean="0"/>
              <a:t>CodP</a:t>
            </a:r>
            <a:r>
              <a:rPr lang="it-IT" sz="3600" dirty="0" smtClean="0"/>
              <a:t>, </a:t>
            </a:r>
            <a:r>
              <a:rPr lang="it-IT" sz="3600" u="sng" dirty="0" smtClean="0"/>
              <a:t>Data</a:t>
            </a:r>
            <a:r>
              <a:rPr lang="it-IT" sz="3600" dirty="0" smtClean="0"/>
              <a:t>, NumPez)</a:t>
            </a:r>
            <a:endParaRPr lang="it-IT" sz="3600" dirty="0"/>
          </a:p>
          <a:p>
            <a:endParaRPr lang="it-IT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0925" y="4484914"/>
            <a:ext cx="112875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2400" dirty="0" smtClean="0"/>
              <a:t>- SCORTE </a:t>
            </a:r>
            <a:r>
              <a:rPr lang="it-IT" sz="2400" dirty="0"/>
              <a:t>contiene i dati relativi alla presenza </a:t>
            </a:r>
            <a:r>
              <a:rPr lang="it-IT" sz="2400" dirty="0" smtClean="0"/>
              <a:t>(</a:t>
            </a:r>
            <a:r>
              <a:rPr lang="it-IT" sz="2400" dirty="0"/>
              <a:t>NumPez </a:t>
            </a:r>
            <a:r>
              <a:rPr lang="it-IT" sz="2400" dirty="0" smtClean="0">
                <a:sym typeface="Symbol" panose="05050102010706020507" pitchFamily="18" charset="2"/>
              </a:rPr>
              <a:t></a:t>
            </a:r>
            <a:r>
              <a:rPr lang="it-IT" sz="2400" dirty="0"/>
              <a:t>1) dei prodotti nei vari magazzini</a:t>
            </a:r>
          </a:p>
          <a:p>
            <a:pPr lvl="0"/>
            <a:r>
              <a:rPr lang="it-IT" sz="2400" dirty="0" smtClean="0"/>
              <a:t>- ORDINI </a:t>
            </a:r>
            <a:r>
              <a:rPr lang="it-IT" sz="2400" dirty="0"/>
              <a:t>contiene lo storico degli ordini effettuati dai magazzini per i vari prodotti</a:t>
            </a:r>
          </a:p>
          <a:p>
            <a:pPr lvl="0"/>
            <a:r>
              <a:rPr lang="it-IT" sz="2400" dirty="0" smtClean="0"/>
              <a:t>- Data </a:t>
            </a:r>
            <a:r>
              <a:rPr lang="it-IT" sz="2400" dirty="0"/>
              <a:t>in ORDINE è la data in cui il magazzino </a:t>
            </a:r>
            <a:r>
              <a:rPr lang="it-IT" sz="2400" dirty="0" smtClean="0"/>
              <a:t>CodM </a:t>
            </a:r>
            <a:r>
              <a:rPr lang="it-IT" sz="2400" dirty="0"/>
              <a:t>ha effettuato un ordine di </a:t>
            </a:r>
            <a:r>
              <a:rPr lang="it-IT" sz="2400" dirty="0" smtClean="0"/>
              <a:t>NumPez</a:t>
            </a:r>
          </a:p>
          <a:p>
            <a:pPr lvl="0"/>
            <a:r>
              <a:rPr lang="it-IT" sz="2400" dirty="0" smtClean="0"/>
              <a:t> </a:t>
            </a:r>
            <a:r>
              <a:rPr lang="it-IT" sz="2400" dirty="0"/>
              <a:t>del prodotto </a:t>
            </a:r>
            <a:r>
              <a:rPr lang="it-IT" sz="2400" dirty="0" smtClean="0"/>
              <a:t>CodP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11148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785" y="1684597"/>
            <a:ext cx="114113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lvl="0" indent="-514350">
              <a:buAutoNum type="arabicParenR"/>
            </a:pPr>
            <a:r>
              <a:rPr lang="it-IT" sz="3200" dirty="0" smtClean="0"/>
              <a:t>Dati </a:t>
            </a:r>
            <a:r>
              <a:rPr lang="it-IT" sz="3200" dirty="0"/>
              <a:t>dei magazzini che hanno una scorta di almeno 10 frigoriferi </a:t>
            </a:r>
            <a:endParaRPr lang="it-IT" sz="3200" dirty="0" smtClean="0"/>
          </a:p>
          <a:p>
            <a:pPr lvl="0"/>
            <a:r>
              <a:rPr lang="it-IT" sz="3200" dirty="0" smtClean="0"/>
              <a:t>      oppure  </a:t>
            </a:r>
            <a:r>
              <a:rPr lang="it-IT" sz="3200" dirty="0"/>
              <a:t>hanno fatto nel </a:t>
            </a:r>
            <a:r>
              <a:rPr lang="it-IT" sz="3200" dirty="0" smtClean="0"/>
              <a:t>settembre 2019 </a:t>
            </a:r>
            <a:r>
              <a:rPr lang="it-IT" sz="3200" dirty="0"/>
              <a:t>un ordine per almeno </a:t>
            </a:r>
            <a:endParaRPr lang="it-IT" sz="3200" dirty="0" smtClean="0"/>
          </a:p>
          <a:p>
            <a:pPr lvl="0"/>
            <a:r>
              <a:rPr lang="it-IT" sz="3200" dirty="0"/>
              <a:t> </a:t>
            </a:r>
            <a:r>
              <a:rPr lang="it-IT" sz="3200" dirty="0" smtClean="0"/>
              <a:t>    10 </a:t>
            </a:r>
            <a:r>
              <a:rPr lang="it-IT" sz="3200" dirty="0"/>
              <a:t>frigoriferi.</a:t>
            </a:r>
          </a:p>
          <a:p>
            <a:pPr lvl="0"/>
            <a:endParaRPr lang="it-IT" sz="3200" dirty="0" smtClean="0"/>
          </a:p>
          <a:p>
            <a:pPr lvl="0"/>
            <a:r>
              <a:rPr lang="it-IT" sz="3200" dirty="0" smtClean="0"/>
              <a:t>2)  Dati </a:t>
            </a:r>
            <a:r>
              <a:rPr lang="it-IT" sz="3200" dirty="0"/>
              <a:t>dei prodotti che </a:t>
            </a:r>
            <a:r>
              <a:rPr lang="it-IT" sz="3200" b="1" dirty="0"/>
              <a:t>non</a:t>
            </a:r>
            <a:r>
              <a:rPr lang="it-IT" sz="3200" dirty="0"/>
              <a:t> sono stati ordinati nel </a:t>
            </a:r>
            <a:r>
              <a:rPr lang="it-IT" sz="3200" dirty="0" smtClean="0"/>
              <a:t>settembre 2019.</a:t>
            </a:r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400209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505" y="1524000"/>
            <a:ext cx="118451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Dati lo schema di relazione R=ABCDEG, </a:t>
            </a:r>
            <a:endParaRPr lang="it-IT" sz="3200" dirty="0" smtClean="0"/>
          </a:p>
          <a:p>
            <a:r>
              <a:rPr lang="it-IT" sz="3200" dirty="0" smtClean="0"/>
              <a:t>l’insieme </a:t>
            </a:r>
            <a:r>
              <a:rPr lang="it-IT" sz="3200" dirty="0"/>
              <a:t>di dipendenze </a:t>
            </a:r>
            <a:r>
              <a:rPr lang="it-IT" sz="3200" dirty="0" smtClean="0"/>
              <a:t>funzionali F</a:t>
            </a:r>
            <a:r>
              <a:rPr lang="it-IT" sz="3200" dirty="0"/>
              <a:t>=</a:t>
            </a:r>
            <a:r>
              <a:rPr lang="it-IT" sz="3200" dirty="0">
                <a:sym typeface="Symbol" panose="05050102010706020507" pitchFamily="18" charset="2"/>
              </a:rPr>
              <a:t></a:t>
            </a:r>
            <a:r>
              <a:rPr lang="it-IT" sz="3200" dirty="0"/>
              <a:t>A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BC, G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AC, BC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G, A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E</a:t>
            </a:r>
            <a:r>
              <a:rPr lang="it-IT" sz="3200" dirty="0">
                <a:sym typeface="Symbol" panose="05050102010706020507" pitchFamily="18" charset="2"/>
              </a:rPr>
              <a:t></a:t>
            </a:r>
            <a:r>
              <a:rPr lang="it-IT" sz="3200" dirty="0"/>
              <a:t> e </a:t>
            </a:r>
            <a:endParaRPr lang="it-IT" sz="3200" dirty="0" smtClean="0"/>
          </a:p>
          <a:p>
            <a:r>
              <a:rPr lang="it-IT" sz="3200" dirty="0" smtClean="0"/>
              <a:t>la </a:t>
            </a:r>
            <a:r>
              <a:rPr lang="it-IT" sz="3200" dirty="0"/>
              <a:t>decomposizione </a:t>
            </a:r>
            <a:r>
              <a:rPr lang="it-IT" sz="3200" dirty="0">
                <a:sym typeface="Symbol" panose="05050102010706020507" pitchFamily="18" charset="2"/>
              </a:rPr>
              <a:t></a:t>
            </a:r>
            <a:r>
              <a:rPr lang="it-IT" sz="3200" dirty="0"/>
              <a:t>=</a:t>
            </a:r>
            <a:r>
              <a:rPr lang="it-IT" sz="3200" dirty="0">
                <a:sym typeface="Symbol" panose="05050102010706020507" pitchFamily="18" charset="2"/>
              </a:rPr>
              <a:t></a:t>
            </a:r>
            <a:r>
              <a:rPr lang="it-IT" sz="3200" dirty="0"/>
              <a:t>ADE, ABD, BCEG</a:t>
            </a:r>
            <a:r>
              <a:rPr lang="it-IT" sz="3200" dirty="0">
                <a:sym typeface="Symbol" panose="05050102010706020507" pitchFamily="18" charset="2"/>
              </a:rPr>
              <a:t></a:t>
            </a:r>
            <a:r>
              <a:rPr lang="it-IT" sz="3200" dirty="0"/>
              <a:t> di R,</a:t>
            </a:r>
          </a:p>
          <a:p>
            <a:r>
              <a:rPr lang="it-IT" sz="3200" dirty="0"/>
              <a:t>dire se </a:t>
            </a:r>
            <a:r>
              <a:rPr lang="it-IT" sz="3200" dirty="0">
                <a:sym typeface="Symbol" panose="05050102010706020507" pitchFamily="18" charset="2"/>
              </a:rPr>
              <a:t></a:t>
            </a:r>
            <a:r>
              <a:rPr lang="it-IT" sz="3200" dirty="0"/>
              <a:t> ha un join </a:t>
            </a:r>
            <a:r>
              <a:rPr lang="it-IT" sz="3200" dirty="0" smtClean="0"/>
              <a:t>senza</a:t>
            </a:r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761320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69" y="1463040"/>
            <a:ext cx="1150943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Dato lo schema di relazione </a:t>
            </a:r>
            <a:r>
              <a:rPr lang="it-IT" sz="2800" b="1" dirty="0"/>
              <a:t>R = ABCDEH </a:t>
            </a:r>
            <a:r>
              <a:rPr lang="it-IT" sz="2800" dirty="0"/>
              <a:t>e l’ insieme di dipendenze funzionali </a:t>
            </a:r>
          </a:p>
          <a:p>
            <a:r>
              <a:rPr lang="it-IT" sz="2800" b="1" dirty="0"/>
              <a:t>F = { </a:t>
            </a:r>
            <a:r>
              <a:rPr lang="it-IT" sz="2800" b="1" dirty="0" smtClean="0"/>
              <a:t>AB</a:t>
            </a:r>
            <a:r>
              <a:rPr lang="it-IT" sz="2800" b="1" dirty="0" smtClean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CD </a:t>
            </a:r>
            <a:r>
              <a:rPr lang="it-IT" sz="2800" b="1" dirty="0"/>
              <a:t>, </a:t>
            </a:r>
            <a:r>
              <a:rPr lang="it-IT" sz="2800" b="1" dirty="0" smtClean="0"/>
              <a:t>H</a:t>
            </a:r>
            <a:r>
              <a:rPr lang="it-IT" sz="2800" b="1" dirty="0">
                <a:sym typeface="Wingdings" panose="05000000000000000000" pitchFamily="2" charset="2"/>
              </a:rPr>
              <a:t>  </a:t>
            </a:r>
            <a:r>
              <a:rPr lang="it-IT" sz="2800" b="1" dirty="0" smtClean="0"/>
              <a:t>E </a:t>
            </a:r>
            <a:r>
              <a:rPr lang="it-IT" sz="2800" b="1" dirty="0"/>
              <a:t>, </a:t>
            </a:r>
            <a:r>
              <a:rPr lang="it-IT" sz="2800" b="1" dirty="0" smtClean="0"/>
              <a:t>CD</a:t>
            </a:r>
            <a:r>
              <a:rPr lang="it-IT" sz="2800" b="1" dirty="0">
                <a:sym typeface="Wingdings" panose="05000000000000000000" pitchFamily="2" charset="2"/>
              </a:rPr>
              <a:t>  </a:t>
            </a:r>
            <a:r>
              <a:rPr lang="it-IT" sz="2800" b="1" dirty="0" smtClean="0"/>
              <a:t>H </a:t>
            </a:r>
            <a:r>
              <a:rPr lang="it-IT" sz="2800" b="1" dirty="0"/>
              <a:t>, </a:t>
            </a:r>
            <a:r>
              <a:rPr lang="it-IT" sz="2800" b="1" dirty="0" smtClean="0"/>
              <a:t>E</a:t>
            </a:r>
            <a:r>
              <a:rPr lang="it-IT" sz="2800" b="1" dirty="0">
                <a:sym typeface="Wingdings" panose="05000000000000000000" pitchFamily="2" charset="2"/>
              </a:rPr>
              <a:t>  </a:t>
            </a:r>
            <a:r>
              <a:rPr lang="it-IT" sz="2800" b="1" dirty="0" smtClean="0"/>
              <a:t>AB </a:t>
            </a:r>
            <a:r>
              <a:rPr lang="it-IT" sz="2800" b="1" dirty="0"/>
              <a:t>}	</a:t>
            </a:r>
            <a:r>
              <a:rPr lang="it-IT" sz="2800" dirty="0"/>
              <a:t>dire se la decomposizione</a:t>
            </a:r>
          </a:p>
          <a:p>
            <a:r>
              <a:rPr lang="it-IT" sz="2800" b="1" dirty="0">
                <a:sym typeface="Symbol" panose="05050102010706020507" pitchFamily="18" charset="2"/>
              </a:rPr>
              <a:t></a:t>
            </a:r>
            <a:r>
              <a:rPr lang="it-IT" sz="2800" b="1" dirty="0"/>
              <a:t> = { ABCD, CDEH} </a:t>
            </a:r>
            <a:r>
              <a:rPr lang="it-IT" sz="2800" dirty="0"/>
              <a:t>preserva </a:t>
            </a:r>
            <a:r>
              <a:rPr lang="it-IT" sz="2800" b="1" dirty="0"/>
              <a:t>F</a:t>
            </a:r>
            <a:endParaRPr lang="it-IT" sz="2800" dirty="0"/>
          </a:p>
          <a:p>
            <a:r>
              <a:rPr lang="it-IT" sz="2800" dirty="0"/>
              <a:t> </a:t>
            </a:r>
          </a:p>
          <a:p>
            <a:r>
              <a:rPr lang="it-IT" sz="2800" dirty="0" smtClean="0"/>
              <a:t>Dato </a:t>
            </a:r>
            <a:r>
              <a:rPr lang="it-IT" sz="2800" dirty="0"/>
              <a:t>lo schema di relazione </a:t>
            </a:r>
            <a:r>
              <a:rPr lang="it-IT" sz="2800" b="1" dirty="0"/>
              <a:t>R = ABCDEH </a:t>
            </a:r>
            <a:r>
              <a:rPr lang="it-IT" sz="2800" dirty="0"/>
              <a:t>e l’ insieme di dipendenze funzionali </a:t>
            </a:r>
          </a:p>
          <a:p>
            <a:r>
              <a:rPr lang="it-IT" sz="2800" b="1" dirty="0"/>
              <a:t>F = {</a:t>
            </a:r>
            <a:r>
              <a:rPr lang="it-IT" sz="2800" b="1" dirty="0" smtClean="0"/>
              <a:t>AH</a:t>
            </a:r>
            <a:r>
              <a:rPr lang="it-IT" sz="2800" b="1" dirty="0">
                <a:sym typeface="Wingdings" panose="05000000000000000000" pitchFamily="2" charset="2"/>
              </a:rPr>
              <a:t>  </a:t>
            </a:r>
            <a:r>
              <a:rPr lang="it-IT" sz="2800" b="1" dirty="0" smtClean="0"/>
              <a:t>D</a:t>
            </a:r>
            <a:r>
              <a:rPr lang="it-IT" sz="2800" b="1" dirty="0"/>
              <a:t>, </a:t>
            </a:r>
            <a:r>
              <a:rPr lang="it-IT" sz="2800" b="1" dirty="0" smtClean="0"/>
              <a:t>A</a:t>
            </a:r>
            <a:r>
              <a:rPr lang="it-IT" sz="2800" b="1" dirty="0">
                <a:sym typeface="Wingdings" panose="05000000000000000000" pitchFamily="2" charset="2"/>
              </a:rPr>
              <a:t> </a:t>
            </a:r>
            <a:r>
              <a:rPr lang="it-IT" sz="2800" b="1" dirty="0" smtClean="0"/>
              <a:t> </a:t>
            </a:r>
            <a:r>
              <a:rPr lang="it-IT" sz="2800" b="1" dirty="0"/>
              <a:t>CE, </a:t>
            </a:r>
            <a:r>
              <a:rPr lang="it-IT" sz="2800" b="1" dirty="0" smtClean="0"/>
              <a:t>C</a:t>
            </a:r>
            <a:r>
              <a:rPr lang="it-IT" sz="2800" b="1" dirty="0">
                <a:sym typeface="Wingdings" panose="05000000000000000000" pitchFamily="2" charset="2"/>
              </a:rPr>
              <a:t> </a:t>
            </a:r>
            <a:r>
              <a:rPr lang="it-IT" sz="2800" b="1" dirty="0" smtClean="0"/>
              <a:t> </a:t>
            </a:r>
            <a:r>
              <a:rPr lang="it-IT" sz="2800" b="1" dirty="0"/>
              <a:t>H, </a:t>
            </a:r>
            <a:r>
              <a:rPr lang="it-IT" sz="2800" b="1" dirty="0" smtClean="0"/>
              <a:t>BH</a:t>
            </a:r>
            <a:r>
              <a:rPr lang="it-IT" sz="2800" b="1" dirty="0">
                <a:sym typeface="Wingdings" panose="05000000000000000000" pitchFamily="2" charset="2"/>
              </a:rPr>
              <a:t> </a:t>
            </a:r>
            <a:r>
              <a:rPr lang="it-IT" sz="2800" b="1" dirty="0" smtClean="0">
                <a:sym typeface="Wingdings" panose="05000000000000000000" pitchFamily="2" charset="2"/>
              </a:rPr>
              <a:t> </a:t>
            </a:r>
            <a:r>
              <a:rPr lang="it-IT" sz="2800" b="1" dirty="0" smtClean="0"/>
              <a:t>A</a:t>
            </a:r>
            <a:r>
              <a:rPr lang="it-IT" sz="2800" b="1" dirty="0"/>
              <a:t>}</a:t>
            </a:r>
            <a:r>
              <a:rPr lang="it-IT" sz="2800" dirty="0"/>
              <a:t> dire se la decomposizione </a:t>
            </a:r>
          </a:p>
          <a:p>
            <a:r>
              <a:rPr lang="it-IT" sz="2800" b="1" dirty="0">
                <a:sym typeface="Symbol" panose="05050102010706020507" pitchFamily="18" charset="2"/>
              </a:rPr>
              <a:t></a:t>
            </a:r>
            <a:r>
              <a:rPr lang="it-IT" sz="2800" b="1" dirty="0"/>
              <a:t> = {ABDE, BCEH, CD, AEH}  </a:t>
            </a:r>
            <a:r>
              <a:rPr lang="it-IT" sz="2800" dirty="0"/>
              <a:t>ha un join senza perdita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22740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5657" y="1286581"/>
            <a:ext cx="98668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ea typeface="Times New Roman" panose="02020603050405020304" pitchFamily="18" charset="0"/>
              </a:rPr>
              <a:t>Dato l’insieme di dipendenze funzionali  </a:t>
            </a:r>
            <a:endParaRPr lang="it-IT" sz="3200" dirty="0" smtClean="0">
              <a:ea typeface="Times New Roman" panose="02020603050405020304" pitchFamily="18" charset="0"/>
            </a:endParaRPr>
          </a:p>
          <a:p>
            <a:r>
              <a:rPr lang="it-IT" sz="3200" dirty="0" smtClean="0">
                <a:ea typeface="Times New Roman" panose="02020603050405020304" pitchFamily="18" charset="0"/>
              </a:rPr>
              <a:t>F</a:t>
            </a:r>
            <a:r>
              <a:rPr lang="it-IT" sz="3200" dirty="0">
                <a:ea typeface="Times New Roman" panose="02020603050405020304" pitchFamily="18" charset="0"/>
              </a:rPr>
              <a:t>=</a:t>
            </a:r>
            <a:r>
              <a:rPr lang="it-IT" sz="32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it-IT" sz="3200" dirty="0">
                <a:ea typeface="Times New Roman" panose="02020603050405020304" pitchFamily="18" charset="0"/>
              </a:rPr>
              <a:t> A</a:t>
            </a:r>
            <a:r>
              <a:rPr lang="it-IT" sz="32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sz="3200" dirty="0">
                <a:ea typeface="Times New Roman" panose="02020603050405020304" pitchFamily="18" charset="0"/>
              </a:rPr>
              <a:t>C, DB</a:t>
            </a:r>
            <a:r>
              <a:rPr lang="it-IT" sz="32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sz="3200" dirty="0">
                <a:ea typeface="Times New Roman" panose="02020603050405020304" pitchFamily="18" charset="0"/>
              </a:rPr>
              <a:t>AE, C</a:t>
            </a:r>
            <a:r>
              <a:rPr lang="it-IT" sz="32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sz="3200" dirty="0">
                <a:ea typeface="Times New Roman" panose="02020603050405020304" pitchFamily="18" charset="0"/>
              </a:rPr>
              <a:t>E, D</a:t>
            </a:r>
            <a:r>
              <a:rPr lang="it-IT" sz="32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sz="3200" dirty="0">
                <a:ea typeface="Times New Roman" panose="02020603050405020304" pitchFamily="18" charset="0"/>
              </a:rPr>
              <a:t>BE</a:t>
            </a:r>
            <a:r>
              <a:rPr lang="it-IT" sz="32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</a:t>
            </a:r>
            <a:r>
              <a:rPr lang="it-IT" sz="3200" dirty="0">
                <a:ea typeface="Times New Roman" panose="02020603050405020304" pitchFamily="18" charset="0"/>
              </a:rPr>
              <a:t>, </a:t>
            </a:r>
            <a:endParaRPr lang="it-IT" sz="3200" dirty="0" smtClean="0">
              <a:ea typeface="Times New Roman" panose="02020603050405020304" pitchFamily="18" charset="0"/>
            </a:endParaRPr>
          </a:p>
          <a:p>
            <a:r>
              <a:rPr lang="it-IT" sz="3200" dirty="0" smtClean="0">
                <a:ea typeface="Times New Roman" panose="02020603050405020304" pitchFamily="18" charset="0"/>
              </a:rPr>
              <a:t>calcolare  </a:t>
            </a:r>
            <a:r>
              <a:rPr lang="it-IT" sz="3200" dirty="0">
                <a:ea typeface="Times New Roman" panose="02020603050405020304" pitchFamily="18" charset="0"/>
              </a:rPr>
              <a:t>una copertura minimale di </a:t>
            </a:r>
            <a:r>
              <a:rPr lang="it-IT" sz="3200" dirty="0" smtClean="0">
                <a:ea typeface="Times New Roman" panose="02020603050405020304" pitchFamily="18" charset="0"/>
              </a:rPr>
              <a:t>F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75124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6" y="471833"/>
            <a:ext cx="1156498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3200" dirty="0" smtClean="0">
                <a:ea typeface="Times New Roman" panose="02020603050405020304" pitchFamily="18" charset="0"/>
              </a:rPr>
              <a:t>CICLISTA(</a:t>
            </a:r>
            <a:r>
              <a:rPr lang="it-IT" sz="3200" u="sng" dirty="0" smtClean="0">
                <a:ea typeface="Times New Roman" panose="02020603050405020304" pitchFamily="18" charset="0"/>
              </a:rPr>
              <a:t>Id</a:t>
            </a:r>
            <a:r>
              <a:rPr lang="it-IT" sz="3200" dirty="0">
                <a:ea typeface="Times New Roman" panose="02020603050405020304" pitchFamily="18" charset="0"/>
              </a:rPr>
              <a:t>, Nome, Cognome,  Nazionalità, DataNasc, </a:t>
            </a:r>
            <a:r>
              <a:rPr lang="it-IT" sz="3200" dirty="0" smtClean="0">
                <a:ea typeface="Times New Roman" panose="02020603050405020304" pitchFamily="18" charset="0"/>
              </a:rPr>
              <a:t>IdSquadra</a:t>
            </a:r>
            <a:r>
              <a:rPr lang="it-IT" sz="3200" dirty="0">
                <a:ea typeface="Times New Roman" panose="02020603050405020304" pitchFamily="18" charset="0"/>
              </a:rPr>
              <a:t>)</a:t>
            </a:r>
          </a:p>
          <a:p>
            <a:pPr algn="ctr">
              <a:spcAft>
                <a:spcPts val="0"/>
              </a:spcAft>
            </a:pPr>
            <a:r>
              <a:rPr lang="it-IT" sz="3200" dirty="0">
                <a:ea typeface="Times New Roman" panose="02020603050405020304" pitchFamily="18" charset="0"/>
              </a:rPr>
              <a:t>SQUADRA(</a:t>
            </a:r>
            <a:r>
              <a:rPr lang="it-IT" sz="3200" u="sng" dirty="0">
                <a:ea typeface="Times New Roman" panose="02020603050405020304" pitchFamily="18" charset="0"/>
              </a:rPr>
              <a:t>Id</a:t>
            </a:r>
            <a:r>
              <a:rPr lang="it-IT" sz="3200" dirty="0">
                <a:ea typeface="Times New Roman" panose="02020603050405020304" pitchFamily="18" charset="0"/>
              </a:rPr>
              <a:t>, Nome, Dirigente)</a:t>
            </a:r>
          </a:p>
          <a:p>
            <a:pPr algn="ctr">
              <a:spcAft>
                <a:spcPts val="0"/>
              </a:spcAft>
            </a:pPr>
            <a:r>
              <a:rPr lang="it-IT" sz="3200" dirty="0" smtClean="0">
                <a:ea typeface="Times New Roman" panose="02020603050405020304" pitchFamily="18" charset="0"/>
              </a:rPr>
              <a:t>TAPPA(</a:t>
            </a:r>
            <a:r>
              <a:rPr lang="it-IT" sz="3200" u="sng" dirty="0" smtClean="0">
                <a:ea typeface="Times New Roman" panose="02020603050405020304" pitchFamily="18" charset="0"/>
              </a:rPr>
              <a:t>CittPart</a:t>
            </a:r>
            <a:r>
              <a:rPr lang="it-IT" sz="3200" u="sng" dirty="0">
                <a:ea typeface="Times New Roman" panose="02020603050405020304" pitchFamily="18" charset="0"/>
              </a:rPr>
              <a:t>, </a:t>
            </a:r>
            <a:r>
              <a:rPr lang="it-IT" sz="3200" dirty="0" smtClean="0">
                <a:ea typeface="Times New Roman" panose="02020603050405020304" pitchFamily="18" charset="0"/>
              </a:rPr>
              <a:t>CittArr</a:t>
            </a:r>
            <a:r>
              <a:rPr lang="it-IT" sz="3200" dirty="0">
                <a:ea typeface="Times New Roman" panose="02020603050405020304" pitchFamily="18" charset="0"/>
              </a:rPr>
              <a:t>, Km)</a:t>
            </a:r>
          </a:p>
          <a:p>
            <a:pPr algn="ctr">
              <a:spcAft>
                <a:spcPts val="0"/>
              </a:spcAft>
            </a:pPr>
            <a:r>
              <a:rPr lang="it-IT" sz="3200" dirty="0">
                <a:ea typeface="Times New Roman" panose="02020603050405020304" pitchFamily="18" charset="0"/>
              </a:rPr>
              <a:t>PERCORSO(</a:t>
            </a:r>
            <a:r>
              <a:rPr lang="it-IT" sz="3200" u="sng" dirty="0">
                <a:ea typeface="Times New Roman" panose="02020603050405020304" pitchFamily="18" charset="0"/>
              </a:rPr>
              <a:t>IdCicl, </a:t>
            </a:r>
            <a:r>
              <a:rPr lang="it-IT" sz="3200" u="sng" dirty="0" smtClean="0">
                <a:ea typeface="Times New Roman" panose="02020603050405020304" pitchFamily="18" charset="0"/>
              </a:rPr>
              <a:t>CittPart</a:t>
            </a:r>
            <a:r>
              <a:rPr lang="it-IT" sz="3200" dirty="0">
                <a:ea typeface="Times New Roman" panose="02020603050405020304" pitchFamily="18" charset="0"/>
              </a:rPr>
              <a:t>, Tempo, Posto)</a:t>
            </a:r>
          </a:p>
          <a:p>
            <a:pPr algn="just">
              <a:spcAft>
                <a:spcPts val="0"/>
              </a:spcAft>
            </a:pPr>
            <a:r>
              <a:rPr lang="it-IT" sz="3200" dirty="0"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it-IT" sz="3200" dirty="0">
                <a:ea typeface="Times New Roman" panose="02020603050405020304" pitchFamily="18" charset="0"/>
                <a:cs typeface="New York"/>
              </a:rPr>
              <a:t> </a:t>
            </a:r>
            <a:endParaRPr lang="it-IT" sz="3600" dirty="0">
              <a:ea typeface="Times New Roman" panose="02020603050405020304" pitchFamily="18" charset="0"/>
              <a:cs typeface="New York"/>
            </a:endParaRPr>
          </a:p>
          <a:p>
            <a:pPr marL="514350" indent="-514350" algn="just">
              <a:spcAft>
                <a:spcPts val="0"/>
              </a:spcAft>
              <a:buAutoNum type="arabicParenR"/>
            </a:pPr>
            <a:r>
              <a:rPr lang="it-IT" sz="3200" dirty="0" smtClean="0">
                <a:ea typeface="Times New Roman" panose="02020603050405020304" pitchFamily="18" charset="0"/>
                <a:cs typeface="New York"/>
              </a:rPr>
              <a:t>Nome </a:t>
            </a:r>
            <a:r>
              <a:rPr lang="it-IT" sz="3200" dirty="0">
                <a:ea typeface="Times New Roman" panose="02020603050405020304" pitchFamily="18" charset="0"/>
                <a:cs typeface="New York"/>
              </a:rPr>
              <a:t>e cognome dei ciclisti che hanno percorso la tappa partita da Cosenza  in meno di 02:30:00 (2 ore e mezza</a:t>
            </a:r>
            <a:r>
              <a:rPr lang="it-IT" sz="3200" dirty="0" smtClean="0">
                <a:ea typeface="Times New Roman" panose="02020603050405020304" pitchFamily="18" charset="0"/>
                <a:cs typeface="New York"/>
              </a:rPr>
              <a:t>).</a:t>
            </a:r>
          </a:p>
          <a:p>
            <a:pPr algn="just">
              <a:spcAft>
                <a:spcPts val="0"/>
              </a:spcAft>
            </a:pPr>
            <a:endParaRPr lang="it-IT" sz="3600" dirty="0">
              <a:ea typeface="Times New Roman" panose="02020603050405020304" pitchFamily="18" charset="0"/>
              <a:cs typeface="New York"/>
            </a:endParaRPr>
          </a:p>
          <a:p>
            <a:pPr marL="228600" indent="-228600" algn="just">
              <a:spcAft>
                <a:spcPts val="0"/>
              </a:spcAft>
            </a:pPr>
            <a:r>
              <a:rPr lang="it-IT" sz="3200" dirty="0">
                <a:ea typeface="Times New Roman" panose="02020603050405020304" pitchFamily="18" charset="0"/>
              </a:rPr>
              <a:t>2</a:t>
            </a:r>
            <a:r>
              <a:rPr lang="it-IT" sz="3200" dirty="0" smtClean="0">
                <a:ea typeface="Times New Roman" panose="02020603050405020304" pitchFamily="18" charset="0"/>
              </a:rPr>
              <a:t>) </a:t>
            </a:r>
            <a:r>
              <a:rPr lang="it-IT" sz="3200" dirty="0">
                <a:ea typeface="Times New Roman" panose="02020603050405020304" pitchFamily="18" charset="0"/>
              </a:rPr>
              <a:t>Nomi delle squadre che non hanno nessun ciclista che si è classificato  al 1° posto in almeno una tappa.</a:t>
            </a:r>
          </a:p>
        </p:txBody>
      </p:sp>
    </p:spTree>
    <p:extLst>
      <p:ext uri="{BB962C8B-B14F-4D97-AF65-F5344CB8AC3E}">
        <p14:creationId xmlns:p14="http://schemas.microsoft.com/office/powerpoint/2010/main" val="3655361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35" y="1332106"/>
            <a:ext cx="1206676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2800" dirty="0"/>
              <a:t>Dati R=ABCDEHI e F={ H</a:t>
            </a: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A, AC</a:t>
            </a: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BD, E</a:t>
            </a: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CB, A</a:t>
            </a: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E}</a:t>
            </a:r>
          </a:p>
          <a:p>
            <a:r>
              <a:rPr lang="it-IT" sz="2800" dirty="0"/>
              <a:t> </a:t>
            </a:r>
          </a:p>
          <a:p>
            <a:pPr lvl="0"/>
            <a:r>
              <a:rPr lang="it-IT" sz="2800" dirty="0"/>
              <a:t>Mostrare che HI è una chiave di R</a:t>
            </a:r>
          </a:p>
          <a:p>
            <a:pPr lvl="0"/>
            <a:r>
              <a:rPr lang="it-IT" sz="2800" dirty="0"/>
              <a:t>Sapendo che HI è l’unica chiave di R mostrare  che R non è in terza forma normale</a:t>
            </a:r>
          </a:p>
          <a:p>
            <a:pPr lvl="0"/>
            <a:r>
              <a:rPr lang="it-IT" sz="2800" dirty="0"/>
              <a:t>Trovare una decomposizione ρ di R tale che:</a:t>
            </a:r>
          </a:p>
          <a:p>
            <a:r>
              <a:rPr lang="it-IT" sz="2800" dirty="0"/>
              <a:t>- ogni schema in ρ è in terza forma normale</a:t>
            </a:r>
          </a:p>
          <a:p>
            <a:r>
              <a:rPr lang="it-IT" sz="2800" dirty="0"/>
              <a:t>- ρ preserva F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9655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853440"/>
            <a:ext cx="10907601" cy="7540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it-IT" sz="4400" dirty="0" smtClean="0"/>
              <a:t> Titoli dei corsi</a:t>
            </a:r>
          </a:p>
          <a:p>
            <a:pPr marL="342900" indent="-342900">
              <a:buAutoNum type="arabicParenR"/>
            </a:pPr>
            <a:r>
              <a:rPr lang="it-IT" sz="4400" dirty="0" smtClean="0"/>
              <a:t> Nomi e cognomi di studenti</a:t>
            </a:r>
          </a:p>
          <a:p>
            <a:pPr marL="342900" indent="-342900">
              <a:buFontTx/>
              <a:buAutoNum type="arabicParenR"/>
            </a:pPr>
            <a:r>
              <a:rPr lang="it-IT" sz="4400" dirty="0" smtClean="0"/>
              <a:t> Dati </a:t>
            </a:r>
            <a:r>
              <a:rPr lang="it-IT" sz="4400" dirty="0"/>
              <a:t>degli esami superati dallo studente con </a:t>
            </a:r>
            <a:endParaRPr lang="it-IT" sz="4400" dirty="0" smtClean="0"/>
          </a:p>
          <a:p>
            <a:r>
              <a:rPr lang="it-IT" sz="4400" dirty="0"/>
              <a:t> </a:t>
            </a:r>
            <a:r>
              <a:rPr lang="it-IT" sz="4400" dirty="0" smtClean="0"/>
              <a:t>    matricola 01</a:t>
            </a:r>
          </a:p>
          <a:p>
            <a:pPr marL="342900" indent="-342900">
              <a:buFontTx/>
              <a:buAutoNum type="arabicParenR"/>
            </a:pPr>
            <a:r>
              <a:rPr lang="it-IT" sz="4400" dirty="0" smtClean="0"/>
              <a:t> Dati degli studenti iscritti al II anno</a:t>
            </a:r>
          </a:p>
          <a:p>
            <a:pPr marL="342900" indent="-342900">
              <a:buAutoNum type="arabicParenR"/>
            </a:pPr>
            <a:r>
              <a:rPr lang="it-IT" sz="4400" dirty="0" smtClean="0"/>
              <a:t> Titoli dei corsi del II anno</a:t>
            </a:r>
          </a:p>
          <a:p>
            <a:pPr marL="342900" indent="-342900">
              <a:buAutoNum type="arabicParenR"/>
            </a:pPr>
            <a:r>
              <a:rPr lang="it-IT" sz="4400" dirty="0" smtClean="0"/>
              <a:t> Nomi e cognomi di studenti iscritti al II anno</a:t>
            </a:r>
          </a:p>
          <a:p>
            <a:endParaRPr lang="it-IT" sz="4400" dirty="0"/>
          </a:p>
          <a:p>
            <a:endParaRPr lang="it-IT" sz="4400" dirty="0" smtClean="0"/>
          </a:p>
          <a:p>
            <a:pPr marL="342900" indent="-342900">
              <a:buAutoNum type="arabicParenR"/>
            </a:pPr>
            <a:endParaRPr lang="it-IT" sz="4400" dirty="0" smtClean="0"/>
          </a:p>
          <a:p>
            <a:pPr marL="342900" indent="-342900">
              <a:buAutoNum type="arabicParenR"/>
            </a:pP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477814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705" y="627529"/>
            <a:ext cx="1126462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 </a:t>
            </a:r>
            <a:r>
              <a:rPr lang="it-IT" sz="3200" dirty="0"/>
              <a:t>Dato lo schema di relazione </a:t>
            </a:r>
            <a:r>
              <a:rPr lang="it-IT" sz="3200" b="1" dirty="0"/>
              <a:t>R = ABCDEH </a:t>
            </a:r>
            <a:r>
              <a:rPr lang="it-IT" sz="3200" dirty="0"/>
              <a:t>e l’ insieme di </a:t>
            </a:r>
            <a:endParaRPr lang="it-IT" sz="3200" dirty="0" smtClean="0"/>
          </a:p>
          <a:p>
            <a:r>
              <a:rPr lang="it-IT" sz="3200" dirty="0" smtClean="0"/>
              <a:t>dipendenze </a:t>
            </a:r>
            <a:r>
              <a:rPr lang="it-IT" sz="3200" dirty="0"/>
              <a:t>funzionali </a:t>
            </a:r>
            <a:r>
              <a:rPr lang="it-IT" sz="3200" dirty="0" smtClean="0"/>
              <a:t> </a:t>
            </a:r>
            <a:r>
              <a:rPr lang="it-IT" sz="3200" b="1" dirty="0" smtClean="0"/>
              <a:t>F </a:t>
            </a:r>
            <a:r>
              <a:rPr lang="it-IT" sz="3200" b="1" dirty="0"/>
              <a:t>= { AB </a:t>
            </a:r>
            <a:r>
              <a:rPr lang="it-IT" sz="3200" b="1" dirty="0" smtClean="0">
                <a:sym typeface="Wingdings" panose="05000000000000000000" pitchFamily="2" charset="2"/>
              </a:rPr>
              <a:t></a:t>
            </a:r>
            <a:r>
              <a:rPr lang="it-IT" sz="3200" b="1" dirty="0" smtClean="0"/>
              <a:t>CE , BE </a:t>
            </a:r>
            <a:r>
              <a:rPr lang="it-IT" sz="3200" b="1" dirty="0" smtClean="0">
                <a:sym typeface="Wingdings" panose="05000000000000000000" pitchFamily="2" charset="2"/>
              </a:rPr>
              <a:t></a:t>
            </a:r>
            <a:r>
              <a:rPr lang="it-IT" sz="3200" b="1" dirty="0" smtClean="0"/>
              <a:t> </a:t>
            </a:r>
            <a:r>
              <a:rPr lang="it-IT" sz="3200" b="1" dirty="0"/>
              <a:t>C,  D </a:t>
            </a:r>
            <a:r>
              <a:rPr lang="it-IT" sz="3200" b="1" dirty="0" smtClean="0">
                <a:sym typeface="Wingdings" panose="05000000000000000000" pitchFamily="2" charset="2"/>
              </a:rPr>
              <a:t></a:t>
            </a:r>
            <a:r>
              <a:rPr lang="it-IT" sz="3200" b="1" dirty="0" smtClean="0"/>
              <a:t> </a:t>
            </a:r>
            <a:r>
              <a:rPr lang="it-IT" sz="3200" b="1" dirty="0"/>
              <a:t>E, B </a:t>
            </a:r>
            <a:r>
              <a:rPr lang="it-IT" sz="3200" b="1" dirty="0" smtClean="0">
                <a:sym typeface="Wingdings" panose="05000000000000000000" pitchFamily="2" charset="2"/>
              </a:rPr>
              <a:t></a:t>
            </a:r>
            <a:r>
              <a:rPr lang="it-IT" sz="3200" b="1" dirty="0" smtClean="0"/>
              <a:t> </a:t>
            </a:r>
            <a:r>
              <a:rPr lang="it-IT" sz="3200" b="1" dirty="0"/>
              <a:t>D}	</a:t>
            </a:r>
            <a:endParaRPr lang="it-IT" sz="3200" dirty="0"/>
          </a:p>
          <a:p>
            <a:r>
              <a:rPr lang="it-IT" sz="3200" dirty="0"/>
              <a:t> </a:t>
            </a:r>
          </a:p>
          <a:p>
            <a:r>
              <a:rPr lang="it-IT" sz="3200" dirty="0" smtClean="0"/>
              <a:t>a</a:t>
            </a:r>
            <a:r>
              <a:rPr lang="it-IT" sz="3200" dirty="0"/>
              <a:t>)	Verificare che </a:t>
            </a:r>
            <a:r>
              <a:rPr lang="it-IT" sz="3200" b="1" dirty="0"/>
              <a:t>ABH</a:t>
            </a:r>
            <a:r>
              <a:rPr lang="it-IT" sz="3200" dirty="0"/>
              <a:t> è chiave dello schema </a:t>
            </a:r>
            <a:r>
              <a:rPr lang="it-IT" sz="3200" b="1" dirty="0"/>
              <a:t>R</a:t>
            </a:r>
            <a:r>
              <a:rPr lang="it-IT" sz="3200" dirty="0"/>
              <a:t> </a:t>
            </a:r>
          </a:p>
          <a:p>
            <a:r>
              <a:rPr lang="it-IT" sz="3200" dirty="0" smtClean="0"/>
              <a:t>b</a:t>
            </a:r>
            <a:r>
              <a:rPr lang="it-IT" sz="3200" dirty="0"/>
              <a:t>) 	Sapendo che </a:t>
            </a:r>
            <a:r>
              <a:rPr lang="it-IT" sz="3200" b="1" dirty="0"/>
              <a:t>ABH</a:t>
            </a:r>
            <a:r>
              <a:rPr lang="it-IT" sz="3200" dirty="0"/>
              <a:t> è l'unica chiave, dire se </a:t>
            </a:r>
            <a:r>
              <a:rPr lang="it-IT" sz="3200" b="1" dirty="0"/>
              <a:t>R</a:t>
            </a:r>
            <a:r>
              <a:rPr lang="it-IT" sz="3200" dirty="0"/>
              <a:t> è in </a:t>
            </a:r>
            <a:r>
              <a:rPr lang="it-IT" sz="3200" dirty="0" smtClean="0"/>
              <a:t>3NF</a:t>
            </a:r>
            <a:endParaRPr lang="it-IT" sz="3200" dirty="0"/>
          </a:p>
          <a:p>
            <a:r>
              <a:rPr lang="it-IT" sz="3200" dirty="0" smtClean="0"/>
              <a:t>c</a:t>
            </a:r>
            <a:r>
              <a:rPr lang="it-IT" sz="3200" dirty="0"/>
              <a:t>)	Fornire una decomposizione </a:t>
            </a:r>
            <a:r>
              <a:rPr lang="it-IT" sz="3200" b="1" dirty="0">
                <a:sym typeface="Symbol" panose="05050102010706020507" pitchFamily="18" charset="2"/>
              </a:rPr>
              <a:t></a:t>
            </a:r>
            <a:r>
              <a:rPr lang="it-IT" sz="3200" dirty="0"/>
              <a:t> di </a:t>
            </a:r>
            <a:r>
              <a:rPr lang="it-IT" sz="3200" b="1" dirty="0"/>
              <a:t>R</a:t>
            </a:r>
            <a:r>
              <a:rPr lang="it-IT" sz="3200" dirty="0"/>
              <a:t> tale che:</a:t>
            </a:r>
          </a:p>
          <a:p>
            <a:r>
              <a:rPr lang="it-IT" sz="3200" dirty="0"/>
              <a:t>- ogni schema in </a:t>
            </a:r>
            <a:r>
              <a:rPr lang="it-IT" sz="3200" b="1" dirty="0">
                <a:sym typeface="Symbol" panose="05050102010706020507" pitchFamily="18" charset="2"/>
              </a:rPr>
              <a:t></a:t>
            </a:r>
            <a:r>
              <a:rPr lang="it-IT" sz="3200" dirty="0"/>
              <a:t> è in 3NF</a:t>
            </a:r>
          </a:p>
          <a:p>
            <a:r>
              <a:rPr lang="it-IT" sz="3200" dirty="0"/>
              <a:t>-</a:t>
            </a:r>
            <a:r>
              <a:rPr lang="it-IT" sz="3200" b="1" dirty="0"/>
              <a:t> </a:t>
            </a:r>
            <a:r>
              <a:rPr lang="it-IT" sz="3200" b="1" dirty="0">
                <a:sym typeface="Symbol" panose="05050102010706020507" pitchFamily="18" charset="2"/>
              </a:rPr>
              <a:t></a:t>
            </a:r>
            <a:r>
              <a:rPr lang="it-IT" sz="3200" dirty="0"/>
              <a:t>  preserva F</a:t>
            </a:r>
          </a:p>
          <a:p>
            <a:r>
              <a:rPr lang="it-IT" sz="3200" dirty="0"/>
              <a:t>-</a:t>
            </a:r>
            <a:r>
              <a:rPr lang="it-IT" sz="3200" b="1" dirty="0"/>
              <a:t> </a:t>
            </a:r>
            <a:r>
              <a:rPr lang="it-IT" sz="3200" b="1" dirty="0">
                <a:sym typeface="Symbol" panose="05050102010706020507" pitchFamily="18" charset="2"/>
              </a:rPr>
              <a:t></a:t>
            </a:r>
            <a:r>
              <a:rPr lang="it-IT" sz="3200" dirty="0"/>
              <a:t>  ha un join senza perdita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51657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59" y="761487"/>
            <a:ext cx="116768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arenR"/>
            </a:pPr>
            <a:r>
              <a:rPr lang="it-IT" sz="3600" dirty="0" smtClean="0"/>
              <a:t>Dati </a:t>
            </a:r>
            <a:r>
              <a:rPr lang="it-IT" sz="3600" dirty="0"/>
              <a:t>lo schema di relazione R=ABCDE, l’insieme di </a:t>
            </a:r>
            <a:endParaRPr lang="it-IT" sz="3600" dirty="0" smtClean="0"/>
          </a:p>
          <a:p>
            <a:r>
              <a:rPr lang="it-IT" sz="3600" dirty="0" smtClean="0"/>
              <a:t>dipendenze </a:t>
            </a:r>
            <a:r>
              <a:rPr lang="it-IT" sz="3600" dirty="0"/>
              <a:t>funzionali  F=</a:t>
            </a:r>
            <a:r>
              <a:rPr lang="it-IT" sz="3600" dirty="0">
                <a:sym typeface="Symbol" panose="05050102010706020507" pitchFamily="18" charset="2"/>
              </a:rPr>
              <a:t></a:t>
            </a:r>
            <a:r>
              <a:rPr lang="it-IT" sz="3600" dirty="0"/>
              <a:t>A</a:t>
            </a:r>
            <a:r>
              <a:rPr lang="it-IT" sz="3600" dirty="0">
                <a:sym typeface="Wingdings" panose="05000000000000000000" pitchFamily="2" charset="2"/>
              </a:rPr>
              <a:t></a:t>
            </a:r>
            <a:r>
              <a:rPr lang="it-IT" sz="3600" dirty="0"/>
              <a:t>BC, B</a:t>
            </a:r>
            <a:r>
              <a:rPr lang="it-IT" sz="3600" dirty="0">
                <a:sym typeface="Wingdings" panose="05000000000000000000" pitchFamily="2" charset="2"/>
              </a:rPr>
              <a:t></a:t>
            </a:r>
            <a:r>
              <a:rPr lang="it-IT" sz="3600" dirty="0"/>
              <a:t>D, E</a:t>
            </a:r>
            <a:r>
              <a:rPr lang="it-IT" sz="3600" dirty="0">
                <a:sym typeface="Wingdings" panose="05000000000000000000" pitchFamily="2" charset="2"/>
              </a:rPr>
              <a:t></a:t>
            </a:r>
            <a:r>
              <a:rPr lang="it-IT" sz="3600" dirty="0"/>
              <a:t>B</a:t>
            </a:r>
            <a:r>
              <a:rPr lang="it-IT" sz="3600" dirty="0">
                <a:sym typeface="Symbol" panose="05050102010706020507" pitchFamily="18" charset="2"/>
              </a:rPr>
              <a:t></a:t>
            </a:r>
            <a:r>
              <a:rPr lang="it-IT" sz="3600" dirty="0"/>
              <a:t> e la </a:t>
            </a:r>
            <a:endParaRPr lang="it-IT" sz="3600" dirty="0" smtClean="0"/>
          </a:p>
          <a:p>
            <a:r>
              <a:rPr lang="it-IT" sz="3600" dirty="0" smtClean="0"/>
              <a:t>decomposizione </a:t>
            </a:r>
            <a:r>
              <a:rPr lang="it-IT" sz="3600" dirty="0">
                <a:sym typeface="Symbol" panose="05050102010706020507" pitchFamily="18" charset="2"/>
              </a:rPr>
              <a:t></a:t>
            </a:r>
            <a:r>
              <a:rPr lang="it-IT" sz="3600" dirty="0"/>
              <a:t>=</a:t>
            </a:r>
            <a:r>
              <a:rPr lang="it-IT" sz="3600" dirty="0">
                <a:sym typeface="Symbol" panose="05050102010706020507" pitchFamily="18" charset="2"/>
              </a:rPr>
              <a:t></a:t>
            </a:r>
            <a:r>
              <a:rPr lang="it-IT" sz="3600" dirty="0"/>
              <a:t>AE, AC, BDE</a:t>
            </a:r>
            <a:r>
              <a:rPr lang="it-IT" sz="3600" dirty="0">
                <a:sym typeface="Symbol" panose="05050102010706020507" pitchFamily="18" charset="2"/>
              </a:rPr>
              <a:t></a:t>
            </a:r>
            <a:r>
              <a:rPr lang="it-IT" sz="3600" dirty="0"/>
              <a:t> di R</a:t>
            </a:r>
            <a:r>
              <a:rPr lang="it-IT" sz="3600" dirty="0" smtClean="0"/>
              <a:t>, dire </a:t>
            </a:r>
            <a:r>
              <a:rPr lang="it-IT" sz="3600" dirty="0"/>
              <a:t>se </a:t>
            </a:r>
            <a:r>
              <a:rPr lang="it-IT" sz="3600" dirty="0">
                <a:sym typeface="Symbol" panose="05050102010706020507" pitchFamily="18" charset="2"/>
              </a:rPr>
              <a:t></a:t>
            </a:r>
            <a:r>
              <a:rPr lang="it-IT" sz="3600" dirty="0"/>
              <a:t> preserva F </a:t>
            </a:r>
            <a:endParaRPr lang="it-IT" sz="3600" dirty="0" smtClean="0"/>
          </a:p>
          <a:p>
            <a:r>
              <a:rPr lang="it-IT" sz="3600" dirty="0"/>
              <a:t> </a:t>
            </a:r>
          </a:p>
          <a:p>
            <a:r>
              <a:rPr lang="it-IT" sz="3600" dirty="0" smtClean="0"/>
              <a:t>2</a:t>
            </a:r>
            <a:r>
              <a:rPr lang="it-IT" sz="3600" smtClean="0"/>
              <a:t>)    Dati </a:t>
            </a:r>
            <a:r>
              <a:rPr lang="it-IT" sz="3600" dirty="0"/>
              <a:t>lo schema di relazione R=ABCDE, l’insieme di </a:t>
            </a:r>
            <a:endParaRPr lang="it-IT" sz="3600" dirty="0" smtClean="0"/>
          </a:p>
          <a:p>
            <a:r>
              <a:rPr lang="it-IT" sz="3600" dirty="0" smtClean="0"/>
              <a:t>dipendenze funzionali F</a:t>
            </a:r>
            <a:r>
              <a:rPr lang="it-IT" sz="3600" dirty="0"/>
              <a:t>=</a:t>
            </a:r>
            <a:r>
              <a:rPr lang="it-IT" sz="3600" dirty="0">
                <a:sym typeface="Symbol" panose="05050102010706020507" pitchFamily="18" charset="2"/>
              </a:rPr>
              <a:t></a:t>
            </a:r>
            <a:r>
              <a:rPr lang="it-IT" sz="3600" dirty="0"/>
              <a:t>AB</a:t>
            </a:r>
            <a:r>
              <a:rPr lang="it-IT" sz="3600" dirty="0">
                <a:sym typeface="Wingdings" panose="05000000000000000000" pitchFamily="2" charset="2"/>
              </a:rPr>
              <a:t></a:t>
            </a:r>
            <a:r>
              <a:rPr lang="it-IT" sz="3600" dirty="0"/>
              <a:t>CD, C</a:t>
            </a:r>
            <a:r>
              <a:rPr lang="it-IT" sz="3600" dirty="0">
                <a:sym typeface="Wingdings" panose="05000000000000000000" pitchFamily="2" charset="2"/>
              </a:rPr>
              <a:t></a:t>
            </a:r>
            <a:r>
              <a:rPr lang="it-IT" sz="3600" dirty="0"/>
              <a:t>D, D</a:t>
            </a:r>
            <a:r>
              <a:rPr lang="it-IT" sz="3600" dirty="0">
                <a:sym typeface="Wingdings" panose="05000000000000000000" pitchFamily="2" charset="2"/>
              </a:rPr>
              <a:t></a:t>
            </a:r>
            <a:r>
              <a:rPr lang="it-IT" sz="3600" dirty="0"/>
              <a:t>EB, E</a:t>
            </a:r>
            <a:r>
              <a:rPr lang="it-IT" sz="3600" dirty="0">
                <a:sym typeface="Wingdings" panose="05000000000000000000" pitchFamily="2" charset="2"/>
              </a:rPr>
              <a:t></a:t>
            </a:r>
            <a:r>
              <a:rPr lang="it-IT" sz="3600" dirty="0"/>
              <a:t>AB</a:t>
            </a:r>
            <a:r>
              <a:rPr lang="it-IT" sz="3600" dirty="0">
                <a:sym typeface="Symbol" panose="05050102010706020507" pitchFamily="18" charset="2"/>
              </a:rPr>
              <a:t></a:t>
            </a:r>
            <a:r>
              <a:rPr lang="it-IT" sz="3600" dirty="0"/>
              <a:t> e la </a:t>
            </a:r>
            <a:endParaRPr lang="it-IT" sz="3600" dirty="0" smtClean="0"/>
          </a:p>
          <a:p>
            <a:r>
              <a:rPr lang="it-IT" sz="3600" dirty="0" smtClean="0"/>
              <a:t>decomposizione </a:t>
            </a:r>
            <a:r>
              <a:rPr lang="it-IT" sz="3600" dirty="0">
                <a:sym typeface="Symbol" panose="05050102010706020507" pitchFamily="18" charset="2"/>
              </a:rPr>
              <a:t></a:t>
            </a:r>
            <a:r>
              <a:rPr lang="it-IT" sz="3600" dirty="0"/>
              <a:t>=</a:t>
            </a:r>
            <a:r>
              <a:rPr lang="it-IT" sz="3600" dirty="0">
                <a:sym typeface="Symbol" panose="05050102010706020507" pitchFamily="18" charset="2"/>
              </a:rPr>
              <a:t></a:t>
            </a:r>
            <a:r>
              <a:rPr lang="it-IT" sz="3600" dirty="0"/>
              <a:t>ABCD, ABE</a:t>
            </a:r>
            <a:r>
              <a:rPr lang="it-IT" sz="3600" dirty="0">
                <a:sym typeface="Symbol" panose="05050102010706020507" pitchFamily="18" charset="2"/>
              </a:rPr>
              <a:t></a:t>
            </a:r>
            <a:r>
              <a:rPr lang="it-IT" sz="3600" dirty="0"/>
              <a:t> di R,</a:t>
            </a:r>
          </a:p>
          <a:p>
            <a:r>
              <a:rPr lang="it-IT" sz="3600" dirty="0"/>
              <a:t>dire se </a:t>
            </a:r>
            <a:r>
              <a:rPr lang="it-IT" sz="3600" dirty="0">
                <a:sym typeface="Symbol" panose="05050102010706020507" pitchFamily="18" charset="2"/>
              </a:rPr>
              <a:t></a:t>
            </a:r>
            <a:r>
              <a:rPr lang="it-IT" sz="3600" dirty="0"/>
              <a:t> ha un join senza </a:t>
            </a:r>
            <a:r>
              <a:rPr lang="it-IT" sz="3600" dirty="0" smtClean="0"/>
              <a:t>perdita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515215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387" y="1097280"/>
            <a:ext cx="1160561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Dato lo schema di relazione </a:t>
            </a:r>
            <a:r>
              <a:rPr lang="it-IT" sz="2800" b="1" dirty="0"/>
              <a:t>R = ABCDEHI </a:t>
            </a:r>
            <a:r>
              <a:rPr lang="it-IT" sz="2800" dirty="0"/>
              <a:t>e l’ insieme di dipendenze funzionali </a:t>
            </a:r>
          </a:p>
          <a:p>
            <a:r>
              <a:rPr lang="it-IT" sz="2800" b="1" dirty="0"/>
              <a:t>F = { </a:t>
            </a:r>
            <a:r>
              <a:rPr lang="it-IT" sz="2800" b="1" dirty="0" smtClean="0"/>
              <a:t>AB</a:t>
            </a:r>
            <a:r>
              <a:rPr lang="it-IT" sz="2800" b="1" dirty="0" smtClean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 </a:t>
            </a:r>
            <a:r>
              <a:rPr lang="it-IT" sz="2800" b="1" dirty="0"/>
              <a:t>CD , B </a:t>
            </a:r>
            <a:r>
              <a:rPr lang="it-IT" sz="2800" b="1" dirty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 </a:t>
            </a:r>
            <a:r>
              <a:rPr lang="it-IT" sz="2800" b="1" dirty="0"/>
              <a:t>EC , D </a:t>
            </a:r>
            <a:r>
              <a:rPr lang="it-IT" sz="2800" b="1" dirty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 </a:t>
            </a:r>
            <a:r>
              <a:rPr lang="it-IT" sz="2800" b="1" dirty="0"/>
              <a:t>BC , C </a:t>
            </a:r>
            <a:r>
              <a:rPr lang="it-IT" sz="2800" b="1" dirty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 </a:t>
            </a:r>
            <a:r>
              <a:rPr lang="it-IT" sz="2800" b="1" dirty="0"/>
              <a:t>H, DE </a:t>
            </a:r>
            <a:r>
              <a:rPr lang="it-IT" sz="2800" b="1" dirty="0">
                <a:sym typeface="Wingdings" panose="05000000000000000000" pitchFamily="2" charset="2"/>
              </a:rPr>
              <a:t></a:t>
            </a:r>
            <a:r>
              <a:rPr lang="it-IT" sz="2800" b="1" dirty="0" smtClean="0"/>
              <a:t> </a:t>
            </a:r>
            <a:r>
              <a:rPr lang="it-IT" sz="2800" b="1" dirty="0"/>
              <a:t>H }	</a:t>
            </a:r>
            <a:endParaRPr lang="it-IT" sz="2800" dirty="0"/>
          </a:p>
          <a:p>
            <a:r>
              <a:rPr lang="it-IT" sz="2800" dirty="0"/>
              <a:t> </a:t>
            </a:r>
          </a:p>
          <a:p>
            <a:r>
              <a:rPr lang="it-IT" sz="2800" dirty="0"/>
              <a:t>2a)	Verificare che </a:t>
            </a:r>
            <a:r>
              <a:rPr lang="it-IT" sz="2800" b="1" dirty="0"/>
              <a:t>ABI</a:t>
            </a:r>
            <a:r>
              <a:rPr lang="it-IT" sz="2800" dirty="0"/>
              <a:t> è chiave dello schema </a:t>
            </a:r>
            <a:r>
              <a:rPr lang="it-IT" sz="2800" b="1" dirty="0"/>
              <a:t>R</a:t>
            </a:r>
            <a:r>
              <a:rPr lang="it-IT" sz="2800" dirty="0"/>
              <a:t> </a:t>
            </a:r>
          </a:p>
          <a:p>
            <a:r>
              <a:rPr lang="it-IT" sz="2800" dirty="0"/>
              <a:t>2b) 	Sapendo che </a:t>
            </a:r>
            <a:r>
              <a:rPr lang="it-IT" sz="2800" b="1" dirty="0"/>
              <a:t>ABI</a:t>
            </a:r>
            <a:r>
              <a:rPr lang="it-IT" sz="2800" dirty="0"/>
              <a:t> e </a:t>
            </a:r>
            <a:r>
              <a:rPr lang="it-IT" sz="2800" b="1" dirty="0"/>
              <a:t>ADI</a:t>
            </a:r>
            <a:r>
              <a:rPr lang="it-IT" sz="2800" dirty="0"/>
              <a:t> sono le uniche chiavi di </a:t>
            </a:r>
            <a:r>
              <a:rPr lang="it-IT" sz="2800" b="1" dirty="0"/>
              <a:t>R</a:t>
            </a:r>
            <a:r>
              <a:rPr lang="it-IT" sz="2800" dirty="0"/>
              <a:t>, dire se </a:t>
            </a:r>
            <a:r>
              <a:rPr lang="it-IT" sz="2800" b="1" dirty="0"/>
              <a:t>R</a:t>
            </a:r>
            <a:r>
              <a:rPr lang="it-IT" sz="2800" dirty="0"/>
              <a:t> è in </a:t>
            </a:r>
            <a:r>
              <a:rPr lang="it-IT" sz="2800" dirty="0" smtClean="0"/>
              <a:t>3NF</a:t>
            </a:r>
            <a:endParaRPr lang="it-IT" sz="2800" dirty="0"/>
          </a:p>
          <a:p>
            <a:r>
              <a:rPr lang="it-IT" sz="2800" dirty="0"/>
              <a:t>2c)	Fornire una decomposizione </a:t>
            </a:r>
            <a:r>
              <a:rPr lang="it-IT" sz="2800" b="1" dirty="0">
                <a:sym typeface="Symbol" panose="05050102010706020507" pitchFamily="18" charset="2"/>
              </a:rPr>
              <a:t></a:t>
            </a:r>
            <a:r>
              <a:rPr lang="it-IT" sz="2800" dirty="0"/>
              <a:t> di R tale che:</a:t>
            </a:r>
          </a:p>
          <a:p>
            <a:pPr lvl="2"/>
            <a:r>
              <a:rPr lang="it-IT" sz="2800" dirty="0"/>
              <a:t>- ogni schema in </a:t>
            </a:r>
            <a:r>
              <a:rPr lang="it-IT" sz="2800" b="1" dirty="0">
                <a:sym typeface="Symbol" panose="05050102010706020507" pitchFamily="18" charset="2"/>
              </a:rPr>
              <a:t></a:t>
            </a:r>
            <a:r>
              <a:rPr lang="it-IT" sz="2800" dirty="0"/>
              <a:t> è in 3NF</a:t>
            </a:r>
          </a:p>
          <a:p>
            <a:pPr lvl="2"/>
            <a:r>
              <a:rPr lang="it-IT" sz="2800" dirty="0"/>
              <a:t>-</a:t>
            </a:r>
            <a:r>
              <a:rPr lang="it-IT" sz="2800" b="1" dirty="0"/>
              <a:t> </a:t>
            </a:r>
            <a:r>
              <a:rPr lang="it-IT" sz="2800" b="1" dirty="0">
                <a:sym typeface="Symbol" panose="05050102010706020507" pitchFamily="18" charset="2"/>
              </a:rPr>
              <a:t></a:t>
            </a:r>
            <a:r>
              <a:rPr lang="it-IT" sz="2800" dirty="0"/>
              <a:t>  preserva F</a:t>
            </a:r>
          </a:p>
          <a:p>
            <a:pPr lvl="2"/>
            <a:r>
              <a:rPr lang="it-IT" sz="2800" dirty="0"/>
              <a:t>-</a:t>
            </a:r>
            <a:r>
              <a:rPr lang="it-IT" sz="2800" b="1" dirty="0"/>
              <a:t> </a:t>
            </a:r>
            <a:r>
              <a:rPr lang="it-IT" sz="2800" b="1" dirty="0">
                <a:sym typeface="Symbol" panose="05050102010706020507" pitchFamily="18" charset="2"/>
              </a:rPr>
              <a:t></a:t>
            </a:r>
            <a:r>
              <a:rPr lang="it-IT" sz="2800" dirty="0"/>
              <a:t>  ha un join senza perdita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53082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713" y="1556785"/>
            <a:ext cx="87309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cap="all" dirty="0"/>
              <a:t>è</a:t>
            </a:r>
            <a:r>
              <a:rPr lang="it-IT" sz="2800" dirty="0"/>
              <a:t> dato un file di 1.347.000 record. </a:t>
            </a:r>
            <a:endParaRPr lang="it-IT" sz="2800" dirty="0" smtClean="0"/>
          </a:p>
          <a:p>
            <a:r>
              <a:rPr lang="it-IT" sz="2800" dirty="0" smtClean="0"/>
              <a:t>Ogni </a:t>
            </a:r>
            <a:r>
              <a:rPr lang="it-IT" sz="2800" dirty="0"/>
              <a:t>record occupa 130 </a:t>
            </a:r>
            <a:r>
              <a:rPr lang="it-IT" sz="2800" dirty="0" smtClean="0"/>
              <a:t>byte. </a:t>
            </a:r>
          </a:p>
          <a:p>
            <a:r>
              <a:rPr lang="it-IT" sz="2800" dirty="0" smtClean="0"/>
              <a:t>Un </a:t>
            </a:r>
            <a:r>
              <a:rPr lang="it-IT" sz="2800" dirty="0"/>
              <a:t>blocco di memoria contiene 2048 byte. </a:t>
            </a:r>
            <a:endParaRPr lang="it-IT" sz="2800" dirty="0" smtClean="0"/>
          </a:p>
          <a:p>
            <a:r>
              <a:rPr lang="it-IT" sz="2800" dirty="0" smtClean="0"/>
              <a:t>Utilizziamo un’organizzazione HEAP-</a:t>
            </a:r>
          </a:p>
          <a:p>
            <a:endParaRPr lang="it-IT" sz="2800" dirty="0"/>
          </a:p>
          <a:p>
            <a:r>
              <a:rPr lang="it-IT" sz="2800" dirty="0"/>
              <a:t>Qual è il </a:t>
            </a:r>
            <a:r>
              <a:rPr lang="it-IT" sz="2800" dirty="0" smtClean="0"/>
              <a:t>numero </a:t>
            </a:r>
            <a:r>
              <a:rPr lang="it-IT" sz="2800" dirty="0"/>
              <a:t>di blocchi del </a:t>
            </a:r>
            <a:r>
              <a:rPr lang="it-IT" sz="2800" dirty="0" smtClean="0"/>
              <a:t>file?</a:t>
            </a:r>
          </a:p>
          <a:p>
            <a:pPr lvl="0"/>
            <a:r>
              <a:rPr lang="it-IT" sz="2800" dirty="0" smtClean="0"/>
              <a:t>Qual </a:t>
            </a:r>
            <a:r>
              <a:rPr lang="it-IT" sz="2800" dirty="0"/>
              <a:t>e' il numero </a:t>
            </a:r>
            <a:r>
              <a:rPr lang="it-IT" sz="2800" dirty="0" smtClean="0"/>
              <a:t>medio </a:t>
            </a:r>
            <a:r>
              <a:rPr lang="it-IT" sz="2800" dirty="0"/>
              <a:t>di accessi per ricercare un </a:t>
            </a:r>
            <a:r>
              <a:rPr lang="it-IT" sz="2800" dirty="0" smtClean="0"/>
              <a:t>record?</a:t>
            </a:r>
            <a:endParaRPr lang="it-IT" sz="2800" dirty="0"/>
          </a:p>
          <a:p>
            <a:r>
              <a:rPr lang="it-IT" sz="2800" dirty="0"/>
              <a:t> 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74852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639" y="1347780"/>
            <a:ext cx="113982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cap="all" dirty="0"/>
              <a:t>è</a:t>
            </a:r>
            <a:r>
              <a:rPr lang="it-IT" sz="2800" dirty="0"/>
              <a:t> dato un file di 1.347.000 record. </a:t>
            </a:r>
            <a:endParaRPr lang="it-IT" sz="2800" dirty="0" smtClean="0"/>
          </a:p>
          <a:p>
            <a:r>
              <a:rPr lang="it-IT" sz="2800" dirty="0" smtClean="0"/>
              <a:t>Ogni </a:t>
            </a:r>
            <a:r>
              <a:rPr lang="it-IT" sz="2800" dirty="0"/>
              <a:t>record occupa 130 </a:t>
            </a:r>
            <a:r>
              <a:rPr lang="it-IT" sz="2800" dirty="0" smtClean="0"/>
              <a:t>byte. </a:t>
            </a:r>
          </a:p>
          <a:p>
            <a:r>
              <a:rPr lang="it-IT" sz="2800" dirty="0" smtClean="0"/>
              <a:t>Un </a:t>
            </a:r>
            <a:r>
              <a:rPr lang="it-IT" sz="2800" dirty="0"/>
              <a:t>puntatore a blocco occupa 5 byte. </a:t>
            </a:r>
            <a:endParaRPr lang="it-IT" sz="2800" dirty="0" smtClean="0"/>
          </a:p>
          <a:p>
            <a:r>
              <a:rPr lang="it-IT" sz="2800" dirty="0" smtClean="0"/>
              <a:t>Un </a:t>
            </a:r>
            <a:r>
              <a:rPr lang="it-IT" sz="2800" dirty="0"/>
              <a:t>blocco di memoria contiene 2048 byte. </a:t>
            </a:r>
            <a:endParaRPr lang="it-IT" sz="2800" dirty="0" smtClean="0"/>
          </a:p>
          <a:p>
            <a:r>
              <a:rPr lang="it-IT" sz="2800" dirty="0" smtClean="0"/>
              <a:t>Utilizziamo un’organizzazione HASH con 100 bucket e distribuzione uniforme </a:t>
            </a:r>
          </a:p>
          <a:p>
            <a:r>
              <a:rPr lang="it-IT" sz="2800" dirty="0" smtClean="0"/>
              <a:t>dei record nei bucket-</a:t>
            </a:r>
          </a:p>
          <a:p>
            <a:endParaRPr lang="it-IT" sz="2800" dirty="0"/>
          </a:p>
          <a:p>
            <a:r>
              <a:rPr lang="it-IT" sz="2800" dirty="0"/>
              <a:t>Qual è il numero di blocchi del file?</a:t>
            </a:r>
          </a:p>
          <a:p>
            <a:pPr lvl="0"/>
            <a:r>
              <a:rPr lang="it-IT" sz="2800" dirty="0" smtClean="0"/>
              <a:t>Qual </a:t>
            </a:r>
            <a:r>
              <a:rPr lang="it-IT" sz="2800" dirty="0"/>
              <a:t>e' il numero </a:t>
            </a:r>
            <a:r>
              <a:rPr lang="it-IT" sz="2800" dirty="0" smtClean="0"/>
              <a:t>medio </a:t>
            </a:r>
            <a:r>
              <a:rPr lang="it-IT" sz="2800" dirty="0"/>
              <a:t>di accessi per ricercare un </a:t>
            </a:r>
            <a:r>
              <a:rPr lang="it-IT" sz="2800" dirty="0" smtClean="0"/>
              <a:t>record?</a:t>
            </a:r>
            <a:r>
              <a:rPr lang="it-IT" sz="2800" dirty="0"/>
              <a:t> 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15802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673" y="651094"/>
            <a:ext cx="11693329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cap="all" dirty="0"/>
              <a:t>è</a:t>
            </a:r>
            <a:r>
              <a:rPr lang="it-IT" sz="2800" dirty="0"/>
              <a:t> dato un file di 1.347.000 record. </a:t>
            </a:r>
            <a:endParaRPr lang="it-IT" sz="2800" dirty="0" smtClean="0"/>
          </a:p>
          <a:p>
            <a:r>
              <a:rPr lang="it-IT" sz="2800" dirty="0" smtClean="0"/>
              <a:t>Ogni </a:t>
            </a:r>
            <a:r>
              <a:rPr lang="it-IT" sz="2800" dirty="0"/>
              <a:t>record occupa 130 byte, di cui 35 per la chiave. </a:t>
            </a:r>
            <a:endParaRPr lang="it-IT" sz="2800" dirty="0" smtClean="0"/>
          </a:p>
          <a:p>
            <a:r>
              <a:rPr lang="it-IT" sz="2800" dirty="0" smtClean="0"/>
              <a:t>Un </a:t>
            </a:r>
            <a:r>
              <a:rPr lang="it-IT" sz="2800" dirty="0"/>
              <a:t>puntatore a blocco occupa 5 byte. </a:t>
            </a:r>
            <a:endParaRPr lang="it-IT" sz="2800" dirty="0" smtClean="0"/>
          </a:p>
          <a:p>
            <a:r>
              <a:rPr lang="it-IT" sz="2800" dirty="0" smtClean="0"/>
              <a:t>Un </a:t>
            </a:r>
            <a:r>
              <a:rPr lang="it-IT" sz="2800" dirty="0"/>
              <a:t>blocco di memoria contiene 2048 byte. </a:t>
            </a:r>
            <a:endParaRPr lang="it-IT" sz="2800" dirty="0" smtClean="0"/>
          </a:p>
          <a:p>
            <a:r>
              <a:rPr lang="it-IT" sz="2800" dirty="0" smtClean="0"/>
              <a:t>Utilizziamo </a:t>
            </a:r>
            <a:r>
              <a:rPr lang="it-IT" sz="2800" dirty="0"/>
              <a:t>un indice ISAM, e supponiamo che in ogni blocco </a:t>
            </a:r>
            <a:r>
              <a:rPr lang="it-IT" sz="2800" dirty="0" smtClean="0"/>
              <a:t>(</a:t>
            </a:r>
            <a:r>
              <a:rPr lang="it-IT" sz="2800" dirty="0"/>
              <a:t>sia del file </a:t>
            </a:r>
            <a:endParaRPr lang="it-IT" sz="2800" dirty="0" smtClean="0"/>
          </a:p>
          <a:p>
            <a:r>
              <a:rPr lang="it-IT" sz="2800" dirty="0" smtClean="0"/>
              <a:t>principale </a:t>
            </a:r>
            <a:r>
              <a:rPr lang="it-IT" sz="2800" dirty="0"/>
              <a:t>che del file indice) venga lasciato almeno il 20% di spazio libero</a:t>
            </a:r>
            <a:r>
              <a:rPr lang="it-IT" sz="2800" dirty="0" smtClean="0"/>
              <a:t>.</a:t>
            </a:r>
          </a:p>
          <a:p>
            <a:endParaRPr lang="it-IT" sz="2800" dirty="0"/>
          </a:p>
          <a:p>
            <a:pPr lvl="0"/>
            <a:r>
              <a:rPr lang="it-IT" sz="2800" dirty="0"/>
              <a:t>Qual è il minimo numero di blocchi del file principale?</a:t>
            </a:r>
          </a:p>
          <a:p>
            <a:pPr lvl="0"/>
            <a:r>
              <a:rPr lang="it-IT" sz="2800" dirty="0"/>
              <a:t>Qual è il minimo numero di blocchi del file indice?</a:t>
            </a:r>
          </a:p>
          <a:p>
            <a:pPr lvl="0"/>
            <a:r>
              <a:rPr lang="it-IT" sz="2800" dirty="0"/>
              <a:t>Qual e' il numero massimo di accessi per ricercare un record del file principale, </a:t>
            </a:r>
            <a:endParaRPr lang="it-IT" sz="2800" dirty="0" smtClean="0"/>
          </a:p>
          <a:p>
            <a:pPr lvl="0"/>
            <a:r>
              <a:rPr lang="it-IT" sz="2800" dirty="0" smtClean="0"/>
              <a:t>utilizzando </a:t>
            </a:r>
            <a:r>
              <a:rPr lang="it-IT" sz="2800" dirty="0"/>
              <a:t>la ricerca binaria sul file indice, quando il numero di blocchi del file </a:t>
            </a:r>
            <a:endParaRPr lang="it-IT" sz="2800" dirty="0" smtClean="0"/>
          </a:p>
          <a:p>
            <a:pPr lvl="0"/>
            <a:r>
              <a:rPr lang="it-IT" sz="2800" dirty="0" smtClean="0"/>
              <a:t>principale </a:t>
            </a:r>
            <a:r>
              <a:rPr lang="it-IT" sz="2800" dirty="0"/>
              <a:t>e </a:t>
            </a:r>
            <a:r>
              <a:rPr lang="it-IT" sz="2800" dirty="0" smtClean="0"/>
              <a:t>il </a:t>
            </a:r>
            <a:r>
              <a:rPr lang="it-IT" sz="2800" dirty="0"/>
              <a:t>numero di blocchi  del file indice sono quelli determinati </a:t>
            </a:r>
            <a:endParaRPr lang="it-IT" sz="2800" dirty="0" smtClean="0"/>
          </a:p>
          <a:p>
            <a:pPr lvl="0"/>
            <a:r>
              <a:rPr lang="it-IT" sz="2800" dirty="0" smtClean="0"/>
              <a:t>ai </a:t>
            </a:r>
            <a:r>
              <a:rPr lang="it-IT" sz="2800" dirty="0"/>
              <a:t>punti precedenti?</a:t>
            </a:r>
          </a:p>
          <a:p>
            <a:r>
              <a:rPr lang="it-IT" sz="2800" dirty="0"/>
              <a:t> 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38219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580" y="1050408"/>
            <a:ext cx="1171487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Abbiamo un file di 917.000 record. </a:t>
            </a:r>
            <a:endParaRPr lang="it-IT" sz="3200" dirty="0" smtClean="0"/>
          </a:p>
          <a:p>
            <a:r>
              <a:rPr lang="it-IT" sz="3200" dirty="0" smtClean="0"/>
              <a:t>Ogni </a:t>
            </a:r>
            <a:r>
              <a:rPr lang="it-IT" sz="3200" dirty="0"/>
              <a:t>record occupa 110 byte di cui 31 per la chiave. </a:t>
            </a:r>
            <a:endParaRPr lang="it-IT" sz="3200" dirty="0" smtClean="0"/>
          </a:p>
          <a:p>
            <a:r>
              <a:rPr lang="it-IT" sz="3200" dirty="0" smtClean="0"/>
              <a:t>Ogni </a:t>
            </a:r>
            <a:r>
              <a:rPr lang="it-IT" sz="3200" dirty="0"/>
              <a:t>blocco contiene 2048 byte. </a:t>
            </a:r>
            <a:endParaRPr lang="it-IT" sz="3200" dirty="0" smtClean="0"/>
          </a:p>
          <a:p>
            <a:r>
              <a:rPr lang="it-IT" sz="3200" dirty="0" smtClean="0"/>
              <a:t>Un </a:t>
            </a:r>
            <a:r>
              <a:rPr lang="it-IT" sz="3200" dirty="0"/>
              <a:t>puntatore a blocco occupa 5 byte. </a:t>
            </a:r>
            <a:r>
              <a:rPr lang="it-IT" sz="3200" dirty="0" smtClean="0"/>
              <a:t>Utilizziamo una </a:t>
            </a:r>
            <a:r>
              <a:rPr lang="it-IT" sz="3200" dirty="0"/>
              <a:t>organizzazione </a:t>
            </a:r>
            <a:endParaRPr lang="it-IT" sz="3200" dirty="0" smtClean="0"/>
          </a:p>
          <a:p>
            <a:r>
              <a:rPr lang="it-IT" sz="3200" dirty="0" smtClean="0"/>
              <a:t>B-tree </a:t>
            </a:r>
            <a:r>
              <a:rPr lang="it-IT" sz="3200" dirty="0"/>
              <a:t>in cui sia i blocchi del file principale che quelli del file indice </a:t>
            </a:r>
            <a:endParaRPr lang="it-IT" sz="3200" dirty="0" smtClean="0"/>
          </a:p>
          <a:p>
            <a:r>
              <a:rPr lang="it-IT" sz="3200" dirty="0" smtClean="0"/>
              <a:t>sono </a:t>
            </a:r>
            <a:r>
              <a:rPr lang="it-IT" sz="3200" dirty="0"/>
              <a:t>riempiti al minimo.</a:t>
            </a:r>
          </a:p>
          <a:p>
            <a:r>
              <a:rPr lang="it-IT" sz="3200" dirty="0"/>
              <a:t> </a:t>
            </a:r>
          </a:p>
          <a:p>
            <a:r>
              <a:rPr lang="it-IT" sz="3200" dirty="0" smtClean="0"/>
              <a:t>a</a:t>
            </a:r>
            <a:r>
              <a:rPr lang="it-IT" sz="3200" dirty="0"/>
              <a:t>) Quanti blocchi dobbiamo utilizzare per il file principale? </a:t>
            </a:r>
          </a:p>
          <a:p>
            <a:r>
              <a:rPr lang="it-IT" sz="3200" dirty="0" smtClean="0"/>
              <a:t>b</a:t>
            </a:r>
            <a:r>
              <a:rPr lang="it-IT" sz="3200" dirty="0"/>
              <a:t>) Quanti blocchi dobbiamo utilizzare per il file indice?</a:t>
            </a:r>
          </a:p>
          <a:p>
            <a:r>
              <a:rPr lang="it-IT" sz="3200" dirty="0" smtClean="0"/>
              <a:t>c</a:t>
            </a:r>
            <a:r>
              <a:rPr lang="it-IT" sz="3200" dirty="0"/>
              <a:t>) Qual è il costo per la ricerca di un record del file principale? </a:t>
            </a:r>
            <a:br>
              <a:rPr lang="it-IT" sz="3200" dirty="0"/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387584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4263" y="1375954"/>
            <a:ext cx="861267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Dati R=ABCDEHI e F={AB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CD, A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E, E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BC, H</a:t>
            </a:r>
            <a:r>
              <a:rPr lang="it-IT" sz="3200" dirty="0">
                <a:sym typeface="Wingdings" panose="05000000000000000000" pitchFamily="2" charset="2"/>
              </a:rPr>
              <a:t></a:t>
            </a:r>
            <a:r>
              <a:rPr lang="it-IT" sz="3200" dirty="0"/>
              <a:t>A}</a:t>
            </a:r>
          </a:p>
          <a:p>
            <a:r>
              <a:rPr lang="it-IT" sz="3200" dirty="0"/>
              <a:t> </a:t>
            </a:r>
          </a:p>
          <a:p>
            <a:pPr lvl="0"/>
            <a:r>
              <a:rPr lang="it-IT" sz="3200" dirty="0"/>
              <a:t>Mostrare che HI è una chiave di R</a:t>
            </a:r>
          </a:p>
          <a:p>
            <a:pPr lvl="0"/>
            <a:r>
              <a:rPr lang="it-IT" sz="3200" dirty="0"/>
              <a:t>Mostrare che R non è in terza forma normale</a:t>
            </a:r>
          </a:p>
          <a:p>
            <a:pPr lvl="0"/>
            <a:r>
              <a:rPr lang="it-IT" sz="3200" dirty="0"/>
              <a:t>Trovare una decomposizione ρ di R tale che:</a:t>
            </a:r>
          </a:p>
          <a:p>
            <a:r>
              <a:rPr lang="it-IT" sz="3200" dirty="0"/>
              <a:t>- ogni schema in ρ è in terza forma normale</a:t>
            </a:r>
          </a:p>
          <a:p>
            <a:r>
              <a:rPr lang="it-IT" sz="3200" dirty="0"/>
              <a:t>- ρ preserva F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46370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3" y="757645"/>
            <a:ext cx="91547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RICETTA (</a:t>
            </a:r>
            <a:r>
              <a:rPr lang="it-IT" sz="3200" u="sng" dirty="0"/>
              <a:t>Id</a:t>
            </a:r>
            <a:r>
              <a:rPr lang="it-IT" sz="3200" dirty="0"/>
              <a:t>, Nome, Tipo,  NumPersone, Preparazione)</a:t>
            </a:r>
            <a:br>
              <a:rPr lang="it-IT" sz="3200" dirty="0"/>
            </a:br>
            <a:r>
              <a:rPr lang="it-IT" sz="3200" dirty="0" smtClean="0"/>
              <a:t>DOSI </a:t>
            </a:r>
            <a:r>
              <a:rPr lang="it-IT" sz="3200" u="sng" dirty="0" smtClean="0"/>
              <a:t>(</a:t>
            </a:r>
            <a:r>
              <a:rPr lang="it-IT" sz="3200" u="sng" dirty="0"/>
              <a:t>IdR, IdI</a:t>
            </a:r>
            <a:r>
              <a:rPr lang="it-IT" sz="3200" dirty="0"/>
              <a:t>, Quantità) </a:t>
            </a:r>
            <a:br>
              <a:rPr lang="it-IT" sz="3200" dirty="0"/>
            </a:br>
            <a:r>
              <a:rPr lang="it-IT" sz="3200" dirty="0" smtClean="0"/>
              <a:t>INGREDIENTE (</a:t>
            </a:r>
            <a:r>
              <a:rPr lang="it-IT" sz="3200" u="sng" dirty="0"/>
              <a:t>Id</a:t>
            </a:r>
            <a:r>
              <a:rPr lang="it-IT" sz="3200" dirty="0"/>
              <a:t>, Nome, </a:t>
            </a:r>
            <a:r>
              <a:rPr lang="it-IT" sz="3200" dirty="0" smtClean="0"/>
              <a:t>Tipologia)</a:t>
            </a:r>
            <a:endParaRPr lang="it-IT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70561" y="2429691"/>
            <a:ext cx="11265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il Tipo di una ricetta indica se si tratta di un primo, un secondo, un contorno, etc</a:t>
            </a:r>
            <a:r>
              <a:rPr lang="it-IT" sz="2400" dirty="0" smtClean="0"/>
              <a:t>.,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e la Tipologia di un ingrediente indica se si tratta di carne, latticino, verdura, cereale, etc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9925" y="3806159"/>
            <a:ext cx="118899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1</a:t>
            </a:r>
            <a:r>
              <a:rPr lang="it-IT" sz="3600" dirty="0" smtClean="0"/>
              <a:t>) </a:t>
            </a:r>
            <a:r>
              <a:rPr lang="it-IT" sz="3600" dirty="0"/>
              <a:t>Ingredienti (solo nome), con relative quantità, della ribollita.</a:t>
            </a:r>
          </a:p>
          <a:p>
            <a:r>
              <a:rPr lang="it-IT" sz="3600" dirty="0"/>
              <a:t> </a:t>
            </a:r>
          </a:p>
          <a:p>
            <a:r>
              <a:rPr lang="it-IT" sz="3600" dirty="0"/>
              <a:t>2</a:t>
            </a:r>
            <a:r>
              <a:rPr lang="it-IT" sz="3600" dirty="0" smtClean="0"/>
              <a:t>) </a:t>
            </a:r>
            <a:r>
              <a:rPr lang="it-IT" sz="3600" dirty="0"/>
              <a:t>Nomi di primi che non contengono carne.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723536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4" y="949234"/>
            <a:ext cx="109512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Supponiamo di avere un file di 284.000 record. </a:t>
            </a:r>
            <a:endParaRPr lang="it-IT" sz="3600" dirty="0" smtClean="0"/>
          </a:p>
          <a:p>
            <a:r>
              <a:rPr lang="it-IT" sz="3600" dirty="0" smtClean="0"/>
              <a:t>Ogni </a:t>
            </a:r>
            <a:r>
              <a:rPr lang="it-IT" sz="3600" dirty="0"/>
              <a:t>record occupa 70 byte. </a:t>
            </a:r>
            <a:endParaRPr lang="it-IT" sz="3600" dirty="0" smtClean="0"/>
          </a:p>
          <a:p>
            <a:r>
              <a:rPr lang="it-IT" sz="3600" dirty="0" smtClean="0"/>
              <a:t>Ogni </a:t>
            </a:r>
            <a:r>
              <a:rPr lang="it-IT" sz="3600" dirty="0"/>
              <a:t>blocco consiste di 2048 byte. </a:t>
            </a:r>
            <a:endParaRPr lang="it-IT" sz="3600" dirty="0" smtClean="0"/>
          </a:p>
          <a:p>
            <a:r>
              <a:rPr lang="it-IT" sz="3600" dirty="0" smtClean="0"/>
              <a:t>Un </a:t>
            </a:r>
            <a:r>
              <a:rPr lang="it-IT" sz="3600" dirty="0"/>
              <a:t>puntatore a blocco occupa 5 byte. </a:t>
            </a:r>
            <a:endParaRPr lang="it-IT" sz="3600" dirty="0" smtClean="0"/>
          </a:p>
          <a:p>
            <a:r>
              <a:rPr lang="it-IT" sz="3600" dirty="0" smtClean="0"/>
              <a:t>Il </a:t>
            </a:r>
            <a:r>
              <a:rPr lang="it-IT" sz="3600" dirty="0"/>
              <a:t>file viene organizzato con una struttura hash con 220 </a:t>
            </a:r>
            <a:endParaRPr lang="it-IT" sz="3600" dirty="0" smtClean="0"/>
          </a:p>
          <a:p>
            <a:r>
              <a:rPr lang="it-IT" sz="3600" dirty="0" smtClean="0"/>
              <a:t>bucket </a:t>
            </a:r>
            <a:r>
              <a:rPr lang="it-IT" sz="3600" dirty="0"/>
              <a:t>con distribuzione uniforme dei record nei bucket . </a:t>
            </a:r>
            <a:endParaRPr lang="it-IT" sz="3600" dirty="0" smtClean="0"/>
          </a:p>
          <a:p>
            <a:endParaRPr lang="it-IT" sz="3600" dirty="0"/>
          </a:p>
          <a:p>
            <a:r>
              <a:rPr lang="it-IT" sz="3600" dirty="0" smtClean="0"/>
              <a:t>Qual </a:t>
            </a:r>
            <a:r>
              <a:rPr lang="it-IT" sz="3600" dirty="0"/>
              <a:t>è il costo medio per la  ricerca di un record</a:t>
            </a:r>
            <a:r>
              <a:rPr lang="it-IT" sz="3600" dirty="0" smtClean="0"/>
              <a:t>?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6796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660400"/>
            <a:ext cx="1210895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 smtClean="0"/>
              <a:t>7) Matricola </a:t>
            </a:r>
            <a:r>
              <a:rPr lang="it-IT" sz="4400" dirty="0"/>
              <a:t>di studenti che hanno superato il corso </a:t>
            </a:r>
            <a:endParaRPr lang="it-IT" sz="4400" dirty="0" smtClean="0"/>
          </a:p>
          <a:p>
            <a:r>
              <a:rPr lang="it-IT" sz="4400" dirty="0"/>
              <a:t> </a:t>
            </a:r>
            <a:r>
              <a:rPr lang="it-IT" sz="4400" dirty="0" smtClean="0"/>
              <a:t>    con codice </a:t>
            </a:r>
            <a:r>
              <a:rPr lang="it-IT" sz="4400" dirty="0"/>
              <a:t>C1 o il corso con codice </a:t>
            </a:r>
            <a:r>
              <a:rPr lang="it-IT" sz="4400" dirty="0" smtClean="0"/>
              <a:t>C2</a:t>
            </a:r>
          </a:p>
          <a:p>
            <a:r>
              <a:rPr lang="it-IT" sz="4400" dirty="0" smtClean="0"/>
              <a:t>8) Matricola di studenti che hanno superato sia il </a:t>
            </a:r>
          </a:p>
          <a:p>
            <a:r>
              <a:rPr lang="it-IT" sz="4400" dirty="0"/>
              <a:t> </a:t>
            </a:r>
            <a:r>
              <a:rPr lang="it-IT" sz="4400" dirty="0" smtClean="0"/>
              <a:t>    corso con codice </a:t>
            </a:r>
            <a:r>
              <a:rPr lang="it-IT" sz="4400" dirty="0"/>
              <a:t>C1 che il corso con codice C2</a:t>
            </a:r>
          </a:p>
          <a:p>
            <a:r>
              <a:rPr lang="it-IT" sz="4400" dirty="0"/>
              <a:t>9) Matricola di studenti che hanno superato il corso </a:t>
            </a:r>
            <a:endParaRPr lang="it-IT" sz="4400" dirty="0" smtClean="0"/>
          </a:p>
          <a:p>
            <a:r>
              <a:rPr lang="it-IT" sz="4400" dirty="0"/>
              <a:t> </a:t>
            </a:r>
            <a:r>
              <a:rPr lang="it-IT" sz="4400" dirty="0" smtClean="0"/>
              <a:t>    con codice </a:t>
            </a:r>
            <a:r>
              <a:rPr lang="it-IT" sz="4400" dirty="0"/>
              <a:t>C1 ma non hanno superato il corso </a:t>
            </a:r>
            <a:endParaRPr lang="it-IT" sz="4400" dirty="0" smtClean="0"/>
          </a:p>
          <a:p>
            <a:r>
              <a:rPr lang="it-IT" sz="4400" dirty="0"/>
              <a:t> </a:t>
            </a:r>
            <a:r>
              <a:rPr lang="it-IT" sz="4400" dirty="0" smtClean="0"/>
              <a:t>    con </a:t>
            </a:r>
            <a:r>
              <a:rPr lang="it-IT" sz="4400" dirty="0"/>
              <a:t>codice C2</a:t>
            </a:r>
          </a:p>
          <a:p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461289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368" y="196200"/>
            <a:ext cx="12094786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cap="all" dirty="0"/>
              <a:t>è</a:t>
            </a:r>
            <a:r>
              <a:rPr lang="it-IT" sz="3200" dirty="0"/>
              <a:t> dato un file di 1.450.000 record. Ogni record occupa 125 byte, </a:t>
            </a:r>
            <a:endParaRPr lang="it-IT" sz="3200" dirty="0" smtClean="0"/>
          </a:p>
          <a:p>
            <a:r>
              <a:rPr lang="it-IT" sz="3200" dirty="0" smtClean="0"/>
              <a:t>di </a:t>
            </a:r>
            <a:r>
              <a:rPr lang="it-IT" sz="3200" dirty="0"/>
              <a:t>cui 35 per la chiave. Un puntatore a blocco occupa 5 byte. </a:t>
            </a:r>
            <a:endParaRPr lang="it-IT" sz="3200" dirty="0" smtClean="0"/>
          </a:p>
          <a:p>
            <a:r>
              <a:rPr lang="it-IT" sz="3200" dirty="0" smtClean="0"/>
              <a:t>Un </a:t>
            </a:r>
            <a:r>
              <a:rPr lang="it-IT" sz="3200" dirty="0"/>
              <a:t>blocco di memoria contiene 2048 byte</a:t>
            </a:r>
            <a:r>
              <a:rPr lang="it-IT" sz="3200" dirty="0" smtClean="0"/>
              <a:t>.</a:t>
            </a:r>
          </a:p>
          <a:p>
            <a:r>
              <a:rPr lang="it-IT" sz="3200" dirty="0" smtClean="0"/>
              <a:t>Utilizziamo </a:t>
            </a:r>
            <a:r>
              <a:rPr lang="it-IT" sz="3200" dirty="0"/>
              <a:t>un indice ISAM, e supponiamo che ogni blocco </a:t>
            </a:r>
            <a:endParaRPr lang="it-IT" sz="3200" dirty="0" smtClean="0"/>
          </a:p>
          <a:p>
            <a:r>
              <a:rPr lang="it-IT" sz="3200" dirty="0" smtClean="0"/>
              <a:t>sia </a:t>
            </a:r>
            <a:r>
              <a:rPr lang="it-IT" sz="3200" dirty="0"/>
              <a:t>del file principale che del file indice sia utilizzato a non più dell’80%. </a:t>
            </a:r>
          </a:p>
          <a:p>
            <a:pPr marL="457200" indent="-457200">
              <a:buFontTx/>
              <a:buChar char="-"/>
            </a:pPr>
            <a:r>
              <a:rPr lang="it-IT" sz="3200" dirty="0" smtClean="0"/>
              <a:t>Qual </a:t>
            </a:r>
            <a:r>
              <a:rPr lang="it-IT" sz="3200" dirty="0"/>
              <a:t>è il minimo numero di blocchi  necessari per memorizzare </a:t>
            </a:r>
            <a:endParaRPr lang="it-IT" sz="3200" dirty="0" smtClean="0"/>
          </a:p>
          <a:p>
            <a:r>
              <a:rPr lang="it-IT" sz="3200" dirty="0"/>
              <a:t>	</a:t>
            </a:r>
            <a:r>
              <a:rPr lang="it-IT" sz="3200" dirty="0" smtClean="0"/>
              <a:t>il </a:t>
            </a:r>
            <a:r>
              <a:rPr lang="it-IT" sz="3200" dirty="0"/>
              <a:t>file principale?</a:t>
            </a:r>
          </a:p>
          <a:p>
            <a:pPr marL="457200" indent="-457200">
              <a:buFontTx/>
              <a:buChar char="-"/>
            </a:pPr>
            <a:r>
              <a:rPr lang="it-IT" sz="3200" dirty="0" smtClean="0"/>
              <a:t>Qual </a:t>
            </a:r>
            <a:r>
              <a:rPr lang="it-IT" sz="3200" dirty="0"/>
              <a:t>è il minimo numero di blocchi  necessari per memorizzare </a:t>
            </a:r>
            <a:endParaRPr lang="it-IT" sz="3200" dirty="0" smtClean="0"/>
          </a:p>
          <a:p>
            <a:r>
              <a:rPr lang="it-IT" sz="3200" dirty="0"/>
              <a:t>	</a:t>
            </a:r>
            <a:r>
              <a:rPr lang="it-IT" sz="3200" dirty="0" smtClean="0"/>
              <a:t>il </a:t>
            </a:r>
            <a:r>
              <a:rPr lang="it-IT" sz="3200" dirty="0"/>
              <a:t>file indice?</a:t>
            </a:r>
          </a:p>
          <a:p>
            <a:pPr marL="457200" indent="-457200">
              <a:buFontTx/>
              <a:buChar char="-"/>
            </a:pPr>
            <a:r>
              <a:rPr lang="it-IT" sz="3200" dirty="0" smtClean="0"/>
              <a:t>Se </a:t>
            </a:r>
            <a:r>
              <a:rPr lang="it-IT" sz="3200" dirty="0"/>
              <a:t>il numero di blocchi del file principale e del file indice sono quelli </a:t>
            </a:r>
            <a:endParaRPr lang="it-IT" sz="3200" dirty="0" smtClean="0"/>
          </a:p>
          <a:p>
            <a:r>
              <a:rPr lang="it-IT" sz="3200" dirty="0"/>
              <a:t>	</a:t>
            </a:r>
            <a:r>
              <a:rPr lang="it-IT" sz="3200" dirty="0" smtClean="0"/>
              <a:t>determinati </a:t>
            </a:r>
            <a:r>
              <a:rPr lang="it-IT" sz="3200" dirty="0"/>
              <a:t>ai punti precedenti, qual e' il numero massimo </a:t>
            </a:r>
            <a:endParaRPr lang="it-IT" sz="3200" dirty="0" smtClean="0"/>
          </a:p>
          <a:p>
            <a:r>
              <a:rPr lang="it-IT" sz="3200" dirty="0"/>
              <a:t>	</a:t>
            </a:r>
            <a:r>
              <a:rPr lang="it-IT" sz="3200" dirty="0" smtClean="0"/>
              <a:t>di </a:t>
            </a:r>
            <a:r>
              <a:rPr lang="it-IT" sz="3200" dirty="0"/>
              <a:t>accessi per ricercare un record del file principale utilizzando </a:t>
            </a:r>
            <a:endParaRPr lang="it-IT" sz="3200" dirty="0" smtClean="0"/>
          </a:p>
          <a:p>
            <a:r>
              <a:rPr lang="it-IT" sz="3200" dirty="0"/>
              <a:t>	</a:t>
            </a:r>
            <a:r>
              <a:rPr lang="it-IT" sz="3200" dirty="0" smtClean="0"/>
              <a:t>la </a:t>
            </a:r>
            <a:r>
              <a:rPr lang="it-IT" sz="3200" dirty="0"/>
              <a:t>ricerca binaria sul file indice?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94461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760" y="445674"/>
            <a:ext cx="1170544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3200" dirty="0"/>
              <a:t>Supponiamo di avere un file di 1.860.000 record. </a:t>
            </a:r>
            <a:endParaRPr lang="it-IT" sz="3200" dirty="0" smtClean="0"/>
          </a:p>
          <a:p>
            <a:pPr lvl="0"/>
            <a:r>
              <a:rPr lang="it-IT" sz="3200" dirty="0" smtClean="0"/>
              <a:t>Ogni </a:t>
            </a:r>
            <a:r>
              <a:rPr lang="it-IT" sz="3200" dirty="0"/>
              <a:t>record occupa 221 byte, di cui 35 per il campo chiave. </a:t>
            </a:r>
            <a:endParaRPr lang="it-IT" sz="3200" dirty="0" smtClean="0"/>
          </a:p>
          <a:p>
            <a:pPr lvl="0"/>
            <a:r>
              <a:rPr lang="it-IT" sz="3200" dirty="0" smtClean="0"/>
              <a:t>Ogni </a:t>
            </a:r>
            <a:r>
              <a:rPr lang="it-IT" sz="3200" dirty="0"/>
              <a:t>blocco contiene 2048 byte. </a:t>
            </a:r>
            <a:endParaRPr lang="it-IT" sz="3200" dirty="0" smtClean="0"/>
          </a:p>
          <a:p>
            <a:pPr lvl="0"/>
            <a:r>
              <a:rPr lang="it-IT" sz="3200" dirty="0" smtClean="0"/>
              <a:t>Un </a:t>
            </a:r>
            <a:r>
              <a:rPr lang="it-IT" sz="3200" dirty="0"/>
              <a:t>puntatore a blocco occupa 5 byte. </a:t>
            </a:r>
            <a:endParaRPr lang="it-IT" sz="3200" dirty="0" smtClean="0"/>
          </a:p>
          <a:p>
            <a:pPr lvl="0"/>
            <a:endParaRPr lang="it-IT" sz="3200" dirty="0" smtClean="0"/>
          </a:p>
          <a:p>
            <a:pPr lvl="0"/>
            <a:r>
              <a:rPr lang="it-IT" sz="3200" dirty="0" smtClean="0"/>
              <a:t>Usiamo </a:t>
            </a:r>
            <a:r>
              <a:rPr lang="it-IT" sz="3200" dirty="0"/>
              <a:t>una organizzazione B-tree con i </a:t>
            </a:r>
            <a:r>
              <a:rPr lang="it-IT" sz="3200" b="1" dirty="0"/>
              <a:t>blocchi sia del file principale </a:t>
            </a:r>
            <a:endParaRPr lang="it-IT" sz="3200" b="1" dirty="0" smtClean="0"/>
          </a:p>
          <a:p>
            <a:pPr lvl="0"/>
            <a:r>
              <a:rPr lang="it-IT" sz="3200" b="1" dirty="0" smtClean="0"/>
              <a:t>che </a:t>
            </a:r>
            <a:r>
              <a:rPr lang="it-IT" sz="3200" b="1" dirty="0"/>
              <a:t>del file indice pieni al minimo. Calcolare:</a:t>
            </a:r>
            <a:endParaRPr lang="it-IT" sz="3200" dirty="0"/>
          </a:p>
          <a:p>
            <a:r>
              <a:rPr lang="it-IT" sz="3200" dirty="0"/>
              <a:t>-  il numero di blocchi del file principale?</a:t>
            </a:r>
          </a:p>
          <a:p>
            <a:pPr marL="457200" indent="-457200">
              <a:buFontTx/>
              <a:buChar char="-"/>
            </a:pPr>
            <a:r>
              <a:rPr lang="it-IT" sz="3200" dirty="0" smtClean="0"/>
              <a:t>il </a:t>
            </a:r>
            <a:r>
              <a:rPr lang="it-IT" sz="3200" dirty="0"/>
              <a:t>numero di blocchi del file </a:t>
            </a:r>
            <a:r>
              <a:rPr lang="it-IT" sz="3200" dirty="0" smtClean="0"/>
              <a:t>indice?</a:t>
            </a:r>
          </a:p>
          <a:p>
            <a:pPr marL="457200" indent="-457200">
              <a:buFontTx/>
              <a:buChar char="-"/>
            </a:pPr>
            <a:r>
              <a:rPr lang="it-IT" sz="3200" dirty="0" smtClean="0"/>
              <a:t>il </a:t>
            </a:r>
            <a:r>
              <a:rPr lang="it-IT" sz="3200" dirty="0"/>
              <a:t>numero di accessi necessari per ricercare un record </a:t>
            </a:r>
            <a:endParaRPr lang="it-IT" sz="3200" dirty="0" smtClean="0"/>
          </a:p>
          <a:p>
            <a:r>
              <a:rPr lang="it-IT" sz="3200" dirty="0"/>
              <a:t>	</a:t>
            </a:r>
            <a:r>
              <a:rPr lang="it-IT" sz="3200" dirty="0" smtClean="0"/>
              <a:t>del </a:t>
            </a:r>
            <a:r>
              <a:rPr lang="it-IT" sz="3200" dirty="0"/>
              <a:t>file principale?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554512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588" y="104503"/>
            <a:ext cx="11775596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MUSEO ( </a:t>
            </a:r>
            <a:r>
              <a:rPr lang="it-IT" sz="2800" u="sng" dirty="0"/>
              <a:t>CodM</a:t>
            </a:r>
            <a:r>
              <a:rPr lang="it-IT" sz="2800" dirty="0"/>
              <a:t> , Nome, Indirizzo, Comune )</a:t>
            </a:r>
          </a:p>
          <a:p>
            <a:r>
              <a:rPr lang="it-IT" sz="2800" dirty="0"/>
              <a:t>PITTORE (</a:t>
            </a:r>
            <a:r>
              <a:rPr lang="it-IT" sz="2800" u="sng" dirty="0"/>
              <a:t>CodP</a:t>
            </a:r>
            <a:r>
              <a:rPr lang="it-IT" sz="2800" dirty="0"/>
              <a:t> , Nome , Cognome , Soprannome, AnnoNascita, AnnoMorte )</a:t>
            </a:r>
          </a:p>
          <a:p>
            <a:r>
              <a:rPr lang="it-IT" sz="2800" dirty="0"/>
              <a:t>QUADRO (</a:t>
            </a:r>
            <a:r>
              <a:rPr lang="it-IT" sz="2800" u="sng" dirty="0"/>
              <a:t>CodQ</a:t>
            </a:r>
            <a:r>
              <a:rPr lang="it-IT" sz="2800" dirty="0"/>
              <a:t> , Titolo , Autore , Anno , Museo</a:t>
            </a:r>
            <a:r>
              <a:rPr lang="it-IT" sz="2800" dirty="0" smtClean="0"/>
              <a:t>)</a:t>
            </a:r>
          </a:p>
          <a:p>
            <a:endParaRPr lang="it-IT" sz="2800" dirty="0"/>
          </a:p>
          <a:p>
            <a:r>
              <a:rPr lang="it-IT" sz="2800" dirty="0"/>
              <a:t>NOTE: </a:t>
            </a:r>
          </a:p>
          <a:p>
            <a:pPr lvl="0"/>
            <a:r>
              <a:rPr lang="it-IT" sz="2800" dirty="0"/>
              <a:t>L'attributo Autore nella tabella QUADRO è il codice dell'autore del quadro</a:t>
            </a:r>
          </a:p>
          <a:p>
            <a:pPr lvl="0"/>
            <a:r>
              <a:rPr lang="it-IT" sz="2800" dirty="0"/>
              <a:t>L'attributo Museo nella tabella QUADRO è il codice del museo in cui il quadro </a:t>
            </a:r>
            <a:endParaRPr lang="it-IT" sz="2800" dirty="0" smtClean="0"/>
          </a:p>
          <a:p>
            <a:pPr lvl="0"/>
            <a:r>
              <a:rPr lang="it-IT" sz="2800" dirty="0" smtClean="0"/>
              <a:t>è </a:t>
            </a:r>
            <a:r>
              <a:rPr lang="it-IT" sz="2800" dirty="0"/>
              <a:t>conservato</a:t>
            </a:r>
          </a:p>
          <a:p>
            <a:pPr lvl="0"/>
            <a:r>
              <a:rPr lang="it-IT" sz="2800" dirty="0"/>
              <a:t>L'attributo Anno nella tabella QUADRO è l'anno di realizzazione dell'opera </a:t>
            </a:r>
          </a:p>
          <a:p>
            <a:pPr lvl="0"/>
            <a:r>
              <a:rPr lang="it-IT" sz="2800" dirty="0"/>
              <a:t>  </a:t>
            </a:r>
          </a:p>
          <a:p>
            <a:pPr marL="514350" indent="-514350">
              <a:buAutoNum type="alphaLcParenR"/>
            </a:pPr>
            <a:r>
              <a:rPr lang="it-IT" sz="2800" dirty="0" smtClean="0"/>
              <a:t>Nome</a:t>
            </a:r>
            <a:r>
              <a:rPr lang="it-IT" sz="2800" dirty="0"/>
              <a:t>, cognome e soprannome dei pittori nati nel XVI secolo che hanno </a:t>
            </a:r>
            <a:endParaRPr lang="it-IT" sz="2800" dirty="0" smtClean="0"/>
          </a:p>
          <a:p>
            <a:r>
              <a:rPr lang="it-IT" sz="2800" dirty="0"/>
              <a:t>	</a:t>
            </a:r>
            <a:r>
              <a:rPr lang="it-IT" sz="2800" dirty="0" smtClean="0"/>
              <a:t>dipinto </a:t>
            </a:r>
            <a:r>
              <a:rPr lang="it-IT" sz="2800" dirty="0"/>
              <a:t>quadri conservati in musei di Roma.</a:t>
            </a:r>
          </a:p>
          <a:p>
            <a:r>
              <a:rPr lang="it-IT" sz="2800" dirty="0"/>
              <a:t> </a:t>
            </a:r>
            <a:r>
              <a:rPr lang="it-IT" sz="2800" dirty="0" smtClean="0"/>
              <a:t>b</a:t>
            </a:r>
            <a:r>
              <a:rPr lang="it-IT" sz="2800" dirty="0"/>
              <a:t>) Musei (nome e indirizzo del museo) di Milano in cui non è conservato alcun  </a:t>
            </a:r>
            <a:endParaRPr lang="it-IT" sz="2800" dirty="0" smtClean="0"/>
          </a:p>
          <a:p>
            <a:r>
              <a:rPr lang="it-IT" sz="2800" dirty="0" smtClean="0"/>
              <a:t>	quadro </a:t>
            </a:r>
            <a:r>
              <a:rPr lang="it-IT" sz="2800" dirty="0"/>
              <a:t>dipinto nel XX secolo.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6084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9713" y="1042583"/>
            <a:ext cx="96665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600" dirty="0" smtClean="0"/>
              <a:t>10) Cognomi </a:t>
            </a:r>
            <a:r>
              <a:rPr lang="it-IT" sz="3600" dirty="0"/>
              <a:t>di studenti </a:t>
            </a:r>
            <a:r>
              <a:rPr lang="it-IT" sz="3600" dirty="0" smtClean="0"/>
              <a:t>che </a:t>
            </a:r>
            <a:r>
              <a:rPr lang="it-IT" sz="3600" dirty="0"/>
              <a:t>hanno  </a:t>
            </a:r>
            <a:r>
              <a:rPr lang="it-IT" sz="3600" dirty="0" smtClean="0"/>
              <a:t>superato   almeno </a:t>
            </a:r>
            <a:r>
              <a:rPr lang="it-IT" sz="3600" dirty="0"/>
              <a:t>un esame del </a:t>
            </a:r>
            <a:r>
              <a:rPr lang="it-IT" sz="3600" dirty="0" smtClean="0"/>
              <a:t>II </a:t>
            </a:r>
            <a:r>
              <a:rPr lang="it-IT" sz="3600" dirty="0"/>
              <a:t>anno</a:t>
            </a:r>
          </a:p>
          <a:p>
            <a:pPr lvl="0"/>
            <a:endParaRPr lang="it-IT" sz="3600" dirty="0" smtClean="0"/>
          </a:p>
          <a:p>
            <a:pPr lvl="0"/>
            <a:r>
              <a:rPr lang="it-IT" sz="3600" dirty="0" smtClean="0"/>
              <a:t>11) Cognomi </a:t>
            </a:r>
            <a:r>
              <a:rPr lang="it-IT" sz="3600" dirty="0"/>
              <a:t>di studenti iscritti al II anno che </a:t>
            </a:r>
            <a:r>
              <a:rPr lang="it-IT" sz="3600" dirty="0" smtClean="0"/>
              <a:t>hanno     superato almeno </a:t>
            </a:r>
            <a:r>
              <a:rPr lang="it-IT" sz="3600" dirty="0"/>
              <a:t>un esame del II </a:t>
            </a:r>
            <a:r>
              <a:rPr lang="it-IT" sz="3600" dirty="0" smtClean="0"/>
              <a:t>anno</a:t>
            </a:r>
          </a:p>
          <a:p>
            <a:pPr lvl="0"/>
            <a:endParaRPr lang="it-IT" sz="3600" dirty="0"/>
          </a:p>
          <a:p>
            <a:pPr lvl="0"/>
            <a:r>
              <a:rPr lang="it-IT" sz="3600" dirty="0" smtClean="0"/>
              <a:t>12) Matricola </a:t>
            </a:r>
            <a:r>
              <a:rPr lang="it-IT" sz="3600" dirty="0"/>
              <a:t>di studenti iscritti al II anno che non hanno superato </a:t>
            </a:r>
            <a:r>
              <a:rPr lang="it-IT" sz="3600" dirty="0" smtClean="0"/>
              <a:t>nessun esame del II anno</a:t>
            </a:r>
          </a:p>
        </p:txBody>
      </p:sp>
    </p:spTree>
    <p:extLst>
      <p:ext uri="{BB962C8B-B14F-4D97-AF65-F5344CB8AC3E}">
        <p14:creationId xmlns:p14="http://schemas.microsoft.com/office/powerpoint/2010/main" val="348593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9713" y="1042583"/>
            <a:ext cx="96665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600" dirty="0" smtClean="0"/>
              <a:t>13) Cognomi di </a:t>
            </a:r>
            <a:r>
              <a:rPr lang="it-IT" sz="3600" dirty="0"/>
              <a:t>studenti iscritti al II anno che non hanno superato nessun esame del II </a:t>
            </a:r>
            <a:r>
              <a:rPr lang="it-IT" sz="3600" dirty="0" smtClean="0"/>
              <a:t>anno</a:t>
            </a:r>
          </a:p>
          <a:p>
            <a:pPr lvl="0"/>
            <a:endParaRPr lang="it-IT" sz="3600" dirty="0" smtClean="0"/>
          </a:p>
          <a:p>
            <a:pPr lvl="0"/>
            <a:r>
              <a:rPr lang="it-IT" sz="3600" dirty="0" smtClean="0"/>
              <a:t>14) Cognomi </a:t>
            </a:r>
            <a:r>
              <a:rPr lang="it-IT" sz="3600" dirty="0"/>
              <a:t>di studenti iscritti al </a:t>
            </a:r>
            <a:r>
              <a:rPr lang="it-IT" sz="3600" dirty="0" smtClean="0"/>
              <a:t>III </a:t>
            </a:r>
            <a:r>
              <a:rPr lang="it-IT" sz="3600" dirty="0"/>
              <a:t>anno che </a:t>
            </a:r>
            <a:r>
              <a:rPr lang="it-IT" sz="3600" dirty="0" smtClean="0"/>
              <a:t>hanno   superato solo esami del I anno</a:t>
            </a:r>
          </a:p>
          <a:p>
            <a:pPr lvl="0"/>
            <a:endParaRPr lang="it-IT" sz="3600" dirty="0"/>
          </a:p>
          <a:p>
            <a:pPr lvl="0"/>
            <a:r>
              <a:rPr lang="it-IT" sz="3600" dirty="0" smtClean="0"/>
              <a:t>15) Matricola </a:t>
            </a:r>
            <a:r>
              <a:rPr lang="it-IT" sz="3600" dirty="0"/>
              <a:t>di studenti iscritti al II anno che </a:t>
            </a:r>
            <a:r>
              <a:rPr lang="it-IT" sz="3600" dirty="0" smtClean="0"/>
              <a:t>hanno </a:t>
            </a:r>
            <a:r>
              <a:rPr lang="it-IT" sz="3600" dirty="0"/>
              <a:t>superato </a:t>
            </a:r>
            <a:r>
              <a:rPr lang="it-IT" sz="3600" dirty="0" smtClean="0"/>
              <a:t>tutti gli esami </a:t>
            </a:r>
            <a:r>
              <a:rPr lang="it-IT" sz="3600" dirty="0"/>
              <a:t>del I </a:t>
            </a:r>
            <a:r>
              <a:rPr lang="it-IT" sz="3600" dirty="0" smtClean="0"/>
              <a:t>anno</a:t>
            </a:r>
          </a:p>
        </p:txBody>
      </p:sp>
    </p:spTree>
    <p:extLst>
      <p:ext uri="{BB962C8B-B14F-4D97-AF65-F5344CB8AC3E}">
        <p14:creationId xmlns:p14="http://schemas.microsoft.com/office/powerpoint/2010/main" val="356655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1016" y="877906"/>
            <a:ext cx="9919063" cy="313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 (</a:t>
            </a:r>
            <a:r>
              <a:rPr lang="it-IT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Titolo, Anno)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 (</a:t>
            </a:r>
            <a:r>
              <a:rPr lang="it-IT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CodA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ATTORE (</a:t>
            </a:r>
            <a:r>
              <a:rPr lang="it-IT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CodA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REGIA (</a:t>
            </a:r>
            <a:r>
              <a:rPr lang="it-IT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CodF, CodR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REGISTA (</a:t>
            </a:r>
            <a:r>
              <a:rPr lang="it-IT" sz="3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CodR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Nome, Cognome, Nazion)</a:t>
            </a:r>
          </a:p>
        </p:txBody>
      </p:sp>
    </p:spTree>
    <p:extLst>
      <p:ext uri="{BB962C8B-B14F-4D97-AF65-F5344CB8AC3E}">
        <p14:creationId xmlns:p14="http://schemas.microsoft.com/office/powerpoint/2010/main" val="201806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86" y="741716"/>
            <a:ext cx="9936480" cy="430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Dati di film prodotti nel 2010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di film prodotti negli anni ‘90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di film in cui ha recitato almeno un attore italiano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di film in cui non ha recitato nessun attore italiano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di film in cui ha recitato almeno un attore straniero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Titoli di film in cui hanno recitato solo attori italiani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Cognomi di attori italiani che hanno recitato in un film diretto da un regista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francese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41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5989" y="2971109"/>
            <a:ext cx="9326880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Cognomi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attori italiani che non hanno recitato in nessun film diretto da un regista francese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Nome 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cognome di attori e di registi </a:t>
            </a:r>
            <a:r>
              <a:rPr lang="it-IT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italiani</a:t>
            </a:r>
            <a:endParaRPr lang="it-I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18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332" y="1436913"/>
            <a:ext cx="88791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 </a:t>
            </a:r>
            <a:r>
              <a:rPr lang="it-IT" sz="3600" dirty="0" smtClean="0"/>
              <a:t>VOLO </a:t>
            </a:r>
            <a:r>
              <a:rPr lang="it-IT" sz="3600" dirty="0"/>
              <a:t>( </a:t>
            </a:r>
            <a:r>
              <a:rPr lang="it-IT" sz="3600" u="sng" dirty="0"/>
              <a:t>Cod</a:t>
            </a:r>
            <a:r>
              <a:rPr lang="it-IT" sz="3600" dirty="0"/>
              <a:t>, AerPart, AerArr, OraPart, OraArr )</a:t>
            </a:r>
          </a:p>
          <a:p>
            <a:r>
              <a:rPr lang="it-IT" sz="3600" dirty="0"/>
              <a:t>AEROPORTO (</a:t>
            </a:r>
            <a:r>
              <a:rPr lang="it-IT" sz="3600" u="sng" dirty="0"/>
              <a:t>Cod</a:t>
            </a:r>
            <a:r>
              <a:rPr lang="it-IT" sz="3600" dirty="0"/>
              <a:t>, Nome, Città, Stato</a:t>
            </a:r>
            <a:r>
              <a:rPr lang="it-IT" sz="3600" dirty="0" smtClean="0"/>
              <a:t>)</a:t>
            </a:r>
            <a:endParaRPr lang="it-IT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52442" y="3333077"/>
            <a:ext cx="116940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2800" dirty="0"/>
              <a:t>La relazione VOLO contiene per ogni volo il codice identificativo del volo</a:t>
            </a:r>
            <a:r>
              <a:rPr lang="it-IT" sz="2800" dirty="0" smtClean="0"/>
              <a:t>,</a:t>
            </a:r>
          </a:p>
          <a:p>
            <a:pPr lvl="0"/>
            <a:r>
              <a:rPr lang="it-IT" sz="2800" dirty="0" smtClean="0"/>
              <a:t> </a:t>
            </a:r>
            <a:r>
              <a:rPr lang="it-IT" sz="2800" dirty="0"/>
              <a:t>il codice dell’aereoporto di partenza, l’ora di partenza</a:t>
            </a:r>
            <a:r>
              <a:rPr lang="it-IT" sz="2800" dirty="0" smtClean="0"/>
              <a:t>,</a:t>
            </a:r>
          </a:p>
          <a:p>
            <a:pPr lvl="0"/>
            <a:r>
              <a:rPr lang="it-IT" sz="2800" dirty="0" smtClean="0"/>
              <a:t> </a:t>
            </a:r>
            <a:r>
              <a:rPr lang="it-IT" sz="2800" dirty="0"/>
              <a:t>il codice dell’aereoporto di arrivo e l’ora di arrivo.</a:t>
            </a:r>
          </a:p>
          <a:p>
            <a:r>
              <a:rPr lang="it-IT" sz="2800" dirty="0"/>
              <a:t>La relazione </a:t>
            </a:r>
            <a:r>
              <a:rPr lang="it-IT" sz="2800" dirty="0" smtClean="0"/>
              <a:t>AEROPORTO </a:t>
            </a:r>
            <a:r>
              <a:rPr lang="it-IT" sz="2800" dirty="0"/>
              <a:t>contiene per ogni aereoporto il codice identificativo</a:t>
            </a:r>
            <a:r>
              <a:rPr lang="it-IT" sz="2800" dirty="0" smtClean="0"/>
              <a:t>,</a:t>
            </a:r>
          </a:p>
          <a:p>
            <a:r>
              <a:rPr lang="it-IT" sz="2800" dirty="0" smtClean="0"/>
              <a:t> </a:t>
            </a:r>
            <a:r>
              <a:rPr lang="it-IT" sz="2800" dirty="0"/>
              <a:t>il nome dell’aereoporto, la città e </a:t>
            </a:r>
            <a:r>
              <a:rPr lang="it-IT" sz="2800" dirty="0" smtClean="0"/>
              <a:t>lo stato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068224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1636</Words>
  <Application>Microsoft Office PowerPoint</Application>
  <PresentationFormat>Widescreen</PresentationFormat>
  <Paragraphs>240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New York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moscarini</dc:creator>
  <cp:lastModifiedBy>moscarini</cp:lastModifiedBy>
  <cp:revision>43</cp:revision>
  <dcterms:created xsi:type="dcterms:W3CDTF">2018-10-09T10:10:18Z</dcterms:created>
  <dcterms:modified xsi:type="dcterms:W3CDTF">2019-12-12T09:59:55Z</dcterms:modified>
</cp:coreProperties>
</file>