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353" r:id="rId10"/>
    <p:sldId id="265" r:id="rId11"/>
    <p:sldId id="266" r:id="rId12"/>
    <p:sldId id="267" r:id="rId13"/>
    <p:sldId id="268" r:id="rId14"/>
    <p:sldId id="269" r:id="rId15"/>
    <p:sldId id="271" r:id="rId16"/>
    <p:sldId id="272" r:id="rId17"/>
    <p:sldId id="273" r:id="rId18"/>
  </p:sldIdLst>
  <p:sldSz cx="9144000" cy="6858000" type="screen4x3"/>
  <p:notesSz cx="6858000" cy="9144000"/>
  <p:embeddedFontLst>
    <p:embeddedFont>
      <p:font typeface="Proxima Nova" panose="020005060300000200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07" roundtripDataSignature="AMtx7miuUn2ZK8Dq8yUrMd8zv/IGjAuL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60"/>
    <p:restoredTop sz="94607"/>
  </p:normalViewPr>
  <p:slideViewPr>
    <p:cSldViewPr snapToGrid="0">
      <p:cViewPr varScale="1">
        <p:scale>
          <a:sx n="124" d="100"/>
          <a:sy n="124" d="100"/>
        </p:scale>
        <p:origin x="384" y="168"/>
      </p:cViewPr>
      <p:guideLst>
        <p:guide orient="horz" pos="2160"/>
        <p:guide pos="2880"/>
      </p:guideLst>
    </p:cSldViewPr>
  </p:slideViewPr>
  <p:outlineViewPr>
    <p:cViewPr>
      <p:scale>
        <a:sx n="33" d="100"/>
        <a:sy n="33" d="100"/>
      </p:scale>
      <p:origin x="0" y="-1495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10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10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07" Type="http://customschemas.google.com/relationships/presentationmetadata" Target="metadata"/><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1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1d0ffecd3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61d0ffecd3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cambiato titolo</a:t>
            </a:r>
            <a:endParaRPr/>
          </a:p>
        </p:txBody>
      </p:sp>
      <p:sp>
        <p:nvSpPr>
          <p:cNvPr id="189" name="Google Shape;18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4" name="Google Shape;20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aggiunta data</a:t>
            </a: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cambiato titolo</a:t>
            </a: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cambiato titolo</a:t>
            </a:r>
            <a:endParaRPr/>
          </a:p>
        </p:txBody>
      </p:sp>
      <p:sp>
        <p:nvSpPr>
          <p:cNvPr id="108" name="Google Shape;10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8" name="Google Shape;1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9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None/>
              <a:defRPr/>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a:endParaRPr/>
          </a:p>
        </p:txBody>
      </p:sp>
      <p:sp>
        <p:nvSpPr>
          <p:cNvPr id="17" name="Google Shape;17;p9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Font typeface="Proxima Nova"/>
              <a:buNone/>
              <a:defRPr>
                <a:latin typeface="Proxima Nova"/>
                <a:ea typeface="Proxima Nova"/>
                <a:cs typeface="Proxima Nova"/>
                <a:sym typeface="Proxima Nova"/>
              </a:defRPr>
            </a:lvl1pPr>
            <a:lvl2pPr lvl="1" algn="l">
              <a:lnSpc>
                <a:spcPct val="100000"/>
              </a:lnSpc>
              <a:spcBef>
                <a:spcPts val="0"/>
              </a:spcBef>
              <a:spcAft>
                <a:spcPts val="0"/>
              </a:spcAft>
              <a:buSzPts val="4400"/>
              <a:buFont typeface="Proxima Nova"/>
              <a:buNone/>
              <a:defRPr>
                <a:latin typeface="Proxima Nova"/>
                <a:ea typeface="Proxima Nova"/>
                <a:cs typeface="Proxima Nova"/>
                <a:sym typeface="Proxima Nova"/>
              </a:defRPr>
            </a:lvl2pPr>
            <a:lvl3pPr lvl="2" algn="l">
              <a:lnSpc>
                <a:spcPct val="100000"/>
              </a:lnSpc>
              <a:spcBef>
                <a:spcPts val="0"/>
              </a:spcBef>
              <a:spcAft>
                <a:spcPts val="0"/>
              </a:spcAft>
              <a:buSzPts val="4400"/>
              <a:buFont typeface="Proxima Nova"/>
              <a:buNone/>
              <a:defRPr>
                <a:latin typeface="Proxima Nova"/>
                <a:ea typeface="Proxima Nova"/>
                <a:cs typeface="Proxima Nova"/>
                <a:sym typeface="Proxima Nova"/>
              </a:defRPr>
            </a:lvl3pPr>
            <a:lvl4pPr lvl="3" algn="l">
              <a:lnSpc>
                <a:spcPct val="100000"/>
              </a:lnSpc>
              <a:spcBef>
                <a:spcPts val="0"/>
              </a:spcBef>
              <a:spcAft>
                <a:spcPts val="0"/>
              </a:spcAft>
              <a:buSzPts val="4400"/>
              <a:buFont typeface="Proxima Nova"/>
              <a:buNone/>
              <a:defRPr>
                <a:latin typeface="Proxima Nova"/>
                <a:ea typeface="Proxima Nova"/>
                <a:cs typeface="Proxima Nova"/>
                <a:sym typeface="Proxima Nova"/>
              </a:defRPr>
            </a:lvl4pPr>
            <a:lvl5pPr lvl="4" algn="l">
              <a:lnSpc>
                <a:spcPct val="100000"/>
              </a:lnSpc>
              <a:spcBef>
                <a:spcPts val="0"/>
              </a:spcBef>
              <a:spcAft>
                <a:spcPts val="0"/>
              </a:spcAft>
              <a:buSzPts val="4400"/>
              <a:buFont typeface="Proxima Nova"/>
              <a:buNone/>
              <a:defRPr>
                <a:latin typeface="Proxima Nova"/>
                <a:ea typeface="Proxima Nova"/>
                <a:cs typeface="Proxima Nova"/>
                <a:sym typeface="Proxima Nova"/>
              </a:defRPr>
            </a:lvl5pPr>
            <a:lvl6pPr lvl="5" algn="l">
              <a:lnSpc>
                <a:spcPct val="100000"/>
              </a:lnSpc>
              <a:spcBef>
                <a:spcPts val="0"/>
              </a:spcBef>
              <a:spcAft>
                <a:spcPts val="0"/>
              </a:spcAft>
              <a:buSzPts val="4400"/>
              <a:buFont typeface="Proxima Nova"/>
              <a:buNone/>
              <a:defRPr>
                <a:latin typeface="Proxima Nova"/>
                <a:ea typeface="Proxima Nova"/>
                <a:cs typeface="Proxima Nova"/>
                <a:sym typeface="Proxima Nova"/>
              </a:defRPr>
            </a:lvl6pPr>
            <a:lvl7pPr lvl="6" algn="l">
              <a:lnSpc>
                <a:spcPct val="100000"/>
              </a:lnSpc>
              <a:spcBef>
                <a:spcPts val="0"/>
              </a:spcBef>
              <a:spcAft>
                <a:spcPts val="0"/>
              </a:spcAft>
              <a:buSzPts val="4400"/>
              <a:buFont typeface="Proxima Nova"/>
              <a:buNone/>
              <a:defRPr>
                <a:latin typeface="Proxima Nova"/>
                <a:ea typeface="Proxima Nova"/>
                <a:cs typeface="Proxima Nova"/>
                <a:sym typeface="Proxima Nova"/>
              </a:defRPr>
            </a:lvl7pPr>
            <a:lvl8pPr lvl="7" algn="l">
              <a:lnSpc>
                <a:spcPct val="100000"/>
              </a:lnSpc>
              <a:spcBef>
                <a:spcPts val="0"/>
              </a:spcBef>
              <a:spcAft>
                <a:spcPts val="0"/>
              </a:spcAft>
              <a:buSzPts val="4400"/>
              <a:buFont typeface="Proxima Nova"/>
              <a:buNone/>
              <a:defRPr>
                <a:latin typeface="Proxima Nova"/>
                <a:ea typeface="Proxima Nova"/>
                <a:cs typeface="Proxima Nova"/>
                <a:sym typeface="Proxima Nova"/>
              </a:defRPr>
            </a:lvl8pPr>
            <a:lvl9pPr lvl="8" algn="l">
              <a:lnSpc>
                <a:spcPct val="100000"/>
              </a:lnSpc>
              <a:spcBef>
                <a:spcPts val="0"/>
              </a:spcBef>
              <a:spcAft>
                <a:spcPts val="0"/>
              </a:spcAft>
              <a:buSzPts val="4400"/>
              <a:buFont typeface="Proxima Nova"/>
              <a:buNone/>
              <a:defRPr>
                <a:latin typeface="Proxima Nova"/>
                <a:ea typeface="Proxima Nova"/>
                <a:cs typeface="Proxima Nova"/>
                <a:sym typeface="Proxima Nova"/>
              </a:defRPr>
            </a:lvl9pPr>
          </a:lstStyle>
          <a:p>
            <a:endParaRPr/>
          </a:p>
        </p:txBody>
      </p:sp>
      <p:sp>
        <p:nvSpPr>
          <p:cNvPr id="23" name="Google Shape;23;p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Font typeface="Proxima Nova"/>
              <a:buChar char="•"/>
              <a:defRPr>
                <a:latin typeface="Proxima Nova"/>
                <a:ea typeface="Proxima Nova"/>
                <a:cs typeface="Proxima Nova"/>
                <a:sym typeface="Proxima Nova"/>
              </a:defRPr>
            </a:lvl1pPr>
            <a:lvl2pPr marL="914400" lvl="1" indent="-342900" algn="l">
              <a:lnSpc>
                <a:spcPct val="100000"/>
              </a:lnSpc>
              <a:spcBef>
                <a:spcPts val="360"/>
              </a:spcBef>
              <a:spcAft>
                <a:spcPts val="0"/>
              </a:spcAft>
              <a:buClr>
                <a:schemeClr val="dk1"/>
              </a:buClr>
              <a:buSzPts val="1800"/>
              <a:buFont typeface="Proxima Nova"/>
              <a:buChar char="–"/>
              <a:defRPr>
                <a:latin typeface="Proxima Nova"/>
                <a:ea typeface="Proxima Nova"/>
                <a:cs typeface="Proxima Nova"/>
                <a:sym typeface="Proxima Nova"/>
              </a:defRPr>
            </a:lvl2pPr>
            <a:lvl3pPr marL="1371600" lvl="2" indent="-342900" algn="l">
              <a:lnSpc>
                <a:spcPct val="100000"/>
              </a:lnSpc>
              <a:spcBef>
                <a:spcPts val="360"/>
              </a:spcBef>
              <a:spcAft>
                <a:spcPts val="0"/>
              </a:spcAft>
              <a:buClr>
                <a:schemeClr val="dk1"/>
              </a:buClr>
              <a:buSzPts val="1800"/>
              <a:buFont typeface="Proxima Nova"/>
              <a:buChar char="•"/>
              <a:defRPr>
                <a:latin typeface="Proxima Nova"/>
                <a:ea typeface="Proxima Nova"/>
                <a:cs typeface="Proxima Nova"/>
                <a:sym typeface="Proxima Nova"/>
              </a:defRPr>
            </a:lvl3pPr>
            <a:lvl4pPr marL="1828800" lvl="3" indent="-342900" algn="l">
              <a:lnSpc>
                <a:spcPct val="100000"/>
              </a:lnSpc>
              <a:spcBef>
                <a:spcPts val="360"/>
              </a:spcBef>
              <a:spcAft>
                <a:spcPts val="0"/>
              </a:spcAft>
              <a:buClr>
                <a:schemeClr val="dk1"/>
              </a:buClr>
              <a:buSzPts val="1800"/>
              <a:buFont typeface="Proxima Nova"/>
              <a:buChar char="–"/>
              <a:defRPr>
                <a:latin typeface="Proxima Nova"/>
                <a:ea typeface="Proxima Nova"/>
                <a:cs typeface="Proxima Nova"/>
                <a:sym typeface="Proxima Nova"/>
              </a:defRPr>
            </a:lvl4pPr>
            <a:lvl5pPr marL="2286000" lvl="4" indent="-342900" algn="l">
              <a:lnSpc>
                <a:spcPct val="100000"/>
              </a:lnSpc>
              <a:spcBef>
                <a:spcPts val="360"/>
              </a:spcBef>
              <a:spcAft>
                <a:spcPts val="0"/>
              </a:spcAft>
              <a:buClr>
                <a:schemeClr val="dk1"/>
              </a:buClr>
              <a:buSzPts val="1800"/>
              <a:buFont typeface="Proxima Nova"/>
              <a:buChar char="»"/>
              <a:defRPr>
                <a:latin typeface="Proxima Nova"/>
                <a:ea typeface="Proxima Nova"/>
                <a:cs typeface="Proxima Nova"/>
                <a:sym typeface="Proxima Nova"/>
              </a:defRPr>
            </a:lvl5pPr>
            <a:lvl6pPr marL="2743200" lvl="5" indent="-342900" algn="l">
              <a:lnSpc>
                <a:spcPct val="100000"/>
              </a:lnSpc>
              <a:spcBef>
                <a:spcPts val="360"/>
              </a:spcBef>
              <a:spcAft>
                <a:spcPts val="0"/>
              </a:spcAft>
              <a:buClr>
                <a:schemeClr val="dk1"/>
              </a:buClr>
              <a:buSzPts val="1800"/>
              <a:buFont typeface="Proxima Nova"/>
              <a:buChar char="•"/>
              <a:defRPr>
                <a:latin typeface="Proxima Nova"/>
                <a:ea typeface="Proxima Nova"/>
                <a:cs typeface="Proxima Nova"/>
                <a:sym typeface="Proxima Nova"/>
              </a:defRPr>
            </a:lvl6pPr>
            <a:lvl7pPr marL="3200400" lvl="6" indent="-342900" algn="l">
              <a:lnSpc>
                <a:spcPct val="100000"/>
              </a:lnSpc>
              <a:spcBef>
                <a:spcPts val="360"/>
              </a:spcBef>
              <a:spcAft>
                <a:spcPts val="0"/>
              </a:spcAft>
              <a:buClr>
                <a:schemeClr val="dk1"/>
              </a:buClr>
              <a:buSzPts val="1800"/>
              <a:buFont typeface="Proxima Nova"/>
              <a:buChar char="•"/>
              <a:defRPr>
                <a:latin typeface="Proxima Nova"/>
                <a:ea typeface="Proxima Nova"/>
                <a:cs typeface="Proxima Nova"/>
                <a:sym typeface="Proxima Nova"/>
              </a:defRPr>
            </a:lvl7pPr>
            <a:lvl8pPr marL="3657600" lvl="7" indent="-342900" algn="l">
              <a:lnSpc>
                <a:spcPct val="100000"/>
              </a:lnSpc>
              <a:spcBef>
                <a:spcPts val="360"/>
              </a:spcBef>
              <a:spcAft>
                <a:spcPts val="0"/>
              </a:spcAft>
              <a:buClr>
                <a:schemeClr val="dk1"/>
              </a:buClr>
              <a:buSzPts val="1800"/>
              <a:buFont typeface="Proxima Nova"/>
              <a:buChar char="•"/>
              <a:defRPr>
                <a:latin typeface="Proxima Nova"/>
                <a:ea typeface="Proxima Nova"/>
                <a:cs typeface="Proxima Nova"/>
                <a:sym typeface="Proxima Nova"/>
              </a:defRPr>
            </a:lvl8pPr>
            <a:lvl9pPr marL="4114800" lvl="8" indent="-342900" algn="l">
              <a:lnSpc>
                <a:spcPct val="100000"/>
              </a:lnSpc>
              <a:spcBef>
                <a:spcPts val="360"/>
              </a:spcBef>
              <a:spcAft>
                <a:spcPts val="0"/>
              </a:spcAft>
              <a:buClr>
                <a:schemeClr val="dk1"/>
              </a:buClr>
              <a:buSzPts val="1800"/>
              <a:buFont typeface="Proxima Nova"/>
              <a:buChar char="•"/>
              <a:defRPr>
                <a:latin typeface="Proxima Nova"/>
                <a:ea typeface="Proxima Nova"/>
                <a:cs typeface="Proxima Nova"/>
                <a:sym typeface="Proxima Nova"/>
              </a:defRPr>
            </a:lvl9pPr>
          </a:lstStyle>
          <a:p>
            <a:endParaRPr/>
          </a:p>
        </p:txBody>
      </p:sp>
      <p:sp>
        <p:nvSpPr>
          <p:cNvPr id="24" name="Google Shape;24;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33"/>
        <p:cNvGrpSpPr/>
        <p:nvPr/>
      </p:nvGrpSpPr>
      <p:grpSpPr>
        <a:xfrm>
          <a:off x="0" y="0"/>
          <a:ext cx="0" cy="0"/>
          <a:chOff x="0" y="0"/>
          <a:chExt cx="0" cy="0"/>
        </a:xfrm>
      </p:grpSpPr>
      <p:sp>
        <p:nvSpPr>
          <p:cNvPr id="34" name="Google Shape;34;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0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a:endParaRPr/>
          </a:p>
        </p:txBody>
      </p:sp>
      <p:sp>
        <p:nvSpPr>
          <p:cNvPr id="67" name="Google Shape;67;p10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a:endParaRPr/>
          </a:p>
        </p:txBody>
      </p:sp>
      <p:sp>
        <p:nvSpPr>
          <p:cNvPr id="74" name="Google Shape;74;p10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78"/>
        <p:cNvGrpSpPr/>
        <p:nvPr/>
      </p:nvGrpSpPr>
      <p:grpSpPr>
        <a:xfrm>
          <a:off x="0" y="0"/>
          <a:ext cx="0" cy="0"/>
          <a:chOff x="0" y="0"/>
          <a:chExt cx="0" cy="0"/>
        </a:xfrm>
      </p:grpSpPr>
      <p:sp>
        <p:nvSpPr>
          <p:cNvPr id="79" name="Google Shape;79;p10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a:endParaRPr/>
          </a:p>
        </p:txBody>
      </p:sp>
      <p:sp>
        <p:nvSpPr>
          <p:cNvPr id="80" name="Google Shape;80;p10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0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Proxima Nova"/>
              <a:buNone/>
              <a:defRPr sz="44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4400"/>
              <a:buFont typeface="Proxima Nova"/>
              <a:buNone/>
              <a:defRPr sz="4400" b="0" i="0" u="none" strike="noStrike" cap="none">
                <a:solidFill>
                  <a:srgbClr val="000000"/>
                </a:solidFill>
                <a:latin typeface="Proxima Nova"/>
                <a:ea typeface="Proxima Nova"/>
                <a:cs typeface="Proxima Nova"/>
                <a:sym typeface="Proxima Nova"/>
              </a:defRPr>
            </a:lvl2pPr>
            <a:lvl3pPr marR="0" lvl="2" algn="l" rtl="0">
              <a:lnSpc>
                <a:spcPct val="100000"/>
              </a:lnSpc>
              <a:spcBef>
                <a:spcPts val="0"/>
              </a:spcBef>
              <a:spcAft>
                <a:spcPts val="0"/>
              </a:spcAft>
              <a:buClr>
                <a:srgbClr val="000000"/>
              </a:buClr>
              <a:buSzPts val="4400"/>
              <a:buFont typeface="Proxima Nova"/>
              <a:buNone/>
              <a:defRPr sz="4400" b="0" i="0" u="none" strike="noStrike" cap="none">
                <a:solidFill>
                  <a:srgbClr val="000000"/>
                </a:solidFill>
                <a:latin typeface="Proxima Nova"/>
                <a:ea typeface="Proxima Nova"/>
                <a:cs typeface="Proxima Nova"/>
                <a:sym typeface="Proxima Nova"/>
              </a:defRPr>
            </a:lvl3pPr>
            <a:lvl4pPr marR="0" lvl="3" algn="l" rtl="0">
              <a:lnSpc>
                <a:spcPct val="100000"/>
              </a:lnSpc>
              <a:spcBef>
                <a:spcPts val="0"/>
              </a:spcBef>
              <a:spcAft>
                <a:spcPts val="0"/>
              </a:spcAft>
              <a:buClr>
                <a:srgbClr val="000000"/>
              </a:buClr>
              <a:buSzPts val="4400"/>
              <a:buFont typeface="Proxima Nova"/>
              <a:buNone/>
              <a:defRPr sz="4400" b="0" i="0" u="none" strike="noStrike" cap="none">
                <a:solidFill>
                  <a:srgbClr val="000000"/>
                </a:solidFill>
                <a:latin typeface="Proxima Nova"/>
                <a:ea typeface="Proxima Nova"/>
                <a:cs typeface="Proxima Nova"/>
                <a:sym typeface="Proxima Nova"/>
              </a:defRPr>
            </a:lvl4pPr>
            <a:lvl5pPr marR="0" lvl="4" algn="l" rtl="0">
              <a:lnSpc>
                <a:spcPct val="100000"/>
              </a:lnSpc>
              <a:spcBef>
                <a:spcPts val="0"/>
              </a:spcBef>
              <a:spcAft>
                <a:spcPts val="0"/>
              </a:spcAft>
              <a:buClr>
                <a:srgbClr val="000000"/>
              </a:buClr>
              <a:buSzPts val="4400"/>
              <a:buFont typeface="Proxima Nova"/>
              <a:buNone/>
              <a:defRPr sz="4400" b="0" i="0" u="none" strike="noStrike" cap="none">
                <a:solidFill>
                  <a:srgbClr val="000000"/>
                </a:solidFill>
                <a:latin typeface="Proxima Nova"/>
                <a:ea typeface="Proxima Nova"/>
                <a:cs typeface="Proxima Nova"/>
                <a:sym typeface="Proxima Nova"/>
              </a:defRPr>
            </a:lvl5pPr>
            <a:lvl6pPr marR="0" lvl="5" algn="l" rtl="0">
              <a:lnSpc>
                <a:spcPct val="100000"/>
              </a:lnSpc>
              <a:spcBef>
                <a:spcPts val="0"/>
              </a:spcBef>
              <a:spcAft>
                <a:spcPts val="0"/>
              </a:spcAft>
              <a:buClr>
                <a:srgbClr val="000000"/>
              </a:buClr>
              <a:buSzPts val="4400"/>
              <a:buFont typeface="Proxima Nova"/>
              <a:buNone/>
              <a:defRPr sz="4400" b="0" i="0" u="none" strike="noStrike" cap="none">
                <a:solidFill>
                  <a:srgbClr val="000000"/>
                </a:solidFill>
                <a:latin typeface="Proxima Nova"/>
                <a:ea typeface="Proxima Nova"/>
                <a:cs typeface="Proxima Nova"/>
                <a:sym typeface="Proxima Nova"/>
              </a:defRPr>
            </a:lvl6pPr>
            <a:lvl7pPr marR="0" lvl="6" algn="l" rtl="0">
              <a:lnSpc>
                <a:spcPct val="100000"/>
              </a:lnSpc>
              <a:spcBef>
                <a:spcPts val="0"/>
              </a:spcBef>
              <a:spcAft>
                <a:spcPts val="0"/>
              </a:spcAft>
              <a:buClr>
                <a:srgbClr val="000000"/>
              </a:buClr>
              <a:buSzPts val="4400"/>
              <a:buFont typeface="Proxima Nova"/>
              <a:buNone/>
              <a:defRPr sz="4400" b="0" i="0" u="none" strike="noStrike" cap="none">
                <a:solidFill>
                  <a:srgbClr val="000000"/>
                </a:solidFill>
                <a:latin typeface="Proxima Nova"/>
                <a:ea typeface="Proxima Nova"/>
                <a:cs typeface="Proxima Nova"/>
                <a:sym typeface="Proxima Nova"/>
              </a:defRPr>
            </a:lvl7pPr>
            <a:lvl8pPr marR="0" lvl="7" algn="l" rtl="0">
              <a:lnSpc>
                <a:spcPct val="100000"/>
              </a:lnSpc>
              <a:spcBef>
                <a:spcPts val="0"/>
              </a:spcBef>
              <a:spcAft>
                <a:spcPts val="0"/>
              </a:spcAft>
              <a:buClr>
                <a:srgbClr val="000000"/>
              </a:buClr>
              <a:buSzPts val="4400"/>
              <a:buFont typeface="Proxima Nova"/>
              <a:buNone/>
              <a:defRPr sz="4400" b="0" i="0" u="none" strike="noStrike" cap="none">
                <a:solidFill>
                  <a:srgbClr val="000000"/>
                </a:solidFill>
                <a:latin typeface="Proxima Nova"/>
                <a:ea typeface="Proxima Nova"/>
                <a:cs typeface="Proxima Nova"/>
                <a:sym typeface="Proxima Nova"/>
              </a:defRPr>
            </a:lvl8pPr>
            <a:lvl9pPr marR="0" lvl="8" algn="l" rtl="0">
              <a:lnSpc>
                <a:spcPct val="100000"/>
              </a:lnSpc>
              <a:spcBef>
                <a:spcPts val="0"/>
              </a:spcBef>
              <a:spcAft>
                <a:spcPts val="0"/>
              </a:spcAft>
              <a:buClr>
                <a:srgbClr val="000000"/>
              </a:buClr>
              <a:buSzPts val="4400"/>
              <a:buFont typeface="Proxima Nova"/>
              <a:buNone/>
              <a:defRPr sz="4400" b="0" i="0" u="none" strike="noStrike" cap="none">
                <a:solidFill>
                  <a:srgbClr val="000000"/>
                </a:solidFill>
                <a:latin typeface="Proxima Nova"/>
                <a:ea typeface="Proxima Nova"/>
                <a:cs typeface="Proxima Nova"/>
                <a:sym typeface="Proxima Nova"/>
              </a:defRPr>
            </a:lvl9pPr>
          </a:lstStyle>
          <a:p>
            <a:endParaRPr/>
          </a:p>
        </p:txBody>
      </p:sp>
      <p:sp>
        <p:nvSpPr>
          <p:cNvPr id="11" name="Google Shape;11;p9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Proxima Nova"/>
              <a:buChar char="•"/>
              <a:defRPr sz="3200" b="0" i="0" u="none" strike="noStrike" cap="none">
                <a:solidFill>
                  <a:schemeClr val="dk1"/>
                </a:solidFill>
                <a:latin typeface="Proxima Nova"/>
                <a:ea typeface="Proxima Nova"/>
                <a:cs typeface="Proxima Nova"/>
                <a:sym typeface="Proxima Nova"/>
              </a:defRPr>
            </a:lvl1pPr>
            <a:lvl2pPr marL="914400" marR="0" lvl="1" indent="-406400" algn="l" rtl="0">
              <a:lnSpc>
                <a:spcPct val="100000"/>
              </a:lnSpc>
              <a:spcBef>
                <a:spcPts val="560"/>
              </a:spcBef>
              <a:spcAft>
                <a:spcPts val="0"/>
              </a:spcAft>
              <a:buClr>
                <a:schemeClr val="dk1"/>
              </a:buClr>
              <a:buSzPts val="2800"/>
              <a:buFont typeface="Proxima Nova"/>
              <a:buChar char="–"/>
              <a:defRPr sz="2800" b="0" i="0" u="none" strike="noStrike" cap="none">
                <a:solidFill>
                  <a:schemeClr val="dk1"/>
                </a:solidFill>
                <a:latin typeface="Proxima Nova"/>
                <a:ea typeface="Proxima Nova"/>
                <a:cs typeface="Proxima Nova"/>
                <a:sym typeface="Proxima Nova"/>
              </a:defRPr>
            </a:lvl2pPr>
            <a:lvl3pPr marL="1371600" marR="0" lvl="2" indent="-381000" algn="l" rtl="0">
              <a:lnSpc>
                <a:spcPct val="100000"/>
              </a:lnSpc>
              <a:spcBef>
                <a:spcPts val="480"/>
              </a:spcBef>
              <a:spcAft>
                <a:spcPts val="0"/>
              </a:spcAft>
              <a:buClr>
                <a:schemeClr val="dk1"/>
              </a:buClr>
              <a:buSzPts val="2400"/>
              <a:buFont typeface="Proxima Nova"/>
              <a:buChar char="•"/>
              <a:defRPr sz="2400" b="0" i="0" u="none" strike="noStrike" cap="none">
                <a:solidFill>
                  <a:schemeClr val="dk1"/>
                </a:solidFill>
                <a:latin typeface="Proxima Nova"/>
                <a:ea typeface="Proxima Nova"/>
                <a:cs typeface="Proxima Nova"/>
                <a:sym typeface="Proxima Nova"/>
              </a:defRPr>
            </a:lvl3pPr>
            <a:lvl4pPr marL="1828800" marR="0" lvl="3" indent="-355600" algn="l" rtl="0">
              <a:lnSpc>
                <a:spcPct val="100000"/>
              </a:lnSpc>
              <a:spcBef>
                <a:spcPts val="400"/>
              </a:spcBef>
              <a:spcAft>
                <a:spcPts val="0"/>
              </a:spcAft>
              <a:buClr>
                <a:schemeClr val="dk1"/>
              </a:buClr>
              <a:buSzPts val="2000"/>
              <a:buFont typeface="Proxima Nova"/>
              <a:buChar char="–"/>
              <a:defRPr sz="2000" b="0" i="0" u="none" strike="noStrike" cap="none">
                <a:solidFill>
                  <a:schemeClr val="dk1"/>
                </a:solidFill>
                <a:latin typeface="Proxima Nova"/>
                <a:ea typeface="Proxima Nova"/>
                <a:cs typeface="Proxima Nova"/>
                <a:sym typeface="Proxima Nova"/>
              </a:defRPr>
            </a:lvl4pPr>
            <a:lvl5pPr marL="2286000" marR="0" lvl="4" indent="-355600" algn="l" rtl="0">
              <a:lnSpc>
                <a:spcPct val="100000"/>
              </a:lnSpc>
              <a:spcBef>
                <a:spcPts val="400"/>
              </a:spcBef>
              <a:spcAft>
                <a:spcPts val="0"/>
              </a:spcAft>
              <a:buClr>
                <a:schemeClr val="dk1"/>
              </a:buClr>
              <a:buSzPts val="2000"/>
              <a:buFont typeface="Proxima Nova"/>
              <a:buChar char="»"/>
              <a:defRPr sz="2000" b="0" i="0" u="none" strike="noStrike" cap="none">
                <a:solidFill>
                  <a:schemeClr val="dk1"/>
                </a:solidFill>
                <a:latin typeface="Proxima Nova"/>
                <a:ea typeface="Proxima Nova"/>
                <a:cs typeface="Proxima Nova"/>
                <a:sym typeface="Proxima Nova"/>
              </a:defRPr>
            </a:lvl5pPr>
            <a:lvl6pPr marL="2743200" marR="0" lvl="5" indent="-355600" algn="l" rtl="0">
              <a:lnSpc>
                <a:spcPct val="100000"/>
              </a:lnSpc>
              <a:spcBef>
                <a:spcPts val="400"/>
              </a:spcBef>
              <a:spcAft>
                <a:spcPts val="0"/>
              </a:spcAft>
              <a:buClr>
                <a:schemeClr val="dk1"/>
              </a:buClr>
              <a:buSzPts val="2000"/>
              <a:buFont typeface="Proxima Nova"/>
              <a:buChar char="•"/>
              <a:defRPr sz="2000" b="0" i="0" u="none" strike="noStrike" cap="none">
                <a:solidFill>
                  <a:schemeClr val="dk1"/>
                </a:solidFill>
                <a:latin typeface="Proxima Nova"/>
                <a:ea typeface="Proxima Nova"/>
                <a:cs typeface="Proxima Nova"/>
                <a:sym typeface="Proxima Nova"/>
              </a:defRPr>
            </a:lvl6pPr>
            <a:lvl7pPr marL="3200400" marR="0" lvl="6" indent="-355600" algn="l" rtl="0">
              <a:lnSpc>
                <a:spcPct val="100000"/>
              </a:lnSpc>
              <a:spcBef>
                <a:spcPts val="400"/>
              </a:spcBef>
              <a:spcAft>
                <a:spcPts val="0"/>
              </a:spcAft>
              <a:buClr>
                <a:schemeClr val="dk1"/>
              </a:buClr>
              <a:buSzPts val="2000"/>
              <a:buFont typeface="Proxima Nova"/>
              <a:buChar char="•"/>
              <a:defRPr sz="2000" b="0" i="0" u="none" strike="noStrike" cap="none">
                <a:solidFill>
                  <a:schemeClr val="dk1"/>
                </a:solidFill>
                <a:latin typeface="Proxima Nova"/>
                <a:ea typeface="Proxima Nova"/>
                <a:cs typeface="Proxima Nova"/>
                <a:sym typeface="Proxima Nova"/>
              </a:defRPr>
            </a:lvl7pPr>
            <a:lvl8pPr marL="3657600" marR="0" lvl="7" indent="-355600" algn="l" rtl="0">
              <a:lnSpc>
                <a:spcPct val="100000"/>
              </a:lnSpc>
              <a:spcBef>
                <a:spcPts val="400"/>
              </a:spcBef>
              <a:spcAft>
                <a:spcPts val="0"/>
              </a:spcAft>
              <a:buClr>
                <a:schemeClr val="dk1"/>
              </a:buClr>
              <a:buSzPts val="2000"/>
              <a:buFont typeface="Proxima Nova"/>
              <a:buChar char="•"/>
              <a:defRPr sz="2000" b="0" i="0" u="none" strike="noStrike" cap="none">
                <a:solidFill>
                  <a:schemeClr val="dk1"/>
                </a:solidFill>
                <a:latin typeface="Proxima Nova"/>
                <a:ea typeface="Proxima Nova"/>
                <a:cs typeface="Proxima Nova"/>
                <a:sym typeface="Proxima Nova"/>
              </a:defRPr>
            </a:lvl8pPr>
            <a:lvl9pPr marL="4114800" marR="0" lvl="8" indent="-355600" algn="l" rtl="0">
              <a:lnSpc>
                <a:spcPct val="100000"/>
              </a:lnSpc>
              <a:spcBef>
                <a:spcPts val="400"/>
              </a:spcBef>
              <a:spcAft>
                <a:spcPts val="0"/>
              </a:spcAft>
              <a:buClr>
                <a:schemeClr val="dk1"/>
              </a:buClr>
              <a:buSzPts val="2000"/>
              <a:buFont typeface="Proxima Nova"/>
              <a:buChar char="•"/>
              <a:defRPr sz="2000" b="0" i="0" u="none" strike="noStrike" cap="none">
                <a:solidFill>
                  <a:schemeClr val="dk1"/>
                </a:solidFill>
                <a:latin typeface="Proxima Nova"/>
                <a:ea typeface="Proxima Nova"/>
                <a:cs typeface="Proxima Nova"/>
                <a:sym typeface="Proxima Nova"/>
              </a:defRPr>
            </a:lvl9pPr>
          </a:lstStyle>
          <a:p>
            <a:endParaRPr/>
          </a:p>
        </p:txBody>
      </p:sp>
      <p:sp>
        <p:nvSpPr>
          <p:cNvPr id="12" name="Google Shape;12;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Documento_di_Microsoft_Word1.docx"/><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d2l.ai/chapter_convolutional-modern/resnet.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hyperlink" Target="https://towardsdatascience.com/residual-blocks-building-blocks-of-resnet-fd90ca15d6e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kosiorek.github.io/ml/2017/10/14/visual-attenti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neuralnetworksanddeeplearning.com/chap5.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owardsdatascience.com/the-vanishing-gradient-problem-69bf08b1548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9.png"/><Relationship Id="rId7" Type="http://schemas.openxmlformats.org/officeDocument/2006/relationships/package" Target="../embeddings/Documento_di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800" y="530225"/>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it-IT" b="1"/>
              <a:t>Deep</a:t>
            </a:r>
            <a:r>
              <a:rPr lang="it-IT" b="1" dirty="0"/>
              <a:t> Learning</a:t>
            </a:r>
            <a:endParaRPr b="1" dirty="0"/>
          </a:p>
        </p:txBody>
      </p:sp>
      <p:sp>
        <p:nvSpPr>
          <p:cNvPr id="89" name="Google Shape;89;p1"/>
          <p:cNvSpPr txBox="1">
            <a:spLocks noGrp="1"/>
          </p:cNvSpPr>
          <p:nvPr>
            <p:ph type="subTitle" idx="1"/>
          </p:nvPr>
        </p:nvSpPr>
        <p:spPr>
          <a:xfrm>
            <a:off x="1371600" y="1752600"/>
            <a:ext cx="6400800" cy="737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r>
              <a:rPr lang="it-IT" dirty="0" err="1">
                <a:solidFill>
                  <a:srgbClr val="000000"/>
                </a:solidFill>
              </a:rPr>
              <a:t>a.k.a</a:t>
            </a:r>
            <a:r>
              <a:rPr lang="it-IT" dirty="0">
                <a:solidFill>
                  <a:srgbClr val="000000"/>
                </a:solidFill>
              </a:rPr>
              <a:t>. </a:t>
            </a:r>
            <a:r>
              <a:rPr lang="it-IT" dirty="0" err="1">
                <a:solidFill>
                  <a:srgbClr val="000000"/>
                </a:solidFill>
              </a:rPr>
              <a:t>Neural</a:t>
            </a:r>
            <a:r>
              <a:rPr lang="it-IT" dirty="0">
                <a:solidFill>
                  <a:srgbClr val="000000"/>
                </a:solidFill>
              </a:rPr>
              <a:t> Network</a:t>
            </a:r>
            <a:endParaRPr dirty="0">
              <a:solidFill>
                <a:srgbClr val="000000"/>
              </a:solidFill>
            </a:endParaRPr>
          </a:p>
        </p:txBody>
      </p:sp>
      <p:pic>
        <p:nvPicPr>
          <p:cNvPr id="90" name="Google Shape;90;p1"/>
          <p:cNvPicPr preferRelativeResize="0"/>
          <p:nvPr/>
        </p:nvPicPr>
        <p:blipFill rotWithShape="1">
          <a:blip r:embed="rId3">
            <a:alphaModFix/>
          </a:blip>
          <a:srcRect/>
          <a:stretch/>
        </p:blipFill>
        <p:spPr>
          <a:xfrm>
            <a:off x="2061307" y="3230685"/>
            <a:ext cx="4813300" cy="1689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1"/>
          <p:cNvSpPr txBox="1"/>
          <p:nvPr/>
        </p:nvSpPr>
        <p:spPr>
          <a:xfrm>
            <a:off x="360623" y="1998750"/>
            <a:ext cx="83262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it-IT" sz="2300" b="0" i="0" u="none" strike="noStrike" cap="none">
                <a:solidFill>
                  <a:schemeClr val="dk1"/>
                </a:solidFill>
                <a:latin typeface="Proxima Nova"/>
                <a:ea typeface="Proxima Nova"/>
                <a:cs typeface="Proxima Nova"/>
                <a:sym typeface="Proxima Nova"/>
              </a:rPr>
              <a:t>Since weights are usually -1&lt;w&lt;1, and the derivative of a sigmoid σ’(x)  has the following shape:  </a:t>
            </a:r>
            <a:endParaRPr sz="2300" b="0" i="0" u="none" strike="noStrike" cap="none">
              <a:solidFill>
                <a:srgbClr val="000000"/>
              </a:solidFill>
              <a:latin typeface="Proxima Nova"/>
              <a:ea typeface="Proxima Nova"/>
              <a:cs typeface="Proxima Nova"/>
              <a:sym typeface="Proxima Nova"/>
            </a:endParaRPr>
          </a:p>
        </p:txBody>
      </p:sp>
      <p:pic>
        <p:nvPicPr>
          <p:cNvPr id="176" name="Google Shape;176;p11"/>
          <p:cNvPicPr preferRelativeResize="0"/>
          <p:nvPr/>
        </p:nvPicPr>
        <p:blipFill rotWithShape="1">
          <a:blip r:embed="rId4">
            <a:alphaModFix/>
          </a:blip>
          <a:srcRect/>
          <a:stretch/>
        </p:blipFill>
        <p:spPr>
          <a:xfrm>
            <a:off x="2901461" y="2816958"/>
            <a:ext cx="3575538" cy="2413488"/>
          </a:xfrm>
          <a:prstGeom prst="rect">
            <a:avLst/>
          </a:prstGeom>
          <a:noFill/>
          <a:ln>
            <a:noFill/>
          </a:ln>
        </p:spPr>
      </p:pic>
      <p:sp>
        <p:nvSpPr>
          <p:cNvPr id="177" name="Google Shape;177;p11"/>
          <p:cNvSpPr txBox="1"/>
          <p:nvPr/>
        </p:nvSpPr>
        <p:spPr>
          <a:xfrm>
            <a:off x="457200" y="5144475"/>
            <a:ext cx="7910700" cy="1508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it-IT" sz="2300" b="0" i="0" u="none" strike="noStrike" cap="none" dirty="0" err="1">
                <a:solidFill>
                  <a:schemeClr val="dk1"/>
                </a:solidFill>
                <a:latin typeface="Proxima Nova"/>
                <a:ea typeface="Proxima Nova"/>
                <a:cs typeface="Proxima Nova"/>
                <a:sym typeface="Proxima Nova"/>
              </a:rPr>
              <a:t>Then</a:t>
            </a:r>
            <a:r>
              <a:rPr lang="it-IT" sz="2300" b="0" i="0" u="none" strike="noStrike" cap="none" dirty="0">
                <a:solidFill>
                  <a:schemeClr val="dk1"/>
                </a:solidFill>
                <a:latin typeface="Proxima Nova"/>
                <a:ea typeface="Proxima Nova"/>
                <a:cs typeface="Proxima Nova"/>
                <a:sym typeface="Proxima Nova"/>
              </a:rPr>
              <a:t>, the “</a:t>
            </a:r>
            <a:r>
              <a:rPr lang="it-IT" sz="2300" b="0" i="0" u="none" strike="noStrike" cap="none" dirty="0" err="1">
                <a:solidFill>
                  <a:schemeClr val="dk1"/>
                </a:solidFill>
                <a:latin typeface="Proxima Nova"/>
                <a:ea typeface="Proxima Nova"/>
                <a:cs typeface="Proxima Nova"/>
                <a:sym typeface="Proxima Nova"/>
              </a:rPr>
              <a:t>deltas</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at</a:t>
            </a:r>
            <a:r>
              <a:rPr lang="it-IT" sz="2300" b="0" i="0" u="none" strike="noStrike" cap="none" dirty="0">
                <a:solidFill>
                  <a:schemeClr val="dk1"/>
                </a:solidFill>
                <a:latin typeface="Proxima Nova"/>
                <a:ea typeface="Proxima Nova"/>
                <a:cs typeface="Proxima Nova"/>
                <a:sym typeface="Proxima Nova"/>
              </a:rPr>
              <a:t> the </a:t>
            </a:r>
            <a:r>
              <a:rPr lang="it-IT" sz="2300" b="0" i="0" u="none" strike="noStrike" cap="none" dirty="0" err="1">
                <a:solidFill>
                  <a:schemeClr val="dk1"/>
                </a:solidFill>
                <a:latin typeface="Proxima Nova"/>
                <a:ea typeface="Proxima Nova"/>
                <a:cs typeface="Proxima Nova"/>
                <a:sym typeface="Proxima Nova"/>
              </a:rPr>
              <a:t>initial</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levels</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become</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quickly</a:t>
            </a:r>
            <a:r>
              <a:rPr lang="it-IT" sz="2300" b="0" i="0" u="none" strike="noStrike" cap="none" dirty="0">
                <a:solidFill>
                  <a:schemeClr val="dk1"/>
                </a:solidFill>
                <a:latin typeface="Proxima Nova"/>
                <a:ea typeface="Proxima Nova"/>
                <a:cs typeface="Proxima Nova"/>
                <a:sym typeface="Proxima Nova"/>
              </a:rPr>
              <a:t> </a:t>
            </a:r>
            <a:r>
              <a:rPr lang="it-IT" sz="2300" b="1" i="0" u="none" strike="noStrike" cap="none" dirty="0" err="1">
                <a:solidFill>
                  <a:schemeClr val="dk1"/>
                </a:solidFill>
                <a:latin typeface="Proxima Nova"/>
                <a:ea typeface="Proxima Nova"/>
                <a:cs typeface="Proxima Nova"/>
                <a:sym typeface="Proxima Nova"/>
              </a:rPr>
              <a:t>very</a:t>
            </a:r>
            <a:r>
              <a:rPr lang="it-IT" sz="2300" b="1" i="0" u="none" strike="noStrike" cap="none" dirty="0">
                <a:solidFill>
                  <a:schemeClr val="dk1"/>
                </a:solidFill>
                <a:latin typeface="Proxima Nova"/>
                <a:ea typeface="Proxima Nova"/>
                <a:cs typeface="Proxima Nova"/>
                <a:sym typeface="Proxima Nova"/>
              </a:rPr>
              <a:t> small </a:t>
            </a:r>
            <a:r>
              <a:rPr lang="it-IT" sz="2300" b="0" i="0" u="none" strike="noStrike" cap="none" dirty="0" err="1">
                <a:solidFill>
                  <a:schemeClr val="dk1"/>
                </a:solidFill>
                <a:latin typeface="Proxima Nova"/>
                <a:ea typeface="Proxima Nova"/>
                <a:cs typeface="Proxima Nova"/>
                <a:sym typeface="Proxima Nova"/>
              </a:rPr>
              <a:t>as</a:t>
            </a:r>
            <a:r>
              <a:rPr lang="it-IT" sz="2300" b="0" i="0" u="none" strike="noStrike" cap="none" dirty="0">
                <a:solidFill>
                  <a:schemeClr val="dk1"/>
                </a:solidFill>
                <a:latin typeface="Proxima Nova"/>
                <a:ea typeface="Proxima Nova"/>
                <a:cs typeface="Proxima Nova"/>
                <a:sym typeface="Proxima Nova"/>
              </a:rPr>
              <a:t> the </a:t>
            </a:r>
            <a:r>
              <a:rPr lang="it-IT" sz="2300" b="0" i="0" u="none" strike="noStrike" cap="none" dirty="0" err="1">
                <a:solidFill>
                  <a:schemeClr val="dk1"/>
                </a:solidFill>
                <a:latin typeface="Proxima Nova"/>
                <a:ea typeface="Proxima Nova"/>
                <a:cs typeface="Proxima Nova"/>
                <a:sym typeface="Proxima Nova"/>
              </a:rPr>
              <a:t>number</a:t>
            </a:r>
            <a:r>
              <a:rPr lang="it-IT" sz="2300" b="0" i="0" u="none" strike="noStrike" cap="none" dirty="0">
                <a:solidFill>
                  <a:schemeClr val="dk1"/>
                </a:solidFill>
                <a:latin typeface="Proxima Nova"/>
                <a:ea typeface="Proxima Nova"/>
                <a:cs typeface="Proxima Nova"/>
                <a:sym typeface="Proxima Nova"/>
              </a:rPr>
              <a:t> of </a:t>
            </a:r>
            <a:r>
              <a:rPr lang="it-IT" sz="2300" b="0" i="0" u="none" strike="noStrike" cap="none" dirty="0" err="1">
                <a:solidFill>
                  <a:schemeClr val="dk1"/>
                </a:solidFill>
                <a:latin typeface="Proxima Nova"/>
                <a:ea typeface="Proxima Nova"/>
                <a:cs typeface="Proxima Nova"/>
                <a:sym typeface="Proxima Nova"/>
              </a:rPr>
              <a:t>layers</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increase</a:t>
            </a:r>
            <a:r>
              <a:rPr lang="it-IT" sz="2300" b="0" i="0" u="none" strike="noStrike" cap="none" dirty="0">
                <a:solidFill>
                  <a:schemeClr val="dk1"/>
                </a:solidFill>
                <a:latin typeface="Proxima Nova"/>
                <a:ea typeface="Proxima Nova"/>
                <a:cs typeface="Proxima Nova"/>
                <a:sym typeface="Proxima Nova"/>
              </a:rPr>
              <a:t> (the </a:t>
            </a:r>
            <a:r>
              <a:rPr lang="it-IT" sz="2300" b="0" i="0" u="none" strike="noStrike" cap="none" dirty="0" err="1">
                <a:solidFill>
                  <a:schemeClr val="dk1"/>
                </a:solidFill>
                <a:latin typeface="Proxima Nova"/>
                <a:ea typeface="Proxima Nova"/>
                <a:cs typeface="Proxima Nova"/>
                <a:sym typeface="Proxima Nova"/>
              </a:rPr>
              <a:t>product</a:t>
            </a:r>
            <a:r>
              <a:rPr lang="it-IT" sz="2300" b="0" i="0" u="none" strike="noStrike" cap="none" dirty="0">
                <a:solidFill>
                  <a:schemeClr val="dk1"/>
                </a:solidFill>
                <a:latin typeface="Proxima Nova"/>
                <a:ea typeface="Proxima Nova"/>
                <a:cs typeface="Proxima Nova"/>
                <a:sym typeface="Proxima Nova"/>
              </a:rPr>
              <a:t> of </a:t>
            </a:r>
            <a:r>
              <a:rPr lang="it-IT" sz="2300" b="0" i="0" u="none" strike="noStrike" cap="none" dirty="0" err="1">
                <a:solidFill>
                  <a:schemeClr val="dk1"/>
                </a:solidFill>
                <a:latin typeface="Proxima Nova"/>
                <a:ea typeface="Proxima Nova"/>
                <a:cs typeface="Proxima Nova"/>
                <a:sym typeface="Proxima Nova"/>
              </a:rPr>
              <a:t>many</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derivatives</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all</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much</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lower</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than</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one</a:t>
            </a:r>
            <a:r>
              <a:rPr lang="it-IT" sz="2300" b="0" i="0" u="none" strike="noStrike" cap="none" dirty="0">
                <a:solidFill>
                  <a:schemeClr val="dk1"/>
                </a:solidFill>
                <a:latin typeface="Proxima Nova"/>
                <a:ea typeface="Proxima Nova"/>
                <a:cs typeface="Proxima Nova"/>
                <a:sym typeface="Proxima Nova"/>
              </a:rPr>
              <a:t>) – </a:t>
            </a:r>
            <a:r>
              <a:rPr lang="it-IT" sz="2300" b="0" i="0" u="none" strike="noStrike" cap="none" dirty="0" err="1">
                <a:solidFill>
                  <a:schemeClr val="dk1"/>
                </a:solidFill>
                <a:latin typeface="Proxima Nova"/>
                <a:ea typeface="Proxima Nova"/>
                <a:cs typeface="Proxima Nova"/>
                <a:sym typeface="Proxima Nova"/>
              </a:rPr>
              <a:t>causing</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latin typeface="Proxima Nova"/>
                <a:ea typeface="Proxima Nova"/>
                <a:cs typeface="Proxima Nova"/>
                <a:sym typeface="Proxima Nova"/>
              </a:rPr>
              <a:t>very</a:t>
            </a:r>
            <a:r>
              <a:rPr lang="it-IT" sz="2300" b="0" i="0" u="none" strike="noStrike" cap="none" dirty="0">
                <a:solidFill>
                  <a:schemeClr val="dk1"/>
                </a:solidFill>
                <a:latin typeface="Proxima Nova"/>
                <a:ea typeface="Proxima Nova"/>
                <a:cs typeface="Proxima Nova"/>
                <a:sym typeface="Proxima Nova"/>
              </a:rPr>
              <a:t> slow </a:t>
            </a:r>
            <a:r>
              <a:rPr lang="it-IT" sz="2300" b="0" i="0" u="none" strike="noStrike" cap="none" dirty="0" err="1">
                <a:solidFill>
                  <a:schemeClr val="dk1"/>
                </a:solidFill>
                <a:latin typeface="Proxima Nova"/>
                <a:ea typeface="Proxima Nova"/>
                <a:cs typeface="Proxima Nova"/>
                <a:sym typeface="Proxima Nova"/>
              </a:rPr>
              <a:t>convergence</a:t>
            </a:r>
            <a:r>
              <a:rPr lang="it-IT" sz="2300" b="0" i="0" u="none" strike="noStrike" cap="none" dirty="0">
                <a:solidFill>
                  <a:schemeClr val="dk1"/>
                </a:solidFill>
                <a:latin typeface="Proxima Nova"/>
                <a:ea typeface="Proxima Nova"/>
                <a:cs typeface="Proxima Nova"/>
                <a:sym typeface="Proxima Nova"/>
              </a:rPr>
              <a:t>  on </a:t>
            </a:r>
            <a:r>
              <a:rPr lang="it-IT" sz="2300" b="0" i="0" u="none" strike="noStrike" cap="none" dirty="0" err="1">
                <a:solidFill>
                  <a:schemeClr val="dk1"/>
                </a:solidFill>
                <a:latin typeface="Proxima Nova"/>
                <a:ea typeface="Proxima Nova"/>
                <a:cs typeface="Proxima Nova"/>
                <a:sym typeface="Proxima Nova"/>
              </a:rPr>
              <a:t>stable</a:t>
            </a:r>
            <a:r>
              <a:rPr lang="it-IT" sz="2300" b="0" i="0" u="none" strike="noStrike" cap="none" dirty="0">
                <a:solidFill>
                  <a:schemeClr val="dk1"/>
                </a:solidFill>
                <a:latin typeface="Proxima Nova"/>
                <a:ea typeface="Proxima Nova"/>
                <a:cs typeface="Proxima Nova"/>
                <a:sym typeface="Proxima Nova"/>
              </a:rPr>
              <a:t> </a:t>
            </a:r>
            <a:r>
              <a:rPr lang="it-IT" sz="2300" b="0" i="0" u="none" strike="noStrike" cap="none" dirty="0" err="1">
                <a:solidFill>
                  <a:schemeClr val="dk1"/>
                </a:solidFill>
                <a:latin typeface="Proxima Nova"/>
                <a:ea typeface="Proxima Nova"/>
                <a:cs typeface="Proxima Nova"/>
                <a:sym typeface="Proxima Nova"/>
              </a:rPr>
              <a:t>values</a:t>
            </a:r>
            <a:endParaRPr sz="2300" b="0" i="0" u="none" strike="noStrike" cap="none" dirty="0">
              <a:solidFill>
                <a:srgbClr val="000000"/>
              </a:solidFill>
              <a:latin typeface="Proxima Nova"/>
              <a:ea typeface="Proxima Nova"/>
              <a:cs typeface="Proxima Nova"/>
              <a:sym typeface="Proxima Nova"/>
            </a:endParaRPr>
          </a:p>
        </p:txBody>
      </p:sp>
      <p:graphicFrame>
        <p:nvGraphicFramePr>
          <p:cNvPr id="178" name="Google Shape;178;p11"/>
          <p:cNvGraphicFramePr/>
          <p:nvPr>
            <p:extLst>
              <p:ext uri="{D42A27DB-BD31-4B8C-83A1-F6EECF244321}">
                <p14:modId xmlns:p14="http://schemas.microsoft.com/office/powerpoint/2010/main" val="2202617731"/>
              </p:ext>
            </p:extLst>
          </p:nvPr>
        </p:nvGraphicFramePr>
        <p:xfrm>
          <a:off x="1441450" y="1323975"/>
          <a:ext cx="5734050" cy="565150"/>
        </p:xfrm>
        <a:graphic>
          <a:graphicData uri="http://schemas.openxmlformats.org/presentationml/2006/ole">
            <mc:AlternateContent xmlns:mc="http://schemas.openxmlformats.org/markup-compatibility/2006">
              <mc:Choice xmlns:v="urn:schemas-microsoft-com:vml" Requires="v">
                <p:oleObj spid="_x0000_s2094" name="Documento" r:id="rId5" imgW="5727700" imgH="508000" progId="Word.Document.12">
                  <p:embed/>
                </p:oleObj>
              </mc:Choice>
              <mc:Fallback>
                <p:oleObj name="Documento" r:id="rId5" imgW="5727700" imgH="508000" progId="Word.Document.12">
                  <p:embed/>
                  <p:pic>
                    <p:nvPicPr>
                      <p:cNvPr id="178" name="Google Shape;178;p11"/>
                      <p:cNvPicPr preferRelativeResize="0"/>
                      <p:nvPr/>
                    </p:nvPicPr>
                    <p:blipFill rotWithShape="1">
                      <a:blip r:embed="rId6">
                        <a:alphaModFix/>
                      </a:blip>
                      <a:srcRect/>
                      <a:stretch>
                        <a:fillRect/>
                      </a:stretch>
                    </p:blipFill>
                    <p:spPr>
                      <a:xfrm>
                        <a:off x="1441450" y="1323975"/>
                        <a:ext cx="5734050" cy="565150"/>
                      </a:xfrm>
                      <a:prstGeom prst="rect">
                        <a:avLst/>
                      </a:prstGeom>
                      <a:noFill/>
                      <a:ln>
                        <a:noFill/>
                      </a:ln>
                    </p:spPr>
                  </p:pic>
                </p:oleObj>
              </mc:Fallback>
            </mc:AlternateContent>
          </a:graphicData>
        </a:graphic>
      </p:graphicFrame>
      <p:sp>
        <p:nvSpPr>
          <p:cNvPr id="179" name="Google Shape;179;p11"/>
          <p:cNvSpPr txBox="1">
            <a:spLocks noGrp="1"/>
          </p:cNvSpPr>
          <p:nvPr>
            <p:ph type="title"/>
          </p:nvPr>
        </p:nvSpPr>
        <p:spPr>
          <a:xfrm>
            <a:off x="457200" y="274638"/>
            <a:ext cx="8229600" cy="79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it-IT"/>
              <a:t>Vanishing Gradient:</a:t>
            </a:r>
            <a:endParaRPr/>
          </a:p>
          <a:p>
            <a:pPr marL="0" lvl="0" indent="0" algn="ctr" rtl="0">
              <a:lnSpc>
                <a:spcPct val="100000"/>
              </a:lnSpc>
              <a:spcBef>
                <a:spcPts val="0"/>
              </a:spcBef>
              <a:spcAft>
                <a:spcPts val="0"/>
              </a:spcAft>
              <a:buClr>
                <a:schemeClr val="dk1"/>
              </a:buClr>
              <a:buSzPts val="4400"/>
              <a:buFont typeface="Calibri"/>
              <a:buNone/>
            </a:pPr>
            <a:r>
              <a:rPr lang="it-IT" sz="3200"/>
              <a:t>Example</a:t>
            </a:r>
            <a:endParaRPr sz="3200"/>
          </a:p>
        </p:txBody>
      </p:sp>
      <p:sp>
        <p:nvSpPr>
          <p:cNvPr id="180" name="Google Shape;180;p11"/>
          <p:cNvSpPr txBox="1"/>
          <p:nvPr/>
        </p:nvSpPr>
        <p:spPr>
          <a:xfrm>
            <a:off x="7764075" y="175050"/>
            <a:ext cx="1047900" cy="10374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Clr>
                <a:srgbClr val="000000"/>
              </a:buClr>
              <a:buSzPts val="6000"/>
              <a:buFont typeface="Arial"/>
              <a:buNone/>
            </a:pPr>
            <a:r>
              <a:rPr lang="it-IT" sz="6000" b="1" i="0" u="none" strike="noStrike" cap="none">
                <a:solidFill>
                  <a:srgbClr val="000000"/>
                </a:solidFill>
                <a:latin typeface="Proxima Nova"/>
                <a:ea typeface="Proxima Nova"/>
                <a:cs typeface="Proxima Nova"/>
                <a:sym typeface="Proxima Nova"/>
              </a:rPr>
              <a:t>2</a:t>
            </a:r>
            <a:endParaRPr sz="6000" b="1" i="0" u="none" strike="noStrike" cap="none">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61d0ffecd3_0_35"/>
          <p:cNvSpPr txBox="1">
            <a:spLocks noGrp="1"/>
          </p:cNvSpPr>
          <p:nvPr>
            <p:ph type="title"/>
          </p:nvPr>
        </p:nvSpPr>
        <p:spPr>
          <a:xfrm>
            <a:off x="457200" y="274638"/>
            <a:ext cx="8229600" cy="79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it-IT"/>
              <a:t>How to avoid: </a:t>
            </a:r>
            <a:endParaRPr/>
          </a:p>
          <a:p>
            <a:pPr marL="0" lvl="0" indent="0" algn="ctr" rtl="0">
              <a:lnSpc>
                <a:spcPct val="100000"/>
              </a:lnSpc>
              <a:spcBef>
                <a:spcPts val="0"/>
              </a:spcBef>
              <a:spcAft>
                <a:spcPts val="0"/>
              </a:spcAft>
              <a:buClr>
                <a:schemeClr val="dk1"/>
              </a:buClr>
              <a:buSzPts val="4400"/>
              <a:buFont typeface="Calibri"/>
              <a:buNone/>
            </a:pPr>
            <a:r>
              <a:rPr lang="it-IT" sz="3200"/>
              <a:t>The vanishing gradient problem</a:t>
            </a:r>
            <a:endParaRPr sz="3200"/>
          </a:p>
        </p:txBody>
      </p:sp>
      <p:sp>
        <p:nvSpPr>
          <p:cNvPr id="186" name="Google Shape;186;g61d0ffecd3_0_35"/>
          <p:cNvSpPr txBox="1"/>
          <p:nvPr/>
        </p:nvSpPr>
        <p:spPr>
          <a:xfrm>
            <a:off x="457200" y="1530375"/>
            <a:ext cx="8229600" cy="46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it-IT" sz="2300" b="0" i="0" u="none" strike="noStrike" cap="none" dirty="0">
                <a:solidFill>
                  <a:srgbClr val="000000"/>
                </a:solidFill>
                <a:latin typeface="Proxima Nova"/>
                <a:ea typeface="Proxima Nova"/>
                <a:cs typeface="Proxima Nova"/>
                <a:sym typeface="Proxima Nova"/>
              </a:rPr>
              <a:t>Solutions:</a:t>
            </a:r>
            <a:endParaRPr sz="2300" b="0" i="0" u="none" strike="noStrike" cap="none" dirty="0">
              <a:solidFill>
                <a:srgbClr val="000000"/>
              </a:solidFill>
              <a:latin typeface="Proxima Nova"/>
              <a:ea typeface="Proxima Nova"/>
              <a:cs typeface="Proxima Nova"/>
              <a:sym typeface="Proxima Nova"/>
            </a:endParaRPr>
          </a:p>
          <a:p>
            <a:pPr marL="457200" marR="0" lvl="0" indent="-374650" algn="l" rtl="0">
              <a:lnSpc>
                <a:spcPct val="100000"/>
              </a:lnSpc>
              <a:spcBef>
                <a:spcPts val="0"/>
              </a:spcBef>
              <a:spcAft>
                <a:spcPts val="0"/>
              </a:spcAft>
              <a:buClr>
                <a:srgbClr val="000000"/>
              </a:buClr>
              <a:buSzPts val="2300"/>
              <a:buFont typeface="Proxima Nova"/>
              <a:buAutoNum type="arabicPeriod"/>
            </a:pPr>
            <a:r>
              <a:rPr lang="it-IT" sz="2300" b="1" i="0" u="none" strike="noStrike" cap="none" dirty="0" err="1">
                <a:solidFill>
                  <a:srgbClr val="000000"/>
                </a:solidFill>
                <a:latin typeface="Proxima Nova"/>
                <a:ea typeface="Proxima Nova"/>
                <a:cs typeface="Proxima Nova"/>
                <a:sym typeface="Proxima Nova"/>
              </a:rPr>
              <a:t>Simplest</a:t>
            </a:r>
            <a:r>
              <a:rPr lang="it-IT" sz="2300" b="1" i="0" u="none" strike="noStrike" cap="none" dirty="0">
                <a:solidFill>
                  <a:srgbClr val="000000"/>
                </a:solidFill>
                <a:latin typeface="Proxima Nova"/>
                <a:ea typeface="Proxima Nova"/>
                <a:cs typeface="Proxima Nova"/>
                <a:sym typeface="Proxima Nova"/>
              </a:rPr>
              <a:t>  </a:t>
            </a:r>
            <a:r>
              <a:rPr lang="it-IT" sz="2300" b="1" i="0" u="none" strike="noStrike" cap="none" dirty="0" err="1">
                <a:solidFill>
                  <a:srgbClr val="000000"/>
                </a:solidFill>
                <a:latin typeface="Proxima Nova"/>
                <a:ea typeface="Proxima Nova"/>
                <a:cs typeface="Proxima Nova"/>
                <a:sym typeface="Proxima Nova"/>
              </a:rPr>
              <a:t>method</a:t>
            </a:r>
            <a:r>
              <a:rPr lang="it-IT" sz="2300" b="1" i="0" u="none" strike="noStrike" cap="none" dirty="0">
                <a:solidFill>
                  <a:srgbClr val="000000"/>
                </a:solidFill>
                <a:latin typeface="Proxima Nova"/>
                <a:ea typeface="Proxima Nova"/>
                <a:cs typeface="Proxima Nova"/>
                <a:sym typeface="Proxima Nova"/>
              </a:rPr>
              <a:t>: </a:t>
            </a:r>
            <a:r>
              <a:rPr lang="it-IT" sz="2300" b="0" i="0" u="none" strike="noStrike" cap="none" dirty="0">
                <a:solidFill>
                  <a:srgbClr val="000000"/>
                </a:solidFill>
                <a:latin typeface="Proxima Nova"/>
                <a:ea typeface="Proxima Nova"/>
                <a:cs typeface="Proxima Nova"/>
                <a:sym typeface="Proxima Nova"/>
              </a:rPr>
              <a:t>use </a:t>
            </a:r>
            <a:r>
              <a:rPr lang="it-IT" sz="2300" b="0" i="0" u="none" strike="noStrike" cap="none" dirty="0" err="1">
                <a:solidFill>
                  <a:srgbClr val="000000"/>
                </a:solidFill>
                <a:latin typeface="Proxima Nova"/>
                <a:ea typeface="Proxima Nova"/>
                <a:cs typeface="Proxima Nova"/>
                <a:sym typeface="Proxima Nova"/>
              </a:rPr>
              <a:t>other</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activation</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functions</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which</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doesn’t</a:t>
            </a:r>
            <a:r>
              <a:rPr lang="it-IT" sz="2300" b="0" i="0" u="none" strike="noStrike" cap="none" dirty="0">
                <a:solidFill>
                  <a:srgbClr val="000000"/>
                </a:solidFill>
                <a:latin typeface="Proxima Nova"/>
                <a:ea typeface="Proxima Nova"/>
                <a:cs typeface="Proxima Nova"/>
                <a:sym typeface="Proxima Nova"/>
              </a:rPr>
              <a:t> cause a small derivative (e.g. </a:t>
            </a:r>
            <a:r>
              <a:rPr lang="it-IT" sz="2300" b="1" i="0" u="none" strike="noStrike" cap="none" dirty="0" err="1">
                <a:solidFill>
                  <a:schemeClr val="dk1"/>
                </a:solidFill>
                <a:latin typeface="Proxima Nova"/>
                <a:ea typeface="Proxima Nova"/>
                <a:cs typeface="Proxima Nova"/>
                <a:sym typeface="Proxima Nova"/>
              </a:rPr>
              <a:t>ReLU</a:t>
            </a:r>
            <a:r>
              <a:rPr lang="it-IT" sz="2300" b="0" i="0" u="none" strike="noStrike" cap="none" dirty="0">
                <a:solidFill>
                  <a:schemeClr val="dk1"/>
                </a:solidFill>
                <a:latin typeface="Proxima Nova"/>
                <a:ea typeface="Proxima Nova"/>
                <a:cs typeface="Proxima Nova"/>
                <a:sym typeface="Proxima Nova"/>
              </a:rPr>
              <a:t>)</a:t>
            </a:r>
            <a:r>
              <a:rPr lang="it-IT" sz="2300" b="0" i="0" u="none" strike="noStrike" cap="none" dirty="0">
                <a:solidFill>
                  <a:srgbClr val="000000"/>
                </a:solidFill>
                <a:latin typeface="Proxima Nova"/>
                <a:ea typeface="Proxima Nova"/>
                <a:cs typeface="Proxima Nova"/>
                <a:sym typeface="Proxima Nova"/>
              </a:rPr>
              <a:t>.</a:t>
            </a:r>
            <a:endParaRPr sz="2300" b="0" i="0" u="none" strike="noStrike" cap="none" dirty="0">
              <a:solidFill>
                <a:srgbClr val="000000"/>
              </a:solidFill>
              <a:latin typeface="Proxima Nova"/>
              <a:ea typeface="Proxima Nova"/>
              <a:cs typeface="Proxima Nova"/>
              <a:sym typeface="Proxima Nova"/>
            </a:endParaRPr>
          </a:p>
          <a:p>
            <a:pPr marL="457200" marR="0" lvl="0" indent="-374650" algn="l" rtl="0">
              <a:lnSpc>
                <a:spcPct val="100000"/>
              </a:lnSpc>
              <a:spcBef>
                <a:spcPts val="0"/>
              </a:spcBef>
              <a:spcAft>
                <a:spcPts val="0"/>
              </a:spcAft>
              <a:buClr>
                <a:srgbClr val="000000"/>
              </a:buClr>
              <a:buSzPts val="2300"/>
              <a:buFont typeface="Proxima Nova"/>
              <a:buAutoNum type="arabicPeriod"/>
            </a:pPr>
            <a:r>
              <a:rPr lang="it-IT" sz="2300" b="1" i="0" u="none" strike="noStrike" cap="none" dirty="0" err="1">
                <a:solidFill>
                  <a:srgbClr val="000000"/>
                </a:solidFill>
                <a:latin typeface="Proxima Nova"/>
                <a:ea typeface="Proxima Nova"/>
                <a:cs typeface="Proxima Nova"/>
                <a:sym typeface="Proxima Nova"/>
              </a:rPr>
              <a:t>Residual</a:t>
            </a:r>
            <a:r>
              <a:rPr lang="it-IT" sz="2300" b="1" i="0" u="none" strike="noStrike" cap="none" dirty="0">
                <a:solidFill>
                  <a:srgbClr val="000000"/>
                </a:solidFill>
                <a:latin typeface="Proxima Nova"/>
                <a:ea typeface="Proxima Nova"/>
                <a:cs typeface="Proxima Nova"/>
                <a:sym typeface="Proxima Nova"/>
              </a:rPr>
              <a:t> networks</a:t>
            </a:r>
            <a:r>
              <a:rPr lang="it-IT" sz="2300" dirty="0">
                <a:latin typeface="Proxima Nova"/>
                <a:ea typeface="Proxima Nova"/>
                <a:cs typeface="Proxima Nova"/>
                <a:sym typeface="Proxima Nova"/>
              </a:rPr>
              <a:t>:</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they</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provide</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residual</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connections</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straight</a:t>
            </a:r>
            <a:r>
              <a:rPr lang="it-IT" sz="2300" b="0" i="0" u="none" strike="noStrike" cap="none" dirty="0">
                <a:solidFill>
                  <a:srgbClr val="000000"/>
                </a:solidFill>
                <a:latin typeface="Proxima Nova"/>
                <a:ea typeface="Proxima Nova"/>
                <a:cs typeface="Proxima Nova"/>
                <a:sym typeface="Proxima Nova"/>
              </a:rPr>
              <a:t> to </a:t>
            </a:r>
            <a:r>
              <a:rPr lang="it-IT" sz="2300" b="0" i="0" u="none" strike="noStrike" cap="none" dirty="0" err="1">
                <a:solidFill>
                  <a:srgbClr val="000000"/>
                </a:solidFill>
                <a:latin typeface="Proxima Nova"/>
                <a:ea typeface="Proxima Nova"/>
                <a:cs typeface="Proxima Nova"/>
                <a:sym typeface="Proxima Nova"/>
              </a:rPr>
              <a:t>earlier</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layers</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This</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residual</a:t>
            </a:r>
            <a:r>
              <a:rPr lang="it-IT" sz="2300" b="0" i="0" u="none" strike="noStrike" cap="none" dirty="0">
                <a:solidFill>
                  <a:srgbClr val="000000"/>
                </a:solidFill>
                <a:latin typeface="Proxima Nova"/>
                <a:ea typeface="Proxima Nova"/>
                <a:cs typeface="Proxima Nova"/>
                <a:sym typeface="Proxima Nova"/>
              </a:rPr>
              <a:t> connection </a:t>
            </a:r>
            <a:r>
              <a:rPr lang="it-IT" sz="2300" b="0" i="0" u="none" strike="noStrike" cap="none" dirty="0" err="1">
                <a:solidFill>
                  <a:srgbClr val="000000"/>
                </a:solidFill>
                <a:latin typeface="Proxima Nova"/>
                <a:ea typeface="Proxima Nova"/>
                <a:cs typeface="Proxima Nova"/>
                <a:sym typeface="Proxima Nova"/>
              </a:rPr>
              <a:t>doesn’t</a:t>
            </a:r>
            <a:r>
              <a:rPr lang="it-IT" sz="2300" b="0" i="0" u="none" strike="noStrike" cap="none" dirty="0">
                <a:solidFill>
                  <a:srgbClr val="000000"/>
                </a:solidFill>
                <a:latin typeface="Proxima Nova"/>
                <a:ea typeface="Proxima Nova"/>
                <a:cs typeface="Proxima Nova"/>
                <a:sym typeface="Proxima Nova"/>
              </a:rPr>
              <a:t> go </a:t>
            </a:r>
            <a:r>
              <a:rPr lang="it-IT" sz="2300" b="0" i="0" u="none" strike="noStrike" cap="none" dirty="0" err="1">
                <a:solidFill>
                  <a:srgbClr val="000000"/>
                </a:solidFill>
                <a:latin typeface="Proxima Nova"/>
                <a:ea typeface="Proxima Nova"/>
                <a:cs typeface="Proxima Nova"/>
                <a:sym typeface="Proxima Nova"/>
              </a:rPr>
              <a:t>through</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activation</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functions</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that</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squashes</a:t>
            </a:r>
            <a:r>
              <a:rPr lang="it-IT" sz="2300" b="0" i="0" u="none" strike="noStrike" cap="none" dirty="0">
                <a:solidFill>
                  <a:srgbClr val="000000"/>
                </a:solidFill>
                <a:latin typeface="Proxima Nova"/>
                <a:ea typeface="Proxima Nova"/>
                <a:cs typeface="Proxima Nova"/>
                <a:sym typeface="Proxima Nova"/>
              </a:rPr>
              <a:t>” the </a:t>
            </a:r>
            <a:r>
              <a:rPr lang="it-IT" sz="2300" b="0" i="0" u="none" strike="noStrike" cap="none" dirty="0" err="1">
                <a:solidFill>
                  <a:srgbClr val="000000"/>
                </a:solidFill>
                <a:latin typeface="Proxima Nova"/>
                <a:ea typeface="Proxima Nova"/>
                <a:cs typeface="Proxima Nova"/>
                <a:sym typeface="Proxima Nova"/>
              </a:rPr>
              <a:t>derivatives</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resulting</a:t>
            </a:r>
            <a:r>
              <a:rPr lang="it-IT" sz="2300" b="0" i="0" u="none" strike="noStrike" cap="none" dirty="0">
                <a:solidFill>
                  <a:srgbClr val="000000"/>
                </a:solidFill>
                <a:latin typeface="Proxima Nova"/>
                <a:ea typeface="Proxima Nova"/>
                <a:cs typeface="Proxima Nova"/>
                <a:sym typeface="Proxima Nova"/>
              </a:rPr>
              <a:t> in a </a:t>
            </a:r>
            <a:r>
              <a:rPr lang="it-IT" sz="2300" b="0" i="0" u="none" strike="noStrike" cap="none" dirty="0" err="1">
                <a:solidFill>
                  <a:srgbClr val="000000"/>
                </a:solidFill>
                <a:latin typeface="Proxima Nova"/>
                <a:ea typeface="Proxima Nova"/>
                <a:cs typeface="Proxima Nova"/>
                <a:sym typeface="Proxima Nova"/>
              </a:rPr>
              <a:t>higher</a:t>
            </a:r>
            <a:r>
              <a:rPr lang="it-IT" sz="2300" b="0" i="0" u="none" strike="noStrike" cap="none" dirty="0">
                <a:solidFill>
                  <a:srgbClr val="000000"/>
                </a:solidFill>
                <a:latin typeface="Proxima Nova"/>
                <a:ea typeface="Proxima Nova"/>
                <a:cs typeface="Proxima Nova"/>
                <a:sym typeface="Proxima Nova"/>
              </a:rPr>
              <a:t> </a:t>
            </a:r>
            <a:r>
              <a:rPr lang="it-IT" sz="2300" b="0" i="0" u="none" strike="noStrike" cap="none" dirty="0" err="1">
                <a:solidFill>
                  <a:srgbClr val="000000"/>
                </a:solidFill>
                <a:latin typeface="Proxima Nova"/>
                <a:ea typeface="Proxima Nova"/>
                <a:cs typeface="Proxima Nova"/>
                <a:sym typeface="Proxima Nova"/>
              </a:rPr>
              <a:t>overall</a:t>
            </a:r>
            <a:r>
              <a:rPr lang="it-IT" sz="2300" b="0" i="0" u="none" strike="noStrike" cap="none" dirty="0">
                <a:solidFill>
                  <a:srgbClr val="000000"/>
                </a:solidFill>
                <a:latin typeface="Proxima Nova"/>
                <a:ea typeface="Proxima Nova"/>
                <a:cs typeface="Proxima Nova"/>
                <a:sym typeface="Proxima Nova"/>
              </a:rPr>
              <a:t> derivative of the </a:t>
            </a:r>
            <a:r>
              <a:rPr lang="it-IT" sz="2300" b="0" i="0" u="none" strike="noStrike" cap="none" dirty="0" err="1">
                <a:solidFill>
                  <a:srgbClr val="000000"/>
                </a:solidFill>
                <a:latin typeface="Proxima Nova"/>
                <a:ea typeface="Proxima Nova"/>
                <a:cs typeface="Proxima Nova"/>
                <a:sym typeface="Proxima Nova"/>
              </a:rPr>
              <a:t>block</a:t>
            </a:r>
            <a:r>
              <a:rPr lang="it-IT" sz="2300" b="0" i="0" u="none" strike="noStrike" cap="none" dirty="0">
                <a:solidFill>
                  <a:srgbClr val="000000"/>
                </a:solidFill>
                <a:latin typeface="Proxima Nova"/>
                <a:ea typeface="Proxima Nova"/>
                <a:cs typeface="Proxima Nova"/>
                <a:sym typeface="Proxima Nova"/>
              </a:rPr>
              <a:t>. (</a:t>
            </a:r>
            <a:r>
              <a:rPr lang="it-IT" sz="2300" b="0" i="0" u="sng" strike="noStrike" cap="none" dirty="0">
                <a:solidFill>
                  <a:schemeClr val="hlink"/>
                </a:solidFill>
                <a:latin typeface="Proxima Nova"/>
                <a:ea typeface="Proxima Nova"/>
                <a:cs typeface="Proxima Nova"/>
                <a:sym typeface="Proxima Nova"/>
                <a:hlinkClick r:id="rId3"/>
              </a:rPr>
              <a:t>link</a:t>
            </a:r>
            <a:r>
              <a:rPr lang="it-IT" sz="2300" b="0" i="0" u="none" strike="noStrike" cap="none" dirty="0">
                <a:solidFill>
                  <a:srgbClr val="000000"/>
                </a:solidFill>
                <a:latin typeface="Proxima Nova"/>
                <a:ea typeface="Proxima Nova"/>
                <a:cs typeface="Proxima Nova"/>
                <a:sym typeface="Proxima Nova"/>
              </a:rPr>
              <a:t>, </a:t>
            </a:r>
            <a:r>
              <a:rPr lang="it-IT" sz="2300" b="0" i="0" u="sng" strike="noStrike" cap="none" dirty="0">
                <a:solidFill>
                  <a:schemeClr val="hlink"/>
                </a:solidFill>
                <a:latin typeface="Proxima Nova"/>
                <a:ea typeface="Proxima Nova"/>
                <a:cs typeface="Proxima Nova"/>
                <a:sym typeface="Proxima Nova"/>
                <a:hlinkClick r:id="rId4"/>
              </a:rPr>
              <a:t>link</a:t>
            </a:r>
            <a:r>
              <a:rPr lang="it-IT" sz="2300" b="0" i="0" u="none" strike="noStrike" cap="none" dirty="0">
                <a:solidFill>
                  <a:srgbClr val="000000"/>
                </a:solidFill>
                <a:latin typeface="Proxima Nova"/>
                <a:ea typeface="Proxima Nova"/>
                <a:cs typeface="Proxima Nova"/>
                <a:sym typeface="Proxima Nova"/>
              </a:rPr>
              <a:t>) </a:t>
            </a:r>
            <a:endParaRPr sz="2300" b="0" i="0" u="none" strike="noStrike" cap="none" dirty="0">
              <a:solidFill>
                <a:srgbClr val="000000"/>
              </a:solidFill>
              <a:latin typeface="Proxima Nova"/>
              <a:ea typeface="Proxima Nova"/>
              <a:cs typeface="Proxima Nova"/>
              <a:sym typeface="Proxima Nova"/>
            </a:endParaRPr>
          </a:p>
          <a:p>
            <a:pPr marL="457200" marR="0" lvl="0" indent="-374650" algn="l" rtl="0">
              <a:lnSpc>
                <a:spcPct val="100000"/>
              </a:lnSpc>
              <a:spcBef>
                <a:spcPts val="0"/>
              </a:spcBef>
              <a:spcAft>
                <a:spcPts val="0"/>
              </a:spcAft>
              <a:buClr>
                <a:srgbClr val="000000"/>
              </a:buClr>
              <a:buSzPts val="2300"/>
              <a:buFont typeface="Proxima Nova"/>
              <a:buAutoNum type="arabicPeriod"/>
            </a:pPr>
            <a:r>
              <a:rPr lang="it-IT" sz="2300" b="1" i="0" u="none" strike="noStrike" cap="none" dirty="0">
                <a:solidFill>
                  <a:srgbClr val="000000"/>
                </a:solidFill>
                <a:latin typeface="Proxima Nova"/>
                <a:ea typeface="Proxima Nova"/>
                <a:cs typeface="Proxima Nova"/>
                <a:sym typeface="Proxima Nova"/>
              </a:rPr>
              <a:t>Batch </a:t>
            </a:r>
            <a:r>
              <a:rPr lang="it-IT" sz="2300" b="1" i="0" u="none" strike="noStrike" cap="none" dirty="0" err="1">
                <a:solidFill>
                  <a:srgbClr val="000000"/>
                </a:solidFill>
                <a:latin typeface="Proxima Nova"/>
                <a:ea typeface="Proxima Nova"/>
                <a:cs typeface="Proxima Nova"/>
                <a:sym typeface="Proxima Nova"/>
              </a:rPr>
              <a:t>Normalization</a:t>
            </a:r>
            <a:r>
              <a:rPr lang="it-IT" sz="2300" b="1" i="0" u="none" strike="noStrike" cap="none" dirty="0">
                <a:solidFill>
                  <a:srgbClr val="000000"/>
                </a:solidFill>
                <a:latin typeface="Proxima Nova"/>
                <a:ea typeface="Proxima Nova"/>
                <a:cs typeface="Proxima Nova"/>
                <a:sym typeface="Proxima Nova"/>
              </a:rPr>
              <a:t> </a:t>
            </a:r>
            <a:r>
              <a:rPr lang="it-IT" sz="2300" b="1" i="0" u="none" strike="noStrike" cap="none" dirty="0" err="1">
                <a:solidFill>
                  <a:srgbClr val="000000"/>
                </a:solidFill>
                <a:latin typeface="Proxima Nova"/>
                <a:ea typeface="Proxima Nova"/>
                <a:cs typeface="Proxima Nova"/>
                <a:sym typeface="Proxima Nova"/>
              </a:rPr>
              <a:t>layers</a:t>
            </a:r>
            <a:r>
              <a:rPr lang="it-IT" sz="2300" b="0" i="0" u="none" strike="noStrike" cap="none" dirty="0">
                <a:solidFill>
                  <a:srgbClr val="000000"/>
                </a:solidFill>
                <a:latin typeface="Proxima Nova"/>
                <a:ea typeface="Proxima Nova"/>
                <a:cs typeface="Proxima Nova"/>
                <a:sym typeface="Proxima Nova"/>
              </a:rPr>
              <a:t>.</a:t>
            </a:r>
            <a:endParaRPr sz="2300" b="0" i="0" u="none" strike="noStrike" cap="none" dirty="0">
              <a:solidFill>
                <a:srgbClr val="000000"/>
              </a:solidFill>
              <a:latin typeface="Proxima Nova"/>
              <a:ea typeface="Proxima Nova"/>
              <a:cs typeface="Proxima Nova"/>
              <a:sym typeface="Proxima Nova"/>
            </a:endParaRPr>
          </a:p>
        </p:txBody>
      </p:sp>
      <p:pic>
        <p:nvPicPr>
          <p:cNvPr id="2" name="Immagine 1">
            <a:extLst>
              <a:ext uri="{FF2B5EF4-FFF2-40B4-BE49-F238E27FC236}">
                <a16:creationId xmlns:a16="http://schemas.microsoft.com/office/drawing/2014/main" id="{519CEFDC-CF2A-EA46-B915-50AD3C650F59}"/>
              </a:ext>
            </a:extLst>
          </p:cNvPr>
          <p:cNvPicPr>
            <a:picLocks noChangeAspect="1"/>
          </p:cNvPicPr>
          <p:nvPr/>
        </p:nvPicPr>
        <p:blipFill>
          <a:blip r:embed="rId5"/>
          <a:stretch>
            <a:fillRect/>
          </a:stretch>
        </p:blipFill>
        <p:spPr>
          <a:xfrm>
            <a:off x="6150388" y="4130936"/>
            <a:ext cx="1840358" cy="25979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228600" y="1222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it-IT" dirty="0" err="1"/>
              <a:t>Deep</a:t>
            </a:r>
            <a:r>
              <a:rPr lang="it-IT" dirty="0"/>
              <a:t> </a:t>
            </a:r>
            <a:r>
              <a:rPr lang="it-IT" dirty="0" err="1"/>
              <a:t>Neural</a:t>
            </a:r>
            <a:r>
              <a:rPr lang="it-IT" dirty="0"/>
              <a:t> Network </a:t>
            </a:r>
            <a:r>
              <a:rPr lang="it-IT" dirty="0" err="1"/>
              <a:t>Advantages</a:t>
            </a:r>
            <a:r>
              <a:rPr lang="it-IT" dirty="0"/>
              <a:t> </a:t>
            </a:r>
            <a:endParaRPr dirty="0"/>
          </a:p>
        </p:txBody>
      </p:sp>
      <p:sp>
        <p:nvSpPr>
          <p:cNvPr id="192" name="Google Shape;192;p12"/>
          <p:cNvSpPr txBox="1">
            <a:spLocks noGrp="1"/>
          </p:cNvSpPr>
          <p:nvPr>
            <p:ph type="body" idx="1"/>
          </p:nvPr>
        </p:nvSpPr>
        <p:spPr>
          <a:xfrm>
            <a:off x="304800" y="1219200"/>
            <a:ext cx="8229600" cy="2209800"/>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Clr>
                <a:schemeClr val="dk1"/>
              </a:buClr>
              <a:buSzPts val="3200"/>
              <a:buFont typeface="Calibri"/>
              <a:buAutoNum type="arabicPeriod"/>
            </a:pPr>
            <a:r>
              <a:rPr lang="it-IT" b="1"/>
              <a:t>Big data</a:t>
            </a:r>
            <a:r>
              <a:rPr lang="it-IT"/>
              <a:t>: e.g. ImageNet, millions of categorized images. </a:t>
            </a:r>
            <a:r>
              <a:rPr lang="it-IT">
                <a:solidFill>
                  <a:srgbClr val="000000"/>
                </a:solidFill>
              </a:rPr>
              <a:t>DNNs</a:t>
            </a:r>
            <a:r>
              <a:rPr lang="it-IT"/>
              <a:t> show a clear advantage only with very large data sets (easier to find regularities)</a:t>
            </a:r>
            <a:endParaRPr/>
          </a:p>
        </p:txBody>
      </p:sp>
      <p:pic>
        <p:nvPicPr>
          <p:cNvPr id="193" name="Google Shape;193;p12"/>
          <p:cNvPicPr preferRelativeResize="0"/>
          <p:nvPr/>
        </p:nvPicPr>
        <p:blipFill rotWithShape="1">
          <a:blip r:embed="rId3">
            <a:alphaModFix/>
          </a:blip>
          <a:srcRect/>
          <a:stretch/>
        </p:blipFill>
        <p:spPr>
          <a:xfrm>
            <a:off x="2549840" y="3429010"/>
            <a:ext cx="4044314" cy="3124140"/>
          </a:xfrm>
          <a:prstGeom prst="rect">
            <a:avLst/>
          </a:prstGeom>
          <a:noFill/>
          <a:ln>
            <a:noFill/>
          </a:ln>
        </p:spPr>
      </p:pic>
      <p:sp>
        <p:nvSpPr>
          <p:cNvPr id="194" name="Google Shape;194;p12"/>
          <p:cNvSpPr txBox="1"/>
          <p:nvPr/>
        </p:nvSpPr>
        <p:spPr>
          <a:xfrm>
            <a:off x="7992675" y="251250"/>
            <a:ext cx="1047900" cy="10374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Clr>
                <a:srgbClr val="000000"/>
              </a:buClr>
              <a:buSzPts val="6000"/>
              <a:buFont typeface="Arial"/>
              <a:buNone/>
            </a:pPr>
            <a:r>
              <a:rPr lang="it-IT" sz="6000" b="1" i="0" u="none" strike="noStrike" cap="none">
                <a:solidFill>
                  <a:srgbClr val="000000"/>
                </a:solidFill>
                <a:latin typeface="Proxima Nova"/>
                <a:ea typeface="Proxima Nova"/>
                <a:cs typeface="Proxima Nova"/>
                <a:sym typeface="Proxima Nova"/>
              </a:rPr>
              <a:t>1</a:t>
            </a:r>
            <a:endParaRPr sz="6000" b="1" i="0" u="none" strike="noStrike" cap="none">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 calcmode="lin" valueType="num">
                                      <p:cBhvr additive="base">
                                        <p:cTn id="7" dur="500"/>
                                        <p:tgtEl>
                                          <p:spTgt spid="1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 calcmode="lin" valueType="num">
                                      <p:cBhvr additive="base">
                                        <p:cTn id="12" dur="500"/>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body" idx="1"/>
          </p:nvPr>
        </p:nvSpPr>
        <p:spPr>
          <a:xfrm>
            <a:off x="457200" y="1295400"/>
            <a:ext cx="8229600" cy="4526100"/>
          </a:xfrm>
          <a:prstGeom prst="rect">
            <a:avLst/>
          </a:prstGeom>
          <a:noFill/>
          <a:ln>
            <a:noFill/>
          </a:ln>
        </p:spPr>
        <p:txBody>
          <a:bodyPr spcFirstLastPara="1" wrap="square" lIns="91425" tIns="45700" rIns="91425" bIns="45700" anchor="t" anchorCtr="0">
            <a:normAutofit/>
          </a:bodyPr>
          <a:lstStyle/>
          <a:p>
            <a:pPr marL="514350" lvl="0" indent="-506730" algn="l" rtl="0">
              <a:lnSpc>
                <a:spcPct val="90000"/>
              </a:lnSpc>
              <a:spcBef>
                <a:spcPts val="0"/>
              </a:spcBef>
              <a:spcAft>
                <a:spcPts val="0"/>
              </a:spcAft>
              <a:buClr>
                <a:schemeClr val="dk1"/>
              </a:buClr>
              <a:buSzPts val="2600"/>
              <a:buFont typeface="Calibri"/>
              <a:buAutoNum type="arabicPeriod" startAt="2"/>
            </a:pPr>
            <a:r>
              <a:rPr lang="it-IT" sz="2600" b="1" dirty="0"/>
              <a:t>High-performance </a:t>
            </a:r>
            <a:r>
              <a:rPr lang="it-IT" sz="2600" b="1" dirty="0" err="1"/>
              <a:t>computing</a:t>
            </a:r>
            <a:r>
              <a:rPr lang="it-IT" sz="2600" dirty="0"/>
              <a:t> (</a:t>
            </a:r>
            <a:r>
              <a:rPr lang="it-IT" sz="2600" dirty="0" err="1"/>
              <a:t>such</a:t>
            </a:r>
            <a:r>
              <a:rPr lang="it-IT" sz="2600" dirty="0"/>
              <a:t> </a:t>
            </a:r>
            <a:r>
              <a:rPr lang="it-IT" sz="2600" dirty="0" err="1"/>
              <a:t>as</a:t>
            </a:r>
            <a:r>
              <a:rPr lang="it-IT" sz="2600" dirty="0"/>
              <a:t> GPU, </a:t>
            </a:r>
            <a:r>
              <a:rPr lang="it-IT" sz="2600" dirty="0" err="1">
                <a:solidFill>
                  <a:srgbClr val="000000"/>
                </a:solidFill>
              </a:rPr>
              <a:t>graphics</a:t>
            </a:r>
            <a:r>
              <a:rPr lang="it-IT" sz="2600" dirty="0"/>
              <a:t> processing </a:t>
            </a:r>
            <a:r>
              <a:rPr lang="it-IT" sz="2600" dirty="0" err="1"/>
              <a:t>units</a:t>
            </a:r>
            <a:r>
              <a:rPr lang="it-IT" sz="2600" dirty="0"/>
              <a:t>): </a:t>
            </a:r>
            <a:r>
              <a:rPr lang="it-IT" sz="2600" dirty="0" err="1"/>
              <a:t>we</a:t>
            </a:r>
            <a:r>
              <a:rPr lang="it-IT" sz="2600" dirty="0"/>
              <a:t> can </a:t>
            </a:r>
            <a:r>
              <a:rPr lang="it-IT" sz="2600" dirty="0" err="1"/>
              <a:t>train</a:t>
            </a:r>
            <a:r>
              <a:rPr lang="it-IT" sz="2600" dirty="0"/>
              <a:t> </a:t>
            </a:r>
            <a:r>
              <a:rPr lang="it-IT" sz="2600" dirty="0" err="1"/>
              <a:t>models</a:t>
            </a:r>
            <a:r>
              <a:rPr lang="it-IT" sz="2600" dirty="0"/>
              <a:t> with </a:t>
            </a:r>
            <a:r>
              <a:rPr lang="it-IT" sz="2600" dirty="0" err="1"/>
              <a:t>many</a:t>
            </a:r>
            <a:r>
              <a:rPr lang="it-IT" sz="2600" dirty="0"/>
              <a:t> </a:t>
            </a:r>
            <a:r>
              <a:rPr lang="it-IT" sz="2600" dirty="0" err="1"/>
              <a:t>layers</a:t>
            </a:r>
            <a:r>
              <a:rPr lang="it-IT" sz="2600" dirty="0"/>
              <a:t>, </a:t>
            </a:r>
            <a:r>
              <a:rPr lang="it-IT" sz="2600" dirty="0" err="1"/>
              <a:t>nodes</a:t>
            </a:r>
            <a:r>
              <a:rPr lang="it-IT" sz="2600" dirty="0"/>
              <a:t> and </a:t>
            </a:r>
            <a:r>
              <a:rPr lang="it-IT" sz="2600" dirty="0" err="1"/>
              <a:t>connections</a:t>
            </a:r>
            <a:r>
              <a:rPr lang="it-IT" sz="2600" dirty="0"/>
              <a:t> </a:t>
            </a:r>
            <a:r>
              <a:rPr lang="it-IT" sz="2600" dirty="0" err="1"/>
              <a:t>thanks</a:t>
            </a:r>
            <a:r>
              <a:rPr lang="it-IT" sz="2600" dirty="0"/>
              <a:t> to HPC </a:t>
            </a:r>
            <a:r>
              <a:rPr lang="it-IT" sz="2600" dirty="0" err="1"/>
              <a:t>like</a:t>
            </a:r>
            <a:r>
              <a:rPr lang="it-IT" sz="2600" dirty="0"/>
              <a:t> </a:t>
            </a:r>
            <a:r>
              <a:rPr lang="it-IT" sz="2600" dirty="0" err="1"/>
              <a:t>Hadoop</a:t>
            </a:r>
            <a:r>
              <a:rPr lang="it-IT" sz="2600" dirty="0"/>
              <a:t>, </a:t>
            </a:r>
            <a:r>
              <a:rPr lang="it-IT" sz="2600" dirty="0" err="1"/>
              <a:t>NoSQL</a:t>
            </a:r>
            <a:r>
              <a:rPr lang="it-IT" sz="2600" dirty="0"/>
              <a:t>, </a:t>
            </a:r>
            <a:r>
              <a:rPr lang="it-IT" sz="2600" dirty="0" err="1"/>
              <a:t>Spark</a:t>
            </a:r>
            <a:r>
              <a:rPr lang="it-IT" sz="2600" dirty="0"/>
              <a:t>, etc.</a:t>
            </a:r>
            <a:endParaRPr sz="2600" dirty="0"/>
          </a:p>
          <a:p>
            <a:pPr marL="514350" lvl="0" indent="-506730" algn="l" rtl="0">
              <a:lnSpc>
                <a:spcPct val="90000"/>
              </a:lnSpc>
              <a:spcBef>
                <a:spcPts val="544"/>
              </a:spcBef>
              <a:spcAft>
                <a:spcPts val="0"/>
              </a:spcAft>
              <a:buClr>
                <a:schemeClr val="dk1"/>
              </a:buClr>
              <a:buSzPts val="2600"/>
              <a:buFont typeface="Calibri"/>
              <a:buAutoNum type="arabicPeriod" startAt="2"/>
            </a:pPr>
            <a:r>
              <a:rPr lang="it-IT" sz="2600" b="1" dirty="0" err="1"/>
              <a:t>Vanishing</a:t>
            </a:r>
            <a:r>
              <a:rPr lang="it-IT" sz="2600" b="1" dirty="0"/>
              <a:t> </a:t>
            </a:r>
            <a:r>
              <a:rPr lang="it-IT" sz="2600" b="1" dirty="0" err="1"/>
              <a:t>Gradient</a:t>
            </a:r>
            <a:r>
              <a:rPr lang="it-IT" sz="2600" dirty="0"/>
              <a:t>: </a:t>
            </a:r>
            <a:r>
              <a:rPr lang="it-IT" sz="2600" dirty="0" err="1"/>
              <a:t>This</a:t>
            </a:r>
            <a:r>
              <a:rPr lang="it-IT" sz="2600" dirty="0"/>
              <a:t> </a:t>
            </a:r>
            <a:r>
              <a:rPr lang="it-IT" sz="2600" dirty="0" err="1"/>
              <a:t>is</a:t>
            </a:r>
            <a:r>
              <a:rPr lang="it-IT" sz="2600" dirty="0"/>
              <a:t> </a:t>
            </a:r>
            <a:r>
              <a:rPr lang="it-IT" sz="2600" dirty="0" err="1"/>
              <a:t>greatly</a:t>
            </a:r>
            <a:r>
              <a:rPr lang="it-IT" sz="2600" dirty="0"/>
              <a:t> </a:t>
            </a:r>
            <a:r>
              <a:rPr lang="it-IT" sz="2600" dirty="0" err="1"/>
              <a:t>simplified</a:t>
            </a:r>
            <a:r>
              <a:rPr lang="it-IT" sz="2600" dirty="0"/>
              <a:t> by the use of </a:t>
            </a:r>
            <a:r>
              <a:rPr lang="it-IT" sz="2600" b="1" dirty="0" err="1"/>
              <a:t>ReLU</a:t>
            </a:r>
            <a:r>
              <a:rPr lang="it-IT" sz="2600" b="1" dirty="0"/>
              <a:t> </a:t>
            </a:r>
            <a:r>
              <a:rPr lang="it-IT" sz="2600" b="1" dirty="0" err="1"/>
              <a:t>function</a:t>
            </a:r>
            <a:r>
              <a:rPr lang="it-IT" sz="2600" b="1" dirty="0"/>
              <a:t> </a:t>
            </a:r>
            <a:r>
              <a:rPr lang="it-IT" sz="2600" dirty="0"/>
              <a:t>(</a:t>
            </a:r>
            <a:r>
              <a:rPr lang="it-IT" sz="2600" dirty="0" err="1"/>
              <a:t>rectifier</a:t>
            </a:r>
            <a:r>
              <a:rPr lang="it-IT" sz="2600" dirty="0"/>
              <a:t> linear </a:t>
            </a:r>
            <a:r>
              <a:rPr lang="it-IT" sz="2600" dirty="0" err="1"/>
              <a:t>unit</a:t>
            </a:r>
            <a:r>
              <a:rPr lang="it-IT" sz="2600" dirty="0"/>
              <a:t>, </a:t>
            </a:r>
            <a:r>
              <a:rPr lang="it-IT" sz="2600" dirty="0" err="1"/>
              <a:t>see</a:t>
            </a:r>
            <a:r>
              <a:rPr lang="it-IT" sz="2600" dirty="0"/>
              <a:t> </a:t>
            </a:r>
            <a:r>
              <a:rPr lang="it-IT" sz="2600" dirty="0" err="1"/>
              <a:t>later</a:t>
            </a:r>
            <a:r>
              <a:rPr lang="it-IT" sz="2600" dirty="0"/>
              <a:t>)  </a:t>
            </a:r>
            <a:endParaRPr sz="2600" dirty="0"/>
          </a:p>
          <a:p>
            <a:pPr marL="514350" lvl="0" indent="-506730" algn="l" rtl="0">
              <a:lnSpc>
                <a:spcPct val="90000"/>
              </a:lnSpc>
              <a:spcBef>
                <a:spcPts val="544"/>
              </a:spcBef>
              <a:spcAft>
                <a:spcPts val="0"/>
              </a:spcAft>
              <a:buClr>
                <a:schemeClr val="dk1"/>
              </a:buClr>
              <a:buSzPts val="2600"/>
              <a:buFont typeface="Calibri"/>
              <a:buAutoNum type="arabicPeriod" startAt="2"/>
            </a:pPr>
            <a:r>
              <a:rPr lang="it-IT" sz="2600" b="1" dirty="0"/>
              <a:t>Versatile </a:t>
            </a:r>
            <a:r>
              <a:rPr lang="it-IT" sz="2600" b="1" dirty="0" err="1"/>
              <a:t>method</a:t>
            </a:r>
            <a:r>
              <a:rPr lang="it-IT" sz="2600" dirty="0"/>
              <a:t>: </a:t>
            </a:r>
            <a:r>
              <a:rPr lang="it-IT" sz="2600" dirty="0" err="1">
                <a:solidFill>
                  <a:srgbClr val="000000"/>
                </a:solidFill>
              </a:rPr>
              <a:t>Deep</a:t>
            </a:r>
            <a:r>
              <a:rPr lang="it-IT" sz="2600" dirty="0">
                <a:solidFill>
                  <a:srgbClr val="000000"/>
                </a:solidFill>
              </a:rPr>
              <a:t> </a:t>
            </a:r>
            <a:r>
              <a:rPr lang="it-IT" sz="2600" dirty="0" err="1">
                <a:solidFill>
                  <a:srgbClr val="000000"/>
                </a:solidFill>
              </a:rPr>
              <a:t>Neural</a:t>
            </a:r>
            <a:r>
              <a:rPr lang="it-IT" sz="2600" dirty="0">
                <a:solidFill>
                  <a:srgbClr val="000000"/>
                </a:solidFill>
              </a:rPr>
              <a:t> Network </a:t>
            </a:r>
            <a:r>
              <a:rPr lang="it-IT" sz="2600" dirty="0" err="1">
                <a:solidFill>
                  <a:srgbClr val="000000"/>
                </a:solidFill>
              </a:rPr>
              <a:t>approaches</a:t>
            </a:r>
            <a:r>
              <a:rPr lang="it-IT" sz="2600" dirty="0">
                <a:solidFill>
                  <a:srgbClr val="000000"/>
                </a:solidFill>
              </a:rPr>
              <a:t> can be </a:t>
            </a:r>
            <a:r>
              <a:rPr lang="it-IT" sz="2600" dirty="0" err="1">
                <a:solidFill>
                  <a:srgbClr val="000000"/>
                </a:solidFill>
              </a:rPr>
              <a:t>used</a:t>
            </a:r>
            <a:r>
              <a:rPr lang="it-IT" sz="2600" dirty="0">
                <a:solidFill>
                  <a:srgbClr val="000000"/>
                </a:solidFill>
              </a:rPr>
              <a:t> for </a:t>
            </a:r>
            <a:r>
              <a:rPr lang="it-IT" sz="2600" dirty="0" err="1">
                <a:solidFill>
                  <a:srgbClr val="000000"/>
                </a:solidFill>
              </a:rPr>
              <a:t>supervised</a:t>
            </a:r>
            <a:r>
              <a:rPr lang="it-IT" sz="2600" dirty="0">
                <a:solidFill>
                  <a:srgbClr val="000000"/>
                </a:solidFill>
              </a:rPr>
              <a:t>, semi-</a:t>
            </a:r>
            <a:r>
              <a:rPr lang="it-IT" sz="2600" dirty="0" err="1">
                <a:solidFill>
                  <a:srgbClr val="000000"/>
                </a:solidFill>
              </a:rPr>
              <a:t>supervised</a:t>
            </a:r>
            <a:r>
              <a:rPr lang="it-IT" sz="2600" dirty="0">
                <a:solidFill>
                  <a:srgbClr val="000000"/>
                </a:solidFill>
              </a:rPr>
              <a:t>, </a:t>
            </a:r>
            <a:r>
              <a:rPr lang="it-IT" sz="2600" dirty="0" err="1">
                <a:solidFill>
                  <a:srgbClr val="000000"/>
                </a:solidFill>
              </a:rPr>
              <a:t>unsupervised</a:t>
            </a:r>
            <a:r>
              <a:rPr lang="it-IT" sz="2600" dirty="0">
                <a:solidFill>
                  <a:srgbClr val="000000"/>
                </a:solidFill>
              </a:rPr>
              <a:t> </a:t>
            </a:r>
            <a:r>
              <a:rPr lang="it-IT" sz="2600" dirty="0" err="1">
                <a:solidFill>
                  <a:srgbClr val="000000"/>
                </a:solidFill>
              </a:rPr>
              <a:t>problems</a:t>
            </a:r>
            <a:r>
              <a:rPr lang="it-IT" sz="2600" dirty="0">
                <a:solidFill>
                  <a:srgbClr val="000000"/>
                </a:solidFill>
              </a:rPr>
              <a:t> and </a:t>
            </a:r>
            <a:r>
              <a:rPr lang="it-IT" sz="2600" dirty="0" err="1">
                <a:solidFill>
                  <a:srgbClr val="000000"/>
                </a:solidFill>
              </a:rPr>
              <a:t>reinforcement</a:t>
            </a:r>
            <a:r>
              <a:rPr lang="it-IT" sz="2600" dirty="0">
                <a:solidFill>
                  <a:srgbClr val="000000"/>
                </a:solidFill>
              </a:rPr>
              <a:t> </a:t>
            </a:r>
            <a:r>
              <a:rPr lang="it-IT" sz="2600" dirty="0" err="1">
                <a:solidFill>
                  <a:srgbClr val="000000"/>
                </a:solidFill>
              </a:rPr>
              <a:t>learning</a:t>
            </a:r>
            <a:r>
              <a:rPr lang="it-IT" sz="2600" dirty="0">
                <a:solidFill>
                  <a:srgbClr val="000000"/>
                </a:solidFill>
              </a:rPr>
              <a:t>.</a:t>
            </a:r>
            <a:endParaRPr sz="2600" dirty="0">
              <a:solidFill>
                <a:srgbClr val="000000"/>
              </a:solidFill>
            </a:endParaRPr>
          </a:p>
          <a:p>
            <a:pPr marL="342900" lvl="0" indent="-170180" algn="l" rtl="0">
              <a:lnSpc>
                <a:spcPct val="90000"/>
              </a:lnSpc>
              <a:spcBef>
                <a:spcPts val="544"/>
              </a:spcBef>
              <a:spcAft>
                <a:spcPts val="0"/>
              </a:spcAft>
              <a:buClr>
                <a:schemeClr val="dk1"/>
              </a:buClr>
              <a:buSzPts val="2720"/>
              <a:buNone/>
            </a:pPr>
            <a:endParaRPr sz="2600" dirty="0"/>
          </a:p>
        </p:txBody>
      </p:sp>
      <p:sp>
        <p:nvSpPr>
          <p:cNvPr id="200" name="Google Shape;200;p13"/>
          <p:cNvSpPr txBox="1"/>
          <p:nvPr/>
        </p:nvSpPr>
        <p:spPr>
          <a:xfrm>
            <a:off x="7992675" y="251250"/>
            <a:ext cx="1047900" cy="10374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Clr>
                <a:srgbClr val="000000"/>
              </a:buClr>
              <a:buSzPts val="6000"/>
              <a:buFont typeface="Arial"/>
              <a:buNone/>
            </a:pPr>
            <a:r>
              <a:rPr lang="it-IT" sz="6000" b="1" i="0" u="none" strike="noStrike" cap="none">
                <a:solidFill>
                  <a:srgbClr val="000000"/>
                </a:solidFill>
                <a:latin typeface="Proxima Nova"/>
                <a:ea typeface="Proxima Nova"/>
                <a:cs typeface="Proxima Nova"/>
                <a:sym typeface="Proxima Nova"/>
              </a:rPr>
              <a:t>2</a:t>
            </a:r>
            <a:endParaRPr sz="6000" b="1" i="0" u="none" strike="noStrike" cap="none">
              <a:solidFill>
                <a:srgbClr val="000000"/>
              </a:solidFill>
              <a:latin typeface="Proxima Nova"/>
              <a:ea typeface="Proxima Nova"/>
              <a:cs typeface="Proxima Nova"/>
              <a:sym typeface="Proxima Nova"/>
            </a:endParaRPr>
          </a:p>
        </p:txBody>
      </p:sp>
      <p:sp>
        <p:nvSpPr>
          <p:cNvPr id="201" name="Google Shape;201;p13"/>
          <p:cNvSpPr txBox="1">
            <a:spLocks noGrp="1"/>
          </p:cNvSpPr>
          <p:nvPr>
            <p:ph type="title"/>
          </p:nvPr>
        </p:nvSpPr>
        <p:spPr>
          <a:xfrm>
            <a:off x="228600" y="1222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it-IT" dirty="0" err="1"/>
              <a:t>Deep</a:t>
            </a:r>
            <a:r>
              <a:rPr lang="it-IT" dirty="0"/>
              <a:t> </a:t>
            </a:r>
            <a:r>
              <a:rPr lang="it-IT" dirty="0" err="1"/>
              <a:t>Neural</a:t>
            </a:r>
            <a:r>
              <a:rPr lang="it-IT" dirty="0"/>
              <a:t> Network </a:t>
            </a:r>
            <a:r>
              <a:rPr lang="it-IT" dirty="0" err="1"/>
              <a:t>Advantages</a:t>
            </a:r>
            <a:r>
              <a:rPr lang="it-IT"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a:spLocks noGrp="1"/>
          </p:cNvSpPr>
          <p:nvPr>
            <p:ph type="title"/>
          </p:nvPr>
        </p:nvSpPr>
        <p:spPr>
          <a:xfrm>
            <a:off x="457200" y="1984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it-IT"/>
              <a:t>Many Deep Learning algorithms</a:t>
            </a:r>
            <a:endParaRPr/>
          </a:p>
        </p:txBody>
      </p:sp>
      <p:sp>
        <p:nvSpPr>
          <p:cNvPr id="207" name="Google Shape;207;p14"/>
          <p:cNvSpPr txBox="1">
            <a:spLocks noGrp="1"/>
          </p:cNvSpPr>
          <p:nvPr>
            <p:ph type="body" idx="1"/>
          </p:nvPr>
        </p:nvSpPr>
        <p:spPr>
          <a:xfrm>
            <a:off x="304800" y="1377350"/>
            <a:ext cx="8609700" cy="4672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1365"/>
              <a:buNone/>
            </a:pPr>
            <a:r>
              <a:rPr lang="it-IT" sz="1600" i="1" dirty="0"/>
              <a:t>1. </a:t>
            </a:r>
            <a:r>
              <a:rPr lang="it-IT" sz="1600" i="1" dirty="0" err="1"/>
              <a:t>Feedforward</a:t>
            </a:r>
            <a:r>
              <a:rPr lang="it-IT" sz="1600" i="1" dirty="0"/>
              <a:t> “discriminative” </a:t>
            </a:r>
            <a:r>
              <a:rPr lang="it-IT" sz="1600" i="1" dirty="0" err="1"/>
              <a:t>models</a:t>
            </a:r>
            <a:r>
              <a:rPr lang="it-IT" sz="1600" i="1" dirty="0"/>
              <a:t> (semi-</a:t>
            </a:r>
            <a:r>
              <a:rPr lang="it-IT" sz="1600" i="1" dirty="0" err="1"/>
              <a:t>supervised</a:t>
            </a:r>
            <a:r>
              <a:rPr lang="it-IT" sz="1600" i="1" dirty="0"/>
              <a:t> training, </a:t>
            </a:r>
            <a:r>
              <a:rPr lang="it-IT" sz="1600" i="1" dirty="0" err="1"/>
              <a:t>used</a:t>
            </a:r>
            <a:r>
              <a:rPr lang="it-IT" sz="1600" i="1" dirty="0"/>
              <a:t> for image processing):</a:t>
            </a:r>
            <a:endParaRPr sz="1600" dirty="0"/>
          </a:p>
          <a:p>
            <a:pPr marL="342900" lvl="0" indent="-342900" algn="l" rtl="0">
              <a:lnSpc>
                <a:spcPct val="80000"/>
              </a:lnSpc>
              <a:spcBef>
                <a:spcPts val="273"/>
              </a:spcBef>
              <a:spcAft>
                <a:spcPts val="0"/>
              </a:spcAft>
              <a:buClr>
                <a:srgbClr val="000000"/>
              </a:buClr>
              <a:buSzPts val="1600"/>
              <a:buChar char="•"/>
            </a:pPr>
            <a:r>
              <a:rPr lang="it-IT" sz="1600" b="1" i="1" dirty="0">
                <a:solidFill>
                  <a:srgbClr val="000000"/>
                </a:solidFill>
              </a:rPr>
              <a:t>CNN </a:t>
            </a:r>
            <a:r>
              <a:rPr lang="it-IT" sz="1600" b="1" i="1" dirty="0" err="1">
                <a:solidFill>
                  <a:srgbClr val="000000"/>
                </a:solidFill>
              </a:rPr>
              <a:t>Convolutional</a:t>
            </a:r>
            <a:r>
              <a:rPr lang="it-IT" sz="1600" b="1" i="1" dirty="0">
                <a:solidFill>
                  <a:srgbClr val="000000"/>
                </a:solidFill>
              </a:rPr>
              <a:t> </a:t>
            </a:r>
            <a:r>
              <a:rPr lang="it-IT" sz="1600" b="1" i="1" dirty="0" err="1">
                <a:solidFill>
                  <a:srgbClr val="000000"/>
                </a:solidFill>
              </a:rPr>
              <a:t>Neural</a:t>
            </a:r>
            <a:r>
              <a:rPr lang="it-IT" sz="1600" b="1" i="1" dirty="0">
                <a:solidFill>
                  <a:srgbClr val="000000"/>
                </a:solidFill>
              </a:rPr>
              <a:t> Networks</a:t>
            </a:r>
            <a:endParaRPr sz="1600" dirty="0">
              <a:solidFill>
                <a:srgbClr val="000000"/>
              </a:solidFill>
            </a:endParaRPr>
          </a:p>
          <a:p>
            <a:pPr marL="342900" lvl="0" indent="-342900" algn="l" rtl="0">
              <a:lnSpc>
                <a:spcPct val="80000"/>
              </a:lnSpc>
              <a:spcBef>
                <a:spcPts val="273"/>
              </a:spcBef>
              <a:spcAft>
                <a:spcPts val="0"/>
              </a:spcAft>
              <a:buClr>
                <a:schemeClr val="dk1"/>
              </a:buClr>
              <a:buSzPts val="1600"/>
              <a:buChar char="•"/>
            </a:pPr>
            <a:r>
              <a:rPr lang="it-IT" sz="1600" i="1" dirty="0"/>
              <a:t>FC DNN- </a:t>
            </a:r>
            <a:r>
              <a:rPr lang="it-IT" sz="1600" i="1" dirty="0" err="1"/>
              <a:t>Fully</a:t>
            </a:r>
            <a:r>
              <a:rPr lang="it-IT" sz="1600" i="1" dirty="0"/>
              <a:t> </a:t>
            </a:r>
            <a:r>
              <a:rPr lang="it-IT" sz="1600" i="1" dirty="0" err="1"/>
              <a:t>Connected</a:t>
            </a:r>
            <a:r>
              <a:rPr lang="it-IT" sz="1600" i="1" dirty="0"/>
              <a:t> DNN </a:t>
            </a:r>
            <a:endParaRPr sz="1600" dirty="0"/>
          </a:p>
          <a:p>
            <a:pPr marL="342900" lvl="0" indent="-342900" algn="l" rtl="0">
              <a:lnSpc>
                <a:spcPct val="80000"/>
              </a:lnSpc>
              <a:spcBef>
                <a:spcPts val="273"/>
              </a:spcBef>
              <a:spcAft>
                <a:spcPts val="0"/>
              </a:spcAft>
              <a:buClr>
                <a:schemeClr val="dk1"/>
              </a:buClr>
              <a:buSzPts val="1600"/>
              <a:buChar char="•"/>
            </a:pPr>
            <a:r>
              <a:rPr lang="it-IT" sz="1600" i="1" dirty="0"/>
              <a:t>HTM – </a:t>
            </a:r>
            <a:r>
              <a:rPr lang="it-IT" sz="1600" i="1" dirty="0" err="1"/>
              <a:t>Hierarchical</a:t>
            </a:r>
            <a:r>
              <a:rPr lang="it-IT" sz="1600" i="1" dirty="0"/>
              <a:t> </a:t>
            </a:r>
            <a:r>
              <a:rPr lang="it-IT" sz="1600" i="1" dirty="0" err="1"/>
              <a:t>Temporal</a:t>
            </a:r>
            <a:r>
              <a:rPr lang="it-IT" sz="1600" i="1" dirty="0"/>
              <a:t> </a:t>
            </a:r>
            <a:r>
              <a:rPr lang="it-IT" sz="1600" i="1" dirty="0" err="1"/>
              <a:t>memory</a:t>
            </a:r>
            <a:endParaRPr sz="1600" i="1" dirty="0"/>
          </a:p>
          <a:p>
            <a:pPr marL="342900" lvl="0" indent="-256222" algn="l" rtl="0">
              <a:lnSpc>
                <a:spcPct val="80000"/>
              </a:lnSpc>
              <a:spcBef>
                <a:spcPts val="273"/>
              </a:spcBef>
              <a:spcAft>
                <a:spcPts val="0"/>
              </a:spcAft>
              <a:buClr>
                <a:schemeClr val="dk1"/>
              </a:buClr>
              <a:buSzPts val="1365"/>
              <a:buNone/>
            </a:pPr>
            <a:endParaRPr sz="1600" i="1" dirty="0"/>
          </a:p>
          <a:p>
            <a:pPr marL="0" lvl="0" indent="0" algn="l" rtl="0">
              <a:lnSpc>
                <a:spcPct val="80000"/>
              </a:lnSpc>
              <a:spcBef>
                <a:spcPts val="273"/>
              </a:spcBef>
              <a:spcAft>
                <a:spcPts val="0"/>
              </a:spcAft>
              <a:buClr>
                <a:schemeClr val="dk1"/>
              </a:buClr>
              <a:buSzPts val="1365"/>
              <a:buNone/>
            </a:pPr>
            <a:r>
              <a:rPr lang="it-IT" sz="1600" i="1" dirty="0"/>
              <a:t>2. </a:t>
            </a:r>
            <a:r>
              <a:rPr lang="it-IT" sz="1600" i="1" dirty="0" err="1"/>
              <a:t>Unsupervised</a:t>
            </a:r>
            <a:r>
              <a:rPr lang="it-IT" sz="1600" i="1" dirty="0"/>
              <a:t> training (“generative” </a:t>
            </a:r>
            <a:r>
              <a:rPr lang="it-IT" sz="1600" i="1" dirty="0" err="1"/>
              <a:t>models</a:t>
            </a:r>
            <a:r>
              <a:rPr lang="it-IT" sz="1600" i="1" dirty="0"/>
              <a:t> to re-</a:t>
            </a:r>
            <a:r>
              <a:rPr lang="it-IT" sz="1600" i="1" dirty="0" err="1"/>
              <a:t>build</a:t>
            </a:r>
            <a:r>
              <a:rPr lang="it-IT" sz="1600" i="1" dirty="0"/>
              <a:t> the input, </a:t>
            </a:r>
            <a:r>
              <a:rPr lang="it-IT" sz="1600" i="1" dirty="0" err="1"/>
              <a:t>select</a:t>
            </a:r>
            <a:r>
              <a:rPr lang="it-IT" sz="1600" i="1" dirty="0"/>
              <a:t> </a:t>
            </a:r>
            <a:r>
              <a:rPr lang="it-IT" sz="1600" i="1" dirty="0" err="1"/>
              <a:t>salient</a:t>
            </a:r>
            <a:r>
              <a:rPr lang="it-IT" sz="1600" i="1" dirty="0"/>
              <a:t> </a:t>
            </a:r>
            <a:r>
              <a:rPr lang="it-IT" sz="1600" i="1" dirty="0" err="1"/>
              <a:t>features</a:t>
            </a:r>
            <a:r>
              <a:rPr lang="it-IT" sz="1600" i="1" dirty="0"/>
              <a:t>, </a:t>
            </a:r>
            <a:r>
              <a:rPr lang="it-IT" sz="1600" i="1" dirty="0" err="1"/>
              <a:t>etc</a:t>
            </a:r>
            <a:r>
              <a:rPr lang="it-IT" sz="1600" i="1" dirty="0"/>
              <a:t>)</a:t>
            </a:r>
            <a:endParaRPr sz="1600" dirty="0"/>
          </a:p>
          <a:p>
            <a:pPr marL="342900" lvl="0" indent="-342900" algn="l" rtl="0">
              <a:lnSpc>
                <a:spcPct val="80000"/>
              </a:lnSpc>
              <a:spcBef>
                <a:spcPts val="273"/>
              </a:spcBef>
              <a:spcAft>
                <a:spcPts val="0"/>
              </a:spcAft>
              <a:buClr>
                <a:srgbClr val="000000"/>
              </a:buClr>
              <a:buSzPts val="1600"/>
              <a:buChar char="•"/>
            </a:pPr>
            <a:r>
              <a:rPr lang="it-IT" sz="1600" b="1" i="1" dirty="0" err="1">
                <a:solidFill>
                  <a:srgbClr val="000000"/>
                </a:solidFill>
              </a:rPr>
              <a:t>Stacked</a:t>
            </a:r>
            <a:r>
              <a:rPr lang="it-IT" sz="1600" b="1" i="1" dirty="0">
                <a:solidFill>
                  <a:srgbClr val="000000"/>
                </a:solidFill>
              </a:rPr>
              <a:t> </a:t>
            </a:r>
            <a:r>
              <a:rPr lang="it-IT" sz="1600" b="1" i="1" dirty="0" err="1">
                <a:solidFill>
                  <a:srgbClr val="000000"/>
                </a:solidFill>
              </a:rPr>
              <a:t>Denoising</a:t>
            </a:r>
            <a:r>
              <a:rPr lang="it-IT" sz="1600" b="1" i="1" dirty="0">
                <a:solidFill>
                  <a:srgbClr val="000000"/>
                </a:solidFill>
              </a:rPr>
              <a:t> Auto-</a:t>
            </a:r>
            <a:r>
              <a:rPr lang="it-IT" sz="1600" b="1" i="1" dirty="0" err="1">
                <a:solidFill>
                  <a:srgbClr val="000000"/>
                </a:solidFill>
              </a:rPr>
              <a:t>Encoders</a:t>
            </a:r>
            <a:endParaRPr sz="1600" b="1" i="1" dirty="0">
              <a:solidFill>
                <a:srgbClr val="000000"/>
              </a:solidFill>
            </a:endParaRPr>
          </a:p>
          <a:p>
            <a:pPr marL="342900" lvl="0" indent="-342900" algn="l" rtl="0">
              <a:lnSpc>
                <a:spcPct val="80000"/>
              </a:lnSpc>
              <a:spcBef>
                <a:spcPts val="273"/>
              </a:spcBef>
              <a:spcAft>
                <a:spcPts val="0"/>
              </a:spcAft>
              <a:buClr>
                <a:schemeClr val="dk1"/>
              </a:buClr>
              <a:buSzPts val="1600"/>
              <a:buChar char="•"/>
            </a:pPr>
            <a:r>
              <a:rPr lang="it-IT" sz="1600" i="1" dirty="0"/>
              <a:t>RBM –</a:t>
            </a:r>
            <a:r>
              <a:rPr lang="it-IT" sz="1600" i="1" dirty="0" err="1"/>
              <a:t>Restricted</a:t>
            </a:r>
            <a:r>
              <a:rPr lang="it-IT" sz="1600" i="1" dirty="0"/>
              <a:t> </a:t>
            </a:r>
            <a:r>
              <a:rPr lang="it-IT" sz="1600" i="1" dirty="0" err="1"/>
              <a:t>Boltzmann</a:t>
            </a:r>
            <a:r>
              <a:rPr lang="it-IT" sz="1600" i="1" dirty="0"/>
              <a:t> Machine</a:t>
            </a:r>
            <a:endParaRPr sz="1600" dirty="0"/>
          </a:p>
          <a:p>
            <a:pPr marL="342900" lvl="0" indent="-342900" algn="l" rtl="0">
              <a:lnSpc>
                <a:spcPct val="80000"/>
              </a:lnSpc>
              <a:spcBef>
                <a:spcPts val="273"/>
              </a:spcBef>
              <a:spcAft>
                <a:spcPts val="0"/>
              </a:spcAft>
              <a:buClr>
                <a:schemeClr val="dk1"/>
              </a:buClr>
              <a:buSzPts val="1600"/>
              <a:buChar char="•"/>
            </a:pPr>
            <a:r>
              <a:rPr lang="it-IT" sz="1600" i="1" dirty="0"/>
              <a:t>DBN </a:t>
            </a:r>
            <a:r>
              <a:rPr lang="it-IT" sz="1600" i="1" dirty="0" err="1"/>
              <a:t>Deep</a:t>
            </a:r>
            <a:r>
              <a:rPr lang="it-IT" sz="1600" i="1" dirty="0"/>
              <a:t> </a:t>
            </a:r>
            <a:r>
              <a:rPr lang="it-IT" sz="1600" i="1" dirty="0" err="1"/>
              <a:t>Belief</a:t>
            </a:r>
            <a:r>
              <a:rPr lang="it-IT" sz="1600" i="1" dirty="0"/>
              <a:t> networks</a:t>
            </a:r>
            <a:endParaRPr sz="1600" dirty="0"/>
          </a:p>
          <a:p>
            <a:pPr marL="342900" lvl="0" indent="-256222" algn="l" rtl="0">
              <a:lnSpc>
                <a:spcPct val="80000"/>
              </a:lnSpc>
              <a:spcBef>
                <a:spcPts val="273"/>
              </a:spcBef>
              <a:spcAft>
                <a:spcPts val="0"/>
              </a:spcAft>
              <a:buClr>
                <a:schemeClr val="dk1"/>
              </a:buClr>
              <a:buSzPts val="1365"/>
              <a:buNone/>
            </a:pPr>
            <a:endParaRPr sz="1600" i="1" dirty="0"/>
          </a:p>
          <a:p>
            <a:pPr marL="0" lvl="0" indent="0" algn="l" rtl="0">
              <a:lnSpc>
                <a:spcPct val="80000"/>
              </a:lnSpc>
              <a:spcBef>
                <a:spcPts val="273"/>
              </a:spcBef>
              <a:spcAft>
                <a:spcPts val="0"/>
              </a:spcAft>
              <a:buClr>
                <a:schemeClr val="dk1"/>
              </a:buClr>
              <a:buSzPts val="1365"/>
              <a:buNone/>
            </a:pPr>
            <a:r>
              <a:rPr lang="it-IT" sz="1600" i="1" dirty="0"/>
              <a:t>3. </a:t>
            </a:r>
            <a:r>
              <a:rPr lang="it-IT" sz="1600" i="1" dirty="0" err="1"/>
              <a:t>Recurrent</a:t>
            </a:r>
            <a:r>
              <a:rPr lang="it-IT" sz="1600" i="1" dirty="0"/>
              <a:t> </a:t>
            </a:r>
            <a:r>
              <a:rPr lang="it-IT" sz="1600" i="1" dirty="0" err="1"/>
              <a:t>models</a:t>
            </a:r>
            <a:r>
              <a:rPr lang="it-IT" sz="1600" i="1" dirty="0"/>
              <a:t> (</a:t>
            </a:r>
            <a:r>
              <a:rPr lang="it-IT" sz="1600" i="1" dirty="0" err="1"/>
              <a:t>used</a:t>
            </a:r>
            <a:r>
              <a:rPr lang="it-IT" sz="1600" i="1" dirty="0"/>
              <a:t> for </a:t>
            </a:r>
            <a:r>
              <a:rPr lang="it-IT" sz="1600" i="1" dirty="0" err="1"/>
              <a:t>sequences</a:t>
            </a:r>
            <a:r>
              <a:rPr lang="it-IT" sz="1600" i="1" dirty="0"/>
              <a:t>, </a:t>
            </a:r>
            <a:r>
              <a:rPr lang="it-IT" sz="1600" i="1" dirty="0" err="1"/>
              <a:t>such</a:t>
            </a:r>
            <a:r>
              <a:rPr lang="it-IT" sz="1600" i="1" dirty="0"/>
              <a:t> </a:t>
            </a:r>
            <a:r>
              <a:rPr lang="it-IT" sz="1600" i="1" dirty="0" err="1"/>
              <a:t>as</a:t>
            </a:r>
            <a:r>
              <a:rPr lang="it-IT" sz="1600" i="1" dirty="0"/>
              <a:t> </a:t>
            </a:r>
            <a:r>
              <a:rPr lang="it-IT" sz="1600" i="1" dirty="0" err="1"/>
              <a:t>speech</a:t>
            </a:r>
            <a:r>
              <a:rPr lang="it-IT" sz="1600" i="1" dirty="0"/>
              <a:t>, </a:t>
            </a:r>
            <a:r>
              <a:rPr lang="it-IT" sz="1600" i="1" dirty="0" err="1"/>
              <a:t>natural</a:t>
            </a:r>
            <a:r>
              <a:rPr lang="it-IT" sz="1600" i="1" dirty="0"/>
              <a:t> </a:t>
            </a:r>
            <a:r>
              <a:rPr lang="it-IT" sz="1600" i="1" dirty="0" err="1"/>
              <a:t>language</a:t>
            </a:r>
            <a:r>
              <a:rPr lang="it-IT" sz="1600" i="1" dirty="0"/>
              <a:t>, </a:t>
            </a:r>
            <a:r>
              <a:rPr lang="it-IT" sz="1600" i="1" dirty="0" err="1"/>
              <a:t>patients</a:t>
            </a:r>
            <a:r>
              <a:rPr lang="it-IT" sz="1600" i="1" dirty="0"/>
              <a:t> </a:t>
            </a:r>
            <a:r>
              <a:rPr lang="it-IT" sz="1600" i="1" dirty="0" err="1"/>
              <a:t>trajectories</a:t>
            </a:r>
            <a:r>
              <a:rPr lang="it-IT" sz="1600" i="1" dirty="0"/>
              <a:t>..)</a:t>
            </a:r>
            <a:endParaRPr sz="1600" dirty="0"/>
          </a:p>
          <a:p>
            <a:pPr marL="342900" lvl="0" indent="-342900" algn="l" rtl="0">
              <a:lnSpc>
                <a:spcPct val="80000"/>
              </a:lnSpc>
              <a:spcBef>
                <a:spcPts val="273"/>
              </a:spcBef>
              <a:spcAft>
                <a:spcPts val="0"/>
              </a:spcAft>
              <a:buClr>
                <a:schemeClr val="dk1"/>
              </a:buClr>
              <a:buSzPts val="1600"/>
              <a:buChar char="•"/>
            </a:pPr>
            <a:r>
              <a:rPr lang="it-IT" sz="1600" i="1" dirty="0"/>
              <a:t>RNN </a:t>
            </a:r>
            <a:r>
              <a:rPr lang="it-IT" sz="1600" i="1" dirty="0" err="1"/>
              <a:t>Recurrent</a:t>
            </a:r>
            <a:r>
              <a:rPr lang="it-IT" sz="1600" i="1" dirty="0"/>
              <a:t> </a:t>
            </a:r>
            <a:r>
              <a:rPr lang="it-IT" sz="1600" i="1" dirty="0" err="1"/>
              <a:t>neural</a:t>
            </a:r>
            <a:r>
              <a:rPr lang="it-IT" sz="1600" i="1" dirty="0"/>
              <a:t> Networks</a:t>
            </a:r>
            <a:endParaRPr sz="1600" dirty="0"/>
          </a:p>
          <a:p>
            <a:pPr marL="342900" lvl="0" indent="-342900" algn="l" rtl="0">
              <a:lnSpc>
                <a:spcPct val="80000"/>
              </a:lnSpc>
              <a:spcBef>
                <a:spcPts val="273"/>
              </a:spcBef>
              <a:spcAft>
                <a:spcPts val="0"/>
              </a:spcAft>
              <a:buClr>
                <a:schemeClr val="dk1"/>
              </a:buClr>
              <a:buSzPts val="1600"/>
              <a:buChar char="•"/>
            </a:pPr>
            <a:r>
              <a:rPr lang="it-IT" sz="1600" i="1" dirty="0"/>
              <a:t>LSTM Long Short-</a:t>
            </a:r>
            <a:r>
              <a:rPr lang="it-IT" sz="1600" i="1" dirty="0" err="1"/>
              <a:t>Term</a:t>
            </a:r>
            <a:r>
              <a:rPr lang="it-IT" sz="1600" i="1" dirty="0"/>
              <a:t> </a:t>
            </a:r>
            <a:r>
              <a:rPr lang="it-IT" sz="1600" i="1" dirty="0" err="1"/>
              <a:t>memory</a:t>
            </a:r>
            <a:endParaRPr sz="1600" i="1" dirty="0"/>
          </a:p>
          <a:p>
            <a:pPr marL="342900" lvl="0" indent="-342900" algn="l" rtl="0">
              <a:lnSpc>
                <a:spcPct val="80000"/>
              </a:lnSpc>
              <a:spcBef>
                <a:spcPts val="273"/>
              </a:spcBef>
              <a:spcAft>
                <a:spcPts val="0"/>
              </a:spcAft>
              <a:buClr>
                <a:schemeClr val="dk1"/>
              </a:buClr>
              <a:buSzPts val="1600"/>
              <a:buChar char="•"/>
            </a:pPr>
            <a:r>
              <a:rPr lang="it-IT" sz="1600" i="1" dirty="0"/>
              <a:t>GRU </a:t>
            </a:r>
            <a:r>
              <a:rPr lang="it-IT" sz="1600" i="1" dirty="0" err="1"/>
              <a:t>gated</a:t>
            </a:r>
            <a:r>
              <a:rPr lang="it-IT" sz="1600" i="1" dirty="0"/>
              <a:t> </a:t>
            </a:r>
            <a:r>
              <a:rPr lang="it-IT" sz="1600" i="1" dirty="0" err="1"/>
              <a:t>recurrent</a:t>
            </a:r>
            <a:r>
              <a:rPr lang="it-IT" sz="1600" i="1" dirty="0"/>
              <a:t> </a:t>
            </a:r>
            <a:r>
              <a:rPr lang="it-IT" sz="1600" i="1" dirty="0" err="1"/>
              <a:t>units</a:t>
            </a:r>
            <a:r>
              <a:rPr lang="it-IT" sz="1600" i="1" dirty="0"/>
              <a:t> </a:t>
            </a:r>
            <a:endParaRPr sz="1600" dirty="0"/>
          </a:p>
          <a:p>
            <a:pPr marL="342900" lvl="0" indent="-256222" algn="l" rtl="0">
              <a:lnSpc>
                <a:spcPct val="80000"/>
              </a:lnSpc>
              <a:spcBef>
                <a:spcPts val="273"/>
              </a:spcBef>
              <a:spcAft>
                <a:spcPts val="0"/>
              </a:spcAft>
              <a:buClr>
                <a:schemeClr val="dk1"/>
              </a:buClr>
              <a:buSzPts val="1365"/>
              <a:buNone/>
            </a:pPr>
            <a:endParaRPr sz="1600" i="1" dirty="0"/>
          </a:p>
          <a:p>
            <a:pPr marL="0" lvl="0" indent="0" algn="l" rtl="0">
              <a:lnSpc>
                <a:spcPct val="80000"/>
              </a:lnSpc>
              <a:spcBef>
                <a:spcPts val="273"/>
              </a:spcBef>
              <a:spcAft>
                <a:spcPts val="0"/>
              </a:spcAft>
              <a:buClr>
                <a:schemeClr val="dk1"/>
              </a:buClr>
              <a:buSzPts val="1365"/>
              <a:buNone/>
            </a:pPr>
            <a:r>
              <a:rPr lang="it-IT" sz="1600" i="1" dirty="0"/>
              <a:t>4. </a:t>
            </a:r>
            <a:r>
              <a:rPr lang="it-IT" sz="1600" i="1" dirty="0" err="1"/>
              <a:t>Reinforcement</a:t>
            </a:r>
            <a:r>
              <a:rPr lang="it-IT" sz="1600" i="1" dirty="0"/>
              <a:t> </a:t>
            </a:r>
            <a:r>
              <a:rPr lang="it-IT" sz="1600" i="1" dirty="0" err="1"/>
              <a:t>learning</a:t>
            </a:r>
            <a:r>
              <a:rPr lang="it-IT" sz="1600" i="1" dirty="0"/>
              <a:t> (to </a:t>
            </a:r>
            <a:r>
              <a:rPr lang="it-IT" sz="1600" i="1" dirty="0" err="1"/>
              <a:t>learn</a:t>
            </a:r>
            <a:r>
              <a:rPr lang="it-IT" sz="1600" i="1" dirty="0"/>
              <a:t> </a:t>
            </a:r>
            <a:r>
              <a:rPr lang="it-IT" sz="1600" i="1" dirty="0" err="1"/>
              <a:t>behaviors</a:t>
            </a:r>
            <a:r>
              <a:rPr lang="it-IT" sz="1600" i="1" dirty="0"/>
              <a:t>)</a:t>
            </a:r>
            <a:endParaRPr sz="1600" dirty="0"/>
          </a:p>
          <a:p>
            <a:pPr marL="342900" lvl="0" indent="-342900" algn="l" rtl="0">
              <a:lnSpc>
                <a:spcPct val="80000"/>
              </a:lnSpc>
              <a:spcBef>
                <a:spcPts val="273"/>
              </a:spcBef>
              <a:spcAft>
                <a:spcPts val="0"/>
              </a:spcAft>
              <a:buClr>
                <a:schemeClr val="dk1"/>
              </a:buClr>
              <a:buSzPts val="1600"/>
              <a:buChar char="•"/>
            </a:pPr>
            <a:r>
              <a:rPr lang="it-IT" sz="1600" i="1" dirty="0" err="1"/>
              <a:t>Deep</a:t>
            </a:r>
            <a:r>
              <a:rPr lang="it-IT" sz="1600" i="1" dirty="0"/>
              <a:t> </a:t>
            </a:r>
            <a:r>
              <a:rPr lang="it-IT" sz="1600" i="1" dirty="0" err="1"/>
              <a:t>Q</a:t>
            </a:r>
            <a:r>
              <a:rPr lang="it-IT" sz="1600" i="1" dirty="0"/>
              <a:t>-Learning </a:t>
            </a:r>
            <a:endParaRPr sz="1600" i="1" dirty="0"/>
          </a:p>
          <a:p>
            <a:pPr marL="0" lvl="0" indent="0" algn="l" rtl="0">
              <a:lnSpc>
                <a:spcPct val="80000"/>
              </a:lnSpc>
              <a:spcBef>
                <a:spcPts val="279"/>
              </a:spcBef>
              <a:spcAft>
                <a:spcPts val="0"/>
              </a:spcAft>
              <a:buClr>
                <a:schemeClr val="dk1"/>
              </a:buClr>
              <a:buSzPts val="1600"/>
              <a:buNone/>
            </a:pPr>
            <a:endParaRPr lang="it-IT" sz="1600" i="1" dirty="0"/>
          </a:p>
          <a:p>
            <a:pPr marL="0" lvl="0" indent="0" algn="l" rtl="0">
              <a:lnSpc>
                <a:spcPct val="80000"/>
              </a:lnSpc>
              <a:spcBef>
                <a:spcPts val="279"/>
              </a:spcBef>
              <a:spcAft>
                <a:spcPts val="0"/>
              </a:spcAft>
              <a:buClr>
                <a:schemeClr val="dk1"/>
              </a:buClr>
              <a:buSzPts val="1600"/>
              <a:buNone/>
            </a:pPr>
            <a:r>
              <a:rPr lang="it-IT" sz="1600" i="1" dirty="0"/>
              <a:t>And </a:t>
            </a:r>
            <a:r>
              <a:rPr lang="it-IT" sz="1600" i="1" dirty="0" err="1"/>
              <a:t>everything</a:t>
            </a:r>
            <a:r>
              <a:rPr lang="it-IT" sz="1600" i="1" dirty="0"/>
              <a:t> </a:t>
            </a:r>
            <a:r>
              <a:rPr lang="it-IT" sz="1600" i="1" dirty="0" err="1"/>
              <a:t>augmented</a:t>
            </a:r>
            <a:r>
              <a:rPr lang="it-IT" sz="1600" i="1" dirty="0"/>
              <a:t> with </a:t>
            </a:r>
            <a:r>
              <a:rPr lang="it-IT" sz="1600" b="1" dirty="0" err="1"/>
              <a:t>Attention</a:t>
            </a:r>
            <a:r>
              <a:rPr lang="it-IT" sz="1600" b="1" dirty="0"/>
              <a:t> </a:t>
            </a:r>
            <a:r>
              <a:rPr lang="it-IT" sz="1600" b="1" dirty="0" err="1"/>
              <a:t>mechanisms</a:t>
            </a:r>
            <a:r>
              <a:rPr lang="it-IT" sz="1600" dirty="0"/>
              <a:t>, </a:t>
            </a:r>
            <a:r>
              <a:rPr lang="it-IT" sz="1600" dirty="0" err="1"/>
              <a:t>that</a:t>
            </a:r>
            <a:r>
              <a:rPr lang="it-IT" sz="1600" dirty="0"/>
              <a:t> compute a </a:t>
            </a:r>
            <a:r>
              <a:rPr lang="it-IT" sz="1600" dirty="0" err="1"/>
              <a:t>mask</a:t>
            </a:r>
            <a:r>
              <a:rPr lang="it-IT" sz="1600" dirty="0"/>
              <a:t> </a:t>
            </a:r>
            <a:r>
              <a:rPr lang="it-IT" sz="1600" dirty="0" err="1"/>
              <a:t>which</a:t>
            </a:r>
            <a:r>
              <a:rPr lang="it-IT" sz="1600" dirty="0"/>
              <a:t> </a:t>
            </a:r>
            <a:r>
              <a:rPr lang="it-IT" sz="1600" dirty="0" err="1"/>
              <a:t>is</a:t>
            </a:r>
            <a:r>
              <a:rPr lang="it-IT" sz="1600" dirty="0"/>
              <a:t> </a:t>
            </a:r>
            <a:r>
              <a:rPr lang="it-IT" sz="1600" dirty="0" err="1"/>
              <a:t>used</a:t>
            </a:r>
            <a:r>
              <a:rPr lang="it-IT" sz="1600" dirty="0"/>
              <a:t> to </a:t>
            </a:r>
            <a:r>
              <a:rPr lang="it-IT" sz="1600" dirty="0" err="1"/>
              <a:t>multiply</a:t>
            </a:r>
            <a:r>
              <a:rPr lang="it-IT" sz="1600" dirty="0"/>
              <a:t> </a:t>
            </a:r>
            <a:r>
              <a:rPr lang="it-IT" sz="1600" dirty="0" err="1"/>
              <a:t>features</a:t>
            </a:r>
            <a:r>
              <a:rPr lang="it-IT" sz="1600" dirty="0"/>
              <a:t> </a:t>
            </a:r>
            <a:r>
              <a:rPr lang="it-IT" sz="1600" u="sng" dirty="0">
                <a:solidFill>
                  <a:schemeClr val="hlink"/>
                </a:solidFill>
                <a:hlinkClick r:id="rId3"/>
              </a:rPr>
              <a:t>link</a:t>
            </a:r>
            <a:endParaRPr sz="1600" i="1" dirty="0"/>
          </a:p>
        </p:txBody>
      </p:sp>
      <p:grpSp>
        <p:nvGrpSpPr>
          <p:cNvPr id="208" name="Google Shape;208;p14"/>
          <p:cNvGrpSpPr/>
          <p:nvPr/>
        </p:nvGrpSpPr>
        <p:grpSpPr>
          <a:xfrm>
            <a:off x="4372804" y="1649329"/>
            <a:ext cx="1023504" cy="1613393"/>
            <a:chOff x="4697234" y="2186029"/>
            <a:chExt cx="978306" cy="1562760"/>
          </a:xfrm>
        </p:grpSpPr>
        <p:sp>
          <p:nvSpPr>
            <p:cNvPr id="209" name="Google Shape;209;p14"/>
            <p:cNvSpPr/>
            <p:nvPr/>
          </p:nvSpPr>
          <p:spPr>
            <a:xfrm>
              <a:off x="4697234" y="2186029"/>
              <a:ext cx="978300" cy="484500"/>
            </a:xfrm>
            <a:prstGeom prst="lef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14"/>
            <p:cNvSpPr/>
            <p:nvPr/>
          </p:nvSpPr>
          <p:spPr>
            <a:xfrm>
              <a:off x="4697240" y="3264289"/>
              <a:ext cx="978300" cy="484500"/>
            </a:xfrm>
            <a:prstGeom prst="lef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7">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7">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7">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7">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7">
                                            <p:txEl>
                                              <p:pRg st="18" end="1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8"/>
                                        </p:tgtEl>
                                        <p:attrNameLst>
                                          <p:attrName>style.visibility</p:attrName>
                                        </p:attrNameLst>
                                      </p:cBhvr>
                                      <p:to>
                                        <p:strVal val="visible"/>
                                      </p:to>
                                    </p:set>
                                    <p:anim calcmode="lin" valueType="num">
                                      <p:cBhvr additive="base">
                                        <p:cTn id="67" dur="500"/>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457200" y="4725"/>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it-IT"/>
              <a:t>CNN</a:t>
            </a:r>
            <a:endParaRPr/>
          </a:p>
        </p:txBody>
      </p:sp>
      <p:sp>
        <p:nvSpPr>
          <p:cNvPr id="221" name="Google Shape;221;p16"/>
          <p:cNvSpPr txBox="1">
            <a:spLocks noGrp="1"/>
          </p:cNvSpPr>
          <p:nvPr>
            <p:ph type="body" idx="1"/>
          </p:nvPr>
        </p:nvSpPr>
        <p:spPr>
          <a:xfrm>
            <a:off x="457200" y="943725"/>
            <a:ext cx="8229600" cy="3140400"/>
          </a:xfrm>
          <a:prstGeom prst="rect">
            <a:avLst/>
          </a:prstGeom>
          <a:noFill/>
          <a:ln>
            <a:noFill/>
          </a:ln>
        </p:spPr>
        <p:txBody>
          <a:bodyPr spcFirstLastPara="1" wrap="square" lIns="91425" tIns="45700" rIns="91425" bIns="45700" anchor="t" anchorCtr="0">
            <a:normAutofit/>
          </a:bodyPr>
          <a:lstStyle/>
          <a:p>
            <a:pPr marL="342900" lvl="0" indent="-330200" algn="l" rtl="0">
              <a:lnSpc>
                <a:spcPct val="100000"/>
              </a:lnSpc>
              <a:spcBef>
                <a:spcPts val="0"/>
              </a:spcBef>
              <a:spcAft>
                <a:spcPts val="0"/>
              </a:spcAft>
              <a:buClr>
                <a:schemeClr val="dk1"/>
              </a:buClr>
              <a:buSzPts val="2600"/>
              <a:buChar char="•"/>
            </a:pPr>
            <a:r>
              <a:rPr lang="it-IT" sz="2600"/>
              <a:t>Explicitly designed for image processing (although used also in speech processing and many other tasks)</a:t>
            </a:r>
            <a:endParaRPr sz="2600"/>
          </a:p>
          <a:p>
            <a:pPr marL="342900" lvl="0" indent="-330200" algn="l" rtl="0">
              <a:lnSpc>
                <a:spcPct val="100000"/>
              </a:lnSpc>
              <a:spcBef>
                <a:spcPts val="560"/>
              </a:spcBef>
              <a:spcAft>
                <a:spcPts val="0"/>
              </a:spcAft>
              <a:buClr>
                <a:schemeClr val="dk1"/>
              </a:buClr>
              <a:buSzPts val="2600"/>
              <a:buChar char="•"/>
            </a:pPr>
            <a:r>
              <a:rPr lang="it-IT" sz="2600" b="1"/>
              <a:t>Architecture</a:t>
            </a:r>
            <a:r>
              <a:rPr lang="it-IT" sz="2600"/>
              <a:t>: a </a:t>
            </a:r>
            <a:r>
              <a:rPr lang="it-IT" sz="2600">
                <a:solidFill>
                  <a:srgbClr val="000000"/>
                </a:solidFill>
              </a:rPr>
              <a:t>hierarchy</a:t>
            </a:r>
            <a:r>
              <a:rPr lang="it-IT" sz="2600"/>
              <a:t> of “loosely” connected layers, except for the last layers which are usually fully connected</a:t>
            </a:r>
            <a:endParaRPr sz="2600"/>
          </a:p>
          <a:p>
            <a:pPr marL="342900" lvl="0" indent="-330200" algn="l" rtl="0">
              <a:lnSpc>
                <a:spcPct val="100000"/>
              </a:lnSpc>
              <a:spcBef>
                <a:spcPts val="560"/>
              </a:spcBef>
              <a:spcAft>
                <a:spcPts val="0"/>
              </a:spcAft>
              <a:buClr>
                <a:schemeClr val="dk1"/>
              </a:buClr>
              <a:buSzPts val="2600"/>
              <a:buChar char="•"/>
            </a:pPr>
            <a:r>
              <a:rPr lang="it-IT" sz="2600"/>
              <a:t>The </a:t>
            </a:r>
            <a:r>
              <a:rPr lang="it-IT" sz="2600">
                <a:solidFill>
                  <a:srgbClr val="000000"/>
                </a:solidFill>
              </a:rPr>
              <a:t>first</a:t>
            </a:r>
            <a:r>
              <a:rPr lang="it-IT" sz="2600"/>
              <a:t> layer is directly connected to pixels</a:t>
            </a:r>
            <a:endParaRPr sz="2600"/>
          </a:p>
        </p:txBody>
      </p:sp>
      <p:pic>
        <p:nvPicPr>
          <p:cNvPr id="222" name="Google Shape;222;p16"/>
          <p:cNvPicPr preferRelativeResize="0"/>
          <p:nvPr/>
        </p:nvPicPr>
        <p:blipFill rotWithShape="1">
          <a:blip r:embed="rId3">
            <a:alphaModFix/>
          </a:blip>
          <a:srcRect/>
          <a:stretch/>
        </p:blipFill>
        <p:spPr>
          <a:xfrm>
            <a:off x="582500" y="3962725"/>
            <a:ext cx="7979000" cy="2625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 calcmode="lin" valueType="num">
                                      <p:cBhvr additive="base">
                                        <p:cTn id="7" dur="500"/>
                                        <p:tgtEl>
                                          <p:spTgt spid="2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1">
                                            <p:txEl>
                                              <p:pRg st="1" end="1"/>
                                            </p:txEl>
                                          </p:spTgt>
                                        </p:tgtEl>
                                        <p:attrNameLst>
                                          <p:attrName>style.visibility</p:attrName>
                                        </p:attrNameLst>
                                      </p:cBhvr>
                                      <p:to>
                                        <p:strVal val="visible"/>
                                      </p:to>
                                    </p:set>
                                    <p:anim calcmode="lin" valueType="num">
                                      <p:cBhvr additive="base">
                                        <p:cTn id="12" dur="500"/>
                                        <p:tgtEl>
                                          <p:spTgt spid="2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1">
                                            <p:txEl>
                                              <p:pRg st="2" end="2"/>
                                            </p:txEl>
                                          </p:spTgt>
                                        </p:tgtEl>
                                        <p:attrNameLst>
                                          <p:attrName>style.visibility</p:attrName>
                                        </p:attrNameLst>
                                      </p:cBhvr>
                                      <p:to>
                                        <p:strVal val="visible"/>
                                      </p:to>
                                    </p:set>
                                    <p:anim calcmode="lin" valueType="num">
                                      <p:cBhvr additive="base">
                                        <p:cTn id="17" dur="500"/>
                                        <p:tgtEl>
                                          <p:spTgt spid="2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2"/>
                                        </p:tgtEl>
                                        <p:attrNameLst>
                                          <p:attrName>style.visibility</p:attrName>
                                        </p:attrNameLst>
                                      </p:cBhvr>
                                      <p:to>
                                        <p:strVal val="visible"/>
                                      </p:to>
                                    </p:set>
                                    <p:anim calcmode="lin" valueType="num">
                                      <p:cBhvr additive="base">
                                        <p:cTn id="22" dur="500"/>
                                        <p:tgtEl>
                                          <p:spTgt spid="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p:nvPr/>
        </p:nvSpPr>
        <p:spPr>
          <a:xfrm>
            <a:off x="317483" y="177433"/>
            <a:ext cx="1092600" cy="1885500"/>
          </a:xfrm>
          <a:prstGeom prst="rightArrowCallout">
            <a:avLst>
              <a:gd name="adj1" fmla="val 25000"/>
              <a:gd name="adj2" fmla="val 25000"/>
              <a:gd name="adj3" fmla="val 25000"/>
              <a:gd name="adj4" fmla="val 64977"/>
            </a:avLst>
          </a:prstGeom>
          <a:solidFill>
            <a:srgbClr val="E36C09"/>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7"/>
          <p:cNvSpPr/>
          <p:nvPr/>
        </p:nvSpPr>
        <p:spPr>
          <a:xfrm>
            <a:off x="1410002" y="991053"/>
            <a:ext cx="1364700" cy="18849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7"/>
          <p:cNvSpPr/>
          <p:nvPr/>
        </p:nvSpPr>
        <p:spPr>
          <a:xfrm>
            <a:off x="2774717" y="1794556"/>
            <a:ext cx="12885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7"/>
          <p:cNvSpPr/>
          <p:nvPr/>
        </p:nvSpPr>
        <p:spPr>
          <a:xfrm>
            <a:off x="4063326" y="2418686"/>
            <a:ext cx="12327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7"/>
          <p:cNvSpPr/>
          <p:nvPr/>
        </p:nvSpPr>
        <p:spPr>
          <a:xfrm>
            <a:off x="5295911" y="2884834"/>
            <a:ext cx="121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7"/>
          <p:cNvSpPr/>
          <p:nvPr/>
        </p:nvSpPr>
        <p:spPr>
          <a:xfrm>
            <a:off x="6508418" y="3670826"/>
            <a:ext cx="13683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7"/>
          <p:cNvSpPr/>
          <p:nvPr/>
        </p:nvSpPr>
        <p:spPr>
          <a:xfrm>
            <a:off x="7876866" y="4491842"/>
            <a:ext cx="11808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7"/>
          <p:cNvSpPr txBox="1"/>
          <p:nvPr/>
        </p:nvSpPr>
        <p:spPr>
          <a:xfrm>
            <a:off x="4200769" y="991053"/>
            <a:ext cx="3579900" cy="461700"/>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a:solidFill>
                  <a:schemeClr val="dk1"/>
                </a:solidFill>
                <a:latin typeface="Calibri"/>
                <a:ea typeface="Calibri"/>
                <a:cs typeface="Calibri"/>
                <a:sym typeface="Calibri"/>
              </a:rPr>
              <a:t>Important concepts in CNN</a:t>
            </a:r>
            <a:endParaRPr sz="1400" b="0" i="0" u="none" strike="noStrike" cap="none">
              <a:solidFill>
                <a:srgbClr val="000000"/>
              </a:solidFill>
              <a:latin typeface="Arial"/>
              <a:ea typeface="Arial"/>
              <a:cs typeface="Arial"/>
              <a:sym typeface="Arial"/>
            </a:endParaRPr>
          </a:p>
        </p:txBody>
      </p:sp>
      <p:sp>
        <p:nvSpPr>
          <p:cNvPr id="235" name="Google Shape;235;p17"/>
          <p:cNvSpPr txBox="1"/>
          <p:nvPr/>
        </p:nvSpPr>
        <p:spPr>
          <a:xfrm rot="5400000">
            <a:off x="7184350" y="5227350"/>
            <a:ext cx="2116500" cy="46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a:solidFill>
                  <a:schemeClr val="lt1"/>
                </a:solidFill>
                <a:latin typeface="Calibri"/>
                <a:ea typeface="Calibri"/>
                <a:cs typeface="Calibri"/>
                <a:sym typeface="Calibri"/>
              </a:rPr>
              <a:t>Softmax</a:t>
            </a:r>
            <a:endParaRPr sz="1800" b="0" i="0" u="none" strike="noStrike" cap="none">
              <a:solidFill>
                <a:schemeClr val="lt1"/>
              </a:solidFill>
              <a:latin typeface="Proxima Nova"/>
              <a:ea typeface="Proxima Nova"/>
              <a:cs typeface="Proxima Nova"/>
              <a:sym typeface="Proxima Nova"/>
            </a:endParaRPr>
          </a:p>
        </p:txBody>
      </p:sp>
      <p:sp>
        <p:nvSpPr>
          <p:cNvPr id="236" name="Google Shape;236;p17"/>
          <p:cNvSpPr txBox="1"/>
          <p:nvPr/>
        </p:nvSpPr>
        <p:spPr>
          <a:xfrm rot="5400000">
            <a:off x="-161400" y="907725"/>
            <a:ext cx="16146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Proxima Nova"/>
                <a:ea typeface="Proxima Nova"/>
                <a:cs typeface="Proxima Nova"/>
                <a:sym typeface="Proxima Nova"/>
              </a:rPr>
              <a:t>Convolution</a:t>
            </a:r>
            <a:endParaRPr sz="2000" b="0" i="0" u="none" strike="noStrike" cap="none">
              <a:solidFill>
                <a:srgbClr val="000000"/>
              </a:solidFill>
              <a:latin typeface="Arial"/>
              <a:ea typeface="Arial"/>
              <a:cs typeface="Arial"/>
              <a:sym typeface="Arial"/>
            </a:endParaRPr>
          </a:p>
        </p:txBody>
      </p:sp>
      <p:sp>
        <p:nvSpPr>
          <p:cNvPr id="237" name="Google Shape;237;p17"/>
          <p:cNvSpPr txBox="1"/>
          <p:nvPr/>
        </p:nvSpPr>
        <p:spPr>
          <a:xfrm rot="5400000">
            <a:off x="877625" y="1674525"/>
            <a:ext cx="2116500" cy="46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a:solidFill>
                  <a:srgbClr val="FFFFFF"/>
                </a:solidFill>
                <a:latin typeface="Proxima Nova"/>
                <a:ea typeface="Proxima Nova"/>
                <a:cs typeface="Proxima Nova"/>
                <a:sym typeface="Proxima Nova"/>
              </a:rPr>
              <a:t>Volumes of convoluvolutors</a:t>
            </a:r>
            <a:endParaRPr sz="2000" b="0" i="0" u="none" strike="noStrike" cap="none">
              <a:solidFill>
                <a:srgbClr val="FFFFFF"/>
              </a:solidFill>
              <a:latin typeface="Proxima Nova"/>
              <a:ea typeface="Proxima Nova"/>
              <a:cs typeface="Proxima Nova"/>
              <a:sym typeface="Proxima Nova"/>
            </a:endParaRPr>
          </a:p>
        </p:txBody>
      </p:sp>
      <p:sp>
        <p:nvSpPr>
          <p:cNvPr id="238" name="Google Shape;238;p17"/>
          <p:cNvSpPr txBox="1"/>
          <p:nvPr/>
        </p:nvSpPr>
        <p:spPr>
          <a:xfrm rot="5400000">
            <a:off x="2173025" y="2512725"/>
            <a:ext cx="2116500" cy="46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a:solidFill>
                  <a:schemeClr val="lt1"/>
                </a:solidFill>
                <a:latin typeface="Calibri"/>
                <a:ea typeface="Calibri"/>
                <a:cs typeface="Calibri"/>
                <a:sym typeface="Calibri"/>
              </a:rPr>
              <a:t>Strides</a:t>
            </a:r>
            <a:endParaRPr sz="2000" b="0" i="0" u="none" strike="noStrike" cap="none">
              <a:solidFill>
                <a:srgbClr val="000000"/>
              </a:solidFill>
              <a:latin typeface="Proxima Nova"/>
              <a:ea typeface="Proxima Nova"/>
              <a:cs typeface="Proxima Nova"/>
              <a:sym typeface="Proxima Nova"/>
            </a:endParaRPr>
          </a:p>
        </p:txBody>
      </p:sp>
      <p:sp>
        <p:nvSpPr>
          <p:cNvPr id="239" name="Google Shape;239;p17"/>
          <p:cNvSpPr txBox="1"/>
          <p:nvPr/>
        </p:nvSpPr>
        <p:spPr>
          <a:xfrm rot="5400000">
            <a:off x="3396963" y="3121950"/>
            <a:ext cx="2116500" cy="46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a:solidFill>
                  <a:schemeClr val="lt1"/>
                </a:solidFill>
                <a:latin typeface="Proxima Nova"/>
                <a:ea typeface="Proxima Nova"/>
                <a:cs typeface="Proxima Nova"/>
                <a:sym typeface="Proxima Nova"/>
              </a:rPr>
              <a:t>Padding</a:t>
            </a:r>
            <a:endParaRPr sz="1400" b="0" i="0" u="none" strike="noStrike" cap="none">
              <a:solidFill>
                <a:schemeClr val="dk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240" name="Google Shape;240;p17"/>
          <p:cNvSpPr txBox="1"/>
          <p:nvPr/>
        </p:nvSpPr>
        <p:spPr>
          <a:xfrm rot="5400000">
            <a:off x="4763825" y="3655725"/>
            <a:ext cx="2116500" cy="46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a:solidFill>
                  <a:schemeClr val="lt1"/>
                </a:solidFill>
                <a:latin typeface="Proxima Nova"/>
                <a:ea typeface="Proxima Nova"/>
                <a:cs typeface="Proxima Nova"/>
                <a:sym typeface="Proxima Nova"/>
              </a:rPr>
              <a:t>Activation</a:t>
            </a:r>
            <a:endParaRPr sz="1800" b="0" i="0" u="none" strike="noStrike" cap="none">
              <a:solidFill>
                <a:schemeClr val="lt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a:solidFill>
                  <a:schemeClr val="lt1"/>
                </a:solidFill>
                <a:latin typeface="Proxima Nova"/>
                <a:ea typeface="Proxima Nova"/>
                <a:cs typeface="Proxima Nova"/>
                <a:sym typeface="Proxima Nova"/>
              </a:rPr>
              <a:t> function</a:t>
            </a:r>
            <a:endParaRPr sz="1400" b="0" i="0" u="none" strike="noStrike" cap="none">
              <a:solidFill>
                <a:schemeClr val="dk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241" name="Google Shape;241;p17"/>
          <p:cNvSpPr txBox="1"/>
          <p:nvPr/>
        </p:nvSpPr>
        <p:spPr>
          <a:xfrm rot="5400000">
            <a:off x="5906825" y="4341525"/>
            <a:ext cx="2116500" cy="46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a:solidFill>
                  <a:schemeClr val="lt1"/>
                </a:solidFill>
                <a:latin typeface="Calibri"/>
                <a:ea typeface="Calibri"/>
                <a:cs typeface="Calibri"/>
                <a:sym typeface="Calibri"/>
              </a:rPr>
              <a:t>Pooling</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it-IT"/>
              <a:t>Convolution: what is ?</a:t>
            </a:r>
            <a:endParaRPr/>
          </a:p>
        </p:txBody>
      </p:sp>
      <p:sp>
        <p:nvSpPr>
          <p:cNvPr id="247" name="Google Shape;247;p18"/>
          <p:cNvSpPr txBox="1">
            <a:spLocks noGrp="1"/>
          </p:cNvSpPr>
          <p:nvPr>
            <p:ph type="body" idx="1"/>
          </p:nvPr>
        </p:nvSpPr>
        <p:spPr>
          <a:xfrm>
            <a:off x="156308" y="1215916"/>
            <a:ext cx="3643800" cy="48096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300"/>
              <a:buChar char="•"/>
            </a:pPr>
            <a:r>
              <a:rPr lang="it-IT" sz="2300"/>
              <a:t>A digital filter (a small 2D weight mask, also called </a:t>
            </a:r>
            <a:r>
              <a:rPr lang="it-IT" sz="2300" b="1"/>
              <a:t>kernel</a:t>
            </a:r>
            <a:r>
              <a:rPr lang="it-IT" sz="2300"/>
              <a:t>) </a:t>
            </a:r>
            <a:r>
              <a:rPr lang="it-IT" sz="2300" b="1">
                <a:solidFill>
                  <a:srgbClr val="000000"/>
                </a:solidFill>
              </a:rPr>
              <a:t>of</a:t>
            </a:r>
            <a:r>
              <a:rPr lang="it-IT" sz="2300"/>
              <a:t> </a:t>
            </a:r>
            <a:r>
              <a:rPr lang="it-IT" sz="2300" b="1"/>
              <a:t>slides over </a:t>
            </a:r>
            <a:r>
              <a:rPr lang="it-IT" sz="2300"/>
              <a:t>the different input positions; </a:t>
            </a:r>
            <a:endParaRPr sz="2300"/>
          </a:p>
          <a:p>
            <a:pPr marL="342900" lvl="0" indent="-342900" algn="l" rtl="0">
              <a:lnSpc>
                <a:spcPct val="80000"/>
              </a:lnSpc>
              <a:spcBef>
                <a:spcPts val="448"/>
              </a:spcBef>
              <a:spcAft>
                <a:spcPts val="0"/>
              </a:spcAft>
              <a:buClr>
                <a:schemeClr val="dk1"/>
              </a:buClr>
              <a:buSzPts val="2300"/>
              <a:buChar char="•"/>
            </a:pPr>
            <a:r>
              <a:rPr lang="it-IT" sz="2300"/>
              <a:t>For each position, an output value is generated by replacing the source pixel with a weighted sum of itself and it nearby pixels.</a:t>
            </a:r>
            <a:endParaRPr sz="2300"/>
          </a:p>
          <a:p>
            <a:pPr marL="342900" lvl="0" indent="-342900" algn="l" rtl="0">
              <a:lnSpc>
                <a:spcPct val="80000"/>
              </a:lnSpc>
              <a:spcBef>
                <a:spcPts val="448"/>
              </a:spcBef>
              <a:spcAft>
                <a:spcPts val="0"/>
              </a:spcAft>
              <a:buClr>
                <a:schemeClr val="dk1"/>
              </a:buClr>
              <a:buSzPts val="2300"/>
              <a:buChar char="•"/>
            </a:pPr>
            <a:r>
              <a:rPr lang="it-IT" sz="2300"/>
              <a:t>So here each neuron performs a </a:t>
            </a:r>
            <a:r>
              <a:rPr lang="it-IT" sz="2300" b="1">
                <a:solidFill>
                  <a:srgbClr val="000000"/>
                </a:solidFill>
              </a:rPr>
              <a:t>convolution</a:t>
            </a:r>
            <a:r>
              <a:rPr lang="it-IT" sz="2300">
                <a:solidFill>
                  <a:srgbClr val="FF0000"/>
                </a:solidFill>
              </a:rPr>
              <a:t> </a:t>
            </a:r>
            <a:r>
              <a:rPr lang="it-IT" sz="2300"/>
              <a:t>on a subset of input signals</a:t>
            </a:r>
            <a:endParaRPr sz="2300"/>
          </a:p>
        </p:txBody>
      </p:sp>
      <p:pic>
        <p:nvPicPr>
          <p:cNvPr id="248" name="Google Shape;248;p18"/>
          <p:cNvPicPr preferRelativeResize="0"/>
          <p:nvPr/>
        </p:nvPicPr>
        <p:blipFill rotWithShape="1">
          <a:blip r:embed="rId3">
            <a:alphaModFix/>
          </a:blip>
          <a:srcRect/>
          <a:stretch/>
        </p:blipFill>
        <p:spPr>
          <a:xfrm>
            <a:off x="3762665" y="1309077"/>
            <a:ext cx="5152735" cy="39756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 calcmode="lin" valueType="num">
                                      <p:cBhvr additive="base">
                                        <p:cTn id="7" dur="500"/>
                                        <p:tgtEl>
                                          <p:spTgt spid="2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7">
                                            <p:txEl>
                                              <p:pRg st="1" end="1"/>
                                            </p:txEl>
                                          </p:spTgt>
                                        </p:tgtEl>
                                        <p:attrNameLst>
                                          <p:attrName>style.visibility</p:attrName>
                                        </p:attrNameLst>
                                      </p:cBhvr>
                                      <p:to>
                                        <p:strVal val="visible"/>
                                      </p:to>
                                    </p:set>
                                    <p:anim calcmode="lin" valueType="num">
                                      <p:cBhvr additive="base">
                                        <p:cTn id="12" dur="500"/>
                                        <p:tgtEl>
                                          <p:spTgt spid="2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7">
                                            <p:txEl>
                                              <p:pRg st="2" end="2"/>
                                            </p:txEl>
                                          </p:spTgt>
                                        </p:tgtEl>
                                        <p:attrNameLst>
                                          <p:attrName>style.visibility</p:attrName>
                                        </p:attrNameLst>
                                      </p:cBhvr>
                                      <p:to>
                                        <p:strVal val="visible"/>
                                      </p:to>
                                    </p:set>
                                    <p:anim calcmode="lin" valueType="num">
                                      <p:cBhvr additive="base">
                                        <p:cTn id="17" dur="500"/>
                                        <p:tgtEl>
                                          <p:spTgt spid="2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8"/>
                                        </p:tgtEl>
                                        <p:attrNameLst>
                                          <p:attrName>style.visibility</p:attrName>
                                        </p:attrNameLst>
                                      </p:cBhvr>
                                      <p:to>
                                        <p:strVal val="visible"/>
                                      </p:to>
                                    </p:set>
                                    <p:anim calcmode="lin" valueType="num">
                                      <p:cBhvr additive="base">
                                        <p:cTn id="22" dur="500"/>
                                        <p:tgtEl>
                                          <p:spTgt spid="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274650"/>
            <a:ext cx="9144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it-IT"/>
              <a:t>Deep learning: </a:t>
            </a:r>
            <a:endParaRPr/>
          </a:p>
          <a:p>
            <a:pPr marL="0" lvl="0" indent="0" algn="ctr" rtl="0">
              <a:lnSpc>
                <a:spcPct val="100000"/>
              </a:lnSpc>
              <a:spcBef>
                <a:spcPts val="0"/>
              </a:spcBef>
              <a:spcAft>
                <a:spcPts val="0"/>
              </a:spcAft>
              <a:buClr>
                <a:schemeClr val="dk1"/>
              </a:buClr>
              <a:buSzPts val="3959"/>
              <a:buFont typeface="Calibri"/>
              <a:buNone/>
            </a:pPr>
            <a:r>
              <a:rPr lang="it-IT" sz="3200"/>
              <a:t>NNs with multiple internal layers</a:t>
            </a:r>
            <a:endParaRPr sz="3200"/>
          </a:p>
        </p:txBody>
      </p:sp>
      <p:sp>
        <p:nvSpPr>
          <p:cNvPr id="96" name="Google Shape;96;p2"/>
          <p:cNvSpPr txBox="1">
            <a:spLocks noGrp="1"/>
          </p:cNvSpPr>
          <p:nvPr>
            <p:ph type="body" idx="1"/>
          </p:nvPr>
        </p:nvSpPr>
        <p:spPr>
          <a:xfrm>
            <a:off x="457200" y="4030600"/>
            <a:ext cx="8229600" cy="2233598"/>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000000"/>
              </a:buClr>
              <a:buSzPts val="2000"/>
              <a:buChar char="•"/>
            </a:pPr>
            <a:r>
              <a:rPr lang="it-IT" sz="2000" b="1">
                <a:solidFill>
                  <a:srgbClr val="000000"/>
                </a:solidFill>
              </a:rPr>
              <a:t>Wikipedia (October 2013)</a:t>
            </a:r>
            <a:r>
              <a:rPr lang="it-IT" sz="2000">
                <a:solidFill>
                  <a:srgbClr val="000000"/>
                </a:solidFill>
              </a:rPr>
              <a:t> provides the following definition:</a:t>
            </a:r>
            <a:endParaRPr sz="2000">
              <a:solidFill>
                <a:srgbClr val="000000"/>
              </a:solidFill>
            </a:endParaRPr>
          </a:p>
          <a:p>
            <a:pPr marL="342900" lvl="0" indent="0" algn="l" rtl="0">
              <a:lnSpc>
                <a:spcPct val="80000"/>
              </a:lnSpc>
              <a:spcBef>
                <a:spcPts val="400"/>
              </a:spcBef>
              <a:spcAft>
                <a:spcPts val="0"/>
              </a:spcAft>
              <a:buSzPts val="1800"/>
              <a:buNone/>
            </a:pPr>
            <a:r>
              <a:rPr lang="it-IT" sz="2000" b="1">
                <a:solidFill>
                  <a:srgbClr val="000000"/>
                </a:solidFill>
              </a:rPr>
              <a:t>“</a:t>
            </a:r>
            <a:r>
              <a:rPr lang="it-IT" sz="2000">
                <a:solidFill>
                  <a:srgbClr val="000000"/>
                </a:solidFill>
              </a:rPr>
              <a:t>Deep learning is set of algorithms in machine learning that attempt to learn layered models of inputs, commonly neural networks. The layers in such models correspond to distinct levels of concepts, where higher-level concepts are defined from lower-level ones, and the same lower-level concepts can help to define many higher-level concepts</a:t>
            </a:r>
            <a:r>
              <a:rPr lang="it-IT" sz="2000" b="1">
                <a:solidFill>
                  <a:srgbClr val="000000"/>
                </a:solidFill>
              </a:rPr>
              <a:t>.”</a:t>
            </a:r>
            <a:endParaRPr/>
          </a:p>
          <a:p>
            <a:pPr marL="0" lvl="0" indent="0" algn="l" rtl="0">
              <a:lnSpc>
                <a:spcPct val="80000"/>
              </a:lnSpc>
              <a:spcBef>
                <a:spcPts val="400"/>
              </a:spcBef>
              <a:spcAft>
                <a:spcPts val="0"/>
              </a:spcAft>
              <a:buClr>
                <a:schemeClr val="dk1"/>
              </a:buClr>
              <a:buSzPts val="2000"/>
              <a:buNone/>
            </a:pPr>
            <a:endParaRPr sz="2000"/>
          </a:p>
        </p:txBody>
      </p:sp>
      <p:pic>
        <p:nvPicPr>
          <p:cNvPr id="97" name="Google Shape;97;p2"/>
          <p:cNvPicPr preferRelativeResize="0"/>
          <p:nvPr/>
        </p:nvPicPr>
        <p:blipFill rotWithShape="1">
          <a:blip r:embed="rId3">
            <a:alphaModFix/>
          </a:blip>
          <a:srcRect/>
          <a:stretch/>
        </p:blipFill>
        <p:spPr>
          <a:xfrm>
            <a:off x="1411288" y="1790700"/>
            <a:ext cx="6804025" cy="1908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it-IT" dirty="0" err="1">
                <a:solidFill>
                  <a:srgbClr val="000000"/>
                </a:solidFill>
              </a:rPr>
              <a:t>Example</a:t>
            </a:r>
            <a:r>
              <a:rPr lang="it-IT" dirty="0">
                <a:solidFill>
                  <a:srgbClr val="000000"/>
                </a:solidFill>
              </a:rPr>
              <a:t>: </a:t>
            </a:r>
            <a:endParaRPr dirty="0">
              <a:solidFill>
                <a:srgbClr val="000000"/>
              </a:solidFill>
            </a:endParaRPr>
          </a:p>
          <a:p>
            <a:pPr marL="0" lvl="0" indent="0" algn="ctr" rtl="0">
              <a:lnSpc>
                <a:spcPct val="100000"/>
              </a:lnSpc>
              <a:spcBef>
                <a:spcPts val="0"/>
              </a:spcBef>
              <a:spcAft>
                <a:spcPts val="0"/>
              </a:spcAft>
              <a:buClr>
                <a:schemeClr val="dk1"/>
              </a:buClr>
              <a:buSzPts val="4400"/>
              <a:buFont typeface="Calibri"/>
              <a:buNone/>
            </a:pPr>
            <a:r>
              <a:rPr lang="it-IT" sz="3200" dirty="0">
                <a:solidFill>
                  <a:srgbClr val="000000"/>
                </a:solidFill>
              </a:rPr>
              <a:t>Image Processing</a:t>
            </a:r>
            <a:endParaRPr sz="3200" dirty="0">
              <a:solidFill>
                <a:srgbClr val="000000"/>
              </a:solidFill>
            </a:endParaRPr>
          </a:p>
        </p:txBody>
      </p:sp>
      <p:sp>
        <p:nvSpPr>
          <p:cNvPr id="103" name="Google Shape;103;p3"/>
          <p:cNvSpPr txBox="1">
            <a:spLocks noGrp="1"/>
          </p:cNvSpPr>
          <p:nvPr>
            <p:ph type="body" idx="1"/>
          </p:nvPr>
        </p:nvSpPr>
        <p:spPr>
          <a:xfrm>
            <a:off x="457200" y="1600200"/>
            <a:ext cx="46959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it-IT" sz="2800" dirty="0" err="1">
                <a:solidFill>
                  <a:srgbClr val="000000"/>
                </a:solidFill>
              </a:rPr>
              <a:t>Hierarchical</a:t>
            </a:r>
            <a:r>
              <a:rPr lang="it-IT" sz="2800" dirty="0">
                <a:solidFill>
                  <a:srgbClr val="000000"/>
                </a:solidFill>
              </a:rPr>
              <a:t> Learning:</a:t>
            </a:r>
            <a:endParaRPr sz="2800" dirty="0">
              <a:solidFill>
                <a:srgbClr val="000000"/>
              </a:solidFill>
            </a:endParaRPr>
          </a:p>
          <a:p>
            <a:pPr marL="742950" lvl="1" indent="-285750" algn="l" rtl="0">
              <a:lnSpc>
                <a:spcPct val="100000"/>
              </a:lnSpc>
              <a:spcBef>
                <a:spcPts val="480"/>
              </a:spcBef>
              <a:spcAft>
                <a:spcPts val="0"/>
              </a:spcAft>
              <a:buClr>
                <a:srgbClr val="000000"/>
              </a:buClr>
              <a:buSzPts val="2400"/>
              <a:buChar char="➢"/>
            </a:pPr>
            <a:r>
              <a:rPr lang="it-IT" sz="2400" dirty="0">
                <a:solidFill>
                  <a:srgbClr val="000000"/>
                </a:solidFill>
              </a:rPr>
              <a:t>The </a:t>
            </a:r>
            <a:r>
              <a:rPr lang="it-IT" sz="2400" dirty="0" err="1">
                <a:solidFill>
                  <a:srgbClr val="000000"/>
                </a:solidFill>
              </a:rPr>
              <a:t>natural</a:t>
            </a:r>
            <a:r>
              <a:rPr lang="it-IT" sz="2400" dirty="0">
                <a:solidFill>
                  <a:srgbClr val="000000"/>
                </a:solidFill>
              </a:rPr>
              <a:t> </a:t>
            </a:r>
            <a:r>
              <a:rPr lang="it-IT" sz="2400" dirty="0" err="1">
                <a:solidFill>
                  <a:srgbClr val="000000"/>
                </a:solidFill>
              </a:rPr>
              <a:t>progression</a:t>
            </a:r>
            <a:r>
              <a:rPr lang="it-IT" sz="2400" dirty="0">
                <a:solidFill>
                  <a:srgbClr val="000000"/>
                </a:solidFill>
              </a:rPr>
              <a:t> from a </a:t>
            </a:r>
            <a:r>
              <a:rPr lang="it-IT" sz="2400" dirty="0" err="1">
                <a:solidFill>
                  <a:srgbClr val="000000"/>
                </a:solidFill>
              </a:rPr>
              <a:t>low</a:t>
            </a:r>
            <a:r>
              <a:rPr lang="it-IT" sz="2400" dirty="0">
                <a:solidFill>
                  <a:srgbClr val="000000"/>
                </a:solidFill>
              </a:rPr>
              <a:t> </a:t>
            </a:r>
            <a:r>
              <a:rPr lang="it-IT" sz="2400" dirty="0" err="1">
                <a:solidFill>
                  <a:srgbClr val="000000"/>
                </a:solidFill>
              </a:rPr>
              <a:t>level</a:t>
            </a:r>
            <a:r>
              <a:rPr lang="it-IT" sz="2400" dirty="0">
                <a:solidFill>
                  <a:srgbClr val="000000"/>
                </a:solidFill>
              </a:rPr>
              <a:t> to a </a:t>
            </a:r>
            <a:r>
              <a:rPr lang="it-IT" sz="2400" dirty="0" err="1">
                <a:solidFill>
                  <a:srgbClr val="000000"/>
                </a:solidFill>
              </a:rPr>
              <a:t>higher</a:t>
            </a:r>
            <a:r>
              <a:rPr lang="it-IT" sz="2400" dirty="0">
                <a:solidFill>
                  <a:srgbClr val="000000"/>
                </a:solidFill>
              </a:rPr>
              <a:t> </a:t>
            </a:r>
            <a:r>
              <a:rPr lang="it-IT" sz="2400" dirty="0" err="1">
                <a:solidFill>
                  <a:srgbClr val="000000"/>
                </a:solidFill>
              </a:rPr>
              <a:t>level</a:t>
            </a:r>
            <a:r>
              <a:rPr lang="it-IT" sz="2400" dirty="0">
                <a:solidFill>
                  <a:srgbClr val="000000"/>
                </a:solidFill>
              </a:rPr>
              <a:t> </a:t>
            </a:r>
            <a:r>
              <a:rPr lang="it-IT" sz="2400" dirty="0" err="1">
                <a:solidFill>
                  <a:srgbClr val="000000"/>
                </a:solidFill>
              </a:rPr>
              <a:t>features</a:t>
            </a:r>
            <a:r>
              <a:rPr lang="it-IT" sz="2400" dirty="0">
                <a:solidFill>
                  <a:srgbClr val="000000"/>
                </a:solidFill>
              </a:rPr>
              <a:t> </a:t>
            </a:r>
            <a:r>
              <a:rPr lang="it-IT" sz="2400" dirty="0" err="1">
                <a:solidFill>
                  <a:srgbClr val="000000"/>
                </a:solidFill>
              </a:rPr>
              <a:t>as</a:t>
            </a:r>
            <a:r>
              <a:rPr lang="it-IT" sz="2400" dirty="0">
                <a:solidFill>
                  <a:srgbClr val="000000"/>
                </a:solidFill>
              </a:rPr>
              <a:t> </a:t>
            </a:r>
            <a:r>
              <a:rPr lang="it-IT" sz="2400" dirty="0" err="1">
                <a:solidFill>
                  <a:srgbClr val="000000"/>
                </a:solidFill>
              </a:rPr>
              <a:t>seen</a:t>
            </a:r>
            <a:r>
              <a:rPr lang="it-IT" sz="2400" dirty="0">
                <a:solidFill>
                  <a:srgbClr val="000000"/>
                </a:solidFill>
              </a:rPr>
              <a:t> in </a:t>
            </a:r>
            <a:r>
              <a:rPr lang="it-IT" sz="2400" dirty="0" err="1">
                <a:solidFill>
                  <a:srgbClr val="000000"/>
                </a:solidFill>
              </a:rPr>
              <a:t>many</a:t>
            </a:r>
            <a:r>
              <a:rPr lang="it-IT" sz="2400" dirty="0">
                <a:solidFill>
                  <a:srgbClr val="000000"/>
                </a:solidFill>
              </a:rPr>
              <a:t> </a:t>
            </a:r>
            <a:r>
              <a:rPr lang="it-IT" sz="2400" dirty="0" err="1">
                <a:solidFill>
                  <a:srgbClr val="000000"/>
                </a:solidFill>
              </a:rPr>
              <a:t>real</a:t>
            </a:r>
            <a:r>
              <a:rPr lang="it-IT" sz="2400" dirty="0">
                <a:solidFill>
                  <a:srgbClr val="000000"/>
                </a:solidFill>
              </a:rPr>
              <a:t> </a:t>
            </a:r>
            <a:r>
              <a:rPr lang="it-IT" sz="2400" dirty="0" err="1">
                <a:solidFill>
                  <a:srgbClr val="000000"/>
                </a:solidFill>
              </a:rPr>
              <a:t>problems</a:t>
            </a:r>
            <a:endParaRPr sz="2400" dirty="0">
              <a:solidFill>
                <a:srgbClr val="000000"/>
              </a:solidFill>
            </a:endParaRPr>
          </a:p>
          <a:p>
            <a:pPr marL="742950" lvl="1" indent="-285750" algn="l" rtl="0">
              <a:lnSpc>
                <a:spcPct val="100000"/>
              </a:lnSpc>
              <a:spcBef>
                <a:spcPts val="480"/>
              </a:spcBef>
              <a:spcAft>
                <a:spcPts val="0"/>
              </a:spcAft>
              <a:buClr>
                <a:srgbClr val="000000"/>
              </a:buClr>
              <a:buSzPts val="2400"/>
              <a:buChar char="➢"/>
            </a:pPr>
            <a:r>
              <a:rPr lang="it-IT" sz="2400" dirty="0" err="1">
                <a:solidFill>
                  <a:srgbClr val="000000"/>
                </a:solidFill>
              </a:rPr>
              <a:t>Easier</a:t>
            </a:r>
            <a:r>
              <a:rPr lang="it-IT" sz="2400" dirty="0">
                <a:solidFill>
                  <a:srgbClr val="000000"/>
                </a:solidFill>
              </a:rPr>
              <a:t> to monitor </a:t>
            </a:r>
            <a:r>
              <a:rPr lang="it-IT" sz="2400" dirty="0" err="1">
                <a:solidFill>
                  <a:srgbClr val="000000"/>
                </a:solidFill>
              </a:rPr>
              <a:t>what</a:t>
            </a:r>
            <a:r>
              <a:rPr lang="it-IT" sz="2400" dirty="0">
                <a:solidFill>
                  <a:srgbClr val="000000"/>
                </a:solidFill>
              </a:rPr>
              <a:t> </a:t>
            </a:r>
            <a:r>
              <a:rPr lang="it-IT" sz="2400" dirty="0" err="1">
                <a:solidFill>
                  <a:srgbClr val="000000"/>
                </a:solidFill>
              </a:rPr>
              <a:t>is</a:t>
            </a:r>
            <a:r>
              <a:rPr lang="it-IT" sz="2400" dirty="0">
                <a:solidFill>
                  <a:srgbClr val="000000"/>
                </a:solidFill>
              </a:rPr>
              <a:t> </a:t>
            </a:r>
            <a:r>
              <a:rPr lang="it-IT" sz="2400" dirty="0" err="1">
                <a:solidFill>
                  <a:srgbClr val="000000"/>
                </a:solidFill>
              </a:rPr>
              <a:t>being</a:t>
            </a:r>
            <a:r>
              <a:rPr lang="it-IT" sz="2400" dirty="0">
                <a:solidFill>
                  <a:srgbClr val="000000"/>
                </a:solidFill>
              </a:rPr>
              <a:t> </a:t>
            </a:r>
            <a:r>
              <a:rPr lang="it-IT" sz="2400" dirty="0" err="1">
                <a:solidFill>
                  <a:srgbClr val="000000"/>
                </a:solidFill>
              </a:rPr>
              <a:t>learned</a:t>
            </a:r>
            <a:r>
              <a:rPr lang="it-IT" sz="2400" dirty="0">
                <a:solidFill>
                  <a:srgbClr val="000000"/>
                </a:solidFill>
              </a:rPr>
              <a:t> in </a:t>
            </a:r>
            <a:r>
              <a:rPr lang="it-IT" sz="2400" dirty="0" err="1">
                <a:solidFill>
                  <a:srgbClr val="000000"/>
                </a:solidFill>
              </a:rPr>
              <a:t>each</a:t>
            </a:r>
            <a:r>
              <a:rPr lang="it-IT" sz="2400" dirty="0">
                <a:solidFill>
                  <a:srgbClr val="000000"/>
                </a:solidFill>
              </a:rPr>
              <a:t> </a:t>
            </a:r>
            <a:r>
              <a:rPr lang="it-IT" sz="2400" dirty="0" err="1">
                <a:solidFill>
                  <a:srgbClr val="000000"/>
                </a:solidFill>
              </a:rPr>
              <a:t>level</a:t>
            </a:r>
            <a:r>
              <a:rPr lang="it-IT" sz="2400" dirty="0">
                <a:solidFill>
                  <a:srgbClr val="000000"/>
                </a:solidFill>
              </a:rPr>
              <a:t> and guide </a:t>
            </a:r>
            <a:r>
              <a:rPr lang="it-IT" sz="2400" dirty="0" err="1">
                <a:solidFill>
                  <a:srgbClr val="000000"/>
                </a:solidFill>
              </a:rPr>
              <a:t>subsequent</a:t>
            </a:r>
            <a:r>
              <a:rPr lang="it-IT" sz="2400" dirty="0">
                <a:solidFill>
                  <a:srgbClr val="000000"/>
                </a:solidFill>
              </a:rPr>
              <a:t> </a:t>
            </a:r>
            <a:r>
              <a:rPr lang="it-IT" sz="2400" dirty="0" err="1">
                <a:solidFill>
                  <a:srgbClr val="000000"/>
                </a:solidFill>
              </a:rPr>
              <a:t>layers</a:t>
            </a:r>
            <a:endParaRPr sz="2400" dirty="0">
              <a:solidFill>
                <a:srgbClr val="000000"/>
              </a:solidFill>
            </a:endParaRPr>
          </a:p>
        </p:txBody>
      </p:sp>
      <p:pic>
        <p:nvPicPr>
          <p:cNvPr id="104" name="Google Shape;104;p3"/>
          <p:cNvPicPr preferRelativeResize="0"/>
          <p:nvPr/>
        </p:nvPicPr>
        <p:blipFill rotWithShape="1">
          <a:blip r:embed="rId3">
            <a:alphaModFix/>
          </a:blip>
          <a:srcRect/>
          <a:stretch/>
        </p:blipFill>
        <p:spPr>
          <a:xfrm>
            <a:off x="4953003" y="1486732"/>
            <a:ext cx="4065837" cy="4791832"/>
          </a:xfrm>
          <a:prstGeom prst="rect">
            <a:avLst/>
          </a:prstGeom>
          <a:noFill/>
          <a:ln>
            <a:noFill/>
          </a:ln>
        </p:spPr>
      </p:pic>
      <p:sp>
        <p:nvSpPr>
          <p:cNvPr id="105" name="Google Shape;105;p3"/>
          <p:cNvSpPr txBox="1"/>
          <p:nvPr/>
        </p:nvSpPr>
        <p:spPr>
          <a:xfrm>
            <a:off x="7764075" y="251250"/>
            <a:ext cx="1047900" cy="10374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Clr>
                <a:srgbClr val="000000"/>
              </a:buClr>
              <a:buSzPts val="6000"/>
              <a:buFont typeface="Arial"/>
              <a:buNone/>
            </a:pPr>
            <a:r>
              <a:rPr lang="it-IT" sz="6000" b="1" i="0" u="none" strike="noStrike" cap="none">
                <a:solidFill>
                  <a:srgbClr val="000000"/>
                </a:solidFill>
                <a:latin typeface="Proxima Nova"/>
                <a:ea typeface="Proxima Nova"/>
                <a:cs typeface="Proxima Nova"/>
                <a:sym typeface="Proxima Nova"/>
              </a:rPr>
              <a:t>1</a:t>
            </a:r>
            <a:endParaRPr sz="6000" b="1" i="0" u="none" strike="noStrike" cap="none">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body" idx="1"/>
          </p:nvPr>
        </p:nvSpPr>
        <p:spPr>
          <a:xfrm>
            <a:off x="200850" y="1371600"/>
            <a:ext cx="8713500" cy="20574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Char char="•"/>
            </a:pPr>
            <a:r>
              <a:rPr lang="it-IT" sz="2480"/>
              <a:t>Neural Networks including many hidden layers (usually, 7-50 hidden layers) which are organized in hierarchies</a:t>
            </a:r>
            <a:endParaRPr sz="2480"/>
          </a:p>
          <a:p>
            <a:pPr marL="342900" lvl="0" indent="-342900" algn="l" rtl="0">
              <a:lnSpc>
                <a:spcPct val="80000"/>
              </a:lnSpc>
              <a:spcBef>
                <a:spcPts val="496"/>
              </a:spcBef>
              <a:spcAft>
                <a:spcPts val="0"/>
              </a:spcAft>
              <a:buClr>
                <a:schemeClr val="dk1"/>
              </a:buClr>
              <a:buSzPts val="2480"/>
              <a:buChar char="•"/>
            </a:pPr>
            <a:r>
              <a:rPr lang="it-IT" sz="2480"/>
              <a:t>The hierarchical organization allows to share and re-use information, selecting in each layer </a:t>
            </a:r>
            <a:r>
              <a:rPr lang="it-IT" sz="2480" b="1"/>
              <a:t>useful information and filtering useless details</a:t>
            </a:r>
            <a:endParaRPr sz="2480" b="1"/>
          </a:p>
          <a:p>
            <a:pPr marL="342900" lvl="0" indent="-342900" algn="l" rtl="0">
              <a:lnSpc>
                <a:spcPct val="80000"/>
              </a:lnSpc>
              <a:spcBef>
                <a:spcPts val="496"/>
              </a:spcBef>
              <a:spcAft>
                <a:spcPts val="0"/>
              </a:spcAft>
              <a:buClr>
                <a:schemeClr val="dk1"/>
              </a:buClr>
              <a:buSzPts val="2480"/>
              <a:buChar char="•"/>
            </a:pPr>
            <a:r>
              <a:rPr lang="it-IT" sz="2480"/>
              <a:t>Our perceptual system works on a deep hierarchy of levels</a:t>
            </a:r>
            <a:endParaRPr sz="2480"/>
          </a:p>
        </p:txBody>
      </p:sp>
      <p:pic>
        <p:nvPicPr>
          <p:cNvPr id="111" name="Google Shape;111;p4"/>
          <p:cNvPicPr preferRelativeResize="0"/>
          <p:nvPr/>
        </p:nvPicPr>
        <p:blipFill rotWithShape="1">
          <a:blip r:embed="rId3">
            <a:alphaModFix/>
          </a:blip>
          <a:srcRect/>
          <a:stretch/>
        </p:blipFill>
        <p:spPr>
          <a:xfrm>
            <a:off x="322873" y="3441054"/>
            <a:ext cx="5301823" cy="2819842"/>
          </a:xfrm>
          <a:prstGeom prst="rect">
            <a:avLst/>
          </a:prstGeom>
          <a:noFill/>
          <a:ln>
            <a:noFill/>
          </a:ln>
        </p:spPr>
      </p:pic>
      <p:pic>
        <p:nvPicPr>
          <p:cNvPr id="112" name="Google Shape;112;p4" descr="http://upload.wikimedia.org/wikipedia/commons/f/f8/Lateral_geniculate_nucleus.png"/>
          <p:cNvPicPr preferRelativeResize="0"/>
          <p:nvPr/>
        </p:nvPicPr>
        <p:blipFill rotWithShape="1">
          <a:blip r:embed="rId4">
            <a:alphaModFix/>
          </a:blip>
          <a:srcRect/>
          <a:stretch/>
        </p:blipFill>
        <p:spPr>
          <a:xfrm>
            <a:off x="5952831" y="3534587"/>
            <a:ext cx="2857500" cy="2466975"/>
          </a:xfrm>
          <a:prstGeom prst="rect">
            <a:avLst/>
          </a:prstGeom>
          <a:noFill/>
          <a:ln>
            <a:noFill/>
          </a:ln>
        </p:spPr>
      </p:pic>
      <p:sp>
        <p:nvSpPr>
          <p:cNvPr id="113" name="Google Shape;113;p4"/>
          <p:cNvSpPr txBox="1"/>
          <p:nvPr/>
        </p:nvSpPr>
        <p:spPr>
          <a:xfrm>
            <a:off x="0" y="0"/>
            <a:ext cx="9144000" cy="129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it-IT" sz="4400" i="0" u="none" strike="noStrike" cap="none">
                <a:latin typeface="Proxima Nova"/>
                <a:ea typeface="Proxima Nova"/>
                <a:cs typeface="Proxima Nova"/>
                <a:sym typeface="Proxima Nova"/>
              </a:rPr>
              <a:t>Example: </a:t>
            </a:r>
            <a:endParaRPr sz="4400" i="0" u="none" strike="noStrike" cap="none">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3200"/>
              <a:buFont typeface="Arial"/>
              <a:buNone/>
            </a:pPr>
            <a:r>
              <a:rPr lang="it-IT" sz="3200" i="0" u="none" strike="noStrike" cap="none">
                <a:latin typeface="Proxima Nova"/>
                <a:ea typeface="Proxima Nova"/>
                <a:cs typeface="Proxima Nova"/>
                <a:sym typeface="Proxima Nova"/>
              </a:rPr>
              <a:t>Image Processing</a:t>
            </a:r>
            <a:endParaRPr sz="3200" i="0" u="none" strike="noStrike" cap="none">
              <a:latin typeface="Proxima Nova"/>
              <a:ea typeface="Proxima Nova"/>
              <a:cs typeface="Proxima Nova"/>
              <a:sym typeface="Proxima Nova"/>
            </a:endParaRPr>
          </a:p>
        </p:txBody>
      </p:sp>
      <p:sp>
        <p:nvSpPr>
          <p:cNvPr id="114" name="Google Shape;114;p4"/>
          <p:cNvSpPr txBox="1"/>
          <p:nvPr/>
        </p:nvSpPr>
        <p:spPr>
          <a:xfrm>
            <a:off x="7764075" y="251250"/>
            <a:ext cx="1047900" cy="10374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Clr>
                <a:srgbClr val="000000"/>
              </a:buClr>
              <a:buSzPts val="6000"/>
              <a:buFont typeface="Arial"/>
              <a:buNone/>
            </a:pPr>
            <a:r>
              <a:rPr lang="it-IT" sz="6000" b="1" i="0" u="none" strike="noStrike" cap="none">
                <a:solidFill>
                  <a:srgbClr val="000000"/>
                </a:solidFill>
                <a:latin typeface="Proxima Nova"/>
                <a:ea typeface="Proxima Nova"/>
                <a:cs typeface="Proxima Nova"/>
                <a:sym typeface="Proxima Nova"/>
              </a:rPr>
              <a:t>2</a:t>
            </a:r>
            <a:endParaRPr sz="6000" b="1" i="0" u="none" strike="noStrike" cap="none">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5"/>
          <p:cNvPicPr preferRelativeResize="0"/>
          <p:nvPr/>
        </p:nvPicPr>
        <p:blipFill rotWithShape="1">
          <a:blip r:embed="rId3">
            <a:alphaModFix/>
          </a:blip>
          <a:srcRect/>
          <a:stretch/>
        </p:blipFill>
        <p:spPr>
          <a:xfrm>
            <a:off x="1984178" y="2292050"/>
            <a:ext cx="5175649" cy="1449950"/>
          </a:xfrm>
          <a:prstGeom prst="rect">
            <a:avLst/>
          </a:prstGeom>
          <a:noFill/>
          <a:ln>
            <a:noFill/>
          </a:ln>
        </p:spPr>
      </p:pic>
      <p:pic>
        <p:nvPicPr>
          <p:cNvPr id="120" name="Google Shape;120;p5" descr="http://barfblog.com/wp-content/uploads/2014/05/b5bfa0c4b2e8670d09222c17856abef4.jpeg"/>
          <p:cNvPicPr preferRelativeResize="0"/>
          <p:nvPr/>
        </p:nvPicPr>
        <p:blipFill rotWithShape="1">
          <a:blip r:embed="rId4">
            <a:alphaModFix/>
          </a:blip>
          <a:srcRect/>
          <a:stretch/>
        </p:blipFill>
        <p:spPr>
          <a:xfrm>
            <a:off x="1031900" y="4147225"/>
            <a:ext cx="1390650" cy="1363662"/>
          </a:xfrm>
          <a:prstGeom prst="rect">
            <a:avLst/>
          </a:prstGeom>
          <a:noFill/>
          <a:ln>
            <a:noFill/>
          </a:ln>
        </p:spPr>
      </p:pic>
      <p:grpSp>
        <p:nvGrpSpPr>
          <p:cNvPr id="121" name="Google Shape;121;p5"/>
          <p:cNvGrpSpPr/>
          <p:nvPr/>
        </p:nvGrpSpPr>
        <p:grpSpPr>
          <a:xfrm>
            <a:off x="2911680" y="3795252"/>
            <a:ext cx="5782340" cy="2953211"/>
            <a:chOff x="2911680" y="3795252"/>
            <a:chExt cx="5782340" cy="2953211"/>
          </a:xfrm>
        </p:grpSpPr>
        <p:pic>
          <p:nvPicPr>
            <p:cNvPr id="122" name="Google Shape;122;p5"/>
            <p:cNvPicPr preferRelativeResize="0"/>
            <p:nvPr/>
          </p:nvPicPr>
          <p:blipFill rotWithShape="1">
            <a:blip r:embed="rId5">
              <a:alphaModFix/>
            </a:blip>
            <a:srcRect/>
            <a:stretch/>
          </p:blipFill>
          <p:spPr>
            <a:xfrm>
              <a:off x="2911680" y="3810000"/>
              <a:ext cx="5782340" cy="2938463"/>
            </a:xfrm>
            <a:prstGeom prst="rect">
              <a:avLst/>
            </a:prstGeom>
            <a:noFill/>
            <a:ln>
              <a:noFill/>
            </a:ln>
          </p:spPr>
        </p:pic>
        <p:sp>
          <p:nvSpPr>
            <p:cNvPr id="123" name="Google Shape;123;p5"/>
            <p:cNvSpPr/>
            <p:nvPr/>
          </p:nvSpPr>
          <p:spPr>
            <a:xfrm>
              <a:off x="3028335" y="3795252"/>
              <a:ext cx="5024284" cy="2409024"/>
            </a:xfrm>
            <a:custGeom>
              <a:avLst/>
              <a:gdLst/>
              <a:ahLst/>
              <a:cxnLst/>
              <a:rect l="l" t="t" r="r" b="b"/>
              <a:pathLst>
                <a:path w="5024284" h="2409024" extrusionOk="0">
                  <a:moveTo>
                    <a:pt x="0" y="1484671"/>
                  </a:moveTo>
                  <a:lnTo>
                    <a:pt x="0" y="1484671"/>
                  </a:lnTo>
                  <a:cubicBezTo>
                    <a:pt x="26220" y="1497781"/>
                    <a:pt x="51715" y="1512453"/>
                    <a:pt x="78659" y="1524000"/>
                  </a:cubicBezTo>
                  <a:cubicBezTo>
                    <a:pt x="97711" y="1532165"/>
                    <a:pt x="137652" y="1543664"/>
                    <a:pt x="137652" y="1543664"/>
                  </a:cubicBezTo>
                  <a:cubicBezTo>
                    <a:pt x="162104" y="1559966"/>
                    <a:pt x="177962" y="1572300"/>
                    <a:pt x="206478" y="1582993"/>
                  </a:cubicBezTo>
                  <a:cubicBezTo>
                    <a:pt x="219131" y="1587738"/>
                    <a:pt x="232864" y="1588942"/>
                    <a:pt x="245807" y="1592825"/>
                  </a:cubicBezTo>
                  <a:cubicBezTo>
                    <a:pt x="285288" y="1604669"/>
                    <a:pt x="305769" y="1615348"/>
                    <a:pt x="344130" y="1622322"/>
                  </a:cubicBezTo>
                  <a:cubicBezTo>
                    <a:pt x="457000" y="1642843"/>
                    <a:pt x="370398" y="1621605"/>
                    <a:pt x="462117" y="1641987"/>
                  </a:cubicBezTo>
                  <a:cubicBezTo>
                    <a:pt x="475308" y="1644918"/>
                    <a:pt x="488503" y="1647936"/>
                    <a:pt x="501446" y="1651819"/>
                  </a:cubicBezTo>
                  <a:cubicBezTo>
                    <a:pt x="521300" y="1657775"/>
                    <a:pt x="540330" y="1666455"/>
                    <a:pt x="560439" y="1671483"/>
                  </a:cubicBezTo>
                  <a:cubicBezTo>
                    <a:pt x="573549" y="1674761"/>
                    <a:pt x="586337" y="1679824"/>
                    <a:pt x="599768" y="1681316"/>
                  </a:cubicBezTo>
                  <a:cubicBezTo>
                    <a:pt x="616055" y="1683126"/>
                    <a:pt x="632543" y="1681316"/>
                    <a:pt x="648930" y="1681316"/>
                  </a:cubicBezTo>
                  <a:lnTo>
                    <a:pt x="648930" y="1681316"/>
                  </a:lnTo>
                  <a:cubicBezTo>
                    <a:pt x="652207" y="1710813"/>
                    <a:pt x="654133" y="1740491"/>
                    <a:pt x="658762" y="1769806"/>
                  </a:cubicBezTo>
                  <a:cubicBezTo>
                    <a:pt x="663975" y="1802820"/>
                    <a:pt x="674735" y="1834910"/>
                    <a:pt x="678426" y="1868129"/>
                  </a:cubicBezTo>
                  <a:cubicBezTo>
                    <a:pt x="690105" y="1973228"/>
                    <a:pt x="682439" y="1927517"/>
                    <a:pt x="698091" y="2005780"/>
                  </a:cubicBezTo>
                  <a:cubicBezTo>
                    <a:pt x="700693" y="2039611"/>
                    <a:pt x="706764" y="2154800"/>
                    <a:pt x="717755" y="2202425"/>
                  </a:cubicBezTo>
                  <a:cubicBezTo>
                    <a:pt x="721496" y="2218634"/>
                    <a:pt x="737131" y="2274953"/>
                    <a:pt x="757084" y="2290916"/>
                  </a:cubicBezTo>
                  <a:cubicBezTo>
                    <a:pt x="765177" y="2297390"/>
                    <a:pt x="777055" y="2296665"/>
                    <a:pt x="786581" y="2300748"/>
                  </a:cubicBezTo>
                  <a:cubicBezTo>
                    <a:pt x="889146" y="2344705"/>
                    <a:pt x="764533" y="2300034"/>
                    <a:pt x="865239" y="2330245"/>
                  </a:cubicBezTo>
                  <a:cubicBezTo>
                    <a:pt x="885093" y="2336201"/>
                    <a:pt x="904568" y="2343354"/>
                    <a:pt x="924233" y="2349909"/>
                  </a:cubicBezTo>
                  <a:cubicBezTo>
                    <a:pt x="934065" y="2353186"/>
                    <a:pt x="943507" y="2358038"/>
                    <a:pt x="953730" y="2359742"/>
                  </a:cubicBezTo>
                  <a:cubicBezTo>
                    <a:pt x="1059516" y="2377373"/>
                    <a:pt x="969255" y="2363652"/>
                    <a:pt x="1111046" y="2379406"/>
                  </a:cubicBezTo>
                  <a:cubicBezTo>
                    <a:pt x="1287794" y="2399044"/>
                    <a:pt x="1075356" y="2379708"/>
                    <a:pt x="1307691" y="2399071"/>
                  </a:cubicBezTo>
                  <a:cubicBezTo>
                    <a:pt x="1376517" y="2395793"/>
                    <a:pt x="1445439" y="2394147"/>
                    <a:pt x="1514168" y="2389238"/>
                  </a:cubicBezTo>
                  <a:cubicBezTo>
                    <a:pt x="1537284" y="2387587"/>
                    <a:pt x="1560022" y="2382469"/>
                    <a:pt x="1582994" y="2379406"/>
                  </a:cubicBezTo>
                  <a:lnTo>
                    <a:pt x="1661652" y="2369574"/>
                  </a:lnTo>
                  <a:lnTo>
                    <a:pt x="1730478" y="2359742"/>
                  </a:lnTo>
                  <a:cubicBezTo>
                    <a:pt x="1814931" y="2349185"/>
                    <a:pt x="1791620" y="2349909"/>
                    <a:pt x="1838633" y="2349909"/>
                  </a:cubicBezTo>
                  <a:lnTo>
                    <a:pt x="1838633" y="2349909"/>
                  </a:lnTo>
                  <a:cubicBezTo>
                    <a:pt x="1861575" y="2333522"/>
                    <a:pt x="1883283" y="2315253"/>
                    <a:pt x="1907459" y="2300748"/>
                  </a:cubicBezTo>
                  <a:cubicBezTo>
                    <a:pt x="1916346" y="2295416"/>
                    <a:pt x="1927685" y="2295551"/>
                    <a:pt x="1936955" y="2290916"/>
                  </a:cubicBezTo>
                  <a:cubicBezTo>
                    <a:pt x="1952402" y="2283192"/>
                    <a:pt x="1995389" y="2249177"/>
                    <a:pt x="2005781" y="2241754"/>
                  </a:cubicBezTo>
                  <a:cubicBezTo>
                    <a:pt x="2106422" y="2169868"/>
                    <a:pt x="1946074" y="2288994"/>
                    <a:pt x="2074607" y="2192593"/>
                  </a:cubicBezTo>
                  <a:cubicBezTo>
                    <a:pt x="2081162" y="2182761"/>
                    <a:pt x="2085378" y="2170877"/>
                    <a:pt x="2094271" y="2163096"/>
                  </a:cubicBezTo>
                  <a:cubicBezTo>
                    <a:pt x="2112057" y="2147533"/>
                    <a:pt x="2153265" y="2123767"/>
                    <a:pt x="2153265" y="2123767"/>
                  </a:cubicBezTo>
                  <a:cubicBezTo>
                    <a:pt x="2223552" y="2018341"/>
                    <a:pt x="2114083" y="2178360"/>
                    <a:pt x="2202426" y="2064774"/>
                  </a:cubicBezTo>
                  <a:cubicBezTo>
                    <a:pt x="2216936" y="2046118"/>
                    <a:pt x="2228645" y="2025445"/>
                    <a:pt x="2241755" y="2005780"/>
                  </a:cubicBezTo>
                  <a:cubicBezTo>
                    <a:pt x="2248310" y="1995948"/>
                    <a:pt x="2253064" y="1984639"/>
                    <a:pt x="2261420" y="1976283"/>
                  </a:cubicBezTo>
                  <a:lnTo>
                    <a:pt x="2349910" y="1887793"/>
                  </a:lnTo>
                  <a:cubicBezTo>
                    <a:pt x="2396117" y="1841586"/>
                    <a:pt x="2367839" y="1866007"/>
                    <a:pt x="2438400" y="1818967"/>
                  </a:cubicBezTo>
                  <a:cubicBezTo>
                    <a:pt x="2448232" y="1812412"/>
                    <a:pt x="2456310" y="1801620"/>
                    <a:pt x="2467897" y="1799303"/>
                  </a:cubicBezTo>
                  <a:cubicBezTo>
                    <a:pt x="2486604" y="1795562"/>
                    <a:pt x="2526394" y="1789719"/>
                    <a:pt x="2546555" y="1779638"/>
                  </a:cubicBezTo>
                  <a:cubicBezTo>
                    <a:pt x="2568654" y="1768588"/>
                    <a:pt x="2590015" y="1749118"/>
                    <a:pt x="2605549" y="1730477"/>
                  </a:cubicBezTo>
                  <a:cubicBezTo>
                    <a:pt x="2613114" y="1721399"/>
                    <a:pt x="2614953" y="1706843"/>
                    <a:pt x="2625213" y="1700980"/>
                  </a:cubicBezTo>
                  <a:cubicBezTo>
                    <a:pt x="2639723" y="1692689"/>
                    <a:pt x="2658162" y="1695201"/>
                    <a:pt x="2674375" y="1691148"/>
                  </a:cubicBezTo>
                  <a:cubicBezTo>
                    <a:pt x="2684429" y="1688634"/>
                    <a:pt x="2694039" y="1684593"/>
                    <a:pt x="2703871" y="1681316"/>
                  </a:cubicBezTo>
                  <a:cubicBezTo>
                    <a:pt x="2713703" y="1671484"/>
                    <a:pt x="2725286" y="1663134"/>
                    <a:pt x="2733368" y="1651819"/>
                  </a:cubicBezTo>
                  <a:cubicBezTo>
                    <a:pt x="2741887" y="1639892"/>
                    <a:pt x="2745761" y="1625216"/>
                    <a:pt x="2753033" y="1612490"/>
                  </a:cubicBezTo>
                  <a:cubicBezTo>
                    <a:pt x="2758896" y="1602230"/>
                    <a:pt x="2767412" y="1593562"/>
                    <a:pt x="2772697" y="1582993"/>
                  </a:cubicBezTo>
                  <a:cubicBezTo>
                    <a:pt x="2813401" y="1501584"/>
                    <a:pt x="2745844" y="1608525"/>
                    <a:pt x="2802194" y="1524000"/>
                  </a:cubicBezTo>
                  <a:cubicBezTo>
                    <a:pt x="2825133" y="1432240"/>
                    <a:pt x="2814590" y="1491077"/>
                    <a:pt x="2802194" y="1317522"/>
                  </a:cubicBezTo>
                  <a:cubicBezTo>
                    <a:pt x="2786244" y="1094216"/>
                    <a:pt x="2802969" y="1282447"/>
                    <a:pt x="2782530" y="1170038"/>
                  </a:cubicBezTo>
                  <a:cubicBezTo>
                    <a:pt x="2778384" y="1147237"/>
                    <a:pt x="2777242" y="1123938"/>
                    <a:pt x="2772697" y="1101213"/>
                  </a:cubicBezTo>
                  <a:cubicBezTo>
                    <a:pt x="2770664" y="1091050"/>
                    <a:pt x="2765379" y="1081771"/>
                    <a:pt x="2762865" y="1071716"/>
                  </a:cubicBezTo>
                  <a:cubicBezTo>
                    <a:pt x="2753629" y="1034769"/>
                    <a:pt x="2756688" y="1024530"/>
                    <a:pt x="2743200" y="993058"/>
                  </a:cubicBezTo>
                  <a:cubicBezTo>
                    <a:pt x="2717727" y="933621"/>
                    <a:pt x="2732089" y="973614"/>
                    <a:pt x="2703871" y="924232"/>
                  </a:cubicBezTo>
                  <a:cubicBezTo>
                    <a:pt x="2696599" y="911506"/>
                    <a:pt x="2691479" y="897629"/>
                    <a:pt x="2684207" y="884903"/>
                  </a:cubicBezTo>
                  <a:cubicBezTo>
                    <a:pt x="2678344" y="874643"/>
                    <a:pt x="2670405" y="865666"/>
                    <a:pt x="2664542" y="855406"/>
                  </a:cubicBezTo>
                  <a:cubicBezTo>
                    <a:pt x="2649971" y="829907"/>
                    <a:pt x="2627753" y="771885"/>
                    <a:pt x="2605549" y="757083"/>
                  </a:cubicBezTo>
                  <a:lnTo>
                    <a:pt x="2546555" y="717754"/>
                  </a:lnTo>
                  <a:cubicBezTo>
                    <a:pt x="2523035" y="702074"/>
                    <a:pt x="2504768" y="692681"/>
                    <a:pt x="2487562" y="668593"/>
                  </a:cubicBezTo>
                  <a:cubicBezTo>
                    <a:pt x="2479043" y="656666"/>
                    <a:pt x="2476416" y="641191"/>
                    <a:pt x="2467897" y="629264"/>
                  </a:cubicBezTo>
                  <a:cubicBezTo>
                    <a:pt x="2459815" y="617949"/>
                    <a:pt x="2447302" y="610449"/>
                    <a:pt x="2438400" y="599767"/>
                  </a:cubicBezTo>
                  <a:cubicBezTo>
                    <a:pt x="2416625" y="573638"/>
                    <a:pt x="2416554" y="561537"/>
                    <a:pt x="2399071" y="530942"/>
                  </a:cubicBezTo>
                  <a:cubicBezTo>
                    <a:pt x="2393208" y="520682"/>
                    <a:pt x="2384206" y="512243"/>
                    <a:pt x="2379407" y="501445"/>
                  </a:cubicBezTo>
                  <a:cubicBezTo>
                    <a:pt x="2370988" y="482503"/>
                    <a:pt x="2359742" y="442451"/>
                    <a:pt x="2359742" y="442451"/>
                  </a:cubicBezTo>
                  <a:cubicBezTo>
                    <a:pt x="2367697" y="299276"/>
                    <a:pt x="2358782" y="309127"/>
                    <a:pt x="2379407" y="216309"/>
                  </a:cubicBezTo>
                  <a:cubicBezTo>
                    <a:pt x="2382338" y="203118"/>
                    <a:pt x="2383916" y="189401"/>
                    <a:pt x="2389239" y="176980"/>
                  </a:cubicBezTo>
                  <a:cubicBezTo>
                    <a:pt x="2402162" y="146825"/>
                    <a:pt x="2417556" y="143000"/>
                    <a:pt x="2438400" y="117987"/>
                  </a:cubicBezTo>
                  <a:cubicBezTo>
                    <a:pt x="2445965" y="108909"/>
                    <a:pt x="2449172" y="96272"/>
                    <a:pt x="2458065" y="88490"/>
                  </a:cubicBezTo>
                  <a:cubicBezTo>
                    <a:pt x="2499676" y="52081"/>
                    <a:pt x="2506042" y="52833"/>
                    <a:pt x="2546555" y="39329"/>
                  </a:cubicBezTo>
                  <a:cubicBezTo>
                    <a:pt x="2628491" y="42606"/>
                    <a:pt x="2710361" y="49161"/>
                    <a:pt x="2792362" y="49161"/>
                  </a:cubicBezTo>
                  <a:cubicBezTo>
                    <a:pt x="2861266" y="49161"/>
                    <a:pt x="2929990" y="42083"/>
                    <a:pt x="2998839" y="39329"/>
                  </a:cubicBezTo>
                  <a:cubicBezTo>
                    <a:pt x="3011938" y="38805"/>
                    <a:pt x="3025058" y="39329"/>
                    <a:pt x="3038168" y="39329"/>
                  </a:cubicBezTo>
                  <a:lnTo>
                    <a:pt x="3038168" y="39329"/>
                  </a:lnTo>
                  <a:cubicBezTo>
                    <a:pt x="3080775" y="36051"/>
                    <a:pt x="3123318" y="31803"/>
                    <a:pt x="3165988" y="29496"/>
                  </a:cubicBezTo>
                  <a:cubicBezTo>
                    <a:pt x="3244599" y="25247"/>
                    <a:pt x="3323410" y="24901"/>
                    <a:pt x="3401962" y="19664"/>
                  </a:cubicBezTo>
                  <a:cubicBezTo>
                    <a:pt x="3421853" y="18338"/>
                    <a:pt x="3441129" y="11919"/>
                    <a:pt x="3460955" y="9832"/>
                  </a:cubicBezTo>
                  <a:cubicBezTo>
                    <a:pt x="3503453" y="5359"/>
                    <a:pt x="3546168" y="3277"/>
                    <a:pt x="3588775" y="0"/>
                  </a:cubicBezTo>
                  <a:cubicBezTo>
                    <a:pt x="3664156" y="3277"/>
                    <a:pt x="3739625" y="4922"/>
                    <a:pt x="3814917" y="9832"/>
                  </a:cubicBezTo>
                  <a:cubicBezTo>
                    <a:pt x="3890422" y="14756"/>
                    <a:pt x="4041059" y="29496"/>
                    <a:pt x="4041059" y="29496"/>
                  </a:cubicBezTo>
                  <a:cubicBezTo>
                    <a:pt x="4060723" y="32774"/>
                    <a:pt x="4080504" y="35419"/>
                    <a:pt x="4100052" y="39329"/>
                  </a:cubicBezTo>
                  <a:cubicBezTo>
                    <a:pt x="4130919" y="45503"/>
                    <a:pt x="4140763" y="49622"/>
                    <a:pt x="4168878" y="58993"/>
                  </a:cubicBezTo>
                  <a:cubicBezTo>
                    <a:pt x="4188542" y="72103"/>
                    <a:pt x="4214761" y="78658"/>
                    <a:pt x="4227871" y="98322"/>
                  </a:cubicBezTo>
                  <a:cubicBezTo>
                    <a:pt x="4254091" y="137651"/>
                    <a:pt x="4237704" y="121264"/>
                    <a:pt x="4277033" y="147483"/>
                  </a:cubicBezTo>
                  <a:cubicBezTo>
                    <a:pt x="4301746" y="221624"/>
                    <a:pt x="4268410" y="130236"/>
                    <a:pt x="4306530" y="206477"/>
                  </a:cubicBezTo>
                  <a:cubicBezTo>
                    <a:pt x="4311165" y="215747"/>
                    <a:pt x="4313085" y="226142"/>
                    <a:pt x="4316362" y="235974"/>
                  </a:cubicBezTo>
                  <a:cubicBezTo>
                    <a:pt x="4300247" y="542171"/>
                    <a:pt x="4327205" y="345509"/>
                    <a:pt x="4296697" y="452283"/>
                  </a:cubicBezTo>
                  <a:cubicBezTo>
                    <a:pt x="4292496" y="466986"/>
                    <a:pt x="4284892" y="505391"/>
                    <a:pt x="4277033" y="521109"/>
                  </a:cubicBezTo>
                  <a:cubicBezTo>
                    <a:pt x="4271748" y="531678"/>
                    <a:pt x="4265219" y="541774"/>
                    <a:pt x="4257368" y="550606"/>
                  </a:cubicBezTo>
                  <a:cubicBezTo>
                    <a:pt x="4238892" y="571391"/>
                    <a:pt x="4198375" y="609600"/>
                    <a:pt x="4198375" y="609600"/>
                  </a:cubicBezTo>
                  <a:cubicBezTo>
                    <a:pt x="4195097" y="619432"/>
                    <a:pt x="4194905" y="630915"/>
                    <a:pt x="4188542" y="639096"/>
                  </a:cubicBezTo>
                  <a:cubicBezTo>
                    <a:pt x="4178048" y="652589"/>
                    <a:pt x="4128530" y="705549"/>
                    <a:pt x="4100052" y="717754"/>
                  </a:cubicBezTo>
                  <a:cubicBezTo>
                    <a:pt x="4087631" y="723077"/>
                    <a:pt x="4073833" y="724309"/>
                    <a:pt x="4060723" y="727587"/>
                  </a:cubicBezTo>
                  <a:cubicBezTo>
                    <a:pt x="4041059" y="740697"/>
                    <a:pt x="4024151" y="759443"/>
                    <a:pt x="4001730" y="766916"/>
                  </a:cubicBezTo>
                  <a:cubicBezTo>
                    <a:pt x="3982065" y="773471"/>
                    <a:pt x="3963062" y="782515"/>
                    <a:pt x="3942736" y="786580"/>
                  </a:cubicBezTo>
                  <a:lnTo>
                    <a:pt x="3893575" y="796413"/>
                  </a:lnTo>
                  <a:cubicBezTo>
                    <a:pt x="3873961" y="799979"/>
                    <a:pt x="3854042" y="801920"/>
                    <a:pt x="3834581" y="806245"/>
                  </a:cubicBezTo>
                  <a:cubicBezTo>
                    <a:pt x="3824464" y="808493"/>
                    <a:pt x="3815049" y="813230"/>
                    <a:pt x="3805084" y="816077"/>
                  </a:cubicBezTo>
                  <a:cubicBezTo>
                    <a:pt x="3792091" y="819789"/>
                    <a:pt x="3778748" y="822197"/>
                    <a:pt x="3765755" y="825909"/>
                  </a:cubicBezTo>
                  <a:cubicBezTo>
                    <a:pt x="3746465" y="831421"/>
                    <a:pt x="3716291" y="844435"/>
                    <a:pt x="3696930" y="845574"/>
                  </a:cubicBezTo>
                  <a:cubicBezTo>
                    <a:pt x="3598722" y="851351"/>
                    <a:pt x="3500285" y="852129"/>
                    <a:pt x="3401962" y="855406"/>
                  </a:cubicBezTo>
                  <a:cubicBezTo>
                    <a:pt x="3332471" y="869304"/>
                    <a:pt x="3368658" y="859952"/>
                    <a:pt x="3293807" y="884903"/>
                  </a:cubicBezTo>
                  <a:lnTo>
                    <a:pt x="3264310" y="894735"/>
                  </a:lnTo>
                  <a:cubicBezTo>
                    <a:pt x="3254478" y="901290"/>
                    <a:pt x="3245675" y="909745"/>
                    <a:pt x="3234813" y="914400"/>
                  </a:cubicBezTo>
                  <a:cubicBezTo>
                    <a:pt x="3222392" y="919723"/>
                    <a:pt x="3208427" y="920349"/>
                    <a:pt x="3195484" y="924232"/>
                  </a:cubicBezTo>
                  <a:cubicBezTo>
                    <a:pt x="3175630" y="930188"/>
                    <a:pt x="3156155" y="937341"/>
                    <a:pt x="3136491" y="943896"/>
                  </a:cubicBezTo>
                  <a:lnTo>
                    <a:pt x="3106994" y="953729"/>
                  </a:lnTo>
                  <a:cubicBezTo>
                    <a:pt x="3100439" y="963561"/>
                    <a:pt x="3092615" y="972656"/>
                    <a:pt x="3087330" y="983225"/>
                  </a:cubicBezTo>
                  <a:cubicBezTo>
                    <a:pt x="3072172" y="1013541"/>
                    <a:pt x="3071055" y="1064257"/>
                    <a:pt x="3067665" y="1091380"/>
                  </a:cubicBezTo>
                  <a:cubicBezTo>
                    <a:pt x="3070942" y="1147096"/>
                    <a:pt x="3070847" y="1203114"/>
                    <a:pt x="3077497" y="1258529"/>
                  </a:cubicBezTo>
                  <a:cubicBezTo>
                    <a:pt x="3080717" y="1285363"/>
                    <a:pt x="3088616" y="1311548"/>
                    <a:pt x="3097162" y="1337187"/>
                  </a:cubicBezTo>
                  <a:cubicBezTo>
                    <a:pt x="3100439" y="1347019"/>
                    <a:pt x="3102911" y="1357157"/>
                    <a:pt x="3106994" y="1366683"/>
                  </a:cubicBezTo>
                  <a:cubicBezTo>
                    <a:pt x="3119339" y="1395488"/>
                    <a:pt x="3128690" y="1410823"/>
                    <a:pt x="3146323" y="1435509"/>
                  </a:cubicBezTo>
                  <a:cubicBezTo>
                    <a:pt x="3155848" y="1448844"/>
                    <a:pt x="3164858" y="1462657"/>
                    <a:pt x="3175820" y="1474838"/>
                  </a:cubicBezTo>
                  <a:cubicBezTo>
                    <a:pt x="3194424" y="1495509"/>
                    <a:pt x="3211674" y="1518406"/>
                    <a:pt x="3234813" y="1533832"/>
                  </a:cubicBezTo>
                  <a:cubicBezTo>
                    <a:pt x="3273141" y="1559383"/>
                    <a:pt x="3289629" y="1567589"/>
                    <a:pt x="3323304" y="1612490"/>
                  </a:cubicBezTo>
                  <a:cubicBezTo>
                    <a:pt x="3401764" y="1717104"/>
                    <a:pt x="3359122" y="1667973"/>
                    <a:pt x="3451123" y="1759974"/>
                  </a:cubicBezTo>
                  <a:cubicBezTo>
                    <a:pt x="3464233" y="1773084"/>
                    <a:pt x="3475026" y="1789019"/>
                    <a:pt x="3490452" y="1799303"/>
                  </a:cubicBezTo>
                  <a:cubicBezTo>
                    <a:pt x="3500284" y="1805858"/>
                    <a:pt x="3510871" y="1811402"/>
                    <a:pt x="3519949" y="1818967"/>
                  </a:cubicBezTo>
                  <a:cubicBezTo>
                    <a:pt x="3580718" y="1869607"/>
                    <a:pt x="3515124" y="1828860"/>
                    <a:pt x="3588775" y="1877961"/>
                  </a:cubicBezTo>
                  <a:cubicBezTo>
                    <a:pt x="3657639" y="1923871"/>
                    <a:pt x="3616118" y="1890468"/>
                    <a:pt x="3667433" y="1927122"/>
                  </a:cubicBezTo>
                  <a:cubicBezTo>
                    <a:pt x="3680768" y="1936647"/>
                    <a:pt x="3692534" y="1948489"/>
                    <a:pt x="3706762" y="1956619"/>
                  </a:cubicBezTo>
                  <a:cubicBezTo>
                    <a:pt x="3738577" y="1974799"/>
                    <a:pt x="3774596" y="1985454"/>
                    <a:pt x="3805084" y="2005780"/>
                  </a:cubicBezTo>
                  <a:cubicBezTo>
                    <a:pt x="3814916" y="2012335"/>
                    <a:pt x="3824012" y="2020160"/>
                    <a:pt x="3834581" y="2025445"/>
                  </a:cubicBezTo>
                  <a:cubicBezTo>
                    <a:pt x="3851102" y="2033705"/>
                    <a:pt x="3887657" y="2040384"/>
                    <a:pt x="3903407" y="2045109"/>
                  </a:cubicBezTo>
                  <a:cubicBezTo>
                    <a:pt x="3923261" y="2051065"/>
                    <a:pt x="3942736" y="2058219"/>
                    <a:pt x="3962400" y="2064774"/>
                  </a:cubicBezTo>
                  <a:lnTo>
                    <a:pt x="3991897" y="2074606"/>
                  </a:lnTo>
                  <a:cubicBezTo>
                    <a:pt x="4099262" y="2146184"/>
                    <a:pt x="3933743" y="2040613"/>
                    <a:pt x="4060723" y="2104103"/>
                  </a:cubicBezTo>
                  <a:cubicBezTo>
                    <a:pt x="4157337" y="2152410"/>
                    <a:pt x="4039198" y="2121429"/>
                    <a:pt x="4149213" y="2143432"/>
                  </a:cubicBezTo>
                  <a:cubicBezTo>
                    <a:pt x="4246029" y="2191839"/>
                    <a:pt x="4124718" y="2132545"/>
                    <a:pt x="4237704" y="2182761"/>
                  </a:cubicBezTo>
                  <a:cubicBezTo>
                    <a:pt x="4280016" y="2201566"/>
                    <a:pt x="4278842" y="2207520"/>
                    <a:pt x="4326194" y="2222090"/>
                  </a:cubicBezTo>
                  <a:cubicBezTo>
                    <a:pt x="4352025" y="2230038"/>
                    <a:pt x="4404852" y="2241754"/>
                    <a:pt x="4404852" y="2241754"/>
                  </a:cubicBezTo>
                  <a:cubicBezTo>
                    <a:pt x="4431071" y="2254864"/>
                    <a:pt x="4455324" y="2273030"/>
                    <a:pt x="4483510" y="2281083"/>
                  </a:cubicBezTo>
                  <a:cubicBezTo>
                    <a:pt x="4506452" y="2287638"/>
                    <a:pt x="4530405" y="2291349"/>
                    <a:pt x="4552336" y="2300748"/>
                  </a:cubicBezTo>
                  <a:cubicBezTo>
                    <a:pt x="4576623" y="2311157"/>
                    <a:pt x="4596245" y="2331283"/>
                    <a:pt x="4621162" y="2340077"/>
                  </a:cubicBezTo>
                  <a:cubicBezTo>
                    <a:pt x="4652680" y="2351201"/>
                    <a:pt x="4687059" y="2351636"/>
                    <a:pt x="4719484" y="2359742"/>
                  </a:cubicBezTo>
                  <a:lnTo>
                    <a:pt x="4798142" y="2379406"/>
                  </a:lnTo>
                  <a:cubicBezTo>
                    <a:pt x="4811252" y="2382683"/>
                    <a:pt x="4824651" y="2384965"/>
                    <a:pt x="4837471" y="2389238"/>
                  </a:cubicBezTo>
                  <a:cubicBezTo>
                    <a:pt x="4847303" y="2392516"/>
                    <a:pt x="4856724" y="2397495"/>
                    <a:pt x="4866968" y="2399071"/>
                  </a:cubicBezTo>
                  <a:cubicBezTo>
                    <a:pt x="4943593" y="2410860"/>
                    <a:pt x="4956989" y="2408903"/>
                    <a:pt x="5024284" y="2408903"/>
                  </a:cubicBezTo>
                  <a:lnTo>
                    <a:pt x="5024284" y="2408903"/>
                  </a:lnTo>
                </a:path>
              </a:pathLst>
            </a:custGeom>
            <a:noFill/>
            <a:ln w="57150"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4" name="Google Shape;124;p5"/>
          <p:cNvSpPr txBox="1">
            <a:spLocks noGrp="1"/>
          </p:cNvSpPr>
          <p:nvPr>
            <p:ph type="title"/>
          </p:nvPr>
        </p:nvSpPr>
        <p:spPr>
          <a:xfrm>
            <a:off x="0" y="46050"/>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r>
              <a:rPr lang="it-IT"/>
              <a:t>Deep learning</a:t>
            </a:r>
            <a:endParaRPr sz="3200"/>
          </a:p>
        </p:txBody>
      </p:sp>
      <p:sp>
        <p:nvSpPr>
          <p:cNvPr id="125" name="Google Shape;125;p5"/>
          <p:cNvSpPr txBox="1"/>
          <p:nvPr/>
        </p:nvSpPr>
        <p:spPr>
          <a:xfrm>
            <a:off x="462725" y="1066800"/>
            <a:ext cx="8425800" cy="11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it-IT" sz="2300" b="0" i="0" u="none" strike="noStrike" cap="none">
                <a:solidFill>
                  <a:schemeClr val="dk1"/>
                </a:solidFill>
                <a:latin typeface="Proxima Nova"/>
                <a:ea typeface="Proxima Nova"/>
                <a:cs typeface="Proxima Nova"/>
                <a:sym typeface="Proxima Nova"/>
              </a:rPr>
              <a:t>But, until very recently, available </a:t>
            </a:r>
            <a:r>
              <a:rPr lang="it-IT" sz="2300" i="0" u="none" strike="noStrike" cap="none">
                <a:latin typeface="Proxima Nova"/>
                <a:ea typeface="Proxima Nova"/>
                <a:cs typeface="Proxima Nova"/>
                <a:sym typeface="Proxima Nova"/>
              </a:rPr>
              <a:t>weight-updating</a:t>
            </a:r>
            <a:r>
              <a:rPr lang="it-IT" sz="2300" b="1" i="0" u="none" strike="noStrike" cap="none">
                <a:latin typeface="Proxima Nova"/>
                <a:ea typeface="Proxima Nova"/>
                <a:cs typeface="Proxima Nova"/>
                <a:sym typeface="Proxima Nova"/>
              </a:rPr>
              <a:t> </a:t>
            </a:r>
            <a:r>
              <a:rPr lang="it-IT" sz="2300" b="0" i="0" u="none" strike="noStrike" cap="none">
                <a:solidFill>
                  <a:schemeClr val="dk1"/>
                </a:solidFill>
                <a:latin typeface="Proxima Nova"/>
                <a:ea typeface="Proxima Nova"/>
                <a:cs typeface="Proxima Nova"/>
                <a:sym typeface="Proxima Nova"/>
              </a:rPr>
              <a:t>algorithms (e.g., backpropagation) simply did not work on multi-layer architectures</a:t>
            </a:r>
            <a:endParaRPr sz="2300" b="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457200" y="274650"/>
            <a:ext cx="83997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it-IT" dirty="0" err="1">
                <a:solidFill>
                  <a:srgbClr val="000000"/>
                </a:solidFill>
              </a:rPr>
              <a:t>Backpropagation</a:t>
            </a:r>
            <a:r>
              <a:rPr lang="it-IT" dirty="0">
                <a:solidFill>
                  <a:srgbClr val="000000"/>
                </a:solidFill>
              </a:rPr>
              <a:t> </a:t>
            </a:r>
            <a:r>
              <a:rPr lang="it-IT" dirty="0" err="1">
                <a:solidFill>
                  <a:srgbClr val="000000"/>
                </a:solidFill>
              </a:rPr>
              <a:t>Drawbacks</a:t>
            </a:r>
            <a:r>
              <a:rPr lang="it-IT" dirty="0">
                <a:solidFill>
                  <a:srgbClr val="000000"/>
                </a:solidFill>
              </a:rPr>
              <a:t> </a:t>
            </a:r>
            <a:endParaRPr dirty="0">
              <a:solidFill>
                <a:srgbClr val="000000"/>
              </a:solidFill>
            </a:endParaRPr>
          </a:p>
        </p:txBody>
      </p:sp>
      <p:sp>
        <p:nvSpPr>
          <p:cNvPr id="131" name="Google Shape;131;p6"/>
          <p:cNvSpPr txBox="1">
            <a:spLocks noGrp="1"/>
          </p:cNvSpPr>
          <p:nvPr>
            <p:ph type="body" idx="1"/>
          </p:nvPr>
        </p:nvSpPr>
        <p:spPr>
          <a:xfrm>
            <a:off x="274638" y="1346200"/>
            <a:ext cx="8183700" cy="4521300"/>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0"/>
              </a:spcBef>
              <a:spcAft>
                <a:spcPts val="0"/>
              </a:spcAft>
              <a:buClr>
                <a:schemeClr val="dk1"/>
              </a:buClr>
              <a:buSzPts val="2600"/>
              <a:buChar char="•"/>
            </a:pPr>
            <a:r>
              <a:rPr lang="it-IT" sz="2600" dirty="0" err="1"/>
              <a:t>Based</a:t>
            </a:r>
            <a:r>
              <a:rPr lang="it-IT" sz="2600" dirty="0"/>
              <a:t> on iterative </a:t>
            </a:r>
            <a:r>
              <a:rPr lang="it-IT" sz="2600" dirty="0" err="1"/>
              <a:t>weight-updating</a:t>
            </a:r>
            <a:endParaRPr sz="2600" dirty="0"/>
          </a:p>
          <a:p>
            <a:pPr marL="342900" lvl="0" indent="-330200" algn="l" rtl="0">
              <a:lnSpc>
                <a:spcPct val="100000"/>
              </a:lnSpc>
              <a:spcBef>
                <a:spcPts val="560"/>
              </a:spcBef>
              <a:spcAft>
                <a:spcPts val="0"/>
              </a:spcAft>
              <a:buClr>
                <a:schemeClr val="dk1"/>
              </a:buClr>
              <a:buSzPts val="2600"/>
              <a:buChar char="•"/>
            </a:pPr>
            <a:r>
              <a:rPr lang="it-IT" sz="2600" dirty="0"/>
              <a:t>NN work by </a:t>
            </a:r>
            <a:r>
              <a:rPr lang="it-IT" sz="2600" dirty="0" err="1"/>
              <a:t>making</a:t>
            </a:r>
            <a:r>
              <a:rPr lang="it-IT" sz="2600" dirty="0"/>
              <a:t> </a:t>
            </a:r>
            <a:r>
              <a:rPr lang="it-IT" sz="2600" dirty="0" err="1"/>
              <a:t>thousands</a:t>
            </a:r>
            <a:r>
              <a:rPr lang="it-IT" sz="2600" dirty="0"/>
              <a:t> and </a:t>
            </a:r>
            <a:r>
              <a:rPr lang="it-IT" sz="2600" dirty="0" err="1"/>
              <a:t>thousands</a:t>
            </a:r>
            <a:r>
              <a:rPr lang="it-IT" sz="2600" dirty="0"/>
              <a:t> of </a:t>
            </a:r>
            <a:r>
              <a:rPr lang="it-IT" sz="2600" dirty="0" err="1"/>
              <a:t>tiny</a:t>
            </a:r>
            <a:r>
              <a:rPr lang="it-IT" sz="2600" dirty="0"/>
              <a:t> </a:t>
            </a:r>
            <a:r>
              <a:rPr lang="it-IT" sz="2600" dirty="0" err="1"/>
              <a:t>adjustments</a:t>
            </a:r>
            <a:r>
              <a:rPr lang="it-IT" sz="2600" dirty="0"/>
              <a:t> to </a:t>
            </a:r>
            <a:r>
              <a:rPr lang="it-IT" sz="2600" dirty="0" err="1"/>
              <a:t>edge</a:t>
            </a:r>
            <a:r>
              <a:rPr lang="it-IT" sz="2600" dirty="0"/>
              <a:t> </a:t>
            </a:r>
            <a:r>
              <a:rPr lang="it-IT" sz="2600" dirty="0" err="1"/>
              <a:t>weights</a:t>
            </a:r>
            <a:r>
              <a:rPr lang="it-IT" sz="2600" dirty="0"/>
              <a:t>, </a:t>
            </a:r>
            <a:r>
              <a:rPr lang="it-IT" sz="2600" dirty="0" err="1"/>
              <a:t>each</a:t>
            </a:r>
            <a:r>
              <a:rPr lang="it-IT" sz="2600" dirty="0"/>
              <a:t> </a:t>
            </a:r>
            <a:r>
              <a:rPr lang="it-IT" sz="2600" dirty="0" err="1"/>
              <a:t>making</a:t>
            </a:r>
            <a:r>
              <a:rPr lang="it-IT" sz="2600" dirty="0"/>
              <a:t> the network do </a:t>
            </a:r>
            <a:r>
              <a:rPr lang="it-IT" sz="2600" dirty="0" err="1"/>
              <a:t>better</a:t>
            </a:r>
            <a:r>
              <a:rPr lang="it-IT" sz="2600" dirty="0"/>
              <a:t> </a:t>
            </a:r>
            <a:r>
              <a:rPr lang="it-IT" sz="2600" dirty="0" err="1"/>
              <a:t>at</a:t>
            </a:r>
            <a:r>
              <a:rPr lang="it-IT" sz="2600" dirty="0"/>
              <a:t> the </a:t>
            </a:r>
            <a:r>
              <a:rPr lang="it-IT" sz="2600" dirty="0" err="1"/>
              <a:t>most</a:t>
            </a:r>
            <a:r>
              <a:rPr lang="it-IT" sz="2600" dirty="0"/>
              <a:t> </a:t>
            </a:r>
            <a:r>
              <a:rPr lang="it-IT" sz="2600" dirty="0" err="1"/>
              <a:t>recent</a:t>
            </a:r>
            <a:r>
              <a:rPr lang="it-IT" sz="2600" dirty="0"/>
              <a:t> pattern, </a:t>
            </a:r>
            <a:r>
              <a:rPr lang="it-IT" sz="2600" dirty="0" err="1"/>
              <a:t>but</a:t>
            </a:r>
            <a:r>
              <a:rPr lang="it-IT" sz="2600" dirty="0"/>
              <a:t> </a:t>
            </a:r>
            <a:r>
              <a:rPr lang="it-IT" sz="2600" dirty="0" err="1"/>
              <a:t>perhaps</a:t>
            </a:r>
            <a:r>
              <a:rPr lang="it-IT" sz="2600" dirty="0"/>
              <a:t> a </a:t>
            </a:r>
            <a:r>
              <a:rPr lang="it-IT" sz="2600" dirty="0" err="1"/>
              <a:t>little</a:t>
            </a:r>
            <a:r>
              <a:rPr lang="it-IT" sz="2600" dirty="0"/>
              <a:t> </a:t>
            </a:r>
            <a:r>
              <a:rPr lang="it-IT" sz="2600" dirty="0" err="1"/>
              <a:t>worse</a:t>
            </a:r>
            <a:r>
              <a:rPr lang="it-IT" sz="2600" dirty="0"/>
              <a:t> on </a:t>
            </a:r>
            <a:r>
              <a:rPr lang="it-IT" sz="2600" dirty="0" err="1"/>
              <a:t>many</a:t>
            </a:r>
            <a:r>
              <a:rPr lang="it-IT" sz="2600" dirty="0"/>
              <a:t> </a:t>
            </a:r>
            <a:r>
              <a:rPr lang="it-IT" sz="2600" dirty="0" err="1"/>
              <a:t>others</a:t>
            </a:r>
            <a:endParaRPr sz="2600" dirty="0"/>
          </a:p>
          <a:p>
            <a:pPr marL="342900" lvl="0" indent="-330200" algn="l" rtl="0">
              <a:lnSpc>
                <a:spcPct val="100000"/>
              </a:lnSpc>
              <a:spcBef>
                <a:spcPts val="560"/>
              </a:spcBef>
              <a:spcAft>
                <a:spcPts val="0"/>
              </a:spcAft>
              <a:buClr>
                <a:schemeClr val="dk1"/>
              </a:buClr>
              <a:buSzPts val="2600"/>
              <a:buChar char="•"/>
            </a:pPr>
            <a:r>
              <a:rPr lang="it-IT" sz="2600" b="1" dirty="0" err="1"/>
              <a:t>Gets</a:t>
            </a:r>
            <a:r>
              <a:rPr lang="it-IT" sz="2600" b="1" dirty="0"/>
              <a:t> </a:t>
            </a:r>
            <a:r>
              <a:rPr lang="it-IT" sz="2600" b="1" dirty="0" err="1"/>
              <a:t>stuck</a:t>
            </a:r>
            <a:r>
              <a:rPr lang="it-IT" sz="2600" b="1" dirty="0"/>
              <a:t> in </a:t>
            </a:r>
            <a:r>
              <a:rPr lang="it-IT" sz="2600" b="1" dirty="0" err="1"/>
              <a:t>local</a:t>
            </a:r>
            <a:r>
              <a:rPr lang="it-IT" sz="2600" b="1" dirty="0"/>
              <a:t> minima, </a:t>
            </a:r>
            <a:r>
              <a:rPr lang="it-IT" sz="2600" b="1" dirty="0" err="1"/>
              <a:t>especially</a:t>
            </a:r>
            <a:r>
              <a:rPr lang="it-IT" sz="2600" b="1" dirty="0"/>
              <a:t> </a:t>
            </a:r>
            <a:r>
              <a:rPr lang="it-IT" sz="2600" b="1" dirty="0" err="1"/>
              <a:t>since</a:t>
            </a:r>
            <a:r>
              <a:rPr lang="it-IT" sz="2600" b="1" dirty="0"/>
              <a:t> </a:t>
            </a:r>
            <a:r>
              <a:rPr lang="it-IT" sz="2600" b="1" dirty="0" err="1"/>
              <a:t>it</a:t>
            </a:r>
            <a:r>
              <a:rPr lang="it-IT" sz="2600" b="1" dirty="0"/>
              <a:t> </a:t>
            </a:r>
            <a:r>
              <a:rPr lang="it-IT" sz="2600" b="1" dirty="0" err="1"/>
              <a:t>starts</a:t>
            </a:r>
            <a:r>
              <a:rPr lang="it-IT" sz="2600" b="1" dirty="0"/>
              <a:t> with random </a:t>
            </a:r>
            <a:r>
              <a:rPr lang="it-IT" sz="2600" b="1" dirty="0" err="1"/>
              <a:t>initialization</a:t>
            </a:r>
            <a:endParaRPr sz="2600" b="1" dirty="0"/>
          </a:p>
          <a:p>
            <a:pPr marL="342900" lvl="0" indent="-330200" algn="l" rtl="0">
              <a:lnSpc>
                <a:spcPct val="100000"/>
              </a:lnSpc>
              <a:spcBef>
                <a:spcPts val="560"/>
              </a:spcBef>
              <a:spcAft>
                <a:spcPts val="0"/>
              </a:spcAft>
              <a:buClr>
                <a:schemeClr val="dk1"/>
              </a:buClr>
              <a:buSzPts val="2600"/>
              <a:buChar char="•"/>
            </a:pPr>
            <a:r>
              <a:rPr lang="it-IT" sz="2600" dirty="0" err="1"/>
              <a:t>It</a:t>
            </a:r>
            <a:r>
              <a:rPr lang="it-IT" sz="2600" dirty="0"/>
              <a:t> </a:t>
            </a:r>
            <a:r>
              <a:rPr lang="it-IT" sz="2600" dirty="0" err="1"/>
              <a:t>needs</a:t>
            </a:r>
            <a:r>
              <a:rPr lang="it-IT" sz="2600" dirty="0"/>
              <a:t> </a:t>
            </a:r>
            <a:r>
              <a:rPr lang="it-IT" sz="2600" dirty="0" err="1">
                <a:solidFill>
                  <a:srgbClr val="000000"/>
                </a:solidFill>
              </a:rPr>
              <a:t>labeled</a:t>
            </a:r>
            <a:r>
              <a:rPr lang="it-IT" sz="2600" dirty="0"/>
              <a:t> data (</a:t>
            </a:r>
            <a:r>
              <a:rPr lang="it-IT" sz="2600" dirty="0" err="1"/>
              <a:t>it</a:t>
            </a:r>
            <a:r>
              <a:rPr lang="it-IT" sz="2600" dirty="0"/>
              <a:t> </a:t>
            </a:r>
            <a:r>
              <a:rPr lang="it-IT" sz="2600" dirty="0" err="1"/>
              <a:t>is</a:t>
            </a:r>
            <a:r>
              <a:rPr lang="it-IT" sz="2600" dirty="0"/>
              <a:t> a </a:t>
            </a:r>
            <a:r>
              <a:rPr lang="it-IT" sz="2600" b="1" dirty="0" err="1"/>
              <a:t>trained</a:t>
            </a:r>
            <a:r>
              <a:rPr lang="it-IT" sz="2600" dirty="0"/>
              <a:t> </a:t>
            </a:r>
            <a:r>
              <a:rPr lang="it-IT" sz="2600" dirty="0" err="1"/>
              <a:t>method</a:t>
            </a:r>
            <a:r>
              <a:rPr lang="it-IT" sz="2600" dirty="0"/>
              <a:t>) </a:t>
            </a:r>
            <a:r>
              <a:rPr lang="it-IT" sz="2600" dirty="0" err="1"/>
              <a:t>but</a:t>
            </a:r>
            <a:r>
              <a:rPr lang="it-IT" sz="2600" dirty="0"/>
              <a:t> in </a:t>
            </a:r>
            <a:r>
              <a:rPr lang="it-IT" sz="2600" dirty="0" err="1"/>
              <a:t>many</a:t>
            </a:r>
            <a:r>
              <a:rPr lang="it-IT" sz="2600" dirty="0"/>
              <a:t> </a:t>
            </a:r>
            <a:r>
              <a:rPr lang="it-IT" sz="2600" dirty="0" err="1"/>
              <a:t>important</a:t>
            </a:r>
            <a:r>
              <a:rPr lang="it-IT" sz="2600" dirty="0"/>
              <a:t> </a:t>
            </a:r>
            <a:r>
              <a:rPr lang="it-IT" sz="2600" dirty="0" err="1"/>
              <a:t>problems</a:t>
            </a:r>
            <a:r>
              <a:rPr lang="it-IT" sz="2600" dirty="0"/>
              <a:t> (</a:t>
            </a:r>
            <a:r>
              <a:rPr lang="it-IT" sz="2600" dirty="0" err="1"/>
              <a:t>especially</a:t>
            </a:r>
            <a:r>
              <a:rPr lang="it-IT" sz="2600" dirty="0"/>
              <a:t> </a:t>
            </a:r>
            <a:r>
              <a:rPr lang="it-IT" sz="2600" dirty="0" err="1"/>
              <a:t>speech</a:t>
            </a:r>
            <a:r>
              <a:rPr lang="it-IT" sz="2600" dirty="0"/>
              <a:t> </a:t>
            </a:r>
            <a:r>
              <a:rPr lang="it-IT" sz="2600" dirty="0" err="1"/>
              <a:t>recognition</a:t>
            </a:r>
            <a:r>
              <a:rPr lang="it-IT" sz="2600" dirty="0"/>
              <a:t>, image </a:t>
            </a:r>
            <a:r>
              <a:rPr lang="it-IT" sz="2600" dirty="0" err="1"/>
              <a:t>understanding</a:t>
            </a:r>
            <a:r>
              <a:rPr lang="it-IT" sz="2600" dirty="0"/>
              <a:t>) data are </a:t>
            </a:r>
            <a:r>
              <a:rPr lang="it-IT" sz="2600" dirty="0" err="1"/>
              <a:t>unlabeled</a:t>
            </a:r>
            <a:r>
              <a:rPr lang="it-IT" sz="2600" dirty="0"/>
              <a:t> </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it-IT">
                <a:solidFill>
                  <a:srgbClr val="000000"/>
                </a:solidFill>
              </a:rPr>
              <a:t>Complexity in NNs</a:t>
            </a:r>
            <a:endParaRPr>
              <a:solidFill>
                <a:srgbClr val="000000"/>
              </a:solidFill>
            </a:endParaRPr>
          </a:p>
        </p:txBody>
      </p:sp>
      <p:sp>
        <p:nvSpPr>
          <p:cNvPr id="137" name="Google Shape;137;p7"/>
          <p:cNvSpPr txBox="1">
            <a:spLocks noGrp="1"/>
          </p:cNvSpPr>
          <p:nvPr>
            <p:ph type="body" idx="1"/>
          </p:nvPr>
        </p:nvSpPr>
        <p:spPr>
          <a:xfrm>
            <a:off x="457200" y="1371600"/>
            <a:ext cx="8438100" cy="4526100"/>
          </a:xfrm>
          <a:prstGeom prst="rect">
            <a:avLst/>
          </a:prstGeom>
          <a:noFill/>
          <a:ln>
            <a:noFill/>
          </a:ln>
        </p:spPr>
        <p:txBody>
          <a:bodyPr spcFirstLastPara="1" wrap="square" lIns="91425" tIns="45700" rIns="91425" bIns="45700" anchor="t" anchorCtr="0">
            <a:normAutofit/>
          </a:bodyPr>
          <a:lstStyle/>
          <a:p>
            <a:pPr marL="342900" lvl="0" indent="-304800" algn="l" rtl="0">
              <a:lnSpc>
                <a:spcPct val="100000"/>
              </a:lnSpc>
              <a:spcBef>
                <a:spcPts val="0"/>
              </a:spcBef>
              <a:spcAft>
                <a:spcPts val="0"/>
              </a:spcAft>
              <a:buClr>
                <a:schemeClr val="dk1"/>
              </a:buClr>
              <a:buSzPts val="2600"/>
              <a:buChar char="•"/>
            </a:pPr>
            <a:r>
              <a:rPr lang="it-IT" sz="2600"/>
              <a:t>The number of levels (depth) is only one of the sources of complexity. Others are the number of neurons, connections, and weights</a:t>
            </a:r>
            <a:endParaRPr sz="2600"/>
          </a:p>
          <a:p>
            <a:pPr marL="342900" lvl="0" indent="-304800" algn="l" rtl="0">
              <a:lnSpc>
                <a:spcPct val="100000"/>
              </a:lnSpc>
              <a:spcBef>
                <a:spcPts val="640"/>
              </a:spcBef>
              <a:spcAft>
                <a:spcPts val="0"/>
              </a:spcAft>
              <a:buClr>
                <a:schemeClr val="dk1"/>
              </a:buClr>
              <a:buSzPts val="2600"/>
              <a:buChar char="•"/>
            </a:pPr>
            <a:r>
              <a:rPr lang="it-IT" sz="2600"/>
              <a:t>These impact both on </a:t>
            </a:r>
            <a:r>
              <a:rPr lang="it-IT" sz="2600">
                <a:solidFill>
                  <a:srgbClr val="000000"/>
                </a:solidFill>
              </a:rPr>
              <a:t>the</a:t>
            </a:r>
            <a:r>
              <a:rPr lang="it-IT" sz="2600"/>
              <a:t> cost of </a:t>
            </a:r>
            <a:r>
              <a:rPr lang="it-IT" sz="2600">
                <a:solidFill>
                  <a:srgbClr val="000000"/>
                </a:solidFill>
              </a:rPr>
              <a:t>forwarding</a:t>
            </a:r>
            <a:r>
              <a:rPr lang="it-IT" sz="2600"/>
              <a:t> and </a:t>
            </a:r>
            <a:r>
              <a:rPr lang="it-IT" sz="2600">
                <a:solidFill>
                  <a:srgbClr val="000000"/>
                </a:solidFill>
              </a:rPr>
              <a:t>backpropagation</a:t>
            </a:r>
            <a:endParaRPr sz="2600">
              <a:solidFill>
                <a:srgbClr val="000000"/>
              </a:solidFill>
            </a:endParaRPr>
          </a:p>
          <a:p>
            <a:pPr marL="342900" lvl="0" indent="-304800" algn="l" rtl="0">
              <a:lnSpc>
                <a:spcPct val="100000"/>
              </a:lnSpc>
              <a:spcBef>
                <a:spcPts val="640"/>
              </a:spcBef>
              <a:spcAft>
                <a:spcPts val="0"/>
              </a:spcAft>
              <a:buClr>
                <a:schemeClr val="dk1"/>
              </a:buClr>
              <a:buSzPts val="2600"/>
              <a:buChar char="•"/>
            </a:pPr>
            <a:r>
              <a:rPr lang="it-IT" sz="2600">
                <a:solidFill>
                  <a:srgbClr val="000000"/>
                </a:solidFill>
              </a:rPr>
              <a:t>The</a:t>
            </a:r>
            <a:r>
              <a:rPr lang="it-IT" sz="2600"/>
              <a:t> main problem is the </a:t>
            </a:r>
            <a:r>
              <a:rPr lang="it-IT" sz="2600" b="1"/>
              <a:t>vanishing/exploding gradient</a:t>
            </a:r>
            <a:endParaRPr sz="2600" b="1"/>
          </a:p>
          <a:p>
            <a:pPr marL="342900" lvl="0" indent="-304800" algn="l" rtl="0">
              <a:lnSpc>
                <a:spcPct val="100000"/>
              </a:lnSpc>
              <a:spcBef>
                <a:spcPts val="640"/>
              </a:spcBef>
              <a:spcAft>
                <a:spcPts val="0"/>
              </a:spcAft>
              <a:buClr>
                <a:schemeClr val="dk1"/>
              </a:buClr>
              <a:buSzPts val="2600"/>
              <a:buChar char="•"/>
            </a:pPr>
            <a:r>
              <a:rPr lang="it-IT" sz="2600"/>
              <a:t>What is this?</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 calcmode="lin" valueType="num">
                                      <p:cBhvr additive="base">
                                        <p:cTn id="7" dur="500"/>
                                        <p:tgtEl>
                                          <p:spTgt spid="1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 calcmode="lin" valueType="num">
                                      <p:cBhvr additive="base">
                                        <p:cTn id="12" dur="500"/>
                                        <p:tgtEl>
                                          <p:spTgt spid="1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 calcmode="lin" valueType="num">
                                      <p:cBhvr additive="base">
                                        <p:cTn id="17" dur="500"/>
                                        <p:tgtEl>
                                          <p:spTgt spid="1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 calcmode="lin" valueType="num">
                                      <p:cBhvr additive="base">
                                        <p:cTn id="22" dur="500"/>
                                        <p:tgtEl>
                                          <p:spTgt spid="13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306500" y="151000"/>
            <a:ext cx="86301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it-IT">
                <a:solidFill>
                  <a:srgbClr val="000000"/>
                </a:solidFill>
              </a:rPr>
              <a:t>The Vanishing Gradient Problem</a:t>
            </a:r>
            <a:endParaRPr>
              <a:solidFill>
                <a:srgbClr val="000000"/>
              </a:solidFill>
            </a:endParaRPr>
          </a:p>
        </p:txBody>
      </p:sp>
      <p:sp>
        <p:nvSpPr>
          <p:cNvPr id="143" name="Google Shape;143;p8"/>
          <p:cNvSpPr txBox="1">
            <a:spLocks noGrp="1"/>
          </p:cNvSpPr>
          <p:nvPr>
            <p:ph type="body" idx="1"/>
          </p:nvPr>
        </p:nvSpPr>
        <p:spPr>
          <a:xfrm>
            <a:off x="349739" y="1170111"/>
            <a:ext cx="8229600" cy="4526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496"/>
              </a:spcBef>
              <a:spcAft>
                <a:spcPts val="0"/>
              </a:spcAft>
              <a:buSzPts val="1800"/>
              <a:buNone/>
            </a:pPr>
            <a:r>
              <a:rPr lang="it-IT" sz="2300" dirty="0" err="1"/>
              <a:t>As</a:t>
            </a:r>
            <a:r>
              <a:rPr lang="it-IT" sz="2300" dirty="0"/>
              <a:t> more </a:t>
            </a:r>
            <a:r>
              <a:rPr lang="it-IT" sz="2300" dirty="0" err="1"/>
              <a:t>layers</a:t>
            </a:r>
            <a:r>
              <a:rPr lang="it-IT" sz="2300" dirty="0"/>
              <a:t> </a:t>
            </a:r>
            <a:r>
              <a:rPr lang="it-IT" sz="2300" dirty="0" err="1"/>
              <a:t>using</a:t>
            </a:r>
            <a:r>
              <a:rPr lang="it-IT" sz="2300" dirty="0"/>
              <a:t> </a:t>
            </a:r>
            <a:r>
              <a:rPr lang="it-IT" sz="2300" dirty="0" err="1"/>
              <a:t>certain</a:t>
            </a:r>
            <a:r>
              <a:rPr lang="it-IT" sz="2300" dirty="0"/>
              <a:t> </a:t>
            </a:r>
            <a:r>
              <a:rPr lang="it-IT" sz="2300" dirty="0" err="1"/>
              <a:t>activation</a:t>
            </a:r>
            <a:r>
              <a:rPr lang="it-IT" sz="2300" dirty="0"/>
              <a:t> </a:t>
            </a:r>
            <a:r>
              <a:rPr lang="it-IT" sz="2300" dirty="0" err="1"/>
              <a:t>functions</a:t>
            </a:r>
            <a:r>
              <a:rPr lang="it-IT" sz="2300" dirty="0"/>
              <a:t>  (e.g. </a:t>
            </a:r>
            <a:r>
              <a:rPr lang="it-IT" sz="2300" dirty="0" err="1"/>
              <a:t>sigmoid</a:t>
            </a:r>
            <a:r>
              <a:rPr lang="it-IT" sz="2300" dirty="0"/>
              <a:t>) are </a:t>
            </a:r>
            <a:r>
              <a:rPr lang="it-IT" sz="2300" dirty="0" err="1"/>
              <a:t>added</a:t>
            </a:r>
            <a:r>
              <a:rPr lang="it-IT" sz="2300" dirty="0"/>
              <a:t> to </a:t>
            </a:r>
            <a:r>
              <a:rPr lang="it-IT" sz="2300" dirty="0" err="1"/>
              <a:t>neural</a:t>
            </a:r>
            <a:r>
              <a:rPr lang="it-IT" sz="2300" dirty="0"/>
              <a:t> networks, the </a:t>
            </a:r>
            <a:r>
              <a:rPr lang="it-IT" sz="2300" dirty="0" err="1"/>
              <a:t>gradients</a:t>
            </a:r>
            <a:r>
              <a:rPr lang="it-IT" sz="2300" dirty="0"/>
              <a:t> of the </a:t>
            </a:r>
            <a:r>
              <a:rPr lang="it-IT" sz="2300" dirty="0" err="1"/>
              <a:t>loss</a:t>
            </a:r>
            <a:r>
              <a:rPr lang="it-IT" sz="2300" dirty="0"/>
              <a:t> </a:t>
            </a:r>
            <a:r>
              <a:rPr lang="it-IT" sz="2300" dirty="0" err="1"/>
              <a:t>function</a:t>
            </a:r>
            <a:r>
              <a:rPr lang="it-IT" sz="2300" dirty="0"/>
              <a:t> </a:t>
            </a:r>
            <a:r>
              <a:rPr lang="it-IT" sz="2300" dirty="0" err="1"/>
              <a:t>approaches</a:t>
            </a:r>
            <a:r>
              <a:rPr lang="it-IT" sz="2300" dirty="0"/>
              <a:t> zero, </a:t>
            </a:r>
            <a:r>
              <a:rPr lang="it-IT" sz="2300" dirty="0" err="1"/>
              <a:t>making</a:t>
            </a:r>
            <a:r>
              <a:rPr lang="it-IT" sz="2300" dirty="0"/>
              <a:t> the network hard to </a:t>
            </a:r>
            <a:r>
              <a:rPr lang="it-IT" sz="2300" dirty="0" err="1"/>
              <a:t>train</a:t>
            </a:r>
            <a:r>
              <a:rPr lang="it-IT" sz="2300" dirty="0"/>
              <a:t>.</a:t>
            </a:r>
            <a:endParaRPr sz="2300" dirty="0"/>
          </a:p>
          <a:p>
            <a:pPr marL="0" lvl="0" indent="0" algn="l" rtl="0">
              <a:lnSpc>
                <a:spcPct val="80000"/>
              </a:lnSpc>
              <a:spcBef>
                <a:spcPts val="496"/>
              </a:spcBef>
              <a:spcAft>
                <a:spcPts val="0"/>
              </a:spcAft>
              <a:buSzPts val="1800"/>
              <a:buNone/>
            </a:pPr>
            <a:endParaRPr sz="2300" dirty="0"/>
          </a:p>
          <a:p>
            <a:pPr marL="342900" lvl="0" indent="-342900" algn="l" rtl="0">
              <a:lnSpc>
                <a:spcPct val="80000"/>
              </a:lnSpc>
              <a:spcBef>
                <a:spcPts val="496"/>
              </a:spcBef>
              <a:spcAft>
                <a:spcPts val="0"/>
              </a:spcAft>
              <a:buSzPts val="2300"/>
              <a:buChar char="•"/>
            </a:pPr>
            <a:r>
              <a:rPr lang="it-IT" sz="2300" dirty="0"/>
              <a:t>In short, </a:t>
            </a:r>
            <a:r>
              <a:rPr lang="it-IT" sz="2300" dirty="0" err="1"/>
              <a:t>it</a:t>
            </a:r>
            <a:r>
              <a:rPr lang="it-IT" sz="2300" dirty="0"/>
              <a:t> </a:t>
            </a:r>
            <a:r>
              <a:rPr lang="it-IT" sz="2300" dirty="0" err="1"/>
              <a:t>is</a:t>
            </a:r>
            <a:r>
              <a:rPr lang="it-IT" sz="2300" dirty="0"/>
              <a:t> </a:t>
            </a:r>
            <a:r>
              <a:rPr lang="it-IT" sz="2300" dirty="0" err="1"/>
              <a:t>related</a:t>
            </a:r>
            <a:r>
              <a:rPr lang="it-IT" sz="2300" dirty="0"/>
              <a:t> </a:t>
            </a:r>
            <a:r>
              <a:rPr lang="it-IT" sz="2300" dirty="0">
                <a:solidFill>
                  <a:srgbClr val="000000"/>
                </a:solidFill>
              </a:rPr>
              <a:t>to</a:t>
            </a:r>
            <a:r>
              <a:rPr lang="it-IT" sz="2300" dirty="0"/>
              <a:t> the </a:t>
            </a:r>
            <a:r>
              <a:rPr lang="it-IT" sz="2300" dirty="0" err="1"/>
              <a:t>fact</a:t>
            </a:r>
            <a:r>
              <a:rPr lang="it-IT" sz="2300" dirty="0"/>
              <a:t> </a:t>
            </a:r>
            <a:r>
              <a:rPr lang="it-IT" sz="2300" dirty="0" err="1"/>
              <a:t>that</a:t>
            </a:r>
            <a:r>
              <a:rPr lang="it-IT" sz="2300" dirty="0"/>
              <a:t> </a:t>
            </a:r>
            <a:r>
              <a:rPr lang="it-IT" sz="2300" dirty="0" err="1"/>
              <a:t>weights</a:t>
            </a:r>
            <a:r>
              <a:rPr lang="it-IT" sz="2300" dirty="0"/>
              <a:t> </a:t>
            </a:r>
            <a:r>
              <a:rPr lang="it-IT" sz="2300" dirty="0" err="1"/>
              <a:t>updating</a:t>
            </a:r>
            <a:r>
              <a:rPr lang="it-IT" sz="2300" dirty="0"/>
              <a:t> </a:t>
            </a:r>
            <a:r>
              <a:rPr lang="it-IT" sz="2300" dirty="0" err="1"/>
              <a:t>at</a:t>
            </a:r>
            <a:r>
              <a:rPr lang="it-IT" sz="2300" dirty="0"/>
              <a:t> </a:t>
            </a:r>
            <a:r>
              <a:rPr lang="it-IT" sz="2300" dirty="0" err="1"/>
              <a:t>each</a:t>
            </a:r>
            <a:r>
              <a:rPr lang="it-IT" sz="2300" dirty="0"/>
              <a:t> </a:t>
            </a:r>
            <a:r>
              <a:rPr lang="it-IT" sz="2300" dirty="0" err="1"/>
              <a:t>layer</a:t>
            </a:r>
            <a:r>
              <a:rPr lang="it-IT" sz="2300" dirty="0"/>
              <a:t> </a:t>
            </a:r>
            <a:r>
              <a:rPr lang="it-IT" sz="2300" dirty="0" err="1"/>
              <a:t>depends</a:t>
            </a:r>
            <a:r>
              <a:rPr lang="it-IT" sz="2300" dirty="0"/>
              <a:t> on the </a:t>
            </a:r>
            <a:r>
              <a:rPr lang="it-IT" sz="2300" dirty="0" err="1"/>
              <a:t>gradient</a:t>
            </a:r>
            <a:r>
              <a:rPr lang="it-IT" sz="2300" dirty="0"/>
              <a:t> (the </a:t>
            </a:r>
            <a:r>
              <a:rPr lang="it-IT" sz="2300" i="1" dirty="0"/>
              <a:t>delta</a:t>
            </a:r>
            <a:r>
              <a:rPr lang="it-IT" sz="2300" dirty="0"/>
              <a:t> </a:t>
            </a:r>
            <a:r>
              <a:rPr lang="it-IT" sz="2300" dirty="0" err="1"/>
              <a:t>function</a:t>
            </a:r>
            <a:r>
              <a:rPr lang="it-IT" sz="2300" dirty="0"/>
              <a:t>)</a:t>
            </a:r>
            <a:endParaRPr sz="2300" dirty="0"/>
          </a:p>
          <a:p>
            <a:pPr marL="342900" lvl="0" indent="-342900" algn="l" rtl="0">
              <a:lnSpc>
                <a:spcPct val="80000"/>
              </a:lnSpc>
              <a:spcBef>
                <a:spcPts val="0"/>
              </a:spcBef>
              <a:spcAft>
                <a:spcPts val="0"/>
              </a:spcAft>
              <a:buSzPts val="2300"/>
              <a:buChar char="•"/>
            </a:pPr>
            <a:r>
              <a:rPr lang="it-IT" sz="2300" b="1" dirty="0"/>
              <a:t>Using</a:t>
            </a:r>
            <a:r>
              <a:rPr lang="it-IT" sz="2300" dirty="0"/>
              <a:t> the </a:t>
            </a:r>
            <a:r>
              <a:rPr lang="it-IT" sz="2300" dirty="0" err="1"/>
              <a:t>backpropagation</a:t>
            </a:r>
            <a:r>
              <a:rPr lang="it-IT" sz="2300" dirty="0"/>
              <a:t>, the </a:t>
            </a:r>
            <a:r>
              <a:rPr lang="it-IT" sz="2300" dirty="0" err="1"/>
              <a:t>gradient</a:t>
            </a:r>
            <a:r>
              <a:rPr lang="it-IT" sz="2300" dirty="0"/>
              <a:t> </a:t>
            </a:r>
            <a:r>
              <a:rPr lang="it-IT" sz="2300" dirty="0" err="1"/>
              <a:t>at</a:t>
            </a:r>
            <a:r>
              <a:rPr lang="it-IT" sz="2300" dirty="0"/>
              <a:t> the </a:t>
            </a:r>
            <a:r>
              <a:rPr lang="it-IT" sz="2300" dirty="0" err="1"/>
              <a:t>earlier</a:t>
            </a:r>
            <a:r>
              <a:rPr lang="it-IT" sz="2300" dirty="0"/>
              <a:t> </a:t>
            </a:r>
            <a:r>
              <a:rPr lang="it-IT" sz="2300" dirty="0" err="1"/>
              <a:t>layers</a:t>
            </a:r>
            <a:r>
              <a:rPr lang="it-IT" sz="2300" dirty="0"/>
              <a:t> </a:t>
            </a:r>
            <a:r>
              <a:rPr lang="it-IT" sz="2300" dirty="0" err="1"/>
              <a:t>is</a:t>
            </a:r>
            <a:r>
              <a:rPr lang="it-IT" sz="2300" dirty="0"/>
              <a:t> the </a:t>
            </a:r>
            <a:r>
              <a:rPr lang="it-IT" sz="2300" dirty="0" err="1"/>
              <a:t>product</a:t>
            </a:r>
            <a:r>
              <a:rPr lang="it-IT" sz="2300" dirty="0"/>
              <a:t> of </a:t>
            </a:r>
            <a:r>
              <a:rPr lang="it-IT" sz="2300" dirty="0" err="1"/>
              <a:t>terms</a:t>
            </a:r>
            <a:r>
              <a:rPr lang="it-IT" sz="2300" dirty="0"/>
              <a:t> from </a:t>
            </a:r>
            <a:r>
              <a:rPr lang="it-IT" sz="2300" dirty="0" err="1"/>
              <a:t>all</a:t>
            </a:r>
            <a:r>
              <a:rPr lang="it-IT" sz="2300" dirty="0"/>
              <a:t> the </a:t>
            </a:r>
            <a:r>
              <a:rPr lang="it-IT" sz="2300" dirty="0" err="1"/>
              <a:t>subsequent</a:t>
            </a:r>
            <a:r>
              <a:rPr lang="it-IT" sz="2300" dirty="0"/>
              <a:t> </a:t>
            </a:r>
            <a:r>
              <a:rPr lang="it-IT" sz="2300" dirty="0" err="1"/>
              <a:t>layers</a:t>
            </a:r>
            <a:r>
              <a:rPr lang="it-IT" sz="2300" dirty="0"/>
              <a:t>. </a:t>
            </a:r>
            <a:endParaRPr sz="2300" dirty="0"/>
          </a:p>
          <a:p>
            <a:pPr marL="342900" lvl="0" indent="-342900" algn="l" rtl="0">
              <a:lnSpc>
                <a:spcPct val="80000"/>
              </a:lnSpc>
              <a:spcBef>
                <a:spcPts val="0"/>
              </a:spcBef>
              <a:spcAft>
                <a:spcPts val="0"/>
              </a:spcAft>
              <a:buSzPts val="2300"/>
              <a:buChar char="•"/>
            </a:pPr>
            <a:r>
              <a:rPr lang="it-IT" sz="2300" dirty="0" err="1"/>
              <a:t>When</a:t>
            </a:r>
            <a:r>
              <a:rPr lang="it-IT" sz="2300" dirty="0"/>
              <a:t> </a:t>
            </a:r>
            <a:r>
              <a:rPr lang="it-IT" sz="2300" dirty="0" err="1"/>
              <a:t>there</a:t>
            </a:r>
            <a:r>
              <a:rPr lang="it-IT" sz="2300" dirty="0"/>
              <a:t> are </a:t>
            </a:r>
            <a:r>
              <a:rPr lang="it-IT" sz="2300" b="1" dirty="0" err="1"/>
              <a:t>many</a:t>
            </a:r>
            <a:r>
              <a:rPr lang="it-IT" sz="2300" b="1" dirty="0"/>
              <a:t> </a:t>
            </a:r>
            <a:r>
              <a:rPr lang="it-IT" sz="2300" b="1" dirty="0" err="1"/>
              <a:t>layers</a:t>
            </a:r>
            <a:r>
              <a:rPr lang="it-IT" sz="2300" dirty="0"/>
              <a:t>, </a:t>
            </a:r>
            <a:r>
              <a:rPr lang="it-IT" sz="2300" dirty="0" err="1"/>
              <a:t>there</a:t>
            </a:r>
            <a:r>
              <a:rPr lang="it-IT" sz="2300" dirty="0"/>
              <a:t> </a:t>
            </a:r>
            <a:r>
              <a:rPr lang="it-IT" sz="2300" dirty="0" err="1"/>
              <a:t>is</a:t>
            </a:r>
            <a:r>
              <a:rPr lang="it-IT" sz="2300" dirty="0"/>
              <a:t> an </a:t>
            </a:r>
            <a:r>
              <a:rPr lang="it-IT" sz="2300" dirty="0" err="1"/>
              <a:t>intrinsically</a:t>
            </a:r>
            <a:r>
              <a:rPr lang="it-IT" sz="2300" dirty="0"/>
              <a:t> </a:t>
            </a:r>
            <a:r>
              <a:rPr lang="it-IT" sz="2300" b="1" dirty="0" err="1"/>
              <a:t>unstable</a:t>
            </a:r>
            <a:r>
              <a:rPr lang="it-IT" sz="2300" dirty="0"/>
              <a:t> situation (</a:t>
            </a:r>
            <a:r>
              <a:rPr lang="it-IT" sz="2300" dirty="0" err="1"/>
              <a:t>it</a:t>
            </a:r>
            <a:r>
              <a:rPr lang="it-IT" sz="2300" dirty="0"/>
              <a:t> </a:t>
            </a:r>
            <a:r>
              <a:rPr lang="it-IT" sz="2300" dirty="0" err="1"/>
              <a:t>turns</a:t>
            </a:r>
            <a:r>
              <a:rPr lang="it-IT" sz="2300" dirty="0"/>
              <a:t> out </a:t>
            </a:r>
            <a:r>
              <a:rPr lang="it-IT" sz="2300" dirty="0" err="1"/>
              <a:t>that</a:t>
            </a:r>
            <a:r>
              <a:rPr lang="it-IT" sz="2300" dirty="0"/>
              <a:t> </a:t>
            </a:r>
            <a:r>
              <a:rPr lang="it-IT" sz="2300" dirty="0" err="1"/>
              <a:t>earlier</a:t>
            </a:r>
            <a:r>
              <a:rPr lang="it-IT" sz="2300" dirty="0"/>
              <a:t> </a:t>
            </a:r>
            <a:r>
              <a:rPr lang="it-IT" sz="2300" dirty="0" err="1"/>
              <a:t>weights</a:t>
            </a:r>
            <a:r>
              <a:rPr lang="it-IT" sz="2300" dirty="0"/>
              <a:t> </a:t>
            </a:r>
            <a:r>
              <a:rPr lang="it-IT" sz="2300" dirty="0" err="1"/>
              <a:t>gets</a:t>
            </a:r>
            <a:r>
              <a:rPr lang="it-IT" sz="2300" dirty="0"/>
              <a:t> </a:t>
            </a:r>
            <a:r>
              <a:rPr lang="it-IT" sz="2300" dirty="0" err="1"/>
              <a:t>updates</a:t>
            </a:r>
            <a:r>
              <a:rPr lang="it-IT" sz="2300" dirty="0"/>
              <a:t> </a:t>
            </a:r>
            <a:r>
              <a:rPr lang="it-IT" sz="2300" dirty="0" err="1"/>
              <a:t>much</a:t>
            </a:r>
            <a:r>
              <a:rPr lang="it-IT" sz="2300" dirty="0"/>
              <a:t> </a:t>
            </a:r>
            <a:r>
              <a:rPr lang="it-IT" sz="2300" dirty="0" err="1"/>
              <a:t>slower</a:t>
            </a:r>
            <a:r>
              <a:rPr lang="it-IT" sz="2300" dirty="0"/>
              <a:t> </a:t>
            </a:r>
            <a:r>
              <a:rPr lang="it-IT" sz="2300" dirty="0" err="1">
                <a:solidFill>
                  <a:srgbClr val="000000"/>
                </a:solidFill>
              </a:rPr>
              <a:t>than</a:t>
            </a:r>
            <a:r>
              <a:rPr lang="it-IT" sz="2300" dirty="0"/>
              <a:t> the </a:t>
            </a:r>
            <a:r>
              <a:rPr lang="it-IT" sz="2300" dirty="0" err="1"/>
              <a:t>later</a:t>
            </a:r>
            <a:r>
              <a:rPr lang="it-IT" sz="2300" dirty="0"/>
              <a:t> </a:t>
            </a:r>
            <a:r>
              <a:rPr lang="it-IT" sz="2300" dirty="0" err="1">
                <a:solidFill>
                  <a:srgbClr val="000000"/>
                </a:solidFill>
              </a:rPr>
              <a:t>weights</a:t>
            </a:r>
            <a:r>
              <a:rPr lang="it-IT" sz="2300" dirty="0"/>
              <a:t>). </a:t>
            </a:r>
            <a:endParaRPr sz="2300" dirty="0"/>
          </a:p>
          <a:p>
            <a:pPr marL="342900" lvl="0" indent="-342900" algn="l" rtl="0">
              <a:lnSpc>
                <a:spcPct val="80000"/>
              </a:lnSpc>
              <a:spcBef>
                <a:spcPts val="0"/>
              </a:spcBef>
              <a:spcAft>
                <a:spcPts val="0"/>
              </a:spcAft>
              <a:buSzPts val="2300"/>
              <a:buChar char="•"/>
            </a:pPr>
            <a:r>
              <a:rPr lang="it-IT" sz="2300" dirty="0"/>
              <a:t>The </a:t>
            </a:r>
            <a:r>
              <a:rPr lang="it-IT" sz="2300" dirty="0" err="1"/>
              <a:t>mathematical</a:t>
            </a:r>
            <a:r>
              <a:rPr lang="it-IT" sz="2300" dirty="0"/>
              <a:t> </a:t>
            </a:r>
            <a:r>
              <a:rPr lang="it-IT" sz="2300" dirty="0" err="1"/>
              <a:t>motivation</a:t>
            </a:r>
            <a:r>
              <a:rPr lang="it-IT" sz="2300" dirty="0"/>
              <a:t> for </a:t>
            </a:r>
            <a:r>
              <a:rPr lang="it-IT" sz="2300" dirty="0" err="1"/>
              <a:t>instability</a:t>
            </a:r>
            <a:r>
              <a:rPr lang="it-IT" sz="2300" dirty="0"/>
              <a:t> </a:t>
            </a:r>
            <a:r>
              <a:rPr lang="it-IT" sz="2300" dirty="0" err="1"/>
              <a:t>lies</a:t>
            </a:r>
            <a:r>
              <a:rPr lang="it-IT" sz="2300" dirty="0"/>
              <a:t> in the </a:t>
            </a:r>
            <a:r>
              <a:rPr lang="it-IT" sz="2300" dirty="0" err="1"/>
              <a:t>used</a:t>
            </a:r>
            <a:r>
              <a:rPr lang="it-IT" sz="2300" dirty="0"/>
              <a:t> </a:t>
            </a:r>
            <a:r>
              <a:rPr lang="it-IT" sz="2300" dirty="0" err="1"/>
              <a:t>activation</a:t>
            </a:r>
            <a:r>
              <a:rPr lang="it-IT" sz="2300" dirty="0"/>
              <a:t> </a:t>
            </a:r>
            <a:r>
              <a:rPr lang="it-IT" sz="2300" dirty="0" err="1"/>
              <a:t>functions</a:t>
            </a:r>
            <a:r>
              <a:rPr lang="it-IT" sz="2300" dirty="0"/>
              <a:t>, </a:t>
            </a:r>
            <a:r>
              <a:rPr lang="it-IT" sz="2300" dirty="0" err="1"/>
              <a:t>like</a:t>
            </a:r>
            <a:r>
              <a:rPr lang="it-IT" sz="2300" dirty="0"/>
              <a:t> the </a:t>
            </a:r>
            <a:r>
              <a:rPr lang="it-IT" sz="2300" dirty="0" err="1"/>
              <a:t>sigmoid</a:t>
            </a:r>
            <a:r>
              <a:rPr lang="it-IT" sz="2300" dirty="0"/>
              <a:t> </a:t>
            </a:r>
            <a:r>
              <a:rPr lang="it-IT" sz="2300" dirty="0" err="1"/>
              <a:t>function</a:t>
            </a:r>
            <a:r>
              <a:rPr lang="it-IT" sz="2300" dirty="0"/>
              <a:t>, </a:t>
            </a:r>
            <a:r>
              <a:rPr lang="it-IT" sz="2300" dirty="0" err="1"/>
              <a:t>that</a:t>
            </a:r>
            <a:r>
              <a:rPr lang="it-IT" sz="2300" dirty="0"/>
              <a:t> </a:t>
            </a:r>
            <a:r>
              <a:rPr lang="it-IT" sz="2300" dirty="0" err="1"/>
              <a:t>squishes</a:t>
            </a:r>
            <a:r>
              <a:rPr lang="it-IT" sz="2300" dirty="0"/>
              <a:t> a large input </a:t>
            </a:r>
            <a:r>
              <a:rPr lang="it-IT" sz="2300" dirty="0" err="1"/>
              <a:t>space</a:t>
            </a:r>
            <a:r>
              <a:rPr lang="it-IT" sz="2300" dirty="0"/>
              <a:t> </a:t>
            </a:r>
            <a:r>
              <a:rPr lang="it-IT" sz="2300" dirty="0" err="1"/>
              <a:t>into</a:t>
            </a:r>
            <a:r>
              <a:rPr lang="it-IT" sz="2300" dirty="0"/>
              <a:t> a small input </a:t>
            </a:r>
            <a:r>
              <a:rPr lang="it-IT" sz="2300" dirty="0" err="1"/>
              <a:t>space</a:t>
            </a:r>
            <a:r>
              <a:rPr lang="it-IT" sz="2300" dirty="0"/>
              <a:t> </a:t>
            </a:r>
            <a:r>
              <a:rPr lang="it-IT" sz="2300" dirty="0" err="1"/>
              <a:t>between</a:t>
            </a:r>
            <a:r>
              <a:rPr lang="it-IT" sz="2300" dirty="0"/>
              <a:t> 0 and 1. For </a:t>
            </a:r>
            <a:r>
              <a:rPr lang="it-IT" sz="2300" dirty="0" err="1"/>
              <a:t>example</a:t>
            </a:r>
            <a:r>
              <a:rPr lang="it-IT" sz="2300" dirty="0"/>
              <a:t>, the </a:t>
            </a:r>
            <a:r>
              <a:rPr lang="it-IT" sz="2300" b="1" dirty="0" err="1"/>
              <a:t>sigmoid</a:t>
            </a:r>
            <a:r>
              <a:rPr lang="it-IT" sz="2300" b="1" dirty="0"/>
              <a:t> </a:t>
            </a:r>
            <a:r>
              <a:rPr lang="it-IT" sz="2300" b="1" dirty="0" err="1"/>
              <a:t>function</a:t>
            </a:r>
            <a:r>
              <a:rPr lang="it-IT" sz="2300" b="1" dirty="0"/>
              <a:t>, </a:t>
            </a:r>
            <a:r>
              <a:rPr lang="it-IT" sz="2300" dirty="0" err="1"/>
              <a:t>whose</a:t>
            </a:r>
            <a:r>
              <a:rPr lang="it-IT" sz="2300" b="1" dirty="0"/>
              <a:t> </a:t>
            </a:r>
            <a:r>
              <a:rPr lang="it-IT" sz="2300" dirty="0"/>
              <a:t>derivative </a:t>
            </a:r>
            <a:r>
              <a:rPr lang="it-IT" sz="2300" dirty="0" err="1"/>
              <a:t>has</a:t>
            </a:r>
            <a:r>
              <a:rPr lang="it-IT" sz="2300" dirty="0"/>
              <a:t> the </a:t>
            </a:r>
            <a:r>
              <a:rPr lang="it-IT" sz="2300" dirty="0" err="1"/>
              <a:t>shape</a:t>
            </a:r>
            <a:r>
              <a:rPr lang="it-IT" sz="2300" dirty="0"/>
              <a:t> of a </a:t>
            </a:r>
            <a:r>
              <a:rPr lang="it-IT" sz="2300" b="1" dirty="0" err="1"/>
              <a:t>gaussian</a:t>
            </a:r>
            <a:r>
              <a:rPr lang="it-IT" sz="2300" b="1" dirty="0"/>
              <a:t> </a:t>
            </a:r>
            <a:r>
              <a:rPr lang="it-IT" sz="2300" b="1" dirty="0" err="1"/>
              <a:t>distribution</a:t>
            </a:r>
            <a:r>
              <a:rPr lang="it-IT" sz="2300" dirty="0"/>
              <a:t>. (</a:t>
            </a:r>
            <a:r>
              <a:rPr lang="it-IT" sz="2300" u="sng" dirty="0">
                <a:solidFill>
                  <a:schemeClr val="hlink"/>
                </a:solidFill>
                <a:hlinkClick r:id="rId3"/>
              </a:rPr>
              <a:t>link</a:t>
            </a:r>
            <a:r>
              <a:rPr lang="it-IT" sz="2300" dirty="0"/>
              <a:t>, </a:t>
            </a:r>
            <a:r>
              <a:rPr lang="it-IT" sz="2300" u="sng" dirty="0">
                <a:solidFill>
                  <a:schemeClr val="hlink"/>
                </a:solidFill>
                <a:hlinkClick r:id="rId4"/>
              </a:rPr>
              <a:t>link</a:t>
            </a:r>
            <a:r>
              <a:rPr lang="it-IT" sz="2300" dirty="0"/>
              <a:t>) </a:t>
            </a:r>
            <a:endParaRPr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5FEE0A-0AFB-9449-B1C2-C0AB35E9299C}"/>
              </a:ext>
            </a:extLst>
          </p:cNvPr>
          <p:cNvSpPr>
            <a:spLocks noGrp="1"/>
          </p:cNvSpPr>
          <p:nvPr>
            <p:ph type="title"/>
          </p:nvPr>
        </p:nvSpPr>
        <p:spPr/>
        <p:txBody>
          <a:bodyPr/>
          <a:lstStyle/>
          <a:p>
            <a:r>
              <a:rPr lang="it-IT" dirty="0" err="1"/>
              <a:t>Vanishing</a:t>
            </a:r>
            <a:r>
              <a:rPr lang="it-IT" dirty="0"/>
              <a:t> </a:t>
            </a:r>
            <a:r>
              <a:rPr lang="it-IT" dirty="0" err="1"/>
              <a:t>gradient</a:t>
            </a:r>
            <a:r>
              <a:rPr lang="it-IT" dirty="0"/>
              <a:t>  1</a:t>
            </a:r>
          </a:p>
        </p:txBody>
      </p:sp>
      <mc:AlternateContent xmlns:mc="http://schemas.openxmlformats.org/markup-compatibility/2006" xmlns:a14="http://schemas.microsoft.com/office/drawing/2010/main">
        <mc:Choice Requires="a14">
          <p:sp>
            <p:nvSpPr>
              <p:cNvPr id="5" name="Rettangolo 4">
                <a:extLst>
                  <a:ext uri="{FF2B5EF4-FFF2-40B4-BE49-F238E27FC236}">
                    <a16:creationId xmlns:a16="http://schemas.microsoft.com/office/drawing/2014/main" id="{C73AD116-B0BE-3146-8F56-31E48D3843CD}"/>
                  </a:ext>
                </a:extLst>
              </p:cNvPr>
              <p:cNvSpPr/>
              <p:nvPr/>
            </p:nvSpPr>
            <p:spPr>
              <a:xfrm>
                <a:off x="3417966" y="1775285"/>
                <a:ext cx="2291461" cy="639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𝛿</m:t>
                          </m:r>
                        </m:e>
                        <m:sub>
                          <m:r>
                            <a:rPr lang="it-IT" i="1">
                              <a:latin typeface="Cambria Math" panose="02040503050406030204" pitchFamily="18" charset="0"/>
                            </a:rPr>
                            <m:t>𝑗</m:t>
                          </m:r>
                        </m:sub>
                        <m:sup>
                          <m:r>
                            <a:rPr lang="it-IT">
                              <a:latin typeface="Cambria Math" panose="02040503050406030204" pitchFamily="18" charset="0"/>
                            </a:rPr>
                            <m:t>1</m:t>
                          </m:r>
                        </m:sup>
                      </m:sSubSup>
                      <m:r>
                        <a:rPr lang="it-IT">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𝑗</m:t>
                          </m:r>
                          <m:r>
                            <a:rPr lang="it-IT">
                              <a:latin typeface="Cambria Math" panose="02040503050406030204" pitchFamily="18" charset="0"/>
                            </a:rPr>
                            <m:t>→</m:t>
                          </m:r>
                          <m:r>
                            <a:rPr lang="it-IT" i="1">
                              <a:latin typeface="Cambria Math" panose="02040503050406030204" pitchFamily="18" charset="0"/>
                            </a:rPr>
                            <m:t>𝑘</m:t>
                          </m:r>
                        </m:sub>
                        <m:sup/>
                        <m:e>
                          <m:sSubSup>
                            <m:sSubSupPr>
                              <m:ctrlPr>
                                <a:rPr lang="it-IT" i="1">
                                  <a:latin typeface="Cambria Math" panose="02040503050406030204" pitchFamily="18" charset="0"/>
                                </a:rPr>
                              </m:ctrlPr>
                            </m:sSubSupPr>
                            <m:e>
                              <m:r>
                                <a:rPr lang="it-IT" b="1" i="1">
                                  <a:latin typeface="Cambria Math" panose="02040503050406030204" pitchFamily="18" charset="0"/>
                                </a:rPr>
                                <m:t>𝜹</m:t>
                              </m:r>
                            </m:e>
                            <m:sub>
                              <m:r>
                                <a:rPr lang="it-IT" b="1" i="1">
                                  <a:latin typeface="Cambria Math" panose="02040503050406030204" pitchFamily="18" charset="0"/>
                                </a:rPr>
                                <m:t>𝒌</m:t>
                              </m:r>
                            </m:sub>
                            <m:sup>
                              <m:r>
                                <a:rPr lang="it-IT">
                                  <a:latin typeface="Cambria Math" panose="02040503050406030204" pitchFamily="18" charset="0"/>
                                </a:rPr>
                                <m:t>2</m:t>
                              </m:r>
                            </m:sup>
                          </m:sSubSup>
                        </m:e>
                      </m:nary>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𝑗𝑘</m:t>
                          </m:r>
                        </m:sub>
                      </m:sSub>
                    </m:oMath>
                  </m:oMathPara>
                </a14:m>
                <a:endParaRPr lang="it-IT" dirty="0"/>
              </a:p>
            </p:txBody>
          </p:sp>
        </mc:Choice>
        <mc:Fallback xmlns="">
          <p:sp>
            <p:nvSpPr>
              <p:cNvPr id="5" name="Rettangolo 4">
                <a:extLst>
                  <a:ext uri="{FF2B5EF4-FFF2-40B4-BE49-F238E27FC236}">
                    <a16:creationId xmlns:a16="http://schemas.microsoft.com/office/drawing/2014/main" id="{C73AD116-B0BE-3146-8F56-31E48D3843CD}"/>
                  </a:ext>
                </a:extLst>
              </p:cNvPr>
              <p:cNvSpPr>
                <a:spLocks noRot="1" noChangeAspect="1" noMove="1" noResize="1" noEditPoints="1" noAdjustHandles="1" noChangeArrowheads="1" noChangeShapeType="1" noTextEdit="1"/>
              </p:cNvSpPr>
              <p:nvPr/>
            </p:nvSpPr>
            <p:spPr>
              <a:xfrm>
                <a:off x="3417966" y="1775285"/>
                <a:ext cx="2291461" cy="639534"/>
              </a:xfrm>
              <a:prstGeom prst="rect">
                <a:avLst/>
              </a:prstGeom>
              <a:blipFill>
                <a:blip r:embed="rId3"/>
                <a:stretch>
                  <a:fillRect t="-111765" b="-158824"/>
                </a:stretch>
              </a:blipFill>
            </p:spPr>
            <p:txBody>
              <a:bodyPr/>
              <a:lstStyle/>
              <a:p>
                <a:r>
                  <a:rPr lang="it-IT">
                    <a:noFill/>
                  </a:rPr>
                  <a:t> </a:t>
                </a:r>
              </a:p>
            </p:txBody>
          </p:sp>
        </mc:Fallback>
      </mc:AlternateContent>
      <p:pic>
        <p:nvPicPr>
          <p:cNvPr id="6" name="Google Shape;150;p9">
            <a:extLst>
              <a:ext uri="{FF2B5EF4-FFF2-40B4-BE49-F238E27FC236}">
                <a16:creationId xmlns:a16="http://schemas.microsoft.com/office/drawing/2014/main" id="{CC73EF40-1564-7D43-9C79-9499851AF915}"/>
              </a:ext>
            </a:extLst>
          </p:cNvPr>
          <p:cNvPicPr preferRelativeResize="0"/>
          <p:nvPr/>
        </p:nvPicPr>
        <p:blipFill rotWithShape="1">
          <a:blip r:embed="rId4">
            <a:alphaModFix/>
          </a:blip>
          <a:srcRect/>
          <a:stretch/>
        </p:blipFill>
        <p:spPr>
          <a:xfrm>
            <a:off x="4934099" y="3818374"/>
            <a:ext cx="3563401" cy="2350363"/>
          </a:xfrm>
          <a:prstGeom prst="rect">
            <a:avLst/>
          </a:prstGeom>
          <a:noFill/>
          <a:ln>
            <a:noFill/>
          </a:ln>
        </p:spPr>
      </p:pic>
      <p:sp>
        <p:nvSpPr>
          <p:cNvPr id="7" name="Google Shape;159;p9">
            <a:extLst>
              <a:ext uri="{FF2B5EF4-FFF2-40B4-BE49-F238E27FC236}">
                <a16:creationId xmlns:a16="http://schemas.microsoft.com/office/drawing/2014/main" id="{CD3CC3D6-BBD1-F543-BCB7-0EBC302FA968}"/>
              </a:ext>
            </a:extLst>
          </p:cNvPr>
          <p:cNvSpPr txBox="1"/>
          <p:nvPr/>
        </p:nvSpPr>
        <p:spPr>
          <a:xfrm>
            <a:off x="5560382" y="4781436"/>
            <a:ext cx="435600" cy="59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1" u="none" strike="noStrike" cap="none">
                <a:solidFill>
                  <a:schemeClr val="dk1"/>
                </a:solidFill>
                <a:latin typeface="Calibri"/>
                <a:ea typeface="Calibri"/>
                <a:cs typeface="Calibri"/>
                <a:sym typeface="Calibri"/>
              </a:rPr>
              <a:t>δj</a:t>
            </a:r>
            <a:r>
              <a:rPr lang="it-IT" sz="1800" b="0" i="1" u="none" strike="noStrike" cap="none" baseline="30000">
                <a:solidFill>
                  <a:schemeClr val="dk1"/>
                </a:solidFill>
                <a:latin typeface="Calibri"/>
                <a:ea typeface="Calibri"/>
                <a:cs typeface="Calibri"/>
                <a:sym typeface="Calibri"/>
              </a:rPr>
              <a:t>1</a:t>
            </a:r>
            <a:endParaRPr sz="1800" b="0" i="1"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160;p9">
            <a:extLst>
              <a:ext uri="{FF2B5EF4-FFF2-40B4-BE49-F238E27FC236}">
                <a16:creationId xmlns:a16="http://schemas.microsoft.com/office/drawing/2014/main" id="{16B06B98-9595-9445-8F22-A115F0C941E9}"/>
              </a:ext>
            </a:extLst>
          </p:cNvPr>
          <p:cNvSpPr/>
          <p:nvPr/>
        </p:nvSpPr>
        <p:spPr>
          <a:xfrm>
            <a:off x="5999889" y="5035332"/>
            <a:ext cx="60893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1" u="none" strike="noStrike" cap="none" dirty="0">
                <a:solidFill>
                  <a:schemeClr val="dk1"/>
                </a:solidFill>
                <a:latin typeface="Calibri"/>
                <a:ea typeface="Calibri"/>
                <a:cs typeface="Calibri"/>
                <a:sym typeface="Calibri"/>
              </a:rPr>
              <a:t>δk</a:t>
            </a:r>
            <a:r>
              <a:rPr lang="it-IT" sz="1800" b="0" i="1" u="none" strike="noStrike" cap="none" baseline="30000" dirty="0">
                <a:solidFill>
                  <a:schemeClr val="dk1"/>
                </a:solidFill>
                <a:latin typeface="Calibri"/>
                <a:ea typeface="Calibri"/>
                <a:cs typeface="Calibri"/>
                <a:sym typeface="Calibri"/>
              </a:rPr>
              <a:t>2</a:t>
            </a:r>
            <a:endParaRPr sz="1800" b="0" i="1" u="none" strike="noStrike" cap="none" baseline="30000" dirty="0">
              <a:solidFill>
                <a:schemeClr val="dk1"/>
              </a:solidFill>
              <a:latin typeface="Calibri"/>
              <a:ea typeface="Calibri"/>
              <a:cs typeface="Calibri"/>
              <a:sym typeface="Calibri"/>
            </a:endParaRPr>
          </a:p>
        </p:txBody>
      </p:sp>
      <p:sp>
        <p:nvSpPr>
          <p:cNvPr id="9" name="Google Shape;161;p9">
            <a:extLst>
              <a:ext uri="{FF2B5EF4-FFF2-40B4-BE49-F238E27FC236}">
                <a16:creationId xmlns:a16="http://schemas.microsoft.com/office/drawing/2014/main" id="{F133559A-3C7A-E042-B313-3E5D3FD16A8A}"/>
              </a:ext>
            </a:extLst>
          </p:cNvPr>
          <p:cNvSpPr/>
          <p:nvPr/>
        </p:nvSpPr>
        <p:spPr>
          <a:xfrm>
            <a:off x="6469477" y="4866646"/>
            <a:ext cx="433500" cy="33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1" u="none" strike="noStrike" cap="none">
                <a:solidFill>
                  <a:schemeClr val="dk1"/>
                </a:solidFill>
                <a:latin typeface="Calibri"/>
                <a:ea typeface="Calibri"/>
                <a:cs typeface="Calibri"/>
                <a:sym typeface="Calibri"/>
              </a:rPr>
              <a:t>δi</a:t>
            </a:r>
            <a:r>
              <a:rPr lang="it-IT" sz="1800" b="0" i="1" u="none" strike="noStrike" cap="none" baseline="30000">
                <a:solidFill>
                  <a:schemeClr val="dk1"/>
                </a:solidFill>
                <a:latin typeface="Calibri"/>
                <a:ea typeface="Calibri"/>
                <a:cs typeface="Calibri"/>
                <a:sym typeface="Calibri"/>
              </a:rPr>
              <a:t>3</a:t>
            </a:r>
            <a:endParaRPr sz="1800" b="0" i="1" u="none" strike="noStrike" cap="none" baseline="30000">
              <a:solidFill>
                <a:schemeClr val="dk1"/>
              </a:solidFill>
              <a:latin typeface="Calibri"/>
              <a:ea typeface="Calibri"/>
              <a:cs typeface="Calibri"/>
              <a:sym typeface="Calibri"/>
            </a:endParaRPr>
          </a:p>
        </p:txBody>
      </p:sp>
      <p:grpSp>
        <p:nvGrpSpPr>
          <p:cNvPr id="10" name="Google Shape;162;p9">
            <a:extLst>
              <a:ext uri="{FF2B5EF4-FFF2-40B4-BE49-F238E27FC236}">
                <a16:creationId xmlns:a16="http://schemas.microsoft.com/office/drawing/2014/main" id="{F1D52E60-A204-6246-B15A-79ACC26FED41}"/>
              </a:ext>
            </a:extLst>
          </p:cNvPr>
          <p:cNvGrpSpPr/>
          <p:nvPr/>
        </p:nvGrpSpPr>
        <p:grpSpPr>
          <a:xfrm>
            <a:off x="5842145" y="4568041"/>
            <a:ext cx="278709" cy="1249388"/>
            <a:chOff x="3419231" y="1797538"/>
            <a:chExt cx="302846" cy="1367693"/>
          </a:xfrm>
        </p:grpSpPr>
        <p:cxnSp>
          <p:nvCxnSpPr>
            <p:cNvPr id="11" name="Google Shape;163;p9">
              <a:extLst>
                <a:ext uri="{FF2B5EF4-FFF2-40B4-BE49-F238E27FC236}">
                  <a16:creationId xmlns:a16="http://schemas.microsoft.com/office/drawing/2014/main" id="{7A0C3F1F-91C2-654F-B527-2B629976C198}"/>
                </a:ext>
              </a:extLst>
            </p:cNvPr>
            <p:cNvCxnSpPr/>
            <p:nvPr/>
          </p:nvCxnSpPr>
          <p:spPr>
            <a:xfrm rot="10800000" flipH="1">
              <a:off x="3419231" y="1797538"/>
              <a:ext cx="302846" cy="511629"/>
            </a:xfrm>
            <a:prstGeom prst="straightConnector1">
              <a:avLst/>
            </a:prstGeom>
            <a:noFill/>
            <a:ln w="25400" cap="flat" cmpd="sng">
              <a:solidFill>
                <a:srgbClr val="C0504D"/>
              </a:solidFill>
              <a:prstDash val="solid"/>
              <a:round/>
              <a:headEnd type="none" w="sm" len="sm"/>
              <a:tailEnd type="none" w="sm" len="sm"/>
            </a:ln>
            <a:effectLst>
              <a:outerShdw blurRad="40000" dist="20000" dir="5400000" rotWithShape="0">
                <a:srgbClr val="000000">
                  <a:alpha val="37254"/>
                </a:srgbClr>
              </a:outerShdw>
            </a:effectLst>
          </p:spPr>
        </p:cxnSp>
        <p:cxnSp>
          <p:nvCxnSpPr>
            <p:cNvPr id="12" name="Google Shape;164;p9">
              <a:extLst>
                <a:ext uri="{FF2B5EF4-FFF2-40B4-BE49-F238E27FC236}">
                  <a16:creationId xmlns:a16="http://schemas.microsoft.com/office/drawing/2014/main" id="{C612B5CA-237B-C647-9268-49EC6C9C1449}"/>
                </a:ext>
              </a:extLst>
            </p:cNvPr>
            <p:cNvCxnSpPr/>
            <p:nvPr/>
          </p:nvCxnSpPr>
          <p:spPr>
            <a:xfrm>
              <a:off x="3419231" y="2309167"/>
              <a:ext cx="302846" cy="856064"/>
            </a:xfrm>
            <a:prstGeom prst="straightConnector1">
              <a:avLst/>
            </a:prstGeom>
            <a:noFill/>
            <a:ln w="25400" cap="flat" cmpd="sng">
              <a:solidFill>
                <a:srgbClr val="C0504D"/>
              </a:solidFill>
              <a:prstDash val="solid"/>
              <a:round/>
              <a:headEnd type="none" w="sm" len="sm"/>
              <a:tailEnd type="none" w="sm" len="sm"/>
            </a:ln>
            <a:effectLst>
              <a:outerShdw blurRad="40000" dist="20000" dir="5400000" rotWithShape="0">
                <a:srgbClr val="000000">
                  <a:alpha val="37254"/>
                </a:srgbClr>
              </a:outerShdw>
            </a:effectLst>
          </p:spPr>
        </p:cxnSp>
        <p:cxnSp>
          <p:nvCxnSpPr>
            <p:cNvPr id="13" name="Google Shape;165;p9">
              <a:extLst>
                <a:ext uri="{FF2B5EF4-FFF2-40B4-BE49-F238E27FC236}">
                  <a16:creationId xmlns:a16="http://schemas.microsoft.com/office/drawing/2014/main" id="{3E49BBF1-3560-E34D-8F18-160169C451A8}"/>
                </a:ext>
              </a:extLst>
            </p:cNvPr>
            <p:cNvCxnSpPr/>
            <p:nvPr/>
          </p:nvCxnSpPr>
          <p:spPr>
            <a:xfrm>
              <a:off x="3419231" y="2309167"/>
              <a:ext cx="302846" cy="184666"/>
            </a:xfrm>
            <a:prstGeom prst="straightConnector1">
              <a:avLst/>
            </a:prstGeom>
            <a:noFill/>
            <a:ln w="25400" cap="flat" cmpd="sng">
              <a:solidFill>
                <a:srgbClr val="C0504D"/>
              </a:solidFill>
              <a:prstDash val="solid"/>
              <a:round/>
              <a:headEnd type="none" w="sm" len="sm"/>
              <a:tailEnd type="none" w="sm" len="sm"/>
            </a:ln>
            <a:effectLst>
              <a:outerShdw blurRad="40000" dist="20000" dir="5400000" rotWithShape="0">
                <a:srgbClr val="000000">
                  <a:alpha val="37254"/>
                </a:srgbClr>
              </a:outerShdw>
            </a:effectLst>
          </p:spPr>
        </p:cxnSp>
      </p:grpSp>
      <p:grpSp>
        <p:nvGrpSpPr>
          <p:cNvPr id="14" name="Google Shape;166;p9">
            <a:extLst>
              <a:ext uri="{FF2B5EF4-FFF2-40B4-BE49-F238E27FC236}">
                <a16:creationId xmlns:a16="http://schemas.microsoft.com/office/drawing/2014/main" id="{C07BA6DA-C832-664A-B2B5-52FC372E72BF}"/>
              </a:ext>
            </a:extLst>
          </p:cNvPr>
          <p:cNvGrpSpPr/>
          <p:nvPr/>
        </p:nvGrpSpPr>
        <p:grpSpPr>
          <a:xfrm>
            <a:off x="6330112" y="4747230"/>
            <a:ext cx="278709" cy="1249388"/>
            <a:chOff x="3419231" y="1797538"/>
            <a:chExt cx="302846" cy="1367693"/>
          </a:xfrm>
        </p:grpSpPr>
        <p:cxnSp>
          <p:nvCxnSpPr>
            <p:cNvPr id="15" name="Google Shape;167;p9">
              <a:extLst>
                <a:ext uri="{FF2B5EF4-FFF2-40B4-BE49-F238E27FC236}">
                  <a16:creationId xmlns:a16="http://schemas.microsoft.com/office/drawing/2014/main" id="{BEB141CF-4263-084D-9CCE-7AB45CDBD6B0}"/>
                </a:ext>
              </a:extLst>
            </p:cNvPr>
            <p:cNvCxnSpPr/>
            <p:nvPr/>
          </p:nvCxnSpPr>
          <p:spPr>
            <a:xfrm rot="10800000" flipH="1">
              <a:off x="3419231" y="1797538"/>
              <a:ext cx="302846" cy="511629"/>
            </a:xfrm>
            <a:prstGeom prst="straightConnector1">
              <a:avLst/>
            </a:prstGeom>
            <a:noFill/>
            <a:ln w="25400" cap="flat" cmpd="sng">
              <a:solidFill>
                <a:srgbClr val="C0504D"/>
              </a:solidFill>
              <a:prstDash val="solid"/>
              <a:round/>
              <a:headEnd type="none" w="sm" len="sm"/>
              <a:tailEnd type="none" w="sm" len="sm"/>
            </a:ln>
            <a:effectLst>
              <a:outerShdw blurRad="40000" dist="20000" dir="5400000" rotWithShape="0">
                <a:srgbClr val="000000">
                  <a:alpha val="37254"/>
                </a:srgbClr>
              </a:outerShdw>
            </a:effectLst>
          </p:spPr>
        </p:cxnSp>
        <p:cxnSp>
          <p:nvCxnSpPr>
            <p:cNvPr id="16" name="Google Shape;168;p9">
              <a:extLst>
                <a:ext uri="{FF2B5EF4-FFF2-40B4-BE49-F238E27FC236}">
                  <a16:creationId xmlns:a16="http://schemas.microsoft.com/office/drawing/2014/main" id="{CB804060-FB20-0C4F-9165-2E153505A616}"/>
                </a:ext>
              </a:extLst>
            </p:cNvPr>
            <p:cNvCxnSpPr/>
            <p:nvPr/>
          </p:nvCxnSpPr>
          <p:spPr>
            <a:xfrm>
              <a:off x="3419231" y="2309167"/>
              <a:ext cx="302846" cy="856064"/>
            </a:xfrm>
            <a:prstGeom prst="straightConnector1">
              <a:avLst/>
            </a:prstGeom>
            <a:noFill/>
            <a:ln w="25400" cap="flat" cmpd="sng">
              <a:solidFill>
                <a:srgbClr val="C0504D"/>
              </a:solidFill>
              <a:prstDash val="solid"/>
              <a:round/>
              <a:headEnd type="none" w="sm" len="sm"/>
              <a:tailEnd type="none" w="sm" len="sm"/>
            </a:ln>
            <a:effectLst>
              <a:outerShdw blurRad="40000" dist="20000" dir="5400000" rotWithShape="0">
                <a:srgbClr val="000000">
                  <a:alpha val="37254"/>
                </a:srgbClr>
              </a:outerShdw>
            </a:effectLst>
          </p:spPr>
        </p:cxnSp>
        <p:cxnSp>
          <p:nvCxnSpPr>
            <p:cNvPr id="17" name="Google Shape;169;p9">
              <a:extLst>
                <a:ext uri="{FF2B5EF4-FFF2-40B4-BE49-F238E27FC236}">
                  <a16:creationId xmlns:a16="http://schemas.microsoft.com/office/drawing/2014/main" id="{EAC1C32D-5EF5-7549-95C2-8F6F6444EBE0}"/>
                </a:ext>
              </a:extLst>
            </p:cNvPr>
            <p:cNvCxnSpPr/>
            <p:nvPr/>
          </p:nvCxnSpPr>
          <p:spPr>
            <a:xfrm>
              <a:off x="3419231" y="2309167"/>
              <a:ext cx="302846" cy="184666"/>
            </a:xfrm>
            <a:prstGeom prst="straightConnector1">
              <a:avLst/>
            </a:prstGeom>
            <a:noFill/>
            <a:ln w="25400" cap="flat" cmpd="sng">
              <a:solidFill>
                <a:srgbClr val="C0504D"/>
              </a:solidFill>
              <a:prstDash val="solid"/>
              <a:round/>
              <a:headEnd type="none" w="sm" len="sm"/>
              <a:tailEnd type="none" w="sm" len="sm"/>
            </a:ln>
            <a:effectLst>
              <a:outerShdw blurRad="40000" dist="20000" dir="5400000" rotWithShape="0">
                <a:srgbClr val="000000">
                  <a:alpha val="37254"/>
                </a:srgbClr>
              </a:outerShdw>
            </a:effectLst>
          </p:spPr>
        </p:cxnSp>
      </p:grpSp>
      <mc:AlternateContent xmlns:mc="http://schemas.openxmlformats.org/markup-compatibility/2006" xmlns:a14="http://schemas.microsoft.com/office/drawing/2010/main">
        <mc:Choice Requires="a14">
          <p:sp>
            <p:nvSpPr>
              <p:cNvPr id="18" name="Rettangolo 17">
                <a:extLst>
                  <a:ext uri="{FF2B5EF4-FFF2-40B4-BE49-F238E27FC236}">
                    <a16:creationId xmlns:a16="http://schemas.microsoft.com/office/drawing/2014/main" id="{A30B26AA-03E1-1448-89BF-506410FFD191}"/>
                  </a:ext>
                </a:extLst>
              </p:cNvPr>
              <p:cNvSpPr/>
              <p:nvPr/>
            </p:nvSpPr>
            <p:spPr>
              <a:xfrm>
                <a:off x="2469563" y="1556741"/>
                <a:ext cx="4572000" cy="118673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𝛿</m:t>
                          </m:r>
                        </m:e>
                        <m:sub>
                          <m:r>
                            <a:rPr lang="it-IT" i="1">
                              <a:latin typeface="Cambria Math" panose="02040503050406030204" pitchFamily="18" charset="0"/>
                            </a:rPr>
                            <m:t>𝑗</m:t>
                          </m:r>
                        </m:sub>
                        <m:sup>
                          <m:r>
                            <a:rPr lang="it-IT">
                              <a:latin typeface="Cambria Math" panose="02040503050406030204" pitchFamily="18" charset="0"/>
                            </a:rPr>
                            <m:t>1</m:t>
                          </m:r>
                        </m:sup>
                      </m:sSubSup>
                      <m:r>
                        <a:rPr lang="it-IT">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𝑗</m:t>
                          </m:r>
                          <m:r>
                            <a:rPr lang="it-IT">
                              <a:latin typeface="Cambria Math" panose="02040503050406030204" pitchFamily="18" charset="0"/>
                            </a:rPr>
                            <m:t>→</m:t>
                          </m:r>
                          <m:r>
                            <a:rPr lang="it-IT" i="1">
                              <a:latin typeface="Cambria Math" panose="02040503050406030204" pitchFamily="18" charset="0"/>
                            </a:rPr>
                            <m:t>𝑘</m:t>
                          </m:r>
                        </m:sub>
                        <m:sup/>
                        <m:e>
                          <m:sSubSup>
                            <m:sSubSupPr>
                              <m:ctrlPr>
                                <a:rPr lang="it-IT" i="1">
                                  <a:latin typeface="Cambria Math" panose="02040503050406030204" pitchFamily="18" charset="0"/>
                                </a:rPr>
                              </m:ctrlPr>
                            </m:sSubSupPr>
                            <m:e>
                              <m:r>
                                <a:rPr lang="it-IT" b="1" i="1">
                                  <a:latin typeface="Cambria Math" panose="02040503050406030204" pitchFamily="18" charset="0"/>
                                </a:rPr>
                                <m:t>𝜹</m:t>
                              </m:r>
                            </m:e>
                            <m:sub>
                              <m:r>
                                <a:rPr lang="it-IT" b="1" i="1">
                                  <a:latin typeface="Cambria Math" panose="02040503050406030204" pitchFamily="18" charset="0"/>
                                </a:rPr>
                                <m:t>𝒌</m:t>
                              </m:r>
                            </m:sub>
                            <m:sup>
                              <m:r>
                                <a:rPr lang="it-IT">
                                  <a:latin typeface="Cambria Math" panose="02040503050406030204" pitchFamily="18" charset="0"/>
                                </a:rPr>
                                <m:t>2</m:t>
                              </m:r>
                            </m:sup>
                          </m:sSubSup>
                        </m:e>
                      </m:nary>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𝑗𝑘</m:t>
                          </m:r>
                        </m:sub>
                      </m:sSub>
                      <m:r>
                        <a:rPr lang="it-IT">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𝑗</m:t>
                          </m:r>
                          <m:r>
                            <a:rPr lang="it-IT">
                              <a:latin typeface="Cambria Math" panose="02040503050406030204" pitchFamily="18" charset="0"/>
                            </a:rPr>
                            <m:t>→</m:t>
                          </m:r>
                          <m:r>
                            <a:rPr lang="it-IT" i="1">
                              <a:latin typeface="Cambria Math" panose="02040503050406030204" pitchFamily="18" charset="0"/>
                            </a:rPr>
                            <m:t>𝑘</m:t>
                          </m:r>
                        </m:sub>
                        <m:sup/>
                        <m:e>
                          <m:sSubSup>
                            <m:sSubSupPr>
                              <m:ctrlPr>
                                <a:rPr lang="it-IT" i="1">
                                  <a:latin typeface="Cambria Math" panose="02040503050406030204" pitchFamily="18" charset="0"/>
                                </a:rPr>
                              </m:ctrlPr>
                            </m:sSubSupPr>
                            <m:e>
                              <m:d>
                                <m:dPr>
                                  <m:endChr m:val=""/>
                                  <m:ctrlPr>
                                    <a:rPr lang="it-IT" i="1">
                                      <a:latin typeface="Cambria Math" panose="02040503050406030204" pitchFamily="18" charset="0"/>
                                    </a:rPr>
                                  </m:ctrlPr>
                                </m:dPr>
                                <m:e>
                                  <m:r>
                                    <a:rPr lang="it-IT" i="1">
                                      <a:latin typeface="Cambria Math" panose="02040503050406030204" pitchFamily="18" charset="0"/>
                                    </a:rPr>
                                    <m:t>𝑜</m:t>
                                  </m:r>
                                </m:e>
                              </m:d>
                            </m:e>
                            <m:sub>
                              <m:r>
                                <a:rPr lang="it-IT" i="1">
                                  <a:latin typeface="Cambria Math" panose="02040503050406030204" pitchFamily="18" charset="0"/>
                                </a:rPr>
                                <m:t>𝑘</m:t>
                              </m:r>
                            </m:sub>
                            <m:sup>
                              <m:r>
                                <a:rPr lang="it-IT">
                                  <a:latin typeface="Cambria Math" panose="02040503050406030204" pitchFamily="18" charset="0"/>
                                </a:rPr>
                                <m:t>2</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𝑘</m:t>
                                  </m:r>
                                </m:sub>
                                <m:sup>
                                  <m:r>
                                    <a:rPr lang="it-IT">
                                      <a:latin typeface="Cambria Math" panose="02040503050406030204" pitchFamily="18" charset="0"/>
                                    </a:rPr>
                                    <m:t>2</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𝑘</m:t>
                              </m:r>
                              <m:r>
                                <a:rPr lang="it-IT">
                                  <a:latin typeface="Cambria Math" panose="02040503050406030204" pitchFamily="18" charset="0"/>
                                </a:rPr>
                                <m:t>→</m:t>
                              </m:r>
                              <m:r>
                                <a:rPr lang="it-IT" i="1">
                                  <a:latin typeface="Cambria Math" panose="02040503050406030204" pitchFamily="18" charset="0"/>
                                </a:rPr>
                                <m:t>𝑖</m:t>
                              </m:r>
                            </m:sub>
                            <m:sup/>
                            <m:e>
                              <m:sSubSup>
                                <m:sSubSupPr>
                                  <m:ctrlPr>
                                    <a:rPr lang="it-IT" i="1">
                                      <a:latin typeface="Cambria Math" panose="02040503050406030204" pitchFamily="18" charset="0"/>
                                    </a:rPr>
                                  </m:ctrlPr>
                                </m:sSubSupPr>
                                <m:e>
                                  <m:r>
                                    <a:rPr lang="it-IT" b="1" i="1">
                                      <a:latin typeface="Cambria Math" panose="02040503050406030204" pitchFamily="18" charset="0"/>
                                    </a:rPr>
                                    <m:t>𝜹</m:t>
                                  </m:r>
                                </m:e>
                                <m:sub>
                                  <m:r>
                                    <a:rPr lang="it-IT" b="1" i="1">
                                      <a:latin typeface="Cambria Math" panose="02040503050406030204" pitchFamily="18" charset="0"/>
                                    </a:rPr>
                                    <m:t>𝒊</m:t>
                                  </m:r>
                                </m:sub>
                                <m:sup>
                                  <m:r>
                                    <a:rPr lang="it-IT">
                                      <a:latin typeface="Cambria Math" panose="02040503050406030204" pitchFamily="18" charset="0"/>
                                    </a:rPr>
                                    <m:t>3</m:t>
                                  </m:r>
                                </m:sup>
                              </m:sSubSup>
                            </m:e>
                          </m:nary>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𝑘𝑖</m:t>
                              </m:r>
                            </m:sub>
                          </m:sSub>
                        </m:e>
                      </m:nary>
                      <m:sSub>
                        <m:sSubPr>
                          <m:ctrlPr>
                            <a:rPr lang="it-IT" i="1">
                              <a:latin typeface="Cambria Math" panose="02040503050406030204" pitchFamily="18" charset="0"/>
                            </a:rPr>
                          </m:ctrlPr>
                        </m:sSubPr>
                        <m:e>
                          <m:d>
                            <m:dPr>
                              <m:begChr m:val=")"/>
                              <m:endChr m:val=""/>
                              <m:ctrlPr>
                                <a:rPr lang="it-IT" i="1">
                                  <a:latin typeface="Cambria Math" panose="02040503050406030204" pitchFamily="18" charset="0"/>
                                </a:rPr>
                              </m:ctrlPr>
                            </m:dPr>
                            <m:e>
                              <m:r>
                                <a:rPr lang="it-IT">
                                  <a:latin typeface="Cambria Math" panose="02040503050406030204" pitchFamily="18" charset="0"/>
                                </a:rPr>
                                <m:t> </m:t>
                              </m:r>
                              <m:r>
                                <a:rPr lang="it-IT" i="1">
                                  <a:latin typeface="Cambria Math" panose="02040503050406030204" pitchFamily="18" charset="0"/>
                                </a:rPr>
                                <m:t>𝑤</m:t>
                              </m:r>
                            </m:e>
                          </m:d>
                        </m:e>
                        <m:sub>
                          <m:r>
                            <a:rPr lang="it-IT" b="0" i="1" smtClean="0">
                              <a:latin typeface="Cambria Math" panose="02040503050406030204" pitchFamily="18" charset="0"/>
                            </a:rPr>
                            <m:t>𝑗𝑘</m:t>
                          </m:r>
                        </m:sub>
                      </m:sSub>
                    </m:oMath>
                  </m:oMathPara>
                </a14:m>
                <a:endParaRPr lang="it-IT" dirty="0"/>
              </a:p>
            </p:txBody>
          </p:sp>
        </mc:Choice>
        <mc:Fallback xmlns="">
          <p:sp>
            <p:nvSpPr>
              <p:cNvPr id="18" name="Rettangolo 17">
                <a:extLst>
                  <a:ext uri="{FF2B5EF4-FFF2-40B4-BE49-F238E27FC236}">
                    <a16:creationId xmlns:a16="http://schemas.microsoft.com/office/drawing/2014/main" id="{A30B26AA-03E1-1448-89BF-506410FFD191}"/>
                  </a:ext>
                </a:extLst>
              </p:cNvPr>
              <p:cNvSpPr>
                <a:spLocks noRot="1" noChangeAspect="1" noMove="1" noResize="1" noEditPoints="1" noAdjustHandles="1" noChangeArrowheads="1" noChangeShapeType="1" noTextEdit="1"/>
              </p:cNvSpPr>
              <p:nvPr/>
            </p:nvSpPr>
            <p:spPr>
              <a:xfrm>
                <a:off x="2469563" y="1556741"/>
                <a:ext cx="4572000" cy="1186735"/>
              </a:xfrm>
              <a:prstGeom prst="rect">
                <a:avLst/>
              </a:prstGeom>
              <a:blipFill>
                <a:blip r:embed="rId5"/>
                <a:stretch>
                  <a:fillRect t="-61702" b="-8617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Rettangolo 18">
                <a:extLst>
                  <a:ext uri="{FF2B5EF4-FFF2-40B4-BE49-F238E27FC236}">
                    <a16:creationId xmlns:a16="http://schemas.microsoft.com/office/drawing/2014/main" id="{EBC98952-8342-0B43-9734-34370570FBD2}"/>
                  </a:ext>
                </a:extLst>
              </p:cNvPr>
              <p:cNvSpPr/>
              <p:nvPr/>
            </p:nvSpPr>
            <p:spPr>
              <a:xfrm>
                <a:off x="2054822" y="1381320"/>
                <a:ext cx="5758554" cy="12366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𝛿</m:t>
                          </m:r>
                        </m:e>
                        <m:sub>
                          <m:r>
                            <a:rPr lang="it-IT" i="1">
                              <a:latin typeface="Cambria Math" panose="02040503050406030204" pitchFamily="18" charset="0"/>
                            </a:rPr>
                            <m:t>𝑗</m:t>
                          </m:r>
                        </m:sub>
                        <m:sup>
                          <m:r>
                            <a:rPr lang="it-IT">
                              <a:latin typeface="Cambria Math" panose="02040503050406030204" pitchFamily="18" charset="0"/>
                            </a:rPr>
                            <m:t>1</m:t>
                          </m:r>
                        </m:sup>
                      </m:sSubSup>
                      <m:r>
                        <a:rPr lang="it-IT">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𝑗</m:t>
                          </m:r>
                          <m:r>
                            <a:rPr lang="it-IT">
                              <a:latin typeface="Cambria Math" panose="02040503050406030204" pitchFamily="18" charset="0"/>
                            </a:rPr>
                            <m:t>→</m:t>
                          </m:r>
                          <m:r>
                            <a:rPr lang="it-IT" i="1">
                              <a:latin typeface="Cambria Math" panose="02040503050406030204" pitchFamily="18" charset="0"/>
                            </a:rPr>
                            <m:t>𝑘</m:t>
                          </m:r>
                        </m:sub>
                        <m:sup/>
                        <m:e>
                          <m:sSubSup>
                            <m:sSubSupPr>
                              <m:ctrlPr>
                                <a:rPr lang="it-IT" i="1">
                                  <a:latin typeface="Cambria Math" panose="02040503050406030204" pitchFamily="18" charset="0"/>
                                </a:rPr>
                              </m:ctrlPr>
                            </m:sSubSupPr>
                            <m:e>
                              <m:r>
                                <a:rPr lang="it-IT" b="1" i="1">
                                  <a:latin typeface="Cambria Math" panose="02040503050406030204" pitchFamily="18" charset="0"/>
                                </a:rPr>
                                <m:t>𝜹</m:t>
                              </m:r>
                            </m:e>
                            <m:sub>
                              <m:r>
                                <a:rPr lang="it-IT" b="1" i="1">
                                  <a:latin typeface="Cambria Math" panose="02040503050406030204" pitchFamily="18" charset="0"/>
                                </a:rPr>
                                <m:t>𝒌</m:t>
                              </m:r>
                            </m:sub>
                            <m:sup>
                              <m:r>
                                <a:rPr lang="it-IT">
                                  <a:latin typeface="Cambria Math" panose="02040503050406030204" pitchFamily="18" charset="0"/>
                                </a:rPr>
                                <m:t>2</m:t>
                              </m:r>
                            </m:sup>
                          </m:sSubSup>
                        </m:e>
                      </m:nary>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𝑗𝑘</m:t>
                          </m:r>
                        </m:sub>
                      </m:sSub>
                      <m:r>
                        <a:rPr lang="it-IT">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𝑗</m:t>
                          </m:r>
                          <m:r>
                            <a:rPr lang="it-IT">
                              <a:latin typeface="Cambria Math" panose="02040503050406030204" pitchFamily="18" charset="0"/>
                            </a:rPr>
                            <m:t>→</m:t>
                          </m:r>
                          <m:r>
                            <a:rPr lang="it-IT" i="1">
                              <a:latin typeface="Cambria Math" panose="02040503050406030204" pitchFamily="18" charset="0"/>
                            </a:rPr>
                            <m:t>𝑘</m:t>
                          </m:r>
                        </m:sub>
                        <m:sup/>
                        <m:e>
                          <m:sSubSup>
                            <m:sSubSupPr>
                              <m:ctrlPr>
                                <a:rPr lang="it-IT" i="1">
                                  <a:latin typeface="Cambria Math" panose="02040503050406030204" pitchFamily="18" charset="0"/>
                                </a:rPr>
                              </m:ctrlPr>
                            </m:sSubSupPr>
                            <m:e>
                              <m:d>
                                <m:dPr>
                                  <m:endChr m:val=""/>
                                  <m:ctrlPr>
                                    <a:rPr lang="it-IT" i="1">
                                      <a:latin typeface="Cambria Math" panose="02040503050406030204" pitchFamily="18" charset="0"/>
                                    </a:rPr>
                                  </m:ctrlPr>
                                </m:dPr>
                                <m:e>
                                  <m:r>
                                    <a:rPr lang="it-IT" i="1">
                                      <a:latin typeface="Cambria Math" panose="02040503050406030204" pitchFamily="18" charset="0"/>
                                    </a:rPr>
                                    <m:t>𝑜</m:t>
                                  </m:r>
                                </m:e>
                              </m:d>
                            </m:e>
                            <m:sub>
                              <m:r>
                                <a:rPr lang="it-IT" i="1">
                                  <a:latin typeface="Cambria Math" panose="02040503050406030204" pitchFamily="18" charset="0"/>
                                </a:rPr>
                                <m:t>𝑘</m:t>
                              </m:r>
                            </m:sub>
                            <m:sup>
                              <m:r>
                                <a:rPr lang="it-IT">
                                  <a:latin typeface="Cambria Math" panose="02040503050406030204" pitchFamily="18" charset="0"/>
                                </a:rPr>
                                <m:t>2</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𝑘</m:t>
                                  </m:r>
                                </m:sub>
                                <m:sup>
                                  <m:r>
                                    <a:rPr lang="it-IT">
                                      <a:latin typeface="Cambria Math" panose="02040503050406030204" pitchFamily="18" charset="0"/>
                                    </a:rPr>
                                    <m:t>2</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𝑘</m:t>
                              </m:r>
                              <m:r>
                                <a:rPr lang="it-IT">
                                  <a:latin typeface="Cambria Math" panose="02040503050406030204" pitchFamily="18" charset="0"/>
                                </a:rPr>
                                <m:t>→</m:t>
                              </m:r>
                              <m:r>
                                <a:rPr lang="it-IT" i="1">
                                  <a:latin typeface="Cambria Math" panose="02040503050406030204" pitchFamily="18" charset="0"/>
                                </a:rPr>
                                <m:t>𝑖</m:t>
                              </m:r>
                            </m:sub>
                            <m:sup/>
                            <m:e>
                              <m:sSubSup>
                                <m:sSubSupPr>
                                  <m:ctrlPr>
                                    <a:rPr lang="it-IT" i="1">
                                      <a:latin typeface="Cambria Math" panose="02040503050406030204" pitchFamily="18" charset="0"/>
                                    </a:rPr>
                                  </m:ctrlPr>
                                </m:sSubSupPr>
                                <m:e>
                                  <m:r>
                                    <a:rPr lang="it-IT" b="1" i="1">
                                      <a:latin typeface="Cambria Math" panose="02040503050406030204" pitchFamily="18" charset="0"/>
                                    </a:rPr>
                                    <m:t>𝜹</m:t>
                                  </m:r>
                                </m:e>
                                <m:sub>
                                  <m:r>
                                    <a:rPr lang="it-IT" b="1" i="1">
                                      <a:latin typeface="Cambria Math" panose="02040503050406030204" pitchFamily="18" charset="0"/>
                                    </a:rPr>
                                    <m:t>𝒊</m:t>
                                  </m:r>
                                </m:sub>
                                <m:sup>
                                  <m:r>
                                    <a:rPr lang="it-IT">
                                      <a:latin typeface="Cambria Math" panose="02040503050406030204" pitchFamily="18" charset="0"/>
                                    </a:rPr>
                                    <m:t>3</m:t>
                                  </m:r>
                                </m:sup>
                              </m:sSubSup>
                            </m:e>
                          </m:nary>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𝑘𝑖</m:t>
                              </m:r>
                            </m:sub>
                          </m:sSub>
                        </m:e>
                      </m:nary>
                      <m:sSub>
                        <m:sSubPr>
                          <m:ctrlPr>
                            <a:rPr lang="it-IT" i="1">
                              <a:latin typeface="Cambria Math" panose="02040503050406030204" pitchFamily="18" charset="0"/>
                            </a:rPr>
                          </m:ctrlPr>
                        </m:sSubPr>
                        <m:e>
                          <m:d>
                            <m:dPr>
                              <m:begChr m:val=")"/>
                              <m:endChr m:val=""/>
                              <m:ctrlPr>
                                <a:rPr lang="it-IT" i="1">
                                  <a:latin typeface="Cambria Math" panose="02040503050406030204" pitchFamily="18" charset="0"/>
                                </a:rPr>
                              </m:ctrlPr>
                            </m:dPr>
                            <m:e>
                              <m:r>
                                <a:rPr lang="it-IT">
                                  <a:latin typeface="Cambria Math" panose="02040503050406030204" pitchFamily="18" charset="0"/>
                                </a:rPr>
                                <m:t> </m:t>
                              </m:r>
                              <m:r>
                                <a:rPr lang="it-IT" i="1">
                                  <a:latin typeface="Cambria Math" panose="02040503050406030204" pitchFamily="18" charset="0"/>
                                </a:rPr>
                                <m:t>𝑤</m:t>
                              </m:r>
                            </m:e>
                          </m:d>
                        </m:e>
                        <m:sub>
                          <m:r>
                            <a:rPr lang="it-IT" b="0" i="1" smtClean="0">
                              <a:latin typeface="Cambria Math" panose="02040503050406030204" pitchFamily="18" charset="0"/>
                            </a:rPr>
                            <m:t>𝑗𝑘</m:t>
                          </m:r>
                        </m:sub>
                      </m:sSub>
                      <m:r>
                        <a:rPr lang="it-IT">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𝑗</m:t>
                              </m:r>
                            </m:sub>
                            <m:sup>
                              <m:r>
                                <a:rPr lang="it-IT">
                                  <a:latin typeface="Cambria Math" panose="02040503050406030204" pitchFamily="18" charset="0"/>
                                </a:rPr>
                                <m:t>1</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𝑗</m:t>
                          </m:r>
                          <m:r>
                            <a:rPr lang="it-IT">
                              <a:latin typeface="Cambria Math" panose="02040503050406030204" pitchFamily="18" charset="0"/>
                            </a:rPr>
                            <m:t>→</m:t>
                          </m:r>
                          <m:r>
                            <a:rPr lang="it-IT" i="1">
                              <a:latin typeface="Cambria Math" panose="02040503050406030204" pitchFamily="18" charset="0"/>
                            </a:rPr>
                            <m:t>𝑘</m:t>
                          </m:r>
                        </m:sub>
                        <m:sup/>
                        <m:e>
                          <m:sSubSup>
                            <m:sSubSupPr>
                              <m:ctrlPr>
                                <a:rPr lang="it-IT" i="1">
                                  <a:latin typeface="Cambria Math" panose="02040503050406030204" pitchFamily="18" charset="0"/>
                                </a:rPr>
                              </m:ctrlPr>
                            </m:sSubSupPr>
                            <m:e>
                              <m:d>
                                <m:dPr>
                                  <m:endChr m:val=""/>
                                  <m:ctrlPr>
                                    <a:rPr lang="it-IT" i="1">
                                      <a:latin typeface="Cambria Math" panose="02040503050406030204" pitchFamily="18" charset="0"/>
                                    </a:rPr>
                                  </m:ctrlPr>
                                </m:dPr>
                                <m:e>
                                  <m:r>
                                    <a:rPr lang="it-IT" i="1">
                                      <a:latin typeface="Cambria Math" panose="02040503050406030204" pitchFamily="18" charset="0"/>
                                    </a:rPr>
                                    <m:t>𝑜</m:t>
                                  </m:r>
                                </m:e>
                              </m:d>
                            </m:e>
                            <m:sub>
                              <m:r>
                                <a:rPr lang="it-IT" i="1">
                                  <a:latin typeface="Cambria Math" panose="02040503050406030204" pitchFamily="18" charset="0"/>
                                </a:rPr>
                                <m:t>𝑘</m:t>
                              </m:r>
                            </m:sub>
                            <m:sup>
                              <m:r>
                                <a:rPr lang="it-IT">
                                  <a:latin typeface="Cambria Math" panose="02040503050406030204" pitchFamily="18" charset="0"/>
                                </a:rPr>
                                <m:t>2</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𝑘</m:t>
                                  </m:r>
                                </m:sub>
                                <m:sup>
                                  <m:r>
                                    <a:rPr lang="it-IT">
                                      <a:latin typeface="Cambria Math" panose="02040503050406030204" pitchFamily="18" charset="0"/>
                                    </a:rPr>
                                    <m:t>2</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𝑘</m:t>
                              </m:r>
                              <m:r>
                                <a:rPr lang="it-IT">
                                  <a:latin typeface="Cambria Math" panose="02040503050406030204" pitchFamily="18" charset="0"/>
                                </a:rPr>
                                <m:t>→</m:t>
                              </m:r>
                              <m:r>
                                <a:rPr lang="it-IT" i="1">
                                  <a:latin typeface="Cambria Math" panose="02040503050406030204" pitchFamily="18" charset="0"/>
                                </a:rPr>
                                <m:t>𝑖</m:t>
                              </m:r>
                            </m:sub>
                            <m:sup/>
                            <m:e>
                              <m:d>
                                <m:dPr>
                                  <m:begChr m:val=""/>
                                  <m:ctrlPr>
                                    <a:rPr lang="it-IT" i="1">
                                      <a:latin typeface="Cambria Math" panose="02040503050406030204" pitchFamily="18" charset="0"/>
                                    </a:rPr>
                                  </m:ctrlPr>
                                </m:dPr>
                                <m:e>
                                  <m:sSubSup>
                                    <m:sSubSupPr>
                                      <m:ctrlPr>
                                        <a:rPr lang="it-IT" i="1">
                                          <a:latin typeface="Cambria Math" panose="02040503050406030204" pitchFamily="18" charset="0"/>
                                        </a:rPr>
                                      </m:ctrlPr>
                                    </m:sSubSupPr>
                                    <m:e>
                                      <m:d>
                                        <m:dPr>
                                          <m:endChr m:val=""/>
                                          <m:ctrlPr>
                                            <a:rPr lang="it-IT" i="1">
                                              <a:latin typeface="Cambria Math" panose="02040503050406030204" pitchFamily="18" charset="0"/>
                                            </a:rPr>
                                          </m:ctrlPr>
                                        </m:dPr>
                                        <m:e>
                                          <m:r>
                                            <a:rPr lang="it-IT" i="1">
                                              <a:latin typeface="Cambria Math" panose="02040503050406030204" pitchFamily="18" charset="0"/>
                                            </a:rPr>
                                            <m:t>𝑜</m:t>
                                          </m:r>
                                        </m:e>
                                      </m:d>
                                    </m:e>
                                    <m:sub>
                                      <m:r>
                                        <a:rPr lang="it-IT" i="1">
                                          <a:latin typeface="Cambria Math" panose="02040503050406030204" pitchFamily="18" charset="0"/>
                                        </a:rPr>
                                        <m:t>𝑖</m:t>
                                      </m:r>
                                    </m:sub>
                                    <m:sup>
                                      <m:r>
                                        <a:rPr lang="it-IT">
                                          <a:latin typeface="Cambria Math" panose="02040503050406030204" pitchFamily="18" charset="0"/>
                                        </a:rPr>
                                        <m:t>3</m:t>
                                      </m:r>
                                    </m:sup>
                                  </m:sSubSup>
                                  <m:d>
                                    <m:dPr>
                                      <m:ctrlPr>
                                        <a:rPr lang="it-IT" i="1">
                                          <a:latin typeface="Cambria Math" panose="02040503050406030204" pitchFamily="18" charset="0"/>
                                        </a:rPr>
                                      </m:ctrlPr>
                                    </m:dPr>
                                    <m:e>
                                      <m:r>
                                        <a:rPr lang="it-IT">
                                          <a:latin typeface="Cambria Math" panose="02040503050406030204" pitchFamily="18" charset="0"/>
                                        </a:rPr>
                                        <m:t>1−</m:t>
                                      </m:r>
                                      <m:sSubSup>
                                        <m:sSubSupPr>
                                          <m:ctrlPr>
                                            <a:rPr lang="it-IT" i="1">
                                              <a:latin typeface="Cambria Math" panose="02040503050406030204" pitchFamily="18" charset="0"/>
                                            </a:rPr>
                                          </m:ctrlPr>
                                        </m:sSubSupPr>
                                        <m:e>
                                          <m:r>
                                            <a:rPr lang="it-IT" i="1">
                                              <a:latin typeface="Cambria Math" panose="02040503050406030204" pitchFamily="18" charset="0"/>
                                            </a:rPr>
                                            <m:t>𝑜</m:t>
                                          </m:r>
                                        </m:e>
                                        <m:sub>
                                          <m:r>
                                            <a:rPr lang="it-IT" i="1">
                                              <a:latin typeface="Cambria Math" panose="02040503050406030204" pitchFamily="18" charset="0"/>
                                            </a:rPr>
                                            <m:t>𝑖</m:t>
                                          </m:r>
                                        </m:sub>
                                        <m:sup>
                                          <m:r>
                                            <a:rPr lang="it-IT">
                                              <a:latin typeface="Cambria Math" panose="02040503050406030204" pitchFamily="18" charset="0"/>
                                            </a:rPr>
                                            <m:t>3</m:t>
                                          </m:r>
                                        </m:sup>
                                      </m:sSubSup>
                                    </m:e>
                                  </m:d>
                                  <m:nary>
                                    <m:naryPr>
                                      <m:chr m:val="∑"/>
                                      <m:limLoc m:val="undOvr"/>
                                      <m:supHide m:val="on"/>
                                      <m:ctrlPr>
                                        <a:rPr lang="it-IT" i="1">
                                          <a:latin typeface="Cambria Math" panose="02040503050406030204" pitchFamily="18" charset="0"/>
                                        </a:rPr>
                                      </m:ctrlPr>
                                    </m:naryPr>
                                    <m:sub>
                                      <m:r>
                                        <a:rPr lang="it-IT" i="1">
                                          <a:latin typeface="Cambria Math" panose="02040503050406030204" pitchFamily="18" charset="0"/>
                                        </a:rPr>
                                        <m:t>𝑖</m:t>
                                      </m:r>
                                      <m:r>
                                        <a:rPr lang="it-IT">
                                          <a:latin typeface="Cambria Math" panose="02040503050406030204" pitchFamily="18" charset="0"/>
                                        </a:rPr>
                                        <m:t>→</m:t>
                                      </m:r>
                                      <m:r>
                                        <a:rPr lang="it-IT" i="1">
                                          <a:latin typeface="Cambria Math" panose="02040503050406030204" pitchFamily="18" charset="0"/>
                                        </a:rPr>
                                        <m:t>𝑛</m:t>
                                      </m:r>
                                    </m:sub>
                                    <m:sup/>
                                    <m:e>
                                      <m:sSubSup>
                                        <m:sSubSupPr>
                                          <m:ctrlPr>
                                            <a:rPr lang="it-IT" i="1">
                                              <a:latin typeface="Cambria Math" panose="02040503050406030204" pitchFamily="18" charset="0"/>
                                            </a:rPr>
                                          </m:ctrlPr>
                                        </m:sSubSupPr>
                                        <m:e>
                                          <m:r>
                                            <a:rPr lang="it-IT" b="1" i="1">
                                              <a:latin typeface="Cambria Math" panose="02040503050406030204" pitchFamily="18" charset="0"/>
                                            </a:rPr>
                                            <m:t>𝜹</m:t>
                                          </m:r>
                                        </m:e>
                                        <m:sub>
                                          <m:r>
                                            <a:rPr lang="it-IT" b="1" i="1">
                                              <a:latin typeface="Cambria Math" panose="02040503050406030204" pitchFamily="18" charset="0"/>
                                            </a:rPr>
                                            <m:t>𝒏</m:t>
                                          </m:r>
                                        </m:sub>
                                        <m:sup>
                                          <m:r>
                                            <a:rPr lang="it-IT">
                                              <a:latin typeface="Cambria Math" panose="02040503050406030204" pitchFamily="18" charset="0"/>
                                            </a:rPr>
                                            <m:t>4</m:t>
                                          </m:r>
                                        </m:sup>
                                      </m:sSubSup>
                                    </m:e>
                                  </m:nary>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𝑖𝑛</m:t>
                                      </m:r>
                                    </m:sub>
                                  </m:sSub>
                                </m:e>
                              </m:d>
                            </m:e>
                          </m:nary>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𝑘𝑖</m:t>
                              </m:r>
                            </m:sub>
                          </m:sSub>
                        </m:e>
                      </m:nary>
                      <m:sSub>
                        <m:sSubPr>
                          <m:ctrlPr>
                            <a:rPr lang="it-IT" i="1">
                              <a:latin typeface="Cambria Math" panose="02040503050406030204" pitchFamily="18" charset="0"/>
                            </a:rPr>
                          </m:ctrlPr>
                        </m:sSubPr>
                        <m:e>
                          <m:d>
                            <m:dPr>
                              <m:begChr m:val=")"/>
                              <m:endChr m:val=""/>
                              <m:ctrlPr>
                                <a:rPr lang="it-IT" i="1">
                                  <a:latin typeface="Cambria Math" panose="02040503050406030204" pitchFamily="18" charset="0"/>
                                </a:rPr>
                              </m:ctrlPr>
                            </m:dPr>
                            <m:e>
                              <m:r>
                                <a:rPr lang="it-IT">
                                  <a:latin typeface="Cambria Math" panose="02040503050406030204" pitchFamily="18" charset="0"/>
                                </a:rPr>
                                <m:t> </m:t>
                              </m:r>
                              <m:r>
                                <a:rPr lang="it-IT" i="1">
                                  <a:latin typeface="Cambria Math" panose="02040503050406030204" pitchFamily="18" charset="0"/>
                                </a:rPr>
                                <m:t>𝑤</m:t>
                              </m:r>
                            </m:e>
                          </m:d>
                        </m:e>
                        <m:sub>
                          <m:r>
                            <a:rPr lang="it-IT" b="0" i="1" smtClean="0">
                              <a:latin typeface="Cambria Math" panose="02040503050406030204" pitchFamily="18" charset="0"/>
                            </a:rPr>
                            <m:t>𝑗𝑘</m:t>
                          </m:r>
                        </m:sub>
                      </m:sSub>
                      <m:r>
                        <a:rPr lang="it-IT">
                          <a:latin typeface="Cambria Math" panose="02040503050406030204" pitchFamily="18" charset="0"/>
                        </a:rPr>
                        <m:t>=</m:t>
                      </m:r>
                    </m:oMath>
                  </m:oMathPara>
                </a14:m>
                <a:endParaRPr lang="it-IT" dirty="0"/>
              </a:p>
            </p:txBody>
          </p:sp>
        </mc:Choice>
        <mc:Fallback xmlns="">
          <p:sp>
            <p:nvSpPr>
              <p:cNvPr id="19" name="Rettangolo 18">
                <a:extLst>
                  <a:ext uri="{FF2B5EF4-FFF2-40B4-BE49-F238E27FC236}">
                    <a16:creationId xmlns:a16="http://schemas.microsoft.com/office/drawing/2014/main" id="{EBC98952-8342-0B43-9734-34370570FBD2}"/>
                  </a:ext>
                </a:extLst>
              </p:cNvPr>
              <p:cNvSpPr>
                <a:spLocks noRot="1" noChangeAspect="1" noMove="1" noResize="1" noEditPoints="1" noAdjustHandles="1" noChangeArrowheads="1" noChangeShapeType="1" noTextEdit="1"/>
              </p:cNvSpPr>
              <p:nvPr/>
            </p:nvSpPr>
            <p:spPr>
              <a:xfrm>
                <a:off x="2054822" y="1381320"/>
                <a:ext cx="5758554" cy="1236685"/>
              </a:xfrm>
              <a:prstGeom prst="rect">
                <a:avLst/>
              </a:prstGeom>
              <a:blipFill>
                <a:blip r:embed="rId6"/>
                <a:stretch>
                  <a:fillRect t="-58163" b="-137755"/>
                </a:stretch>
              </a:blipFill>
            </p:spPr>
            <p:txBody>
              <a:bodyPr/>
              <a:lstStyle/>
              <a:p>
                <a:r>
                  <a:rPr lang="it-IT">
                    <a:noFill/>
                  </a:rPr>
                  <a:t> </a:t>
                </a:r>
              </a:p>
            </p:txBody>
          </p:sp>
        </mc:Fallback>
      </mc:AlternateContent>
      <p:graphicFrame>
        <p:nvGraphicFramePr>
          <p:cNvPr id="21" name="Google Shape;152;p9">
            <a:extLst>
              <a:ext uri="{FF2B5EF4-FFF2-40B4-BE49-F238E27FC236}">
                <a16:creationId xmlns:a16="http://schemas.microsoft.com/office/drawing/2014/main" id="{3E376F10-C6B8-E347-810B-96C98CBB9FEC}"/>
              </a:ext>
            </a:extLst>
          </p:cNvPr>
          <p:cNvGraphicFramePr/>
          <p:nvPr>
            <p:extLst>
              <p:ext uri="{D42A27DB-BD31-4B8C-83A1-F6EECF244321}">
                <p14:modId xmlns:p14="http://schemas.microsoft.com/office/powerpoint/2010/main" val="2636863817"/>
              </p:ext>
            </p:extLst>
          </p:nvPr>
        </p:nvGraphicFramePr>
        <p:xfrm>
          <a:off x="1366221" y="3132900"/>
          <a:ext cx="6411557" cy="570853"/>
        </p:xfrm>
        <a:graphic>
          <a:graphicData uri="http://schemas.openxmlformats.org/presentationml/2006/ole">
            <mc:AlternateContent xmlns:mc="http://schemas.openxmlformats.org/markup-compatibility/2006">
              <mc:Choice xmlns:v="urn:schemas-microsoft-com:vml" Requires="v">
                <p:oleObj spid="_x0000_s3106" name="Documento" r:id="rId7" imgW="5727700" imgH="469900" progId="Word.Document.12">
                  <p:embed/>
                </p:oleObj>
              </mc:Choice>
              <mc:Fallback>
                <p:oleObj name="Documento" r:id="rId7" imgW="5727700" imgH="469900" progId="Word.Document.12">
                  <p:embed/>
                  <p:pic>
                    <p:nvPicPr>
                      <p:cNvPr id="152" name="Google Shape;152;p9"/>
                      <p:cNvPicPr preferRelativeResize="0"/>
                      <p:nvPr/>
                    </p:nvPicPr>
                    <p:blipFill rotWithShape="1">
                      <a:blip r:embed="rId8">
                        <a:alphaModFix/>
                      </a:blip>
                      <a:srcRect/>
                      <a:stretch>
                        <a:fillRect/>
                      </a:stretch>
                    </p:blipFill>
                    <p:spPr>
                      <a:xfrm>
                        <a:off x="1366221" y="3132900"/>
                        <a:ext cx="6411557" cy="570853"/>
                      </a:xfrm>
                      <a:prstGeom prst="rect">
                        <a:avLst/>
                      </a:prstGeom>
                      <a:noFill/>
                      <a:ln>
                        <a:noFill/>
                      </a:ln>
                    </p:spPr>
                  </p:pic>
                </p:oleObj>
              </mc:Fallback>
            </mc:AlternateContent>
          </a:graphicData>
        </a:graphic>
      </p:graphicFrame>
      <p:sp>
        <p:nvSpPr>
          <p:cNvPr id="22" name="Google Shape;157;p9">
            <a:extLst>
              <a:ext uri="{FF2B5EF4-FFF2-40B4-BE49-F238E27FC236}">
                <a16:creationId xmlns:a16="http://schemas.microsoft.com/office/drawing/2014/main" id="{EC34F41D-173E-8F43-A32A-FF625B6BB33B}"/>
              </a:ext>
            </a:extLst>
          </p:cNvPr>
          <p:cNvSpPr/>
          <p:nvPr/>
        </p:nvSpPr>
        <p:spPr>
          <a:xfrm>
            <a:off x="2026063" y="3036508"/>
            <a:ext cx="3174900" cy="711300"/>
          </a:xfrm>
          <a:prstGeom prst="rect">
            <a:avLst/>
          </a:prstGeom>
          <a:noFill/>
          <a:ln w="57150"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158;p9">
            <a:extLst>
              <a:ext uri="{FF2B5EF4-FFF2-40B4-BE49-F238E27FC236}">
                <a16:creationId xmlns:a16="http://schemas.microsoft.com/office/drawing/2014/main" id="{1C9807A5-BA2E-8B48-A8FB-98A7B0A2EF53}"/>
              </a:ext>
            </a:extLst>
          </p:cNvPr>
          <p:cNvSpPr/>
          <p:nvPr/>
        </p:nvSpPr>
        <p:spPr>
          <a:xfrm>
            <a:off x="5471083" y="3195662"/>
            <a:ext cx="1191900" cy="489000"/>
          </a:xfrm>
          <a:prstGeom prst="rect">
            <a:avLst/>
          </a:prstGeom>
          <a:noFill/>
          <a:ln w="57150" cap="flat" cmpd="sng">
            <a:solidFill>
              <a:schemeClr val="accent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155;p9">
            <a:extLst>
              <a:ext uri="{FF2B5EF4-FFF2-40B4-BE49-F238E27FC236}">
                <a16:creationId xmlns:a16="http://schemas.microsoft.com/office/drawing/2014/main" id="{99169C62-81A8-F643-B09F-9419299147A7}"/>
              </a:ext>
            </a:extLst>
          </p:cNvPr>
          <p:cNvSpPr txBox="1"/>
          <p:nvPr/>
        </p:nvSpPr>
        <p:spPr>
          <a:xfrm>
            <a:off x="457200" y="4117615"/>
            <a:ext cx="3777300" cy="2585283"/>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chemeClr val="dk1"/>
              </a:buClr>
              <a:buSzPts val="2000"/>
              <a:buFont typeface="Calibri"/>
              <a:buChar char="●"/>
            </a:pPr>
            <a:r>
              <a:rPr lang="it-IT" sz="2000" b="0" i="0" u="none" strike="noStrike" cap="none" dirty="0" err="1">
                <a:solidFill>
                  <a:schemeClr val="dk1"/>
                </a:solidFill>
                <a:latin typeface="Calibri"/>
                <a:ea typeface="Calibri"/>
                <a:cs typeface="Calibri"/>
                <a:sym typeface="Calibri"/>
              </a:rPr>
              <a:t>Where</a:t>
            </a:r>
            <a:r>
              <a:rPr lang="it-IT" sz="2000" b="0" i="0" u="none" strike="noStrike" cap="none" dirty="0">
                <a:solidFill>
                  <a:schemeClr val="dk1"/>
                </a:solidFill>
                <a:latin typeface="Calibri"/>
                <a:ea typeface="Calibri"/>
                <a:cs typeface="Calibri"/>
                <a:sym typeface="Calibri"/>
              </a:rPr>
              <a:t> </a:t>
            </a:r>
            <a:r>
              <a:rPr lang="it-IT" sz="2000" b="0" i="0" u="none" strike="noStrike" cap="none" dirty="0" err="1">
                <a:solidFill>
                  <a:schemeClr val="dk1"/>
                </a:solidFill>
                <a:latin typeface="Calibri"/>
                <a:ea typeface="Calibri"/>
                <a:cs typeface="Calibri"/>
                <a:sym typeface="Calibri"/>
              </a:rPr>
              <a:t>σ</a:t>
            </a:r>
            <a:r>
              <a:rPr lang="it-IT" sz="2000" b="0" i="0" u="none" strike="noStrike" cap="none" dirty="0">
                <a:solidFill>
                  <a:schemeClr val="dk1"/>
                </a:solidFill>
                <a:latin typeface="Calibri"/>
                <a:ea typeface="Calibri"/>
                <a:cs typeface="Calibri"/>
                <a:sym typeface="Calibri"/>
              </a:rPr>
              <a:t>(x) </a:t>
            </a:r>
            <a:r>
              <a:rPr lang="it-IT" sz="2000" b="0" i="0" u="none" strike="noStrike" cap="none" dirty="0" err="1">
                <a:solidFill>
                  <a:schemeClr val="dk1"/>
                </a:solidFill>
                <a:latin typeface="Calibri"/>
                <a:ea typeface="Calibri"/>
                <a:cs typeface="Calibri"/>
                <a:sym typeface="Calibri"/>
              </a:rPr>
              <a:t>is</a:t>
            </a:r>
            <a:r>
              <a:rPr lang="it-IT" sz="2000" b="0" i="0" u="none" strike="noStrike" cap="none" dirty="0">
                <a:solidFill>
                  <a:schemeClr val="dk1"/>
                </a:solidFill>
                <a:latin typeface="Calibri"/>
                <a:ea typeface="Calibri"/>
                <a:cs typeface="Calibri"/>
                <a:sym typeface="Calibri"/>
              </a:rPr>
              <a:t> the </a:t>
            </a:r>
            <a:r>
              <a:rPr lang="it-IT" sz="2000" b="0" i="0" u="none" strike="noStrike" cap="none" dirty="0" err="1">
                <a:solidFill>
                  <a:schemeClr val="dk1"/>
                </a:solidFill>
                <a:latin typeface="Calibri"/>
                <a:ea typeface="Calibri"/>
                <a:cs typeface="Calibri"/>
                <a:sym typeface="Calibri"/>
              </a:rPr>
              <a:t>sigmoid</a:t>
            </a:r>
            <a:r>
              <a:rPr lang="it-IT" sz="2000" b="0" i="0" u="none" strike="noStrike" cap="none" dirty="0">
                <a:solidFill>
                  <a:schemeClr val="dk1"/>
                </a:solidFill>
                <a:latin typeface="Calibri"/>
                <a:ea typeface="Calibri"/>
                <a:cs typeface="Calibri"/>
                <a:sym typeface="Calibri"/>
              </a:rPr>
              <a:t> </a:t>
            </a:r>
            <a:r>
              <a:rPr lang="it-IT" sz="2000" b="0" i="0" u="none" strike="noStrike" cap="none" dirty="0" err="1">
                <a:solidFill>
                  <a:schemeClr val="dk1"/>
                </a:solidFill>
                <a:latin typeface="Calibri"/>
                <a:ea typeface="Calibri"/>
                <a:cs typeface="Calibri"/>
                <a:sym typeface="Calibri"/>
              </a:rPr>
              <a:t>function</a:t>
            </a:r>
            <a:r>
              <a:rPr lang="it-IT" sz="2000" b="0" i="0" u="none" strike="noStrike" cap="none" dirty="0">
                <a:solidFill>
                  <a:schemeClr val="dk1"/>
                </a:solidFill>
                <a:latin typeface="Calibri"/>
                <a:ea typeface="Calibri"/>
                <a:cs typeface="Calibri"/>
                <a:sym typeface="Calibri"/>
              </a:rPr>
              <a:t> </a:t>
            </a:r>
          </a:p>
          <a:p>
            <a:pPr marL="457200" indent="-355600">
              <a:buClr>
                <a:schemeClr val="dk1"/>
              </a:buClr>
              <a:buSzPts val="2000"/>
              <a:buFont typeface="Calibri"/>
              <a:buChar char="●"/>
            </a:pPr>
            <a:r>
              <a:rPr lang="it-IT" sz="1800" dirty="0">
                <a:solidFill>
                  <a:schemeClr val="dk1"/>
                </a:solidFill>
                <a:latin typeface="Calibri"/>
                <a:ea typeface="Calibri"/>
                <a:cs typeface="Calibri"/>
                <a:sym typeface="Calibri"/>
              </a:rPr>
              <a:t>So, </a:t>
            </a:r>
            <a:r>
              <a:rPr lang="it-IT" sz="1800" dirty="0" err="1">
                <a:solidFill>
                  <a:schemeClr val="dk1"/>
                </a:solidFill>
                <a:latin typeface="Calibri"/>
                <a:ea typeface="Calibri"/>
                <a:cs typeface="Calibri"/>
                <a:sym typeface="Calibri"/>
              </a:rPr>
              <a:t>deltas</a:t>
            </a:r>
            <a:r>
              <a:rPr lang="it-IT" sz="1800" dirty="0">
                <a:solidFill>
                  <a:schemeClr val="dk1"/>
                </a:solidFill>
                <a:latin typeface="Calibri"/>
                <a:ea typeface="Calibri"/>
                <a:cs typeface="Calibri"/>
                <a:sym typeface="Calibri"/>
              </a:rPr>
              <a:t> </a:t>
            </a:r>
            <a:r>
              <a:rPr lang="it-IT" sz="1800" dirty="0" err="1">
                <a:solidFill>
                  <a:schemeClr val="dk1"/>
                </a:solidFill>
                <a:latin typeface="Calibri"/>
                <a:ea typeface="Calibri"/>
                <a:cs typeface="Calibri"/>
                <a:sym typeface="Calibri"/>
              </a:rPr>
              <a:t>at</a:t>
            </a:r>
            <a:r>
              <a:rPr lang="it-IT" sz="1800" dirty="0">
                <a:solidFill>
                  <a:schemeClr val="dk1"/>
                </a:solidFill>
                <a:latin typeface="Calibri"/>
                <a:ea typeface="Calibri"/>
                <a:cs typeface="Calibri"/>
                <a:sym typeface="Calibri"/>
              </a:rPr>
              <a:t> the </a:t>
            </a:r>
            <a:r>
              <a:rPr lang="it-IT" sz="1800" dirty="0" err="1">
                <a:solidFill>
                  <a:schemeClr val="dk1"/>
                </a:solidFill>
                <a:latin typeface="Calibri"/>
                <a:ea typeface="Calibri"/>
                <a:cs typeface="Calibri"/>
                <a:sym typeface="Calibri"/>
              </a:rPr>
              <a:t>initial</a:t>
            </a:r>
            <a:r>
              <a:rPr lang="it-IT" sz="1800" dirty="0">
                <a:solidFill>
                  <a:schemeClr val="dk1"/>
                </a:solidFill>
                <a:latin typeface="Calibri"/>
                <a:ea typeface="Calibri"/>
                <a:cs typeface="Calibri"/>
                <a:sym typeface="Calibri"/>
              </a:rPr>
              <a:t> </a:t>
            </a:r>
            <a:r>
              <a:rPr lang="it-IT" sz="1800" dirty="0" err="1">
                <a:solidFill>
                  <a:schemeClr val="dk1"/>
                </a:solidFill>
                <a:latin typeface="Calibri"/>
                <a:ea typeface="Calibri"/>
                <a:cs typeface="Calibri"/>
                <a:sym typeface="Calibri"/>
              </a:rPr>
              <a:t>layers</a:t>
            </a:r>
            <a:r>
              <a:rPr lang="it-IT" sz="1800" dirty="0">
                <a:solidFill>
                  <a:schemeClr val="dk1"/>
                </a:solidFill>
                <a:latin typeface="Calibri"/>
                <a:ea typeface="Calibri"/>
                <a:cs typeface="Calibri"/>
                <a:sym typeface="Calibri"/>
              </a:rPr>
              <a:t> are the </a:t>
            </a:r>
            <a:r>
              <a:rPr lang="it-IT" sz="1800" dirty="0" err="1">
                <a:solidFill>
                  <a:schemeClr val="dk1"/>
                </a:solidFill>
                <a:latin typeface="Calibri"/>
                <a:ea typeface="Calibri"/>
                <a:cs typeface="Calibri"/>
                <a:sym typeface="Calibri"/>
              </a:rPr>
              <a:t>results</a:t>
            </a:r>
            <a:r>
              <a:rPr lang="it-IT" sz="1800" dirty="0">
                <a:solidFill>
                  <a:schemeClr val="dk1"/>
                </a:solidFill>
                <a:latin typeface="Calibri"/>
                <a:ea typeface="Calibri"/>
                <a:cs typeface="Calibri"/>
                <a:sym typeface="Calibri"/>
              </a:rPr>
              <a:t> of </a:t>
            </a:r>
            <a:r>
              <a:rPr lang="it-IT" sz="1800" b="1" dirty="0" err="1">
                <a:solidFill>
                  <a:srgbClr val="FF0000"/>
                </a:solidFill>
                <a:latin typeface="Calibri"/>
                <a:ea typeface="Calibri"/>
                <a:cs typeface="Calibri"/>
                <a:sym typeface="Calibri"/>
              </a:rPr>
              <a:t>repetitive</a:t>
            </a:r>
            <a:r>
              <a:rPr lang="it-IT" sz="1800" b="1" dirty="0">
                <a:solidFill>
                  <a:srgbClr val="FF0000"/>
                </a:solidFill>
                <a:latin typeface="Calibri"/>
                <a:ea typeface="Calibri"/>
                <a:cs typeface="Calibri"/>
                <a:sym typeface="Calibri"/>
              </a:rPr>
              <a:t> </a:t>
            </a:r>
            <a:r>
              <a:rPr lang="it-IT" sz="1800" b="1" dirty="0" err="1">
                <a:solidFill>
                  <a:srgbClr val="FF0000"/>
                </a:solidFill>
                <a:latin typeface="Calibri"/>
                <a:ea typeface="Calibri"/>
                <a:cs typeface="Calibri"/>
                <a:sym typeface="Calibri"/>
              </a:rPr>
              <a:t>multiplications</a:t>
            </a:r>
            <a:r>
              <a:rPr lang="it-IT" sz="1800" b="1" dirty="0">
                <a:solidFill>
                  <a:srgbClr val="FF0000"/>
                </a:solidFill>
                <a:latin typeface="Calibri"/>
                <a:ea typeface="Calibri"/>
                <a:cs typeface="Calibri"/>
                <a:sym typeface="Calibri"/>
              </a:rPr>
              <a:t> of </a:t>
            </a:r>
            <a:r>
              <a:rPr lang="it-IT" sz="1800" b="1" dirty="0" err="1">
                <a:solidFill>
                  <a:srgbClr val="FF0000"/>
                </a:solidFill>
                <a:latin typeface="Calibri"/>
                <a:ea typeface="Calibri"/>
                <a:cs typeface="Calibri"/>
                <a:sym typeface="Calibri"/>
              </a:rPr>
              <a:t>derivatives</a:t>
            </a:r>
            <a:r>
              <a:rPr lang="it-IT" sz="1800" b="1" dirty="0">
                <a:solidFill>
                  <a:srgbClr val="FF0000"/>
                </a:solidFill>
                <a:latin typeface="Calibri"/>
                <a:ea typeface="Calibri"/>
                <a:cs typeface="Calibri"/>
                <a:sym typeface="Calibri"/>
              </a:rPr>
              <a:t> of the </a:t>
            </a:r>
            <a:r>
              <a:rPr lang="it-IT" sz="1800" b="1" dirty="0" err="1">
                <a:solidFill>
                  <a:srgbClr val="FF0000"/>
                </a:solidFill>
                <a:latin typeface="Calibri"/>
                <a:ea typeface="Calibri"/>
                <a:cs typeface="Calibri"/>
                <a:sym typeface="Calibri"/>
              </a:rPr>
              <a:t>sigmoid</a:t>
            </a:r>
            <a:r>
              <a:rPr lang="it-IT" sz="1800" b="1" dirty="0">
                <a:solidFill>
                  <a:srgbClr val="FF0000"/>
                </a:solidFill>
                <a:latin typeface="Calibri"/>
                <a:ea typeface="Calibri"/>
                <a:cs typeface="Calibri"/>
                <a:sym typeface="Calibri"/>
              </a:rPr>
              <a:t> </a:t>
            </a:r>
            <a:r>
              <a:rPr lang="it-IT" sz="1800" b="1" dirty="0" err="1">
                <a:solidFill>
                  <a:srgbClr val="FF0000"/>
                </a:solidFill>
                <a:latin typeface="Calibri"/>
                <a:ea typeface="Calibri"/>
                <a:cs typeface="Calibri"/>
                <a:sym typeface="Calibri"/>
              </a:rPr>
              <a:t>function</a:t>
            </a:r>
            <a:r>
              <a:rPr lang="it-IT" sz="1800" b="1" dirty="0">
                <a:solidFill>
                  <a:srgbClr val="FF0000"/>
                </a:solidFill>
                <a:latin typeface="Calibri"/>
                <a:ea typeface="Calibri"/>
                <a:cs typeface="Calibri"/>
                <a:sym typeface="Calibri"/>
              </a:rPr>
              <a:t> </a:t>
            </a:r>
            <a:r>
              <a:rPr lang="it-IT" sz="1800" dirty="0">
                <a:solidFill>
                  <a:schemeClr val="dk1"/>
                </a:solidFill>
                <a:latin typeface="Calibri"/>
                <a:ea typeface="Calibri"/>
                <a:cs typeface="Calibri"/>
                <a:sym typeface="Calibri"/>
              </a:rPr>
              <a:t>and </a:t>
            </a:r>
            <a:r>
              <a:rPr lang="it-IT" sz="1800" dirty="0" err="1">
                <a:solidFill>
                  <a:schemeClr val="dk1"/>
                </a:solidFill>
                <a:latin typeface="Calibri"/>
                <a:ea typeface="Calibri"/>
                <a:cs typeface="Calibri"/>
                <a:sym typeface="Calibri"/>
              </a:rPr>
              <a:t>synaptic</a:t>
            </a:r>
            <a:r>
              <a:rPr lang="it-IT" sz="1800" dirty="0">
                <a:solidFill>
                  <a:schemeClr val="dk1"/>
                </a:solidFill>
                <a:latin typeface="Calibri"/>
                <a:ea typeface="Calibri"/>
                <a:cs typeface="Calibri"/>
                <a:sym typeface="Calibri"/>
              </a:rPr>
              <a:t> </a:t>
            </a:r>
            <a:r>
              <a:rPr lang="it-IT" sz="1800" dirty="0" err="1">
                <a:solidFill>
                  <a:schemeClr val="dk1"/>
                </a:solidFill>
                <a:latin typeface="Calibri"/>
                <a:ea typeface="Calibri"/>
                <a:cs typeface="Calibri"/>
                <a:sym typeface="Calibri"/>
              </a:rPr>
              <a:t>weights</a:t>
            </a:r>
            <a:r>
              <a:rPr lang="it-IT" sz="1800" dirty="0">
                <a:solidFill>
                  <a:schemeClr val="dk1"/>
                </a:solidFill>
                <a:latin typeface="Calibri"/>
                <a:ea typeface="Calibri"/>
                <a:cs typeface="Calibri"/>
                <a:sym typeface="Calibri"/>
              </a:rPr>
              <a:t>, </a:t>
            </a:r>
            <a:r>
              <a:rPr lang="it-IT" sz="1800" dirty="0" err="1">
                <a:solidFill>
                  <a:schemeClr val="dk1"/>
                </a:solidFill>
                <a:latin typeface="Calibri"/>
                <a:ea typeface="Calibri"/>
                <a:cs typeface="Calibri"/>
                <a:sym typeface="Calibri"/>
              </a:rPr>
              <a:t>which</a:t>
            </a:r>
            <a:r>
              <a:rPr lang="it-IT" sz="1800" dirty="0">
                <a:solidFill>
                  <a:schemeClr val="dk1"/>
                </a:solidFill>
                <a:latin typeface="Calibri"/>
                <a:ea typeface="Calibri"/>
                <a:cs typeface="Calibri"/>
                <a:sym typeface="Calibri"/>
              </a:rPr>
              <a:t> are </a:t>
            </a:r>
            <a:r>
              <a:rPr lang="it-IT" sz="1800" dirty="0" err="1">
                <a:solidFill>
                  <a:schemeClr val="dk1"/>
                </a:solidFill>
                <a:latin typeface="Calibri"/>
                <a:ea typeface="Calibri"/>
                <a:cs typeface="Calibri"/>
                <a:sym typeface="Calibri"/>
              </a:rPr>
              <a:t>all</a:t>
            </a:r>
            <a:r>
              <a:rPr lang="it-IT" sz="1800" dirty="0">
                <a:solidFill>
                  <a:schemeClr val="dk1"/>
                </a:solidFill>
                <a:latin typeface="Calibri"/>
                <a:ea typeface="Calibri"/>
                <a:cs typeface="Calibri"/>
                <a:sym typeface="Calibri"/>
              </a:rPr>
              <a:t> -1&lt;</a:t>
            </a:r>
            <a:r>
              <a:rPr lang="it-IT" sz="1800" dirty="0" err="1">
                <a:solidFill>
                  <a:schemeClr val="dk1"/>
                </a:solidFill>
                <a:latin typeface="Calibri"/>
                <a:ea typeface="Calibri"/>
                <a:cs typeface="Calibri"/>
                <a:sym typeface="Calibri"/>
              </a:rPr>
              <a:t>w</a:t>
            </a:r>
            <a:r>
              <a:rPr lang="it-IT" sz="1800" dirty="0">
                <a:solidFill>
                  <a:schemeClr val="dk1"/>
                </a:solidFill>
                <a:latin typeface="Calibri"/>
                <a:ea typeface="Calibri"/>
                <a:cs typeface="Calibri"/>
                <a:sym typeface="Calibri"/>
              </a:rPr>
              <a:t>&lt;1 </a:t>
            </a:r>
            <a:endParaRPr lang="it-IT" sz="1800" dirty="0"/>
          </a:p>
          <a:p>
            <a:pPr marL="457200" marR="0" lvl="0" indent="-355600" algn="l" rtl="0">
              <a:lnSpc>
                <a:spcPct val="100000"/>
              </a:lnSpc>
              <a:spcBef>
                <a:spcPts val="0"/>
              </a:spcBef>
              <a:spcAft>
                <a:spcPts val="0"/>
              </a:spcAft>
              <a:buClr>
                <a:schemeClr val="dk1"/>
              </a:buClr>
              <a:buSzPts val="2000"/>
              <a:buFont typeface="Calibri"/>
              <a:buChar char="●"/>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1992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8" grpId="1"/>
      <p:bldP spid="19" grpId="0"/>
    </p:bldLst>
  </p:timing>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4310</TotalTime>
  <Words>1109</Words>
  <Application>Microsoft Macintosh PowerPoint</Application>
  <PresentationFormat>Presentazione su schermo (4:3)</PresentationFormat>
  <Paragraphs>106</Paragraphs>
  <Slides>17</Slides>
  <Notes>16</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17</vt:i4>
      </vt:variant>
    </vt:vector>
  </HeadingPairs>
  <TitlesOfParts>
    <vt:vector size="23" baseType="lpstr">
      <vt:lpstr>Proxima Nova</vt:lpstr>
      <vt:lpstr>Cambria Math</vt:lpstr>
      <vt:lpstr>Calibri</vt:lpstr>
      <vt:lpstr>Arial</vt:lpstr>
      <vt:lpstr>Tema di Office</vt:lpstr>
      <vt:lpstr>Documento</vt:lpstr>
      <vt:lpstr>Deep Learning</vt:lpstr>
      <vt:lpstr>Deep learning:  NNs with multiple internal layers</vt:lpstr>
      <vt:lpstr>Example:  Image Processing</vt:lpstr>
      <vt:lpstr>Presentazione standard di PowerPoint</vt:lpstr>
      <vt:lpstr>Deep learning</vt:lpstr>
      <vt:lpstr>Backpropagation Drawbacks </vt:lpstr>
      <vt:lpstr>Complexity in NNs</vt:lpstr>
      <vt:lpstr>The Vanishing Gradient Problem</vt:lpstr>
      <vt:lpstr>Vanishing gradient  1</vt:lpstr>
      <vt:lpstr>Vanishing Gradient: Example</vt:lpstr>
      <vt:lpstr>How to avoid:  The vanishing gradient problem</vt:lpstr>
      <vt:lpstr>Deep Neural Network Advantages </vt:lpstr>
      <vt:lpstr>Deep Neural Network Advantages </vt:lpstr>
      <vt:lpstr>Many Deep Learning algorithms</vt:lpstr>
      <vt:lpstr>CNN</vt:lpstr>
      <vt:lpstr>Presentazione standard di PowerPoint</vt:lpstr>
      <vt:lpstr>Convolution: what is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dc:title>
  <dc:creator>Prof.ssa Velardi</dc:creator>
  <cp:lastModifiedBy>Microsoft Office User</cp:lastModifiedBy>
  <cp:revision>38</cp:revision>
  <cp:lastPrinted>2019-10-25T11:11:02Z</cp:lastPrinted>
  <dcterms:created xsi:type="dcterms:W3CDTF">2017-06-20T12:31:26Z</dcterms:created>
  <dcterms:modified xsi:type="dcterms:W3CDTF">2019-10-25T11:25:31Z</dcterms:modified>
</cp:coreProperties>
</file>